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30275213" cy="428117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9" y="-3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クリックしてノート書式の編集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&lt;ヘッダー&gt;</a:t>
            </a:r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&lt;日付/時刻&gt;</a:t>
            </a:r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&lt;フッター&gt;</a:t>
            </a:r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96993EB-48B8-4540-A21F-4F4EE789383B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AE80927-E5EF-47C8-A7ED-59C98C3AB9C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270520" y="13299480"/>
            <a:ext cx="25732800" cy="9175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27246960" cy="11843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513440" y="22987080"/>
            <a:ext cx="27246960" cy="11843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270520" y="13299480"/>
            <a:ext cx="25732800" cy="9175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13296240" cy="11843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5474960" y="10017720"/>
            <a:ext cx="13296240" cy="11843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5474960" y="22987080"/>
            <a:ext cx="13296240" cy="11843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513440" y="22987080"/>
            <a:ext cx="13296240" cy="11843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270520" y="13299480"/>
            <a:ext cx="25732800" cy="9175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27246960" cy="24829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27246960" cy="24829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1513440" y="11562840"/>
            <a:ext cx="27246960" cy="2173932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1513440" y="11562840"/>
            <a:ext cx="27246960" cy="21739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270520" y="13299480"/>
            <a:ext cx="25732800" cy="9175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513440" y="10017720"/>
            <a:ext cx="27246960" cy="24829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270520" y="13299480"/>
            <a:ext cx="25732800" cy="9175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27246960" cy="24829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270520" y="13299480"/>
            <a:ext cx="25732800" cy="9175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13296240" cy="24829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5474960" y="10017720"/>
            <a:ext cx="13296240" cy="24829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270520" y="13299480"/>
            <a:ext cx="25732800" cy="9175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2270520" y="13299480"/>
            <a:ext cx="25732800" cy="42534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270520" y="13299480"/>
            <a:ext cx="25732800" cy="9175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13296240" cy="11843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513440" y="22987080"/>
            <a:ext cx="13296240" cy="11843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5474960" y="10017720"/>
            <a:ext cx="13296240" cy="24829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270520" y="13299480"/>
            <a:ext cx="25732800" cy="9175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13296240" cy="24829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5474960" y="10017720"/>
            <a:ext cx="13296240" cy="11843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5474960" y="22987080"/>
            <a:ext cx="13296240" cy="11843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270520" y="13299480"/>
            <a:ext cx="25732800" cy="9175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13296240" cy="11843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5474960" y="10017720"/>
            <a:ext cx="13296240" cy="11843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513440" y="22987080"/>
            <a:ext cx="27246960" cy="11843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270520" y="13299480"/>
            <a:ext cx="25732800" cy="9175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27246960" cy="24829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アウトラインテキストの書式を編集するにはクリックします。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2レベル目のアウトライン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3レベル目のアウトライン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4レベル目のアウトライン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5レベル目のアウトライン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6レベル目のアウトライン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7レベル目のアウトライン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500840" y="692640"/>
            <a:ext cx="27517320" cy="2769840"/>
          </a:xfrm>
          <a:prstGeom prst="rect">
            <a:avLst/>
          </a:prstGeom>
          <a:solidFill>
            <a:srgbClr val="729FCF"/>
          </a:solidFill>
          <a:ln w="9360">
            <a:solidFill>
              <a:srgbClr val="FFFFFF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ja-JP" altLang="en-U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講演番号</a:t>
            </a:r>
            <a:r>
              <a:rPr lang="en-U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39 </a:t>
            </a:r>
            <a:r>
              <a:rPr lang="en-US" sz="8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感情分析のためのエンコーダデコーダモデルの</a:t>
            </a:r>
            <a:endParaRPr lang="en-US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8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文脈ベクトルに関する考察</a:t>
            </a:r>
            <a:endParaRPr lang="en-US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1500840" y="3963960"/>
            <a:ext cx="27517320" cy="1653840"/>
          </a:xfrm>
          <a:prstGeom prst="rect">
            <a:avLst/>
          </a:prstGeom>
          <a:solidFill>
            <a:srgbClr val="729FCF"/>
          </a:solidFill>
          <a:ln w="9360">
            <a:solidFill>
              <a:srgbClr val="FFFFFF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5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宮下</a:t>
            </a:r>
            <a:r>
              <a:rPr lang="en-U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　塁,</a:t>
            </a:r>
            <a:r>
              <a:rPr lang="ja-JP" altLang="en-U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5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小田</a:t>
            </a:r>
            <a:r>
              <a:rPr lang="en-U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　</a:t>
            </a:r>
            <a:r>
              <a:rPr lang="en-US" sz="5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幹雄</a:t>
            </a:r>
            <a:r>
              <a:rPr lang="en-U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(</a:t>
            </a:r>
            <a:r>
              <a:rPr lang="en-US" sz="5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久留米工業高等専門学校</a:t>
            </a:r>
            <a:r>
              <a:rPr lang="en-U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endParaRPr lang="en-US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1500840" y="6273360"/>
            <a:ext cx="13584960" cy="7465320"/>
          </a:xfrm>
          <a:prstGeom prst="rect">
            <a:avLst/>
          </a:prstGeom>
          <a:solidFill>
            <a:srgbClr val="729FCF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5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G丸ｺﾞｼｯｸM-PRO"/>
                <a:ea typeface="HG丸ｺﾞｼｯｸM-PRO"/>
              </a:rPr>
              <a:t>目的</a:t>
            </a:r>
            <a:endParaRPr lang="en-US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ja-JP" altLang="en-US" sz="4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G丸ｺﾞｼｯｸM-PRO"/>
                <a:ea typeface="HG丸ｺﾞｼｯｸM-PRO"/>
              </a:rPr>
              <a:t>　</a:t>
            </a:r>
            <a:r>
              <a:rPr lang="en-US" sz="4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G丸ｺﾞｼｯｸM-PRO"/>
                <a:ea typeface="HG丸ｺﾞｼｯｸM-PRO"/>
              </a:rPr>
              <a:t>感情推定にニューラルネットワークを用いる方法が提案されている</a:t>
            </a:r>
            <a:r>
              <a:rPr lang="ja-JP" altLang="en-US" sz="4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G丸ｺﾞｼｯｸM-PRO"/>
                <a:ea typeface="HG丸ｺﾞｼｯｸM-PRO"/>
              </a:rPr>
              <a:t>。</a:t>
            </a:r>
            <a:r>
              <a:rPr lang="en-US" sz="4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G丸ｺﾞｼｯｸM-PRO"/>
                <a:ea typeface="HG丸ｺﾞｼｯｸM-PRO"/>
              </a:rPr>
              <a:t>本研究では</a:t>
            </a:r>
            <a:r>
              <a:rPr lang="en-US" sz="4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G丸ｺﾞｼｯｸM-PRO"/>
                <a:ea typeface="HG丸ｺﾞｼｯｸM-PRO"/>
              </a:rPr>
              <a:t>, </a:t>
            </a:r>
            <a:r>
              <a:rPr lang="en-US" sz="4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G丸ｺﾞｼｯｸM-PRO"/>
                <a:ea typeface="HG丸ｺﾞｼｯｸM-PRO"/>
              </a:rPr>
              <a:t>この感情推定に必要なコンテキストベクトル</a:t>
            </a:r>
            <a:r>
              <a:rPr lang="en-US" sz="4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G丸ｺﾞｼｯｸM-PRO"/>
                <a:ea typeface="HG丸ｺﾞｼｯｸM-PRO"/>
              </a:rPr>
              <a:t>(</a:t>
            </a:r>
            <a:r>
              <a:rPr lang="en-US" sz="4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G丸ｺﾞｼｯｸM-PRO"/>
                <a:ea typeface="HG丸ｺﾞｼｯｸM-PRO"/>
              </a:rPr>
              <a:t>入力に対してのエンコーダの出力</a:t>
            </a:r>
            <a:r>
              <a:rPr lang="en-US" sz="4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G丸ｺﾞｼｯｸM-PRO"/>
                <a:ea typeface="HG丸ｺﾞｼｯｸM-PRO"/>
              </a:rPr>
              <a:t>)</a:t>
            </a:r>
            <a:r>
              <a:rPr lang="en-US" sz="4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G丸ｺﾞｼｯｸM-PRO"/>
                <a:ea typeface="HG丸ｺﾞｼｯｸM-PRO"/>
              </a:rPr>
              <a:t>について評価する</a:t>
            </a:r>
            <a:r>
              <a:rPr lang="ja-JP" altLang="en-US" sz="4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G丸ｺﾞｼｯｸM-PRO"/>
                <a:ea typeface="HG丸ｺﾞｼｯｸM-PRO"/>
              </a:rPr>
              <a:t>。</a:t>
            </a:r>
            <a:r>
              <a:rPr lang="en-US" sz="4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G丸ｺﾞｼｯｸM-PRO"/>
                <a:ea typeface="HG丸ｺﾞｼｯｸM-PRO"/>
              </a:rPr>
              <a:t>このベクトルを評価するこ</a:t>
            </a:r>
            <a:r>
              <a:rPr lang="ja-JP" altLang="en-US" sz="4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G丸ｺﾞｼｯｸM-PRO"/>
                <a:ea typeface="HG丸ｺﾞｼｯｸM-PRO"/>
              </a:rPr>
              <a:t>とにより</a:t>
            </a:r>
            <a:r>
              <a:rPr lang="en-US" altLang="ja-JP" sz="4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G丸ｺﾞｼｯｸM-PRO"/>
                <a:ea typeface="HG丸ｺﾞｼｯｸM-PRO"/>
              </a:rPr>
              <a:t>, </a:t>
            </a:r>
            <a:r>
              <a:rPr lang="ja-JP" altLang="en-US" sz="4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G丸ｺﾞｼｯｸM-PRO"/>
                <a:ea typeface="HG丸ｺﾞｼｯｸM-PRO"/>
              </a:rPr>
              <a:t>エンコーダが出力する文脈ベクトルの性質を理解する。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2078280" y="7620480"/>
            <a:ext cx="12353400" cy="8696880"/>
          </a:xfrm>
          <a:prstGeom prst="rect">
            <a:avLst/>
          </a:prstGeom>
          <a:noFill/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5"/>
          <p:cNvSpPr/>
          <p:nvPr/>
        </p:nvSpPr>
        <p:spPr>
          <a:xfrm>
            <a:off x="1595487" y="14852300"/>
            <a:ext cx="13315680" cy="14049940"/>
          </a:xfrm>
          <a:prstGeom prst="rect">
            <a:avLst/>
          </a:prstGeom>
          <a:solidFill>
            <a:srgbClr val="729FCF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ja-JP" altLang="en-U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実験</a:t>
            </a:r>
            <a:r>
              <a:rPr lang="en-US" sz="5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方法</a:t>
            </a:r>
            <a:endParaRPr lang="en-US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2249967" y="16184180"/>
            <a:ext cx="12084120" cy="12702820"/>
          </a:xfrm>
          <a:prstGeom prst="rect">
            <a:avLst/>
          </a:prstGeom>
          <a:solidFill>
            <a:srgbClr val="729FCF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エンコーダデコータモデルに英語の文章を入力し</a:t>
            </a: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lang="en-US" sz="36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同一の文章を出力</a:t>
            </a:r>
            <a:r>
              <a:rPr 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</a:t>
            </a:r>
            <a:r>
              <a:rPr lang="ja-JP" alt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オートエンコーダ</a:t>
            </a:r>
            <a:r>
              <a:rPr lang="en-US" altLang="ja-JP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</a:t>
            </a:r>
            <a:r>
              <a:rPr lang="en-US" sz="3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するように学習</a:t>
            </a:r>
            <a:r>
              <a:rPr lang="ja-JP" alt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し</a:t>
            </a:r>
            <a:r>
              <a:rPr lang="en-US" altLang="ja-JP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lang="en-US" sz="3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エンコーダ</a:t>
            </a:r>
            <a:r>
              <a:rPr lang="ja-JP" alt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の出力</a:t>
            </a:r>
            <a:r>
              <a:rPr lang="en-US" sz="3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ベクトルを</a:t>
            </a:r>
            <a:r>
              <a:rPr lang="ja-JP" alt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文脈ベクトルとして</a:t>
            </a:r>
            <a:r>
              <a:rPr lang="en-US" sz="3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取得</a:t>
            </a:r>
            <a:r>
              <a:rPr lang="ja-JP" alt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する</a:t>
            </a:r>
            <a:r>
              <a:rPr lang="en-US" altLang="ja-JP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[2]</a:t>
            </a:r>
            <a:r>
              <a:rPr lang="ja-JP" alt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。</a:t>
            </a:r>
            <a:r>
              <a:rPr lang="en-US" sz="3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文章の文脈とそのベクトルの位置関係</a:t>
            </a: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(Fig.3)</a:t>
            </a:r>
            <a:r>
              <a:rPr lang="en-US" sz="3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を考察</a:t>
            </a:r>
            <a:r>
              <a:rPr lang="ja-JP" alt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する。</a:t>
            </a:r>
            <a:endParaRPr lang="en-US" sz="3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altLang="ja-JP" sz="3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altLang="ja-JP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</a:t>
            </a:r>
            <a:r>
              <a:rPr lang="ja-JP" alt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本実験は</a:t>
            </a:r>
            <a:r>
              <a:rPr lang="en-US" altLang="ja-JP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Wu</a:t>
            </a:r>
            <a:r>
              <a:rPr lang="ja-JP" alt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ら</a:t>
            </a:r>
            <a:r>
              <a:rPr lang="ja-JP" alt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の</a:t>
            </a:r>
            <a:r>
              <a:rPr lang="en-US" altLang="ja-JP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GNMT</a:t>
            </a:r>
            <a:r>
              <a:rPr lang="ja-JP" alt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モデルを使用する。</a:t>
            </a:r>
            <a:endParaRPr lang="en-US" altLang="ja-JP" sz="3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(GNMT</a:t>
            </a:r>
            <a:r>
              <a:rPr lang="ja-JP" alt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モデルはエンコーダデコータモデルを</a:t>
            </a:r>
            <a:endParaRPr lang="en-US" altLang="ja-JP" sz="3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lang="ja-JP" alt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ベースにした</a:t>
            </a:r>
            <a:r>
              <a:rPr 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Google</a:t>
            </a:r>
            <a:r>
              <a:rPr lang="ja-JP" alt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の翻訳モデルである。</a:t>
            </a:r>
            <a:r>
              <a:rPr lang="en-US" altLang="ja-JP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endParaRPr lang="en-US" sz="3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3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本実験で用いる</a:t>
            </a:r>
            <a:endParaRPr lang="en-US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ハイパーパラメータ</a:t>
            </a:r>
            <a:endParaRPr lang="en-US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lang="en-US" sz="3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RNNの種類:LSTM</a:t>
            </a:r>
            <a:endParaRPr lang="en-US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ニューロン数:128  </a:t>
            </a:r>
            <a:endParaRPr lang="en-US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ja-JP" alt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方向</a:t>
            </a:r>
            <a:r>
              <a:rPr lang="en-US" altLang="ja-JP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lang="ja-JP" alt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単方向</a:t>
            </a:r>
            <a:endParaRPr lang="en-US" altLang="ja-JP" sz="3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ja-JP" alt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層数</a:t>
            </a:r>
            <a:r>
              <a:rPr lang="en-US" altLang="ja-JP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2層</a:t>
            </a:r>
          </a:p>
          <a:p>
            <a:pPr>
              <a:lnSpc>
                <a:spcPct val="100000"/>
              </a:lnSpc>
            </a:pPr>
            <a:r>
              <a:rPr lang="ja-JP" alt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アテンション</a:t>
            </a:r>
            <a:r>
              <a:rPr lang="en-US" altLang="ja-JP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lang="en-US" sz="3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なし</a:t>
            </a:r>
            <a:endParaRPr lang="en-US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lang="en-US" sz="3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学習データ</a:t>
            </a:r>
            <a:r>
              <a:rPr lang="ja-JP" alt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数</a:t>
            </a:r>
            <a:r>
              <a:rPr lang="en-US" altLang="ja-JP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:133381</a:t>
            </a:r>
          </a:p>
          <a:p>
            <a:pPr>
              <a:lnSpc>
                <a:spcPct val="100000"/>
              </a:lnSpc>
            </a:pPr>
            <a:r>
              <a:rPr lang="ja-JP" alt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学習回数</a:t>
            </a:r>
            <a:r>
              <a:rPr lang="en-US" altLang="ja-JP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:20000</a:t>
            </a:r>
            <a:endParaRPr lang="en-US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3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3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3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15468053" y="17396280"/>
            <a:ext cx="13315680" cy="11583360"/>
          </a:xfrm>
          <a:prstGeom prst="rect">
            <a:avLst/>
          </a:prstGeom>
          <a:solidFill>
            <a:srgbClr val="729FCF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ja-JP" altLang="en-U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実験</a:t>
            </a:r>
            <a:r>
              <a:rPr lang="en-US" sz="5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結果</a:t>
            </a:r>
            <a:endParaRPr lang="en-US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8"/>
          <p:cNvSpPr/>
          <p:nvPr/>
        </p:nvSpPr>
        <p:spPr>
          <a:xfrm>
            <a:off x="15468053" y="6273360"/>
            <a:ext cx="13315680" cy="10467360"/>
          </a:xfrm>
          <a:prstGeom prst="rect">
            <a:avLst/>
          </a:prstGeom>
          <a:solidFill>
            <a:srgbClr val="729FCF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9"/>
          <p:cNvSpPr/>
          <p:nvPr/>
        </p:nvSpPr>
        <p:spPr>
          <a:xfrm>
            <a:off x="1500840" y="30245857"/>
            <a:ext cx="27282893" cy="5527448"/>
          </a:xfrm>
          <a:prstGeom prst="rect">
            <a:avLst/>
          </a:prstGeom>
          <a:solidFill>
            <a:srgbClr val="729FCF"/>
          </a:solidFill>
          <a:ln w="9360">
            <a:solidFill>
              <a:srgbClr val="FFFFFF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ts val="26"/>
              </a:lnSpc>
            </a:pP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ts val="26"/>
              </a:lnSpc>
            </a:pP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ts val="26"/>
              </a:lnSpc>
            </a:pP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5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考察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10"/>
          <p:cNvSpPr/>
          <p:nvPr/>
        </p:nvSpPr>
        <p:spPr>
          <a:xfrm>
            <a:off x="1500840" y="37308740"/>
            <a:ext cx="27282893" cy="3078000"/>
          </a:xfrm>
          <a:prstGeom prst="rect">
            <a:avLst/>
          </a:prstGeom>
          <a:solidFill>
            <a:srgbClr val="729FCF"/>
          </a:solidFill>
          <a:ln w="9360">
            <a:solidFill>
              <a:srgbClr val="FFFFFF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ts val="26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endParaRPr lang="en-US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5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引用文献</a:t>
            </a:r>
            <a:endParaRPr lang="en-US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12"/>
          <p:cNvSpPr/>
          <p:nvPr/>
        </p:nvSpPr>
        <p:spPr>
          <a:xfrm>
            <a:off x="2078280" y="38117120"/>
            <a:ext cx="26138209" cy="1461240"/>
          </a:xfrm>
          <a:prstGeom prst="rect">
            <a:avLst/>
          </a:prstGeom>
          <a:noFill/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42950" indent="-742950">
              <a:lnSpc>
                <a:spcPct val="100000"/>
              </a:lnSpc>
              <a:buAutoNum type="arabicPeriod"/>
            </a:pPr>
            <a:r>
              <a:rPr lang="en-US" sz="4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Y. Wu et al., "Google’s Neural Machine Translation System: Bridging the Gap</a:t>
            </a:r>
            <a:r>
              <a:rPr lang="en-US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4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between Human and Machine Translation",</a:t>
            </a:r>
          </a:p>
          <a:p>
            <a:pPr>
              <a:lnSpc>
                <a:spcPct val="100000"/>
              </a:lnSpc>
            </a:pPr>
            <a:r>
              <a:rPr lang="en-US" sz="4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lang="en-US" sz="4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4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ArXiv</a:t>
            </a:r>
            <a:r>
              <a:rPr lang="en-US" sz="4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2016</a:t>
            </a:r>
          </a:p>
          <a:p>
            <a:pPr>
              <a:lnSpc>
                <a:spcPct val="100000"/>
              </a:lnSpc>
            </a:pPr>
            <a:r>
              <a:rPr lang="en-US" sz="4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   TensorFlow Tutorials</a:t>
            </a:r>
            <a:r>
              <a:rPr lang="en-US" sz="4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https://github.com/tensorflow/nmt</a:t>
            </a:r>
            <a:endParaRPr lang="en-US" sz="4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</p:txBody>
      </p:sp>
      <p:sp>
        <p:nvSpPr>
          <p:cNvPr id="53" name="CustomShape 13"/>
          <p:cNvSpPr/>
          <p:nvPr/>
        </p:nvSpPr>
        <p:spPr>
          <a:xfrm>
            <a:off x="2078280" y="31385625"/>
            <a:ext cx="26138209" cy="4387680"/>
          </a:xfrm>
          <a:prstGeom prst="rect">
            <a:avLst/>
          </a:prstGeom>
          <a:solidFill>
            <a:srgbClr val="729FCF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Fig.3</a:t>
            </a:r>
            <a:r>
              <a:rPr lang="ja-JP" alt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より</a:t>
            </a:r>
            <a:r>
              <a:rPr lang="en-US" altLang="ja-JP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Context Vector</a:t>
            </a:r>
            <a:r>
              <a:rPr lang="ja-JP" alt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は</a:t>
            </a:r>
            <a:r>
              <a:rPr lang="en-US" sz="3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動詞</a:t>
            </a:r>
            <a:r>
              <a:rPr 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lang="en-US" sz="36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be</a:t>
            </a:r>
            <a:r>
              <a:rPr lang="en-US" sz="3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動詞を</a:t>
            </a:r>
            <a:r>
              <a:rPr lang="ja-JP" alt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基準に類似しているものがより近い位置に分布していた。</a:t>
            </a:r>
            <a:r>
              <a:rPr lang="ja-JP" alt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これはそれぞれの入力文章が類似していればその特徴量を示す</a:t>
            </a:r>
            <a:r>
              <a:rPr lang="en-US" altLang="ja-JP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Context Vector</a:t>
            </a:r>
            <a:r>
              <a:rPr lang="ja-JP" alt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も近い値を示すためである。しかし</a:t>
            </a:r>
            <a:r>
              <a:rPr lang="en-US" altLang="ja-JP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ja-JP" alt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入出力文章の一致率は</a:t>
            </a:r>
            <a:r>
              <a:rPr lang="en-US" altLang="ja-JP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26%</a:t>
            </a:r>
            <a:r>
              <a:rPr lang="ja-JP" alt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とかなり低い値を示しており</a:t>
            </a:r>
            <a:r>
              <a:rPr lang="en-US" altLang="ja-JP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ja-JP" alt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類似した文章であっても</a:t>
            </a:r>
            <a:r>
              <a:rPr lang="en-US" altLang="ja-JP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Context Vector</a:t>
            </a:r>
            <a:r>
              <a:rPr lang="ja-JP" alt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の値が大きく離れている</a:t>
            </a:r>
            <a:r>
              <a:rPr lang="ja-JP" alt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ものもある。これを改善するためには学習回数を多くし</a:t>
            </a:r>
            <a:r>
              <a:rPr lang="en-US" altLang="ja-JP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PPL</a:t>
            </a:r>
            <a:r>
              <a:rPr lang="ja-JP" alt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値</a:t>
            </a:r>
            <a:r>
              <a:rPr lang="en-US" altLang="ja-JP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BLEU</a:t>
            </a:r>
            <a:r>
              <a:rPr lang="ja-JP" alt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値を改善する</a:t>
            </a:r>
            <a:r>
              <a:rPr lang="en-US" altLang="ja-JP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ja-JP" alt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または</a:t>
            </a:r>
            <a:r>
              <a:rPr lang="en-US" altLang="ja-JP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LSTM</a:t>
            </a:r>
            <a:r>
              <a:rPr lang="ja-JP" alt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のニューロン数や層数を増やして精度を上げる必要があると考えられる。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14"/>
          <p:cNvSpPr/>
          <p:nvPr/>
        </p:nvSpPr>
        <p:spPr>
          <a:xfrm>
            <a:off x="16045493" y="18743400"/>
            <a:ext cx="12108532" cy="10198440"/>
          </a:xfrm>
          <a:prstGeom prst="rect">
            <a:avLst/>
          </a:prstGeom>
          <a:solidFill>
            <a:srgbClr val="729FCF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15"/>
          <p:cNvSpPr/>
          <p:nvPr/>
        </p:nvSpPr>
        <p:spPr>
          <a:xfrm>
            <a:off x="16391813" y="7275240"/>
            <a:ext cx="11814480" cy="9465480"/>
          </a:xfrm>
          <a:prstGeom prst="rect">
            <a:avLst/>
          </a:prstGeom>
          <a:solidFill>
            <a:srgbClr val="729FCF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・</a:t>
            </a:r>
            <a:r>
              <a:rPr lang="en-US" sz="3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ニューラルネットワーク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人間の脳にあるニューロンと神経回路の繋がりを数式的</a:t>
            </a: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</a:p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なモデルで表現したもの</a:t>
            </a:r>
            <a:r>
              <a:rPr lang="ja-JP" alt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である。</a:t>
            </a:r>
            <a:r>
              <a:rPr lang="en-US" sz="3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入力</a:t>
            </a:r>
            <a:r>
              <a:rPr lang="ja-JP" alt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層</a:t>
            </a: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n-US" sz="3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出力</a:t>
            </a:r>
            <a:r>
              <a:rPr lang="ja-JP" alt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層</a:t>
            </a: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n-US" sz="3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隠れ層</a:t>
            </a: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</a:t>
            </a:r>
          </a:p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及びおもり</a:t>
            </a:r>
            <a:r>
              <a:rPr lang="ja-JP" alt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で表現する。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・</a:t>
            </a:r>
            <a:r>
              <a:rPr lang="en-US" sz="3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リカレントニューラルネットワーク</a:t>
            </a: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(RNN)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各層の出力をその層に入力として回帰させるニューラル</a:t>
            </a: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ネットワーク</a:t>
            </a:r>
            <a:r>
              <a:rPr lang="ja-JP" alt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である。</a:t>
            </a:r>
            <a:r>
              <a:rPr lang="ja-JP" alt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英文のような順番がある連続的</a:t>
            </a:r>
            <a:endParaRPr lang="en-US" altLang="ja-JP" sz="3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altLang="ja-JP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ja-JP" alt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データを学習できる。</a:t>
            </a:r>
            <a:endParaRPr lang="en-US" sz="3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altLang="ja-JP" sz="3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ja-JP" alt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・</a:t>
            </a:r>
            <a:r>
              <a:rPr lang="en-US" sz="3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エンコーダデコータ</a:t>
            </a:r>
            <a:r>
              <a:rPr lang="ja-JP" alt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モデル</a:t>
            </a:r>
            <a:r>
              <a:rPr lang="en-US" altLang="ja-JP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[1</a:t>
            </a:r>
            <a:r>
              <a:rPr lang="en-US" altLang="ja-JP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]</a:t>
            </a:r>
            <a:endParaRPr lang="en-US" altLang="ja-JP" sz="3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ja-JP" alt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エンコーダで入力文章を数値ベクトルに変換し、デコー </a:t>
            </a:r>
            <a:endParaRPr lang="en-US" altLang="ja-JP" sz="3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altLang="ja-JP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ja-JP" alt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ダで</a:t>
            </a:r>
            <a:r>
              <a:rPr lang="ja-JP" alt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数値ベクトルから出力文章を取り出す。</a:t>
            </a:r>
            <a:endParaRPr lang="en-US" altLang="ja-JP" sz="3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algn="ctr">
              <a:lnSpc>
                <a:spcPct val="100000"/>
              </a:lnSpc>
            </a:pPr>
            <a:endParaRPr lang="en-US" altLang="ja-JP" sz="3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algn="ctr">
              <a:lnSpc>
                <a:spcPct val="100000"/>
              </a:lnSpc>
            </a:pPr>
            <a:endParaRPr lang="en-US" altLang="ja-JP" sz="3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altLang="ja-JP" sz="3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algn="ctr">
              <a:lnSpc>
                <a:spcPct val="100000"/>
              </a:lnSpc>
            </a:pPr>
            <a:r>
              <a:rPr lang="en-US" altLang="ja-JP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Fig.1 </a:t>
            </a:r>
            <a:r>
              <a:rPr lang="ja-JP" alt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エンコーダデコータモデル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6" name="Picture 2"/>
          <p:cNvPicPr/>
          <p:nvPr/>
        </p:nvPicPr>
        <p:blipFill>
          <a:blip r:embed="rId3"/>
          <a:stretch/>
        </p:blipFill>
        <p:spPr>
          <a:xfrm>
            <a:off x="6982568" y="20897595"/>
            <a:ext cx="7666373" cy="6848220"/>
          </a:xfrm>
          <a:prstGeom prst="rect">
            <a:avLst/>
          </a:prstGeom>
          <a:ln>
            <a:noFill/>
          </a:ln>
        </p:spPr>
      </p:pic>
      <p:pic>
        <p:nvPicPr>
          <p:cNvPr id="57" name="Picture 4"/>
          <p:cNvPicPr/>
          <p:nvPr/>
        </p:nvPicPr>
        <p:blipFill>
          <a:blip r:embed="rId4"/>
          <a:stretch/>
        </p:blipFill>
        <p:spPr>
          <a:xfrm>
            <a:off x="15761247" y="20397739"/>
            <a:ext cx="5995867" cy="7465320"/>
          </a:xfrm>
          <a:prstGeom prst="rect">
            <a:avLst/>
          </a:prstGeom>
          <a:ln>
            <a:noFill/>
          </a:ln>
        </p:spPr>
      </p:pic>
      <p:pic>
        <p:nvPicPr>
          <p:cNvPr id="58" name="Picture 7"/>
          <p:cNvPicPr/>
          <p:nvPr/>
        </p:nvPicPr>
        <p:blipFill>
          <a:blip r:embed="rId5"/>
          <a:stretch/>
        </p:blipFill>
        <p:spPr>
          <a:xfrm>
            <a:off x="21878367" y="20397739"/>
            <a:ext cx="6666543" cy="7465320"/>
          </a:xfrm>
          <a:prstGeom prst="rect">
            <a:avLst/>
          </a:prstGeom>
          <a:ln>
            <a:noFill/>
          </a:ln>
        </p:spPr>
      </p:pic>
      <p:sp>
        <p:nvSpPr>
          <p:cNvPr id="59" name="CustomShape 16"/>
          <p:cNvSpPr/>
          <p:nvPr/>
        </p:nvSpPr>
        <p:spPr>
          <a:xfrm>
            <a:off x="17417273" y="27993242"/>
            <a:ext cx="9928537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Fig.3</a:t>
            </a: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　</a:t>
            </a:r>
            <a:r>
              <a:rPr lang="en-US" sz="3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入力文章とContext</a:t>
            </a: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Vector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17"/>
          <p:cNvSpPr/>
          <p:nvPr/>
        </p:nvSpPr>
        <p:spPr>
          <a:xfrm>
            <a:off x="17417273" y="6404540"/>
            <a:ext cx="976356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5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モデル</a:t>
            </a:r>
            <a:endParaRPr lang="en-US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1" name="Picture 60"/>
          <p:cNvPicPr/>
          <p:nvPr/>
        </p:nvPicPr>
        <p:blipFill>
          <a:blip r:embed="rId6"/>
          <a:stretch/>
        </p:blipFill>
        <p:spPr>
          <a:xfrm>
            <a:off x="18604213" y="10185855"/>
            <a:ext cx="7554655" cy="10986718"/>
          </a:xfrm>
          <a:prstGeom prst="rect">
            <a:avLst/>
          </a:prstGeom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293029-0BC5-405D-8FF1-74C9DD2164E5}"/>
              </a:ext>
            </a:extLst>
          </p:cNvPr>
          <p:cNvSpPr txBox="1"/>
          <p:nvPr/>
        </p:nvSpPr>
        <p:spPr>
          <a:xfrm>
            <a:off x="7674456" y="27993242"/>
            <a:ext cx="6831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Fig.2 </a:t>
            </a:r>
            <a:r>
              <a:rPr lang="ja-JP" altLang="en-US" sz="3600" dirty="0">
                <a:solidFill>
                  <a:schemeClr val="bg1"/>
                </a:solidFill>
              </a:rPr>
              <a:t>本実験の概要図</a:t>
            </a:r>
            <a:r>
              <a:rPr lang="en-US" sz="36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BEFB15-71F5-4F47-A5A9-721CEB8BBE85}"/>
              </a:ext>
            </a:extLst>
          </p:cNvPr>
          <p:cNvSpPr txBox="1"/>
          <p:nvPr/>
        </p:nvSpPr>
        <p:spPr>
          <a:xfrm>
            <a:off x="15765516" y="18513230"/>
            <a:ext cx="115802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PPL</a:t>
            </a:r>
            <a:r>
              <a:rPr lang="ja-JP" altLang="en-US" sz="3600" dirty="0">
                <a:solidFill>
                  <a:schemeClr val="bg1"/>
                </a:solidFill>
              </a:rPr>
              <a:t>値</a:t>
            </a:r>
            <a:r>
              <a:rPr lang="en-US" altLang="ja-JP" sz="3600" dirty="0">
                <a:solidFill>
                  <a:schemeClr val="bg1"/>
                </a:solidFill>
              </a:rPr>
              <a:t> : 11.6</a:t>
            </a:r>
          </a:p>
          <a:p>
            <a:r>
              <a:rPr lang="en-US" sz="3600" dirty="0">
                <a:solidFill>
                  <a:schemeClr val="bg1"/>
                </a:solidFill>
              </a:rPr>
              <a:t>BLEU</a:t>
            </a:r>
            <a:r>
              <a:rPr lang="ja-JP" altLang="en-US" sz="3600" dirty="0">
                <a:solidFill>
                  <a:schemeClr val="bg1"/>
                </a:solidFill>
              </a:rPr>
              <a:t>値</a:t>
            </a:r>
            <a:r>
              <a:rPr lang="en-US" altLang="ja-JP" sz="3600" dirty="0">
                <a:solidFill>
                  <a:schemeClr val="bg1"/>
                </a:solidFill>
              </a:rPr>
              <a:t> : 12.61</a:t>
            </a:r>
          </a:p>
          <a:p>
            <a:r>
              <a:rPr lang="ja-JP" altLang="en-US" sz="3600" dirty="0">
                <a:solidFill>
                  <a:schemeClr val="bg1"/>
                </a:solidFill>
              </a:rPr>
              <a:t>文章一致率</a:t>
            </a:r>
            <a:r>
              <a:rPr lang="en-US" altLang="ja-JP" sz="3600" dirty="0">
                <a:solidFill>
                  <a:schemeClr val="bg1"/>
                </a:solidFill>
              </a:rPr>
              <a:t>[%]</a:t>
            </a:r>
            <a:r>
              <a:rPr lang="ja-JP" altLang="en-US" sz="3600" dirty="0">
                <a:solidFill>
                  <a:schemeClr val="bg1"/>
                </a:solidFill>
              </a:rPr>
              <a:t> </a:t>
            </a:r>
            <a:r>
              <a:rPr lang="en-US" altLang="ja-JP" sz="3600" dirty="0">
                <a:solidFill>
                  <a:schemeClr val="bg1"/>
                </a:solidFill>
              </a:rPr>
              <a:t>: 26.5625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学会発表ポスターテンプレート.potx</Template>
  <TotalTime>4891</TotalTime>
  <Words>582</Words>
  <Application>Microsoft Office PowerPoint</Application>
  <PresentationFormat>Custom</PresentationFormat>
  <Paragraphs>83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DejaVu Sans</vt:lpstr>
      <vt:lpstr>HG丸ｺﾞｼｯｸM-PRO</vt:lpstr>
      <vt:lpstr>Arial</vt:lpstr>
      <vt:lpstr>Calibri</vt:lpstr>
      <vt:lpstr>Symbol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/>
  <dc:description/>
  <cp:lastModifiedBy>a3518rn@kurume.kosen-ac.jp</cp:lastModifiedBy>
  <cp:revision>43</cp:revision>
  <dcterms:created xsi:type="dcterms:W3CDTF">2014-12-15T13:35:34Z</dcterms:created>
  <dcterms:modified xsi:type="dcterms:W3CDTF">2018-08-26T21:31:33Z</dcterms:modified>
  <dc:language>ja-JP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