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3" r:id="rId7"/>
    <p:sldId id="262" r:id="rId8"/>
    <p:sldId id="266" r:id="rId9"/>
    <p:sldId id="265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54234rm@kurume.kosen-ac.jp" initials="s" lastIdx="4" clrIdx="0">
    <p:extLst>
      <p:ext uri="{19B8F6BF-5375-455C-9EA6-DF929625EA0E}">
        <p15:presenceInfo xmlns:p15="http://schemas.microsoft.com/office/powerpoint/2012/main" userId="s54234rm@kurume.kosen-ac.j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8CEEE-12D7-48B9-AD76-A27AEE2F5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596196-6051-4CC2-AF5A-4E09C8A6C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75B086-D140-44E5-A8B9-FA33D416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B9EA-3D20-4B08-8823-CA4F2F23DE9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5F15B1-CBCF-4498-99D0-9730AE87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904DB9-D147-42A9-BADC-70541E12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F2E-F68F-4267-A8CC-B67D5FE58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16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15628-775C-4311-8729-14EBFD22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17D4A3-BFD6-4BB2-808D-B6174E6B1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C21AE-25BF-43C4-A951-3AD69961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B9EA-3D20-4B08-8823-CA4F2F23DE9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CF4233-664D-4E9E-9DD7-9AF07089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15B5F5-5091-43C0-B5E2-95470F93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F2E-F68F-4267-A8CC-B67D5FE58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28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304BD9-CD92-4DB2-A86E-3B81017F5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DADFA9-BE76-4732-B75B-3431E0019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01B56C-8F16-4E96-85C2-27C42E3C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B9EA-3D20-4B08-8823-CA4F2F23DE9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620294-4524-434E-960A-EDB58766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B4B57-BACB-4295-A27D-024C2661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F2E-F68F-4267-A8CC-B67D5FE58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5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64035-8838-400C-855F-AA08095E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5A2141-883D-4378-9C60-13E83A77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B08285-DF5D-4E53-8144-6442A91D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B9EA-3D20-4B08-8823-CA4F2F23DE9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6AD6FD-3788-49C2-B1C8-7C639762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DD7C6E-86F3-4D0B-9DE9-65421969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F2E-F68F-4267-A8CC-B67D5FE58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48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C8933-AB1C-4683-9D4C-61E26F8F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FD3CE0-021B-42FB-9ACB-9F8DE40EB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61C25-7CD8-4C57-B2B0-8A98392C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B9EA-3D20-4B08-8823-CA4F2F23DE9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BE1F6-3B58-4988-8FDE-8607A572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267A50-CA05-4564-B814-ACA909DF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F2E-F68F-4267-A8CC-B67D5FE58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77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51B7C-45A7-4601-8B90-0452C5F6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84D11-4BED-4A51-AFE7-12FB7A52A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5FB276-36AF-4382-85F9-1FF7D0184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DA4844-C70B-4090-91FF-5E2997AB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B9EA-3D20-4B08-8823-CA4F2F23DE9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B70E6B-AD71-4CFC-8834-9940BF87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41EF70-A7A4-4CB9-8F3E-191AB8BC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F2E-F68F-4267-A8CC-B67D5FE58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7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77410-4AE0-4141-B961-C896C832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201326-4793-43B2-89CF-0B6D3534D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8A951B-CDC5-4EF1-8CAA-98A18A108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69F6B4-9D17-46C6-AEAC-04F9BFC89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0B40AC-18DE-43F9-BBE3-522D5F46E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563EE8-E87E-4ABA-B935-97E5B93B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B9EA-3D20-4B08-8823-CA4F2F23DE9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DDA996-A76B-4945-A346-926D7642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05BE22-A36E-469F-8BE4-09A423FB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F2E-F68F-4267-A8CC-B67D5FE58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39BC6-F605-4057-9A44-D60ED709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51E18A-B804-4A24-8FB9-66FF7280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B9EA-3D20-4B08-8823-CA4F2F23DE9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884DF4-D922-4745-ADA2-909A4E77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491C3C-8318-4A1C-8B75-589EC771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F2E-F68F-4267-A8CC-B67D5FE58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15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951A50-1367-4370-831F-1E38FB7E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B9EA-3D20-4B08-8823-CA4F2F23DE9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7CCD62-4C0E-4C89-82F4-EE9549DA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2BCFC2-6C63-4625-A157-47AEAB53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F2E-F68F-4267-A8CC-B67D5FE58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9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02D1F-517C-4EEF-A512-9748EFFA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0B4263-122C-4EC2-BA76-541D8428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A01D1-28DA-48FA-A6BE-C46B2FB9F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CAA680-29B4-40BE-9F31-609A89DF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B9EA-3D20-4B08-8823-CA4F2F23DE9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2B865-BBB0-4C86-98AA-70594BA1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52891F-1E53-45BC-80F5-8B5C71FC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F2E-F68F-4267-A8CC-B67D5FE58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43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E2AB6-ECA1-4DC1-8137-CF0B6127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2048FC-0F90-484B-91A8-52671CE6A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CF62D4-BFA5-4D0F-A09B-B25D36E5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57B9D9-50B1-406E-B546-AC857531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B9EA-3D20-4B08-8823-CA4F2F23DE9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28D6F4-7E48-46DF-82D5-FD1FE3E3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3ABFE6-D4F5-4C66-8C29-0C4134B4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ADF2E-F68F-4267-A8CC-B67D5FE58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70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ECAEA7-C22F-42A9-984E-D098329C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457E18-8DD8-473B-8EAA-B3F3C7773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E5D5C-9044-4FF1-B2A4-0A7DEBCF3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B9EA-3D20-4B08-8823-CA4F2F23DE9E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04522C-888C-4FF4-8361-AE5F7E3A2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01DF3-1D06-46CE-9BDE-59F97270E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ADF2E-F68F-4267-A8CC-B67D5FE58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7BF8B-44A4-4D2E-A333-4C23F941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kumimoji="1" lang="ja-JP" altLang="en-US" dirty="0"/>
              <a:t>アンサンブル学習を</a:t>
            </a:r>
            <a:br>
              <a:rPr kumimoji="1" lang="en-US" altLang="ja-JP" dirty="0"/>
            </a:br>
            <a:r>
              <a:rPr kumimoji="1" lang="ja-JP" altLang="en-US" dirty="0"/>
              <a:t>用いた文書分類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7D1FA1-76C9-4687-97A8-A3D17DD64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3643"/>
            <a:ext cx="9144000" cy="851797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小田研究室　宮下　塁</a:t>
            </a:r>
          </a:p>
        </p:txBody>
      </p:sp>
    </p:spTree>
    <p:extLst>
      <p:ext uri="{BB962C8B-B14F-4D97-AF65-F5344CB8AC3E}">
        <p14:creationId xmlns:p14="http://schemas.microsoft.com/office/powerpoint/2010/main" val="112857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FC97A776-0452-4E22-A2C4-9D19ACB88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03" y="1119690"/>
            <a:ext cx="8862394" cy="530143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D9D0A5-4B16-47EF-9331-1982A13DBBCB}"/>
              </a:ext>
            </a:extLst>
          </p:cNvPr>
          <p:cNvSpPr txBox="1"/>
          <p:nvPr/>
        </p:nvSpPr>
        <p:spPr>
          <a:xfrm>
            <a:off x="5122359" y="316617"/>
            <a:ext cx="222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実験結果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737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FD135F-32C5-4D35-B0BA-81E0078DCEC7}"/>
              </a:ext>
            </a:extLst>
          </p:cNvPr>
          <p:cNvSpPr txBox="1"/>
          <p:nvPr/>
        </p:nvSpPr>
        <p:spPr>
          <a:xfrm>
            <a:off x="5161280" y="436880"/>
            <a:ext cx="1869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9A31874-F5EE-4DD6-94EB-53E6915A417E}"/>
              </a:ext>
            </a:extLst>
          </p:cNvPr>
          <p:cNvSpPr txBox="1"/>
          <p:nvPr/>
        </p:nvSpPr>
        <p:spPr>
          <a:xfrm>
            <a:off x="1849120" y="1639183"/>
            <a:ext cx="189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文書分類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F21EF1BD-E2B5-4B4D-985C-65C530EA1C50}"/>
              </a:ext>
            </a:extLst>
          </p:cNvPr>
          <p:cNvSpPr/>
          <p:nvPr/>
        </p:nvSpPr>
        <p:spPr>
          <a:xfrm>
            <a:off x="4013200" y="16892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7AA40F-C615-43D2-9EF9-0454368ECE79}"/>
              </a:ext>
            </a:extLst>
          </p:cNvPr>
          <p:cNvSpPr txBox="1"/>
          <p:nvPr/>
        </p:nvSpPr>
        <p:spPr>
          <a:xfrm>
            <a:off x="5130800" y="1689254"/>
            <a:ext cx="189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自動化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DD2CE1C-3DFD-488C-B57D-E329F2155D2C}"/>
              </a:ext>
            </a:extLst>
          </p:cNvPr>
          <p:cNvSpPr/>
          <p:nvPr/>
        </p:nvSpPr>
        <p:spPr>
          <a:xfrm>
            <a:off x="7030720" y="16892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5C96CD-45BE-4DD7-8A0B-909C8BF13C5B}"/>
              </a:ext>
            </a:extLst>
          </p:cNvPr>
          <p:cNvSpPr txBox="1"/>
          <p:nvPr/>
        </p:nvSpPr>
        <p:spPr>
          <a:xfrm>
            <a:off x="8148320" y="1689254"/>
            <a:ext cx="189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機械学習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408D5D-078B-4905-B5E9-E0027D19F416}"/>
              </a:ext>
            </a:extLst>
          </p:cNvPr>
          <p:cNvSpPr txBox="1"/>
          <p:nvPr/>
        </p:nvSpPr>
        <p:spPr>
          <a:xfrm>
            <a:off x="1849120" y="3248372"/>
            <a:ext cx="189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精度向上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2AE5DB0-4FAA-47D3-892B-26BB7F7F775B}"/>
              </a:ext>
            </a:extLst>
          </p:cNvPr>
          <p:cNvSpPr/>
          <p:nvPr/>
        </p:nvSpPr>
        <p:spPr>
          <a:xfrm>
            <a:off x="4013200" y="32483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25E997-63E4-440D-9BAE-A5E303BD3ABC}"/>
              </a:ext>
            </a:extLst>
          </p:cNvPr>
          <p:cNvSpPr txBox="1"/>
          <p:nvPr/>
        </p:nvSpPr>
        <p:spPr>
          <a:xfrm>
            <a:off x="5120640" y="2977197"/>
            <a:ext cx="5212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アンサンブル学習</a:t>
            </a:r>
            <a:endParaRPr lang="en-US" altLang="ja-JP" sz="3200" dirty="0"/>
          </a:p>
          <a:p>
            <a:pPr algn="ctr"/>
            <a:r>
              <a:rPr kumimoji="1" lang="ja-JP" altLang="en-US" sz="3200" dirty="0"/>
              <a:t>データ調整</a:t>
            </a:r>
            <a:endParaRPr kumimoji="1" lang="en-US" altLang="ja-JP" sz="3200" dirty="0"/>
          </a:p>
          <a:p>
            <a:pPr algn="ctr"/>
            <a:r>
              <a:rPr lang="ja-JP" altLang="en-US" sz="3200" dirty="0"/>
              <a:t>ハイパーパラメータ最適化</a:t>
            </a:r>
            <a:endParaRPr lang="en-US" altLang="ja-JP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E6A2D2F-A861-4F9B-9267-8D799CB5FD36}"/>
              </a:ext>
            </a:extLst>
          </p:cNvPr>
          <p:cNvSpPr txBox="1"/>
          <p:nvPr/>
        </p:nvSpPr>
        <p:spPr>
          <a:xfrm>
            <a:off x="1625600" y="5168745"/>
            <a:ext cx="234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今後の方針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06B7080C-D6C3-473D-90CD-B99B8F6626A3}"/>
              </a:ext>
            </a:extLst>
          </p:cNvPr>
          <p:cNvSpPr/>
          <p:nvPr/>
        </p:nvSpPr>
        <p:spPr>
          <a:xfrm>
            <a:off x="4013200" y="52188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7FF54A-5EAE-4180-A3F2-C8EAEFBFEEBC}"/>
              </a:ext>
            </a:extLst>
          </p:cNvPr>
          <p:cNvSpPr txBox="1"/>
          <p:nvPr/>
        </p:nvSpPr>
        <p:spPr>
          <a:xfrm>
            <a:off x="5348734" y="5218817"/>
            <a:ext cx="370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文書データを加工</a:t>
            </a:r>
          </a:p>
        </p:txBody>
      </p:sp>
    </p:spTree>
    <p:extLst>
      <p:ext uri="{BB962C8B-B14F-4D97-AF65-F5344CB8AC3E}">
        <p14:creationId xmlns:p14="http://schemas.microsoft.com/office/powerpoint/2010/main" val="49859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BF7324-C91E-47E9-851F-9D64D42CF2D8}"/>
              </a:ext>
            </a:extLst>
          </p:cNvPr>
          <p:cNvSpPr txBox="1"/>
          <p:nvPr/>
        </p:nvSpPr>
        <p:spPr>
          <a:xfrm>
            <a:off x="4936836" y="365760"/>
            <a:ext cx="231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質疑応答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F48F6-8094-49DA-AC16-FBFD8204DD75}"/>
              </a:ext>
            </a:extLst>
          </p:cNvPr>
          <p:cNvSpPr txBox="1"/>
          <p:nvPr/>
        </p:nvSpPr>
        <p:spPr>
          <a:xfrm>
            <a:off x="1021079" y="1413927"/>
            <a:ext cx="98856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		</a:t>
            </a:r>
            <a:r>
              <a:rPr kumimoji="1" lang="ja-JP" altLang="en-US" sz="3600" dirty="0"/>
              <a:t>研究目的 </a:t>
            </a:r>
            <a:r>
              <a:rPr kumimoji="1" lang="en-US" altLang="ja-JP" sz="3600" dirty="0"/>
              <a:t>			3</a:t>
            </a:r>
            <a:r>
              <a:rPr kumimoji="1" lang="ja-JP" altLang="en-US" sz="3600" dirty="0"/>
              <a:t>ページ</a:t>
            </a:r>
            <a:endParaRPr kumimoji="1" lang="en-US" altLang="ja-JP" sz="3600" dirty="0"/>
          </a:p>
          <a:p>
            <a:endParaRPr lang="en-US" altLang="ja-JP" sz="3600" dirty="0"/>
          </a:p>
          <a:p>
            <a:r>
              <a:rPr kumimoji="1" lang="en-US" altLang="ja-JP" sz="3600" dirty="0"/>
              <a:t>		</a:t>
            </a:r>
            <a:r>
              <a:rPr kumimoji="1" lang="ja-JP" altLang="en-US" sz="3600" dirty="0"/>
              <a:t>機械学習とその</a:t>
            </a:r>
            <a:r>
              <a:rPr lang="ja-JP" altLang="en-US" sz="3600" dirty="0"/>
              <a:t>手法    </a:t>
            </a:r>
            <a:r>
              <a:rPr lang="en-US" altLang="ja-JP" sz="3600" dirty="0"/>
              <a:t>4-6</a:t>
            </a:r>
            <a:r>
              <a:rPr lang="ja-JP" altLang="en-US" sz="3600" dirty="0"/>
              <a:t>ページ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en-US" altLang="ja-JP" sz="3600" dirty="0"/>
              <a:t>		</a:t>
            </a:r>
            <a:r>
              <a:rPr lang="ja-JP" altLang="en-US" sz="3600" dirty="0"/>
              <a:t>精度向上の手法</a:t>
            </a:r>
            <a:r>
              <a:rPr lang="en-US" altLang="ja-JP" sz="3600" dirty="0"/>
              <a:t>	</a:t>
            </a:r>
            <a:r>
              <a:rPr lang="ja-JP" altLang="en-US" sz="3600" dirty="0"/>
              <a:t>　　</a:t>
            </a:r>
            <a:r>
              <a:rPr lang="en-US" altLang="ja-JP" sz="3600" dirty="0"/>
              <a:t>7-8</a:t>
            </a:r>
            <a:r>
              <a:rPr lang="ja-JP" altLang="en-US" sz="3600" dirty="0"/>
              <a:t>ページ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		</a:t>
            </a:r>
            <a:r>
              <a:rPr kumimoji="1" lang="ja-JP" altLang="en-US" sz="3600" dirty="0"/>
              <a:t>評価指標</a:t>
            </a:r>
            <a:r>
              <a:rPr lang="ja-JP" altLang="en-US" sz="3600" dirty="0"/>
              <a:t>　　</a:t>
            </a:r>
            <a:r>
              <a:rPr lang="en-US" altLang="ja-JP" sz="3600" dirty="0"/>
              <a:t>		9</a:t>
            </a:r>
            <a:r>
              <a:rPr lang="ja-JP" altLang="en-US" sz="3600" dirty="0"/>
              <a:t>ページ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en-US" altLang="ja-JP" sz="3600" dirty="0"/>
              <a:t>		</a:t>
            </a:r>
            <a:r>
              <a:rPr lang="ja-JP" altLang="en-US" sz="3600" dirty="0"/>
              <a:t>実験結果</a:t>
            </a:r>
            <a:r>
              <a:rPr lang="en-US" altLang="ja-JP" sz="3600" dirty="0"/>
              <a:t>         		10</a:t>
            </a:r>
            <a:r>
              <a:rPr lang="ja-JP" altLang="en-US" sz="3600" dirty="0"/>
              <a:t>ページ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652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9648AB-736D-43D1-9088-55CF557F347C}"/>
              </a:ext>
            </a:extLst>
          </p:cNvPr>
          <p:cNvSpPr txBox="1"/>
          <p:nvPr/>
        </p:nvSpPr>
        <p:spPr>
          <a:xfrm>
            <a:off x="603161" y="1404104"/>
            <a:ext cx="59043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FF0000"/>
                </a:solidFill>
              </a:rPr>
              <a:t>前半</a:t>
            </a:r>
            <a:endParaRPr lang="en-US" altLang="ja-JP" sz="3200" dirty="0">
              <a:solidFill>
                <a:srgbClr val="FF0000"/>
              </a:solidFill>
            </a:endParaRPr>
          </a:p>
          <a:p>
            <a:endParaRPr lang="en-US" altLang="ja-JP" sz="3200" dirty="0"/>
          </a:p>
          <a:p>
            <a:r>
              <a:rPr lang="ja-JP" altLang="en-US" sz="3200" dirty="0"/>
              <a:t>・研究目的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・機械学習とその手法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・データ不均衡問題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・ハイパーパラメータ最適化</a:t>
            </a:r>
            <a:endParaRPr lang="en-US" altLang="ja-JP" sz="3200" dirty="0"/>
          </a:p>
          <a:p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0138DC-563D-42DA-8614-597CFE9235CA}"/>
              </a:ext>
            </a:extLst>
          </p:cNvPr>
          <p:cNvSpPr txBox="1"/>
          <p:nvPr/>
        </p:nvSpPr>
        <p:spPr>
          <a:xfrm>
            <a:off x="3835400" y="375920"/>
            <a:ext cx="486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5C5155-1887-4089-B2DF-0DBF6C5D5801}"/>
              </a:ext>
            </a:extLst>
          </p:cNvPr>
          <p:cNvSpPr txBox="1"/>
          <p:nvPr/>
        </p:nvSpPr>
        <p:spPr>
          <a:xfrm>
            <a:off x="6695440" y="1404104"/>
            <a:ext cx="4287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rgbClr val="0070C0"/>
                </a:solidFill>
              </a:rPr>
              <a:t>後半</a:t>
            </a:r>
            <a:endParaRPr kumimoji="1" lang="en-US" altLang="ja-JP" sz="3200" dirty="0">
              <a:solidFill>
                <a:srgbClr val="0070C0"/>
              </a:solidFill>
            </a:endParaRPr>
          </a:p>
          <a:p>
            <a:endParaRPr lang="en-US" altLang="ja-JP" sz="3200" dirty="0"/>
          </a:p>
          <a:p>
            <a:r>
              <a:rPr kumimoji="1" lang="ja-JP" altLang="en-US" sz="3200" dirty="0"/>
              <a:t>・評価指標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 dirty="0"/>
              <a:t>・実験結果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 dirty="0"/>
              <a:t>・まとめ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4F13DA2-C4AE-47D8-9DCC-8F9EB4836933}"/>
              </a:ext>
            </a:extLst>
          </p:cNvPr>
          <p:cNvCxnSpPr>
            <a:cxnSpLocks/>
          </p:cNvCxnSpPr>
          <p:nvPr/>
        </p:nvCxnSpPr>
        <p:spPr>
          <a:xfrm>
            <a:off x="6268720" y="1391920"/>
            <a:ext cx="0" cy="509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8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CF43DB1-8212-491A-AFE0-9A01035E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20" y="627039"/>
            <a:ext cx="3202713" cy="27224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519B0F-0128-4A85-A81B-8A7313C730CB}"/>
              </a:ext>
            </a:extLst>
          </p:cNvPr>
          <p:cNvSpPr txBox="1"/>
          <p:nvPr/>
        </p:nvSpPr>
        <p:spPr>
          <a:xfrm>
            <a:off x="537872" y="3375944"/>
            <a:ext cx="610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時間　お金が</a:t>
            </a:r>
            <a:r>
              <a:rPr kumimoji="1" lang="ja-JP" altLang="en-US" sz="3600" dirty="0">
                <a:solidFill>
                  <a:srgbClr val="0070C0"/>
                </a:solidFill>
              </a:rPr>
              <a:t>かかる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A4C3143-CF45-41F2-B42B-43382FDCE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84" y="576466"/>
            <a:ext cx="3934038" cy="312264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60DB8C-9EC3-4645-BD77-0C6F53BE5FB9}"/>
              </a:ext>
            </a:extLst>
          </p:cNvPr>
          <p:cNvSpPr txBox="1"/>
          <p:nvPr/>
        </p:nvSpPr>
        <p:spPr>
          <a:xfrm>
            <a:off x="6721416" y="3404087"/>
            <a:ext cx="52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時間　お金が</a:t>
            </a:r>
            <a:r>
              <a:rPr kumimoji="1" lang="ja-JP" altLang="en-US" sz="3600" dirty="0">
                <a:solidFill>
                  <a:srgbClr val="FF0000"/>
                </a:solidFill>
              </a:rPr>
              <a:t>かからない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D39824-C1FF-4CA4-9EEF-353193AD0226}"/>
              </a:ext>
            </a:extLst>
          </p:cNvPr>
          <p:cNvSpPr txBox="1"/>
          <p:nvPr/>
        </p:nvSpPr>
        <p:spPr>
          <a:xfrm>
            <a:off x="4975686" y="376595"/>
            <a:ext cx="2360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研究目的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E3DF23-80CF-4831-8594-D07CAF2955C9}"/>
              </a:ext>
            </a:extLst>
          </p:cNvPr>
          <p:cNvSpPr txBox="1"/>
          <p:nvPr/>
        </p:nvSpPr>
        <p:spPr>
          <a:xfrm>
            <a:off x="4826461" y="5526941"/>
            <a:ext cx="231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機械学習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A9A165A4-99D6-426D-8F46-FC3E342BE127}"/>
              </a:ext>
            </a:extLst>
          </p:cNvPr>
          <p:cNvSpPr/>
          <p:nvPr/>
        </p:nvSpPr>
        <p:spPr>
          <a:xfrm>
            <a:off x="4975686" y="1949787"/>
            <a:ext cx="2019934" cy="1006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爆発: 8 pt 6">
            <a:extLst>
              <a:ext uri="{FF2B5EF4-FFF2-40B4-BE49-F238E27FC236}">
                <a16:creationId xmlns:a16="http://schemas.microsoft.com/office/drawing/2014/main" id="{796449C1-5049-498D-A3F1-16370AE1164D}"/>
              </a:ext>
            </a:extLst>
          </p:cNvPr>
          <p:cNvSpPr/>
          <p:nvPr/>
        </p:nvSpPr>
        <p:spPr>
          <a:xfrm>
            <a:off x="3007360" y="4686635"/>
            <a:ext cx="5994400" cy="208359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1B956E21-8594-45D2-A19C-BC4D8C618CF4}"/>
              </a:ext>
            </a:extLst>
          </p:cNvPr>
          <p:cNvSpPr/>
          <p:nvPr/>
        </p:nvSpPr>
        <p:spPr>
          <a:xfrm rot="5400000">
            <a:off x="4994592" y="3519159"/>
            <a:ext cx="2019934" cy="1006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7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5" grpId="0" animBg="1"/>
      <p:bldP spid="7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F80BC3B-38BF-46A8-ABD6-005725BF5C12}"/>
              </a:ext>
            </a:extLst>
          </p:cNvPr>
          <p:cNvSpPr txBox="1"/>
          <p:nvPr/>
        </p:nvSpPr>
        <p:spPr>
          <a:xfrm>
            <a:off x="4932680" y="334099"/>
            <a:ext cx="2377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機械学習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F61E6A43-1A26-4F69-826F-A2A1E813779D}"/>
              </a:ext>
            </a:extLst>
          </p:cNvPr>
          <p:cNvSpPr/>
          <p:nvPr/>
        </p:nvSpPr>
        <p:spPr>
          <a:xfrm>
            <a:off x="1451230" y="2488407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文章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9CCAA74F-D551-482E-8E01-41BCEAE8D846}"/>
              </a:ext>
            </a:extLst>
          </p:cNvPr>
          <p:cNvSpPr/>
          <p:nvPr/>
        </p:nvSpPr>
        <p:spPr>
          <a:xfrm>
            <a:off x="8312528" y="2456206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(</a:t>
            </a:r>
            <a:r>
              <a:rPr kumimoji="1" lang="ja-JP" altLang="en-US" sz="2800" dirty="0">
                <a:solidFill>
                  <a:schemeClr val="tx1"/>
                </a:solidFill>
              </a:rPr>
              <a:t>非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  <a:r>
              <a:rPr kumimoji="1" lang="ja-JP" altLang="en-US" sz="2800" dirty="0">
                <a:solidFill>
                  <a:schemeClr val="tx1"/>
                </a:solidFill>
              </a:rPr>
              <a:t>クレーム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52922D5-49ED-4214-A9FC-48A8A4DE8876}"/>
              </a:ext>
            </a:extLst>
          </p:cNvPr>
          <p:cNvSpPr/>
          <p:nvPr/>
        </p:nvSpPr>
        <p:spPr>
          <a:xfrm flipV="1">
            <a:off x="3879472" y="2583437"/>
            <a:ext cx="1002407" cy="5847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F24A723C-C6AC-41CC-9BAB-A9F5FC497FED}"/>
              </a:ext>
            </a:extLst>
          </p:cNvPr>
          <p:cNvSpPr/>
          <p:nvPr/>
        </p:nvSpPr>
        <p:spPr>
          <a:xfrm>
            <a:off x="1438381" y="4152119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文章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39AC2BAE-8936-4C07-8B35-CBBC84BCC992}"/>
              </a:ext>
            </a:extLst>
          </p:cNvPr>
          <p:cNvSpPr/>
          <p:nvPr/>
        </p:nvSpPr>
        <p:spPr>
          <a:xfrm>
            <a:off x="8338226" y="4152119"/>
            <a:ext cx="2402544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(</a:t>
            </a:r>
            <a:r>
              <a:rPr kumimoji="1" lang="ja-JP" altLang="en-US" sz="2800" dirty="0">
                <a:solidFill>
                  <a:schemeClr val="tx1"/>
                </a:solidFill>
              </a:rPr>
              <a:t>非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  <a:r>
              <a:rPr kumimoji="1" lang="ja-JP" altLang="en-US" sz="2800" dirty="0">
                <a:solidFill>
                  <a:schemeClr val="tx1"/>
                </a:solidFill>
              </a:rPr>
              <a:t>クレーム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7EA8FE-0A1F-450B-B930-187A899AAE73}"/>
              </a:ext>
            </a:extLst>
          </p:cNvPr>
          <p:cNvSpPr txBox="1"/>
          <p:nvPr/>
        </p:nvSpPr>
        <p:spPr>
          <a:xfrm>
            <a:off x="767987" y="2488407"/>
            <a:ext cx="615553" cy="80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学習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27D0801-7889-42CC-AE1F-A3C6D6683582}"/>
              </a:ext>
            </a:extLst>
          </p:cNvPr>
          <p:cNvSpPr txBox="1"/>
          <p:nvPr/>
        </p:nvSpPr>
        <p:spPr>
          <a:xfrm>
            <a:off x="767982" y="3965682"/>
            <a:ext cx="615553" cy="1242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dirty="0"/>
              <a:t>テスト</a:t>
            </a:r>
            <a:endParaRPr kumimoji="1" lang="ja-JP" altLang="en-US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8A41F3-BF74-4B75-B55A-5CC9E1FB6CF1}"/>
              </a:ext>
            </a:extLst>
          </p:cNvPr>
          <p:cNvSpPr txBox="1"/>
          <p:nvPr/>
        </p:nvSpPr>
        <p:spPr>
          <a:xfrm>
            <a:off x="1039960" y="1318467"/>
            <a:ext cx="1011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学習器</a:t>
            </a:r>
            <a:r>
              <a:rPr kumimoji="1" lang="ja-JP" altLang="en-US" sz="3200" dirty="0">
                <a:solidFill>
                  <a:srgbClr val="FF0000"/>
                </a:solidFill>
              </a:rPr>
              <a:t>に学習</a:t>
            </a:r>
            <a:r>
              <a:rPr kumimoji="1" lang="ja-JP" altLang="en-US" sz="3200" dirty="0"/>
              <a:t>をさせて</a:t>
            </a:r>
            <a:r>
              <a:rPr kumimoji="1" lang="ja-JP" altLang="en-US" sz="3200" dirty="0">
                <a:solidFill>
                  <a:schemeClr val="accent1">
                    <a:lumMod val="75000"/>
                  </a:schemeClr>
                </a:solidFill>
              </a:rPr>
              <a:t>パターンを作り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</a:rPr>
              <a:t>未来を予測</a:t>
            </a:r>
            <a:r>
              <a:rPr kumimoji="1" lang="ja-JP" altLang="en-US" sz="3200" dirty="0"/>
              <a:t>する</a:t>
            </a:r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ACD630BC-703B-442A-A041-FF249990321C}"/>
              </a:ext>
            </a:extLst>
          </p:cNvPr>
          <p:cNvSpPr/>
          <p:nvPr/>
        </p:nvSpPr>
        <p:spPr>
          <a:xfrm>
            <a:off x="4881879" y="2456206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学習器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C92C3655-9FFC-42AC-ADDE-41F14C331DD5}"/>
              </a:ext>
            </a:extLst>
          </p:cNvPr>
          <p:cNvSpPr/>
          <p:nvPr/>
        </p:nvSpPr>
        <p:spPr>
          <a:xfrm flipV="1">
            <a:off x="7310121" y="2593212"/>
            <a:ext cx="1002407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34793778-CBBF-45F4-A282-C90BFA6D3018}"/>
              </a:ext>
            </a:extLst>
          </p:cNvPr>
          <p:cNvSpPr/>
          <p:nvPr/>
        </p:nvSpPr>
        <p:spPr>
          <a:xfrm flipV="1">
            <a:off x="3879472" y="4261051"/>
            <a:ext cx="1002407" cy="5847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7DCDB3CF-DFB7-43E1-A16D-289EA2EE8E7E}"/>
              </a:ext>
            </a:extLst>
          </p:cNvPr>
          <p:cNvSpPr/>
          <p:nvPr/>
        </p:nvSpPr>
        <p:spPr>
          <a:xfrm>
            <a:off x="4881879" y="4152119"/>
            <a:ext cx="2428242" cy="80264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学習器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42ACF7E-5BC3-4231-BFFE-56CD881FC95F}"/>
              </a:ext>
            </a:extLst>
          </p:cNvPr>
          <p:cNvSpPr/>
          <p:nvPr/>
        </p:nvSpPr>
        <p:spPr>
          <a:xfrm flipV="1">
            <a:off x="7322970" y="4232425"/>
            <a:ext cx="1002407" cy="58477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0BF17F-0B55-4C4B-8C03-6D3311F8E4C0}"/>
              </a:ext>
            </a:extLst>
          </p:cNvPr>
          <p:cNvSpPr txBox="1"/>
          <p:nvPr/>
        </p:nvSpPr>
        <p:spPr>
          <a:xfrm>
            <a:off x="2879638" y="6047598"/>
            <a:ext cx="679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SVM  </a:t>
            </a:r>
            <a:r>
              <a:rPr kumimoji="1" lang="ja-JP" altLang="en-US" sz="2400" dirty="0"/>
              <a:t>ナイーブベイズ</a:t>
            </a:r>
            <a:r>
              <a:rPr lang="en-US" altLang="ja-JP" sz="2400" dirty="0"/>
              <a:t>  </a:t>
            </a:r>
            <a:r>
              <a:rPr kumimoji="1" lang="ja-JP" altLang="en-US" sz="2400" dirty="0"/>
              <a:t>ロジスティック回帰  </a:t>
            </a:r>
            <a:r>
              <a:rPr lang="en-US" altLang="ja-JP" sz="2400" dirty="0" err="1"/>
              <a:t>etc</a:t>
            </a:r>
            <a:r>
              <a:rPr lang="en-US" altLang="ja-JP" sz="2400" dirty="0"/>
              <a:t>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906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D42956-FB45-4D5B-9532-FCE7F6E197F7}"/>
              </a:ext>
            </a:extLst>
          </p:cNvPr>
          <p:cNvSpPr txBox="1"/>
          <p:nvPr/>
        </p:nvSpPr>
        <p:spPr>
          <a:xfrm>
            <a:off x="1689600" y="381600"/>
            <a:ext cx="881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アンサンブル学習</a:t>
            </a:r>
            <a:r>
              <a:rPr kumimoji="1" lang="en-US" altLang="ja-JP" sz="4000" dirty="0"/>
              <a:t>(</a:t>
            </a:r>
            <a:r>
              <a:rPr kumimoji="1" lang="ja-JP" altLang="en-US" sz="4000" dirty="0"/>
              <a:t>バギング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0C1E00-693A-4A0D-9E63-8DF49C02A840}"/>
              </a:ext>
            </a:extLst>
          </p:cNvPr>
          <p:cNvSpPr txBox="1"/>
          <p:nvPr/>
        </p:nvSpPr>
        <p:spPr>
          <a:xfrm>
            <a:off x="2865600" y="1036800"/>
            <a:ext cx="6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複数の学習器</a:t>
            </a:r>
            <a:r>
              <a:rPr lang="en-US" altLang="ja-JP" sz="3200" dirty="0"/>
              <a:t>(</a:t>
            </a:r>
            <a:r>
              <a:rPr lang="ja-JP" altLang="en-US" sz="3200" dirty="0"/>
              <a:t>多数決</a:t>
            </a:r>
            <a:r>
              <a:rPr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564E676F-DAF4-4B24-89E7-7E7BD3B2A122}"/>
              </a:ext>
            </a:extLst>
          </p:cNvPr>
          <p:cNvSpPr/>
          <p:nvPr/>
        </p:nvSpPr>
        <p:spPr>
          <a:xfrm>
            <a:off x="2918679" y="1902642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SVM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DF2FB17-A0A2-43A2-9F96-8553A15D7EFC}"/>
              </a:ext>
            </a:extLst>
          </p:cNvPr>
          <p:cNvSpPr/>
          <p:nvPr/>
        </p:nvSpPr>
        <p:spPr>
          <a:xfrm flipV="1">
            <a:off x="5346922" y="1978732"/>
            <a:ext cx="1869734" cy="58477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7F3DB188-88EC-4A62-84CD-55087547BCEA}"/>
              </a:ext>
            </a:extLst>
          </p:cNvPr>
          <p:cNvSpPr/>
          <p:nvPr/>
        </p:nvSpPr>
        <p:spPr>
          <a:xfrm>
            <a:off x="7216656" y="1865316"/>
            <a:ext cx="2402544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(</a:t>
            </a:r>
            <a:r>
              <a:rPr kumimoji="1" lang="ja-JP" altLang="en-US" sz="2800" dirty="0">
                <a:solidFill>
                  <a:schemeClr val="tx1"/>
                </a:solidFill>
              </a:rPr>
              <a:t>非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  <a:r>
              <a:rPr kumimoji="1" lang="ja-JP" altLang="en-US" sz="2800" dirty="0">
                <a:solidFill>
                  <a:schemeClr val="tx1"/>
                </a:solidFill>
              </a:rPr>
              <a:t>クレーム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675FEE-BCBD-44CE-B567-C44DEC10C776}"/>
              </a:ext>
            </a:extLst>
          </p:cNvPr>
          <p:cNvSpPr txBox="1"/>
          <p:nvPr/>
        </p:nvSpPr>
        <p:spPr>
          <a:xfrm>
            <a:off x="183920" y="201600"/>
            <a:ext cx="201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機械学習の手法</a:t>
            </a:r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6C3E3BAD-2994-4426-B984-4D5F288CF17D}"/>
              </a:ext>
            </a:extLst>
          </p:cNvPr>
          <p:cNvSpPr/>
          <p:nvPr/>
        </p:nvSpPr>
        <p:spPr>
          <a:xfrm>
            <a:off x="2918679" y="3953972"/>
            <a:ext cx="2428242" cy="51456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SVM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F8528D4B-ABAD-4450-9901-15E951D8F928}"/>
              </a:ext>
            </a:extLst>
          </p:cNvPr>
          <p:cNvSpPr/>
          <p:nvPr/>
        </p:nvSpPr>
        <p:spPr>
          <a:xfrm>
            <a:off x="2918679" y="4596050"/>
            <a:ext cx="2428242" cy="51456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ナイーブベイズ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フローチャート: 代替処理 15">
            <a:extLst>
              <a:ext uri="{FF2B5EF4-FFF2-40B4-BE49-F238E27FC236}">
                <a16:creationId xmlns:a16="http://schemas.microsoft.com/office/drawing/2014/main" id="{8F6FC3EA-8640-4E6F-83EA-EB6305EEE5B8}"/>
              </a:ext>
            </a:extLst>
          </p:cNvPr>
          <p:cNvSpPr/>
          <p:nvPr/>
        </p:nvSpPr>
        <p:spPr>
          <a:xfrm>
            <a:off x="2918679" y="5223622"/>
            <a:ext cx="2428242" cy="51456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K</a:t>
            </a:r>
            <a:r>
              <a:rPr kumimoji="1" lang="ja-JP" altLang="en-US" sz="3200" dirty="0">
                <a:solidFill>
                  <a:schemeClr val="tx1"/>
                </a:solidFill>
              </a:rPr>
              <a:t>近傍法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F573E9A0-4C9C-47F1-9CCA-B5D58424FA13}"/>
              </a:ext>
            </a:extLst>
          </p:cNvPr>
          <p:cNvSpPr/>
          <p:nvPr/>
        </p:nvSpPr>
        <p:spPr>
          <a:xfrm flipV="1">
            <a:off x="5372619" y="4261652"/>
            <a:ext cx="1844037" cy="117724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BE964170-FB91-4C62-B304-148C69727A2A}"/>
              </a:ext>
            </a:extLst>
          </p:cNvPr>
          <p:cNvSpPr/>
          <p:nvPr/>
        </p:nvSpPr>
        <p:spPr>
          <a:xfrm>
            <a:off x="7242354" y="4448952"/>
            <a:ext cx="2402544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(</a:t>
            </a:r>
            <a:r>
              <a:rPr kumimoji="1" lang="ja-JP" altLang="en-US" sz="2800" dirty="0">
                <a:solidFill>
                  <a:schemeClr val="tx1"/>
                </a:solidFill>
              </a:rPr>
              <a:t>非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  <a:r>
              <a:rPr kumimoji="1" lang="ja-JP" altLang="en-US" sz="2800" dirty="0">
                <a:solidFill>
                  <a:schemeClr val="tx1"/>
                </a:solidFill>
              </a:rPr>
              <a:t>クレーム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FC74EF0-92A1-475B-A30E-D1C005046AD1}"/>
              </a:ext>
            </a:extLst>
          </p:cNvPr>
          <p:cNvSpPr txBox="1"/>
          <p:nvPr/>
        </p:nvSpPr>
        <p:spPr>
          <a:xfrm>
            <a:off x="763430" y="2011574"/>
            <a:ext cx="1852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単一学習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84E192A-0887-48CF-B828-49611D0A6BE1}"/>
              </a:ext>
            </a:extLst>
          </p:cNvPr>
          <p:cNvSpPr txBox="1"/>
          <p:nvPr/>
        </p:nvSpPr>
        <p:spPr>
          <a:xfrm>
            <a:off x="350859" y="4361674"/>
            <a:ext cx="2635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アンサンブル学習</a:t>
            </a:r>
          </a:p>
        </p:txBody>
      </p:sp>
      <p:sp>
        <p:nvSpPr>
          <p:cNvPr id="23" name="吹き出し: 円形 22">
            <a:extLst>
              <a:ext uri="{FF2B5EF4-FFF2-40B4-BE49-F238E27FC236}">
                <a16:creationId xmlns:a16="http://schemas.microsoft.com/office/drawing/2014/main" id="{22AED9B7-B7C0-4A78-93DA-82C22E34B1EC}"/>
              </a:ext>
            </a:extLst>
          </p:cNvPr>
          <p:cNvSpPr/>
          <p:nvPr/>
        </p:nvSpPr>
        <p:spPr>
          <a:xfrm>
            <a:off x="8666660" y="2911697"/>
            <a:ext cx="3435660" cy="1267788"/>
          </a:xfrm>
          <a:prstGeom prst="wedgeEllipseCallout">
            <a:avLst>
              <a:gd name="adj1" fmla="val -38297"/>
              <a:gd name="adj2" fmla="val 635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精度が良くなる</a:t>
            </a:r>
            <a:r>
              <a:rPr kumimoji="1" lang="en-US" altLang="ja-JP" sz="2400" dirty="0">
                <a:solidFill>
                  <a:schemeClr val="tx1"/>
                </a:solidFill>
              </a:rPr>
              <a:t>!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1" grpId="0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6079996-8868-4415-803F-245438C1690B}"/>
              </a:ext>
            </a:extLst>
          </p:cNvPr>
          <p:cNvSpPr/>
          <p:nvPr/>
        </p:nvSpPr>
        <p:spPr>
          <a:xfrm>
            <a:off x="2083658" y="402090"/>
            <a:ext cx="8190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/>
              <a:t>アンサンブル学習</a:t>
            </a:r>
            <a:r>
              <a:rPr lang="en-US" altLang="ja-JP" sz="4000" dirty="0"/>
              <a:t>(</a:t>
            </a:r>
            <a:r>
              <a:rPr lang="ja-JP" altLang="en-US" sz="4000" dirty="0"/>
              <a:t>ブースティング</a:t>
            </a:r>
            <a:r>
              <a:rPr lang="en-US" altLang="ja-JP" sz="4000" dirty="0"/>
              <a:t>)</a:t>
            </a:r>
            <a:endParaRPr lang="ja-JP" altLang="en-US" sz="4000" dirty="0"/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9158C8DA-6225-4BCA-B462-12C6FA6D9FA9}"/>
              </a:ext>
            </a:extLst>
          </p:cNvPr>
          <p:cNvSpPr/>
          <p:nvPr/>
        </p:nvSpPr>
        <p:spPr>
          <a:xfrm>
            <a:off x="1533920" y="2156203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文章</a:t>
            </a:r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63EF9961-D81C-48E2-ACD9-67AA22357AF2}"/>
              </a:ext>
            </a:extLst>
          </p:cNvPr>
          <p:cNvSpPr/>
          <p:nvPr/>
        </p:nvSpPr>
        <p:spPr>
          <a:xfrm>
            <a:off x="8395218" y="2124002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(</a:t>
            </a:r>
            <a:r>
              <a:rPr kumimoji="1" lang="ja-JP" altLang="en-US" sz="2800" dirty="0">
                <a:solidFill>
                  <a:schemeClr val="tx1"/>
                </a:solidFill>
              </a:rPr>
              <a:t>非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  <a:r>
              <a:rPr kumimoji="1" lang="ja-JP" altLang="en-US" sz="2800" dirty="0">
                <a:solidFill>
                  <a:schemeClr val="tx1"/>
                </a:solidFill>
              </a:rPr>
              <a:t>クレーム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92855F22-EFAE-47E0-A76B-94D92248DF99}"/>
              </a:ext>
            </a:extLst>
          </p:cNvPr>
          <p:cNvSpPr/>
          <p:nvPr/>
        </p:nvSpPr>
        <p:spPr>
          <a:xfrm flipV="1">
            <a:off x="3962162" y="2251233"/>
            <a:ext cx="1002407" cy="5847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E53A1D6-11C3-4AD2-82BC-515415B9292B}"/>
              </a:ext>
            </a:extLst>
          </p:cNvPr>
          <p:cNvSpPr txBox="1"/>
          <p:nvPr/>
        </p:nvSpPr>
        <p:spPr>
          <a:xfrm>
            <a:off x="850672" y="2156203"/>
            <a:ext cx="615553" cy="80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訓練</a:t>
            </a:r>
          </a:p>
        </p:txBody>
      </p: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FB6EA266-EC7E-4D87-A3B5-201280641BFA}"/>
              </a:ext>
            </a:extLst>
          </p:cNvPr>
          <p:cNvSpPr/>
          <p:nvPr/>
        </p:nvSpPr>
        <p:spPr>
          <a:xfrm>
            <a:off x="4964569" y="2124002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SVM1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24F9C46D-9374-4910-BD9C-172AAFA4A649}"/>
              </a:ext>
            </a:extLst>
          </p:cNvPr>
          <p:cNvSpPr/>
          <p:nvPr/>
        </p:nvSpPr>
        <p:spPr>
          <a:xfrm flipV="1">
            <a:off x="7392811" y="2261008"/>
            <a:ext cx="1002407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E8B5958E-1504-4292-92A4-9A001ED22AD6}"/>
              </a:ext>
            </a:extLst>
          </p:cNvPr>
          <p:cNvSpPr/>
          <p:nvPr/>
        </p:nvSpPr>
        <p:spPr>
          <a:xfrm>
            <a:off x="1533920" y="3556637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文章</a:t>
            </a:r>
          </a:p>
        </p:txBody>
      </p:sp>
      <p:sp>
        <p:nvSpPr>
          <p:cNvPr id="29" name="フローチャート: 代替処理 28">
            <a:extLst>
              <a:ext uri="{FF2B5EF4-FFF2-40B4-BE49-F238E27FC236}">
                <a16:creationId xmlns:a16="http://schemas.microsoft.com/office/drawing/2014/main" id="{E1732F51-53BA-4533-9BA6-F3C4426D4373}"/>
              </a:ext>
            </a:extLst>
          </p:cNvPr>
          <p:cNvSpPr/>
          <p:nvPr/>
        </p:nvSpPr>
        <p:spPr>
          <a:xfrm>
            <a:off x="8395218" y="3524436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(</a:t>
            </a:r>
            <a:r>
              <a:rPr kumimoji="1" lang="ja-JP" altLang="en-US" sz="2800" dirty="0">
                <a:solidFill>
                  <a:schemeClr val="tx1"/>
                </a:solidFill>
              </a:rPr>
              <a:t>非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  <a:r>
              <a:rPr kumimoji="1" lang="ja-JP" altLang="en-US" sz="2800" dirty="0">
                <a:solidFill>
                  <a:schemeClr val="tx1"/>
                </a:solidFill>
              </a:rPr>
              <a:t>クレーム</a:t>
            </a: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55AC3785-BC6A-486D-A97E-F3810BF0078F}"/>
              </a:ext>
            </a:extLst>
          </p:cNvPr>
          <p:cNvSpPr/>
          <p:nvPr/>
        </p:nvSpPr>
        <p:spPr>
          <a:xfrm flipV="1">
            <a:off x="3962162" y="3651667"/>
            <a:ext cx="1002407" cy="5847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FEDDF8-0B3B-4D28-BE04-ED7C0C1E2B2C}"/>
              </a:ext>
            </a:extLst>
          </p:cNvPr>
          <p:cNvSpPr txBox="1"/>
          <p:nvPr/>
        </p:nvSpPr>
        <p:spPr>
          <a:xfrm>
            <a:off x="850672" y="3556637"/>
            <a:ext cx="615553" cy="80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訓練</a:t>
            </a:r>
          </a:p>
        </p:txBody>
      </p: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6D06FF44-4955-4F45-8B9C-0D7CA0468A0A}"/>
              </a:ext>
            </a:extLst>
          </p:cNvPr>
          <p:cNvSpPr/>
          <p:nvPr/>
        </p:nvSpPr>
        <p:spPr>
          <a:xfrm>
            <a:off x="4964569" y="3524436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SVM2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EAB36E36-1F74-4DC4-B387-B65F154B539D}"/>
              </a:ext>
            </a:extLst>
          </p:cNvPr>
          <p:cNvSpPr/>
          <p:nvPr/>
        </p:nvSpPr>
        <p:spPr>
          <a:xfrm flipV="1">
            <a:off x="7392811" y="3661442"/>
            <a:ext cx="1002407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代替処理 33">
            <a:extLst>
              <a:ext uri="{FF2B5EF4-FFF2-40B4-BE49-F238E27FC236}">
                <a16:creationId xmlns:a16="http://schemas.microsoft.com/office/drawing/2014/main" id="{CF4D2156-3D89-4A6D-9286-1BE628545CE0}"/>
              </a:ext>
            </a:extLst>
          </p:cNvPr>
          <p:cNvSpPr/>
          <p:nvPr/>
        </p:nvSpPr>
        <p:spPr>
          <a:xfrm>
            <a:off x="1533920" y="4936663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文章</a:t>
            </a:r>
          </a:p>
        </p:txBody>
      </p: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7CF77AA1-A47E-411D-8739-6BF9F0991D40}"/>
              </a:ext>
            </a:extLst>
          </p:cNvPr>
          <p:cNvSpPr/>
          <p:nvPr/>
        </p:nvSpPr>
        <p:spPr>
          <a:xfrm>
            <a:off x="8395218" y="4904462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(</a:t>
            </a:r>
            <a:r>
              <a:rPr kumimoji="1" lang="ja-JP" altLang="en-US" sz="2800" dirty="0">
                <a:solidFill>
                  <a:schemeClr val="tx1"/>
                </a:solidFill>
              </a:rPr>
              <a:t>非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  <a:r>
              <a:rPr kumimoji="1" lang="ja-JP" altLang="en-US" sz="2800" dirty="0">
                <a:solidFill>
                  <a:schemeClr val="tx1"/>
                </a:solidFill>
              </a:rPr>
              <a:t>クレーム</a:t>
            </a: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FB6F270B-F4AE-42DD-A7C5-EF4A9EA9201A}"/>
              </a:ext>
            </a:extLst>
          </p:cNvPr>
          <p:cNvSpPr/>
          <p:nvPr/>
        </p:nvSpPr>
        <p:spPr>
          <a:xfrm flipV="1">
            <a:off x="3962162" y="5031693"/>
            <a:ext cx="1002407" cy="5847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7271EE4-FB4D-4D43-B207-BF44573A6538}"/>
              </a:ext>
            </a:extLst>
          </p:cNvPr>
          <p:cNvSpPr txBox="1"/>
          <p:nvPr/>
        </p:nvSpPr>
        <p:spPr>
          <a:xfrm>
            <a:off x="850672" y="4778346"/>
            <a:ext cx="615553" cy="12211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dirty="0"/>
              <a:t>テスト</a:t>
            </a:r>
            <a:endParaRPr kumimoji="1" lang="ja-JP" altLang="en-US" sz="2800" dirty="0"/>
          </a:p>
        </p:txBody>
      </p:sp>
      <p:sp>
        <p:nvSpPr>
          <p:cNvPr id="38" name="フローチャート: 代替処理 37">
            <a:extLst>
              <a:ext uri="{FF2B5EF4-FFF2-40B4-BE49-F238E27FC236}">
                <a16:creationId xmlns:a16="http://schemas.microsoft.com/office/drawing/2014/main" id="{7EB406EB-7D1C-44F4-B75C-2B01456CFBB3}"/>
              </a:ext>
            </a:extLst>
          </p:cNvPr>
          <p:cNvSpPr/>
          <p:nvPr/>
        </p:nvSpPr>
        <p:spPr>
          <a:xfrm>
            <a:off x="4964569" y="4904462"/>
            <a:ext cx="2428242" cy="8026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SVM3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39390CAA-FFBF-49DF-BF0B-905DF11E0486}"/>
              </a:ext>
            </a:extLst>
          </p:cNvPr>
          <p:cNvSpPr/>
          <p:nvPr/>
        </p:nvSpPr>
        <p:spPr>
          <a:xfrm flipV="1">
            <a:off x="7392810" y="5045595"/>
            <a:ext cx="1002407" cy="58477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E4CE977-7417-4CB3-AE20-89DDD983388E}"/>
              </a:ext>
            </a:extLst>
          </p:cNvPr>
          <p:cNvSpPr txBox="1"/>
          <p:nvPr/>
        </p:nvSpPr>
        <p:spPr>
          <a:xfrm>
            <a:off x="3676799" y="1160025"/>
            <a:ext cx="48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</a:rPr>
              <a:t>間違えた結果に重みづけ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B261B88-D700-4B03-BC56-8CACB75EC21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609339" y="2926642"/>
            <a:ext cx="0" cy="345561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D3935C8D-EB83-4757-9AD7-F9816E47C2B5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2748041" y="3240001"/>
            <a:ext cx="6861300" cy="31663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2CF32BD6-5699-4A08-A701-D9D908A030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48041" y="4620028"/>
            <a:ext cx="6861300" cy="31663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0D21DC8-3889-4EAA-AF06-EF839DE3C051}"/>
              </a:ext>
            </a:extLst>
          </p:cNvPr>
          <p:cNvCxnSpPr>
            <a:cxnSpLocks/>
          </p:cNvCxnSpPr>
          <p:nvPr/>
        </p:nvCxnSpPr>
        <p:spPr>
          <a:xfrm>
            <a:off x="9609339" y="4327076"/>
            <a:ext cx="0" cy="292952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E7BB64-EE82-415F-87FF-94FA14014D2E}"/>
              </a:ext>
            </a:extLst>
          </p:cNvPr>
          <p:cNvSpPr txBox="1"/>
          <p:nvPr/>
        </p:nvSpPr>
        <p:spPr>
          <a:xfrm>
            <a:off x="4407941" y="6157833"/>
            <a:ext cx="354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XGBoost</a:t>
            </a:r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Adaboost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etc</a:t>
            </a:r>
            <a:r>
              <a:rPr kumimoji="1" lang="en-US" altLang="ja-JP" sz="2400" dirty="0"/>
              <a:t>…</a:t>
            </a:r>
            <a:endParaRPr kumimoji="1" lang="ja-JP" altLang="en-US" sz="2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3185A4B-0850-48F7-A057-DF27C864CF89}"/>
              </a:ext>
            </a:extLst>
          </p:cNvPr>
          <p:cNvSpPr txBox="1"/>
          <p:nvPr/>
        </p:nvSpPr>
        <p:spPr>
          <a:xfrm>
            <a:off x="148808" y="202034"/>
            <a:ext cx="201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機械学習の手法</a:t>
            </a:r>
          </a:p>
        </p:txBody>
      </p:sp>
    </p:spTree>
    <p:extLst>
      <p:ext uri="{BB962C8B-B14F-4D97-AF65-F5344CB8AC3E}">
        <p14:creationId xmlns:p14="http://schemas.microsoft.com/office/powerpoint/2010/main" val="19286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EDB117D-2DA7-4814-B4AE-001ADFF3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20" y="520393"/>
            <a:ext cx="4369214" cy="327691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DF3B5C-1DE2-4761-9FAE-364F21123A56}"/>
              </a:ext>
            </a:extLst>
          </p:cNvPr>
          <p:cNvSpPr txBox="1"/>
          <p:nvPr/>
        </p:nvSpPr>
        <p:spPr>
          <a:xfrm>
            <a:off x="5810268" y="1339747"/>
            <a:ext cx="5652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・分類が難しくなる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/>
              <a:t>・精度が悪くなる</a:t>
            </a:r>
            <a:endParaRPr kumimoji="1" lang="en-US" altLang="ja-JP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2F8F9E-203C-4561-A2DC-F0C33266C5C3}"/>
              </a:ext>
            </a:extLst>
          </p:cNvPr>
          <p:cNvSpPr txBox="1"/>
          <p:nvPr/>
        </p:nvSpPr>
        <p:spPr>
          <a:xfrm>
            <a:off x="3136800" y="249196"/>
            <a:ext cx="591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データ不均衡問題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56B9B607-AB55-4292-BFFB-2BB2687475B5}"/>
              </a:ext>
            </a:extLst>
          </p:cNvPr>
          <p:cNvSpPr/>
          <p:nvPr/>
        </p:nvSpPr>
        <p:spPr>
          <a:xfrm>
            <a:off x="7624800" y="3219043"/>
            <a:ext cx="715116" cy="1156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049BD1-1571-4CFE-9BB1-E1BF7F236A97}"/>
              </a:ext>
            </a:extLst>
          </p:cNvPr>
          <p:cNvSpPr txBox="1"/>
          <p:nvPr/>
        </p:nvSpPr>
        <p:spPr>
          <a:xfrm>
            <a:off x="5810268" y="4685201"/>
            <a:ext cx="5652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</a:t>
            </a:r>
            <a:r>
              <a:rPr kumimoji="1" lang="ja-JP" altLang="en-US" sz="3200" dirty="0">
                <a:solidFill>
                  <a:srgbClr val="FF0000"/>
                </a:solidFill>
              </a:rPr>
              <a:t>少数派の検出</a:t>
            </a:r>
            <a:r>
              <a:rPr kumimoji="1" lang="ja-JP" altLang="en-US" sz="3200" dirty="0"/>
              <a:t>ができる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・精度が良くなる</a:t>
            </a:r>
            <a:endParaRPr kumimoji="1" lang="en-US" altLang="ja-JP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6D50B9B-1C65-47FD-AA04-8DCEFC0FADB9}"/>
              </a:ext>
            </a:extLst>
          </p:cNvPr>
          <p:cNvSpPr txBox="1"/>
          <p:nvPr/>
        </p:nvSpPr>
        <p:spPr>
          <a:xfrm>
            <a:off x="8251200" y="3343396"/>
            <a:ext cx="296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FF0000"/>
                </a:solidFill>
              </a:rPr>
              <a:t>SMOTEENN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50401AF-9763-4B46-9474-20C0C81FE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20" y="3628152"/>
            <a:ext cx="4419614" cy="331471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DF4CD3-5B11-403F-8C7B-78A3CDD287A1}"/>
              </a:ext>
            </a:extLst>
          </p:cNvPr>
          <p:cNvSpPr txBox="1"/>
          <p:nvPr/>
        </p:nvSpPr>
        <p:spPr>
          <a:xfrm>
            <a:off x="148808" y="202034"/>
            <a:ext cx="201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精度向上の手法</a:t>
            </a:r>
          </a:p>
        </p:txBody>
      </p:sp>
    </p:spTree>
    <p:extLst>
      <p:ext uri="{BB962C8B-B14F-4D97-AF65-F5344CB8AC3E}">
        <p14:creationId xmlns:p14="http://schemas.microsoft.com/office/powerpoint/2010/main" val="287569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E090D5-5011-4FCC-8706-89204AE7207C}"/>
              </a:ext>
            </a:extLst>
          </p:cNvPr>
          <p:cNvSpPr txBox="1"/>
          <p:nvPr/>
        </p:nvSpPr>
        <p:spPr>
          <a:xfrm>
            <a:off x="2965990" y="488815"/>
            <a:ext cx="6364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ハイパーパラメータ最適化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A2D4CA-A659-4B97-BA98-B1B09A2D6FD1}"/>
              </a:ext>
            </a:extLst>
          </p:cNvPr>
          <p:cNvSpPr txBox="1"/>
          <p:nvPr/>
        </p:nvSpPr>
        <p:spPr>
          <a:xfrm>
            <a:off x="3271720" y="1371921"/>
            <a:ext cx="572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学習器に手動で設定するパラメータ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811247-F72D-4532-A8C1-C91F160ECFB1}"/>
              </a:ext>
            </a:extLst>
          </p:cNvPr>
          <p:cNvSpPr txBox="1"/>
          <p:nvPr/>
        </p:nvSpPr>
        <p:spPr>
          <a:xfrm>
            <a:off x="1390650" y="1838325"/>
            <a:ext cx="4352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</a:t>
            </a:r>
            <a:r>
              <a:rPr kumimoji="1" lang="ja-JP" altLang="en-US" sz="3200" dirty="0"/>
              <a:t>例</a:t>
            </a:r>
            <a:r>
              <a:rPr kumimoji="1" lang="en-US" altLang="ja-JP" sz="3200" dirty="0"/>
              <a:t>)</a:t>
            </a:r>
            <a:r>
              <a:rPr kumimoji="1" lang="en-US" altLang="ja-JP" sz="3200" dirty="0" err="1"/>
              <a:t>XGBoost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2DB5FD-8F55-4FB5-8F1E-1CC2A0BF3C14}"/>
              </a:ext>
            </a:extLst>
          </p:cNvPr>
          <p:cNvSpPr txBox="1"/>
          <p:nvPr/>
        </p:nvSpPr>
        <p:spPr>
          <a:xfrm>
            <a:off x="924626" y="2944277"/>
            <a:ext cx="4352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/>
              <a:t>Max_depth</a:t>
            </a:r>
            <a:r>
              <a:rPr lang="en-US" altLang="ja-JP" sz="3200" dirty="0"/>
              <a:t> = 1</a:t>
            </a:r>
            <a:endParaRPr kumimoji="1" lang="ja-JP" altLang="en-US" sz="3200" dirty="0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DDFB5237-2AEC-4404-8DD3-4F15FD155C44}"/>
              </a:ext>
            </a:extLst>
          </p:cNvPr>
          <p:cNvSpPr/>
          <p:nvPr/>
        </p:nvSpPr>
        <p:spPr>
          <a:xfrm>
            <a:off x="4600813" y="27473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108684FE-E31D-4C88-8C07-9D95361F0F90}"/>
              </a:ext>
            </a:extLst>
          </p:cNvPr>
          <p:cNvSpPr/>
          <p:nvPr/>
        </p:nvSpPr>
        <p:spPr>
          <a:xfrm>
            <a:off x="5058013" y="36038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E8590372-E6B7-4DF0-8DD5-03B2C83AC820}"/>
              </a:ext>
            </a:extLst>
          </p:cNvPr>
          <p:cNvSpPr/>
          <p:nvPr/>
        </p:nvSpPr>
        <p:spPr>
          <a:xfrm>
            <a:off x="4143613" y="358041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0560838-98CF-4C22-B3C1-B69AE233D4E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372213" y="3119507"/>
            <a:ext cx="302558" cy="460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38324DB-E9C7-4044-8516-744D25F14128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4991058" y="3137639"/>
            <a:ext cx="295555" cy="4662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A044FBFA-42F6-44C5-9273-C92D9D25077D}"/>
              </a:ext>
            </a:extLst>
          </p:cNvPr>
          <p:cNvSpPr/>
          <p:nvPr/>
        </p:nvSpPr>
        <p:spPr>
          <a:xfrm>
            <a:off x="10251045" y="229189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A0405B12-9DDF-4F2C-9905-AA150941FC12}"/>
              </a:ext>
            </a:extLst>
          </p:cNvPr>
          <p:cNvSpPr/>
          <p:nvPr/>
        </p:nvSpPr>
        <p:spPr>
          <a:xfrm>
            <a:off x="10974070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C1308C81-1654-4ECB-A651-CE9858E9258C}"/>
              </a:ext>
            </a:extLst>
          </p:cNvPr>
          <p:cNvSpPr/>
          <p:nvPr/>
        </p:nvSpPr>
        <p:spPr>
          <a:xfrm>
            <a:off x="9532889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44059BA-BC09-41F4-90F7-3419571A1EE6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9761489" y="2682138"/>
            <a:ext cx="556511" cy="518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0DED79E-7DC8-4794-AA4D-708336541FD2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10641290" y="2682138"/>
            <a:ext cx="561380" cy="518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CCE290-AAEA-4060-844A-84DF12F99753}"/>
              </a:ext>
            </a:extLst>
          </p:cNvPr>
          <p:cNvSpPr txBox="1"/>
          <p:nvPr/>
        </p:nvSpPr>
        <p:spPr>
          <a:xfrm>
            <a:off x="6528759" y="2924760"/>
            <a:ext cx="4352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/>
              <a:t>Max_depth</a:t>
            </a:r>
            <a:r>
              <a:rPr lang="en-US" altLang="ja-JP" sz="3200" dirty="0"/>
              <a:t> = 2</a:t>
            </a:r>
            <a:endParaRPr kumimoji="1" lang="ja-JP" altLang="en-US" sz="32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F12DE2C-90E4-482D-BA49-688BD4E80CE2}"/>
              </a:ext>
            </a:extLst>
          </p:cNvPr>
          <p:cNvCxnSpPr>
            <a:cxnSpLocks/>
            <a:stCxn id="17" idx="5"/>
            <a:endCxn id="28" idx="0"/>
          </p:cNvCxnSpPr>
          <p:nvPr/>
        </p:nvCxnSpPr>
        <p:spPr>
          <a:xfrm>
            <a:off x="11364315" y="3590645"/>
            <a:ext cx="295555" cy="3979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B59FD0E8-1104-4D87-9D56-C80020B7E48D}"/>
              </a:ext>
            </a:extLst>
          </p:cNvPr>
          <p:cNvSpPr/>
          <p:nvPr/>
        </p:nvSpPr>
        <p:spPr>
          <a:xfrm>
            <a:off x="11431270" y="398862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61EC1BA2-5669-4EF7-9D21-5E5C146189E3}"/>
              </a:ext>
            </a:extLst>
          </p:cNvPr>
          <p:cNvSpPr/>
          <p:nvPr/>
        </p:nvSpPr>
        <p:spPr>
          <a:xfrm>
            <a:off x="10564215" y="398862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FA76B14E-0764-4444-A9F9-26F5277B3816}"/>
              </a:ext>
            </a:extLst>
          </p:cNvPr>
          <p:cNvSpPr/>
          <p:nvPr/>
        </p:nvSpPr>
        <p:spPr>
          <a:xfrm>
            <a:off x="9990089" y="397551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027E6F16-4EAB-4D24-B5A4-7F9B72B5FE4A}"/>
              </a:ext>
            </a:extLst>
          </p:cNvPr>
          <p:cNvSpPr/>
          <p:nvPr/>
        </p:nvSpPr>
        <p:spPr>
          <a:xfrm>
            <a:off x="9075689" y="394726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9FB3514-B21A-4877-A8FD-EC7590992796}"/>
              </a:ext>
            </a:extLst>
          </p:cNvPr>
          <p:cNvCxnSpPr>
            <a:cxnSpLocks/>
            <a:stCxn id="18" idx="5"/>
            <a:endCxn id="31" idx="0"/>
          </p:cNvCxnSpPr>
          <p:nvPr/>
        </p:nvCxnSpPr>
        <p:spPr>
          <a:xfrm>
            <a:off x="9923134" y="3590645"/>
            <a:ext cx="295555" cy="384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E52B2C4A-8989-4442-9C41-6682562222DB}"/>
              </a:ext>
            </a:extLst>
          </p:cNvPr>
          <p:cNvCxnSpPr>
            <a:cxnSpLocks/>
            <a:stCxn id="18" idx="3"/>
            <a:endCxn id="32" idx="0"/>
          </p:cNvCxnSpPr>
          <p:nvPr/>
        </p:nvCxnSpPr>
        <p:spPr>
          <a:xfrm flipH="1">
            <a:off x="9304289" y="3590645"/>
            <a:ext cx="295555" cy="356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A5AD341-5512-4C1C-9455-1B007F971CC4}"/>
              </a:ext>
            </a:extLst>
          </p:cNvPr>
          <p:cNvCxnSpPr>
            <a:cxnSpLocks/>
            <a:stCxn id="17" idx="3"/>
            <a:endCxn id="29" idx="0"/>
          </p:cNvCxnSpPr>
          <p:nvPr/>
        </p:nvCxnSpPr>
        <p:spPr>
          <a:xfrm flipH="1">
            <a:off x="10792815" y="3590645"/>
            <a:ext cx="248210" cy="3979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1E8C817-5714-4702-8077-D8E0C52C3215}"/>
              </a:ext>
            </a:extLst>
          </p:cNvPr>
          <p:cNvCxnSpPr>
            <a:cxnSpLocks/>
          </p:cNvCxnSpPr>
          <p:nvPr/>
        </p:nvCxnSpPr>
        <p:spPr>
          <a:xfrm>
            <a:off x="6116953" y="1976794"/>
            <a:ext cx="31434" cy="2767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03A54F9-80C0-4ABF-8094-130107626347}"/>
              </a:ext>
            </a:extLst>
          </p:cNvPr>
          <p:cNvSpPr txBox="1"/>
          <p:nvPr/>
        </p:nvSpPr>
        <p:spPr>
          <a:xfrm>
            <a:off x="3720939" y="5352968"/>
            <a:ext cx="533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精度が大きく変化する！</a:t>
            </a:r>
          </a:p>
        </p:txBody>
      </p:sp>
      <p:sp>
        <p:nvSpPr>
          <p:cNvPr id="58" name="爆発: 8 pt 57">
            <a:extLst>
              <a:ext uri="{FF2B5EF4-FFF2-40B4-BE49-F238E27FC236}">
                <a16:creationId xmlns:a16="http://schemas.microsoft.com/office/drawing/2014/main" id="{E94D9A82-68B8-402E-9B9A-D963AA85D784}"/>
              </a:ext>
            </a:extLst>
          </p:cNvPr>
          <p:cNvSpPr/>
          <p:nvPr/>
        </p:nvSpPr>
        <p:spPr>
          <a:xfrm>
            <a:off x="2081569" y="4432714"/>
            <a:ext cx="8662631" cy="2425285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9C4F16B-6046-46B2-8DB2-FF9B2F9A6BC3}"/>
              </a:ext>
            </a:extLst>
          </p:cNvPr>
          <p:cNvSpPr txBox="1"/>
          <p:nvPr/>
        </p:nvSpPr>
        <p:spPr>
          <a:xfrm>
            <a:off x="148808" y="202034"/>
            <a:ext cx="201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精度向上</a:t>
            </a:r>
            <a:r>
              <a:rPr kumimoji="1" lang="ja-JP" altLang="en-US" sz="2000" dirty="0"/>
              <a:t>の手法</a:t>
            </a:r>
          </a:p>
        </p:txBody>
      </p:sp>
    </p:spTree>
    <p:extLst>
      <p:ext uri="{BB962C8B-B14F-4D97-AF65-F5344CB8AC3E}">
        <p14:creationId xmlns:p14="http://schemas.microsoft.com/office/powerpoint/2010/main" val="51605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33815B-5A23-4D23-8408-1D413087B487}"/>
              </a:ext>
            </a:extLst>
          </p:cNvPr>
          <p:cNvSpPr txBox="1"/>
          <p:nvPr/>
        </p:nvSpPr>
        <p:spPr>
          <a:xfrm>
            <a:off x="2197200" y="432834"/>
            <a:ext cx="779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評価指標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A9918A0-93B5-42FA-9630-0B1ACB168169}"/>
                  </a:ext>
                </a:extLst>
              </p:cNvPr>
              <p:cNvSpPr txBox="1"/>
              <p:nvPr/>
            </p:nvSpPr>
            <p:spPr>
              <a:xfrm>
                <a:off x="2571599" y="3623012"/>
                <a:ext cx="7048800" cy="2806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      再現率</a:t>
                </a:r>
                <a:r>
                  <a:rPr kumimoji="1" lang="en-US" altLang="ja-JP" sz="2400" dirty="0"/>
                  <a:t>(Recall)           </a:t>
                </a:r>
                <a14:m>
                  <m:oMath xmlns:m="http://schemas.openxmlformats.org/officeDocument/2006/math">
                    <m:r>
                      <a:rPr kumimoji="1" lang="en-US" altLang="ja-JP" sz="4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kumimoji="1" lang="ja-JP" alt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ja-JP" sz="4000" dirty="0"/>
              </a:p>
              <a:p>
                <a:endParaRPr kumimoji="1" lang="en-US" altLang="ja-JP" sz="2400" dirty="0"/>
              </a:p>
              <a:p>
                <a:r>
                  <a:rPr kumimoji="1" lang="ja-JP" altLang="en-US" sz="2400" dirty="0"/>
                  <a:t>      適合率 </a:t>
                </a:r>
                <a:r>
                  <a:rPr kumimoji="1" lang="en-US" altLang="ja-JP" sz="2400" dirty="0"/>
                  <a:t>(Precision)</a:t>
                </a:r>
                <a:r>
                  <a:rPr kumimoji="1" lang="ja-JP" altLang="en-US" sz="2400" dirty="0"/>
                  <a:t>    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ja-JP" alt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ja-JP" sz="3600" dirty="0"/>
              </a:p>
              <a:p>
                <a:endParaRPr kumimoji="1" lang="en-US" altLang="ja-JP" sz="2400" dirty="0"/>
              </a:p>
              <a:p>
                <a:r>
                  <a:rPr lang="en-US" altLang="ja-JP" sz="2400" dirty="0"/>
                  <a:t>       F1</a:t>
                </a:r>
                <a:r>
                  <a:rPr lang="ja-JP" altLang="en-US" sz="2400" dirty="0"/>
                  <a:t>スコア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𝑅𝑒𝑐𝑐𝑎𝑙𝑙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endParaRPr kumimoji="1" lang="en-US" altLang="ja-JP" sz="36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A9918A0-93B5-42FA-9630-0B1ACB168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99" y="3623012"/>
                <a:ext cx="7048800" cy="28065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3CEE53-CDD7-43C1-9378-B88171427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77407"/>
              </p:ext>
            </p:extLst>
          </p:nvPr>
        </p:nvGraphicFramePr>
        <p:xfrm>
          <a:off x="2114599" y="1203960"/>
          <a:ext cx="79628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267">
                  <a:extLst>
                    <a:ext uri="{9D8B030D-6E8A-4147-A177-3AD203B41FA5}">
                      <a16:colId xmlns:a16="http://schemas.microsoft.com/office/drawing/2014/main" val="395861991"/>
                    </a:ext>
                  </a:extLst>
                </a:gridCol>
                <a:gridCol w="2654267">
                  <a:extLst>
                    <a:ext uri="{9D8B030D-6E8A-4147-A177-3AD203B41FA5}">
                      <a16:colId xmlns:a16="http://schemas.microsoft.com/office/drawing/2014/main" val="1311594758"/>
                    </a:ext>
                  </a:extLst>
                </a:gridCol>
                <a:gridCol w="2654267">
                  <a:extLst>
                    <a:ext uri="{9D8B030D-6E8A-4147-A177-3AD203B41FA5}">
                      <a16:colId xmlns:a16="http://schemas.microsoft.com/office/drawing/2014/main" val="3865843863"/>
                    </a:ext>
                  </a:extLst>
                </a:gridCol>
              </a:tblGrid>
              <a:tr h="934804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　　　正解</a:t>
                      </a:r>
                      <a:endParaRPr kumimoji="1" lang="en-US" altLang="ja-JP" sz="3200" dirty="0"/>
                    </a:p>
                    <a:p>
                      <a:r>
                        <a:rPr kumimoji="1" lang="ja-JP" altLang="en-US" sz="3200" dirty="0"/>
                        <a:t>　予測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3200" dirty="0"/>
                    </a:p>
                    <a:p>
                      <a:pPr algn="ctr"/>
                      <a:r>
                        <a:rPr kumimoji="1" lang="ja-JP" altLang="en-US" sz="3200" dirty="0"/>
                        <a:t>非クレーム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3200" dirty="0"/>
                    </a:p>
                    <a:p>
                      <a:pPr algn="ctr"/>
                      <a:r>
                        <a:rPr kumimoji="1" lang="ja-JP" altLang="en-US" sz="3200" dirty="0"/>
                        <a:t>クレーム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59305"/>
                  </a:ext>
                </a:extLst>
              </a:tr>
              <a:tr h="5074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非クレーム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TN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FN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773079"/>
                  </a:ext>
                </a:extLst>
              </a:tr>
              <a:tr h="5074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クレーム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FP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TP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01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33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260</Words>
  <Application>Microsoft Office PowerPoint</Application>
  <PresentationFormat>ワイド画面</PresentationFormat>
  <Paragraphs>117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テーマ</vt:lpstr>
      <vt:lpstr>アンサンブル学習を 用いた文書分類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アンサンブル学習を 用いた文書分類</dc:title>
  <dc:creator>． ．</dc:creator>
  <cp:lastModifiedBy>s54234rm@kurume.kosen-ac.jp</cp:lastModifiedBy>
  <cp:revision>70</cp:revision>
  <dcterms:created xsi:type="dcterms:W3CDTF">2019-02-25T07:08:14Z</dcterms:created>
  <dcterms:modified xsi:type="dcterms:W3CDTF">2019-02-26T22:53:00Z</dcterms:modified>
</cp:coreProperties>
</file>