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1"/>
  </p:notesMasterIdLst>
  <p:sldIdLst>
    <p:sldId id="256" r:id="rId2"/>
    <p:sldId id="257" r:id="rId3"/>
    <p:sldId id="275" r:id="rId4"/>
    <p:sldId id="258" r:id="rId5"/>
    <p:sldId id="259" r:id="rId6"/>
    <p:sldId id="260" r:id="rId7"/>
    <p:sldId id="266" r:id="rId8"/>
    <p:sldId id="267" r:id="rId9"/>
    <p:sldId id="269" r:id="rId10"/>
    <p:sldId id="270" r:id="rId11"/>
    <p:sldId id="268" r:id="rId12"/>
    <p:sldId id="273" r:id="rId13"/>
    <p:sldId id="271" r:id="rId14"/>
    <p:sldId id="272" r:id="rId15"/>
    <p:sldId id="261" r:id="rId16"/>
    <p:sldId id="264" r:id="rId17"/>
    <p:sldId id="265" r:id="rId18"/>
    <p:sldId id="262" r:id="rId19"/>
    <p:sldId id="26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435" autoAdjust="0"/>
  </p:normalViewPr>
  <p:slideViewPr>
    <p:cSldViewPr snapToGrid="0">
      <p:cViewPr varScale="1">
        <p:scale>
          <a:sx n="60" d="100"/>
          <a:sy n="60" d="100"/>
        </p:scale>
        <p:origin x="114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4E57F-70F2-4BB9-B9D2-90DAEEF963F5}" type="datetimeFigureOut">
              <a:rPr lang="de-AT" smtClean="0"/>
              <a:t>12.03.2015</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DD995-683E-4D85-9C42-851AB99740B3}" type="slidenum">
              <a:rPr lang="de-AT" smtClean="0"/>
              <a:t>‹Nr.›</a:t>
            </a:fld>
            <a:endParaRPr lang="de-AT"/>
          </a:p>
        </p:txBody>
      </p:sp>
    </p:spTree>
    <p:extLst>
      <p:ext uri="{BB962C8B-B14F-4D97-AF65-F5344CB8AC3E}">
        <p14:creationId xmlns:p14="http://schemas.microsoft.com/office/powerpoint/2010/main" val="36664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t>1</a:t>
            </a:fld>
            <a:endParaRPr lang="de-AT"/>
          </a:p>
        </p:txBody>
      </p:sp>
    </p:spTree>
    <p:extLst>
      <p:ext uri="{BB962C8B-B14F-4D97-AF65-F5344CB8AC3E}">
        <p14:creationId xmlns:p14="http://schemas.microsoft.com/office/powerpoint/2010/main" val="327157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Einsatz: </a:t>
            </a:r>
            <a:r>
              <a:rPr lang="de-AT" sz="1200" b="0" i="0" u="none" strike="noStrike" kern="1200" dirty="0" smtClean="0">
                <a:solidFill>
                  <a:schemeClr val="tx1"/>
                </a:solidFill>
                <a:effectLst/>
                <a:latin typeface="+mn-lt"/>
                <a:ea typeface="+mn-ea"/>
                <a:cs typeface="+mn-cs"/>
              </a:rPr>
              <a:t>Maschinen- und Werkzeugbau, in der Automobilindustrie, der Luft- und Raumfahrtindustrie sowie der </a:t>
            </a:r>
            <a:r>
              <a:rPr lang="de-AT" sz="1200" b="0" i="0" u="none" strike="noStrike" kern="1200" dirty="0" err="1" smtClean="0">
                <a:solidFill>
                  <a:schemeClr val="tx1"/>
                </a:solidFill>
                <a:effectLst/>
                <a:latin typeface="+mn-lt"/>
                <a:ea typeface="+mn-ea"/>
                <a:cs typeface="+mn-cs"/>
              </a:rPr>
              <a:t>Petroindustrie</a:t>
            </a:r>
            <a:endParaRPr lang="de-AT" sz="1200" b="0" i="0" u="none" strike="noStrike" kern="1200" dirty="0" smtClean="0">
              <a:solidFill>
                <a:schemeClr val="tx1"/>
              </a:solidFill>
              <a:effectLst/>
              <a:latin typeface="+mn-lt"/>
              <a:ea typeface="+mn-ea"/>
              <a:cs typeface="+mn-cs"/>
            </a:endParaRPr>
          </a:p>
          <a:p>
            <a:pPr marL="171450" indent="-171450">
              <a:buFontTx/>
              <a:buChar char="-"/>
            </a:pPr>
            <a:r>
              <a:rPr lang="de-AT" sz="1200" b="0" i="0" u="none" strike="noStrike" kern="1200" dirty="0" smtClean="0">
                <a:solidFill>
                  <a:schemeClr val="tx1"/>
                </a:solidFill>
                <a:effectLst/>
                <a:latin typeface="+mn-lt"/>
                <a:ea typeface="+mn-ea"/>
                <a:cs typeface="+mn-cs"/>
              </a:rPr>
              <a:t>WMT: Vertreibt</a:t>
            </a:r>
            <a:r>
              <a:rPr lang="de-AT" sz="1200" b="0" i="0" u="none" strike="noStrike" kern="1200" baseline="0" dirty="0" smtClean="0">
                <a:solidFill>
                  <a:schemeClr val="tx1"/>
                </a:solidFill>
                <a:effectLst/>
                <a:latin typeface="+mn-lt"/>
                <a:ea typeface="+mn-ea"/>
                <a:cs typeface="+mn-cs"/>
              </a:rPr>
              <a:t> Zerspanungswerkzeuge, beliefert kleine und mittlere Zerspanungsunternehmen mit Präzisionswerkzeugen</a:t>
            </a:r>
            <a:br>
              <a:rPr lang="de-AT" sz="1200" b="0" i="0" u="none" strike="noStrike" kern="1200" baseline="0" dirty="0" smtClean="0">
                <a:solidFill>
                  <a:schemeClr val="tx1"/>
                </a:solidFill>
                <a:effectLst/>
                <a:latin typeface="+mn-lt"/>
                <a:ea typeface="+mn-ea"/>
                <a:cs typeface="+mn-cs"/>
              </a:rPr>
            </a:br>
            <a:r>
              <a:rPr lang="de-AT" sz="1200" b="0" i="0" u="none" strike="noStrike" kern="1200" baseline="0" dirty="0" smtClean="0">
                <a:solidFill>
                  <a:schemeClr val="tx1"/>
                </a:solidFill>
                <a:effectLst/>
                <a:latin typeface="+mn-lt"/>
                <a:ea typeface="+mn-ea"/>
                <a:cs typeface="+mn-cs"/>
              </a:rPr>
              <a:t>Ist mit 11 Vertriebsgesellschaften in 18 Ländern vertreten</a:t>
            </a:r>
          </a:p>
          <a:p>
            <a:pPr marL="171450" indent="-171450">
              <a:buFontTx/>
              <a:buChar char="-"/>
            </a:pPr>
            <a:r>
              <a:rPr lang="de-AT" sz="1200" b="0" i="0" u="none" strike="noStrike" kern="1200" baseline="0" dirty="0" smtClean="0">
                <a:solidFill>
                  <a:schemeClr val="tx1"/>
                </a:solidFill>
                <a:effectLst/>
                <a:latin typeface="+mn-lt"/>
                <a:ea typeface="+mn-ea"/>
                <a:cs typeface="+mn-cs"/>
              </a:rPr>
              <a:t>CB: China, Taiwan, Südostasien, Australien</a:t>
            </a:r>
          </a:p>
          <a:p>
            <a:pPr marL="171450" indent="-171450">
              <a:buFontTx/>
              <a:buChar char="-"/>
            </a:pPr>
            <a:r>
              <a:rPr lang="de-AT" sz="1200" b="0" i="0" u="none" strike="noStrike" kern="1200" baseline="0" dirty="0" smtClean="0">
                <a:solidFill>
                  <a:schemeClr val="tx1"/>
                </a:solidFill>
                <a:effectLst/>
                <a:latin typeface="+mn-lt"/>
                <a:ea typeface="+mn-ea"/>
                <a:cs typeface="+mn-cs"/>
              </a:rPr>
              <a:t>GW: Bohrer, Fräser, Reibahlen, Senker und Sonderwerkzeuge</a:t>
            </a:r>
          </a:p>
          <a:p>
            <a:pPr marL="171450" indent="-171450">
              <a:buFontTx/>
              <a:buChar char="-"/>
            </a:pPr>
            <a:r>
              <a:rPr lang="de-AT" dirty="0" smtClean="0"/>
              <a:t>PROMAX:</a:t>
            </a:r>
            <a:r>
              <a:rPr lang="de-AT" baseline="0" dirty="0" smtClean="0"/>
              <a:t> Rancho </a:t>
            </a:r>
            <a:r>
              <a:rPr lang="de-AT" baseline="0" dirty="0" err="1" smtClean="0"/>
              <a:t>Cordova</a:t>
            </a:r>
            <a:r>
              <a:rPr lang="de-AT" baseline="0" dirty="0" smtClean="0"/>
              <a:t>, KA – Anfang 2014: CERATIZIT mit 80% beteiligt</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10</a:t>
            </a:fld>
            <a:endParaRPr lang="de-AT"/>
          </a:p>
        </p:txBody>
      </p:sp>
    </p:spTree>
    <p:extLst>
      <p:ext uri="{BB962C8B-B14F-4D97-AF65-F5344CB8AC3E}">
        <p14:creationId xmlns:p14="http://schemas.microsoft.com/office/powerpoint/2010/main" val="2156347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t>2</a:t>
            </a:fld>
            <a:endParaRPr lang="de-AT"/>
          </a:p>
        </p:txBody>
      </p:sp>
    </p:spTree>
    <p:extLst>
      <p:ext uri="{BB962C8B-B14F-4D97-AF65-F5344CB8AC3E}">
        <p14:creationId xmlns:p14="http://schemas.microsoft.com/office/powerpoint/2010/main" val="144259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Die Plansee-Gruppe ist ein integrierter Hersteller pulvermetallurgischer Werkstoffe. Das österreichische Privatunternehmen liefert Metallpulver, Halbzeug und Rohlinge sowie einbaufertige Komponenten aus thermisch, mechanisch und chemisch hochbelastbaren Hochtechnologie-Werkstoffen an eine große Zahl an Industrien. </a:t>
            </a:r>
            <a:endParaRPr lang="de-AT" b="0" dirty="0" smtClean="0">
              <a:effectLst/>
            </a:endParaRPr>
          </a:p>
          <a:p>
            <a:pPr rtl="0"/>
            <a:r>
              <a:rPr lang="de-AT" b="0" dirty="0" smtClean="0">
                <a:effectLst/>
              </a:rPr>
              <a:t/>
            </a:r>
            <a:br>
              <a:rPr lang="de-AT" b="0" dirty="0" smtClean="0">
                <a:effectLst/>
              </a:rPr>
            </a:br>
            <a:r>
              <a:rPr lang="de-AT" sz="1200" b="0" i="0" u="none" strike="noStrike" kern="1200" dirty="0" smtClean="0">
                <a:solidFill>
                  <a:schemeClr val="tx1"/>
                </a:solidFill>
                <a:effectLst/>
                <a:latin typeface="+mn-lt"/>
                <a:ea typeface="+mn-ea"/>
                <a:cs typeface="+mn-cs"/>
              </a:rPr>
              <a:t>Die Plansee-Gruppe ist ein Unternehmen welches weltweit ca. 8500 Mitarbeiter beschäftigt. Unter den Standorten welche auf der gesamten Welt verteilt sind, befinden sich in 33 Länder, von insgesamt 50 in denen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präsent ist, Produktionsstandorte des Unternehmens.</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3</a:t>
            </a:fld>
            <a:endParaRPr lang="de-AT"/>
          </a:p>
        </p:txBody>
      </p:sp>
    </p:spTree>
    <p:extLst>
      <p:ext uri="{BB962C8B-B14F-4D97-AF65-F5344CB8AC3E}">
        <p14:creationId xmlns:p14="http://schemas.microsoft.com/office/powerpoint/2010/main" val="385939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Begonnen hat alles im Jahr 1921. Den Prager Unternehmer Paul Schwarzkopf hatte es nach den Wirren des Ersten Weltkriegs nach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verschlagen. Schon in Prag hatte er nach seinem Studium mit Wolfram experimentiert, hatte ein Unternehmen gegründet, das Wolframdraht für Glühbirnen herstellte. Doch der Krieg machte alles zunichte.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Warum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Nahe dem Ort liegt der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und seine Wasserkraft lieferte die Energie, die Schwarzkopf für die Herstellung von Hochleistungsmetallen benötigte. Und der Erfinder Schwarzkopf war auch ein guter Unternehmer. Seine Firma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ständig ausgebaut. Bis Nationalsozialismus und Krieg Schwarzkopf zur Emigration in die USA zwangen. Aus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die Deutsche Edelstahlwerk AG.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Nach Kriegsende kam Schwarzkopf zurück, arbeitete jahrelang als Verwalter und ab 1952 nach der Rückstellung wieder als Eigentümer und Konzernherr von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[12]</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4</a:t>
            </a:fld>
            <a:endParaRPr lang="de-AT"/>
          </a:p>
        </p:txBody>
      </p:sp>
    </p:spTree>
    <p:extLst>
      <p:ext uri="{BB962C8B-B14F-4D97-AF65-F5344CB8AC3E}">
        <p14:creationId xmlns:p14="http://schemas.microsoft.com/office/powerpoint/2010/main" val="277654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1" i="0" u="none" strike="noStrike" kern="1200" dirty="0" smtClean="0">
                <a:solidFill>
                  <a:schemeClr val="tx1"/>
                </a:solidFill>
                <a:effectLst/>
                <a:latin typeface="+mn-lt"/>
                <a:ea typeface="+mn-ea"/>
                <a:cs typeface="+mn-cs"/>
              </a:rPr>
              <a:t>Hauptziel</a:t>
            </a:r>
            <a:endParaRPr lang="de-AT" b="0" dirty="0" smtClean="0">
              <a:effectLst/>
            </a:endParaRPr>
          </a:p>
          <a:p>
            <a:pPr rtl="0"/>
            <a:r>
              <a:rPr lang="de-AT" sz="1200" b="0" i="0" u="none" strike="noStrike" kern="1200" dirty="0" smtClean="0">
                <a:solidFill>
                  <a:schemeClr val="tx1"/>
                </a:solidFill>
                <a:effectLst/>
                <a:latin typeface="+mn-lt"/>
                <a:ea typeface="+mn-ea"/>
                <a:cs typeface="+mn-cs"/>
              </a:rPr>
              <a:t>Die Plansee-Gruppe zielt darauf ab, der weltweit führende und bevorzugte Anbieter der Hochtechnologie-Werkstoffe Molybdän und Wolfram entlang der gesamten Wertschöpfungskette zu sein. </a:t>
            </a:r>
            <a:r>
              <a:rPr lang="de-AT" b="0" dirty="0" smtClean="0">
                <a:effectLst/>
              </a:rPr>
              <a:t/>
            </a:r>
            <a:br>
              <a:rPr lang="de-AT" b="0" dirty="0" smtClean="0">
                <a:effectLst/>
              </a:rPr>
            </a:br>
            <a:r>
              <a:rPr lang="de-AT" sz="1200" b="1" i="0" u="none" strike="noStrike" kern="1200" dirty="0" err="1" smtClean="0">
                <a:solidFill>
                  <a:schemeClr val="tx1"/>
                </a:solidFill>
                <a:effectLst/>
                <a:latin typeface="+mn-lt"/>
                <a:ea typeface="+mn-ea"/>
                <a:cs typeface="+mn-cs"/>
              </a:rPr>
              <a:t>Zunkunftsaspekte</a:t>
            </a:r>
            <a:endParaRPr lang="de-AT" b="0" dirty="0" smtClean="0">
              <a:effectLst/>
            </a:endParaRPr>
          </a:p>
          <a:p>
            <a:pPr rtl="0"/>
            <a:r>
              <a:rPr lang="de-AT" sz="1200" b="0" i="0" u="none" strike="noStrike" kern="1200" dirty="0" smtClean="0">
                <a:solidFill>
                  <a:schemeClr val="tx1"/>
                </a:solidFill>
                <a:effectLst/>
                <a:latin typeface="+mn-lt"/>
                <a:ea typeface="+mn-ea"/>
                <a:cs typeface="+mn-cs"/>
              </a:rPr>
              <a:t>Ihre Geschäftsaktivitäten nehmen eine weltweit führende Marktposition ein. </a:t>
            </a:r>
            <a:endParaRPr lang="de-AT" b="0" dirty="0" smtClean="0">
              <a:effectLst/>
            </a:endParaRPr>
          </a:p>
          <a:p>
            <a:pPr rtl="0"/>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entwickelt sich besser als der Markt.</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klar positioniert, nachhaltig profitabel und erreichen ambitionierte Finanzziele.</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ein weltweit attraktiver Arbeitgeber.</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5</a:t>
            </a:fld>
            <a:endParaRPr lang="de-AT"/>
          </a:p>
        </p:txBody>
      </p:sp>
    </p:spTree>
    <p:extLst>
      <p:ext uri="{BB962C8B-B14F-4D97-AF65-F5344CB8AC3E}">
        <p14:creationId xmlns:p14="http://schemas.microsoft.com/office/powerpoint/2010/main" val="95465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Produktlinienstruktur:</a:t>
            </a:r>
            <a:r>
              <a:rPr lang="de-AT" baseline="0" dirty="0" smtClean="0"/>
              <a:t> Ordnet die Aktivitäten eines Unternehmens nach Geschäftsbereichen bzw. Produktgruppen</a:t>
            </a:r>
          </a:p>
          <a:p>
            <a:endParaRPr lang="de-AT" baseline="0" dirty="0" smtClean="0"/>
          </a:p>
          <a:p>
            <a:r>
              <a:rPr lang="de-AT" sz="1200" kern="1200" dirty="0" smtClean="0">
                <a:solidFill>
                  <a:schemeClr val="tx1"/>
                </a:solidFill>
                <a:effectLst/>
                <a:latin typeface="+mn-lt"/>
                <a:ea typeface="+mn-ea"/>
                <a:cs typeface="+mn-cs"/>
              </a:rPr>
              <a:t>Vorteile:</a:t>
            </a:r>
            <a:endParaRPr lang="de-AT" dirty="0" smtClean="0">
              <a:effectLst/>
            </a:endParaRPr>
          </a:p>
          <a:p>
            <a:r>
              <a:rPr lang="de-AT" sz="1200" kern="1200" dirty="0" smtClean="0">
                <a:solidFill>
                  <a:schemeClr val="tx1"/>
                </a:solidFill>
                <a:effectLst/>
                <a:latin typeface="+mn-lt"/>
                <a:ea typeface="+mn-ea"/>
                <a:cs typeface="+mn-cs"/>
              </a:rPr>
              <a:t>·       Verantwortlichkeit für die Geschäftsbereiche ist näher am direkten Umfeld der Bereiche angesiedelt.</a:t>
            </a:r>
            <a:endParaRPr lang="de-AT" dirty="0" smtClean="0">
              <a:effectLst/>
            </a:endParaRPr>
          </a:p>
          <a:p>
            <a:r>
              <a:rPr lang="de-AT" sz="1200" kern="1200" dirty="0" smtClean="0">
                <a:solidFill>
                  <a:schemeClr val="tx1"/>
                </a:solidFill>
                <a:effectLst/>
                <a:latin typeface="+mn-lt"/>
                <a:ea typeface="+mn-ea"/>
                <a:cs typeface="+mn-cs"/>
              </a:rPr>
              <a:t>·       Die Unternehmensleitung wird von produktbezogenen Problemen belastet und kann sich auf Aufgaben konzentrieren, die das Gesamtunternehmen betreffen.</a:t>
            </a:r>
            <a:endParaRPr lang="de-AT" dirty="0" smtClean="0">
              <a:effectLst/>
            </a:endParaRPr>
          </a:p>
          <a:p>
            <a:r>
              <a:rPr lang="de-AT" sz="1200" kern="1200" dirty="0" smtClean="0">
                <a:solidFill>
                  <a:schemeClr val="tx1"/>
                </a:solidFill>
                <a:effectLst/>
                <a:latin typeface="+mn-lt"/>
                <a:ea typeface="+mn-ea"/>
                <a:cs typeface="+mn-cs"/>
              </a:rPr>
              <a:t>·       Ergebnisverantwortlichkeit liegt bei den Verantwortlichen für die Geschäftsbereiche.</a:t>
            </a:r>
            <a:endParaRPr lang="de-AT" dirty="0" smtClean="0">
              <a:effectLst/>
            </a:endParaRPr>
          </a:p>
          <a:p>
            <a:r>
              <a:rPr lang="de-AT" sz="1200" kern="1200" dirty="0" smtClean="0">
                <a:solidFill>
                  <a:schemeClr val="tx1"/>
                </a:solidFill>
                <a:effectLst/>
                <a:latin typeface="+mn-lt"/>
                <a:ea typeface="+mn-ea"/>
                <a:cs typeface="+mn-cs"/>
              </a:rPr>
              <a:t>·       Jeder Geschäftsbereich kann seine Aktivitäten auf seine </a:t>
            </a:r>
            <a:r>
              <a:rPr lang="de-AT" sz="1200" kern="1200" dirty="0" err="1" smtClean="0">
                <a:solidFill>
                  <a:schemeClr val="tx1"/>
                </a:solidFill>
                <a:effectLst/>
                <a:latin typeface="+mn-lt"/>
                <a:ea typeface="+mn-ea"/>
                <a:cs typeface="+mn-cs"/>
              </a:rPr>
              <a:t>Kernsgeschäfte</a:t>
            </a:r>
            <a:r>
              <a:rPr lang="de-AT" sz="1200" kern="1200" dirty="0" smtClean="0">
                <a:solidFill>
                  <a:schemeClr val="tx1"/>
                </a:solidFill>
                <a:effectLst/>
                <a:latin typeface="+mn-lt"/>
                <a:ea typeface="+mn-ea"/>
                <a:cs typeface="+mn-cs"/>
              </a:rPr>
              <a:t> fokussieren.</a:t>
            </a:r>
            <a:endParaRPr lang="de-AT" dirty="0" smtClean="0">
              <a:effectLst/>
            </a:endParaRPr>
          </a:p>
          <a:p>
            <a:r>
              <a:rPr lang="de-AT" sz="1200" kern="1200" dirty="0" smtClean="0">
                <a:solidFill>
                  <a:schemeClr val="tx1"/>
                </a:solidFill>
                <a:latin typeface="+mn-lt"/>
                <a:ea typeface="+mn-ea"/>
                <a:cs typeface="+mn-cs"/>
              </a:rPr>
              <a:t> </a:t>
            </a:r>
            <a:endParaRPr lang="de-AT" dirty="0" smtClean="0"/>
          </a:p>
          <a:p>
            <a:r>
              <a:rPr lang="de-AT" sz="1200" kern="1200" dirty="0" smtClean="0">
                <a:solidFill>
                  <a:schemeClr val="tx1"/>
                </a:solidFill>
                <a:effectLst/>
                <a:latin typeface="+mn-lt"/>
                <a:ea typeface="+mn-ea"/>
                <a:cs typeface="+mn-cs"/>
              </a:rPr>
              <a:t>Nachteile:</a:t>
            </a:r>
            <a:endParaRPr lang="de-AT" dirty="0" smtClean="0"/>
          </a:p>
          <a:p>
            <a:r>
              <a:rPr lang="de-AT" sz="1200" kern="1200" dirty="0" smtClean="0">
                <a:solidFill>
                  <a:schemeClr val="tx1"/>
                </a:solidFill>
                <a:effectLst/>
                <a:latin typeface="+mn-lt"/>
                <a:ea typeface="+mn-ea"/>
                <a:cs typeface="+mn-cs"/>
              </a:rPr>
              <a:t>·       Duplizierung bestimmter Aufgaben.</a:t>
            </a:r>
            <a:endParaRPr lang="de-AT" dirty="0" smtClean="0">
              <a:effectLst/>
            </a:endParaRPr>
          </a:p>
          <a:p>
            <a:r>
              <a:rPr lang="de-AT" sz="1200" kern="1200" dirty="0" smtClean="0">
                <a:solidFill>
                  <a:schemeClr val="tx1"/>
                </a:solidFill>
                <a:effectLst/>
                <a:latin typeface="+mn-lt"/>
                <a:ea typeface="+mn-ea"/>
                <a:cs typeface="+mn-cs"/>
              </a:rPr>
              <a:t>·       U.U. Rivalität und Konkurrenzdenken zwischen den Bereichen.</a:t>
            </a:r>
            <a:endParaRPr lang="de-AT" dirty="0" smtClean="0">
              <a:effectLst/>
            </a:endParaRPr>
          </a:p>
          <a:p>
            <a:r>
              <a:rPr lang="de-AT" sz="1200" kern="1200" dirty="0" smtClean="0">
                <a:solidFill>
                  <a:schemeClr val="tx1"/>
                </a:solidFill>
                <a:effectLst/>
                <a:latin typeface="+mn-lt"/>
                <a:ea typeface="+mn-ea"/>
                <a:cs typeface="+mn-cs"/>
              </a:rPr>
              <a:t>·       Unternehmensleitung kann direkten Kontakt zum eigentlichen Geschäft verlieren.</a:t>
            </a:r>
            <a:endParaRPr lang="de-AT" dirty="0" smtClean="0">
              <a:effectLst/>
            </a:endParaRPr>
          </a:p>
          <a:p>
            <a:r>
              <a:rPr lang="de-AT" sz="1200" kern="1200" dirty="0" smtClean="0">
                <a:solidFill>
                  <a:schemeClr val="tx1"/>
                </a:solidFill>
                <a:effectLst/>
                <a:latin typeface="+mn-lt"/>
                <a:ea typeface="+mn-ea"/>
                <a:cs typeface="+mn-cs"/>
              </a:rPr>
              <a:t>·       Abgrenzungsproblem, welche Aufgaben zentralisiert oder dezentralisiert werden sollten.</a:t>
            </a:r>
            <a:endParaRPr lang="de-AT" dirty="0" smtClean="0">
              <a:effectLst/>
            </a:endParaRPr>
          </a:p>
          <a:p>
            <a:r>
              <a:rPr lang="de-AT" sz="1200" kern="1200" dirty="0" smtClean="0">
                <a:solidFill>
                  <a:schemeClr val="tx1"/>
                </a:solidFill>
                <a:effectLst/>
                <a:latin typeface="+mn-lt"/>
                <a:ea typeface="+mn-ea"/>
                <a:cs typeface="+mn-cs"/>
              </a:rPr>
              <a:t>·       Gefahr starker Bürokratie und hoher Verwaltungsaufwendungen.</a:t>
            </a:r>
            <a:endParaRPr lang="de-AT" dirty="0" smtClean="0">
              <a:effectLst/>
            </a:endParaRP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6</a:t>
            </a:fld>
            <a:endParaRPr lang="de-AT"/>
          </a:p>
        </p:txBody>
      </p:sp>
    </p:spTree>
    <p:extLst>
      <p:ext uri="{BB962C8B-B14F-4D97-AF65-F5344CB8AC3E}">
        <p14:creationId xmlns:p14="http://schemas.microsoft.com/office/powerpoint/2010/main" val="2500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Verbundwerkstoff: Werkstoff aus zwei oder mehr verbundenen Materialien, der andere Werkstoffeigenschaften (thermisch, chemisch, </a:t>
            </a:r>
            <a:r>
              <a:rPr lang="de-AT" baseline="0" dirty="0" err="1" smtClean="0"/>
              <a:t>gießbarkeit</a:t>
            </a:r>
            <a:r>
              <a:rPr lang="de-AT" baseline="0" dirty="0" smtClean="0"/>
              <a:t>, etc.) besitzt als seine einzelnen Komponenten.</a:t>
            </a:r>
          </a:p>
          <a:p>
            <a:pPr marL="171450" indent="-171450">
              <a:buFontTx/>
              <a:buChar char="-"/>
            </a:pPr>
            <a:r>
              <a:rPr lang="de-AT" baseline="0" dirty="0" smtClean="0"/>
              <a:t>Sinter: </a:t>
            </a:r>
            <a:r>
              <a:rPr lang="de-AT" dirty="0" smtClean="0"/>
              <a:t>ist ein Verfahren zur Herstellung oder Veränderung von</a:t>
            </a:r>
            <a:r>
              <a:rPr lang="de-AT" baseline="0" dirty="0" smtClean="0"/>
              <a:t> Werkstoffen</a:t>
            </a:r>
            <a:r>
              <a:rPr lang="de-AT" dirty="0" smtClean="0"/>
              <a:t>. Dabei werden feinkörnige, keramische oder metallische Stoffe – oft unter erhöhtem Druck – erhitzt, wobei die Temperaturen jedoch unterhalb der Schmelztemperatur der Hauptkomponenten bleiben, so dass die Gestalt (Form) des Werkstückes erhalten bleibt. Dabei kommt es in der Regel zu einer Schwindung, weil sich die Partikel des Ausgangsmaterials verdichten und Porenräume aufgefüllt werden. Sinterprozesse besitzen große Bedeutung bei der Keramikherstellung („Sinterglaskeramik“) und in der Metallurgie („Sintermetalle“ und „Pulvermetallurgie“). Das Sintererzeugnis erhält erst durch die Temperaturbehandlung seine endgültigen Eigenschaften, wie Härte, Festigkeit oder Temperaturleitfähigkeit, die im jeweiligen Einsatz erforderlich sind.</a:t>
            </a:r>
            <a:endParaRPr lang="de-AT" baseline="0" dirty="0" smtClean="0"/>
          </a:p>
          <a:p>
            <a:pPr marL="171450" indent="-171450">
              <a:buFontTx/>
              <a:buChar char="-"/>
            </a:pPr>
            <a:r>
              <a:rPr lang="de-AT" baseline="0" dirty="0" smtClean="0"/>
              <a:t>Geschäftsbereiche: </a:t>
            </a:r>
            <a:r>
              <a:rPr lang="de-AT" sz="1200" b="0" i="0" u="none" strike="noStrike" kern="1200" dirty="0" smtClean="0">
                <a:solidFill>
                  <a:schemeClr val="tx1"/>
                </a:solidFill>
                <a:effectLst/>
                <a:latin typeface="+mn-lt"/>
                <a:ea typeface="+mn-ea"/>
                <a:cs typeface="+mn-cs"/>
              </a:rPr>
              <a:t>Beschichtungsindustrie, Energieübertragung und Energieverteilung, Lichtindustrie, Thermische Prozesse, Ionenimplantation, Elektronikindustrie, Wolfram-Schwermetalllegierungen, Medizintechnik und Saphirherstellung.</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7</a:t>
            </a:fld>
            <a:endParaRPr lang="de-AT"/>
          </a:p>
        </p:txBody>
      </p:sp>
    </p:spTree>
    <p:extLst>
      <p:ext uri="{BB962C8B-B14F-4D97-AF65-F5344CB8AC3E}">
        <p14:creationId xmlns:p14="http://schemas.microsoft.com/office/powerpoint/2010/main" val="37742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APW:</a:t>
            </a:r>
            <a:r>
              <a:rPr lang="de-AT" baseline="0" dirty="0" smtClean="0"/>
              <a:t> </a:t>
            </a:r>
            <a:r>
              <a:rPr lang="de-AT" baseline="0" dirty="0" err="1" smtClean="0"/>
              <a:t>Ammoniumparawolframat</a:t>
            </a:r>
            <a:endParaRPr lang="de-AT" baseline="0" dirty="0" smtClean="0"/>
          </a:p>
          <a:p>
            <a:r>
              <a:rPr lang="de-AT" baseline="0" dirty="0" smtClean="0"/>
              <a:t>+ Recycling von Wolfram</a:t>
            </a:r>
          </a:p>
          <a:p>
            <a:endParaRPr lang="de-AT" baseline="0" dirty="0" smtClean="0"/>
          </a:p>
          <a:p>
            <a:r>
              <a:rPr lang="de-AT" baseline="0" dirty="0" smtClean="0"/>
              <a:t>Reines Wolframpulver, Wolframkarbid, pressfertige Pulvermischungen auf Wolframbasis: Werkzeugindustrie, Verschleißschutzlösungen, Luft-/Raumfahrt, Lichtindustrie, Energieerzeugung</a:t>
            </a:r>
          </a:p>
        </p:txBody>
      </p:sp>
      <p:sp>
        <p:nvSpPr>
          <p:cNvPr id="4" name="Foliennummernplatzhalter 3"/>
          <p:cNvSpPr>
            <a:spLocks noGrp="1"/>
          </p:cNvSpPr>
          <p:nvPr>
            <p:ph type="sldNum" sz="quarter" idx="10"/>
          </p:nvPr>
        </p:nvSpPr>
        <p:spPr/>
        <p:txBody>
          <a:bodyPr/>
          <a:lstStyle/>
          <a:p>
            <a:fld id="{48EDD995-683E-4D85-9C42-851AB99740B3}" type="slidenum">
              <a:rPr lang="de-AT" smtClean="0"/>
              <a:t>8</a:t>
            </a:fld>
            <a:endParaRPr lang="de-AT"/>
          </a:p>
        </p:txBody>
      </p:sp>
    </p:spTree>
    <p:extLst>
      <p:ext uri="{BB962C8B-B14F-4D97-AF65-F5344CB8AC3E}">
        <p14:creationId xmlns:p14="http://schemas.microsoft.com/office/powerpoint/2010/main" val="370417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Zersparnung</a:t>
            </a:r>
            <a:r>
              <a:rPr lang="de-AT" dirty="0" smtClean="0"/>
              <a:t>: bezeichnet alle mechanischen</a:t>
            </a:r>
            <a:r>
              <a:rPr lang="de-AT" baseline="0" dirty="0" smtClean="0"/>
              <a:t> Bearbeitungsverfahren, bei denen das Material in die gewünschte Form gebracht wird, indem überflüssiges Material in Form von Spänen abgetragen wird.</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t>9</a:t>
            </a:fld>
            <a:endParaRPr lang="de-AT"/>
          </a:p>
        </p:txBody>
      </p:sp>
    </p:spTree>
    <p:extLst>
      <p:ext uri="{BB962C8B-B14F-4D97-AF65-F5344CB8AC3E}">
        <p14:creationId xmlns:p14="http://schemas.microsoft.com/office/powerpoint/2010/main" val="178849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D8CCC8-0594-40E1-A0D0-EB25566D4217}"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79395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1FF31-D125-4CBF-AF0E-CA7B19CBBB57}" type="datetime1">
              <a:rPr lang="de-AT" smtClean="0"/>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30850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4E7E8-39C8-49B1-AD4B-907B427D7408}"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1490484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560D7-6ADB-4F45-8CE8-DC4443901CAD}"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904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FC121-D09F-4F8C-ABF1-A2C8F217E321}"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4252156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AF676-8843-418E-8420-4DBD859F5D0F}" type="datetime1">
              <a:rPr lang="de-AT" smtClean="0"/>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525085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187E2E-0D28-4862-B8A6-0C57011D0C69}" type="datetime1">
              <a:rPr lang="de-AT" smtClean="0"/>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68557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97699-46C9-4115-ACF8-5E1DA342C9CD}"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664530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1F485-C8E7-4AE7-A2D1-78EF7DFAE9EF}"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229472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DC49387-FBA4-4741-9A41-019152E901E7}"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38773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538C9-4267-4F3A-AA2C-BA395A408C08}"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86104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A0DA6C-FC03-4055-9DA0-ECB6CDB0CD8B}" type="datetime1">
              <a:rPr lang="de-AT" smtClean="0"/>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41863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E30F15-B43E-4F84-A9A4-7549D3E46498}" type="datetime1">
              <a:rPr lang="de-AT" smtClean="0"/>
              <a:t>12.03.2015</a:t>
            </a:fld>
            <a:endParaRPr lang="de-AT"/>
          </a:p>
        </p:txBody>
      </p:sp>
      <p:sp>
        <p:nvSpPr>
          <p:cNvPr id="8" name="Footer Placeholder 7"/>
          <p:cNvSpPr>
            <a:spLocks noGrp="1"/>
          </p:cNvSpPr>
          <p:nvPr>
            <p:ph type="ftr" sz="quarter" idx="11"/>
          </p:nvPr>
        </p:nvSpPr>
        <p:spPr/>
        <p:txBody>
          <a:bodyPr/>
          <a:lstStyle/>
          <a:p>
            <a:r>
              <a:rPr lang="de-AT" smtClean="0"/>
              <a:t>Plansee Group - TGM 5AHITT</a:t>
            </a:r>
            <a:endParaRPr lang="de-AT"/>
          </a:p>
        </p:txBody>
      </p:sp>
      <p:sp>
        <p:nvSpPr>
          <p:cNvPr id="9" name="Slide Number Placeholder 8"/>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06512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09749A-8C0D-47DB-A832-90B281A31884}" type="datetime1">
              <a:rPr lang="de-AT" smtClean="0"/>
              <a:t>12.03.2015</a:t>
            </a:fld>
            <a:endParaRPr lang="de-AT"/>
          </a:p>
        </p:txBody>
      </p:sp>
      <p:sp>
        <p:nvSpPr>
          <p:cNvPr id="5" name="Footer Placeholder 3"/>
          <p:cNvSpPr>
            <a:spLocks noGrp="1"/>
          </p:cNvSpPr>
          <p:nvPr>
            <p:ph type="ftr" sz="quarter" idx="11"/>
          </p:nvPr>
        </p:nvSpPr>
        <p:spPr/>
        <p:txBody>
          <a:bodyPr/>
          <a:lstStyle/>
          <a:p>
            <a:r>
              <a:rPr lang="de-AT" smtClean="0"/>
              <a:t>Plansee Group - TGM 5AHITT</a:t>
            </a:r>
            <a:endParaRPr lang="de-AT"/>
          </a:p>
        </p:txBody>
      </p:sp>
      <p:sp>
        <p:nvSpPr>
          <p:cNvPr id="6" name="Slide Number Placeholder 4"/>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115205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58C3A5-2120-4DA1-ADC0-07E5C8A48A8A}" type="datetime1">
              <a:rPr lang="de-AT" smtClean="0"/>
              <a:t>12.03.2015</a:t>
            </a:fld>
            <a:endParaRPr lang="de-AT"/>
          </a:p>
        </p:txBody>
      </p:sp>
      <p:sp>
        <p:nvSpPr>
          <p:cNvPr id="5" name="Footer Placeholder 2"/>
          <p:cNvSpPr>
            <a:spLocks noGrp="1"/>
          </p:cNvSpPr>
          <p:nvPr>
            <p:ph type="ftr" sz="quarter" idx="11"/>
          </p:nvPr>
        </p:nvSpPr>
        <p:spPr/>
        <p:txBody>
          <a:bodyPr/>
          <a:lstStyle/>
          <a:p>
            <a:r>
              <a:rPr lang="de-AT" smtClean="0"/>
              <a:t>Plansee Group - TGM 5AHITT</a:t>
            </a:r>
            <a:endParaRPr lang="de-AT"/>
          </a:p>
        </p:txBody>
      </p:sp>
      <p:sp>
        <p:nvSpPr>
          <p:cNvPr id="6" name="Slide Number Placeholder 3"/>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218215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DC11F8C-588E-41B3-979E-FC55783710EC}" type="datetime1">
              <a:rPr lang="de-AT" smtClean="0"/>
              <a:t>12.03.2015</a:t>
            </a:fld>
            <a:endParaRPr lang="de-AT"/>
          </a:p>
        </p:txBody>
      </p:sp>
      <p:sp>
        <p:nvSpPr>
          <p:cNvPr id="5" name="Footer Placeholder 5"/>
          <p:cNvSpPr>
            <a:spLocks noGrp="1"/>
          </p:cNvSpPr>
          <p:nvPr>
            <p:ph type="ftr" sz="quarter" idx="11"/>
          </p:nvPr>
        </p:nvSpPr>
        <p:spPr/>
        <p:txBody>
          <a:bodyPr/>
          <a:lstStyle/>
          <a:p>
            <a:r>
              <a:rPr lang="de-AT" smtClean="0"/>
              <a:t>Plansee Group - TGM 5AHITT</a:t>
            </a:r>
            <a:endParaRPr lang="de-AT"/>
          </a:p>
        </p:txBody>
      </p:sp>
      <p:sp>
        <p:nvSpPr>
          <p:cNvPr id="6"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326523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CC234-5068-4F0D-88C3-0F3DE7E5EC23}" type="datetime1">
              <a:rPr lang="de-AT" smtClean="0"/>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t>‹Nr.›</a:t>
            </a:fld>
            <a:endParaRPr lang="de-AT"/>
          </a:p>
        </p:txBody>
      </p:sp>
    </p:spTree>
    <p:extLst>
      <p:ext uri="{BB962C8B-B14F-4D97-AF65-F5344CB8AC3E}">
        <p14:creationId xmlns:p14="http://schemas.microsoft.com/office/powerpoint/2010/main" val="290010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662092-64E2-4CD5-8A15-9CD21E8E3E94}" type="datetime1">
              <a:rPr lang="de-AT" smtClean="0"/>
              <a:t>12.03.2015</a:t>
            </a:fld>
            <a:endParaRPr lang="de-A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de-AT" smtClean="0"/>
              <a:t>Plansee Group - TGM 5AHITT</a:t>
            </a:r>
            <a:endParaRPr lang="de-A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4B9D8A-30A2-4509-8A2B-BAB999C5542B}" type="slidenum">
              <a:rPr lang="de-AT" smtClean="0"/>
              <a:t>‹Nr.›</a:t>
            </a:fld>
            <a:endParaRPr lang="de-AT"/>
          </a:p>
        </p:txBody>
      </p:sp>
    </p:spTree>
    <p:extLst>
      <p:ext uri="{BB962C8B-B14F-4D97-AF65-F5344CB8AC3E}">
        <p14:creationId xmlns:p14="http://schemas.microsoft.com/office/powerpoint/2010/main" val="35838488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Plansee</a:t>
            </a:r>
            <a:r>
              <a:rPr lang="de-AT" dirty="0" smtClean="0"/>
              <a:t> Group</a:t>
            </a:r>
            <a:endParaRPr lang="de-AT" dirty="0"/>
          </a:p>
        </p:txBody>
      </p:sp>
      <p:sp>
        <p:nvSpPr>
          <p:cNvPr id="3" name="Subtitle 2"/>
          <p:cNvSpPr>
            <a:spLocks noGrp="1"/>
          </p:cNvSpPr>
          <p:nvPr>
            <p:ph type="subTitle" idx="1"/>
          </p:nvPr>
        </p:nvSpPr>
        <p:spPr/>
        <p:txBody>
          <a:bodyPr/>
          <a:lstStyle/>
          <a:p>
            <a:r>
              <a:rPr lang="de-AT" dirty="0" smtClean="0"/>
              <a:t>Referat von Klepp</a:t>
            </a:r>
            <a:r>
              <a:rPr lang="de-AT" dirty="0"/>
              <a:t>, </a:t>
            </a:r>
            <a:r>
              <a:rPr lang="de-AT" dirty="0" smtClean="0"/>
              <a:t>Mair, Vogt, Willinger</a:t>
            </a:r>
            <a:endParaRPr lang="de-AT" dirty="0"/>
          </a:p>
        </p:txBody>
      </p:sp>
    </p:spTree>
    <p:extLst>
      <p:ext uri="{BB962C8B-B14F-4D97-AF65-F5344CB8AC3E}">
        <p14:creationId xmlns:p14="http://schemas.microsoft.com/office/powerpoint/2010/main" val="340085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800" dirty="0"/>
              <a:t>CERATIZIT Hartstoffe &amp; Werkzeuge</a:t>
            </a:r>
          </a:p>
        </p:txBody>
      </p:sp>
      <p:sp>
        <p:nvSpPr>
          <p:cNvPr id="3" name="Inhaltsplatzhalter 2"/>
          <p:cNvSpPr>
            <a:spLocks noGrp="1"/>
          </p:cNvSpPr>
          <p:nvPr>
            <p:ph idx="1"/>
          </p:nvPr>
        </p:nvSpPr>
        <p:spPr>
          <a:xfrm>
            <a:off x="1103312" y="2036589"/>
            <a:ext cx="8946541" cy="4195481"/>
          </a:xfrm>
        </p:spPr>
        <p:txBody>
          <a:bodyPr>
            <a:normAutofit/>
          </a:bodyPr>
          <a:lstStyle/>
          <a:p>
            <a:r>
              <a:rPr lang="de-AT" dirty="0" smtClean="0"/>
              <a:t>5.000 Mitarbeiter, 22 Produktionsstätten, Vertriebsnetz mit 50+ Niederlassungen, </a:t>
            </a:r>
            <a:r>
              <a:rPr lang="de-AT" dirty="0"/>
              <a:t>600 </a:t>
            </a:r>
            <a:r>
              <a:rPr lang="de-AT" dirty="0" smtClean="0"/>
              <a:t>Patente</a:t>
            </a:r>
          </a:p>
          <a:p>
            <a:pPr marL="0" indent="0">
              <a:buNone/>
            </a:pPr>
            <a:endParaRPr lang="de-AT" dirty="0"/>
          </a:p>
          <a:p>
            <a:r>
              <a:rPr lang="de-AT" dirty="0" smtClean="0"/>
              <a:t>Einsatz der Produkte in vielen Bereichen</a:t>
            </a:r>
          </a:p>
          <a:p>
            <a:endParaRPr lang="de-AT" dirty="0"/>
          </a:p>
          <a:p>
            <a:r>
              <a:rPr lang="de-AT" dirty="0" smtClean="0"/>
              <a:t>Untergliedert sich in: </a:t>
            </a:r>
            <a:br>
              <a:rPr lang="de-AT" dirty="0" smtClean="0"/>
            </a:br>
            <a:r>
              <a:rPr lang="de-AT" dirty="0" smtClean="0">
                <a:sym typeface="Wingdings" panose="05000000000000000000" pitchFamily="2" charset="2"/>
              </a:rPr>
              <a:t> WNT - Zerspanungswerkzeuge</a:t>
            </a:r>
            <a:br>
              <a:rPr lang="de-AT" dirty="0" smtClean="0">
                <a:sym typeface="Wingdings" panose="05000000000000000000" pitchFamily="2" charset="2"/>
              </a:rPr>
            </a:br>
            <a:r>
              <a:rPr lang="de-AT" dirty="0" smtClean="0">
                <a:sym typeface="Wingdings" panose="05000000000000000000" pitchFamily="2" charset="2"/>
              </a:rPr>
              <a:t> CB-CERATIZIT - Marktbearbeitungen</a:t>
            </a:r>
            <a:br>
              <a:rPr lang="de-AT" dirty="0" smtClean="0">
                <a:sym typeface="Wingdings" panose="05000000000000000000" pitchFamily="2" charset="2"/>
              </a:rPr>
            </a:br>
            <a:r>
              <a:rPr lang="de-AT" dirty="0" smtClean="0">
                <a:sym typeface="Wingdings" panose="05000000000000000000" pitchFamily="2" charset="2"/>
              </a:rPr>
              <a:t> Günter Wirth (GW) - Vollhartwerkzeuge</a:t>
            </a:r>
            <a:br>
              <a:rPr lang="de-AT" dirty="0" smtClean="0">
                <a:sym typeface="Wingdings" panose="05000000000000000000" pitchFamily="2" charset="2"/>
              </a:rPr>
            </a:br>
            <a:r>
              <a:rPr lang="de-AT" dirty="0" smtClean="0">
                <a:sym typeface="Wingdings" panose="05000000000000000000" pitchFamily="2" charset="2"/>
              </a:rPr>
              <a:t> PROMAX Tools – Bohrer/Fräser aus VHM</a:t>
            </a:r>
            <a:endParaRPr lang="de-AT" dirty="0" smtClean="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10</a:t>
            </a:fld>
            <a:endParaRPr lang="de-AT"/>
          </a:p>
        </p:txBody>
      </p:sp>
    </p:spTree>
    <p:extLst>
      <p:ext uri="{BB962C8B-B14F-4D97-AF65-F5344CB8AC3E}">
        <p14:creationId xmlns:p14="http://schemas.microsoft.com/office/powerpoint/2010/main" val="256329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Anteile</a:t>
            </a:r>
            <a:endParaRPr lang="de-AT" sz="2800" dirty="0"/>
          </a:p>
        </p:txBody>
      </p:sp>
      <p:sp>
        <p:nvSpPr>
          <p:cNvPr id="3" name="Inhaltsplatzhalter 2"/>
          <p:cNvSpPr>
            <a:spLocks noGrp="1"/>
          </p:cNvSpPr>
          <p:nvPr>
            <p:ph idx="1"/>
          </p:nvPr>
        </p:nvSpPr>
        <p:spPr/>
        <p:txBody>
          <a:bodyPr>
            <a:normAutofit lnSpcReduction="10000"/>
          </a:bodyPr>
          <a:lstStyle/>
          <a:p>
            <a:r>
              <a:rPr lang="de-AT" dirty="0" smtClean="0"/>
              <a:t>Mit 20% an Chilenischen Unternehmen </a:t>
            </a:r>
            <a:r>
              <a:rPr lang="de-AT" dirty="0" err="1" smtClean="0"/>
              <a:t>Molymet</a:t>
            </a:r>
            <a:r>
              <a:rPr lang="de-AT" dirty="0" smtClean="0"/>
              <a:t>, beliefert Gruppe mit Rohstoff Molybdän</a:t>
            </a:r>
          </a:p>
          <a:p>
            <a:endParaRPr lang="de-AT" dirty="0"/>
          </a:p>
          <a:p>
            <a:r>
              <a:rPr lang="de-AT" dirty="0" smtClean="0"/>
              <a:t>Größter Verarbeiter von Molybdän-Erzkonzentraten/Rhenium</a:t>
            </a:r>
          </a:p>
          <a:p>
            <a:endParaRPr lang="de-AT" dirty="0"/>
          </a:p>
          <a:p>
            <a:r>
              <a:rPr lang="de-AT" dirty="0" smtClean="0"/>
              <a:t>Molybdän: Legierungselement, steigert Festigkeit, Korrosions- und Hitzebeständigkeit, vor allem Stahllegierungen</a:t>
            </a:r>
            <a:br>
              <a:rPr lang="de-AT" dirty="0" smtClean="0"/>
            </a:br>
            <a:r>
              <a:rPr lang="de-AT" dirty="0" smtClean="0"/>
              <a:t>Petrochemie: Katalysator zur Schwefelentfernung</a:t>
            </a:r>
          </a:p>
          <a:p>
            <a:endParaRPr lang="de-AT" dirty="0" smtClean="0"/>
          </a:p>
          <a:p>
            <a:r>
              <a:rPr lang="de-AT" dirty="0" smtClean="0"/>
              <a:t>Seit 1983 an Börse (Santiago) notiert, 1.525 Mitarbeiter an 6 Standorten weltweit</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11</a:t>
            </a:fld>
            <a:endParaRPr lang="de-AT"/>
          </a:p>
        </p:txBody>
      </p:sp>
    </p:spTree>
    <p:extLst>
      <p:ext uri="{BB962C8B-B14F-4D97-AF65-F5344CB8AC3E}">
        <p14:creationId xmlns:p14="http://schemas.microsoft.com/office/powerpoint/2010/main" val="252068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Beteiligung</a:t>
            </a:r>
            <a:endParaRPr lang="de-AT" sz="2800" dirty="0"/>
          </a:p>
        </p:txBody>
      </p:sp>
      <p:sp>
        <p:nvSpPr>
          <p:cNvPr id="3" name="Inhaltsplatzhalter 2"/>
          <p:cNvSpPr>
            <a:spLocks noGrp="1"/>
          </p:cNvSpPr>
          <p:nvPr>
            <p:ph idx="1"/>
          </p:nvPr>
        </p:nvSpPr>
        <p:spPr/>
        <p:txBody>
          <a:bodyPr>
            <a:normAutofit lnSpcReduction="10000"/>
          </a:bodyPr>
          <a:lstStyle/>
          <a:p>
            <a:r>
              <a:rPr lang="de-AT" dirty="0" smtClean="0"/>
              <a:t>Alleinaktionär: </a:t>
            </a:r>
            <a:r>
              <a:rPr lang="de-AT" dirty="0" err="1" smtClean="0"/>
              <a:t>Plansee</a:t>
            </a:r>
            <a:r>
              <a:rPr lang="de-AT" dirty="0" smtClean="0"/>
              <a:t> SE</a:t>
            </a:r>
          </a:p>
          <a:p>
            <a:endParaRPr lang="de-AT" dirty="0"/>
          </a:p>
          <a:p>
            <a:r>
              <a:rPr lang="de-AT" dirty="0" smtClean="0"/>
              <a:t>Gesellschafter (100%):</a:t>
            </a:r>
            <a:br>
              <a:rPr lang="de-AT" dirty="0" smtClean="0"/>
            </a:br>
            <a:r>
              <a:rPr lang="de-AT" dirty="0" smtClean="0">
                <a:sym typeface="Wingdings" panose="05000000000000000000" pitchFamily="2" charset="2"/>
              </a:rPr>
              <a:t> PMG </a:t>
            </a:r>
            <a:r>
              <a:rPr lang="de-AT" dirty="0" err="1" smtClean="0">
                <a:sym typeface="Wingdings" panose="05000000000000000000" pitchFamily="2" charset="2"/>
              </a:rPr>
              <a:t>Beteilungs</a:t>
            </a:r>
            <a:r>
              <a:rPr lang="de-AT" dirty="0" smtClean="0">
                <a:sym typeface="Wingdings" panose="05000000000000000000" pitchFamily="2" charset="2"/>
              </a:rPr>
              <a:t>-GmbH</a:t>
            </a:r>
            <a:br>
              <a:rPr lang="de-AT" dirty="0" smtClean="0">
                <a:sym typeface="Wingdings" panose="05000000000000000000" pitchFamily="2" charset="2"/>
              </a:rPr>
            </a:br>
            <a:r>
              <a:rPr lang="de-AT" dirty="0" smtClean="0">
                <a:sym typeface="Wingdings" panose="05000000000000000000" pitchFamily="2" charset="2"/>
              </a:rPr>
              <a:t> GTP Holding GmbH</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smtClean="0">
                <a:sym typeface="Wingdings" panose="05000000000000000000" pitchFamily="2" charset="2"/>
              </a:rPr>
              <a:t> Group Service GmbH</a:t>
            </a:r>
            <a:br>
              <a:rPr lang="de-AT" dirty="0" smtClean="0">
                <a:sym typeface="Wingdings" panose="05000000000000000000" pitchFamily="2" charset="2"/>
              </a:rPr>
            </a:br>
            <a:r>
              <a:rPr lang="de-AT" dirty="0" smtClean="0">
                <a:sym typeface="Wingdings" panose="05000000000000000000" pitchFamily="2" charset="2"/>
              </a:rPr>
              <a:t> PGF Holding </a:t>
            </a:r>
            <a:r>
              <a:rPr lang="de-AT" dirty="0" err="1" smtClean="0">
                <a:sym typeface="Wingdings" panose="05000000000000000000" pitchFamily="2" charset="2"/>
              </a:rPr>
              <a:t>Gmbh</a:t>
            </a:r>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Shareholder (50%):</a:t>
            </a:r>
            <a:r>
              <a:rPr lang="de-AT" dirty="0">
                <a:sym typeface="Wingdings" panose="05000000000000000000" pitchFamily="2" charset="2"/>
              </a:rPr>
              <a:t/>
            </a:r>
            <a:br>
              <a:rPr lang="de-AT" dirty="0">
                <a:sym typeface="Wingdings" panose="05000000000000000000" pitchFamily="2" charset="2"/>
              </a:rPr>
            </a:br>
            <a:r>
              <a:rPr lang="de-AT" dirty="0" smtClean="0">
                <a:sym typeface="Wingdings" panose="05000000000000000000" pitchFamily="2" charset="2"/>
              </a:rPr>
              <a:t> CERATIZIT S.A. (Luxemburg)</a:t>
            </a:r>
            <a:br>
              <a:rPr lang="de-AT" dirty="0" smtClean="0">
                <a:sym typeface="Wingdings" panose="05000000000000000000" pitchFamily="2" charset="2"/>
              </a:rPr>
            </a:br>
            <a:r>
              <a:rPr lang="de-AT" dirty="0" smtClean="0">
                <a:sym typeface="Wingdings" panose="05000000000000000000" pitchFamily="2" charset="2"/>
              </a:rPr>
              <a:t> PCP GmbH (Deutschland – 100)</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a:sym typeface="Wingdings" panose="05000000000000000000" pitchFamily="2" charset="2"/>
              </a:rPr>
              <a:t> </a:t>
            </a:r>
            <a:r>
              <a:rPr lang="de-AT" dirty="0" smtClean="0">
                <a:sym typeface="Wingdings" panose="05000000000000000000" pitchFamily="2" charset="2"/>
              </a:rPr>
              <a:t>Brasil </a:t>
            </a:r>
            <a:r>
              <a:rPr lang="de-AT" dirty="0" err="1" smtClean="0">
                <a:sym typeface="Wingdings" panose="05000000000000000000" pitchFamily="2" charset="2"/>
              </a:rPr>
              <a:t>Ltda</a:t>
            </a:r>
            <a:r>
              <a:rPr lang="de-AT" dirty="0" smtClean="0">
                <a:sym typeface="Wingdings" panose="05000000000000000000" pitchFamily="2" charset="2"/>
              </a:rPr>
              <a:t>. (Brasilien – 0,03)</a:t>
            </a:r>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12</a:t>
            </a:fld>
            <a:endParaRPr lang="de-AT"/>
          </a:p>
        </p:txBody>
      </p:sp>
    </p:spTree>
    <p:extLst>
      <p:ext uri="{BB962C8B-B14F-4D97-AF65-F5344CB8AC3E}">
        <p14:creationId xmlns:p14="http://schemas.microsoft.com/office/powerpoint/2010/main" val="233218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Übersicht</a:t>
            </a:r>
            <a:endParaRPr lang="de-AT" sz="2800"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13</a:t>
            </a:fld>
            <a:endParaRPr lang="de-AT"/>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2" y="1485347"/>
            <a:ext cx="8441634" cy="4761948"/>
          </a:xfrm>
          <a:prstGeom prst="rect">
            <a:avLst/>
          </a:prstGeom>
        </p:spPr>
      </p:pic>
      <p:sp>
        <p:nvSpPr>
          <p:cNvPr id="9" name="Textfeld 8"/>
          <p:cNvSpPr txBox="1"/>
          <p:nvPr/>
        </p:nvSpPr>
        <p:spPr>
          <a:xfrm>
            <a:off x="861392" y="6346371"/>
            <a:ext cx="4762842" cy="246221"/>
          </a:xfrm>
          <a:prstGeom prst="rect">
            <a:avLst/>
          </a:prstGeom>
          <a:noFill/>
        </p:spPr>
        <p:txBody>
          <a:bodyPr wrap="none" rtlCol="0">
            <a:spAutoFit/>
          </a:bodyPr>
          <a:lstStyle/>
          <a:p>
            <a:r>
              <a:rPr lang="de-AT" sz="1000" dirty="0"/>
              <a:t>Quelle: http://www.globaltungsten.com/en/about-us_plansee-group.htm</a:t>
            </a:r>
          </a:p>
        </p:txBody>
      </p:sp>
    </p:spTree>
    <p:extLst>
      <p:ext uri="{BB962C8B-B14F-4D97-AF65-F5344CB8AC3E}">
        <p14:creationId xmlns:p14="http://schemas.microsoft.com/office/powerpoint/2010/main" val="30322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Standorte</a:t>
            </a:r>
            <a:endParaRPr lang="de-AT" sz="2800"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14</a:t>
            </a:fld>
            <a:endParaRPr lang="de-AT"/>
          </a:p>
        </p:txBody>
      </p:sp>
      <p:pic>
        <p:nvPicPr>
          <p:cNvPr id="2050" name="Picture 2" descr="E:\Schule\5. Jahrgang\BIM\plansee_group_locatio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519" y="1833494"/>
            <a:ext cx="7986530" cy="4632620"/>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1490518" y="6519054"/>
            <a:ext cx="6011582" cy="246221"/>
          </a:xfrm>
          <a:prstGeom prst="rect">
            <a:avLst/>
          </a:prstGeom>
          <a:noFill/>
        </p:spPr>
        <p:txBody>
          <a:bodyPr wrap="none" rtlCol="0">
            <a:spAutoFit/>
          </a:bodyPr>
          <a:lstStyle/>
          <a:p>
            <a:r>
              <a:rPr lang="de-AT" sz="1000" dirty="0"/>
              <a:t>Quelle: http://www.plansee-group.com/fileadmin/customer/dokumente/ZDF/ZDF_2014_D.pdf</a:t>
            </a:r>
          </a:p>
        </p:txBody>
      </p:sp>
    </p:spTree>
    <p:extLst>
      <p:ext uri="{BB962C8B-B14F-4D97-AF65-F5344CB8AC3E}">
        <p14:creationId xmlns:p14="http://schemas.microsoft.com/office/powerpoint/2010/main" val="386822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Produkte &amp; Ablauf</a:t>
            </a:r>
            <a:br>
              <a:rPr lang="de-AT" dirty="0"/>
            </a:br>
            <a:endParaRPr lang="de-AT" dirty="0"/>
          </a:p>
        </p:txBody>
      </p:sp>
      <p:sp>
        <p:nvSpPr>
          <p:cNvPr id="3" name="Content Placeholder 2"/>
          <p:cNvSpPr>
            <a:spLocks noGrp="1"/>
          </p:cNvSpPr>
          <p:nvPr>
            <p:ph idx="1"/>
          </p:nvPr>
        </p:nvSpPr>
        <p:spPr/>
        <p:txBody>
          <a:bodyPr/>
          <a:lstStyle/>
          <a:p>
            <a:endParaRPr lang="de-AT"/>
          </a:p>
        </p:txBody>
      </p:sp>
      <p:sp>
        <p:nvSpPr>
          <p:cNvPr id="4" name="Date Placeholder 3"/>
          <p:cNvSpPr>
            <a:spLocks noGrp="1"/>
          </p:cNvSpPr>
          <p:nvPr>
            <p:ph type="dt" sz="half" idx="10"/>
          </p:nvPr>
        </p:nvSpPr>
        <p:spPr/>
        <p:txBody>
          <a:bodyPr/>
          <a:lstStyle/>
          <a:p>
            <a:fld id="{4A585FD5-F139-4851-9C60-8BA356910DE0}"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15</a:t>
            </a:fld>
            <a:endParaRPr lang="de-AT"/>
          </a:p>
        </p:txBody>
      </p:sp>
    </p:spTree>
    <p:extLst>
      <p:ext uri="{BB962C8B-B14F-4D97-AF65-F5344CB8AC3E}">
        <p14:creationId xmlns:p14="http://schemas.microsoft.com/office/powerpoint/2010/main" val="26272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Umsatz &amp; Gewinn</a:t>
            </a:r>
            <a:endParaRPr lang="de-AT" dirty="0"/>
          </a:p>
        </p:txBody>
      </p:sp>
      <p:sp>
        <p:nvSpPr>
          <p:cNvPr id="3" name="Content Placeholder 2"/>
          <p:cNvSpPr>
            <a:spLocks noGrp="1"/>
          </p:cNvSpPr>
          <p:nvPr>
            <p:ph idx="1"/>
          </p:nvPr>
        </p:nvSpPr>
        <p:spPr/>
        <p:txBody>
          <a:bodyPr/>
          <a:lstStyle/>
          <a:p>
            <a:pPr marL="0" indent="0">
              <a:buNone/>
            </a:pPr>
            <a:endParaRPr lang="de-AT" dirty="0"/>
          </a:p>
          <a:p>
            <a:r>
              <a:rPr lang="de-AT" dirty="0" smtClean="0"/>
              <a:t>Die Plansee-Gruppe hat 2013/14:</a:t>
            </a:r>
            <a:br>
              <a:rPr lang="de-AT" dirty="0" smtClean="0"/>
            </a:br>
            <a:r>
              <a:rPr lang="de-AT" dirty="0" smtClean="0">
                <a:sym typeface="Wingdings" panose="05000000000000000000" pitchFamily="2" charset="2"/>
              </a:rPr>
              <a:t> Verkaufsmenge um 17% gesteigert</a:t>
            </a:r>
            <a:br>
              <a:rPr lang="de-AT" dirty="0" smtClean="0">
                <a:sym typeface="Wingdings" panose="05000000000000000000" pitchFamily="2" charset="2"/>
              </a:rPr>
            </a:br>
            <a:r>
              <a:rPr lang="de-AT" dirty="0" smtClean="0">
                <a:sym typeface="Wingdings" panose="05000000000000000000" pitchFamily="2" charset="2"/>
              </a:rPr>
              <a:t> Umsatz von 1,2 Mrd. € erwirtschaftet</a:t>
            </a:r>
            <a:br>
              <a:rPr lang="de-AT" dirty="0" smtClean="0">
                <a:sym typeface="Wingdings" panose="05000000000000000000" pitchFamily="2" charset="2"/>
              </a:rPr>
            </a:br>
            <a:r>
              <a:rPr lang="de-AT" dirty="0" smtClean="0">
                <a:sym typeface="Wingdings" panose="05000000000000000000" pitchFamily="2" charset="2"/>
              </a:rPr>
              <a:t> 280 Mil. € investiert</a:t>
            </a:r>
          </a:p>
          <a:p>
            <a:endParaRPr lang="de-AT" dirty="0">
              <a:sym typeface="Wingdings" panose="05000000000000000000" pitchFamily="2" charset="2"/>
            </a:endParaRPr>
          </a:p>
          <a:p>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Größte Stärke: Investitionskraft  85 Mil. € Investitionsvermögen</a:t>
            </a:r>
            <a:endParaRPr lang="de-AT" dirty="0"/>
          </a:p>
        </p:txBody>
      </p:sp>
      <p:sp>
        <p:nvSpPr>
          <p:cNvPr id="4" name="Date Placeholder 3"/>
          <p:cNvSpPr>
            <a:spLocks noGrp="1"/>
          </p:cNvSpPr>
          <p:nvPr>
            <p:ph type="dt" sz="half" idx="10"/>
          </p:nvPr>
        </p:nvSpPr>
        <p:spPr/>
        <p:txBody>
          <a:bodyPr/>
          <a:lstStyle/>
          <a:p>
            <a:fld id="{5DC49387-FBA4-4741-9A41-019152E901E7}"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16</a:t>
            </a:fld>
            <a:endParaRPr lang="de-AT"/>
          </a:p>
        </p:txBody>
      </p:sp>
    </p:spTree>
    <p:extLst>
      <p:ext uri="{BB962C8B-B14F-4D97-AF65-F5344CB8AC3E}">
        <p14:creationId xmlns:p14="http://schemas.microsoft.com/office/powerpoint/2010/main" val="400004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Umsatz &amp; Gewinn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17</a:t>
            </a:fld>
            <a:endParaRPr lang="de-AT"/>
          </a:p>
        </p:txBody>
      </p:sp>
      <p:pic>
        <p:nvPicPr>
          <p:cNvPr id="1026" name="Picture 2" descr="E:\Schule\5. Jahrgang\BIM\plansee_geschäftszahl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26" y="1325148"/>
            <a:ext cx="8720802" cy="4718224"/>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p:cNvSpPr txBox="1"/>
          <p:nvPr/>
        </p:nvSpPr>
        <p:spPr>
          <a:xfrm>
            <a:off x="975525" y="6108118"/>
            <a:ext cx="4799712" cy="246221"/>
          </a:xfrm>
          <a:prstGeom prst="rect">
            <a:avLst/>
          </a:prstGeom>
          <a:noFill/>
        </p:spPr>
        <p:txBody>
          <a:bodyPr wrap="none" rtlCol="0">
            <a:spAutoFit/>
          </a:bodyPr>
          <a:lstStyle/>
          <a:p>
            <a:r>
              <a:rPr lang="de-AT" sz="1000" dirty="0" smtClean="0"/>
              <a:t>Quelle: </a:t>
            </a:r>
            <a:r>
              <a:rPr lang="de-AT" sz="1000" dirty="0"/>
              <a:t>http://www.plansee-group.com/de/ueber-uns/geschaeftsbericht/</a:t>
            </a:r>
          </a:p>
        </p:txBody>
      </p:sp>
    </p:spTree>
    <p:extLst>
      <p:ext uri="{BB962C8B-B14F-4D97-AF65-F5344CB8AC3E}">
        <p14:creationId xmlns:p14="http://schemas.microsoft.com/office/powerpoint/2010/main" val="108906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Marktzustand &amp; </a:t>
            </a:r>
            <a:r>
              <a:rPr lang="de-AT" dirty="0" smtClean="0"/>
              <a:t>Trends</a:t>
            </a:r>
            <a:endParaRPr lang="de-AT" dirty="0"/>
          </a:p>
        </p:txBody>
      </p:sp>
      <p:sp>
        <p:nvSpPr>
          <p:cNvPr id="3" name="Content Placeholder 2"/>
          <p:cNvSpPr>
            <a:spLocks noGrp="1"/>
          </p:cNvSpPr>
          <p:nvPr>
            <p:ph idx="1"/>
          </p:nvPr>
        </p:nvSpPr>
        <p:spPr/>
        <p:txBody>
          <a:bodyPr/>
          <a:lstStyle/>
          <a:p>
            <a:r>
              <a:rPr lang="de-AT" dirty="0" smtClean="0"/>
              <a:t>Betriebsgeheimnisse an Konkurrenz weitergeleitet</a:t>
            </a:r>
          </a:p>
          <a:p>
            <a:endParaRPr lang="de-AT" dirty="0"/>
          </a:p>
          <a:p>
            <a:r>
              <a:rPr lang="de-AT" dirty="0" smtClean="0"/>
              <a:t>Immer mehr Konkurrenz auf China</a:t>
            </a:r>
          </a:p>
          <a:p>
            <a:endParaRPr lang="de-AT" dirty="0"/>
          </a:p>
          <a:p>
            <a:r>
              <a:rPr lang="de-AT" dirty="0" smtClean="0"/>
              <a:t>GTAT</a:t>
            </a:r>
            <a:r>
              <a:rPr lang="de-AT" dirty="0"/>
              <a:t> </a:t>
            </a:r>
            <a:r>
              <a:rPr lang="de-AT" dirty="0" smtClean="0"/>
              <a:t>Pleite kostet 80 Arbeitsplätze </a:t>
            </a:r>
          </a:p>
          <a:p>
            <a:endParaRPr lang="de-AT" dirty="0"/>
          </a:p>
          <a:p>
            <a:r>
              <a:rPr lang="de-AT" dirty="0" smtClean="0"/>
              <a:t>Zeitkonten für Mitarbeiter eingeführt</a:t>
            </a:r>
            <a:endParaRPr lang="de-AT" dirty="0"/>
          </a:p>
        </p:txBody>
      </p:sp>
      <p:sp>
        <p:nvSpPr>
          <p:cNvPr id="4" name="Date Placeholder 3"/>
          <p:cNvSpPr>
            <a:spLocks noGrp="1"/>
          </p:cNvSpPr>
          <p:nvPr>
            <p:ph type="dt" sz="half" idx="10"/>
          </p:nvPr>
        </p:nvSpPr>
        <p:spPr/>
        <p:txBody>
          <a:bodyPr/>
          <a:lstStyle/>
          <a:p>
            <a:fld id="{65FF002B-6FA8-43D9-854A-D532E0F1B363}"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18</a:t>
            </a:fld>
            <a:endParaRPr lang="de-AT"/>
          </a:p>
        </p:txBody>
      </p:sp>
    </p:spTree>
    <p:extLst>
      <p:ext uri="{BB962C8B-B14F-4D97-AF65-F5344CB8AC3E}">
        <p14:creationId xmlns:p14="http://schemas.microsoft.com/office/powerpoint/2010/main" val="322341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ERP </a:t>
            </a:r>
            <a:r>
              <a:rPr lang="de-AT" dirty="0" smtClean="0"/>
              <a:t>Auswahl</a:t>
            </a:r>
            <a:endParaRPr lang="de-AT" dirty="0"/>
          </a:p>
        </p:txBody>
      </p:sp>
      <p:sp>
        <p:nvSpPr>
          <p:cNvPr id="3" name="Content Placeholder 2"/>
          <p:cNvSpPr>
            <a:spLocks noGrp="1"/>
          </p:cNvSpPr>
          <p:nvPr>
            <p:ph idx="1"/>
          </p:nvPr>
        </p:nvSpPr>
        <p:spPr/>
        <p:txBody>
          <a:bodyPr/>
          <a:lstStyle/>
          <a:p>
            <a:endParaRPr lang="de-AT" dirty="0"/>
          </a:p>
        </p:txBody>
      </p:sp>
      <p:sp>
        <p:nvSpPr>
          <p:cNvPr id="4" name="Date Placeholder 3"/>
          <p:cNvSpPr>
            <a:spLocks noGrp="1"/>
          </p:cNvSpPr>
          <p:nvPr>
            <p:ph type="dt" sz="half" idx="10"/>
          </p:nvPr>
        </p:nvSpPr>
        <p:spPr/>
        <p:txBody>
          <a:bodyPr/>
          <a:lstStyle/>
          <a:p>
            <a:fld id="{339268F1-ED40-48F5-9CC8-8A0ACD474854}"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19</a:t>
            </a:fld>
            <a:endParaRPr lang="de-AT"/>
          </a:p>
        </p:txBody>
      </p:sp>
    </p:spTree>
    <p:extLst>
      <p:ext uri="{BB962C8B-B14F-4D97-AF65-F5344CB8AC3E}">
        <p14:creationId xmlns:p14="http://schemas.microsoft.com/office/powerpoint/2010/main" val="264160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Inhalt</a:t>
            </a:r>
            <a:endParaRPr lang="de-AT" dirty="0"/>
          </a:p>
        </p:txBody>
      </p:sp>
      <p:sp>
        <p:nvSpPr>
          <p:cNvPr id="3" name="Content Placeholder 2"/>
          <p:cNvSpPr>
            <a:spLocks noGrp="1"/>
          </p:cNvSpPr>
          <p:nvPr>
            <p:ph idx="1"/>
          </p:nvPr>
        </p:nvSpPr>
        <p:spPr/>
        <p:txBody>
          <a:bodyPr/>
          <a:lstStyle/>
          <a:p>
            <a:r>
              <a:rPr lang="de-AT" dirty="0" smtClean="0"/>
              <a:t>Allgemein</a:t>
            </a:r>
          </a:p>
          <a:p>
            <a:r>
              <a:rPr lang="de-AT" dirty="0" smtClean="0"/>
              <a:t>Historie/Entwicklung</a:t>
            </a:r>
            <a:endParaRPr lang="de-AT" dirty="0" smtClean="0"/>
          </a:p>
          <a:p>
            <a:r>
              <a:rPr lang="de-AT" dirty="0" smtClean="0"/>
              <a:t>Ziel/Mission</a:t>
            </a:r>
          </a:p>
          <a:p>
            <a:r>
              <a:rPr lang="de-AT" dirty="0" smtClean="0"/>
              <a:t>Unternehmensstruktur</a:t>
            </a:r>
          </a:p>
          <a:p>
            <a:r>
              <a:rPr lang="de-AT" dirty="0" smtClean="0"/>
              <a:t>Produkte &amp; Ablauf</a:t>
            </a:r>
          </a:p>
          <a:p>
            <a:r>
              <a:rPr lang="de-AT" dirty="0" smtClean="0"/>
              <a:t>Umsatz &amp; Gewinn</a:t>
            </a:r>
          </a:p>
          <a:p>
            <a:r>
              <a:rPr lang="de-AT" dirty="0" smtClean="0"/>
              <a:t>Marktzustand &amp; Trends</a:t>
            </a:r>
          </a:p>
          <a:p>
            <a:r>
              <a:rPr lang="de-AT" dirty="0" smtClean="0"/>
              <a:t>ERP Auswahl</a:t>
            </a:r>
          </a:p>
          <a:p>
            <a:endParaRPr lang="de-AT" dirty="0"/>
          </a:p>
        </p:txBody>
      </p:sp>
      <p:sp>
        <p:nvSpPr>
          <p:cNvPr id="4" name="Date Placeholder 3"/>
          <p:cNvSpPr>
            <a:spLocks noGrp="1"/>
          </p:cNvSpPr>
          <p:nvPr>
            <p:ph type="dt" sz="half" idx="10"/>
          </p:nvPr>
        </p:nvSpPr>
        <p:spPr/>
        <p:txBody>
          <a:bodyPr/>
          <a:lstStyle/>
          <a:p>
            <a:fld id="{12CEE160-9AF6-43FA-8FA6-FAE2168B46F7}"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2</a:t>
            </a:fld>
            <a:endParaRPr lang="de-AT"/>
          </a:p>
        </p:txBody>
      </p:sp>
    </p:spTree>
    <p:extLst>
      <p:ext uri="{BB962C8B-B14F-4D97-AF65-F5344CB8AC3E}">
        <p14:creationId xmlns:p14="http://schemas.microsoft.com/office/powerpoint/2010/main" val="18606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a:t>
            </a:r>
            <a:endParaRPr lang="de-AT" dirty="0"/>
          </a:p>
        </p:txBody>
      </p:sp>
      <p:sp>
        <p:nvSpPr>
          <p:cNvPr id="3" name="Inhaltsplatzhalter 2"/>
          <p:cNvSpPr>
            <a:spLocks noGrp="1"/>
          </p:cNvSpPr>
          <p:nvPr>
            <p:ph idx="1"/>
          </p:nvPr>
        </p:nvSpPr>
        <p:spPr/>
        <p:txBody>
          <a:bodyPr/>
          <a:lstStyle/>
          <a:p>
            <a:r>
              <a:rPr lang="de-AT" dirty="0" smtClean="0"/>
              <a:t>Österreichischer </a:t>
            </a:r>
            <a:r>
              <a:rPr lang="de-AT" dirty="0" err="1" smtClean="0"/>
              <a:t>hersteller</a:t>
            </a:r>
            <a:r>
              <a:rPr lang="de-AT" dirty="0" smtClean="0"/>
              <a:t> </a:t>
            </a:r>
            <a:r>
              <a:rPr lang="de-AT" dirty="0"/>
              <a:t>pulvermetallurgischer </a:t>
            </a:r>
            <a:r>
              <a:rPr lang="de-AT" dirty="0" smtClean="0"/>
              <a:t>Werkstoffe</a:t>
            </a:r>
            <a:br>
              <a:rPr lang="de-AT" dirty="0" smtClean="0"/>
            </a:br>
            <a:endParaRPr lang="de-AT" dirty="0"/>
          </a:p>
          <a:p>
            <a:r>
              <a:rPr lang="de-AT" dirty="0"/>
              <a:t>W</a:t>
            </a:r>
            <a:r>
              <a:rPr lang="de-AT" dirty="0" smtClean="0"/>
              <a:t>eltweit </a:t>
            </a:r>
            <a:r>
              <a:rPr lang="de-AT" dirty="0"/>
              <a:t>ca. 8500 Mitarbeiter beschäftigt.</a:t>
            </a:r>
            <a:endParaRPr lang="de-AT" dirty="0" smtClean="0"/>
          </a:p>
          <a:p>
            <a:endParaRPr lang="de-AT" dirty="0" smtClean="0"/>
          </a:p>
          <a:p>
            <a:r>
              <a:rPr lang="de-AT" dirty="0" smtClean="0"/>
              <a:t>Standorte in 33 Länder</a:t>
            </a:r>
          </a:p>
          <a:p>
            <a:endParaRPr lang="de-AT" dirty="0"/>
          </a:p>
          <a:p>
            <a:r>
              <a:rPr lang="de-AT" dirty="0" smtClean="0"/>
              <a:t>50 Produktionsstandorte</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3</a:t>
            </a:fld>
            <a:endParaRPr lang="de-AT"/>
          </a:p>
        </p:txBody>
      </p:sp>
    </p:spTree>
    <p:extLst>
      <p:ext uri="{BB962C8B-B14F-4D97-AF65-F5344CB8AC3E}">
        <p14:creationId xmlns:p14="http://schemas.microsoft.com/office/powerpoint/2010/main" val="32130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Historie/Entwicklung</a:t>
            </a:r>
            <a:br>
              <a:rPr lang="de-AT" dirty="0"/>
            </a:br>
            <a:endParaRPr lang="de-AT" dirty="0"/>
          </a:p>
        </p:txBody>
      </p:sp>
      <p:sp>
        <p:nvSpPr>
          <p:cNvPr id="3" name="Content Placeholder 2"/>
          <p:cNvSpPr>
            <a:spLocks noGrp="1"/>
          </p:cNvSpPr>
          <p:nvPr>
            <p:ph idx="1"/>
          </p:nvPr>
        </p:nvSpPr>
        <p:spPr/>
        <p:txBody>
          <a:bodyPr/>
          <a:lstStyle/>
          <a:p>
            <a:r>
              <a:rPr lang="de-AT" dirty="0" smtClean="0"/>
              <a:t>1921 gegründet </a:t>
            </a:r>
            <a:r>
              <a:rPr lang="de-AT" dirty="0" smtClean="0"/>
              <a:t>von Paul Schwarzkopf</a:t>
            </a:r>
            <a:endParaRPr lang="de-AT" dirty="0" smtClean="0"/>
          </a:p>
          <a:p>
            <a:endParaRPr lang="de-AT" dirty="0" smtClean="0"/>
          </a:p>
          <a:p>
            <a:r>
              <a:rPr lang="de-AT" dirty="0" smtClean="0"/>
              <a:t>Standort </a:t>
            </a:r>
            <a:r>
              <a:rPr lang="de-AT" dirty="0" err="1" smtClean="0"/>
              <a:t>Breitenwang</a:t>
            </a:r>
            <a:r>
              <a:rPr lang="de-AT" dirty="0" smtClean="0"/>
              <a:t> </a:t>
            </a:r>
            <a:r>
              <a:rPr lang="de-AT" dirty="0" smtClean="0">
                <a:sym typeface="Wingdings" panose="05000000000000000000" pitchFamily="2" charset="2"/>
              </a:rPr>
              <a:t></a:t>
            </a:r>
            <a:br>
              <a:rPr lang="de-AT" dirty="0" smtClean="0">
                <a:sym typeface="Wingdings" panose="05000000000000000000" pitchFamily="2" charset="2"/>
              </a:rPr>
            </a:br>
            <a:r>
              <a:rPr lang="de-AT" dirty="0" err="1" smtClean="0">
                <a:sym typeface="Wingdings" panose="05000000000000000000" pitchFamily="2" charset="2"/>
              </a:rPr>
              <a:t>Plansee</a:t>
            </a:r>
            <a:r>
              <a:rPr lang="de-AT" dirty="0" smtClean="0">
                <a:sym typeface="Wingdings" panose="05000000000000000000" pitchFamily="2" charset="2"/>
              </a:rPr>
              <a:t> </a:t>
            </a:r>
            <a:r>
              <a:rPr lang="de-AT" dirty="0" smtClean="0">
                <a:sym typeface="Wingdings" panose="05000000000000000000" pitchFamily="2" charset="2"/>
              </a:rPr>
              <a:t>Wasserkraft, Platz zum Ausbau</a:t>
            </a:r>
          </a:p>
          <a:p>
            <a:pPr marL="0" indent="0">
              <a:buNone/>
            </a:pPr>
            <a:endParaRPr lang="de-AT" dirty="0"/>
          </a:p>
          <a:p>
            <a:r>
              <a:rPr lang="de-AT" dirty="0" smtClean="0"/>
              <a:t>Flucht USA wegen </a:t>
            </a:r>
            <a:r>
              <a:rPr lang="de-AT" dirty="0" err="1" smtClean="0"/>
              <a:t>Nationalisozialismussmus</a:t>
            </a:r>
            <a:r>
              <a:rPr lang="de-AT" dirty="0" smtClean="0">
                <a:sym typeface="Wingdings" panose="05000000000000000000" pitchFamily="2" charset="2"/>
              </a:rPr>
              <a:t> </a:t>
            </a:r>
            <a:r>
              <a:rPr lang="de-AT" dirty="0" smtClean="0">
                <a:sym typeface="Wingdings" panose="05000000000000000000" pitchFamily="2" charset="2"/>
              </a:rPr>
              <a:t/>
            </a:r>
            <a:br>
              <a:rPr lang="de-AT" dirty="0" smtClean="0">
                <a:sym typeface="Wingdings" panose="05000000000000000000" pitchFamily="2" charset="2"/>
              </a:rPr>
            </a:br>
            <a:r>
              <a:rPr lang="de-AT" dirty="0" smtClean="0">
                <a:sym typeface="Wingdings" panose="05000000000000000000" pitchFamily="2" charset="2"/>
              </a:rPr>
              <a:t>Deutsche </a:t>
            </a:r>
            <a:r>
              <a:rPr lang="de-AT" dirty="0" smtClean="0">
                <a:sym typeface="Wingdings" panose="05000000000000000000" pitchFamily="2" charset="2"/>
              </a:rPr>
              <a:t>Edelstahlwerk AG</a:t>
            </a:r>
          </a:p>
          <a:p>
            <a:endParaRPr lang="de-AT" dirty="0">
              <a:sym typeface="Wingdings" panose="05000000000000000000" pitchFamily="2" charset="2"/>
            </a:endParaRPr>
          </a:p>
          <a:p>
            <a:r>
              <a:rPr lang="de-AT" dirty="0" smtClean="0">
                <a:sym typeface="Wingdings" panose="05000000000000000000" pitchFamily="2" charset="2"/>
              </a:rPr>
              <a:t>Wieder Eigentümer nach Kriegsende</a:t>
            </a:r>
            <a:endParaRPr lang="de-AT" dirty="0" smtClean="0"/>
          </a:p>
          <a:p>
            <a:endParaRPr lang="de-AT" dirty="0"/>
          </a:p>
          <a:p>
            <a:endParaRPr lang="de-AT" dirty="0"/>
          </a:p>
        </p:txBody>
      </p:sp>
      <p:sp>
        <p:nvSpPr>
          <p:cNvPr id="4" name="Date Placeholder 3"/>
          <p:cNvSpPr>
            <a:spLocks noGrp="1"/>
          </p:cNvSpPr>
          <p:nvPr>
            <p:ph type="dt" sz="half" idx="10"/>
          </p:nvPr>
        </p:nvSpPr>
        <p:spPr/>
        <p:txBody>
          <a:bodyPr/>
          <a:lstStyle/>
          <a:p>
            <a:fld id="{E9CCC005-0298-4B0B-8928-7D99FBC9525B}" type="datetime1">
              <a:rPr lang="de-AT" smtClean="0"/>
              <a:t>12.03.2015</a:t>
            </a:fld>
            <a:endParaRPr lang="de-AT" dirty="0"/>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4</a:t>
            </a:fld>
            <a:endParaRPr lang="de-AT"/>
          </a:p>
        </p:txBody>
      </p:sp>
    </p:spTree>
    <p:extLst>
      <p:ext uri="{BB962C8B-B14F-4D97-AF65-F5344CB8AC3E}">
        <p14:creationId xmlns:p14="http://schemas.microsoft.com/office/powerpoint/2010/main" val="164620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Ziel/Mission</a:t>
            </a:r>
            <a:br>
              <a:rPr lang="de-AT" dirty="0"/>
            </a:br>
            <a:endParaRPr lang="de-AT" dirty="0"/>
          </a:p>
        </p:txBody>
      </p:sp>
      <p:sp>
        <p:nvSpPr>
          <p:cNvPr id="3" name="Content Placeholder 2"/>
          <p:cNvSpPr>
            <a:spLocks noGrp="1"/>
          </p:cNvSpPr>
          <p:nvPr>
            <p:ph idx="1"/>
          </p:nvPr>
        </p:nvSpPr>
        <p:spPr/>
        <p:txBody>
          <a:bodyPr>
            <a:normAutofit fontScale="92500" lnSpcReduction="10000"/>
          </a:bodyPr>
          <a:lstStyle/>
          <a:p>
            <a:r>
              <a:rPr lang="de-AT" dirty="0" smtClean="0"/>
              <a:t>Führender Anbieter weltweit</a:t>
            </a:r>
          </a:p>
          <a:p>
            <a:pPr marL="0" indent="0">
              <a:buNone/>
            </a:pPr>
            <a:r>
              <a:rPr lang="de-AT" dirty="0"/>
              <a:t>	Hochtechnologie-Werkstoffe Molybdän und </a:t>
            </a:r>
            <a:r>
              <a:rPr lang="de-AT" dirty="0" smtClean="0"/>
              <a:t>Wolfram</a:t>
            </a:r>
          </a:p>
          <a:p>
            <a:pPr marL="0" indent="0">
              <a:buNone/>
            </a:pPr>
            <a:endParaRPr lang="de-AT" dirty="0" smtClean="0"/>
          </a:p>
          <a:p>
            <a:r>
              <a:rPr lang="de-AT" dirty="0"/>
              <a:t>Geschäftsaktivitäten nehmen führende Markposition an</a:t>
            </a:r>
          </a:p>
          <a:p>
            <a:endParaRPr lang="de-AT" dirty="0"/>
          </a:p>
          <a:p>
            <a:r>
              <a:rPr lang="de-AT" dirty="0" err="1" smtClean="0"/>
              <a:t>Plansee</a:t>
            </a:r>
            <a:r>
              <a:rPr lang="de-AT" dirty="0" smtClean="0"/>
              <a:t> entwickelt sich besser als Markt</a:t>
            </a:r>
          </a:p>
          <a:p>
            <a:endParaRPr lang="de-AT" dirty="0"/>
          </a:p>
          <a:p>
            <a:r>
              <a:rPr lang="de-AT" dirty="0" smtClean="0"/>
              <a:t>Klar positioniert, nachhaltig profitabel und erreichen ambitionierte Finanzziele</a:t>
            </a:r>
          </a:p>
          <a:p>
            <a:pPr marL="0" indent="0">
              <a:buNone/>
            </a:pPr>
            <a:endParaRPr lang="de-AT" dirty="0" smtClean="0"/>
          </a:p>
          <a:p>
            <a:r>
              <a:rPr lang="de-AT" dirty="0" err="1" smtClean="0"/>
              <a:t>Weiltweit</a:t>
            </a:r>
            <a:r>
              <a:rPr lang="de-AT" dirty="0" smtClean="0"/>
              <a:t> attraktiver Arbeitgeber</a:t>
            </a:r>
            <a:endParaRPr lang="de-AT" dirty="0"/>
          </a:p>
        </p:txBody>
      </p:sp>
      <p:sp>
        <p:nvSpPr>
          <p:cNvPr id="4" name="Date Placeholder 3"/>
          <p:cNvSpPr>
            <a:spLocks noGrp="1"/>
          </p:cNvSpPr>
          <p:nvPr>
            <p:ph type="dt" sz="half" idx="10"/>
          </p:nvPr>
        </p:nvSpPr>
        <p:spPr/>
        <p:txBody>
          <a:bodyPr/>
          <a:lstStyle/>
          <a:p>
            <a:fld id="{964167AC-E6CC-44B7-A36E-D8B9C1B00A20}"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5</a:t>
            </a:fld>
            <a:endParaRPr lang="de-AT"/>
          </a:p>
        </p:txBody>
      </p:sp>
    </p:spTree>
    <p:extLst>
      <p:ext uri="{BB962C8B-B14F-4D97-AF65-F5344CB8AC3E}">
        <p14:creationId xmlns:p14="http://schemas.microsoft.com/office/powerpoint/2010/main" val="403914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Unternehmensstruktur</a:t>
            </a:r>
            <a:br>
              <a:rPr lang="de-AT" dirty="0"/>
            </a:br>
            <a:endParaRPr lang="de-AT" dirty="0"/>
          </a:p>
        </p:txBody>
      </p:sp>
      <p:sp>
        <p:nvSpPr>
          <p:cNvPr id="3" name="Content Placeholder 2"/>
          <p:cNvSpPr>
            <a:spLocks noGrp="1"/>
          </p:cNvSpPr>
          <p:nvPr>
            <p:ph idx="1"/>
          </p:nvPr>
        </p:nvSpPr>
        <p:spPr/>
        <p:txBody>
          <a:bodyPr/>
          <a:lstStyle/>
          <a:p>
            <a:r>
              <a:rPr lang="de-AT" dirty="0" smtClean="0"/>
              <a:t>Standorte Weltweit</a:t>
            </a:r>
          </a:p>
          <a:p>
            <a:pPr marL="0" indent="0">
              <a:buNone/>
            </a:pPr>
            <a:endParaRPr lang="de-AT" dirty="0" smtClean="0"/>
          </a:p>
          <a:p>
            <a:r>
              <a:rPr lang="de-AT" dirty="0" smtClean="0"/>
              <a:t>Organisiert mittels Produktlinienstruktur</a:t>
            </a:r>
          </a:p>
          <a:p>
            <a:r>
              <a:rPr lang="de-AT" dirty="0" smtClean="0"/>
              <a:t>An der Börse notiert</a:t>
            </a:r>
          </a:p>
          <a:p>
            <a:pPr marL="0" indent="0">
              <a:buNone/>
            </a:pPr>
            <a:endParaRPr lang="de-AT" dirty="0"/>
          </a:p>
          <a:p>
            <a:r>
              <a:rPr lang="de-AT" dirty="0"/>
              <a:t>D</a:t>
            </a:r>
            <a:r>
              <a:rPr lang="de-AT" dirty="0" smtClean="0"/>
              <a:t>rei Hauptbereiche :</a:t>
            </a:r>
            <a:endParaRPr lang="de-AT" dirty="0"/>
          </a:p>
          <a:p>
            <a:pPr marL="0" indent="0">
              <a:buNone/>
            </a:pPr>
            <a:r>
              <a:rPr lang="de-AT" dirty="0"/>
              <a:t>	</a:t>
            </a:r>
            <a:r>
              <a:rPr lang="de-AT" dirty="0" smtClean="0">
                <a:sym typeface="Wingdings" panose="05000000000000000000" pitchFamily="2" charset="2"/>
              </a:rPr>
              <a:t> </a:t>
            </a:r>
            <a:r>
              <a:rPr lang="de-AT" dirty="0" smtClean="0"/>
              <a:t>PLANSEE Hochleistungswerkstoffe</a:t>
            </a:r>
          </a:p>
          <a:p>
            <a:pPr marL="0" indent="0">
              <a:buNone/>
            </a:pPr>
            <a:r>
              <a:rPr lang="de-AT" dirty="0"/>
              <a:t>	</a:t>
            </a:r>
            <a:r>
              <a:rPr lang="de-AT" dirty="0" smtClean="0">
                <a:sym typeface="Wingdings" panose="05000000000000000000" pitchFamily="2" charset="2"/>
              </a:rPr>
              <a:t> </a:t>
            </a:r>
            <a:r>
              <a:rPr lang="de-AT" dirty="0" smtClean="0"/>
              <a:t>CERATIZIT </a:t>
            </a:r>
            <a:r>
              <a:rPr lang="de-AT" dirty="0"/>
              <a:t>Hartstoffe &amp; </a:t>
            </a:r>
            <a:r>
              <a:rPr lang="de-AT" dirty="0" smtClean="0"/>
              <a:t>Werkzeuge</a:t>
            </a:r>
          </a:p>
          <a:p>
            <a:pPr marL="0" indent="0">
              <a:buNone/>
            </a:pPr>
            <a:r>
              <a:rPr lang="de-AT" dirty="0"/>
              <a:t>	</a:t>
            </a:r>
            <a:r>
              <a:rPr lang="de-AT" dirty="0" smtClean="0">
                <a:sym typeface="Wingdings" panose="05000000000000000000" pitchFamily="2" charset="2"/>
              </a:rPr>
              <a:t> </a:t>
            </a:r>
            <a:r>
              <a:rPr lang="de-AT" dirty="0" smtClean="0"/>
              <a:t>Global </a:t>
            </a:r>
            <a:r>
              <a:rPr lang="de-AT" dirty="0"/>
              <a:t>Tungsten &amp; </a:t>
            </a:r>
            <a:r>
              <a:rPr lang="de-AT" dirty="0" err="1"/>
              <a:t>Powders</a:t>
            </a:r>
            <a:endParaRPr lang="de-AT" dirty="0"/>
          </a:p>
          <a:p>
            <a:pPr marL="0" indent="0">
              <a:buNone/>
            </a:pPr>
            <a:endParaRPr lang="de-AT" dirty="0" smtClean="0"/>
          </a:p>
        </p:txBody>
      </p:sp>
      <p:sp>
        <p:nvSpPr>
          <p:cNvPr id="4" name="Date Placeholder 3"/>
          <p:cNvSpPr>
            <a:spLocks noGrp="1"/>
          </p:cNvSpPr>
          <p:nvPr>
            <p:ph type="dt" sz="half" idx="10"/>
          </p:nvPr>
        </p:nvSpPr>
        <p:spPr/>
        <p:txBody>
          <a:bodyPr/>
          <a:lstStyle/>
          <a:p>
            <a:fld id="{2B18D6C7-4C70-468D-81E3-1EED55F291B9}" type="datetime1">
              <a:rPr lang="de-AT" smtClean="0"/>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t>6</a:t>
            </a:fld>
            <a:endParaRPr lang="de-AT"/>
          </a:p>
        </p:txBody>
      </p:sp>
    </p:spTree>
    <p:extLst>
      <p:ext uri="{BB962C8B-B14F-4D97-AF65-F5344CB8AC3E}">
        <p14:creationId xmlns:p14="http://schemas.microsoft.com/office/powerpoint/2010/main" val="213291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PLANSEE Hochleistungswerkstoffe</a:t>
            </a:r>
            <a:endParaRPr lang="de-AT" sz="2800" dirty="0"/>
          </a:p>
        </p:txBody>
      </p:sp>
      <p:sp>
        <p:nvSpPr>
          <p:cNvPr id="3" name="Inhaltsplatzhalter 2"/>
          <p:cNvSpPr>
            <a:spLocks noGrp="1"/>
          </p:cNvSpPr>
          <p:nvPr>
            <p:ph idx="1"/>
          </p:nvPr>
        </p:nvSpPr>
        <p:spPr/>
        <p:txBody>
          <a:bodyPr/>
          <a:lstStyle/>
          <a:p>
            <a:r>
              <a:rPr lang="de-AT" dirty="0" smtClean="0"/>
              <a:t>Stellt hochschmelzende Metalle/Verbundwerkstoffe pulvermetallurgisch her</a:t>
            </a:r>
          </a:p>
          <a:p>
            <a:endParaRPr lang="de-AT" dirty="0"/>
          </a:p>
          <a:p>
            <a:r>
              <a:rPr lang="de-AT" dirty="0" smtClean="0"/>
              <a:t>Erzkonzentrate aus Minen zu Metalloxiden (GTP/</a:t>
            </a:r>
            <a:r>
              <a:rPr lang="de-AT" dirty="0" err="1" smtClean="0"/>
              <a:t>Molymet</a:t>
            </a:r>
            <a:r>
              <a:rPr lang="de-AT" dirty="0" smtClean="0"/>
              <a:t>) </a:t>
            </a:r>
            <a:r>
              <a:rPr lang="de-AT" dirty="0" smtClean="0">
                <a:sym typeface="Wingdings" panose="05000000000000000000" pitchFamily="2" charset="2"/>
              </a:rPr>
              <a:t> reines Metallpulver</a:t>
            </a:r>
          </a:p>
          <a:p>
            <a:endParaRPr lang="de-AT" dirty="0">
              <a:sym typeface="Wingdings" panose="05000000000000000000" pitchFamily="2" charset="2"/>
            </a:endParaRPr>
          </a:p>
          <a:p>
            <a:r>
              <a:rPr lang="de-AT" dirty="0" smtClean="0">
                <a:sym typeface="Wingdings" panose="05000000000000000000" pitchFamily="2" charset="2"/>
              </a:rPr>
              <a:t>Metallpulver wird gepresst/gesintert und durch Umformschritte zu hoch belastbaren Werkstoffen weiterverarbeitet</a:t>
            </a:r>
          </a:p>
          <a:p>
            <a:endParaRPr lang="de-AT" dirty="0">
              <a:sym typeface="Wingdings" panose="05000000000000000000" pitchFamily="2" charset="2"/>
            </a:endParaRPr>
          </a:p>
          <a:p>
            <a:r>
              <a:rPr lang="de-AT" dirty="0" smtClean="0"/>
              <a:t>Tätig in diversen Geschäftsfeldern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7</a:t>
            </a:fld>
            <a:endParaRPr lang="de-AT"/>
          </a:p>
        </p:txBody>
      </p:sp>
    </p:spTree>
    <p:extLst>
      <p:ext uri="{BB962C8B-B14F-4D97-AF65-F5344CB8AC3E}">
        <p14:creationId xmlns:p14="http://schemas.microsoft.com/office/powerpoint/2010/main" val="185852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800" dirty="0" smtClean="0"/>
              <a:t>Global Tungsten &amp; </a:t>
            </a:r>
            <a:r>
              <a:rPr lang="de-AT" sz="2800" dirty="0" err="1" smtClean="0"/>
              <a:t>Powders</a:t>
            </a:r>
            <a:endParaRPr lang="de-AT" sz="2800" dirty="0"/>
          </a:p>
        </p:txBody>
      </p:sp>
      <p:sp>
        <p:nvSpPr>
          <p:cNvPr id="3" name="Inhaltsplatzhalter 2"/>
          <p:cNvSpPr>
            <a:spLocks noGrp="1"/>
          </p:cNvSpPr>
          <p:nvPr>
            <p:ph idx="1"/>
          </p:nvPr>
        </p:nvSpPr>
        <p:spPr/>
        <p:txBody>
          <a:bodyPr>
            <a:normAutofit lnSpcReduction="10000"/>
          </a:bodyPr>
          <a:lstStyle/>
          <a:p>
            <a:r>
              <a:rPr lang="de-AT" dirty="0" smtClean="0"/>
              <a:t>Sitz in den USA</a:t>
            </a:r>
          </a:p>
          <a:p>
            <a:endParaRPr lang="de-AT" dirty="0"/>
          </a:p>
          <a:p>
            <a:r>
              <a:rPr lang="de-AT" dirty="0" smtClean="0"/>
              <a:t>Entsteht 2008 durch Übernahme eines Betriebsteils des Konzerns Osram </a:t>
            </a:r>
            <a:r>
              <a:rPr lang="de-AT" dirty="0" err="1" smtClean="0"/>
              <a:t>Sylvania</a:t>
            </a:r>
            <a:endParaRPr lang="de-AT" dirty="0" smtClean="0"/>
          </a:p>
          <a:p>
            <a:pPr marL="0" indent="0">
              <a:buNone/>
            </a:pPr>
            <a:endParaRPr lang="de-AT" dirty="0"/>
          </a:p>
          <a:p>
            <a:r>
              <a:rPr lang="de-AT" dirty="0" smtClean="0"/>
              <a:t>Spezialisiert auf Erzeugung von Wolfram-Erzkonzentraten</a:t>
            </a:r>
          </a:p>
          <a:p>
            <a:endParaRPr lang="de-AT" dirty="0"/>
          </a:p>
          <a:p>
            <a:r>
              <a:rPr lang="de-AT" dirty="0" smtClean="0"/>
              <a:t>Erzkonzentrate </a:t>
            </a:r>
            <a:r>
              <a:rPr lang="de-AT" dirty="0" smtClean="0">
                <a:sym typeface="Wingdings" panose="05000000000000000000" pitchFamily="2" charset="2"/>
              </a:rPr>
              <a:t> APW  Metallpulver/Karbide</a:t>
            </a:r>
          </a:p>
          <a:p>
            <a:endParaRPr lang="de-AT" dirty="0">
              <a:sym typeface="Wingdings" panose="05000000000000000000" pitchFamily="2" charset="2"/>
            </a:endParaRPr>
          </a:p>
          <a:p>
            <a:r>
              <a:rPr lang="de-AT" dirty="0" smtClean="0">
                <a:sym typeface="Wingdings" panose="05000000000000000000" pitchFamily="2" charset="2"/>
              </a:rPr>
              <a:t>Langfristige Finanzierungs-/Liefervereinbarungen mit westlichen Minen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8</a:t>
            </a:fld>
            <a:endParaRPr lang="de-AT"/>
          </a:p>
        </p:txBody>
      </p:sp>
    </p:spTree>
    <p:extLst>
      <p:ext uri="{BB962C8B-B14F-4D97-AF65-F5344CB8AC3E}">
        <p14:creationId xmlns:p14="http://schemas.microsoft.com/office/powerpoint/2010/main" val="51686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CERATIZIT Hartstoffe &amp; Werkzeuge</a:t>
            </a:r>
            <a:endParaRPr lang="de-AT" sz="2800" dirty="0"/>
          </a:p>
        </p:txBody>
      </p:sp>
      <p:sp>
        <p:nvSpPr>
          <p:cNvPr id="3" name="Inhaltsplatzhalter 2"/>
          <p:cNvSpPr>
            <a:spLocks noGrp="1"/>
          </p:cNvSpPr>
          <p:nvPr>
            <p:ph idx="1"/>
          </p:nvPr>
        </p:nvSpPr>
        <p:spPr/>
        <p:txBody>
          <a:bodyPr/>
          <a:lstStyle/>
          <a:p>
            <a:r>
              <a:rPr lang="de-AT" dirty="0" smtClean="0"/>
              <a:t>Sitz in Luxemburg</a:t>
            </a:r>
          </a:p>
          <a:p>
            <a:endParaRPr lang="de-AT" dirty="0"/>
          </a:p>
          <a:p>
            <a:r>
              <a:rPr lang="de-AT" dirty="0" smtClean="0"/>
              <a:t>Entsteht </a:t>
            </a:r>
            <a:r>
              <a:rPr lang="de-AT" dirty="0"/>
              <a:t>2002 durch Fusion der Plansee-Gruppe mit Luxemburger Hartmetallhersteller </a:t>
            </a:r>
            <a:r>
              <a:rPr lang="de-AT" dirty="0" err="1"/>
              <a:t>Cerametal</a:t>
            </a:r>
            <a:endParaRPr lang="de-AT" dirty="0"/>
          </a:p>
          <a:p>
            <a:endParaRPr lang="de-AT" dirty="0" smtClean="0"/>
          </a:p>
          <a:p>
            <a:r>
              <a:rPr lang="de-AT" dirty="0" smtClean="0"/>
              <a:t>Tätig auf Gebiet anspruchsvoller Hartmetall-Lösungen für Zerspanung und Verschleißschutz</a:t>
            </a:r>
          </a:p>
          <a:p>
            <a:endParaRPr lang="de-AT" dirty="0"/>
          </a:p>
          <a:p>
            <a:r>
              <a:rPr lang="de-AT" dirty="0" smtClean="0"/>
              <a:t>Produziert hochspezialisierte Zerspanungswerkzeuge, Wendeschneidplatten und Stäbe aus Hartmetall</a:t>
            </a:r>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t>9</a:t>
            </a:fld>
            <a:endParaRPr lang="de-AT"/>
          </a:p>
        </p:txBody>
      </p:sp>
    </p:spTree>
    <p:extLst>
      <p:ext uri="{BB962C8B-B14F-4D97-AF65-F5344CB8AC3E}">
        <p14:creationId xmlns:p14="http://schemas.microsoft.com/office/powerpoint/2010/main" val="274397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800</Words>
  <Application>Microsoft Office PowerPoint</Application>
  <PresentationFormat>Breitbild</PresentationFormat>
  <Paragraphs>219</Paragraphs>
  <Slides>19</Slides>
  <Notes>10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19</vt:i4>
      </vt:variant>
    </vt:vector>
  </HeadingPairs>
  <TitlesOfParts>
    <vt:vector size="25" baseType="lpstr">
      <vt:lpstr>Arial</vt:lpstr>
      <vt:lpstr>Calibri</vt:lpstr>
      <vt:lpstr>Century Gothic</vt:lpstr>
      <vt:lpstr>Wingdings</vt:lpstr>
      <vt:lpstr>Wingdings 3</vt:lpstr>
      <vt:lpstr>Ion</vt:lpstr>
      <vt:lpstr>Plansee Group</vt:lpstr>
      <vt:lpstr>Inhalt</vt:lpstr>
      <vt:lpstr>Allgemein</vt:lpstr>
      <vt:lpstr>Historie/Entwicklung </vt:lpstr>
      <vt:lpstr>Ziel/Mission </vt:lpstr>
      <vt:lpstr>Unternehmensstruktur </vt:lpstr>
      <vt:lpstr>Unternehmensstruktur PLANSEE Hochleistungswerkstoffe</vt:lpstr>
      <vt:lpstr>Unternehmensstruktur Global Tungsten &amp; Powders</vt:lpstr>
      <vt:lpstr>Unternehmensstruktur CERATIZIT Hartstoffe &amp; Werkzeuge</vt:lpstr>
      <vt:lpstr>Unternehmensstruktur CERATIZIT Hartstoffe &amp; Werkzeuge</vt:lpstr>
      <vt:lpstr>Unternehmensstruktur Anteile</vt:lpstr>
      <vt:lpstr>Unternehmensstruktur Beteiligung</vt:lpstr>
      <vt:lpstr>Unternehmensstruktur Übersicht</vt:lpstr>
      <vt:lpstr>Unternehmensstruktur Standorte</vt:lpstr>
      <vt:lpstr>Produkte &amp; Ablauf </vt:lpstr>
      <vt:lpstr>Umsatz &amp; Gewinn</vt:lpstr>
      <vt:lpstr>Umsatz &amp; Gewinn</vt:lpstr>
      <vt:lpstr>Marktzustand &amp; Trends</vt:lpstr>
      <vt:lpstr>ERP Auswahl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Plansee Group</dc:title>
  <dc:creator>Wolfgang</dc:creator>
  <cp:lastModifiedBy>Andreas Vogt</cp:lastModifiedBy>
  <cp:revision>44</cp:revision>
  <dcterms:created xsi:type="dcterms:W3CDTF">2015-03-11T09:44:13Z</dcterms:created>
  <dcterms:modified xsi:type="dcterms:W3CDTF">2015-03-11T23:57:35Z</dcterms:modified>
</cp:coreProperties>
</file>