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36"/>
  </p:notesMasterIdLst>
  <p:sldIdLst>
    <p:sldId id="256" r:id="rId5"/>
    <p:sldId id="270" r:id="rId6"/>
    <p:sldId id="284" r:id="rId7"/>
    <p:sldId id="281" r:id="rId8"/>
    <p:sldId id="279" r:id="rId9"/>
    <p:sldId id="291" r:id="rId10"/>
    <p:sldId id="275" r:id="rId11"/>
    <p:sldId id="271" r:id="rId12"/>
    <p:sldId id="272" r:id="rId13"/>
    <p:sldId id="283" r:id="rId14"/>
    <p:sldId id="285" r:id="rId15"/>
    <p:sldId id="286" r:id="rId16"/>
    <p:sldId id="287" r:id="rId17"/>
    <p:sldId id="288" r:id="rId18"/>
    <p:sldId id="289" r:id="rId19"/>
    <p:sldId id="258" r:id="rId20"/>
    <p:sldId id="267" r:id="rId21"/>
    <p:sldId id="265" r:id="rId22"/>
    <p:sldId id="268" r:id="rId23"/>
    <p:sldId id="282" r:id="rId24"/>
    <p:sldId id="269" r:id="rId25"/>
    <p:sldId id="264" r:id="rId26"/>
    <p:sldId id="260" r:id="rId27"/>
    <p:sldId id="261" r:id="rId28"/>
    <p:sldId id="262" r:id="rId29"/>
    <p:sldId id="263" r:id="rId30"/>
    <p:sldId id="276" r:id="rId31"/>
    <p:sldId id="278" r:id="rId32"/>
    <p:sldId id="277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90" d="100"/>
          <a:sy n="90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DBFA-A098-48E6-BEA5-21E6C0A2AEB9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996F-DA46-4FA5-8614-17165E1A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Adapter: Connects to the mother board, Controller: Chips embedded to the Motherboard or Device (Disk controller comes as a </a:t>
            </a:r>
            <a:r>
              <a:rPr lang="en-US"/>
              <a:t>circuit embedded to HDD)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C996F-DA46-4FA5-8614-17165E1A0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2467" y="143429"/>
            <a:ext cx="8712200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351" y="1469645"/>
            <a:ext cx="8698315" cy="4677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648-D009-46CC-BB62-364832C52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94CF-2F3D-4A44-B7AB-4AC58F09D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IT1020 Introduction to Computer Systems</a:t>
            </a:r>
          </a:p>
          <a:p>
            <a:r>
              <a:rPr lang="en-US" sz="1800" b="1" dirty="0"/>
              <a:t>Part 01 – Computer Fundamentals</a:t>
            </a:r>
            <a:endParaRPr lang="en-GB" sz="1800" b="1" dirty="0"/>
          </a:p>
          <a:p>
            <a:endParaRPr lang="en-US" sz="1600" dirty="0"/>
          </a:p>
        </p:txBody>
      </p:sp>
      <p:pic>
        <p:nvPicPr>
          <p:cNvPr id="4" name="Picture 3" descr="614adcffd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97" y="5358256"/>
            <a:ext cx="783272" cy="105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61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238B-52AC-4EBA-9965-B02DFEB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87844"/>
              </p:ext>
            </p:extLst>
          </p:nvPr>
        </p:nvGraphicFramePr>
        <p:xfrm>
          <a:off x="287866" y="1532467"/>
          <a:ext cx="8652934" cy="4986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6467">
                  <a:extLst>
                    <a:ext uri="{9D8B030D-6E8A-4147-A177-3AD203B41FA5}">
                      <a16:colId xmlns:a16="http://schemas.microsoft.com/office/drawing/2014/main" val="4287273606"/>
                    </a:ext>
                  </a:extLst>
                </a:gridCol>
                <a:gridCol w="4326467">
                  <a:extLst>
                    <a:ext uri="{9D8B030D-6E8A-4147-A177-3AD203B41FA5}">
                      <a16:colId xmlns:a16="http://schemas.microsoft.com/office/drawing/2014/main" val="1836629418"/>
                    </a:ext>
                  </a:extLst>
                </a:gridCol>
              </a:tblGrid>
              <a:tr h="75764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General Purpose</a:t>
                      </a:r>
                      <a:endParaRPr lang="en-US" sz="20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Special Purpose (Addressing registers)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553557"/>
                  </a:ext>
                </a:extLst>
              </a:tr>
              <a:tr h="42292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AX is the </a:t>
                      </a:r>
                      <a:r>
                        <a:rPr lang="en-US" sz="2000" b="1" dirty="0" smtClean="0"/>
                        <a:t>accumulator</a:t>
                      </a:r>
                      <a:r>
                        <a:rPr lang="en-US" sz="2000" dirty="0" smtClean="0"/>
                        <a:t>. It is used for all input/output operations and some arithmetic operations.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BX is the </a:t>
                      </a:r>
                      <a:r>
                        <a:rPr lang="en-US" sz="2000" b="1" dirty="0" smtClean="0"/>
                        <a:t>base register</a:t>
                      </a:r>
                      <a:r>
                        <a:rPr lang="en-US" sz="2000" dirty="0" smtClean="0"/>
                        <a:t>. It can be used as an address register.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CX is the </a:t>
                      </a:r>
                      <a:r>
                        <a:rPr lang="en-US" sz="2000" b="1" dirty="0" smtClean="0"/>
                        <a:t>count register</a:t>
                      </a:r>
                      <a:r>
                        <a:rPr lang="en-US" sz="2000" dirty="0" smtClean="0"/>
                        <a:t>. It is used by instructions which require to count (Ex: Looping)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DX is the </a:t>
                      </a:r>
                      <a:r>
                        <a:rPr lang="en-US" sz="2000" b="1" dirty="0" smtClean="0"/>
                        <a:t>data register</a:t>
                      </a:r>
                      <a:r>
                        <a:rPr lang="en-US" sz="2000" dirty="0" smtClean="0"/>
                        <a:t>. It is used for some input/output and also when multiplying and dividing.</a:t>
                      </a:r>
                    </a:p>
                    <a:p>
                      <a:endParaRPr lang="en-US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addressing registers </a:t>
                      </a:r>
                      <a:r>
                        <a:rPr lang="en-US" sz="2000" dirty="0" smtClean="0"/>
                        <a:t>are used in memory addressing operations, such as holding the source address of the memory and the destination address.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SI is the </a:t>
                      </a:r>
                      <a:r>
                        <a:rPr lang="en-US" sz="2000" b="1" dirty="0" smtClean="0"/>
                        <a:t>source index </a:t>
                      </a:r>
                      <a:r>
                        <a:rPr lang="en-US" sz="2000" dirty="0" smtClean="0"/>
                        <a:t>and is used with extended addressing commands.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DI is the </a:t>
                      </a:r>
                      <a:r>
                        <a:rPr lang="en-US" sz="2000" b="1" dirty="0" smtClean="0"/>
                        <a:t>destination index </a:t>
                      </a:r>
                      <a:r>
                        <a:rPr lang="en-US" sz="2000" dirty="0" smtClean="0"/>
                        <a:t>and is used in some addressing modes.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BP is the </a:t>
                      </a:r>
                      <a:r>
                        <a:rPr lang="en-US" sz="2000" b="1" dirty="0" smtClean="0"/>
                        <a:t>base pointer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SP is the </a:t>
                      </a:r>
                      <a:r>
                        <a:rPr lang="en-US" sz="2000" b="1" dirty="0" smtClean="0"/>
                        <a:t>stack pointer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5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6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7EC-39B8-4B54-BCB3-B7F8CB14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091D-2512-416B-977B-62A14281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two status registers have 16 bits and are called the </a:t>
            </a:r>
            <a:r>
              <a:rPr lang="en-US" sz="2400" dirty="0">
                <a:solidFill>
                  <a:srgbClr val="0070C0"/>
                </a:solidFill>
              </a:rPr>
              <a:t>Instruction Pointer </a:t>
            </a:r>
            <a:r>
              <a:rPr lang="en-US" sz="2400" dirty="0"/>
              <a:t>(IP) or </a:t>
            </a:r>
            <a:r>
              <a:rPr lang="en-US" sz="2400" dirty="0">
                <a:solidFill>
                  <a:srgbClr val="0070C0"/>
                </a:solidFill>
              </a:rPr>
              <a:t>Program Counter </a:t>
            </a:r>
            <a:r>
              <a:rPr lang="en-US" sz="2400" dirty="0"/>
              <a:t>(PC) and the flag register (F)</a:t>
            </a:r>
          </a:p>
          <a:p>
            <a:r>
              <a:rPr lang="en-US" sz="2400" dirty="0"/>
              <a:t>IP is the instruction pointer and contains the </a:t>
            </a:r>
            <a:r>
              <a:rPr lang="en-US" sz="2400" dirty="0">
                <a:solidFill>
                  <a:srgbClr val="00B0F0"/>
                </a:solidFill>
              </a:rPr>
              <a:t>address of the next instruction</a:t>
            </a:r>
            <a:r>
              <a:rPr lang="en-US" sz="2400" dirty="0"/>
              <a:t> of the program. This is called as Program Counter (PC)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Flag register </a:t>
            </a:r>
            <a:r>
              <a:rPr lang="en-US" sz="2400" dirty="0"/>
              <a:t>holds a collection of 16 different </a:t>
            </a:r>
            <a:r>
              <a:rPr lang="en-US" sz="2400" dirty="0">
                <a:solidFill>
                  <a:srgbClr val="00B050"/>
                </a:solidFill>
              </a:rPr>
              <a:t>conditions</a:t>
            </a:r>
            <a:r>
              <a:rPr lang="en-US" sz="2400" dirty="0"/>
              <a:t>. (Ex: result is zero or not, there is a “carry”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5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7EC-39B8-4B54-BCB3-B7F8CB14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091D-2512-416B-977B-62A14281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Segments registers</a:t>
            </a:r>
            <a:r>
              <a:rPr lang="en-US" sz="2400" dirty="0"/>
              <a:t>: There are four areas of memory called segments, each of which are 16 bits and can thus address up to 64KB (from 0000h to </a:t>
            </a:r>
            <a:r>
              <a:rPr lang="en-US" sz="2400" dirty="0" err="1"/>
              <a:t>FFFFh</a:t>
            </a:r>
            <a:r>
              <a:rPr lang="en-US" sz="2400" dirty="0"/>
              <a:t>). 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Code segment </a:t>
            </a:r>
            <a:r>
              <a:rPr lang="en-US" sz="2400" dirty="0"/>
              <a:t>(cs register), where the program code is stored.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Data segment </a:t>
            </a:r>
            <a:r>
              <a:rPr lang="en-US" sz="2400" dirty="0"/>
              <a:t>(ds register), where data from the program is stored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Stack segment </a:t>
            </a:r>
            <a:r>
              <a:rPr lang="en-US" sz="2400" dirty="0"/>
              <a:t>(ss register), where the stack is stored.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Extra segment </a:t>
            </a:r>
            <a:r>
              <a:rPr lang="en-US" sz="2400" dirty="0"/>
              <a:t>(es register), a spare segment</a:t>
            </a:r>
          </a:p>
          <a:p>
            <a:r>
              <a:rPr lang="en-US" sz="2400" dirty="0"/>
              <a:t>All addresses are with reference to the segment registers.</a:t>
            </a:r>
          </a:p>
        </p:txBody>
      </p:sp>
    </p:spTree>
    <p:extLst>
      <p:ext uri="{BB962C8B-B14F-4D97-AF65-F5344CB8AC3E}">
        <p14:creationId xmlns:p14="http://schemas.microsoft.com/office/powerpoint/2010/main" val="389128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E143-6BB9-46FF-84A7-063EB63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0392B-848F-4B38-BA05-40745415A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199" y="1548340"/>
            <a:ext cx="4405049" cy="46583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C7CFE-0C44-4D62-9DEC-ACFDBB18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7" y="1492033"/>
            <a:ext cx="3795115" cy="1095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1019E-30D8-4FA6-8434-D25E7466E787}"/>
              </a:ext>
            </a:extLst>
          </p:cNvPr>
          <p:cNvSpPr txBox="1"/>
          <p:nvPr/>
        </p:nvSpPr>
        <p:spPr>
          <a:xfrm>
            <a:off x="183438" y="2603958"/>
            <a:ext cx="4312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function performed by a computer is </a:t>
            </a:r>
            <a:r>
              <a:rPr lang="en-US" sz="2400" dirty="0">
                <a:solidFill>
                  <a:srgbClr val="00B050"/>
                </a:solidFill>
              </a:rPr>
              <a:t>execution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is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well defined set of Instructions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Processing a single instruction is called </a:t>
            </a:r>
            <a:r>
              <a:rPr lang="en-US" sz="2400" dirty="0">
                <a:solidFill>
                  <a:srgbClr val="0070C0"/>
                </a:solidFill>
              </a:rPr>
              <a:t>instruction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two steps referred as </a:t>
            </a:r>
            <a:r>
              <a:rPr lang="en-US" sz="2400" dirty="0">
                <a:solidFill>
                  <a:srgbClr val="7030A0"/>
                </a:solidFill>
              </a:rPr>
              <a:t>fetch cycle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execute cycle</a:t>
            </a:r>
          </a:p>
        </p:txBody>
      </p:sp>
    </p:spTree>
    <p:extLst>
      <p:ext uri="{BB962C8B-B14F-4D97-AF65-F5344CB8AC3E}">
        <p14:creationId xmlns:p14="http://schemas.microsoft.com/office/powerpoint/2010/main" val="155861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1C5-3648-4714-B22F-BF30F7E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cycle with Interrupt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55E15C-EDAA-4604-8710-14AC360E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All computers provide a mechanism by which other modules (I/O, Memory) may </a:t>
            </a:r>
            <a:r>
              <a:rPr lang="en-US" sz="2100" b="1" dirty="0">
                <a:solidFill>
                  <a:srgbClr val="0070C0"/>
                </a:solidFill>
              </a:rPr>
              <a:t>interrupt</a:t>
            </a:r>
            <a:r>
              <a:rPr lang="en-US" sz="2100" dirty="0"/>
              <a:t> the normal processing of the processor</a:t>
            </a:r>
          </a:p>
          <a:p>
            <a:r>
              <a:rPr lang="en-US" sz="2100" dirty="0"/>
              <a:t>Processor engaged in executing other instructions while slow external devices (ex. I/O module) become ready and send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interrupt request </a:t>
            </a:r>
            <a:r>
              <a:rPr lang="en-US" sz="2100" dirty="0"/>
              <a:t>to processor</a:t>
            </a:r>
          </a:p>
          <a:p>
            <a:r>
              <a:rPr lang="en-US" sz="2100" dirty="0"/>
              <a:t>Processor responds to such interrupt request by running </a:t>
            </a:r>
            <a:r>
              <a:rPr lang="en-US" sz="2100" dirty="0">
                <a:solidFill>
                  <a:srgbClr val="FF0000"/>
                </a:solidFill>
              </a:rPr>
              <a:t>interrupt handler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48DC53-D286-403C-AE68-1197322F8ED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28196" y="3905780"/>
            <a:ext cx="5824537" cy="2536825"/>
          </a:xfrm>
        </p:spPr>
      </p:pic>
    </p:spTree>
    <p:extLst>
      <p:ext uri="{BB962C8B-B14F-4D97-AF65-F5344CB8AC3E}">
        <p14:creationId xmlns:p14="http://schemas.microsoft.com/office/powerpoint/2010/main" val="378490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1C5-3648-4714-B22F-BF30F7E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Diagram of Instruction cycle with Interrupt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12123-E2E7-4FCB-9146-349DE759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17235" y="1855787"/>
            <a:ext cx="8561793" cy="3545946"/>
          </a:xfrm>
        </p:spPr>
      </p:pic>
    </p:spTree>
    <p:extLst>
      <p:ext uri="{BB962C8B-B14F-4D97-AF65-F5344CB8AC3E}">
        <p14:creationId xmlns:p14="http://schemas.microsoft.com/office/powerpoint/2010/main" val="369684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Instruction Set is a part of the computer that pertains to internal (or low level) programming, which is basically machine language.</a:t>
            </a:r>
          </a:p>
          <a:p>
            <a:r>
              <a:rPr lang="en-US" dirty="0"/>
              <a:t>The instruction set provides commands to the processor.</a:t>
            </a:r>
          </a:p>
          <a:p>
            <a:r>
              <a:rPr lang="en-US" dirty="0"/>
              <a:t>Instructions instruct (give orders to) the processor what it needs to do. Consider as “words” in processor’s language.</a:t>
            </a:r>
          </a:p>
          <a:p>
            <a:r>
              <a:rPr lang="en-US" dirty="0"/>
              <a:t>User codes, normally written in High Level Languages (closer to Natural Language) must convert to Machine Language to be run on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79500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Instruction set architecture (ISA)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15DB5-9E79-4E38-8403-8CBCBCD5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001" y="1676400"/>
            <a:ext cx="4151472" cy="300566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00FE0-B9E6-4BBB-87F4-DB0FC6647C5F}"/>
              </a:ext>
            </a:extLst>
          </p:cNvPr>
          <p:cNvSpPr txBox="1">
            <a:spLocks/>
          </p:cNvSpPr>
          <p:nvPr/>
        </p:nvSpPr>
        <p:spPr>
          <a:xfrm>
            <a:off x="173952" y="1513625"/>
            <a:ext cx="3787339" cy="30017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Assembly Language has rich set of mnemonics to represent Machine Language Instructions</a:t>
            </a:r>
            <a:endParaRPr lang="en-US" sz="2400" dirty="0"/>
          </a:p>
          <a:p>
            <a:r>
              <a:rPr lang="en-US" sz="2800" dirty="0"/>
              <a:t>Assembly Language commands are in a human readable format.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3C409-3DAA-4651-9EB3-1937A6D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82" y="4818379"/>
            <a:ext cx="3056051" cy="18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Typical ISA defines:</a:t>
            </a:r>
          </a:p>
          <a:p>
            <a:pPr lvl="1"/>
            <a:r>
              <a:rPr lang="en-US" dirty="0"/>
              <a:t>How to access data in Registers, Memory, and other I/O devices</a:t>
            </a:r>
          </a:p>
          <a:p>
            <a:pPr lvl="1"/>
            <a:r>
              <a:rPr lang="en-US" dirty="0"/>
              <a:t>Mechanisms to transfer data and instruction to and from processor</a:t>
            </a:r>
          </a:p>
          <a:p>
            <a:pPr lvl="1"/>
            <a:r>
              <a:rPr lang="en-US" dirty="0"/>
              <a:t>Operations such as additions, subtractions which processor can execute</a:t>
            </a:r>
          </a:p>
          <a:p>
            <a:pPr lvl="1"/>
            <a:r>
              <a:rPr lang="en-US" dirty="0"/>
              <a:t>Control mechanisms such as branch, jump</a:t>
            </a:r>
          </a:p>
          <a:p>
            <a:r>
              <a:rPr lang="en-US" dirty="0">
                <a:solidFill>
                  <a:schemeClr val="tx1"/>
                </a:solidFill>
              </a:rPr>
              <a:t>To be effective as a programmer or processor designer, one should know how ISA works.</a:t>
            </a:r>
          </a:p>
        </p:txBody>
      </p:sp>
    </p:spTree>
    <p:extLst>
      <p:ext uri="{BB962C8B-B14F-4D97-AF65-F5344CB8AC3E}">
        <p14:creationId xmlns:p14="http://schemas.microsoft.com/office/powerpoint/2010/main" val="10612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Opcode</a:t>
            </a:r>
            <a:r>
              <a:rPr lang="en-US" b="1" dirty="0"/>
              <a:t>: </a:t>
            </a:r>
            <a:r>
              <a:rPr lang="en-US" dirty="0"/>
              <a:t>Specifies the operation to be performed (Ex-ADD, SUB).</a:t>
            </a:r>
          </a:p>
          <a:p>
            <a:pPr marL="0" indent="0">
              <a:buNone/>
            </a:pPr>
            <a:r>
              <a:rPr lang="en-US" b="1" dirty="0"/>
              <a:t>Operand: </a:t>
            </a:r>
            <a:r>
              <a:rPr lang="en-US" dirty="0"/>
              <a:t>One or more inputs/outputs, or their source or destination</a:t>
            </a:r>
          </a:p>
          <a:p>
            <a:pPr marL="0" indent="0">
              <a:buNone/>
            </a:pPr>
            <a:r>
              <a:rPr lang="en-US" b="1" dirty="0"/>
              <a:t>Next instruction reference: </a:t>
            </a:r>
            <a:r>
              <a:rPr lang="en-US" dirty="0"/>
              <a:t>Tells the processor where to fetch the next instruction once the execution of this instruction is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031FB-955F-4336-9BC1-EAE6B005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78" y="1454764"/>
            <a:ext cx="6133246" cy="16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6B5A-A3F5-45A2-9A42-1E9C3A42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30D1-C93D-439D-8DA1-E862579B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covers:</a:t>
            </a:r>
          </a:p>
          <a:p>
            <a:pPr lvl="1"/>
            <a:r>
              <a:rPr lang="en-US" dirty="0"/>
              <a:t>fundamentals of computer organization,</a:t>
            </a:r>
          </a:p>
          <a:p>
            <a:pPr lvl="1"/>
            <a:r>
              <a:rPr lang="en-US" dirty="0"/>
              <a:t>the heart of a computer system, CPU, its structure and functionality,</a:t>
            </a:r>
          </a:p>
          <a:p>
            <a:pPr lvl="1"/>
            <a:r>
              <a:rPr lang="en-US" dirty="0"/>
              <a:t>how CPU is seen by programmers and CPU design engineers</a:t>
            </a:r>
          </a:p>
          <a:p>
            <a:pPr lvl="1"/>
            <a:r>
              <a:rPr lang="en-US" dirty="0"/>
              <a:t>instruction set architecture of a processor.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D69-B0FC-417B-BABC-549288F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CFD88-B3BE-4B94-BA0B-CD5277B2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4" t="1" b="44469"/>
          <a:stretch/>
        </p:blipFill>
        <p:spPr>
          <a:xfrm>
            <a:off x="1818165" y="2396067"/>
            <a:ext cx="5838350" cy="195606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54A8F-0ED3-4D0E-8B7F-12AECB096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1" t="52886" r="46218" b="14991"/>
          <a:stretch/>
        </p:blipFill>
        <p:spPr>
          <a:xfrm>
            <a:off x="2626546" y="4229940"/>
            <a:ext cx="1202789" cy="747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24D48-4C2B-48C6-B472-FC0CC57860D1}"/>
              </a:ext>
            </a:extLst>
          </p:cNvPr>
          <p:cNvSpPr txBox="1"/>
          <p:nvPr/>
        </p:nvSpPr>
        <p:spPr>
          <a:xfrm>
            <a:off x="711201" y="4323072"/>
            <a:ext cx="175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it is kept 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F6161-2EA5-4D64-9B28-D4FEF4B862B8}"/>
              </a:ext>
            </a:extLst>
          </p:cNvPr>
          <p:cNvSpPr txBox="1"/>
          <p:nvPr/>
        </p:nvSpPr>
        <p:spPr>
          <a:xfrm>
            <a:off x="3322440" y="5042346"/>
            <a:ext cx="177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Memory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C1391D-1E11-461A-B8E7-26B63C3B5817}"/>
              </a:ext>
            </a:extLst>
          </p:cNvPr>
          <p:cNvCxnSpPr>
            <a:cxnSpLocks/>
          </p:cNvCxnSpPr>
          <p:nvPr/>
        </p:nvCxnSpPr>
        <p:spPr>
          <a:xfrm flipH="1" flipV="1">
            <a:off x="3637723" y="4653308"/>
            <a:ext cx="171734" cy="3890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1CA9EF-FCE3-4464-9790-23185578F173}"/>
              </a:ext>
            </a:extLst>
          </p:cNvPr>
          <p:cNvSpPr txBox="1"/>
          <p:nvPr/>
        </p:nvSpPr>
        <p:spPr>
          <a:xfrm>
            <a:off x="220133" y="2451362"/>
            <a:ext cx="15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Assembly Language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E79F8-E4D5-4E56-B5B0-018E8B07BEFA}"/>
              </a:ext>
            </a:extLst>
          </p:cNvPr>
          <p:cNvCxnSpPr>
            <a:cxnSpLocks/>
          </p:cNvCxnSpPr>
          <p:nvPr/>
        </p:nvCxnSpPr>
        <p:spPr>
          <a:xfrm>
            <a:off x="1581794" y="2932320"/>
            <a:ext cx="653406" cy="1156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116E98-4E25-418D-9CC9-50577F32AA79}"/>
              </a:ext>
            </a:extLst>
          </p:cNvPr>
          <p:cNvCxnSpPr>
            <a:cxnSpLocks/>
          </p:cNvCxnSpPr>
          <p:nvPr/>
        </p:nvCxnSpPr>
        <p:spPr>
          <a:xfrm flipH="1">
            <a:off x="6570135" y="2887133"/>
            <a:ext cx="778932" cy="330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1F4569-409E-4903-BD07-5A8EFE5CBCD2}"/>
              </a:ext>
            </a:extLst>
          </p:cNvPr>
          <p:cNvSpPr txBox="1"/>
          <p:nvPr/>
        </p:nvSpPr>
        <p:spPr>
          <a:xfrm>
            <a:off x="7188200" y="2298638"/>
            <a:ext cx="17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173942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6A9-C46D-4ECC-A65F-ABAAD2C9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3AE-5CE1-4165-A1F6-16E38404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Sample Instructions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 - Add two numbers.</a:t>
            </a:r>
          </a:p>
          <a:p>
            <a:r>
              <a:rPr lang="en-US" b="1" dirty="0" smtClean="0"/>
              <a:t>CMP</a:t>
            </a:r>
            <a:r>
              <a:rPr lang="en-US" dirty="0" smtClean="0"/>
              <a:t> - Compare numbers.</a:t>
            </a:r>
          </a:p>
          <a:p>
            <a:r>
              <a:rPr lang="en-US" b="1" dirty="0" smtClean="0"/>
              <a:t>IN</a:t>
            </a:r>
            <a:r>
              <a:rPr lang="en-US" dirty="0" smtClean="0"/>
              <a:t> - </a:t>
            </a:r>
            <a:r>
              <a:rPr lang="en-US" dirty="0" smtClean="0"/>
              <a:t>Input from port into AL or AX. Second operand is a port number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JMP</a:t>
            </a:r>
            <a:r>
              <a:rPr lang="en-US" dirty="0" smtClean="0"/>
              <a:t> - </a:t>
            </a:r>
            <a:r>
              <a:rPr lang="en-US" dirty="0" smtClean="0"/>
              <a:t>Unconditional Jump. Transfers control to another part of the program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JNE</a:t>
            </a:r>
            <a:r>
              <a:rPr lang="en-US" dirty="0" smtClean="0"/>
              <a:t> - </a:t>
            </a:r>
            <a:r>
              <a:rPr lang="en-US" dirty="0" smtClean="0"/>
              <a:t>Short Jump if first operand is Not Equal to second operand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LOAD</a:t>
            </a:r>
            <a:r>
              <a:rPr lang="en-US" dirty="0" smtClean="0"/>
              <a:t> - Load information from RAM to the CPU.</a:t>
            </a:r>
          </a:p>
          <a:p>
            <a:r>
              <a:rPr lang="en-US" b="1" dirty="0" smtClean="0"/>
              <a:t>OUT</a:t>
            </a:r>
            <a:r>
              <a:rPr lang="en-US" dirty="0" smtClean="0"/>
              <a:t> - Output information to device, e.g. monitor.</a:t>
            </a:r>
          </a:p>
          <a:p>
            <a:r>
              <a:rPr lang="en-US" b="1" dirty="0" smtClean="0"/>
              <a:t>STORE</a:t>
            </a:r>
            <a:r>
              <a:rPr lang="en-US" dirty="0" smtClean="0"/>
              <a:t> - Store information to RAM.</a:t>
            </a:r>
          </a:p>
        </p:txBody>
      </p:sp>
    </p:spTree>
    <p:extLst>
      <p:ext uri="{BB962C8B-B14F-4D97-AF65-F5344CB8AC3E}">
        <p14:creationId xmlns:p14="http://schemas.microsoft.com/office/powerpoint/2010/main" val="34368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instructions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B81AC-1E84-49BA-A9E2-60FE8C8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6" y="1581982"/>
            <a:ext cx="364841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993B-34EB-49A1-94F2-AA483F2D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64" y="1583680"/>
            <a:ext cx="3522564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3868E-0CF0-4C72-BCC4-10428AB0D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25" y="3842315"/>
            <a:ext cx="3804885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06D03-3A26-4A42-82F7-92E8E48EA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88" y="3834809"/>
            <a:ext cx="3768809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16E5F-A342-4EB0-AC12-47946A2976E5}"/>
              </a:ext>
            </a:extLst>
          </p:cNvPr>
          <p:cNvSpPr txBox="1"/>
          <p:nvPr/>
        </p:nvSpPr>
        <p:spPr>
          <a:xfrm>
            <a:off x="135467" y="2369005"/>
            <a:ext cx="1525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Processor Executes one instruction at a time.</a:t>
            </a:r>
          </a:p>
        </p:txBody>
      </p:sp>
    </p:spTree>
    <p:extLst>
      <p:ext uri="{BB962C8B-B14F-4D97-AF65-F5344CB8AC3E}">
        <p14:creationId xmlns:p14="http://schemas.microsoft.com/office/powerpoint/2010/main" val="131443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instructions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B81AC-1E84-49BA-A9E2-60FE8C8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164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instructions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4993B-34EB-49A1-94F2-AA483F2D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1854201"/>
            <a:ext cx="5650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8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3868E-0CF0-4C72-BCC4-10428AB0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65" y="1896536"/>
            <a:ext cx="60878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4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06D03-3A26-4A42-82F7-92E8E48E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1921937"/>
            <a:ext cx="60300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547-CBB7-483B-893C-F8E2450E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Cisc &amp; risc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504B-A622-4A44-A953-EB5323C0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CISC: 	</a:t>
            </a:r>
          </a:p>
          <a:p>
            <a:pPr lvl="1"/>
            <a:r>
              <a:rPr lang="en-US" dirty="0" smtClean="0"/>
              <a:t>Primary goal is to complete a task in as few lines of assembly as possible</a:t>
            </a:r>
          </a:p>
          <a:p>
            <a:pPr lvl="1"/>
            <a:r>
              <a:rPr lang="en-US" dirty="0" smtClean="0"/>
              <a:t>Processor hardware complex; Needs less RAM to store the code; Instruction set is high-level, hence Compiler workload is low</a:t>
            </a:r>
          </a:p>
          <a:p>
            <a:pPr lvl="1"/>
            <a:r>
              <a:rPr lang="en-US" dirty="0" smtClean="0"/>
              <a:t>Ex: MULT M1,M2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8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547-CBB7-483B-893C-F8E2450E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Cisc &amp; risc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504B-A622-4A44-A953-EB5323C0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RISC: 	</a:t>
            </a:r>
          </a:p>
          <a:p>
            <a:pPr lvl="1"/>
            <a:r>
              <a:rPr lang="en-US" dirty="0" smtClean="0"/>
              <a:t>Simple instructions that can be executed within one clock cycle</a:t>
            </a:r>
          </a:p>
          <a:p>
            <a:pPr lvl="1"/>
            <a:r>
              <a:rPr lang="en-US" dirty="0" smtClean="0"/>
              <a:t>Processor hardware simple; Need more RAM; Instruction set Low-Level, hence Compiler workload high</a:t>
            </a:r>
          </a:p>
          <a:p>
            <a:pPr lvl="1"/>
            <a:r>
              <a:rPr lang="en-US" dirty="0" smtClean="0"/>
              <a:t>Ex: LOAD	   A, M1</a:t>
            </a:r>
          </a:p>
          <a:p>
            <a:pPr lvl="3"/>
            <a:r>
              <a:rPr lang="en-US" dirty="0" smtClean="0"/>
              <a:t>LOAD    B, M2</a:t>
            </a:r>
          </a:p>
          <a:p>
            <a:pPr lvl="3"/>
            <a:r>
              <a:rPr lang="en-US" dirty="0" smtClean="0"/>
              <a:t>PROD     A, B</a:t>
            </a:r>
          </a:p>
          <a:p>
            <a:pPr lvl="3"/>
            <a:r>
              <a:rPr lang="en-US" dirty="0" smtClean="0"/>
              <a:t>STORE   M1,A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1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772F3C-8F84-4302-81C5-CD20045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&amp; </a:t>
            </a:r>
            <a:r>
              <a:rPr lang="en-US" dirty="0" err="1"/>
              <a:t>RIsc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95701"/>
              </p:ext>
            </p:extLst>
          </p:nvPr>
        </p:nvGraphicFramePr>
        <p:xfrm>
          <a:off x="304798" y="1600200"/>
          <a:ext cx="8652934" cy="4997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6467">
                  <a:extLst>
                    <a:ext uri="{9D8B030D-6E8A-4147-A177-3AD203B41FA5}">
                      <a16:colId xmlns:a16="http://schemas.microsoft.com/office/drawing/2014/main" val="2465544067"/>
                    </a:ext>
                  </a:extLst>
                </a:gridCol>
                <a:gridCol w="4326467">
                  <a:extLst>
                    <a:ext uri="{9D8B030D-6E8A-4147-A177-3AD203B41FA5}">
                      <a16:colId xmlns:a16="http://schemas.microsoft.com/office/drawing/2014/main" val="111960596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RISC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6115"/>
                  </a:ext>
                </a:extLst>
              </a:tr>
              <a:tr h="45402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Includes multi-clock complex instructions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Emphasis on hardware 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Memory-to-memory: "LOAD" and "STORE" incorporated in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Small code sizes, high cycles per second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Transistors used for storing complex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Single-clock, reduced instruction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Emphasis on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Register to register: "LOAD" and "STORE" are independent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Low cycles per second, large code sizes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Spends more transistors on memory registers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5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9C1F-491A-43A0-847C-97F3FE70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/>
              <a:t>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B973-E835-4488-8271-9856DB7F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Different groups of engineers see computer different manner</a:t>
            </a:r>
          </a:p>
          <a:p>
            <a:r>
              <a:rPr lang="en-US" dirty="0">
                <a:solidFill>
                  <a:srgbClr val="0070C0"/>
                </a:solidFill>
              </a:rPr>
              <a:t>Hardware Engineers </a:t>
            </a:r>
            <a:r>
              <a:rPr lang="en-US" dirty="0"/>
              <a:t>see how different components work, their configuration, how they are organized – </a:t>
            </a:r>
            <a:r>
              <a:rPr lang="en-US" dirty="0">
                <a:solidFill>
                  <a:srgbClr val="0070C0"/>
                </a:solidFill>
              </a:rPr>
              <a:t>Computer Organization</a:t>
            </a:r>
          </a:p>
          <a:p>
            <a:r>
              <a:rPr lang="en-US" dirty="0">
                <a:solidFill>
                  <a:srgbClr val="00B050"/>
                </a:solidFill>
              </a:rPr>
              <a:t>Software Engineers </a:t>
            </a:r>
            <a:r>
              <a:rPr lang="en-US" dirty="0"/>
              <a:t>see how computer can be used for different applications, how their high level language codes can be executed in machine, How easily it can be used for programs – </a:t>
            </a:r>
            <a:r>
              <a:rPr lang="en-US" dirty="0">
                <a:solidFill>
                  <a:srgbClr val="00B050"/>
                </a:solidFill>
              </a:rPr>
              <a:t>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102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772F3C-8F84-4302-81C5-CD20045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&amp; </a:t>
            </a:r>
            <a:r>
              <a:rPr lang="en-US" dirty="0" err="1"/>
              <a:t>RIsc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53180"/>
              </p:ext>
            </p:extLst>
          </p:nvPr>
        </p:nvGraphicFramePr>
        <p:xfrm>
          <a:off x="304798" y="1600200"/>
          <a:ext cx="8652934" cy="4997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6467">
                  <a:extLst>
                    <a:ext uri="{9D8B030D-6E8A-4147-A177-3AD203B41FA5}">
                      <a16:colId xmlns:a16="http://schemas.microsoft.com/office/drawing/2014/main" val="2465544067"/>
                    </a:ext>
                  </a:extLst>
                </a:gridCol>
                <a:gridCol w="4326467">
                  <a:extLst>
                    <a:ext uri="{9D8B030D-6E8A-4147-A177-3AD203B41FA5}">
                      <a16:colId xmlns:a16="http://schemas.microsoft.com/office/drawing/2014/main" val="111960596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CISC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RISC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6115"/>
                  </a:ext>
                </a:extLst>
              </a:tr>
              <a:tr h="45402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Intel X86 family, AMD processors are heavily used in desktop, laptop and server computers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SPARC and Power PC are used in desktop computers and game consoles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RISC processors are heavily used in real-time embedded systems such as mobile phones, washing machines, Routers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Raspberry pi and Arduino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/>
                        <a:t>IoT</a:t>
                      </a:r>
                      <a:r>
                        <a:rPr lang="en-US" sz="2400" dirty="0" smtClean="0"/>
                        <a:t> drives by RISC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0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altLang="ja-JP" b="1" dirty="0">
                <a:latin typeface="Century Gothic" panose="020B0502020202020204" pitchFamily="34" charset="0"/>
              </a:rPr>
              <a:t>Post-lecture activities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Instruction Set of Core i5, </a:t>
            </a:r>
            <a:r>
              <a:rPr lang="en-US" dirty="0" smtClean="0"/>
              <a:t>ARM processor</a:t>
            </a:r>
            <a:endParaRPr lang="en-US" dirty="0"/>
          </a:p>
          <a:p>
            <a:pPr marL="0" indent="0" algn="ctr">
              <a:spcBef>
                <a:spcPts val="600"/>
              </a:spcBef>
              <a:buNone/>
            </a:pPr>
            <a:endParaRPr lang="en-US" altLang="ja-JP" b="1" dirty="0">
              <a:latin typeface="Century Gothic" panose="020B0502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ja-JP" b="1" dirty="0">
                <a:latin typeface="Century Gothic" panose="020B0502020202020204" pitchFamily="34" charset="0"/>
              </a:rPr>
              <a:t>Lecture 04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ja-JP" dirty="0">
                <a:latin typeface="Century Gothic" panose="020B0502020202020204" pitchFamily="34" charset="0"/>
              </a:rPr>
              <a:t>Operating system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altLang="ja-JP" b="1" dirty="0">
              <a:latin typeface="Century Gothic" panose="020B0502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ja-JP" b="1" dirty="0">
                <a:latin typeface="Century Gothic" panose="020B0502020202020204" pitchFamily="34" charset="0"/>
              </a:rPr>
              <a:t>Lecture 04 – Pre-lecture activities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 smtClean="0"/>
              <a:t>Types </a:t>
            </a:r>
            <a:r>
              <a:rPr lang="en-US" dirty="0"/>
              <a:t>of OSs, Windows, Linux,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smtClean="0"/>
              <a:t>descriptions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7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F09E-9666-49DE-AA09-F55E6B0D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1B975-B687-4B3A-9545-05E5AE340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533" y="2178579"/>
            <a:ext cx="6316378" cy="4601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A6FF5-87B8-41DA-A89C-1468916EADE2}"/>
              </a:ext>
            </a:extLst>
          </p:cNvPr>
          <p:cNvSpPr txBox="1"/>
          <p:nvPr/>
        </p:nvSpPr>
        <p:spPr>
          <a:xfrm>
            <a:off x="279400" y="1387996"/>
            <a:ext cx="86783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Computer organization </a:t>
            </a:r>
            <a:r>
              <a:rPr lang="en-US" sz="2100" dirty="0"/>
              <a:t>is concerned with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the way the hardware components operate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7030A0"/>
                </a:solidFill>
              </a:rPr>
              <a:t>the way they are connected together </a:t>
            </a:r>
            <a:r>
              <a:rPr lang="en-US" sz="2100" dirty="0"/>
              <a:t>to form the computer system.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8601" y="3335867"/>
            <a:ext cx="567266" cy="279400"/>
          </a:xfrm>
          <a:prstGeom prst="rect">
            <a:avLst/>
          </a:prstGeom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A97-1428-4D5D-B160-68D32E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52" y="1469645"/>
            <a:ext cx="3652182" cy="467715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CPU</a:t>
            </a:r>
            <a:r>
              <a:rPr lang="en-US" dirty="0"/>
              <a:t>: Controls the operation of the computer and performs its data processing functions.</a:t>
            </a:r>
          </a:p>
          <a:p>
            <a:r>
              <a:rPr lang="en-US" dirty="0">
                <a:solidFill>
                  <a:srgbClr val="FF0000"/>
                </a:solidFill>
              </a:rPr>
              <a:t>Main Memory</a:t>
            </a:r>
            <a:r>
              <a:rPr lang="en-US" dirty="0"/>
              <a:t>: Stores data and Instructions (Programs)</a:t>
            </a:r>
          </a:p>
          <a:p>
            <a:r>
              <a:rPr lang="en-US" dirty="0">
                <a:solidFill>
                  <a:srgbClr val="00B050"/>
                </a:solidFill>
              </a:rPr>
              <a:t>I/O</a:t>
            </a:r>
            <a:r>
              <a:rPr lang="en-US" dirty="0"/>
              <a:t>: Moves the data between the computer and its external environment.</a:t>
            </a:r>
          </a:p>
          <a:p>
            <a:r>
              <a:rPr lang="en-US" dirty="0">
                <a:solidFill>
                  <a:srgbClr val="0070C0"/>
                </a:solidFill>
              </a:rPr>
              <a:t>System Interconnections (System Bus): </a:t>
            </a:r>
            <a:r>
              <a:rPr lang="en-US" dirty="0"/>
              <a:t>Mechanism that provides for communication among CPU, MM, and I/O.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56C5C-1D35-44BD-894E-002B61679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990" r="7991" b="14525"/>
          <a:stretch/>
        </p:blipFill>
        <p:spPr>
          <a:xfrm>
            <a:off x="4047068" y="1493013"/>
            <a:ext cx="4905144" cy="50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A97-1428-4D5D-B160-68D32E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52" y="1469645"/>
            <a:ext cx="3652182" cy="467715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ALU:</a:t>
            </a:r>
            <a:r>
              <a:rPr lang="en-US" dirty="0"/>
              <a:t> Performs the computer’s data processing functions</a:t>
            </a:r>
          </a:p>
          <a:p>
            <a:r>
              <a:rPr lang="en-US" dirty="0">
                <a:solidFill>
                  <a:srgbClr val="00B050"/>
                </a:solidFill>
              </a:rPr>
              <a:t>Registers:</a:t>
            </a:r>
            <a:r>
              <a:rPr lang="en-US" dirty="0"/>
              <a:t> Provides storage internal to the CPU</a:t>
            </a:r>
          </a:p>
          <a:p>
            <a:r>
              <a:rPr lang="en-US" dirty="0">
                <a:solidFill>
                  <a:srgbClr val="0070C0"/>
                </a:solidFill>
              </a:rPr>
              <a:t>Control Unit: </a:t>
            </a:r>
            <a:r>
              <a:rPr lang="en-US" dirty="0"/>
              <a:t>A digital circuitry within the processor that coordinates the sequence of data movements into, out of, and between a processor's sub-units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9A3DE3E-88D0-471E-9D14-83A2F17A0EB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5932" t="30741" r="7541"/>
          <a:stretch/>
        </p:blipFill>
        <p:spPr>
          <a:xfrm>
            <a:off x="4038005" y="1579218"/>
            <a:ext cx="4868930" cy="4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B1CB-6701-410F-AE15-49FAD25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052E-E87D-44AA-90E0-68A0A0F6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4627162"/>
            <a:ext cx="9017000" cy="22308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Address Bus</a:t>
            </a:r>
            <a:r>
              <a:rPr lang="en-US" sz="2400" dirty="0"/>
              <a:t>: CPU specify the address of MM or I/O, Uni-directional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Data Bus</a:t>
            </a:r>
            <a:r>
              <a:rPr lang="en-US" sz="2400" dirty="0"/>
              <a:t>: Transfer data/instruction to and from CPU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Control Bus</a:t>
            </a:r>
            <a:r>
              <a:rPr lang="en-US" sz="2400" dirty="0"/>
              <a:t>: Carries commands from CPU and status signals to CPU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AAE37-8308-472F-A07A-5AD74B4D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33838" r="4213" b="19286"/>
          <a:stretch>
            <a:fillRect/>
          </a:stretch>
        </p:blipFill>
        <p:spPr bwMode="auto">
          <a:xfrm>
            <a:off x="771462" y="1466793"/>
            <a:ext cx="7221071" cy="30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12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FA05-752B-4F7E-9072-20D4C04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37160" tIns="137160" rIns="137160" bIns="137160" rtlCol="0" anchor="ctr">
            <a:normAutofit/>
          </a:bodyPr>
          <a:lstStyle/>
          <a:p>
            <a:r>
              <a:rPr lang="en-US" dirty="0"/>
              <a:t>8086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F83C2-B626-41F7-8FD8-389D958B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403" y="1402291"/>
            <a:ext cx="5773816" cy="53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544-D79A-433B-9736-DED41722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F239-333A-4C51-8D31-54A42A3F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They are grouped into several categories as follows:</a:t>
            </a:r>
            <a:endParaRPr lang="en-US" dirty="0"/>
          </a:p>
          <a:p>
            <a:r>
              <a:rPr lang="en-US" dirty="0"/>
              <a:t>Four general-</a:t>
            </a:r>
            <a:r>
              <a:rPr lang="en-US" b="1" dirty="0"/>
              <a:t>purpose</a:t>
            </a:r>
            <a:r>
              <a:rPr lang="en-US" dirty="0"/>
              <a:t> registers, AX, BX, CX, and DX.</a:t>
            </a:r>
          </a:p>
          <a:p>
            <a:r>
              <a:rPr lang="en-US" dirty="0"/>
              <a:t>Four special-</a:t>
            </a:r>
            <a:r>
              <a:rPr lang="en-US" b="1" dirty="0"/>
              <a:t>purpose</a:t>
            </a:r>
            <a:r>
              <a:rPr lang="en-US" dirty="0"/>
              <a:t> registers, SP, BP, SI, and DI.</a:t>
            </a:r>
          </a:p>
          <a:p>
            <a:r>
              <a:rPr lang="en-US" dirty="0"/>
              <a:t>Four segment registers, CS, DS, ES, and SS.</a:t>
            </a:r>
          </a:p>
          <a:p>
            <a:r>
              <a:rPr lang="en-US" dirty="0"/>
              <a:t>The Program Counter/Instruction Pointer</a:t>
            </a:r>
          </a:p>
          <a:p>
            <a:r>
              <a:rPr lang="en-US" dirty="0"/>
              <a:t>The status flag register, FLAGS</a:t>
            </a:r>
          </a:p>
        </p:txBody>
      </p:sp>
    </p:spTree>
    <p:extLst>
      <p:ext uri="{BB962C8B-B14F-4D97-AF65-F5344CB8AC3E}">
        <p14:creationId xmlns:p14="http://schemas.microsoft.com/office/powerpoint/2010/main" val="403048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D794FCFB7C2543BDFABC2FC661768F" ma:contentTypeVersion="2" ma:contentTypeDescription="Create a new document." ma:contentTypeScope="" ma:versionID="0435aa07de5f9c8317a8c069ca8962d5">
  <xsd:schema xmlns:xsd="http://www.w3.org/2001/XMLSchema" xmlns:xs="http://www.w3.org/2001/XMLSchema" xmlns:p="http://schemas.microsoft.com/office/2006/metadata/properties" xmlns:ns2="3a27de76-3d8b-426b-8124-9af3d322470b" targetNamespace="http://schemas.microsoft.com/office/2006/metadata/properties" ma:root="true" ma:fieldsID="3424a5f2c36fb00f5c44b5c176d29a84" ns2:_="">
    <xsd:import namespace="3a27de76-3d8b-426b-8124-9af3d3224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7de76-3d8b-426b-8124-9af3d32247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1D89D-B83B-4384-8168-3E921884A9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69BCB7-9503-4449-885F-BE8BEC344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27de76-3d8b-426b-8124-9af3d32247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852BB-B8DB-4D06-BFD7-21EDD46DD6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13578</TotalTime>
  <Words>1162</Words>
  <Application>Microsoft Office PowerPoint</Application>
  <PresentationFormat>On-screen Show (4:3)</PresentationFormat>
  <Paragraphs>158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Gill Sans MT</vt:lpstr>
      <vt:lpstr>HGｺﾞｼｯｸE</vt:lpstr>
      <vt:lpstr>Parcel</vt:lpstr>
      <vt:lpstr>Computer Architecture</vt:lpstr>
      <vt:lpstr>Content</vt:lpstr>
      <vt:lpstr>Computer organization</vt:lpstr>
      <vt:lpstr>Computer organization</vt:lpstr>
      <vt:lpstr>Computer organization</vt:lpstr>
      <vt:lpstr>Computer organization</vt:lpstr>
      <vt:lpstr>Modern computer</vt:lpstr>
      <vt:lpstr>8086 architecture</vt:lpstr>
      <vt:lpstr>8086 Registers</vt:lpstr>
      <vt:lpstr>8086 registers</vt:lpstr>
      <vt:lpstr>8086 Registers</vt:lpstr>
      <vt:lpstr>8086 Registers</vt:lpstr>
      <vt:lpstr>Instruction cycle</vt:lpstr>
      <vt:lpstr>Instruction cycle with Interrupt</vt:lpstr>
      <vt:lpstr>State Diagram of Instruction cycle with Interrupt</vt:lpstr>
      <vt:lpstr>Instruction set architecture (ISA)</vt:lpstr>
      <vt:lpstr>Instruction set architecture (ISA)</vt:lpstr>
      <vt:lpstr>Instruction set architecture (ISA)</vt:lpstr>
      <vt:lpstr>Instruction Format</vt:lpstr>
      <vt:lpstr>Instruction format</vt:lpstr>
      <vt:lpstr>Instruction set</vt:lpstr>
      <vt:lpstr>Execution of instructions</vt:lpstr>
      <vt:lpstr>Execution of instructions</vt:lpstr>
      <vt:lpstr>Execution of instructions</vt:lpstr>
      <vt:lpstr>Execution of instructions</vt:lpstr>
      <vt:lpstr>Execution of instructions</vt:lpstr>
      <vt:lpstr>Cisc &amp; risc</vt:lpstr>
      <vt:lpstr>Cisc &amp; risc</vt:lpstr>
      <vt:lpstr>CISC &amp; RIsc</vt:lpstr>
      <vt:lpstr>CISC &amp; RIsc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Koliya Pulasinghe</dc:creator>
  <cp:lastModifiedBy>Nalaka R. Dissanayake</cp:lastModifiedBy>
  <cp:revision>61</cp:revision>
  <dcterms:created xsi:type="dcterms:W3CDTF">2019-01-31T05:16:55Z</dcterms:created>
  <dcterms:modified xsi:type="dcterms:W3CDTF">2019-02-13T07:16:53Z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0x010100F2D794FCFB7C2543BDFABC2FC661768F</vt:lpwstr>
  </property>
</Properties>
</file>