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6"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6625"/>
            <a:ext cx="97536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219200" y="5166530"/>
            <a:ext cx="97536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B2AEAA2-14F2-431F-9E4A-93B5ABC57F6A}" type="datetimeFigureOut">
              <a:rPr lang="en-US" smtClean="0"/>
              <a:t>10/6/2021</a:t>
            </a:fld>
            <a:endParaRPr lang="en-US"/>
          </a:p>
        </p:txBody>
      </p:sp>
      <p:sp>
        <p:nvSpPr>
          <p:cNvPr id="8" name="Slide Number Placeholder 7"/>
          <p:cNvSpPr>
            <a:spLocks noGrp="1"/>
          </p:cNvSpPr>
          <p:nvPr>
            <p:ph type="sldNum" sz="quarter" idx="11"/>
          </p:nvPr>
        </p:nvSpPr>
        <p:spPr/>
        <p:txBody>
          <a:bodyPr/>
          <a:lstStyle/>
          <a:p>
            <a:fld id="{A675CA9F-68B7-46CA-BD46-083AF6D00A7E}"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2AEAA2-14F2-431F-9E4A-93B5ABC57F6A}"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5CA9F-68B7-46CA-BD46-083AF6D00A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1" y="1826709"/>
            <a:ext cx="19899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9365" y="1826709"/>
            <a:ext cx="6988635"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2AEAA2-14F2-431F-9E4A-93B5ABC57F6A}"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5CA9F-68B7-46CA-BD46-083AF6D00A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2AEAA2-14F2-431F-9E4A-93B5ABC57F6A}"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5CA9F-68B7-46CA-BD46-083AF6D00A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2AEAA2-14F2-431F-9E4A-93B5ABC57F6A}" type="datetimeFigureOut">
              <a:rPr lang="en-US" smtClean="0"/>
              <a:t>10/6/2021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5CA9F-68B7-46CA-BD46-083AF6D00A7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B2AEAA2-14F2-431F-9E4A-93B5ABC57F6A}"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5CA9F-68B7-46CA-BD46-083AF6D00A7E}" type="slidenum">
              <a:rPr lang="en-US" smtClean="0"/>
              <a:t>‹#›</a:t>
            </a:fld>
            <a:endParaRPr lang="en-US"/>
          </a:p>
        </p:txBody>
      </p:sp>
      <p:sp>
        <p:nvSpPr>
          <p:cNvPr id="9" name="Title 8"/>
          <p:cNvSpPr>
            <a:spLocks noGrp="1"/>
          </p:cNvSpPr>
          <p:nvPr>
            <p:ph type="title"/>
          </p:nvPr>
        </p:nvSpPr>
        <p:spPr>
          <a:xfrm>
            <a:off x="1219200" y="1544716"/>
            <a:ext cx="97536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1219200" y="2743200"/>
            <a:ext cx="475488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42304" y="2743201"/>
            <a:ext cx="475488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13526" y="2743200"/>
            <a:ext cx="4482749"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DB2AEAA2-14F2-431F-9E4A-93B5ABC57F6A}" type="datetimeFigureOut">
              <a:rPr lang="en-US" smtClean="0"/>
              <a:t>10/6/2021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75CA9F-68B7-46CA-BD46-083AF6D00A7E}" type="slidenum">
              <a:rPr lang="en-US" smtClean="0"/>
              <a:t>‹#›</a:t>
            </a:fld>
            <a:endParaRPr lang="en-US"/>
          </a:p>
        </p:txBody>
      </p:sp>
      <p:sp>
        <p:nvSpPr>
          <p:cNvPr id="10" name="Title 9"/>
          <p:cNvSpPr>
            <a:spLocks noGrp="1"/>
          </p:cNvSpPr>
          <p:nvPr>
            <p:ph type="title"/>
          </p:nvPr>
        </p:nvSpPr>
        <p:spPr>
          <a:xfrm>
            <a:off x="1219200" y="1544716"/>
            <a:ext cx="97536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42303"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2AEAA2-14F2-431F-9E4A-93B5ABC57F6A}" type="datetimeFigureOut">
              <a:rPr lang="en-US" smtClean="0"/>
              <a:t>10/6/2021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75CA9F-68B7-46CA-BD46-083AF6D00A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2AEAA2-14F2-431F-9E4A-93B5ABC57F6A}" type="datetimeFigureOut">
              <a:rPr lang="en-US" smtClean="0"/>
              <a:t>10/6/2021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75CA9F-68B7-46CA-BD46-083AF6D00A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3"/>
            <a:ext cx="3934581"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5362336" y="1826709"/>
            <a:ext cx="5610464"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19200" y="4061096"/>
            <a:ext cx="3934581"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2AEAA2-14F2-431F-9E4A-93B5ABC57F6A}"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5CA9F-68B7-46CA-BD46-083AF6D00A7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2AEAA2-14F2-431F-9E4A-93B5ABC57F6A}" type="datetimeFigureOut">
              <a:rPr lang="en-US" smtClean="0"/>
              <a:t>10/6/2021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75CA9F-68B7-46CA-BD46-083AF6D00A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11247024" y="573807"/>
            <a:ext cx="11498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425892" y="573807"/>
            <a:ext cx="76809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9200" y="1544716"/>
            <a:ext cx="97536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0" y="2769834"/>
            <a:ext cx="97536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010254" y="548797"/>
            <a:ext cx="1585509"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DB2AEAA2-14F2-431F-9E4A-93B5ABC57F6A}" type="datetimeFigureOut">
              <a:rPr lang="en-US" smtClean="0"/>
              <a:t>10/6/2021</a:t>
            </a:fld>
            <a:endParaRPr lang="en-US"/>
          </a:p>
        </p:txBody>
      </p:sp>
      <p:sp>
        <p:nvSpPr>
          <p:cNvPr id="6" name="Slide Number Placeholder 5"/>
          <p:cNvSpPr>
            <a:spLocks noGrp="1"/>
          </p:cNvSpPr>
          <p:nvPr>
            <p:ph type="sldNum" sz="quarter" idx="4"/>
          </p:nvPr>
        </p:nvSpPr>
        <p:spPr>
          <a:xfrm>
            <a:off x="9752554" y="548797"/>
            <a:ext cx="1254937" cy="301752"/>
          </a:xfrm>
          <a:prstGeom prst="rect">
            <a:avLst/>
          </a:prstGeom>
        </p:spPr>
        <p:txBody>
          <a:bodyPr vert="horz" lIns="91440" tIns="45720" rIns="91440" bIns="45720" rtlCol="0" anchor="ctr"/>
          <a:lstStyle>
            <a:lvl1pPr algn="r">
              <a:defRPr sz="1200">
                <a:solidFill>
                  <a:schemeClr val="tx1"/>
                </a:solidFill>
              </a:defRPr>
            </a:lvl1pPr>
          </a:lstStyle>
          <a:p>
            <a:fld id="{A675CA9F-68B7-46CA-BD46-083AF6D00A7E}" type="slidenum">
              <a:rPr lang="en-US" smtClean="0"/>
              <a:t>‹#›</a:t>
            </a:fld>
            <a:endParaRPr lang="en-US"/>
          </a:p>
        </p:txBody>
      </p:sp>
      <p:sp>
        <p:nvSpPr>
          <p:cNvPr id="5" name="Footer Placeholder 4"/>
          <p:cNvSpPr>
            <a:spLocks noGrp="1"/>
          </p:cNvSpPr>
          <p:nvPr>
            <p:ph type="ftr" sz="quarter" idx="3"/>
          </p:nvPr>
        </p:nvSpPr>
        <p:spPr>
          <a:xfrm>
            <a:off x="8011585" y="855957"/>
            <a:ext cx="299531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1065" y="502276"/>
            <a:ext cx="6495245" cy="1119199"/>
          </a:xfrm>
        </p:spPr>
        <p:txBody>
          <a:bodyPr/>
          <a:lstStyle/>
          <a:p>
            <a:r>
              <a:rPr lang="en-US" dirty="0" smtClean="0">
                <a:latin typeface="Britannic Bold" pitchFamily="34" charset="0"/>
              </a:rPr>
              <a:t>Moral Case Literature</a:t>
            </a:r>
            <a:endParaRPr lang="en-US" dirty="0">
              <a:latin typeface="Britannic Bold" pitchFamily="34" charset="0"/>
            </a:endParaRPr>
          </a:p>
        </p:txBody>
      </p:sp>
      <p:sp>
        <p:nvSpPr>
          <p:cNvPr id="3" name="Subtitle 2"/>
          <p:cNvSpPr>
            <a:spLocks noGrp="1"/>
          </p:cNvSpPr>
          <p:nvPr>
            <p:ph type="subTitle" idx="1"/>
          </p:nvPr>
        </p:nvSpPr>
        <p:spPr>
          <a:xfrm>
            <a:off x="678288" y="1933932"/>
            <a:ext cx="8568744" cy="1491848"/>
          </a:xfrm>
        </p:spPr>
        <p:txBody>
          <a:bodyPr>
            <a:normAutofit/>
          </a:bodyPr>
          <a:lstStyle/>
          <a:p>
            <a:pPr lvl="0" algn="just"/>
            <a:r>
              <a:rPr lang="en-US" dirty="0" smtClean="0">
                <a:latin typeface="Cambria" pitchFamily="18" charset="0"/>
                <a:ea typeface="Cambria" pitchFamily="18" charset="0"/>
              </a:rPr>
              <a:t>Moral Case </a:t>
            </a:r>
            <a:r>
              <a:rPr lang="en-US" dirty="0">
                <a:latin typeface="Cambria" pitchFamily="18" charset="0"/>
                <a:ea typeface="Cambria" pitchFamily="18" charset="0"/>
              </a:rPr>
              <a:t>L</a:t>
            </a:r>
            <a:r>
              <a:rPr lang="en-US" dirty="0" smtClean="0">
                <a:latin typeface="Cambria" pitchFamily="18" charset="0"/>
                <a:ea typeface="Cambria" pitchFamily="18" charset="0"/>
              </a:rPr>
              <a:t>iterature plot’s includes, Moral Case, Gather Facts, Identify Stakeholders, Articulate dilemma, List Alternative, Compare Alternative with the Principles, Weight Consequences and Make a Decision.</a:t>
            </a:r>
          </a:p>
          <a:p>
            <a:endParaRPr lang="en-US" dirty="0"/>
          </a:p>
        </p:txBody>
      </p:sp>
    </p:spTree>
    <p:extLst>
      <p:ext uri="{BB962C8B-B14F-4D97-AF65-F5344CB8AC3E}">
        <p14:creationId xmlns:p14="http://schemas.microsoft.com/office/powerpoint/2010/main" val="400945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529" y="89400"/>
            <a:ext cx="5503572" cy="1154097"/>
          </a:xfrm>
        </p:spPr>
        <p:txBody>
          <a:bodyPr/>
          <a:lstStyle/>
          <a:p>
            <a:r>
              <a:rPr lang="en-PH" dirty="0" smtClean="0">
                <a:latin typeface="Britannic Bold" pitchFamily="34" charset="0"/>
              </a:rPr>
              <a:t>Weight Consequences:</a:t>
            </a:r>
            <a:endParaRPr lang="en-US" dirty="0">
              <a:latin typeface="Britannic Bold"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15506181"/>
              </p:ext>
            </p:extLst>
          </p:nvPr>
        </p:nvGraphicFramePr>
        <p:xfrm>
          <a:off x="690563" y="1830388"/>
          <a:ext cx="9753600" cy="1483360"/>
        </p:xfrm>
        <a:graphic>
          <a:graphicData uri="http://schemas.openxmlformats.org/drawingml/2006/table">
            <a:tbl>
              <a:tblPr firstRow="1" bandRow="1">
                <a:tableStyleId>{5C22544A-7EE6-4342-B048-85BDC9FD1C3A}</a:tableStyleId>
              </a:tblPr>
              <a:tblGrid>
                <a:gridCol w="3251200"/>
                <a:gridCol w="3251200"/>
                <a:gridCol w="3251200"/>
              </a:tblGrid>
              <a:tr h="370840">
                <a:tc>
                  <a:txBody>
                    <a:bodyPr/>
                    <a:lstStyle/>
                    <a:p>
                      <a:r>
                        <a:rPr lang="en-US" dirty="0" smtClean="0"/>
                        <a:t>Moral Choices</a:t>
                      </a:r>
                      <a:endParaRPr lang="en-US" dirty="0"/>
                    </a:p>
                  </a:txBody>
                  <a:tcPr/>
                </a:tc>
                <a:tc>
                  <a:txBody>
                    <a:bodyPr/>
                    <a:lstStyle/>
                    <a:p>
                      <a:r>
                        <a:rPr lang="en-US" dirty="0" smtClean="0"/>
                        <a:t>Positive Consequences</a:t>
                      </a:r>
                      <a:endParaRPr lang="en-US" dirty="0"/>
                    </a:p>
                  </a:txBody>
                  <a:tcPr/>
                </a:tc>
                <a:tc>
                  <a:txBody>
                    <a:bodyPr/>
                    <a:lstStyle/>
                    <a:p>
                      <a:r>
                        <a:rPr lang="en-US" dirty="0" smtClean="0"/>
                        <a:t>Negative Consequences</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6984032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25" y="360608"/>
            <a:ext cx="3842197" cy="895771"/>
          </a:xfrm>
        </p:spPr>
        <p:txBody>
          <a:bodyPr/>
          <a:lstStyle/>
          <a:p>
            <a:r>
              <a:rPr lang="en-PH" dirty="0" smtClean="0">
                <a:latin typeface="Britannic Bold" pitchFamily="34" charset="0"/>
              </a:rPr>
              <a:t>Make Decision:</a:t>
            </a:r>
            <a:endParaRPr lang="en-US" dirty="0">
              <a:latin typeface="Britannic Bold" pitchFamily="34" charset="0"/>
            </a:endParaRPr>
          </a:p>
        </p:txBody>
      </p:sp>
      <p:sp>
        <p:nvSpPr>
          <p:cNvPr id="3" name="Content Placeholder 2"/>
          <p:cNvSpPr>
            <a:spLocks noGrp="1"/>
          </p:cNvSpPr>
          <p:nvPr>
            <p:ph idx="1"/>
          </p:nvPr>
        </p:nvSpPr>
        <p:spPr>
          <a:xfrm>
            <a:off x="549499" y="1327400"/>
            <a:ext cx="9753600" cy="3539527"/>
          </a:xfrm>
        </p:spPr>
        <p:txBody>
          <a:bodyPr/>
          <a:lstStyle/>
          <a:p>
            <a:endParaRPr lang="en-US" dirty="0"/>
          </a:p>
        </p:txBody>
      </p:sp>
    </p:spTree>
    <p:extLst>
      <p:ext uri="{BB962C8B-B14F-4D97-AF65-F5344CB8AC3E}">
        <p14:creationId xmlns:p14="http://schemas.microsoft.com/office/powerpoint/2010/main" val="1543267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2475" y="1751526"/>
            <a:ext cx="4404574" cy="1204645"/>
          </a:xfrm>
        </p:spPr>
        <p:txBody>
          <a:bodyPr>
            <a:normAutofit/>
          </a:bodyPr>
          <a:lstStyle/>
          <a:p>
            <a:r>
              <a:rPr lang="en-US" sz="6600" dirty="0" smtClean="0">
                <a:latin typeface="Britannic Bold" pitchFamily="34" charset="0"/>
              </a:rPr>
              <a:t>Moral Case</a:t>
            </a:r>
            <a:endParaRPr lang="en-US" sz="6600" dirty="0">
              <a:latin typeface="Britannic Bold" pitchFamily="34" charset="0"/>
            </a:endParaRPr>
          </a:p>
        </p:txBody>
      </p:sp>
      <p:sp>
        <p:nvSpPr>
          <p:cNvPr id="3" name="Subtitle 2"/>
          <p:cNvSpPr>
            <a:spLocks noGrp="1"/>
          </p:cNvSpPr>
          <p:nvPr>
            <p:ph type="subTitle" idx="1"/>
          </p:nvPr>
        </p:nvSpPr>
        <p:spPr>
          <a:xfrm>
            <a:off x="6954592" y="3201598"/>
            <a:ext cx="5104326" cy="984036"/>
          </a:xfrm>
        </p:spPr>
        <p:txBody>
          <a:bodyPr>
            <a:noAutofit/>
          </a:bodyPr>
          <a:lstStyle/>
          <a:p>
            <a:pPr algn="ctr">
              <a:buClr>
                <a:schemeClr val="dk1"/>
              </a:buClr>
              <a:buSzPct val="100000"/>
            </a:pPr>
            <a:r>
              <a:rPr lang="en-US" sz="3200" b="1" dirty="0" smtClean="0">
                <a:latin typeface="Goudy Old Style" pitchFamily="18" charset="0"/>
                <a:ea typeface="Cambria" pitchFamily="18" charset="0"/>
              </a:rPr>
              <a:t>“Managing Pain, A Family Affair”</a:t>
            </a:r>
            <a:endParaRPr lang="en-US" sz="3200" b="1" dirty="0">
              <a:latin typeface="Goudy Old Style" pitchFamily="18" charset="0"/>
              <a:ea typeface="Cambria"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25803" cy="6858000"/>
          </a:xfrm>
          <a:prstGeom prst="rect">
            <a:avLst/>
          </a:prstGeom>
        </p:spPr>
      </p:pic>
    </p:spTree>
    <p:extLst>
      <p:ext uri="{BB962C8B-B14F-4D97-AF65-F5344CB8AC3E}">
        <p14:creationId xmlns:p14="http://schemas.microsoft.com/office/powerpoint/2010/main" val="1385687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804" y="540911"/>
            <a:ext cx="3468710" cy="741224"/>
          </a:xfrm>
        </p:spPr>
        <p:txBody>
          <a:bodyPr/>
          <a:lstStyle/>
          <a:p>
            <a:r>
              <a:rPr lang="en-US" dirty="0" smtClean="0">
                <a:latin typeface="Britannic Bold" pitchFamily="34" charset="0"/>
              </a:rPr>
              <a:t>Moral Case:</a:t>
            </a:r>
            <a:endParaRPr lang="en-US" dirty="0">
              <a:latin typeface="Britannic Bold" pitchFamily="34" charset="0"/>
            </a:endParaRPr>
          </a:p>
        </p:txBody>
      </p:sp>
      <p:sp>
        <p:nvSpPr>
          <p:cNvPr id="3" name="Content Placeholder 2"/>
          <p:cNvSpPr>
            <a:spLocks noGrp="1"/>
          </p:cNvSpPr>
          <p:nvPr>
            <p:ph idx="1"/>
          </p:nvPr>
        </p:nvSpPr>
        <p:spPr>
          <a:xfrm>
            <a:off x="748048" y="1596979"/>
            <a:ext cx="10515600" cy="3755735"/>
          </a:xfrm>
          <a:ln>
            <a:solidFill>
              <a:schemeClr val="tx1">
                <a:lumMod val="50000"/>
              </a:schemeClr>
            </a:solidFill>
          </a:ln>
        </p:spPr>
        <p:txBody>
          <a:bodyPr>
            <a:normAutofit lnSpcReduction="10000"/>
          </a:bodyPr>
          <a:lstStyle/>
          <a:p>
            <a:pPr marL="0" lvl="0" indent="0">
              <a:spcBef>
                <a:spcPts val="0"/>
              </a:spcBef>
              <a:buSzPts val="2800"/>
              <a:buNone/>
            </a:pPr>
            <a:r>
              <a:rPr lang="en-US" dirty="0" smtClean="0">
                <a:latin typeface="Cambria" pitchFamily="18" charset="0"/>
                <a:ea typeface="Cambria" pitchFamily="18" charset="0"/>
              </a:rPr>
              <a:t>Mrs. W is a sixty-year-old African American woman with a recent diagnosis of breast cancer with metastases to the bone and lung. </a:t>
            </a:r>
            <a:r>
              <a:rPr lang="en-US" dirty="0">
                <a:latin typeface="Cambria" pitchFamily="18" charset="0"/>
                <a:ea typeface="Cambria" pitchFamily="18" charset="0"/>
              </a:rPr>
              <a:t>She has been married thirty-two years and has three adult children</a:t>
            </a:r>
            <a:r>
              <a:rPr lang="en-US" dirty="0" smtClean="0">
                <a:latin typeface="Cambria" pitchFamily="18" charset="0"/>
                <a:ea typeface="Cambria" pitchFamily="18" charset="0"/>
              </a:rPr>
              <a:t>. Over the last month, she has experienced increasing pain that has not been effectively controlled by her physician. She has now been referred to hospice, primarily to get her pain under control.</a:t>
            </a:r>
          </a:p>
          <a:p>
            <a:pPr marL="0" lvl="0" indent="0">
              <a:spcBef>
                <a:spcPts val="0"/>
              </a:spcBef>
              <a:buSzPts val="2800"/>
              <a:buNone/>
            </a:pPr>
            <a:endParaRPr lang="en-US" dirty="0" smtClean="0">
              <a:latin typeface="Cambria" pitchFamily="18" charset="0"/>
              <a:ea typeface="Cambria" pitchFamily="18" charset="0"/>
            </a:endParaRPr>
          </a:p>
          <a:p>
            <a:pPr marL="0" lvl="0" indent="0">
              <a:spcBef>
                <a:spcPts val="0"/>
              </a:spcBef>
              <a:buSzPts val="2800"/>
              <a:buNone/>
            </a:pPr>
            <a:r>
              <a:rPr lang="en-US" dirty="0" smtClean="0">
                <a:latin typeface="Cambria" pitchFamily="18" charset="0"/>
                <a:ea typeface="Cambria" pitchFamily="18" charset="0"/>
              </a:rPr>
              <a:t>After assessing the patient, the hospice nurse recommends long-acting Morphine 30 mg twice a day with short-acting Morphine for breakthrough pain every three or four hours as needed. After recommending this treatment, the nurse follows up with Mrs. W in twenty-four hours and finds that Mrs. W is still experiencing pain. In discussion with Mrs. W and her husband, the nurse discovers that Mr. W allows his wife to take her long-acting Morphine but limits any additional pain medicine because he doesn’t want her to become addicted. And Mrs. W dies four days after transfer to the inpatient unit, at peace and completely pain free.</a:t>
            </a:r>
          </a:p>
          <a:p>
            <a:endParaRPr lang="en-US" dirty="0"/>
          </a:p>
        </p:txBody>
      </p:sp>
    </p:spTree>
    <p:extLst>
      <p:ext uri="{BB962C8B-B14F-4D97-AF65-F5344CB8AC3E}">
        <p14:creationId xmlns:p14="http://schemas.microsoft.com/office/powerpoint/2010/main" val="26531174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046" y="412122"/>
            <a:ext cx="3339921" cy="895771"/>
          </a:xfrm>
        </p:spPr>
        <p:txBody>
          <a:bodyPr/>
          <a:lstStyle/>
          <a:p>
            <a:r>
              <a:rPr lang="en-PH" dirty="0" smtClean="0">
                <a:latin typeface="Britannic Bold" pitchFamily="34" charset="0"/>
              </a:rPr>
              <a:t>Gather Facts:</a:t>
            </a:r>
            <a:endParaRPr lang="en-US" dirty="0">
              <a:latin typeface="Britannic Bold" pitchFamily="34" charset="0"/>
            </a:endParaRPr>
          </a:p>
        </p:txBody>
      </p:sp>
      <p:sp>
        <p:nvSpPr>
          <p:cNvPr id="3" name="Content Placeholder 2"/>
          <p:cNvSpPr>
            <a:spLocks noGrp="1"/>
          </p:cNvSpPr>
          <p:nvPr>
            <p:ph idx="1"/>
          </p:nvPr>
        </p:nvSpPr>
        <p:spPr>
          <a:xfrm>
            <a:off x="716923" y="1596980"/>
            <a:ext cx="10088451" cy="3078051"/>
          </a:xfrm>
          <a:ln>
            <a:solidFill>
              <a:schemeClr val="tx1">
                <a:lumMod val="50000"/>
              </a:schemeClr>
            </a:solidFill>
          </a:ln>
        </p:spPr>
        <p:txBody>
          <a:bodyPr>
            <a:normAutofit/>
          </a:bodyPr>
          <a:lstStyle/>
          <a:p>
            <a:pPr lvl="0" indent="-457200">
              <a:spcBef>
                <a:spcPts val="0"/>
              </a:spcBef>
              <a:buSzPts val="2800"/>
              <a:buFont typeface="Wingdings" pitchFamily="2" charset="2"/>
              <a:buChar char="q"/>
            </a:pPr>
            <a:r>
              <a:rPr lang="en-US" dirty="0" smtClean="0"/>
              <a:t>Mrs. W is a 60 year old African-American woman who was just diagnosed with    breast cancer with bone and lung metastases.</a:t>
            </a:r>
          </a:p>
          <a:p>
            <a:pPr lvl="0" indent="-457200">
              <a:spcBef>
                <a:spcPts val="0"/>
              </a:spcBef>
              <a:buSzPts val="2800"/>
              <a:buFont typeface="Wingdings" pitchFamily="2" charset="2"/>
              <a:buChar char="q"/>
            </a:pPr>
            <a:r>
              <a:rPr lang="en-US" dirty="0" smtClean="0"/>
              <a:t>She has three adult children and has been married for 32 years.</a:t>
            </a:r>
          </a:p>
          <a:p>
            <a:pPr lvl="0" indent="-457200">
              <a:spcBef>
                <a:spcPts val="0"/>
              </a:spcBef>
              <a:buSzPts val="2800"/>
              <a:buFont typeface="Wingdings" pitchFamily="2" charset="2"/>
              <a:buChar char="q"/>
            </a:pPr>
            <a:r>
              <a:rPr lang="en-US" dirty="0" smtClean="0"/>
              <a:t>Mr. W allows his wife to take her medicine but limits only because he doesn't want her to grow addicted, the nurse discovers.</a:t>
            </a:r>
          </a:p>
          <a:p>
            <a:pPr lvl="0" indent="-457200">
              <a:spcBef>
                <a:spcPts val="0"/>
              </a:spcBef>
              <a:buSzPts val="2800"/>
              <a:buFont typeface="Wingdings" pitchFamily="2" charset="2"/>
              <a:buChar char="q"/>
            </a:pPr>
            <a:r>
              <a:rPr lang="en-US" dirty="0" smtClean="0"/>
              <a:t>Mrs. W's health continues to deteriorate, so she and her husband decide to admit her to an inpatient facility.</a:t>
            </a:r>
          </a:p>
          <a:p>
            <a:pPr lvl="0" indent="-457200">
              <a:spcBef>
                <a:spcPts val="0"/>
              </a:spcBef>
              <a:buSzPts val="2800"/>
              <a:buFont typeface="Wingdings" pitchFamily="2" charset="2"/>
              <a:buChar char="q"/>
            </a:pPr>
            <a:r>
              <a:rPr lang="en-US" dirty="0" smtClean="0"/>
              <a:t>Mrs. W dies four days after being admitted to the inpatient ward, pain-free and at peace.</a:t>
            </a:r>
          </a:p>
          <a:p>
            <a:endParaRPr lang="en-US" dirty="0"/>
          </a:p>
        </p:txBody>
      </p:sp>
    </p:spTree>
    <p:extLst>
      <p:ext uri="{BB962C8B-B14F-4D97-AF65-F5344CB8AC3E}">
        <p14:creationId xmlns:p14="http://schemas.microsoft.com/office/powerpoint/2010/main" val="3874670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710" y="373488"/>
            <a:ext cx="5207358" cy="844251"/>
          </a:xfrm>
        </p:spPr>
        <p:txBody>
          <a:bodyPr/>
          <a:lstStyle/>
          <a:p>
            <a:r>
              <a:rPr lang="en-PH" dirty="0" smtClean="0">
                <a:latin typeface="Britannic Bold" pitchFamily="34" charset="0"/>
              </a:rPr>
              <a:t>Identify Stakeholders:</a:t>
            </a:r>
            <a:endParaRPr lang="en-US" dirty="0">
              <a:latin typeface="Britannic Bold" pitchFamily="34" charset="0"/>
            </a:endParaRPr>
          </a:p>
        </p:txBody>
      </p:sp>
      <p:sp>
        <p:nvSpPr>
          <p:cNvPr id="4" name="Content Placeholder 3"/>
          <p:cNvSpPr>
            <a:spLocks noGrp="1"/>
          </p:cNvSpPr>
          <p:nvPr>
            <p:ph idx="1"/>
          </p:nvPr>
        </p:nvSpPr>
        <p:spPr>
          <a:xfrm>
            <a:off x="601014" y="1456191"/>
            <a:ext cx="3713409" cy="1660497"/>
          </a:xfrm>
          <a:ln>
            <a:solidFill>
              <a:schemeClr val="tx1">
                <a:lumMod val="50000"/>
              </a:schemeClr>
            </a:solidFill>
          </a:ln>
        </p:spPr>
        <p:txBody>
          <a:bodyPr/>
          <a:lstStyle/>
          <a:p>
            <a:pPr>
              <a:buFont typeface="Wingdings" pitchFamily="2" charset="2"/>
              <a:buChar char="q"/>
            </a:pPr>
            <a:r>
              <a:rPr lang="en-US" dirty="0" smtClean="0"/>
              <a:t>Physician</a:t>
            </a:r>
          </a:p>
          <a:p>
            <a:pPr>
              <a:buFont typeface="Wingdings" pitchFamily="2" charset="2"/>
              <a:buChar char="q"/>
            </a:pPr>
            <a:r>
              <a:rPr lang="en-US" dirty="0" smtClean="0"/>
              <a:t>Mr. W</a:t>
            </a:r>
          </a:p>
          <a:p>
            <a:pPr>
              <a:buFont typeface="Wingdings" pitchFamily="2" charset="2"/>
              <a:buChar char="q"/>
            </a:pPr>
            <a:r>
              <a:rPr lang="en-US" dirty="0" smtClean="0"/>
              <a:t>Mrs. W</a:t>
            </a:r>
          </a:p>
          <a:p>
            <a:pPr>
              <a:buFont typeface="Wingdings" pitchFamily="2" charset="2"/>
              <a:buChar char="q"/>
            </a:pPr>
            <a:r>
              <a:rPr lang="en-US" dirty="0" smtClean="0"/>
              <a:t>Children</a:t>
            </a:r>
            <a:endParaRPr lang="en-US" dirty="0"/>
          </a:p>
        </p:txBody>
      </p:sp>
    </p:spTree>
    <p:extLst>
      <p:ext uri="{BB962C8B-B14F-4D97-AF65-F5344CB8AC3E}">
        <p14:creationId xmlns:p14="http://schemas.microsoft.com/office/powerpoint/2010/main" val="360477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741" y="399245"/>
            <a:ext cx="4589172" cy="818498"/>
          </a:xfrm>
        </p:spPr>
        <p:txBody>
          <a:bodyPr>
            <a:normAutofit fontScale="90000"/>
          </a:bodyPr>
          <a:lstStyle/>
          <a:p>
            <a:r>
              <a:rPr lang="en-PH" dirty="0" smtClean="0">
                <a:latin typeface="Britannic Bold" pitchFamily="34" charset="0"/>
              </a:rPr>
              <a:t>Articulate Dilemma:</a:t>
            </a:r>
            <a:endParaRPr lang="en-US" dirty="0">
              <a:latin typeface="Britannic Bold" pitchFamily="34" charset="0"/>
            </a:endParaRPr>
          </a:p>
        </p:txBody>
      </p:sp>
      <p:sp>
        <p:nvSpPr>
          <p:cNvPr id="3" name="Content Placeholder 2"/>
          <p:cNvSpPr>
            <a:spLocks noGrp="1"/>
          </p:cNvSpPr>
          <p:nvPr>
            <p:ph idx="1"/>
          </p:nvPr>
        </p:nvSpPr>
        <p:spPr>
          <a:xfrm>
            <a:off x="420708" y="1520583"/>
            <a:ext cx="11350581" cy="4403699"/>
          </a:xfrm>
          <a:ln>
            <a:solidFill>
              <a:schemeClr val="tx1">
                <a:lumMod val="50000"/>
              </a:schemeClr>
            </a:solidFill>
          </a:ln>
        </p:spPr>
        <p:txBody>
          <a:bodyPr/>
          <a:lstStyle/>
          <a:p>
            <a:pPr marL="45720" indent="0" algn="ctr">
              <a:buNone/>
            </a:pPr>
            <a:r>
              <a:rPr lang="en-US" dirty="0" smtClean="0"/>
              <a:t>Vs.</a:t>
            </a:r>
          </a:p>
          <a:p>
            <a:pPr marL="45720" indent="0" algn="ctr">
              <a:buNone/>
            </a:pPr>
            <a:endParaRPr lang="en-US" dirty="0" smtClean="0"/>
          </a:p>
          <a:p>
            <a:pPr marL="45720" indent="0">
              <a:buNone/>
            </a:pPr>
            <a:r>
              <a:rPr lang="en-US" dirty="0" smtClean="0"/>
              <a:t>1. </a:t>
            </a:r>
            <a:r>
              <a:rPr lang="en-US" dirty="0" smtClean="0"/>
              <a:t>					</a:t>
            </a:r>
            <a:r>
              <a:rPr lang="en-US" dirty="0" smtClean="0"/>
              <a:t>	</a:t>
            </a:r>
            <a:r>
              <a:rPr lang="en-US" dirty="0"/>
              <a:t> </a:t>
            </a:r>
            <a:r>
              <a:rPr lang="en-US" dirty="0" smtClean="0"/>
              <a:t>  1. </a:t>
            </a:r>
          </a:p>
          <a:p>
            <a:pPr marL="45720" indent="0">
              <a:buNone/>
            </a:pPr>
            <a:r>
              <a:rPr lang="en-US" sz="1800" dirty="0"/>
              <a:t>2</a:t>
            </a:r>
            <a:r>
              <a:rPr lang="en-US" dirty="0" smtClean="0"/>
              <a:t>. 		</a:t>
            </a:r>
            <a:r>
              <a:rPr lang="en-US" dirty="0" smtClean="0"/>
              <a:t>			</a:t>
            </a:r>
            <a:r>
              <a:rPr lang="en-US" dirty="0" smtClean="0"/>
              <a:t>	   2. </a:t>
            </a:r>
            <a:endParaRPr lang="en-US" dirty="0"/>
          </a:p>
        </p:txBody>
      </p:sp>
      <p:cxnSp>
        <p:nvCxnSpPr>
          <p:cNvPr id="5" name="Straight Connector 4"/>
          <p:cNvCxnSpPr>
            <a:endCxn id="3" idx="2"/>
          </p:cNvCxnSpPr>
          <p:nvPr/>
        </p:nvCxnSpPr>
        <p:spPr>
          <a:xfrm>
            <a:off x="6095999" y="2189408"/>
            <a:ext cx="0" cy="3734874"/>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691684" y="1609859"/>
            <a:ext cx="1236372" cy="369332"/>
          </a:xfrm>
          <a:prstGeom prst="rect">
            <a:avLst/>
          </a:prstGeom>
          <a:noFill/>
          <a:ln>
            <a:solidFill>
              <a:schemeClr val="tx1"/>
            </a:solidFill>
          </a:ln>
        </p:spPr>
        <p:txBody>
          <a:bodyPr wrap="square" rtlCol="0">
            <a:spAutoFit/>
          </a:bodyPr>
          <a:lstStyle/>
          <a:p>
            <a:r>
              <a:rPr lang="en-US" dirty="0" smtClean="0"/>
              <a:t>Textbox</a:t>
            </a:r>
          </a:p>
        </p:txBody>
      </p:sp>
      <p:sp>
        <p:nvSpPr>
          <p:cNvPr id="6" name="TextBox 5"/>
          <p:cNvSpPr txBox="1"/>
          <p:nvPr/>
        </p:nvSpPr>
        <p:spPr>
          <a:xfrm>
            <a:off x="7922720" y="1609859"/>
            <a:ext cx="1002339" cy="369332"/>
          </a:xfrm>
          <a:prstGeom prst="rect">
            <a:avLst/>
          </a:prstGeom>
          <a:noFill/>
          <a:ln>
            <a:solidFill>
              <a:schemeClr val="tx1"/>
            </a:solidFill>
          </a:ln>
        </p:spPr>
        <p:txBody>
          <a:bodyPr wrap="square" rtlCol="0">
            <a:spAutoFit/>
          </a:bodyPr>
          <a:lstStyle/>
          <a:p>
            <a:r>
              <a:rPr lang="en-US" dirty="0" smtClean="0"/>
              <a:t>textbox</a:t>
            </a:r>
            <a:endParaRPr lang="en-US" dirty="0"/>
          </a:p>
        </p:txBody>
      </p:sp>
    </p:spTree>
    <p:extLst>
      <p:ext uri="{BB962C8B-B14F-4D97-AF65-F5344CB8AC3E}">
        <p14:creationId xmlns:p14="http://schemas.microsoft.com/office/powerpoint/2010/main" val="1753481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409" y="476515"/>
            <a:ext cx="4795233" cy="766981"/>
          </a:xfrm>
        </p:spPr>
        <p:txBody>
          <a:bodyPr/>
          <a:lstStyle/>
          <a:p>
            <a:r>
              <a:rPr lang="en-US" dirty="0" smtClean="0">
                <a:latin typeface="Britannic Bold" pitchFamily="34" charset="0"/>
              </a:rPr>
              <a:t>Articulate Dilemma:</a:t>
            </a:r>
            <a:endParaRPr lang="en-US" dirty="0">
              <a:latin typeface="Britannic Bold" pitchFamily="34" charset="0"/>
            </a:endParaRPr>
          </a:p>
        </p:txBody>
      </p:sp>
      <p:sp>
        <p:nvSpPr>
          <p:cNvPr id="3" name="Content Placeholder 2"/>
          <p:cNvSpPr>
            <a:spLocks noGrp="1"/>
          </p:cNvSpPr>
          <p:nvPr>
            <p:ph idx="1"/>
          </p:nvPr>
        </p:nvSpPr>
        <p:spPr>
          <a:xfrm>
            <a:off x="639650" y="1700888"/>
            <a:ext cx="9753600" cy="3539527"/>
          </a:xfrm>
        </p:spPr>
        <p:txBody>
          <a:bodyPr/>
          <a:lstStyle/>
          <a:p>
            <a:r>
              <a:rPr lang="en-US" dirty="0" smtClean="0"/>
              <a:t>The two options are in conflict with each other.</a:t>
            </a:r>
          </a:p>
          <a:p>
            <a:endParaRPr lang="en-US" dirty="0"/>
          </a:p>
          <a:p>
            <a:r>
              <a:rPr lang="en-US" dirty="0"/>
              <a:t>First Option:</a:t>
            </a:r>
          </a:p>
          <a:p>
            <a:r>
              <a:rPr lang="en-US" dirty="0"/>
              <a:t>Second Option:</a:t>
            </a:r>
          </a:p>
          <a:p>
            <a:r>
              <a:rPr lang="en-US" dirty="0"/>
              <a:t>Deontological Principle:</a:t>
            </a:r>
          </a:p>
          <a:p>
            <a:r>
              <a:rPr lang="en-US" dirty="0"/>
              <a:t>Therefore,</a:t>
            </a:r>
          </a:p>
          <a:p>
            <a:r>
              <a:rPr lang="en-US" dirty="0"/>
              <a:t>On the second option,</a:t>
            </a:r>
          </a:p>
          <a:p>
            <a:pPr marL="45720" indent="0">
              <a:buNone/>
            </a:pPr>
            <a:endParaRPr lang="en-US" dirty="0"/>
          </a:p>
        </p:txBody>
      </p:sp>
    </p:spTree>
    <p:extLst>
      <p:ext uri="{BB962C8B-B14F-4D97-AF65-F5344CB8AC3E}">
        <p14:creationId xmlns:p14="http://schemas.microsoft.com/office/powerpoint/2010/main" val="214114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529" y="334849"/>
            <a:ext cx="3713408" cy="882892"/>
          </a:xfrm>
        </p:spPr>
        <p:txBody>
          <a:bodyPr>
            <a:normAutofit/>
          </a:bodyPr>
          <a:lstStyle/>
          <a:p>
            <a:r>
              <a:rPr lang="en-PH" dirty="0" smtClean="0">
                <a:latin typeface="Britannic Bold" pitchFamily="34" charset="0"/>
              </a:rPr>
              <a:t>List Alternative:</a:t>
            </a:r>
            <a:endParaRPr lang="en-US" dirty="0">
              <a:latin typeface="Britannic Bold" pitchFamily="34" charset="0"/>
            </a:endParaRPr>
          </a:p>
        </p:txBody>
      </p:sp>
      <p:sp>
        <p:nvSpPr>
          <p:cNvPr id="3" name="Content Placeholder 2"/>
          <p:cNvSpPr>
            <a:spLocks noGrp="1"/>
          </p:cNvSpPr>
          <p:nvPr>
            <p:ph idx="1"/>
          </p:nvPr>
        </p:nvSpPr>
        <p:spPr>
          <a:xfrm>
            <a:off x="639650" y="1597857"/>
            <a:ext cx="9753600" cy="3539527"/>
          </a:xfrm>
        </p:spPr>
        <p:txBody>
          <a:bodyPr/>
          <a:lstStyle/>
          <a:p>
            <a:pPr>
              <a:buFont typeface="Wingdings" pitchFamily="2" charset="2"/>
              <a:buChar char="q"/>
            </a:pPr>
            <a:endParaRPr lang="en-US" dirty="0"/>
          </a:p>
        </p:txBody>
      </p:sp>
    </p:spTree>
    <p:extLst>
      <p:ext uri="{BB962C8B-B14F-4D97-AF65-F5344CB8AC3E}">
        <p14:creationId xmlns:p14="http://schemas.microsoft.com/office/powerpoint/2010/main" val="3706685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05" y="296213"/>
            <a:ext cx="9392991" cy="857130"/>
          </a:xfrm>
        </p:spPr>
        <p:txBody>
          <a:bodyPr>
            <a:normAutofit/>
          </a:bodyPr>
          <a:lstStyle/>
          <a:p>
            <a:r>
              <a:rPr lang="en-PH" dirty="0" smtClean="0">
                <a:latin typeface="Britannic Bold" pitchFamily="34" charset="0"/>
              </a:rPr>
              <a:t>Compare Alternative with the Principles:</a:t>
            </a:r>
            <a:endParaRPr lang="en-US" dirty="0">
              <a:latin typeface="Britannic Bold"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5365671"/>
              </p:ext>
            </p:extLst>
          </p:nvPr>
        </p:nvGraphicFramePr>
        <p:xfrm>
          <a:off x="614542" y="1688540"/>
          <a:ext cx="9753600" cy="1849120"/>
        </p:xfrm>
        <a:graphic>
          <a:graphicData uri="http://schemas.openxmlformats.org/drawingml/2006/table">
            <a:tbl>
              <a:tblPr firstRow="1" bandRow="1">
                <a:tableStyleId>{5C22544A-7EE6-4342-B048-85BDC9FD1C3A}</a:tableStyleId>
              </a:tblPr>
              <a:tblGrid>
                <a:gridCol w="3251200"/>
                <a:gridCol w="3251200"/>
                <a:gridCol w="3251200"/>
              </a:tblGrid>
              <a:tr h="281926">
                <a:tc>
                  <a:txBody>
                    <a:bodyPr/>
                    <a:lstStyle/>
                    <a:p>
                      <a:r>
                        <a:rPr lang="en-US" dirty="0" smtClean="0"/>
                        <a:t>Alternatives</a:t>
                      </a:r>
                      <a:endParaRPr lang="en-US" dirty="0"/>
                    </a:p>
                  </a:txBody>
                  <a:tcPr/>
                </a:tc>
                <a:tc>
                  <a:txBody>
                    <a:bodyPr/>
                    <a:lstStyle/>
                    <a:p>
                      <a:r>
                        <a:rPr lang="en-US" dirty="0" smtClean="0"/>
                        <a:t>First Option</a:t>
                      </a:r>
                      <a:endParaRPr lang="en-US" dirty="0"/>
                    </a:p>
                  </a:txBody>
                  <a:tcPr/>
                </a:tc>
                <a:tc>
                  <a:txBody>
                    <a:bodyPr/>
                    <a:lstStyle/>
                    <a:p>
                      <a:r>
                        <a:rPr lang="en-US" dirty="0" smtClean="0"/>
                        <a:t>Second Option</a:t>
                      </a:r>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42669438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474</TotalTime>
  <Words>421</Words>
  <Application>Microsoft Office PowerPoint</Application>
  <PresentationFormat>Custom</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Perspective</vt:lpstr>
      <vt:lpstr>Moral Case Literature</vt:lpstr>
      <vt:lpstr>Moral Case</vt:lpstr>
      <vt:lpstr>Moral Case:</vt:lpstr>
      <vt:lpstr>Gather Facts:</vt:lpstr>
      <vt:lpstr>Identify Stakeholders:</vt:lpstr>
      <vt:lpstr>Articulate Dilemma:</vt:lpstr>
      <vt:lpstr>Articulate Dilemma:</vt:lpstr>
      <vt:lpstr>List Alternative:</vt:lpstr>
      <vt:lpstr>Compare Alternative with the Principles:</vt:lpstr>
      <vt:lpstr>Weight Consequences:</vt:lpstr>
      <vt:lpstr>Make Decision:</vt:lpstr>
    </vt:vector>
  </TitlesOfParts>
  <Company>by adguard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Moral Case Literature</dc:title>
  <dc:creator>LARRY</dc:creator>
  <cp:lastModifiedBy>LARRY</cp:lastModifiedBy>
  <cp:revision>26</cp:revision>
  <dcterms:created xsi:type="dcterms:W3CDTF">2021-10-04T06:02:23Z</dcterms:created>
  <dcterms:modified xsi:type="dcterms:W3CDTF">2021-10-06T15:09:53Z</dcterms:modified>
</cp:coreProperties>
</file>