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72" y="5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izanH19/image-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kumimoji="0" lang="en-US" sz="3200" b="0" i="0" u="none" strike="noStrike" kern="1200" cap="all" spc="0" normalizeH="0" baseline="0" noProof="0" dirty="0">
                <a:ln>
                  <a:noFill/>
                </a:ln>
                <a:solidFill>
                  <a:prstClr val="black">
                    <a:lumMod val="75000"/>
                    <a:lumOff val="25000"/>
                  </a:prstClr>
                </a:solidFill>
                <a:effectLst/>
                <a:uLnTx/>
                <a:uFillTx/>
                <a:latin typeface="Franklin Gothic Demi"/>
                <a:ea typeface="+mj-ea"/>
                <a:cs typeface="+mj-cs"/>
              </a:rPr>
              <a:t>Secure 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err="1">
                <a:solidFill>
                  <a:schemeClr val="accent1">
                    <a:lumMod val="75000"/>
                  </a:schemeClr>
                </a:solidFill>
                <a:latin typeface="Arial" pitchFamily="34" charset="0"/>
                <a:cs typeface="Arial" pitchFamily="34" charset="0"/>
              </a:rPr>
              <a:t>Sk</a:t>
            </a:r>
            <a:r>
              <a:rPr lang="en-US" sz="2000" b="1" dirty="0">
                <a:solidFill>
                  <a:schemeClr val="accent1">
                    <a:lumMod val="75000"/>
                  </a:schemeClr>
                </a:solidFill>
                <a:latin typeface="Arial" pitchFamily="34" charset="0"/>
                <a:cs typeface="Arial" pitchFamily="34" charset="0"/>
              </a:rPr>
              <a:t> Mizan Humaid</a:t>
            </a: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a:cs typeface="Arial"/>
              </a:rPr>
              <a:t>Sk</a:t>
            </a:r>
            <a:r>
              <a:rPr lang="en-US" sz="2000" b="1" dirty="0">
                <a:solidFill>
                  <a:schemeClr val="accent1">
                    <a:lumMod val="75000"/>
                  </a:schemeClr>
                </a:solidFill>
                <a:latin typeface="Arial"/>
                <a:cs typeface="Arial"/>
              </a:rPr>
              <a:t> Mizan Humaid</a:t>
            </a:r>
          </a:p>
          <a:p>
            <a:r>
              <a:rPr lang="en-US" sz="2000" b="1" dirty="0">
                <a:solidFill>
                  <a:schemeClr val="accent1">
                    <a:lumMod val="75000"/>
                  </a:schemeClr>
                </a:solidFill>
                <a:latin typeface="Arial"/>
                <a:cs typeface="Arial"/>
              </a:rPr>
              <a:t>College Name &amp; Department : St Thomas’ College of Engineering and Technology &amp; Computer Science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US" sz="3200" b="0" i="0" u="none" strike="noStrike" kern="1200" cap="none" spc="0" normalizeH="0" baseline="0" noProof="0" dirty="0">
                <a:ln>
                  <a:noFill/>
                </a:ln>
                <a:solidFill>
                  <a:prstClr val="black">
                    <a:lumMod val="75000"/>
                    <a:lumOff val="25000"/>
                  </a:prstClr>
                </a:solidFill>
                <a:effectLst/>
                <a:uLnTx/>
                <a:uFillTx/>
                <a:latin typeface="Times New Roman" pitchFamily="18" charset="0"/>
                <a:ea typeface="+mn-ea"/>
                <a:cs typeface="Times New Roman" pitchFamily="18" charset="0"/>
              </a:rPr>
              <a:t>Integrate advanced encryption algorithms for enhanced security.</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US" sz="3200" b="0" i="0" u="none" strike="noStrike" kern="1200" cap="none" spc="0" normalizeH="0" baseline="0" noProof="0" dirty="0">
                <a:ln>
                  <a:noFill/>
                </a:ln>
                <a:solidFill>
                  <a:prstClr val="black">
                    <a:lumMod val="75000"/>
                    <a:lumOff val="25000"/>
                  </a:prstClr>
                </a:solidFill>
                <a:effectLst/>
                <a:uLnTx/>
                <a:uFillTx/>
                <a:latin typeface="Times New Roman" pitchFamily="18" charset="0"/>
                <a:ea typeface="+mn-ea"/>
                <a:cs typeface="Times New Roman" pitchFamily="18" charset="0"/>
              </a:rPr>
              <a:t>Expand support to multimedia formats like audio and video.</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US" sz="3200" b="0" i="0" u="none" strike="noStrike" kern="1200" cap="none" spc="0" normalizeH="0" baseline="0" noProof="0" dirty="0">
                <a:ln>
                  <a:noFill/>
                </a:ln>
                <a:solidFill>
                  <a:prstClr val="black">
                    <a:lumMod val="75000"/>
                    <a:lumOff val="25000"/>
                  </a:prstClr>
                </a:solidFill>
                <a:effectLst/>
                <a:uLnTx/>
                <a:uFillTx/>
                <a:latin typeface="Times New Roman" pitchFamily="18" charset="0"/>
                <a:ea typeface="+mn-ea"/>
                <a:cs typeface="Times New Roman" pitchFamily="18" charset="0"/>
              </a:rPr>
              <a:t>Develop a user-friendly graphical interface (GUI) for easier use.</a:t>
            </a:r>
          </a:p>
          <a:p>
            <a:pPr marL="305435" marR="0" lvl="0" indent="-305435"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endParaRPr kumimoji="0" lang="en-US" sz="1700" b="0"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endParaRP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solidFill>
                  <a:srgbClr val="0F0F0F"/>
                </a:solidFill>
                <a:latin typeface="Times New Roman" panose="02020603050405020304" pitchFamily="18" charset="0"/>
                <a:ea typeface="+mn-lt"/>
                <a:cs typeface="Times New Roman" panose="02020603050405020304" pitchFamily="18" charset="0"/>
              </a:rPr>
              <a:t>Traditional steganography tools lack robust integration of password protection and precise data retrieval, risking unauthorized access or data loss. Existing methods often fail to handle variable message lengths securely within standard image formats. This project addresses these gaps by embedding encrypted messages and passwords into images using pixel-channel manipulation, ensuring controlled access and reliable extraction.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sz="2400" dirty="0">
                <a:latin typeface="Times New Roman" panose="02020603050405020304" pitchFamily="18" charset="0"/>
                <a:cs typeface="Times New Roman" panose="02020603050405020304" pitchFamily="18" charset="0"/>
              </a:rPr>
              <a:t>Python: Core programming language for implementing steganography logic and GUI.</a:t>
            </a:r>
          </a:p>
          <a:p>
            <a:r>
              <a:rPr lang="en-IN" sz="2400" dirty="0">
                <a:latin typeface="Times New Roman" panose="02020603050405020304" pitchFamily="18" charset="0"/>
                <a:cs typeface="Times New Roman" panose="02020603050405020304" pitchFamily="18" charset="0"/>
              </a:rPr>
              <a:t>OpenCV (cv2): For reading, modifying, and writing image pixel data.</a:t>
            </a:r>
          </a:p>
          <a:p>
            <a:r>
              <a:rPr lang="en-IN" sz="2400" dirty="0" err="1">
                <a:latin typeface="Times New Roman" panose="02020603050405020304" pitchFamily="18" charset="0"/>
                <a:cs typeface="Times New Roman" panose="02020603050405020304" pitchFamily="18" charset="0"/>
              </a:rPr>
              <a:t>Tkinter</a:t>
            </a:r>
            <a:r>
              <a:rPr lang="en-IN" sz="2400" dirty="0">
                <a:latin typeface="Times New Roman" panose="02020603050405020304" pitchFamily="18" charset="0"/>
                <a:cs typeface="Times New Roman" panose="02020603050405020304" pitchFamily="18" charset="0"/>
              </a:rPr>
              <a:t>: GUI toolkit for creating the user interface to input messages and passwords.</a:t>
            </a:r>
          </a:p>
          <a:p>
            <a:r>
              <a:rPr lang="en-IN" sz="2400" dirty="0">
                <a:latin typeface="Times New Roman" panose="02020603050405020304" pitchFamily="18" charset="0"/>
                <a:cs typeface="Times New Roman" panose="02020603050405020304" pitchFamily="18" charset="0"/>
              </a:rPr>
              <a:t>NumPy: Implicitly used by OpenCV for array-based image manipulation.</a:t>
            </a:r>
          </a:p>
          <a:p>
            <a:r>
              <a:rPr lang="en-IN" sz="2400" dirty="0">
                <a:latin typeface="Times New Roman" panose="02020603050405020304" pitchFamily="18" charset="0"/>
                <a:cs typeface="Times New Roman" panose="02020603050405020304" pitchFamily="18" charset="0"/>
              </a:rPr>
              <a:t>Basic Steganography: Pixel-channel manipulation to embed/extract data within RGB values.</a:t>
            </a:r>
          </a:p>
          <a:p>
            <a:r>
              <a:rPr lang="en-IN" sz="2400" dirty="0">
                <a:latin typeface="Times New Roman" panose="02020603050405020304" pitchFamily="18" charset="0"/>
                <a:cs typeface="Times New Roman" panose="02020603050405020304" pitchFamily="18" charset="0"/>
              </a:rPr>
              <a:t>File I/O: Handling image files (PNG/JPEG) for lossless data embedding and retrieval.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10000"/>
          </a:bodyPr>
          <a:lstStyle/>
          <a:p>
            <a:r>
              <a:rPr lang="en-IN" sz="1800" b="1" dirty="0">
                <a:solidFill>
                  <a:srgbClr val="0F0F0F"/>
                </a:solidFill>
                <a:latin typeface="Times New Roman" panose="02020603050405020304" pitchFamily="18" charset="0"/>
                <a:cs typeface="Times New Roman" panose="02020603050405020304" pitchFamily="18" charset="0"/>
              </a:rPr>
              <a:t>P</a:t>
            </a:r>
            <a:r>
              <a:rPr lang="en-IN" sz="1900" b="1" dirty="0">
                <a:solidFill>
                  <a:srgbClr val="0F0F0F"/>
                </a:solidFill>
                <a:latin typeface="Times New Roman" panose="02020603050405020304" pitchFamily="18" charset="0"/>
                <a:cs typeface="Times New Roman" panose="02020603050405020304" pitchFamily="18" charset="0"/>
              </a:rPr>
              <a:t>assword-Protected Steganography</a:t>
            </a:r>
            <a:r>
              <a:rPr lang="en-IN" sz="1900" dirty="0">
                <a:solidFill>
                  <a:srgbClr val="0F0F0F"/>
                </a:solidFill>
                <a:latin typeface="Times New Roman" panose="02020603050405020304" pitchFamily="18" charset="0"/>
                <a:cs typeface="Times New Roman" panose="02020603050405020304" pitchFamily="18" charset="0"/>
              </a:rPr>
              <a:t>: Embeds a password alongside the secret message, ensuring only authorized users can decrypt the data.</a:t>
            </a:r>
          </a:p>
          <a:p>
            <a:r>
              <a:rPr lang="en-IN" sz="1900" b="1" dirty="0">
                <a:solidFill>
                  <a:srgbClr val="0F0F0F"/>
                </a:solidFill>
                <a:latin typeface="Times New Roman" panose="02020603050405020304" pitchFamily="18" charset="0"/>
                <a:cs typeface="Times New Roman" panose="02020603050405020304" pitchFamily="18" charset="0"/>
              </a:rPr>
              <a:t>Dynamic Data Embedding</a:t>
            </a:r>
            <a:r>
              <a:rPr lang="en-IN" sz="1900" dirty="0">
                <a:solidFill>
                  <a:srgbClr val="0F0F0F"/>
                </a:solidFill>
                <a:latin typeface="Times New Roman" panose="02020603050405020304" pitchFamily="18" charset="0"/>
                <a:cs typeface="Times New Roman" panose="02020603050405020304" pitchFamily="18" charset="0"/>
              </a:rPr>
              <a:t>: Handles variable-length messages and passwords by embedding metadata (e.g., password length) for precise extraction.</a:t>
            </a:r>
          </a:p>
          <a:p>
            <a:r>
              <a:rPr lang="en-IN" sz="1900" b="1" dirty="0">
                <a:solidFill>
                  <a:srgbClr val="0F0F0F"/>
                </a:solidFill>
                <a:latin typeface="Times New Roman" panose="02020603050405020304" pitchFamily="18" charset="0"/>
                <a:cs typeface="Times New Roman" panose="02020603050405020304" pitchFamily="18" charset="0"/>
              </a:rPr>
              <a:t>Pixel-Channel Manipulation</a:t>
            </a:r>
            <a:r>
              <a:rPr lang="en-IN" sz="1900" dirty="0">
                <a:solidFill>
                  <a:srgbClr val="0F0F0F"/>
                </a:solidFill>
                <a:latin typeface="Times New Roman" panose="02020603050405020304" pitchFamily="18" charset="0"/>
                <a:cs typeface="Times New Roman" panose="02020603050405020304" pitchFamily="18" charset="0"/>
              </a:rPr>
              <a:t>: Uses all three RGB channels of each pixel for efficient data embedding, maximizing image capacity.</a:t>
            </a:r>
          </a:p>
          <a:p>
            <a:r>
              <a:rPr lang="en-IN" sz="1900" b="1" dirty="0">
                <a:solidFill>
                  <a:srgbClr val="0F0F0F"/>
                </a:solidFill>
                <a:latin typeface="Times New Roman" panose="02020603050405020304" pitchFamily="18" charset="0"/>
                <a:cs typeface="Times New Roman" panose="02020603050405020304" pitchFamily="18" charset="0"/>
              </a:rPr>
              <a:t>Lossless Image Format Support</a:t>
            </a:r>
            <a:r>
              <a:rPr lang="en-IN" sz="1900" dirty="0">
                <a:solidFill>
                  <a:srgbClr val="0F0F0F"/>
                </a:solidFill>
                <a:latin typeface="Times New Roman" panose="02020603050405020304" pitchFamily="18" charset="0"/>
                <a:cs typeface="Times New Roman" panose="02020603050405020304" pitchFamily="18" charset="0"/>
              </a:rPr>
              <a:t>: Saves encrypted images in PNG format to prevent data corruption caused by compression (unlike JPEG).</a:t>
            </a:r>
          </a:p>
          <a:p>
            <a:r>
              <a:rPr lang="en-IN" sz="1900" b="1" dirty="0">
                <a:solidFill>
                  <a:srgbClr val="0F0F0F"/>
                </a:solidFill>
                <a:latin typeface="Times New Roman" panose="02020603050405020304" pitchFamily="18" charset="0"/>
                <a:cs typeface="Times New Roman" panose="02020603050405020304" pitchFamily="18" charset="0"/>
              </a:rPr>
              <a:t>User-Friendly GUI</a:t>
            </a:r>
            <a:r>
              <a:rPr lang="en-IN" sz="1900" dirty="0">
                <a:solidFill>
                  <a:srgbClr val="0F0F0F"/>
                </a:solidFill>
                <a:latin typeface="Times New Roman" panose="02020603050405020304" pitchFamily="18" charset="0"/>
                <a:cs typeface="Times New Roman" panose="02020603050405020304" pitchFamily="18" charset="0"/>
              </a:rPr>
              <a:t>: Provides an intuitive interface for message encryption and decryption, making it accessible to non-technical users.</a:t>
            </a:r>
          </a:p>
          <a:p>
            <a:r>
              <a:rPr lang="en-IN" sz="1900" b="1" dirty="0">
                <a:solidFill>
                  <a:srgbClr val="0F0F0F"/>
                </a:solidFill>
                <a:latin typeface="Times New Roman" panose="02020603050405020304" pitchFamily="18" charset="0"/>
                <a:cs typeface="Times New Roman" panose="02020603050405020304" pitchFamily="18" charset="0"/>
              </a:rPr>
              <a:t>Error Handling and Validation</a:t>
            </a:r>
            <a:r>
              <a:rPr lang="en-IN" sz="1900" dirty="0">
                <a:solidFill>
                  <a:srgbClr val="0F0F0F"/>
                </a:solidFill>
                <a:latin typeface="Times New Roman" panose="02020603050405020304" pitchFamily="18" charset="0"/>
                <a:cs typeface="Times New Roman" panose="02020603050405020304" pitchFamily="18" charset="0"/>
              </a:rPr>
              <a:t>: Checks image size compatibility and ensures proper file handling, preventing runtime errors.</a:t>
            </a:r>
          </a:p>
          <a:p>
            <a:r>
              <a:rPr lang="en-IN" sz="1900" b="1" dirty="0">
                <a:solidFill>
                  <a:srgbClr val="0F0F0F"/>
                </a:solidFill>
                <a:latin typeface="Times New Roman" panose="02020603050405020304" pitchFamily="18" charset="0"/>
                <a:cs typeface="Times New Roman" panose="02020603050405020304" pitchFamily="18" charset="0"/>
              </a:rPr>
              <a:t>Customizable Input Image</a:t>
            </a:r>
            <a:r>
              <a:rPr lang="en-IN" sz="1900" dirty="0">
                <a:solidFill>
                  <a:srgbClr val="0F0F0F"/>
                </a:solidFill>
                <a:latin typeface="Times New Roman" panose="02020603050405020304" pitchFamily="18" charset="0"/>
                <a:cs typeface="Times New Roman" panose="02020603050405020304" pitchFamily="18" charset="0"/>
              </a:rPr>
              <a:t>: Allows users to specify any image file for encryption, enhancing flexibility.</a:t>
            </a:r>
          </a:p>
          <a:p>
            <a:r>
              <a:rPr lang="en-IN" sz="1900" b="1" dirty="0">
                <a:solidFill>
                  <a:srgbClr val="0F0F0F"/>
                </a:solidFill>
                <a:latin typeface="Times New Roman" panose="02020603050405020304" pitchFamily="18" charset="0"/>
                <a:cs typeface="Times New Roman" panose="02020603050405020304" pitchFamily="18" charset="0"/>
              </a:rPr>
              <a:t>Secure Delimiter System</a:t>
            </a:r>
            <a:r>
              <a:rPr lang="en-IN" sz="1900" dirty="0">
                <a:solidFill>
                  <a:srgbClr val="0F0F0F"/>
                </a:solidFill>
                <a:latin typeface="Times New Roman" panose="02020603050405020304" pitchFamily="18" charset="0"/>
                <a:cs typeface="Times New Roman" panose="02020603050405020304" pitchFamily="18" charset="0"/>
              </a:rPr>
              <a:t>: Uses a unique delimiter (ASCII 255) to separate the message and password during embedding and extraction.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US" sz="2400" dirty="0">
                <a:latin typeface="Times New Roman" pitchFamily="18" charset="0"/>
                <a:cs typeface="Times New Roman" pitchFamily="18" charset="0"/>
              </a:rPr>
              <a:t>Cybersecurity professionals seeking covert data transfer.</a:t>
            </a:r>
          </a:p>
          <a:p>
            <a:r>
              <a:rPr lang="en-US" sz="2400" dirty="0">
                <a:latin typeface="Times New Roman" pitchFamily="18" charset="0"/>
                <a:cs typeface="Times New Roman" pitchFamily="18" charset="0"/>
              </a:rPr>
              <a:t>Individuals needing secure communication channels.</a:t>
            </a:r>
          </a:p>
          <a:p>
            <a:r>
              <a:rPr lang="en-US" sz="2400" dirty="0">
                <a:latin typeface="Times New Roman" pitchFamily="18" charset="0"/>
                <a:cs typeface="Times New Roman" pitchFamily="18" charset="0"/>
              </a:rPr>
              <a:t>Researchers and developers working on data hiding techniques</a:t>
            </a:r>
            <a:endParaRPr lang="en-IN" sz="24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9" name="Content Placeholder 18">
            <a:extLst>
              <a:ext uri="{FF2B5EF4-FFF2-40B4-BE49-F238E27FC236}">
                <a16:creationId xmlns:a16="http://schemas.microsoft.com/office/drawing/2014/main" id="{14C23550-2A80-A6AB-80F7-9BE3DD2AF971}"/>
              </a:ext>
            </a:extLst>
          </p:cNvPr>
          <p:cNvPicPr>
            <a:picLocks noGrp="1" noChangeAspect="1"/>
          </p:cNvPicPr>
          <p:nvPr>
            <p:ph idx="1"/>
          </p:nvPr>
        </p:nvPicPr>
        <p:blipFill>
          <a:blip r:embed="rId2"/>
          <a:stretch>
            <a:fillRect/>
          </a:stretch>
        </p:blipFill>
        <p:spPr>
          <a:xfrm>
            <a:off x="581191" y="1657405"/>
            <a:ext cx="3429333" cy="2097488"/>
          </a:xfrm>
        </p:spPr>
      </p:pic>
      <p:sp>
        <p:nvSpPr>
          <p:cNvPr id="20" name="TextBox 19">
            <a:extLst>
              <a:ext uri="{FF2B5EF4-FFF2-40B4-BE49-F238E27FC236}">
                <a16:creationId xmlns:a16="http://schemas.microsoft.com/office/drawing/2014/main" id="{5008D98C-41A7-6AD2-CE0F-FCF9397859D3}"/>
              </a:ext>
            </a:extLst>
          </p:cNvPr>
          <p:cNvSpPr txBox="1"/>
          <p:nvPr/>
        </p:nvSpPr>
        <p:spPr>
          <a:xfrm>
            <a:off x="802104" y="1177200"/>
            <a:ext cx="2294022"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Encryption Program</a:t>
            </a:r>
          </a:p>
        </p:txBody>
      </p:sp>
      <p:pic>
        <p:nvPicPr>
          <p:cNvPr id="22" name="Picture 21">
            <a:extLst>
              <a:ext uri="{FF2B5EF4-FFF2-40B4-BE49-F238E27FC236}">
                <a16:creationId xmlns:a16="http://schemas.microsoft.com/office/drawing/2014/main" id="{F4FCF671-32AB-4355-7D2E-78F1648A1BCF}"/>
              </a:ext>
            </a:extLst>
          </p:cNvPr>
          <p:cNvPicPr>
            <a:picLocks noChangeAspect="1"/>
          </p:cNvPicPr>
          <p:nvPr/>
        </p:nvPicPr>
        <p:blipFill>
          <a:blip r:embed="rId3"/>
          <a:stretch>
            <a:fillRect/>
          </a:stretch>
        </p:blipFill>
        <p:spPr>
          <a:xfrm>
            <a:off x="581191" y="4415021"/>
            <a:ext cx="3429333" cy="2258564"/>
          </a:xfrm>
          <a:prstGeom prst="rect">
            <a:avLst/>
          </a:prstGeom>
        </p:spPr>
      </p:pic>
      <p:sp>
        <p:nvSpPr>
          <p:cNvPr id="23" name="TextBox 22">
            <a:extLst>
              <a:ext uri="{FF2B5EF4-FFF2-40B4-BE49-F238E27FC236}">
                <a16:creationId xmlns:a16="http://schemas.microsoft.com/office/drawing/2014/main" id="{57A03582-9C59-4D53-24AB-8F05DA1F25FE}"/>
              </a:ext>
            </a:extLst>
          </p:cNvPr>
          <p:cNvSpPr txBox="1"/>
          <p:nvPr/>
        </p:nvSpPr>
        <p:spPr>
          <a:xfrm>
            <a:off x="697830" y="3995180"/>
            <a:ext cx="2502569"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Decryption Program</a:t>
            </a:r>
          </a:p>
        </p:txBody>
      </p:sp>
      <p:pic>
        <p:nvPicPr>
          <p:cNvPr id="25" name="Picture 24">
            <a:extLst>
              <a:ext uri="{FF2B5EF4-FFF2-40B4-BE49-F238E27FC236}">
                <a16:creationId xmlns:a16="http://schemas.microsoft.com/office/drawing/2014/main" id="{1935FF24-F246-8558-A817-881D57212BDD}"/>
              </a:ext>
            </a:extLst>
          </p:cNvPr>
          <p:cNvPicPr>
            <a:picLocks noChangeAspect="1"/>
          </p:cNvPicPr>
          <p:nvPr/>
        </p:nvPicPr>
        <p:blipFill>
          <a:blip r:embed="rId4"/>
          <a:stretch>
            <a:fillRect/>
          </a:stretch>
        </p:blipFill>
        <p:spPr>
          <a:xfrm>
            <a:off x="5141495" y="1657405"/>
            <a:ext cx="3481136" cy="2097488"/>
          </a:xfrm>
          <a:prstGeom prst="rect">
            <a:avLst/>
          </a:prstGeom>
        </p:spPr>
      </p:pic>
      <p:sp>
        <p:nvSpPr>
          <p:cNvPr id="26" name="TextBox 25">
            <a:extLst>
              <a:ext uri="{FF2B5EF4-FFF2-40B4-BE49-F238E27FC236}">
                <a16:creationId xmlns:a16="http://schemas.microsoft.com/office/drawing/2014/main" id="{C40F6FED-6339-7989-DE0E-EED948DE0A9D}"/>
              </a:ext>
            </a:extLst>
          </p:cNvPr>
          <p:cNvSpPr txBox="1"/>
          <p:nvPr/>
        </p:nvSpPr>
        <p:spPr>
          <a:xfrm>
            <a:off x="5614737" y="1177200"/>
            <a:ext cx="2085474"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Encrypted Image</a:t>
            </a:r>
          </a:p>
        </p:txBody>
      </p:sp>
      <p:pic>
        <p:nvPicPr>
          <p:cNvPr id="28" name="Picture 27">
            <a:extLst>
              <a:ext uri="{FF2B5EF4-FFF2-40B4-BE49-F238E27FC236}">
                <a16:creationId xmlns:a16="http://schemas.microsoft.com/office/drawing/2014/main" id="{21B18449-8700-8CCA-C04B-23657CDDF02A}"/>
              </a:ext>
            </a:extLst>
          </p:cNvPr>
          <p:cNvPicPr>
            <a:picLocks noChangeAspect="1"/>
          </p:cNvPicPr>
          <p:nvPr/>
        </p:nvPicPr>
        <p:blipFill>
          <a:blip r:embed="rId5"/>
          <a:stretch>
            <a:fillRect/>
          </a:stretch>
        </p:blipFill>
        <p:spPr>
          <a:xfrm>
            <a:off x="5141495" y="4415021"/>
            <a:ext cx="3481137" cy="2258564"/>
          </a:xfrm>
          <a:prstGeom prst="rect">
            <a:avLst/>
          </a:prstGeom>
        </p:spPr>
      </p:pic>
      <p:sp>
        <p:nvSpPr>
          <p:cNvPr id="29" name="TextBox 28">
            <a:extLst>
              <a:ext uri="{FF2B5EF4-FFF2-40B4-BE49-F238E27FC236}">
                <a16:creationId xmlns:a16="http://schemas.microsoft.com/office/drawing/2014/main" id="{193F3D93-EEB5-8BEA-EFFA-EF82D87DD71B}"/>
              </a:ext>
            </a:extLst>
          </p:cNvPr>
          <p:cNvSpPr txBox="1"/>
          <p:nvPr/>
        </p:nvSpPr>
        <p:spPr>
          <a:xfrm>
            <a:off x="5005135" y="3995180"/>
            <a:ext cx="3753855"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Output 1(Entering data and passcode)</a:t>
            </a:r>
          </a:p>
        </p:txBody>
      </p:sp>
      <p:pic>
        <p:nvPicPr>
          <p:cNvPr id="31" name="Picture 30">
            <a:extLst>
              <a:ext uri="{FF2B5EF4-FFF2-40B4-BE49-F238E27FC236}">
                <a16:creationId xmlns:a16="http://schemas.microsoft.com/office/drawing/2014/main" id="{9FA4FBB2-88DF-5538-C5B0-F4C7C49D0D7E}"/>
              </a:ext>
            </a:extLst>
          </p:cNvPr>
          <p:cNvPicPr>
            <a:picLocks noChangeAspect="1"/>
          </p:cNvPicPr>
          <p:nvPr/>
        </p:nvPicPr>
        <p:blipFill>
          <a:blip r:embed="rId6"/>
          <a:stretch>
            <a:fillRect/>
          </a:stretch>
        </p:blipFill>
        <p:spPr>
          <a:xfrm>
            <a:off x="8807117" y="3298758"/>
            <a:ext cx="3335509" cy="676369"/>
          </a:xfrm>
          <a:prstGeom prst="rect">
            <a:avLst/>
          </a:prstGeom>
        </p:spPr>
      </p:pic>
      <p:sp>
        <p:nvSpPr>
          <p:cNvPr id="32" name="TextBox 31">
            <a:extLst>
              <a:ext uri="{FF2B5EF4-FFF2-40B4-BE49-F238E27FC236}">
                <a16:creationId xmlns:a16="http://schemas.microsoft.com/office/drawing/2014/main" id="{6AA53D71-007D-C908-88A2-4D3954AFFDA8}"/>
              </a:ext>
            </a:extLst>
          </p:cNvPr>
          <p:cNvSpPr txBox="1"/>
          <p:nvPr/>
        </p:nvSpPr>
        <p:spPr>
          <a:xfrm>
            <a:off x="9144000" y="2887579"/>
            <a:ext cx="2646947"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Output 2</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US" sz="3200" b="0" i="0" u="none" strike="noStrike" kern="1200" cap="none" spc="0" normalizeH="0" baseline="0" noProof="0" dirty="0">
                <a:ln>
                  <a:noFill/>
                </a:ln>
                <a:solidFill>
                  <a:prstClr val="black">
                    <a:lumMod val="75000"/>
                    <a:lumOff val="25000"/>
                  </a:prstClr>
                </a:solidFill>
                <a:effectLst/>
                <a:uLnTx/>
                <a:uFillTx/>
                <a:latin typeface="Times New Roman" pitchFamily="18" charset="0"/>
                <a:ea typeface="+mn-ea"/>
                <a:cs typeface="Times New Roman" pitchFamily="18" charset="0"/>
              </a:rPr>
              <a:t>This project effectively demonstrates secure data hiding using image steganography.</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US" sz="3200" b="0" i="0" u="none" strike="noStrike" kern="1200" cap="none" spc="0" normalizeH="0" baseline="0" noProof="0" dirty="0">
                <a:ln>
                  <a:noFill/>
                </a:ln>
                <a:solidFill>
                  <a:prstClr val="black">
                    <a:lumMod val="75000"/>
                    <a:lumOff val="25000"/>
                  </a:prstClr>
                </a:solidFill>
                <a:effectLst/>
                <a:uLnTx/>
                <a:uFillTx/>
                <a:latin typeface="Times New Roman" pitchFamily="18" charset="0"/>
                <a:ea typeface="+mn-ea"/>
                <a:cs typeface="Times New Roman" pitchFamily="18" charset="0"/>
              </a:rPr>
              <a:t>Password protection ensures confidentiality and prevents unauthorized access.</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US" sz="3200" b="0" i="0" u="none" strike="noStrike" kern="1200" cap="none" spc="0" normalizeH="0" baseline="0" noProof="0" dirty="0">
                <a:ln>
                  <a:noFill/>
                </a:ln>
                <a:solidFill>
                  <a:prstClr val="black">
                    <a:lumMod val="75000"/>
                    <a:lumOff val="25000"/>
                  </a:prstClr>
                </a:solidFill>
                <a:effectLst/>
                <a:uLnTx/>
                <a:uFillTx/>
                <a:latin typeface="Times New Roman" pitchFamily="18" charset="0"/>
                <a:ea typeface="+mn-ea"/>
                <a:cs typeface="Times New Roman" pitchFamily="18" charset="0"/>
              </a:rPr>
              <a:t>Provides a practical and reliable method for covert communication.</a:t>
            </a:r>
          </a:p>
          <a:p>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800" dirty="0">
                <a:hlinkClick r:id="rId2"/>
              </a:rPr>
              <a:t>https://github.com/MizanH19/image-steganography.git</a:t>
            </a:r>
            <a:endParaRPr lang="en-IN" sz="2800"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72</TotalTime>
  <Words>493</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Unique Enterprises</cp:lastModifiedBy>
  <cp:revision>28</cp:revision>
  <dcterms:created xsi:type="dcterms:W3CDTF">2021-05-26T16:50:10Z</dcterms:created>
  <dcterms:modified xsi:type="dcterms:W3CDTF">2025-02-26T10:14:50Z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