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9" r:id="rId3"/>
    <p:sldId id="260" r:id="rId4"/>
    <p:sldId id="293" r:id="rId5"/>
    <p:sldId id="281" r:id="rId6"/>
    <p:sldId id="282" r:id="rId7"/>
    <p:sldId id="283" r:id="rId8"/>
    <p:sldId id="284" r:id="rId9"/>
    <p:sldId id="290" r:id="rId10"/>
    <p:sldId id="266" r:id="rId11"/>
    <p:sldId id="267" r:id="rId12"/>
    <p:sldId id="28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4" r:id="rId21"/>
    <p:sldId id="295" r:id="rId22"/>
    <p:sldId id="296" r:id="rId23"/>
    <p:sldId id="297" r:id="rId24"/>
    <p:sldId id="298" r:id="rId25"/>
    <p:sldId id="276" r:id="rId26"/>
    <p:sldId id="277" r:id="rId27"/>
    <p:sldId id="278" r:id="rId28"/>
    <p:sldId id="279" r:id="rId29"/>
    <p:sldId id="280" r:id="rId30"/>
    <p:sldId id="299" r:id="rId31"/>
    <p:sldId id="300" r:id="rId32"/>
    <p:sldId id="301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16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FFDE6-5364-4C4B-8A08-C2B375A4B404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054AA-DAE0-45AE-B6B1-554C6D355D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44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562EB-BDFF-4EF5-8228-E0469960216B}" type="slidenum">
              <a:rPr lang="en-US"/>
              <a:pPr/>
              <a:t>3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690" tIns="46845" rIns="93690" bIns="468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562EB-BDFF-4EF5-8228-E0469960216B}" type="slidenum">
              <a:rPr lang="en-US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690" tIns="46845" rIns="93690" bIns="468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2692C-8ECF-4490-901B-7A347A1FDA6C}" type="slidenum">
              <a:rPr lang="en-US"/>
              <a:pPr/>
              <a:t>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690" tIns="46845" rIns="93690" bIns="4684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C2150-6C14-42F6-90D4-1B4D34CB5692}" type="slidenum">
              <a:rPr lang="en-US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690" tIns="46845" rIns="93690" bIns="4684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6FF3C-682A-429E-8444-1979EF22500E}" type="slidenum">
              <a:rPr lang="en-US"/>
              <a:pPr/>
              <a:t>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690" tIns="46845" rIns="93690" bIns="4684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3AF196-5BF2-41A0-85DF-C0CA4759AFE0}" type="slidenum">
              <a:rPr lang="en-US"/>
              <a:pPr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/>
        </p:spPr>
        <p:txBody>
          <a:bodyPr lIns="93690" tIns="46845" rIns="93690" bIns="4684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AF9F7-7781-408C-A928-D21048AEA413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441" tIns="46721" rIns="93441" bIns="4672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CB1BB-6E29-483A-88CA-147CA4801A4C}" type="slidenum">
              <a:rPr lang="en-US"/>
              <a:pPr/>
              <a:t>12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669" tIns="46833" rIns="93669" bIns="4683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CA0C80E-9607-4CB2-A2F3-2A170A3E8828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914425C-63F5-4BD1-9EC3-CBE7C4F6F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C80E-9607-4CB2-A2F3-2A170A3E8828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425C-63F5-4BD1-9EC3-CBE7C4F6F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C80E-9607-4CB2-A2F3-2A170A3E8828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425C-63F5-4BD1-9EC3-CBE7C4F6F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C80E-9607-4CB2-A2F3-2A170A3E8828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425C-63F5-4BD1-9EC3-CBE7C4F6F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C80E-9607-4CB2-A2F3-2A170A3E8828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425C-63F5-4BD1-9EC3-CBE7C4F6F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C80E-9607-4CB2-A2F3-2A170A3E8828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425C-63F5-4BD1-9EC3-CBE7C4F6FF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C80E-9607-4CB2-A2F3-2A170A3E8828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425C-63F5-4BD1-9EC3-CBE7C4F6FF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C80E-9607-4CB2-A2F3-2A170A3E8828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425C-63F5-4BD1-9EC3-CBE7C4F6F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C80E-9607-4CB2-A2F3-2A170A3E8828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425C-63F5-4BD1-9EC3-CBE7C4F6F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ACA0C80E-9607-4CB2-A2F3-2A170A3E8828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914425C-63F5-4BD1-9EC3-CBE7C4F6F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CA0C80E-9607-4CB2-A2F3-2A170A3E8828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914425C-63F5-4BD1-9EC3-CBE7C4F6F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CA0C80E-9607-4CB2-A2F3-2A170A3E8828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914425C-63F5-4BD1-9EC3-CBE7C4F6F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Flowcharting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07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81000"/>
            <a:ext cx="6965245" cy="1202485"/>
          </a:xfrm>
        </p:spPr>
        <p:txBody>
          <a:bodyPr/>
          <a:lstStyle/>
          <a:p>
            <a:r>
              <a:rPr lang="en-AU" sz="3200" dirty="0" smtClean="0"/>
              <a:t>Sequence</a:t>
            </a:r>
            <a:endParaRPr lang="en-AU" sz="2000" i="1" dirty="0"/>
          </a:p>
        </p:txBody>
      </p:sp>
      <p:sp>
        <p:nvSpPr>
          <p:cNvPr id="8" name="Rectangle 7"/>
          <p:cNvSpPr/>
          <p:nvPr/>
        </p:nvSpPr>
        <p:spPr>
          <a:xfrm>
            <a:off x="285720" y="1219200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/>
              <a:t>In a computer program or an algorithm, </a:t>
            </a:r>
          </a:p>
          <a:p>
            <a:pPr algn="ctr"/>
            <a:r>
              <a:rPr lang="en-AU" b="1" dirty="0" smtClean="0"/>
              <a:t>sequence involves simple steps </a:t>
            </a:r>
            <a:r>
              <a:rPr lang="en-AU" dirty="0" smtClean="0"/>
              <a:t>which are </a:t>
            </a:r>
          </a:p>
          <a:p>
            <a:pPr algn="ctr"/>
            <a:r>
              <a:rPr lang="en-AU" dirty="0" smtClean="0"/>
              <a:t>to be </a:t>
            </a:r>
            <a:r>
              <a:rPr lang="en-AU" b="1" dirty="0" smtClean="0"/>
              <a:t>executed one after the other</a:t>
            </a:r>
            <a:r>
              <a:rPr lang="en-AU" dirty="0" smtClean="0"/>
              <a:t>. </a:t>
            </a:r>
          </a:p>
          <a:p>
            <a:pPr algn="ctr"/>
            <a:r>
              <a:rPr lang="en-AU" dirty="0" smtClean="0"/>
              <a:t>The steps are executed in the same order in which they are written.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2895600"/>
            <a:ext cx="2714644" cy="206210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1600" dirty="0" smtClean="0"/>
              <a:t>In </a:t>
            </a:r>
            <a:r>
              <a:rPr lang="en-AU" sz="1600" b="1" dirty="0" smtClean="0"/>
              <a:t>pseudocode</a:t>
            </a:r>
            <a:r>
              <a:rPr lang="en-AU" sz="1600" dirty="0" smtClean="0"/>
              <a:t>, </a:t>
            </a:r>
          </a:p>
          <a:p>
            <a:r>
              <a:rPr lang="en-AU" sz="1600" dirty="0" smtClean="0"/>
              <a:t>sequence is expressed as:</a:t>
            </a:r>
          </a:p>
          <a:p>
            <a:endParaRPr lang="en-AU" sz="1600" dirty="0" smtClean="0"/>
          </a:p>
          <a:p>
            <a:r>
              <a:rPr lang="en-AU" sz="1600" dirty="0" smtClean="0"/>
              <a:t>process 1</a:t>
            </a:r>
          </a:p>
          <a:p>
            <a:r>
              <a:rPr lang="en-AU" sz="1600" dirty="0" smtClean="0"/>
              <a:t>process 2</a:t>
            </a:r>
          </a:p>
          <a:p>
            <a:r>
              <a:rPr lang="en-AU" sz="1600" dirty="0" smtClean="0"/>
              <a:t>…</a:t>
            </a:r>
          </a:p>
          <a:p>
            <a:r>
              <a:rPr lang="en-AU" sz="1600" dirty="0" smtClean="0"/>
              <a:t>…</a:t>
            </a:r>
          </a:p>
          <a:p>
            <a:r>
              <a:rPr lang="en-AU" sz="1600" dirty="0" smtClean="0"/>
              <a:t>process n</a:t>
            </a:r>
            <a:endParaRPr lang="en-AU" sz="1600" dirty="0"/>
          </a:p>
        </p:txBody>
      </p:sp>
      <p:sp>
        <p:nvSpPr>
          <p:cNvPr id="10" name="Rectangle 9"/>
          <p:cNvSpPr/>
          <p:nvPr/>
        </p:nvSpPr>
        <p:spPr>
          <a:xfrm>
            <a:off x="3810000" y="2459772"/>
            <a:ext cx="4572000" cy="4093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1600" dirty="0" smtClean="0"/>
              <a:t>In a </a:t>
            </a:r>
            <a:r>
              <a:rPr lang="en-AU" sz="1600" b="1" dirty="0" smtClean="0"/>
              <a:t>flowchart</a:t>
            </a:r>
            <a:r>
              <a:rPr lang="en-AU" sz="1600" dirty="0" smtClean="0"/>
              <a:t>, </a:t>
            </a:r>
          </a:p>
          <a:p>
            <a:r>
              <a:rPr lang="en-AU" sz="1600" dirty="0" smtClean="0"/>
              <a:t>sequence is expressed as:</a:t>
            </a:r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590800"/>
            <a:ext cx="1600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/>
              <a:t>Sequence</a:t>
            </a:r>
            <a:br>
              <a:rPr lang="en-AU" sz="3200" dirty="0" smtClean="0"/>
            </a:br>
            <a:endParaRPr lang="en-AU" sz="2000" i="1" dirty="0"/>
          </a:p>
        </p:txBody>
      </p:sp>
      <p:sp>
        <p:nvSpPr>
          <p:cNvPr id="8" name="Rectangle 7"/>
          <p:cNvSpPr/>
          <p:nvPr/>
        </p:nvSpPr>
        <p:spPr>
          <a:xfrm>
            <a:off x="1143000" y="1383557"/>
            <a:ext cx="8715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 smtClean="0"/>
              <a:t>An Example Using Sequence</a:t>
            </a:r>
          </a:p>
          <a:p>
            <a:endParaRPr lang="en-AU" sz="1600" b="1" dirty="0" smtClean="0"/>
          </a:p>
          <a:p>
            <a:r>
              <a:rPr lang="en-AU" sz="1600" b="1" dirty="0" smtClean="0"/>
              <a:t>Problem: </a:t>
            </a:r>
            <a:r>
              <a:rPr lang="en-AU" sz="1600" dirty="0" smtClean="0"/>
              <a:t>Write a set of instructions that describe how to make a pot of tea.</a:t>
            </a:r>
          </a:p>
        </p:txBody>
      </p:sp>
      <p:sp>
        <p:nvSpPr>
          <p:cNvPr id="9" name="Rectangle 8"/>
          <p:cNvSpPr/>
          <p:nvPr/>
        </p:nvSpPr>
        <p:spPr>
          <a:xfrm>
            <a:off x="642910" y="2357430"/>
            <a:ext cx="3214710" cy="23083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1600" b="1" dirty="0" smtClean="0"/>
              <a:t>Pseudocode</a:t>
            </a:r>
          </a:p>
          <a:p>
            <a:endParaRPr lang="en-AU" sz="1600" dirty="0" smtClean="0"/>
          </a:p>
          <a:p>
            <a:r>
              <a:rPr lang="en-AU" sz="1600" dirty="0" smtClean="0"/>
              <a:t>BEGIN</a:t>
            </a:r>
          </a:p>
          <a:p>
            <a:pPr lvl="1"/>
            <a:r>
              <a:rPr lang="en-AU" sz="1600" dirty="0" smtClean="0"/>
              <a:t>fill a kettle with water</a:t>
            </a:r>
          </a:p>
          <a:p>
            <a:pPr lvl="1"/>
            <a:r>
              <a:rPr lang="en-AU" sz="1600" dirty="0" smtClean="0"/>
              <a:t>boil the water in the kettle</a:t>
            </a:r>
          </a:p>
          <a:p>
            <a:pPr lvl="1"/>
            <a:r>
              <a:rPr lang="en-AU" sz="1600" dirty="0" smtClean="0"/>
              <a:t>put the tea leaves in the pot</a:t>
            </a:r>
          </a:p>
          <a:p>
            <a:pPr lvl="1"/>
            <a:r>
              <a:rPr lang="en-AU" sz="1600" dirty="0" smtClean="0"/>
              <a:t>pour boiling water in the pot</a:t>
            </a:r>
          </a:p>
          <a:p>
            <a:r>
              <a:rPr lang="en-AU" sz="1600" dirty="0" smtClean="0"/>
              <a:t>END</a:t>
            </a:r>
          </a:p>
          <a:p>
            <a:endParaRPr lang="en-AU" sz="1600" dirty="0"/>
          </a:p>
        </p:txBody>
      </p:sp>
      <p:sp>
        <p:nvSpPr>
          <p:cNvPr id="10" name="Rectangle 9"/>
          <p:cNvSpPr/>
          <p:nvPr/>
        </p:nvSpPr>
        <p:spPr>
          <a:xfrm>
            <a:off x="4000496" y="2357430"/>
            <a:ext cx="4572000" cy="440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1600" b="1" dirty="0" smtClean="0"/>
              <a:t>Flowchart</a:t>
            </a:r>
          </a:p>
          <a:p>
            <a:endParaRPr lang="en-AU" sz="1600" b="1" dirty="0" smtClean="0"/>
          </a:p>
          <a:p>
            <a:endParaRPr lang="en-AU" sz="1600" dirty="0" smtClean="0"/>
          </a:p>
          <a:p>
            <a:r>
              <a:rPr lang="en-AU" sz="1600" dirty="0" smtClean="0"/>
              <a:t> </a:t>
            </a:r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 smtClean="0"/>
          </a:p>
          <a:p>
            <a:endParaRPr lang="en-AU" sz="12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1" y="2428869"/>
            <a:ext cx="158995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838200" y="152400"/>
            <a:ext cx="68151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Example:</a:t>
            </a:r>
            <a:endParaRPr lang="en-US" i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33400" y="609600"/>
            <a:ext cx="4572000" cy="5867400"/>
          </a:xfrm>
          <a:prstGeom prst="rect">
            <a:avLst/>
          </a:prstGeom>
          <a:solidFill>
            <a:srgbClr val="FFE1C3">
              <a:alpha val="50195"/>
            </a:srgbClr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38" name="Object 6"/>
          <p:cNvGraphicFramePr>
            <a:graphicFrameLocks noChangeAspect="1"/>
          </p:cNvGraphicFramePr>
          <p:nvPr/>
        </p:nvGraphicFramePr>
        <p:xfrm>
          <a:off x="1000125" y="762000"/>
          <a:ext cx="1693863" cy="5867400"/>
        </p:xfrm>
        <a:graphic>
          <a:graphicData uri="http://schemas.openxmlformats.org/presentationml/2006/ole">
            <p:oleObj spid="_x0000_s24585" name="VISIO" r:id="rId4" imgW="1205000" imgH="4174898" progId="">
              <p:embed/>
            </p:oleObj>
          </a:graphicData>
        </a:graphic>
      </p:graphicFrame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4572000" y="850900"/>
            <a:ext cx="45720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None/>
            </a:pPr>
            <a:endParaRPr lang="en-US" sz="1800">
              <a:solidFill>
                <a:schemeClr val="accent2"/>
              </a:solidFill>
              <a:latin typeface="Tahoma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14600" y="1752600"/>
            <a:ext cx="2133600" cy="533400"/>
            <a:chOff x="3168" y="576"/>
            <a:chExt cx="1344" cy="336"/>
          </a:xfrm>
        </p:grpSpPr>
        <p:sp>
          <p:nvSpPr>
            <p:cNvPr id="14352" name="Line 10"/>
            <p:cNvSpPr>
              <a:spLocks noChangeShapeType="1"/>
            </p:cNvSpPr>
            <p:nvPr/>
          </p:nvSpPr>
          <p:spPr bwMode="auto">
            <a:xfrm>
              <a:off x="3168" y="7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AutoShape 11"/>
            <p:cNvSpPr>
              <a:spLocks noChangeArrowheads="1"/>
            </p:cNvSpPr>
            <p:nvPr/>
          </p:nvSpPr>
          <p:spPr bwMode="auto">
            <a:xfrm>
              <a:off x="3696" y="576"/>
              <a:ext cx="816" cy="33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>
                  <a:latin typeface="Trebuchet MS" pitchFamily="34" charset="0"/>
                </a:rPr>
                <a:t>Input:</a:t>
              </a:r>
            </a:p>
            <a:p>
              <a:r>
                <a:rPr lang="en-US" sz="1200">
                  <a:latin typeface="Trebuchet MS" pitchFamily="34" charset="0"/>
                </a:rPr>
                <a:t>Length &lt;- 5</a:t>
              </a:r>
            </a:p>
            <a:p>
              <a:r>
                <a:rPr lang="en-US" sz="1200">
                  <a:latin typeface="Trebuchet MS" pitchFamily="34" charset="0"/>
                </a:rPr>
                <a:t>Width  &lt;- 3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743200" y="2819400"/>
            <a:ext cx="2133600" cy="533400"/>
            <a:chOff x="3168" y="576"/>
            <a:chExt cx="1344" cy="336"/>
          </a:xfrm>
        </p:grpSpPr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>
              <a:off x="3168" y="7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AutoShape 14"/>
            <p:cNvSpPr>
              <a:spLocks noChangeArrowheads="1"/>
            </p:cNvSpPr>
            <p:nvPr/>
          </p:nvSpPr>
          <p:spPr bwMode="auto">
            <a:xfrm>
              <a:off x="3696" y="576"/>
              <a:ext cx="816" cy="33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>
                  <a:latin typeface="Trebuchet MS" pitchFamily="34" charset="0"/>
                </a:rPr>
                <a:t>Process:</a:t>
              </a:r>
            </a:p>
            <a:p>
              <a:r>
                <a:rPr lang="en-US" sz="1200">
                  <a:latin typeface="Trebuchet MS" pitchFamily="34" charset="0"/>
                </a:rPr>
                <a:t>Area = 5 * 3 = 15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90800" y="3886200"/>
            <a:ext cx="2133600" cy="533400"/>
            <a:chOff x="3168" y="576"/>
            <a:chExt cx="1344" cy="336"/>
          </a:xfrm>
        </p:grpSpPr>
        <p:sp>
          <p:nvSpPr>
            <p:cNvPr id="14348" name="Line 16"/>
            <p:cNvSpPr>
              <a:spLocks noChangeShapeType="1"/>
            </p:cNvSpPr>
            <p:nvPr/>
          </p:nvSpPr>
          <p:spPr bwMode="auto">
            <a:xfrm>
              <a:off x="3168" y="7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AutoShape 17"/>
            <p:cNvSpPr>
              <a:spLocks noChangeArrowheads="1"/>
            </p:cNvSpPr>
            <p:nvPr/>
          </p:nvSpPr>
          <p:spPr bwMode="auto">
            <a:xfrm>
              <a:off x="3696" y="576"/>
              <a:ext cx="816" cy="33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>
                  <a:latin typeface="Trebuchet MS" pitchFamily="34" charset="0"/>
                </a:rPr>
                <a:t>Process:</a:t>
              </a:r>
            </a:p>
            <a:p>
              <a:r>
                <a:rPr lang="en-US" sz="1000">
                  <a:latin typeface="Trebuchet MS" pitchFamily="34" charset="0"/>
                </a:rPr>
                <a:t>Perimeter = </a:t>
              </a:r>
            </a:p>
            <a:p>
              <a:r>
                <a:rPr lang="en-US" sz="1000">
                  <a:latin typeface="Trebuchet MS" pitchFamily="34" charset="0"/>
                </a:rPr>
                <a:t>      2* (5+3)    = 16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590800" y="4267200"/>
            <a:ext cx="5486400" cy="1905000"/>
            <a:chOff x="1632" y="2688"/>
            <a:chExt cx="3456" cy="1200"/>
          </a:xfrm>
        </p:grpSpPr>
        <p:sp>
          <p:nvSpPr>
            <p:cNvPr id="14346" name="Rectangle 8"/>
            <p:cNvSpPr>
              <a:spLocks noChangeArrowheads="1"/>
            </p:cNvSpPr>
            <p:nvPr/>
          </p:nvSpPr>
          <p:spPr bwMode="auto">
            <a:xfrm>
              <a:off x="3216" y="2688"/>
              <a:ext cx="1872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spcBef>
                  <a:spcPct val="20000"/>
                </a:spcBef>
              </a:pPr>
              <a:r>
                <a:rPr lang="en-US" sz="1800" b="1" dirty="0">
                  <a:latin typeface="Tahoma" pitchFamily="34" charset="0"/>
                </a:rPr>
                <a:t>Output</a:t>
              </a:r>
            </a:p>
            <a:p>
              <a:pPr>
                <a:spcBef>
                  <a:spcPct val="20000"/>
                </a:spcBef>
              </a:pPr>
              <a:endParaRPr lang="en-US" sz="1800" b="1" dirty="0">
                <a:latin typeface="Tahoma" pitchFamily="34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sz="1600" b="1" dirty="0">
                  <a:solidFill>
                    <a:srgbClr val="0070C0"/>
                  </a:solidFill>
                  <a:latin typeface="Courier New" pitchFamily="49" charset="0"/>
                </a:rPr>
                <a:t>Area: 15</a:t>
              </a:r>
            </a:p>
            <a:p>
              <a:pPr>
                <a:spcBef>
                  <a:spcPct val="20000"/>
                </a:spcBef>
              </a:pPr>
              <a:r>
                <a:rPr lang="en-US" sz="1600" b="1" dirty="0">
                  <a:solidFill>
                    <a:srgbClr val="0070C0"/>
                  </a:solidFill>
                  <a:latin typeface="Courier New" pitchFamily="49" charset="0"/>
                </a:rPr>
                <a:t>Perimeter: 16</a:t>
              </a:r>
            </a:p>
          </p:txBody>
        </p:sp>
        <p:sp>
          <p:nvSpPr>
            <p:cNvPr id="14347" name="Line 24"/>
            <p:cNvSpPr>
              <a:spLocks noChangeShapeType="1"/>
            </p:cNvSpPr>
            <p:nvPr/>
          </p:nvSpPr>
          <p:spPr bwMode="auto">
            <a:xfrm flipH="1">
              <a:off x="1632" y="336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48" y="2357430"/>
            <a:ext cx="3071834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600" b="1" dirty="0" smtClean="0"/>
              <a:t>Binary Selection</a:t>
            </a:r>
          </a:p>
          <a:p>
            <a:endParaRPr lang="en-AU" sz="1600" b="1" dirty="0" smtClean="0"/>
          </a:p>
          <a:p>
            <a:r>
              <a:rPr lang="en-AU" sz="1400" dirty="0" smtClean="0"/>
              <a:t>In </a:t>
            </a:r>
            <a:r>
              <a:rPr lang="en-AU" sz="1400" b="1" dirty="0" smtClean="0"/>
              <a:t>pseudocode</a:t>
            </a:r>
            <a:r>
              <a:rPr lang="en-AU" sz="1400" dirty="0" smtClean="0"/>
              <a:t>, binary selection is expressed in the following ways:</a:t>
            </a:r>
          </a:p>
          <a:p>
            <a:pPr lvl="1"/>
            <a:endParaRPr lang="en-AU" sz="1400" dirty="0" smtClean="0"/>
          </a:p>
          <a:p>
            <a:pPr lvl="1"/>
            <a:endParaRPr lang="en-A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AU" sz="1400" dirty="0" smtClean="0"/>
              <a:t>   IF condition THEN</a:t>
            </a:r>
          </a:p>
          <a:p>
            <a:pPr lvl="2"/>
            <a:r>
              <a:rPr lang="en-AU" sz="1400" dirty="0" smtClean="0"/>
              <a:t>process 1</a:t>
            </a:r>
          </a:p>
          <a:p>
            <a:pPr lvl="1"/>
            <a:r>
              <a:rPr lang="en-AU" sz="1400" dirty="0" smtClean="0"/>
              <a:t>ENDIF</a:t>
            </a:r>
          </a:p>
          <a:p>
            <a:pPr lvl="1"/>
            <a:endParaRPr lang="en-AU" sz="1400" dirty="0" smtClean="0"/>
          </a:p>
          <a:p>
            <a:pPr lvl="1"/>
            <a:endParaRPr lang="en-AU" sz="1400" dirty="0" smtClean="0"/>
          </a:p>
          <a:p>
            <a:pPr lvl="1"/>
            <a:endParaRPr lang="en-A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AU" sz="1400" dirty="0" smtClean="0"/>
              <a:t>IF condition THEN</a:t>
            </a:r>
          </a:p>
          <a:p>
            <a:pPr lvl="2"/>
            <a:r>
              <a:rPr lang="en-AU" sz="1400" dirty="0" smtClean="0"/>
              <a:t>process 1</a:t>
            </a:r>
          </a:p>
          <a:p>
            <a:pPr lvl="1"/>
            <a:r>
              <a:rPr lang="en-AU" sz="1400" dirty="0" smtClean="0"/>
              <a:t>ELSE</a:t>
            </a:r>
          </a:p>
          <a:p>
            <a:pPr lvl="2"/>
            <a:r>
              <a:rPr lang="en-AU" sz="1400" dirty="0" smtClean="0"/>
              <a:t>process 2</a:t>
            </a:r>
          </a:p>
          <a:p>
            <a:pPr lvl="1"/>
            <a:r>
              <a:rPr lang="en-AU" sz="1400" dirty="0" smtClean="0"/>
              <a:t>ENDIF</a:t>
            </a:r>
          </a:p>
          <a:p>
            <a:pPr lvl="1"/>
            <a:endParaRPr lang="en-AU" sz="1400" dirty="0"/>
          </a:p>
        </p:txBody>
      </p:sp>
      <p:sp>
        <p:nvSpPr>
          <p:cNvPr id="12" name="Rectangle 11"/>
          <p:cNvSpPr/>
          <p:nvPr/>
        </p:nvSpPr>
        <p:spPr>
          <a:xfrm>
            <a:off x="3814730" y="2362200"/>
            <a:ext cx="4643470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1400" b="1" dirty="0" smtClean="0"/>
              <a:t>Binary Selection</a:t>
            </a:r>
          </a:p>
          <a:p>
            <a:endParaRPr lang="en-AU" sz="1400" b="1" dirty="0" smtClean="0"/>
          </a:p>
          <a:p>
            <a:r>
              <a:rPr lang="en-AU" sz="1400" dirty="0" smtClean="0"/>
              <a:t>In </a:t>
            </a:r>
            <a:r>
              <a:rPr lang="en-AU" sz="1400" b="1" dirty="0" smtClean="0"/>
              <a:t>flowcharts</a:t>
            </a:r>
            <a:r>
              <a:rPr lang="en-AU" sz="1400" dirty="0" smtClean="0"/>
              <a:t>, binary selection is expressed in the following ways:</a:t>
            </a:r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6170" y="3300442"/>
            <a:ext cx="4015309" cy="284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43000" y="838200"/>
            <a:ext cx="6965245" cy="1202485"/>
          </a:xfrm>
        </p:spPr>
        <p:txBody>
          <a:bodyPr>
            <a:noAutofit/>
          </a:bodyPr>
          <a:lstStyle/>
          <a:p>
            <a:r>
              <a:rPr lang="en-AU" sz="2400" b="1" dirty="0" smtClean="0"/>
              <a:t>Selection </a:t>
            </a:r>
            <a:r>
              <a:rPr lang="en-AU" sz="2400" dirty="0" smtClean="0"/>
              <a:t>is used in a computer program or algorithm </a:t>
            </a:r>
            <a:br>
              <a:rPr lang="en-AU" sz="2400" dirty="0" smtClean="0"/>
            </a:br>
            <a:r>
              <a:rPr lang="en-AU" sz="2400" dirty="0" smtClean="0"/>
              <a:t>to </a:t>
            </a:r>
            <a:r>
              <a:rPr lang="en-AU" sz="2400" b="1" dirty="0" smtClean="0"/>
              <a:t>determine which </a:t>
            </a:r>
            <a:r>
              <a:rPr lang="en-AU" sz="2400" dirty="0" smtClean="0"/>
              <a:t>particular step or set of </a:t>
            </a:r>
            <a:r>
              <a:rPr lang="en-AU" sz="2400" b="1" dirty="0" smtClean="0"/>
              <a:t>step</a:t>
            </a:r>
            <a:r>
              <a:rPr lang="en-AU" sz="2400" dirty="0" smtClean="0"/>
              <a:t>s</a:t>
            </a:r>
            <a:r>
              <a:rPr lang="en-AU" sz="2400" b="1" dirty="0" smtClean="0"/>
              <a:t> is to be executed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21515"/>
            <a:ext cx="6965245" cy="1202485"/>
          </a:xfrm>
        </p:spPr>
        <p:txBody>
          <a:bodyPr/>
          <a:lstStyle/>
          <a:p>
            <a:r>
              <a:rPr lang="en-AU" sz="3200" dirty="0" smtClean="0"/>
              <a:t>Selection</a:t>
            </a:r>
            <a:br>
              <a:rPr lang="en-AU" sz="3200" dirty="0" smtClean="0"/>
            </a:br>
            <a:r>
              <a:rPr lang="en-AU" sz="2000" dirty="0" smtClean="0"/>
              <a:t>Binary </a:t>
            </a:r>
            <a:r>
              <a:rPr lang="en-AU" sz="1600" i="1" dirty="0" smtClean="0"/>
              <a:t>(structure)</a:t>
            </a:r>
            <a:endParaRPr lang="en-AU" sz="1600" i="1" dirty="0"/>
          </a:p>
        </p:txBody>
      </p:sp>
      <p:sp>
        <p:nvSpPr>
          <p:cNvPr id="11" name="Rectangle 10"/>
          <p:cNvSpPr/>
          <p:nvPr/>
        </p:nvSpPr>
        <p:spPr>
          <a:xfrm>
            <a:off x="762000" y="1398687"/>
            <a:ext cx="3071834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b="1" dirty="0" smtClean="0"/>
              <a:t>Binary Selection</a:t>
            </a:r>
          </a:p>
          <a:p>
            <a:endParaRPr lang="en-AU" b="1" dirty="0" smtClean="0"/>
          </a:p>
          <a:p>
            <a:r>
              <a:rPr lang="en-AU" sz="1600" dirty="0" smtClean="0"/>
              <a:t>In </a:t>
            </a:r>
            <a:r>
              <a:rPr lang="en-AU" sz="1600" b="1" dirty="0" smtClean="0"/>
              <a:t>pseudocode</a:t>
            </a:r>
            <a:r>
              <a:rPr lang="en-AU" sz="1600" dirty="0" smtClean="0"/>
              <a:t>, binary selection is expressed in the following ways:</a:t>
            </a:r>
          </a:p>
          <a:p>
            <a:pPr lvl="1"/>
            <a:endParaRPr lang="en-AU" sz="1600" dirty="0" smtClean="0"/>
          </a:p>
          <a:p>
            <a:pPr lvl="1"/>
            <a:endParaRPr lang="en-AU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AU" sz="1600" dirty="0" smtClean="0"/>
              <a:t>  IF condition THEN</a:t>
            </a:r>
          </a:p>
          <a:p>
            <a:pPr lvl="2"/>
            <a:r>
              <a:rPr lang="en-AU" sz="1600" dirty="0" smtClean="0"/>
              <a:t>process 1</a:t>
            </a:r>
          </a:p>
          <a:p>
            <a:pPr lvl="1"/>
            <a:r>
              <a:rPr lang="en-AU" sz="1600" dirty="0" smtClean="0"/>
              <a:t>ENDIF</a:t>
            </a:r>
          </a:p>
          <a:p>
            <a:pPr lvl="1"/>
            <a:endParaRPr lang="en-AU" sz="1600" dirty="0" smtClean="0"/>
          </a:p>
          <a:p>
            <a:pPr lvl="1"/>
            <a:endParaRPr lang="en-AU" sz="1600" dirty="0" smtClean="0"/>
          </a:p>
          <a:p>
            <a:pPr lvl="1"/>
            <a:endParaRPr lang="en-AU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AU" sz="1600" dirty="0" smtClean="0"/>
              <a:t>  IF condition THEN</a:t>
            </a:r>
          </a:p>
          <a:p>
            <a:pPr lvl="2"/>
            <a:r>
              <a:rPr lang="en-AU" sz="1600" dirty="0" smtClean="0"/>
              <a:t>process 1</a:t>
            </a:r>
          </a:p>
          <a:p>
            <a:pPr lvl="1"/>
            <a:r>
              <a:rPr lang="en-AU" sz="1600" dirty="0" smtClean="0"/>
              <a:t>ELSE</a:t>
            </a:r>
          </a:p>
          <a:p>
            <a:pPr lvl="2"/>
            <a:r>
              <a:rPr lang="en-AU" sz="1600" dirty="0" smtClean="0"/>
              <a:t>process 2</a:t>
            </a:r>
          </a:p>
          <a:p>
            <a:pPr lvl="1"/>
            <a:r>
              <a:rPr lang="en-AU" sz="1600" dirty="0" smtClean="0"/>
              <a:t>ENDIF</a:t>
            </a:r>
          </a:p>
          <a:p>
            <a:pPr lvl="1"/>
            <a:endParaRPr lang="en-AU" sz="1600" dirty="0" smtClean="0"/>
          </a:p>
          <a:p>
            <a:pPr lvl="1"/>
            <a:endParaRPr lang="en-AU" sz="1600" dirty="0"/>
          </a:p>
        </p:txBody>
      </p:sp>
      <p:sp>
        <p:nvSpPr>
          <p:cNvPr id="12" name="Rectangle 11"/>
          <p:cNvSpPr/>
          <p:nvPr/>
        </p:nvSpPr>
        <p:spPr>
          <a:xfrm>
            <a:off x="3890930" y="1401663"/>
            <a:ext cx="4643470" cy="4770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1600" b="1" dirty="0" smtClean="0"/>
              <a:t>Binary Selection</a:t>
            </a:r>
          </a:p>
          <a:p>
            <a:endParaRPr lang="en-AU" sz="1600" b="1" dirty="0" smtClean="0"/>
          </a:p>
          <a:p>
            <a:r>
              <a:rPr lang="en-AU" sz="1600" dirty="0" smtClean="0"/>
              <a:t>In </a:t>
            </a:r>
            <a:r>
              <a:rPr lang="en-AU" sz="1600" b="1" dirty="0" smtClean="0"/>
              <a:t>flowcharts</a:t>
            </a:r>
            <a:r>
              <a:rPr lang="en-AU" sz="1600" dirty="0" smtClean="0"/>
              <a:t>, binary selection is expressed in the following ways:</a:t>
            </a:r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743200"/>
            <a:ext cx="4394830" cy="321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21515"/>
            <a:ext cx="6965245" cy="1202485"/>
          </a:xfrm>
        </p:spPr>
        <p:txBody>
          <a:bodyPr/>
          <a:lstStyle/>
          <a:p>
            <a:r>
              <a:rPr lang="en-AU" sz="3200" dirty="0" smtClean="0"/>
              <a:t>Selection</a:t>
            </a:r>
            <a:br>
              <a:rPr lang="en-AU" sz="3200" dirty="0" smtClean="0"/>
            </a:br>
            <a:r>
              <a:rPr lang="en-AU" sz="2000" dirty="0" smtClean="0"/>
              <a:t>Binary </a:t>
            </a:r>
            <a:r>
              <a:rPr lang="en-AU" sz="1600" i="1" dirty="0" smtClean="0"/>
              <a:t>(flowchart structure)</a:t>
            </a:r>
            <a:endParaRPr lang="en-AU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809564" y="1295400"/>
            <a:ext cx="87154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 smtClean="0"/>
              <a:t>Note: </a:t>
            </a:r>
            <a:r>
              <a:rPr lang="en-AU" sz="1600" dirty="0" smtClean="0"/>
              <a:t>In a flowchart it is most important to indicate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b="1" dirty="0" smtClean="0"/>
              <a:t>which path </a:t>
            </a:r>
            <a:r>
              <a:rPr lang="en-AU" sz="1600" dirty="0" smtClean="0"/>
              <a:t>is to be followed when the </a:t>
            </a:r>
            <a:r>
              <a:rPr lang="en-AU" sz="1600" b="1" dirty="0" smtClean="0"/>
              <a:t>condition is true</a:t>
            </a:r>
            <a:r>
              <a:rPr lang="en-AU" sz="1600" dirty="0" smtClean="0"/>
              <a:t>, and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b="1" dirty="0" smtClean="0"/>
              <a:t>which path </a:t>
            </a:r>
            <a:r>
              <a:rPr lang="en-AU" sz="1600" dirty="0" smtClean="0"/>
              <a:t>to follow when the </a:t>
            </a:r>
            <a:r>
              <a:rPr lang="en-AU" sz="1600" b="1" dirty="0" smtClean="0"/>
              <a:t>condition is false. </a:t>
            </a:r>
          </a:p>
          <a:p>
            <a:r>
              <a:rPr lang="en-AU" sz="1600" dirty="0" smtClean="0"/>
              <a:t>Without these indications the flowchart is open to more than one interpretation.</a:t>
            </a:r>
          </a:p>
          <a:p>
            <a:endParaRPr lang="en-AU" sz="1600" dirty="0" smtClean="0"/>
          </a:p>
          <a:p>
            <a:r>
              <a:rPr lang="en-AU" sz="1600" b="1" dirty="0" smtClean="0"/>
              <a:t>Note: </a:t>
            </a:r>
            <a:r>
              <a:rPr lang="en-AU" sz="1600" dirty="0" smtClean="0"/>
              <a:t>There are two acceptable ways to represent a decision in all of the structures.</a:t>
            </a:r>
          </a:p>
          <a:p>
            <a:r>
              <a:rPr lang="en-AU" sz="1400" i="1" dirty="0" smtClean="0"/>
              <a:t>Either method is acceptable. For consistency, the method 1 is used throughout this document.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5720" y="3214686"/>
            <a:ext cx="3929090" cy="35394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dirty="0" smtClean="0"/>
              <a:t>The </a:t>
            </a:r>
            <a:r>
              <a:rPr lang="en-AU" sz="1600" b="1" dirty="0" smtClean="0"/>
              <a:t>condition </a:t>
            </a:r>
            <a:r>
              <a:rPr lang="en-AU" sz="1600" dirty="0" smtClean="0"/>
              <a:t>is expressed as a </a:t>
            </a:r>
            <a:r>
              <a:rPr lang="en-AU" sz="1600" b="1" dirty="0" smtClean="0"/>
              <a:t>statement</a:t>
            </a:r>
            <a:r>
              <a:rPr lang="en-AU" sz="1600" dirty="0" smtClean="0"/>
              <a:t> and the two possible outcomes are indicated by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AU" sz="1600" dirty="0" smtClean="0"/>
              <a:t>True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AU" sz="1600" dirty="0" smtClean="0"/>
              <a:t>False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AU" sz="1600" dirty="0" smtClean="0"/>
          </a:p>
          <a:p>
            <a:pPr marL="1257300" lvl="2" indent="-342900">
              <a:buFont typeface="Arial" pitchFamily="34" charset="0"/>
              <a:buChar char="•"/>
            </a:pPr>
            <a:endParaRPr lang="en-AU" sz="1600" dirty="0" smtClean="0"/>
          </a:p>
          <a:p>
            <a:pPr marL="1257300" lvl="2" indent="-342900">
              <a:buFont typeface="Arial" pitchFamily="34" charset="0"/>
              <a:buChar char="•"/>
            </a:pPr>
            <a:endParaRPr lang="en-AU" sz="1600" dirty="0" smtClean="0"/>
          </a:p>
          <a:p>
            <a:pPr marL="1257300" lvl="2" indent="-342900"/>
            <a:endParaRPr lang="en-AU" sz="1600" dirty="0" smtClean="0"/>
          </a:p>
          <a:p>
            <a:pPr marL="1257300" lvl="2" indent="-342900">
              <a:buFont typeface="Arial" pitchFamily="34" charset="0"/>
              <a:buChar char="•"/>
            </a:pPr>
            <a:endParaRPr lang="en-AU" sz="1600" dirty="0" smtClean="0"/>
          </a:p>
          <a:p>
            <a:pPr marL="1257300" lvl="2" indent="-342900">
              <a:buFont typeface="Arial" pitchFamily="34" charset="0"/>
              <a:buChar char="•"/>
            </a:pPr>
            <a:endParaRPr lang="en-AU" sz="1600" dirty="0" smtClean="0"/>
          </a:p>
          <a:p>
            <a:pPr marL="342900" indent="-342900">
              <a:buAutoNum type="arabicPeriod"/>
            </a:pPr>
            <a:endParaRPr lang="en-AU" sz="1600" dirty="0" smtClean="0"/>
          </a:p>
          <a:p>
            <a:pPr marL="342900" indent="-342900">
              <a:buAutoNum type="arabicPeriod"/>
            </a:pPr>
            <a:endParaRPr lang="en-AU" sz="1600" dirty="0" smtClean="0"/>
          </a:p>
          <a:p>
            <a:pPr marL="342900" indent="-342900"/>
            <a:endParaRPr lang="en-AU" sz="16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572008"/>
            <a:ext cx="35909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429156" y="3214686"/>
            <a:ext cx="4572000" cy="3539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lvl="1"/>
            <a:r>
              <a:rPr lang="en-AU" sz="1600" dirty="0" smtClean="0"/>
              <a:t>2.  The </a:t>
            </a:r>
            <a:r>
              <a:rPr lang="en-AU" sz="1600" b="1" dirty="0" smtClean="0"/>
              <a:t>condition </a:t>
            </a:r>
            <a:r>
              <a:rPr lang="en-AU" sz="1600" dirty="0" smtClean="0"/>
              <a:t>is expressed as a </a:t>
            </a:r>
            <a:r>
              <a:rPr lang="en-AU" sz="1600" b="1" dirty="0" smtClean="0"/>
              <a:t>question </a:t>
            </a:r>
            <a:r>
              <a:rPr lang="en-AU" sz="1600" dirty="0" smtClean="0"/>
              <a:t>and the two possible outcomes are indicated by 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AU" sz="1600" dirty="0" smtClean="0"/>
              <a:t>Yes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AU" sz="1600" dirty="0" smtClean="0"/>
              <a:t>No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AU" sz="1600" dirty="0" smtClean="0"/>
          </a:p>
          <a:p>
            <a:pPr marL="1257300" lvl="2" indent="-342900"/>
            <a:endParaRPr lang="en-AU" sz="1600" dirty="0" smtClean="0"/>
          </a:p>
          <a:p>
            <a:pPr marL="1257300" lvl="2" indent="-342900">
              <a:buFont typeface="Arial" pitchFamily="34" charset="0"/>
              <a:buChar char="•"/>
            </a:pPr>
            <a:endParaRPr lang="en-AU" sz="1600" dirty="0" smtClean="0"/>
          </a:p>
          <a:p>
            <a:pPr marL="1257300" lvl="2" indent="-342900">
              <a:buFont typeface="Arial" pitchFamily="34" charset="0"/>
              <a:buChar char="•"/>
            </a:pPr>
            <a:endParaRPr lang="en-AU" sz="1600" dirty="0" smtClean="0"/>
          </a:p>
          <a:p>
            <a:pPr marL="1257300" lvl="2" indent="-342900">
              <a:buFont typeface="Arial" pitchFamily="34" charset="0"/>
              <a:buChar char="•"/>
            </a:pPr>
            <a:endParaRPr lang="en-AU" sz="1600" dirty="0" smtClean="0"/>
          </a:p>
          <a:p>
            <a:pPr marL="1257300" lvl="2" indent="-342900">
              <a:buFont typeface="Arial" pitchFamily="34" charset="0"/>
              <a:buChar char="•"/>
            </a:pPr>
            <a:endParaRPr lang="en-AU" sz="1600" dirty="0" smtClean="0"/>
          </a:p>
          <a:p>
            <a:pPr marL="1257300" lvl="2" indent="-342900">
              <a:buFont typeface="Arial" pitchFamily="34" charset="0"/>
              <a:buChar char="•"/>
            </a:pPr>
            <a:endParaRPr lang="en-AU" sz="1600" dirty="0" smtClean="0"/>
          </a:p>
          <a:p>
            <a:pPr marL="1257300" lvl="2" indent="-342900">
              <a:buFont typeface="Arial" pitchFamily="34" charset="0"/>
              <a:buChar char="•"/>
            </a:pPr>
            <a:endParaRPr lang="en-AU" sz="1600" dirty="0" smtClean="0"/>
          </a:p>
          <a:p>
            <a:pPr marL="1257300" lvl="2" indent="-342900"/>
            <a:endParaRPr lang="en-AU" sz="1600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4500570"/>
            <a:ext cx="31051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21515"/>
            <a:ext cx="6965245" cy="1202485"/>
          </a:xfrm>
        </p:spPr>
        <p:txBody>
          <a:bodyPr/>
          <a:lstStyle/>
          <a:p>
            <a:r>
              <a:rPr lang="en-AU" sz="3200" dirty="0" smtClean="0"/>
              <a:t>Selection</a:t>
            </a:r>
            <a:br>
              <a:rPr lang="en-AU" sz="3200" dirty="0" smtClean="0"/>
            </a:br>
            <a:r>
              <a:rPr lang="en-AU" sz="2000" dirty="0" smtClean="0"/>
              <a:t>Binary </a:t>
            </a:r>
            <a:r>
              <a:rPr lang="en-AU" sz="1600" i="1" dirty="0" smtClean="0"/>
              <a:t>(examples)</a:t>
            </a:r>
            <a:endParaRPr lang="en-AU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809564" y="1383557"/>
            <a:ext cx="87154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b="1" dirty="0" smtClean="0"/>
              <a:t>Selection </a:t>
            </a:r>
            <a:r>
              <a:rPr lang="en-AU" sz="1600" dirty="0" smtClean="0"/>
              <a:t>is used in a computer program or algorithm </a:t>
            </a:r>
          </a:p>
          <a:p>
            <a:pPr algn="ctr"/>
            <a:r>
              <a:rPr lang="en-AU" sz="1600" dirty="0" smtClean="0"/>
              <a:t>to </a:t>
            </a:r>
            <a:r>
              <a:rPr lang="en-AU" sz="1600" b="1" dirty="0" smtClean="0"/>
              <a:t>determine which </a:t>
            </a:r>
            <a:r>
              <a:rPr lang="en-AU" sz="1600" dirty="0" smtClean="0"/>
              <a:t>particular step or set of </a:t>
            </a:r>
            <a:r>
              <a:rPr lang="en-AU" sz="1600" b="1" dirty="0" smtClean="0"/>
              <a:t>step</a:t>
            </a:r>
            <a:r>
              <a:rPr lang="en-AU" sz="1600" dirty="0" smtClean="0"/>
              <a:t>s</a:t>
            </a:r>
            <a:r>
              <a:rPr lang="en-AU" sz="1600" b="1" dirty="0" smtClean="0"/>
              <a:t> is to be executed</a:t>
            </a:r>
            <a:r>
              <a:rPr lang="en-AU" sz="1600" dirty="0" smtClean="0"/>
              <a:t>.</a:t>
            </a:r>
          </a:p>
          <a:p>
            <a:pPr algn="ctr"/>
            <a:endParaRPr lang="en-AU" sz="1600" dirty="0" smtClean="0"/>
          </a:p>
          <a:p>
            <a:r>
              <a:rPr lang="en-AU" sz="1600" b="1" dirty="0" smtClean="0"/>
              <a:t>Examples Using Binary Selection</a:t>
            </a:r>
          </a:p>
          <a:p>
            <a:r>
              <a:rPr lang="en-AU" sz="1600" b="1" dirty="0" smtClean="0"/>
              <a:t>Problem 1: </a:t>
            </a:r>
            <a:r>
              <a:rPr lang="en-AU" sz="1600" dirty="0" smtClean="0"/>
              <a:t>Write a set of instructions to describe when to answer the phone.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6766" y="3110773"/>
            <a:ext cx="3071834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1600" b="1" dirty="0" smtClean="0"/>
              <a:t>Binary Selection</a:t>
            </a:r>
          </a:p>
          <a:p>
            <a:r>
              <a:rPr lang="en-AU" sz="1400" b="1" dirty="0" smtClean="0"/>
              <a:t>Pseudocode</a:t>
            </a:r>
          </a:p>
          <a:p>
            <a:endParaRPr lang="en-AU" sz="1400" b="1" dirty="0" smtClean="0"/>
          </a:p>
          <a:p>
            <a:r>
              <a:rPr lang="en-AU" sz="1400" dirty="0" smtClean="0"/>
              <a:t>IF the telephone is ringing THEN</a:t>
            </a:r>
          </a:p>
          <a:p>
            <a:pPr lvl="1"/>
            <a:r>
              <a:rPr lang="en-AU" sz="1400" dirty="0" smtClean="0"/>
              <a:t>answer the telephone</a:t>
            </a:r>
          </a:p>
          <a:p>
            <a:r>
              <a:rPr lang="en-AU" sz="1400" dirty="0" smtClean="0"/>
              <a:t>ENDIF</a:t>
            </a:r>
          </a:p>
          <a:p>
            <a:pPr lvl="1"/>
            <a:endParaRPr lang="en-AU" sz="1400" dirty="0"/>
          </a:p>
        </p:txBody>
      </p:sp>
      <p:sp>
        <p:nvSpPr>
          <p:cNvPr id="12" name="Rectangle 11"/>
          <p:cNvSpPr/>
          <p:nvPr/>
        </p:nvSpPr>
        <p:spPr>
          <a:xfrm>
            <a:off x="4195730" y="2819400"/>
            <a:ext cx="4643470" cy="3539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1400" b="1" dirty="0" smtClean="0"/>
              <a:t>Binary Selection</a:t>
            </a:r>
          </a:p>
          <a:p>
            <a:r>
              <a:rPr lang="en-AU" sz="1400" b="1" dirty="0" smtClean="0"/>
              <a:t>Flowchart</a:t>
            </a:r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0110" y="3288150"/>
            <a:ext cx="3357586" cy="285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04800"/>
            <a:ext cx="6965245" cy="1202485"/>
          </a:xfrm>
        </p:spPr>
        <p:txBody>
          <a:bodyPr/>
          <a:lstStyle/>
          <a:p>
            <a:r>
              <a:rPr lang="en-AU" sz="3200" dirty="0" smtClean="0"/>
              <a:t>Selection</a:t>
            </a:r>
            <a:br>
              <a:rPr lang="en-AU" sz="3200" dirty="0" smtClean="0"/>
            </a:br>
            <a:r>
              <a:rPr lang="en-AU" sz="2000" dirty="0" smtClean="0"/>
              <a:t>Binary </a:t>
            </a:r>
            <a:r>
              <a:rPr lang="en-AU" sz="1600" i="1" dirty="0" smtClean="0"/>
              <a:t>(examples)</a:t>
            </a:r>
            <a:endParaRPr lang="en-AU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762000" y="1267361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 smtClean="0"/>
              <a:t>Examples Using Binary Selection</a:t>
            </a:r>
          </a:p>
          <a:p>
            <a:r>
              <a:rPr lang="en-AU" sz="1600" b="1" dirty="0" smtClean="0"/>
              <a:t>Problem 2: </a:t>
            </a:r>
            <a:r>
              <a:rPr lang="en-AU" sz="1600" dirty="0" smtClean="0"/>
              <a:t>Write a set of instructions to follow when approaching a set of traffic control lights.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2514600"/>
            <a:ext cx="3214710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2400" b="1" dirty="0" smtClean="0"/>
              <a:t>Binary Selection</a:t>
            </a:r>
          </a:p>
          <a:p>
            <a:r>
              <a:rPr lang="en-AU" sz="2000" b="1" dirty="0" smtClean="0"/>
              <a:t>Pseudocode</a:t>
            </a:r>
          </a:p>
          <a:p>
            <a:endParaRPr lang="en-AU" sz="2000" b="1" dirty="0" smtClean="0"/>
          </a:p>
          <a:p>
            <a:r>
              <a:rPr lang="en-AU" sz="2000" dirty="0" smtClean="0"/>
              <a:t>IF the signal is green THEN</a:t>
            </a:r>
          </a:p>
          <a:p>
            <a:pPr lvl="1"/>
            <a:r>
              <a:rPr lang="en-AU" sz="2000" dirty="0" smtClean="0"/>
              <a:t>proceed through the intersection</a:t>
            </a:r>
          </a:p>
          <a:p>
            <a:r>
              <a:rPr lang="en-AU" sz="2000" dirty="0" smtClean="0"/>
              <a:t>ELSE</a:t>
            </a:r>
          </a:p>
          <a:p>
            <a:pPr lvl="1"/>
            <a:r>
              <a:rPr lang="en-AU" sz="2000" dirty="0" smtClean="0"/>
              <a:t>stop the vehicle</a:t>
            </a:r>
          </a:p>
          <a:p>
            <a:r>
              <a:rPr lang="en-AU" sz="2000" dirty="0" smtClean="0"/>
              <a:t>ENDIF</a:t>
            </a:r>
          </a:p>
          <a:p>
            <a:pPr lvl="1"/>
            <a:endParaRPr lang="en-AU" sz="2000" dirty="0"/>
          </a:p>
        </p:txBody>
      </p:sp>
      <p:sp>
        <p:nvSpPr>
          <p:cNvPr id="12" name="Rectangle 11"/>
          <p:cNvSpPr/>
          <p:nvPr/>
        </p:nvSpPr>
        <p:spPr>
          <a:xfrm>
            <a:off x="3962400" y="1981200"/>
            <a:ext cx="4643470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b="1" dirty="0" smtClean="0"/>
              <a:t>Binary Selection</a:t>
            </a:r>
          </a:p>
          <a:p>
            <a:r>
              <a:rPr lang="en-AU" b="1" dirty="0" smtClean="0"/>
              <a:t>Flowchart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806954"/>
            <a:ext cx="4481514" cy="337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04800"/>
            <a:ext cx="6965245" cy="1202485"/>
          </a:xfrm>
        </p:spPr>
        <p:txBody>
          <a:bodyPr/>
          <a:lstStyle/>
          <a:p>
            <a:r>
              <a:rPr lang="en-AU" sz="3200" dirty="0" smtClean="0"/>
              <a:t>Selection</a:t>
            </a:r>
            <a:br>
              <a:rPr lang="en-AU" sz="3200" dirty="0" smtClean="0"/>
            </a:br>
            <a:r>
              <a:rPr lang="en-AU" sz="2000" dirty="0" smtClean="0"/>
              <a:t>Multi-way </a:t>
            </a:r>
            <a:r>
              <a:rPr lang="en-AU" sz="1600" i="1" dirty="0" smtClean="0"/>
              <a:t>(structure)</a:t>
            </a:r>
            <a:endParaRPr lang="en-AU" sz="1600" i="1" dirty="0"/>
          </a:p>
        </p:txBody>
      </p:sp>
      <p:sp>
        <p:nvSpPr>
          <p:cNvPr id="11" name="Rectangle 10"/>
          <p:cNvSpPr/>
          <p:nvPr/>
        </p:nvSpPr>
        <p:spPr>
          <a:xfrm>
            <a:off x="762000" y="1533465"/>
            <a:ext cx="3357586" cy="532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b="1" dirty="0" smtClean="0"/>
              <a:t>Multi-way Selection</a:t>
            </a:r>
          </a:p>
          <a:p>
            <a:endParaRPr lang="en-AU" b="1" dirty="0" smtClean="0"/>
          </a:p>
          <a:p>
            <a:r>
              <a:rPr lang="en-AU" sz="1600" dirty="0" smtClean="0"/>
              <a:t>In</a:t>
            </a:r>
            <a:r>
              <a:rPr lang="en-AU" sz="1600" b="1" dirty="0" smtClean="0"/>
              <a:t> pseudocode</a:t>
            </a:r>
            <a:r>
              <a:rPr lang="en-AU" sz="1600" dirty="0" smtClean="0"/>
              <a:t>, multiple selection is expressed as:</a:t>
            </a:r>
          </a:p>
          <a:p>
            <a:endParaRPr lang="en-AU" sz="1600" dirty="0" smtClean="0"/>
          </a:p>
          <a:p>
            <a:r>
              <a:rPr lang="en-AU" sz="1600" dirty="0" smtClean="0"/>
              <a:t>CASEWHERE expression evaluates to</a:t>
            </a:r>
          </a:p>
          <a:p>
            <a:pPr lvl="1"/>
            <a:r>
              <a:rPr lang="en-AU" sz="1600" dirty="0" smtClean="0"/>
              <a:t>choice a      :      process a</a:t>
            </a:r>
          </a:p>
          <a:p>
            <a:pPr lvl="1"/>
            <a:r>
              <a:rPr lang="en-AU" sz="1600" dirty="0" smtClean="0"/>
              <a:t>choice b      :      process b</a:t>
            </a:r>
          </a:p>
          <a:p>
            <a:pPr lvl="1"/>
            <a:r>
              <a:rPr lang="en-AU" sz="1600" dirty="0" smtClean="0"/>
              <a:t>      . 		     .</a:t>
            </a:r>
          </a:p>
          <a:p>
            <a:pPr lvl="1"/>
            <a:r>
              <a:rPr lang="en-AU" sz="1600" dirty="0" smtClean="0"/>
              <a:t>      . 		     .</a:t>
            </a:r>
          </a:p>
          <a:p>
            <a:pPr lvl="1"/>
            <a:r>
              <a:rPr lang="en-AU" sz="1600" dirty="0" smtClean="0"/>
              <a:t>      . 		     .</a:t>
            </a:r>
          </a:p>
          <a:p>
            <a:r>
              <a:rPr lang="en-AU" sz="1600" dirty="0" smtClean="0"/>
              <a:t>    OTHERWISE  :      default process</a:t>
            </a:r>
          </a:p>
          <a:p>
            <a:r>
              <a:rPr lang="en-AU" sz="1600" dirty="0" smtClean="0"/>
              <a:t>ENDCASE</a:t>
            </a:r>
          </a:p>
          <a:p>
            <a:endParaRPr lang="en-AU" sz="1600" dirty="0" smtClean="0"/>
          </a:p>
          <a:p>
            <a:r>
              <a:rPr lang="en-AU" sz="1600" b="1" dirty="0" smtClean="0"/>
              <a:t>Note: </a:t>
            </a:r>
            <a:r>
              <a:rPr lang="en-AU" sz="1600" dirty="0" smtClean="0"/>
              <a:t>As the flowchart version of the multi-way selection indicates, </a:t>
            </a:r>
            <a:r>
              <a:rPr lang="en-AU" sz="1600" b="1" dirty="0" smtClean="0"/>
              <a:t>only one </a:t>
            </a:r>
            <a:r>
              <a:rPr lang="en-AU" sz="1600" dirty="0" smtClean="0"/>
              <a:t>process on each pass is executed as a result of the implementation of the </a:t>
            </a:r>
            <a:br>
              <a:rPr lang="en-AU" sz="1600" dirty="0" smtClean="0"/>
            </a:br>
            <a:r>
              <a:rPr lang="en-AU" sz="1600" dirty="0" smtClean="0"/>
              <a:t>multi-way selection.</a:t>
            </a:r>
          </a:p>
          <a:p>
            <a:endParaRPr lang="en-AU" sz="1600" dirty="0"/>
          </a:p>
        </p:txBody>
      </p:sp>
      <p:sp>
        <p:nvSpPr>
          <p:cNvPr id="12" name="Rectangle 11"/>
          <p:cNvSpPr/>
          <p:nvPr/>
        </p:nvSpPr>
        <p:spPr>
          <a:xfrm>
            <a:off x="4114800" y="1524000"/>
            <a:ext cx="4714908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b="1" dirty="0" smtClean="0"/>
              <a:t>Multi-way Selection</a:t>
            </a:r>
          </a:p>
          <a:p>
            <a:endParaRPr lang="en-AU" b="1" dirty="0" smtClean="0"/>
          </a:p>
          <a:p>
            <a:r>
              <a:rPr lang="en-AU" dirty="0" smtClean="0"/>
              <a:t>In </a:t>
            </a:r>
            <a:r>
              <a:rPr lang="en-AU" b="1" dirty="0" smtClean="0"/>
              <a:t>flowcharts</a:t>
            </a:r>
            <a:r>
              <a:rPr lang="en-AU" dirty="0" smtClean="0"/>
              <a:t>, multi-way selection is expressed as: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743200"/>
            <a:ext cx="457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04800"/>
            <a:ext cx="6965245" cy="1202485"/>
          </a:xfrm>
        </p:spPr>
        <p:txBody>
          <a:bodyPr/>
          <a:lstStyle/>
          <a:p>
            <a:r>
              <a:rPr lang="en-AU" sz="3200" dirty="0" smtClean="0"/>
              <a:t>Selection</a:t>
            </a:r>
            <a:br>
              <a:rPr lang="en-AU" sz="3200" dirty="0" smtClean="0"/>
            </a:br>
            <a:r>
              <a:rPr lang="en-AU" sz="2000" dirty="0" smtClean="0"/>
              <a:t>Multi-way </a:t>
            </a:r>
            <a:r>
              <a:rPr lang="en-AU" sz="1600" i="1" dirty="0" smtClean="0"/>
              <a:t>(examples)</a:t>
            </a:r>
            <a:endParaRPr lang="en-AU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885764" y="1383557"/>
            <a:ext cx="8715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 smtClean="0"/>
              <a:t>Example Using Multi-way Selection</a:t>
            </a:r>
          </a:p>
          <a:p>
            <a:r>
              <a:rPr lang="en-AU" sz="1600" b="1" dirty="0" smtClean="0"/>
              <a:t>Problem: </a:t>
            </a:r>
            <a:r>
              <a:rPr lang="en-AU" sz="1600" dirty="0" smtClean="0"/>
              <a:t>Write a set of instructions that describes how to:</a:t>
            </a:r>
          </a:p>
          <a:p>
            <a:pPr lvl="2"/>
            <a:r>
              <a:rPr lang="en-AU" sz="1600" dirty="0" smtClean="0"/>
              <a:t>respond to all possible signals at a set of traffic control lights.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286000"/>
            <a:ext cx="3743324" cy="3508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2400" b="1" dirty="0" smtClean="0"/>
              <a:t>Multi-way Selection</a:t>
            </a:r>
          </a:p>
          <a:p>
            <a:r>
              <a:rPr lang="en-AU" sz="2000" b="1" dirty="0" smtClean="0"/>
              <a:t>Pseudocode</a:t>
            </a:r>
          </a:p>
          <a:p>
            <a:endParaRPr lang="en-AU" sz="2000" b="1" dirty="0" smtClean="0"/>
          </a:p>
          <a:p>
            <a:r>
              <a:rPr lang="en-AU" sz="2000" dirty="0" smtClean="0"/>
              <a:t>CASEWHERE signal is</a:t>
            </a:r>
          </a:p>
          <a:p>
            <a:pPr lvl="1"/>
            <a:r>
              <a:rPr lang="en-AU" sz="2000" dirty="0" smtClean="0"/>
              <a:t>red              : stop the vehicle</a:t>
            </a:r>
          </a:p>
          <a:p>
            <a:pPr lvl="1"/>
            <a:r>
              <a:rPr lang="en-AU" sz="2000" dirty="0" smtClean="0"/>
              <a:t>amber         : stop the vehicle</a:t>
            </a:r>
          </a:p>
          <a:p>
            <a:pPr lvl="1"/>
            <a:r>
              <a:rPr lang="en-AU" sz="2000" dirty="0" smtClean="0"/>
              <a:t>green          : proceed through the intersection</a:t>
            </a:r>
          </a:p>
          <a:p>
            <a:r>
              <a:rPr lang="en-AU" sz="2000" dirty="0" smtClean="0"/>
              <a:t>     OTHERWISE  : proceed with caution</a:t>
            </a:r>
          </a:p>
          <a:p>
            <a:r>
              <a:rPr lang="en-AU" sz="2000" dirty="0" smtClean="0"/>
              <a:t>ENDCASE</a:t>
            </a:r>
            <a:endParaRPr lang="en-AU" sz="2000" dirty="0"/>
          </a:p>
        </p:txBody>
      </p:sp>
      <p:sp>
        <p:nvSpPr>
          <p:cNvPr id="12" name="Rectangle 11"/>
          <p:cNvSpPr/>
          <p:nvPr/>
        </p:nvSpPr>
        <p:spPr>
          <a:xfrm>
            <a:off x="4267200" y="2209800"/>
            <a:ext cx="4643470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b="1" dirty="0" smtClean="0"/>
              <a:t>Multi-way Selection</a:t>
            </a:r>
          </a:p>
          <a:p>
            <a:r>
              <a:rPr lang="en-AU" b="1" dirty="0" smtClean="0"/>
              <a:t>Flowchart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971800"/>
            <a:ext cx="4584268" cy="352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219200" y="1219200"/>
            <a:ext cx="6934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sz="4800" b="1" dirty="0">
                <a:latin typeface="Trebuchet MS" pitchFamily="34" charset="0"/>
              </a:rPr>
              <a:t>Flowchart:</a:t>
            </a:r>
          </a:p>
          <a:p>
            <a:pPr marL="457200" indent="-457200"/>
            <a:endParaRPr lang="en-US" sz="4800" b="1" dirty="0">
              <a:latin typeface="Trebuchet MS" pitchFamily="34" charset="0"/>
            </a:endParaRPr>
          </a:p>
          <a:p>
            <a:pPr marL="457200" indent="-457200"/>
            <a:r>
              <a:rPr lang="en-US" sz="4800" dirty="0">
                <a:latin typeface="Trebuchet MS" pitchFamily="34" charset="0"/>
              </a:rPr>
              <a:t>Represents an algorithm in graphical </a:t>
            </a:r>
            <a:r>
              <a:rPr lang="en-US" sz="4800" dirty="0" smtClean="0">
                <a:latin typeface="Trebuchet MS" pitchFamily="34" charset="0"/>
              </a:rPr>
              <a:t>symbols</a:t>
            </a:r>
            <a:endParaRPr lang="en-US" sz="480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Algorithms are commonly written using Pseudo code.</a:t>
            </a:r>
          </a:p>
          <a:p>
            <a:r>
              <a:rPr lang="en-GB" dirty="0"/>
              <a:t> </a:t>
            </a:r>
            <a:r>
              <a:rPr lang="en-GB" dirty="0" smtClean="0"/>
              <a:t>The term “Code” usually refers to as programming language.</a:t>
            </a:r>
          </a:p>
          <a:p>
            <a:r>
              <a:rPr lang="en-GB" dirty="0" smtClean="0"/>
              <a:t>Pseudo code is an English like language that is similar to programming language that is used to write Algorithms.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948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Ask the user for the Centigrade temperature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Store the value in box C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Calculate the corresponding Fahrenheit temperature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Store it in box F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Print the values in boxes C and F, Appropriately labelled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Go to step 1</a:t>
            </a:r>
            <a:r>
              <a:rPr lang="en-GB" dirty="0" smtClean="0"/>
              <a:t>.</a:t>
            </a:r>
          </a:p>
          <a:p>
            <a:pPr marL="457200" indent="-45720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942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7162800" cy="5105400"/>
          </a:xfrm>
        </p:spPr>
        <p:txBody>
          <a:bodyPr/>
          <a:lstStyle/>
          <a:p>
            <a:r>
              <a:rPr lang="en-GB" dirty="0" smtClean="0"/>
              <a:t>When the Algorithm reaches step 6, it does not stop but rather transfers control to step 1 to repeat the Algorithm again.</a:t>
            </a:r>
          </a:p>
          <a:p>
            <a:r>
              <a:rPr lang="en-GB" dirty="0"/>
              <a:t> </a:t>
            </a:r>
            <a:r>
              <a:rPr lang="en-GB" dirty="0" smtClean="0"/>
              <a:t>A Loop is a set of instructions which can be repeated. In this case. Step 1 to step 5 form a loop.</a:t>
            </a:r>
          </a:p>
          <a:p>
            <a:r>
              <a:rPr lang="en-GB" dirty="0" smtClean="0"/>
              <a:t>The problem is there’s no condition under which the loop can be stopped.</a:t>
            </a:r>
          </a:p>
          <a:p>
            <a:r>
              <a:rPr lang="en-GB" dirty="0" smtClean="0"/>
              <a:t>How long will the loop go for ?</a:t>
            </a:r>
          </a:p>
          <a:p>
            <a:r>
              <a:rPr lang="en-GB" dirty="0" smtClean="0"/>
              <a:t>How do we stop the Algorithm ?</a:t>
            </a:r>
          </a:p>
        </p:txBody>
      </p:sp>
    </p:spTree>
    <p:extLst>
      <p:ext uri="{BB962C8B-B14F-4D97-AF65-F5344CB8AC3E}">
        <p14:creationId xmlns:p14="http://schemas.microsoft.com/office/powerpoint/2010/main" xmlns="" val="1463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676400"/>
            <a:ext cx="3657600" cy="4419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Ask the user for the Centigrade temperature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Store the value in box </a:t>
            </a:r>
            <a:r>
              <a:rPr lang="en-GB" dirty="0" smtClean="0"/>
              <a:t>C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If C = 0, then Stop.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Calculate the corresponding Fahrenheit temperature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Store it in box F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Print the values in boxes C and F, Appropriately labelled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Go to step 1.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00600" y="1676400"/>
            <a:ext cx="3505200" cy="4495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WHILE C is not 0 DO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Set F to 32+(9C/5)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Print C and F,</a:t>
            </a:r>
          </a:p>
          <a:p>
            <a:pPr marL="0" indent="0">
              <a:buNone/>
            </a:pPr>
            <a:r>
              <a:rPr lang="en-GB" dirty="0" smtClean="0"/>
              <a:t>    Prompt the user for the </a:t>
            </a:r>
          </a:p>
          <a:p>
            <a:pPr marL="0" indent="0">
              <a:buNone/>
            </a:pPr>
            <a:r>
              <a:rPr lang="en-GB" dirty="0" smtClean="0"/>
              <a:t>Centigrade temperature C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END WHILE</a:t>
            </a:r>
          </a:p>
          <a:p>
            <a:pPr marL="0" indent="0">
              <a:buNone/>
            </a:pPr>
            <a:r>
              <a:rPr lang="en-GB" dirty="0" smtClean="0"/>
              <a:t> STOP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961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While loop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38200" y="1752600"/>
            <a:ext cx="3886200" cy="434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When a WHILE loop has the following steps</a:t>
            </a:r>
          </a:p>
          <a:p>
            <a:r>
              <a:rPr lang="en-GB" dirty="0" smtClean="0"/>
              <a:t>The condition is tested.</a:t>
            </a:r>
          </a:p>
          <a:p>
            <a:r>
              <a:rPr lang="en-GB" dirty="0" smtClean="0"/>
              <a:t>If it is true the statements in the loop are tested and the process is repeated from step 1.</a:t>
            </a:r>
          </a:p>
          <a:p>
            <a:r>
              <a:rPr lang="en-GB" dirty="0" smtClean="0"/>
              <a:t>If the condition is false then the WHILE loop terminates/Ends with the END WHILE statement. And the program ends with the STOP statement.</a:t>
            </a:r>
            <a:endParaRPr lang="en-GB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81200"/>
            <a:ext cx="3505200" cy="37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9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69115"/>
            <a:ext cx="6965245" cy="1202485"/>
          </a:xfrm>
        </p:spPr>
        <p:txBody>
          <a:bodyPr/>
          <a:lstStyle/>
          <a:p>
            <a:r>
              <a:rPr lang="en-AU" sz="3200" dirty="0" smtClean="0"/>
              <a:t>Repetition</a:t>
            </a:r>
            <a:endParaRPr lang="en-AU" sz="1600" i="1" dirty="0"/>
          </a:p>
        </p:txBody>
      </p:sp>
      <p:sp>
        <p:nvSpPr>
          <p:cNvPr id="9" name="Rectangle 8"/>
          <p:cNvSpPr/>
          <p:nvPr/>
        </p:nvSpPr>
        <p:spPr>
          <a:xfrm>
            <a:off x="357158" y="1432687"/>
            <a:ext cx="8429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dirty="0" smtClean="0"/>
              <a:t>Repetition</a:t>
            </a:r>
            <a:r>
              <a:rPr lang="en-AU" dirty="0" smtClean="0"/>
              <a:t> allows for a </a:t>
            </a:r>
            <a:r>
              <a:rPr lang="en-AU" b="1" dirty="0" smtClean="0"/>
              <a:t>portion of </a:t>
            </a:r>
            <a:r>
              <a:rPr lang="en-AU" dirty="0" smtClean="0"/>
              <a:t>an </a:t>
            </a:r>
            <a:r>
              <a:rPr lang="en-AU" b="1" dirty="0" smtClean="0"/>
              <a:t>algorithm</a:t>
            </a:r>
            <a:r>
              <a:rPr lang="en-AU" dirty="0" smtClean="0"/>
              <a:t> or computer program</a:t>
            </a:r>
          </a:p>
          <a:p>
            <a:pPr algn="ctr"/>
            <a:r>
              <a:rPr lang="en-AU" dirty="0" smtClean="0"/>
              <a:t>to be done </a:t>
            </a:r>
            <a:r>
              <a:rPr lang="en-AU" b="1" dirty="0" smtClean="0"/>
              <a:t>any number of times </a:t>
            </a:r>
          </a:p>
          <a:p>
            <a:pPr algn="ctr"/>
            <a:r>
              <a:rPr lang="en-AU" dirty="0" smtClean="0"/>
              <a:t>dependent on some </a:t>
            </a:r>
            <a:r>
              <a:rPr lang="en-AU" b="1" dirty="0" smtClean="0"/>
              <a:t>condition being met</a:t>
            </a:r>
            <a:r>
              <a:rPr lang="en-AU" dirty="0" smtClean="0"/>
              <a:t>. </a:t>
            </a:r>
          </a:p>
          <a:p>
            <a:pPr algn="ctr"/>
            <a:r>
              <a:rPr lang="en-AU" dirty="0" smtClean="0"/>
              <a:t>An occurrence of repetition is usually known as </a:t>
            </a:r>
            <a:r>
              <a:rPr lang="en-AU" b="1" dirty="0" smtClean="0"/>
              <a:t>a loop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endParaRPr lang="en-AU" dirty="0" smtClean="0"/>
          </a:p>
          <a:p>
            <a:pPr algn="ctr"/>
            <a:r>
              <a:rPr lang="en-AU" dirty="0" smtClean="0"/>
              <a:t>An </a:t>
            </a:r>
            <a:r>
              <a:rPr lang="en-AU" b="1" dirty="0" smtClean="0"/>
              <a:t>essential feature </a:t>
            </a:r>
            <a:r>
              <a:rPr lang="en-AU" dirty="0" smtClean="0"/>
              <a:t>of repetition is that </a:t>
            </a:r>
          </a:p>
          <a:p>
            <a:pPr algn="ctr"/>
            <a:r>
              <a:rPr lang="en-AU" dirty="0" smtClean="0"/>
              <a:t>each loop has a </a:t>
            </a:r>
            <a:r>
              <a:rPr lang="en-AU" b="1" dirty="0" smtClean="0"/>
              <a:t>termination condition </a:t>
            </a:r>
          </a:p>
          <a:p>
            <a:pPr algn="ctr"/>
            <a:r>
              <a:rPr lang="en-AU" dirty="0" smtClean="0"/>
              <a:t>to </a:t>
            </a:r>
            <a:r>
              <a:rPr lang="en-AU" b="1" dirty="0" smtClean="0"/>
              <a:t>stop</a:t>
            </a:r>
            <a:r>
              <a:rPr lang="en-AU" dirty="0" smtClean="0"/>
              <a:t> the repetition, </a:t>
            </a:r>
          </a:p>
          <a:p>
            <a:pPr algn="ctr"/>
            <a:r>
              <a:rPr lang="en-AU" dirty="0" smtClean="0"/>
              <a:t>or the obvious outcome is that </a:t>
            </a:r>
          </a:p>
          <a:p>
            <a:pPr algn="ctr"/>
            <a:r>
              <a:rPr lang="en-AU" dirty="0" smtClean="0"/>
              <a:t>the </a:t>
            </a:r>
            <a:r>
              <a:rPr lang="en-AU" i="1" dirty="0" smtClean="0"/>
              <a:t>loop never completes </a:t>
            </a:r>
            <a:r>
              <a:rPr lang="en-AU" dirty="0" smtClean="0"/>
              <a:t>execution (</a:t>
            </a:r>
            <a:r>
              <a:rPr lang="en-AU" i="1" dirty="0" smtClean="0"/>
              <a:t>an infinite loop</a:t>
            </a:r>
            <a:r>
              <a:rPr lang="en-AU" dirty="0" smtClean="0"/>
              <a:t>). </a:t>
            </a:r>
          </a:p>
          <a:p>
            <a:endParaRPr lang="en-AU" dirty="0" smtClean="0"/>
          </a:p>
          <a:p>
            <a:endParaRPr lang="en-AU" dirty="0" smtClean="0"/>
          </a:p>
          <a:p>
            <a:pPr algn="ctr"/>
            <a:r>
              <a:rPr lang="en-AU" dirty="0" smtClean="0"/>
              <a:t>The </a:t>
            </a:r>
            <a:r>
              <a:rPr lang="en-AU" b="1" dirty="0" smtClean="0"/>
              <a:t>termination condition </a:t>
            </a:r>
            <a:r>
              <a:rPr lang="en-AU" dirty="0" smtClean="0"/>
              <a:t>can be checked or </a:t>
            </a:r>
            <a:r>
              <a:rPr lang="en-AU" b="1" dirty="0" smtClean="0"/>
              <a:t>tested</a:t>
            </a:r>
            <a:r>
              <a:rPr lang="en-AU" dirty="0" smtClean="0"/>
              <a:t>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AU" dirty="0" smtClean="0"/>
              <a:t>at the </a:t>
            </a:r>
            <a:r>
              <a:rPr lang="en-AU" b="1" dirty="0" smtClean="0"/>
              <a:t>beginning</a:t>
            </a:r>
            <a:r>
              <a:rPr lang="en-AU" dirty="0" smtClean="0"/>
              <a:t> and is known as a </a:t>
            </a:r>
            <a:r>
              <a:rPr lang="en-AU" b="1" dirty="0" smtClean="0"/>
              <a:t>pre-test</a:t>
            </a:r>
            <a:r>
              <a:rPr lang="en-AU" dirty="0" smtClean="0"/>
              <a:t> loop </a:t>
            </a:r>
            <a:r>
              <a:rPr lang="en-AU" i="1" dirty="0" smtClean="0"/>
              <a:t>or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AU" dirty="0" smtClean="0"/>
              <a:t>at the </a:t>
            </a:r>
            <a:r>
              <a:rPr lang="en-AU" b="1" dirty="0" smtClean="0"/>
              <a:t>end </a:t>
            </a:r>
            <a:r>
              <a:rPr lang="en-AU" dirty="0" smtClean="0"/>
              <a:t>of the loop and is known as a </a:t>
            </a:r>
            <a:r>
              <a:rPr lang="en-AU" b="1" dirty="0" smtClean="0"/>
              <a:t>post-test</a:t>
            </a:r>
            <a:r>
              <a:rPr lang="en-AU" dirty="0" smtClean="0"/>
              <a:t> loop.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955" y="397715"/>
            <a:ext cx="6965245" cy="1202485"/>
          </a:xfrm>
        </p:spPr>
        <p:txBody>
          <a:bodyPr/>
          <a:lstStyle/>
          <a:p>
            <a:r>
              <a:rPr lang="en-AU" sz="3200" dirty="0" smtClean="0"/>
              <a:t>Repetition</a:t>
            </a:r>
            <a:br>
              <a:rPr lang="en-AU" sz="3200" dirty="0" smtClean="0"/>
            </a:br>
            <a:r>
              <a:rPr lang="en-AU" sz="2000" dirty="0" smtClean="0"/>
              <a:t>Pre-test</a:t>
            </a:r>
            <a:r>
              <a:rPr lang="en-AU" sz="3200" dirty="0" smtClean="0"/>
              <a:t> </a:t>
            </a:r>
            <a:r>
              <a:rPr lang="en-AU" sz="1400" i="1" dirty="0" smtClean="0"/>
              <a:t>(structure)</a:t>
            </a:r>
            <a:endParaRPr lang="en-AU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952440" y="1473875"/>
            <a:ext cx="85725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dirty="0" smtClean="0"/>
              <a:t>Repetition: Pre-Test</a:t>
            </a:r>
          </a:p>
          <a:p>
            <a:pPr algn="ctr"/>
            <a:r>
              <a:rPr lang="en-AU" sz="1400" dirty="0" smtClean="0"/>
              <a:t>A pre-tested loop is so named because the </a:t>
            </a:r>
            <a:r>
              <a:rPr lang="en-AU" sz="1400" b="1" dirty="0" smtClean="0"/>
              <a:t>condition</a:t>
            </a:r>
            <a:r>
              <a:rPr lang="en-AU" sz="1400" dirty="0" smtClean="0"/>
              <a:t> has to be met at</a:t>
            </a:r>
            <a:r>
              <a:rPr lang="en-AU" sz="1400" b="1" dirty="0" smtClean="0"/>
              <a:t> </a:t>
            </a:r>
            <a:br>
              <a:rPr lang="en-AU" sz="1400" b="1" dirty="0" smtClean="0"/>
            </a:br>
            <a:r>
              <a:rPr lang="en-AU" sz="1400" dirty="0" smtClean="0"/>
              <a:t>the </a:t>
            </a:r>
            <a:r>
              <a:rPr lang="en-AU" sz="1400" b="1" dirty="0" smtClean="0"/>
              <a:t>very beginning of the loop</a:t>
            </a:r>
            <a:r>
              <a:rPr lang="en-AU" sz="1400" dirty="0" smtClean="0"/>
              <a:t> or the body of the loop is not executed. </a:t>
            </a:r>
          </a:p>
          <a:p>
            <a:r>
              <a:rPr lang="en-AU" sz="1400" dirty="0" smtClean="0"/>
              <a:t>This construct is often called a </a:t>
            </a:r>
            <a:r>
              <a:rPr lang="en-AU" sz="1400" i="1" dirty="0" smtClean="0"/>
              <a:t>guarded loop. </a:t>
            </a:r>
          </a:p>
          <a:p>
            <a:r>
              <a:rPr lang="en-AU" sz="1400" dirty="0" smtClean="0"/>
              <a:t>The</a:t>
            </a:r>
            <a:r>
              <a:rPr lang="en-AU" sz="1400" i="1" dirty="0" smtClean="0"/>
              <a:t> </a:t>
            </a:r>
            <a:r>
              <a:rPr lang="en-AU" sz="1400" dirty="0" smtClean="0"/>
              <a:t>body of the loop is executed repeatedly while the termination condition is true.</a:t>
            </a:r>
            <a:endParaRPr lang="en-AU" sz="1400" dirty="0"/>
          </a:p>
        </p:txBody>
      </p:sp>
      <p:sp>
        <p:nvSpPr>
          <p:cNvPr id="5" name="Rectangle 4"/>
          <p:cNvSpPr/>
          <p:nvPr/>
        </p:nvSpPr>
        <p:spPr>
          <a:xfrm>
            <a:off x="762000" y="3124200"/>
            <a:ext cx="3357586" cy="233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2000" b="1" dirty="0" smtClean="0"/>
              <a:t>Repetition</a:t>
            </a:r>
          </a:p>
          <a:p>
            <a:endParaRPr lang="en-AU" dirty="0" smtClean="0"/>
          </a:p>
          <a:p>
            <a:r>
              <a:rPr lang="en-AU" dirty="0" smtClean="0"/>
              <a:t>In</a:t>
            </a:r>
            <a:r>
              <a:rPr lang="en-AU" b="1" dirty="0" smtClean="0"/>
              <a:t> pseudocode</a:t>
            </a:r>
            <a:r>
              <a:rPr lang="en-AU" dirty="0" smtClean="0"/>
              <a:t>, pre-test repetition is expressed as:</a:t>
            </a:r>
          </a:p>
          <a:p>
            <a:endParaRPr lang="en-AU" dirty="0" smtClean="0"/>
          </a:p>
          <a:p>
            <a:r>
              <a:rPr lang="en-AU" dirty="0" smtClean="0"/>
              <a:t>WHILE condition is true</a:t>
            </a:r>
          </a:p>
          <a:p>
            <a:pPr lvl="1"/>
            <a:r>
              <a:rPr lang="en-AU" dirty="0" smtClean="0"/>
              <a:t>process(</a:t>
            </a:r>
            <a:r>
              <a:rPr lang="en-AU" dirty="0" err="1" smtClean="0"/>
              <a:t>es</a:t>
            </a:r>
            <a:r>
              <a:rPr lang="en-AU" dirty="0" smtClean="0"/>
              <a:t>)</a:t>
            </a:r>
          </a:p>
          <a:p>
            <a:r>
              <a:rPr lang="en-AU" dirty="0" smtClean="0"/>
              <a:t>ENDWHILE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191000" y="2667000"/>
            <a:ext cx="4714908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b="1" dirty="0" smtClean="0"/>
              <a:t>Repetition</a:t>
            </a:r>
          </a:p>
          <a:p>
            <a:endParaRPr lang="en-AU" b="1" dirty="0" smtClean="0"/>
          </a:p>
          <a:p>
            <a:r>
              <a:rPr lang="en-AU" dirty="0" smtClean="0"/>
              <a:t>In </a:t>
            </a:r>
            <a:r>
              <a:rPr lang="en-AU" b="1" dirty="0" smtClean="0"/>
              <a:t>flowcharting</a:t>
            </a:r>
            <a:r>
              <a:rPr lang="en-AU" dirty="0" smtClean="0"/>
              <a:t> </a:t>
            </a:r>
          </a:p>
          <a:p>
            <a:r>
              <a:rPr lang="en-AU" dirty="0" smtClean="0"/>
              <a:t>pre-test repetition </a:t>
            </a:r>
          </a:p>
          <a:p>
            <a:r>
              <a:rPr lang="en-AU" dirty="0" smtClean="0"/>
              <a:t>is expressed as: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667000"/>
            <a:ext cx="1752600" cy="360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81000"/>
            <a:ext cx="6965245" cy="120248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AU" sz="3200" dirty="0" smtClean="0"/>
              <a:t>Repetition </a:t>
            </a:r>
            <a:r>
              <a:rPr lang="en-AU" sz="2000" dirty="0" smtClean="0"/>
              <a:t>Post-test</a:t>
            </a:r>
            <a:r>
              <a:rPr lang="en-AU" sz="3200" dirty="0" smtClean="0"/>
              <a:t> </a:t>
            </a:r>
            <a:r>
              <a:rPr lang="en-AU" sz="1400" i="1" dirty="0" smtClean="0"/>
              <a:t>(structure)</a:t>
            </a:r>
            <a:endParaRPr lang="en-AU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685800" y="1295400"/>
            <a:ext cx="7696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dirty="0" smtClean="0"/>
              <a:t>Repetition: Post-Test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1400" dirty="0" smtClean="0"/>
              <a:t>A post-tested loop </a:t>
            </a:r>
            <a:r>
              <a:rPr lang="en-AU" sz="1400" b="1" dirty="0" smtClean="0"/>
              <a:t>executes the body </a:t>
            </a:r>
            <a:r>
              <a:rPr lang="en-AU" sz="1400" dirty="0" smtClean="0"/>
              <a:t>of the loop </a:t>
            </a:r>
            <a:r>
              <a:rPr lang="en-AU" sz="1400" b="1" dirty="0" smtClean="0"/>
              <a:t>before testing </a:t>
            </a:r>
            <a:r>
              <a:rPr lang="en-AU" sz="1400" dirty="0" smtClean="0"/>
              <a:t>the </a:t>
            </a:r>
            <a:r>
              <a:rPr lang="en-AU" sz="1400" b="1" dirty="0" smtClean="0"/>
              <a:t>termination condition</a:t>
            </a:r>
            <a:r>
              <a:rPr lang="en-AU" sz="1400" dirty="0" smtClean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1400" dirty="0" smtClean="0"/>
              <a:t>This construct is often referred to as an </a:t>
            </a:r>
            <a:r>
              <a:rPr lang="en-AU" sz="1400" i="1" dirty="0" smtClean="0"/>
              <a:t>unguarded loop.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1400" dirty="0" smtClean="0"/>
              <a:t>The body of the loop is repeatedly executed until the termination condition is true.</a:t>
            </a:r>
          </a:p>
          <a:p>
            <a:r>
              <a:rPr lang="en-AU" sz="1400" dirty="0" smtClean="0"/>
              <a:t>An </a:t>
            </a:r>
            <a:r>
              <a:rPr lang="en-AU" sz="1400" b="1" dirty="0" smtClean="0"/>
              <a:t>important difference </a:t>
            </a:r>
            <a:r>
              <a:rPr lang="en-AU" sz="1400" dirty="0" smtClean="0"/>
              <a:t>between a pre-test and post-test loop is that the </a:t>
            </a:r>
            <a:r>
              <a:rPr lang="en-AU" sz="1400" b="1" dirty="0" smtClean="0"/>
              <a:t>statements of a post-test loop </a:t>
            </a:r>
            <a:r>
              <a:rPr lang="en-AU" sz="1400" dirty="0" smtClean="0"/>
              <a:t>are </a:t>
            </a:r>
            <a:r>
              <a:rPr lang="en-AU" sz="1400" b="1" dirty="0" smtClean="0"/>
              <a:t>executed at least once </a:t>
            </a:r>
            <a:r>
              <a:rPr lang="en-AU" sz="1400" dirty="0" smtClean="0"/>
              <a:t>even if the condition is originally true, whereas the </a:t>
            </a:r>
            <a:r>
              <a:rPr lang="en-AU" sz="1400" b="1" dirty="0" smtClean="0"/>
              <a:t>body of the pre-test loop </a:t>
            </a:r>
            <a:r>
              <a:rPr lang="en-AU" sz="1400" i="1" dirty="0" smtClean="0"/>
              <a:t>may never be executed </a:t>
            </a:r>
            <a:r>
              <a:rPr lang="en-AU" sz="1400" dirty="0" smtClean="0"/>
              <a:t>if the </a:t>
            </a:r>
            <a:r>
              <a:rPr lang="en-AU" sz="1400" i="1" dirty="0" smtClean="0"/>
              <a:t>termination condition is originally true</a:t>
            </a:r>
            <a:r>
              <a:rPr lang="en-AU" sz="1400" dirty="0" smtClean="0"/>
              <a:t>. </a:t>
            </a:r>
          </a:p>
          <a:p>
            <a:r>
              <a:rPr lang="en-AU" sz="1400" dirty="0" smtClean="0"/>
              <a:t>A close look at the representations of the two loop types makes this point apparent.</a:t>
            </a:r>
            <a:endParaRPr lang="en-AU" sz="1400" dirty="0"/>
          </a:p>
        </p:txBody>
      </p:sp>
      <p:sp>
        <p:nvSpPr>
          <p:cNvPr id="5" name="Rectangle 4"/>
          <p:cNvSpPr/>
          <p:nvPr/>
        </p:nvSpPr>
        <p:spPr>
          <a:xfrm>
            <a:off x="762000" y="3581400"/>
            <a:ext cx="3357586" cy="233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2000" b="1" dirty="0" smtClean="0"/>
              <a:t>Repetition</a:t>
            </a:r>
          </a:p>
          <a:p>
            <a:endParaRPr lang="en-AU" dirty="0" smtClean="0"/>
          </a:p>
          <a:p>
            <a:r>
              <a:rPr lang="en-AU" dirty="0" smtClean="0"/>
              <a:t>In</a:t>
            </a:r>
            <a:r>
              <a:rPr lang="en-AU" b="1" dirty="0" smtClean="0"/>
              <a:t> pseudocode</a:t>
            </a:r>
            <a:r>
              <a:rPr lang="en-AU" dirty="0" smtClean="0"/>
              <a:t>, post-test repetition is expressed as:</a:t>
            </a:r>
          </a:p>
          <a:p>
            <a:endParaRPr lang="en-AU" dirty="0" smtClean="0"/>
          </a:p>
          <a:p>
            <a:r>
              <a:rPr lang="en-AU" dirty="0" smtClean="0"/>
              <a:t>REPEAT</a:t>
            </a:r>
          </a:p>
          <a:p>
            <a:pPr lvl="1"/>
            <a:r>
              <a:rPr lang="en-AU" dirty="0" smtClean="0"/>
              <a:t>process</a:t>
            </a:r>
          </a:p>
          <a:p>
            <a:r>
              <a:rPr lang="en-AU" dirty="0" smtClean="0"/>
              <a:t>UNTIL condition is true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214810" y="3124200"/>
            <a:ext cx="4714908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b="1" dirty="0" smtClean="0"/>
              <a:t>Repetition</a:t>
            </a:r>
          </a:p>
          <a:p>
            <a:endParaRPr lang="en-AU" b="1" dirty="0" smtClean="0"/>
          </a:p>
          <a:p>
            <a:r>
              <a:rPr lang="en-AU" dirty="0" smtClean="0"/>
              <a:t>In a </a:t>
            </a:r>
            <a:r>
              <a:rPr lang="en-AU" b="1" dirty="0" smtClean="0"/>
              <a:t>flowchart</a:t>
            </a:r>
            <a:endParaRPr lang="en-AU" dirty="0" smtClean="0"/>
          </a:p>
          <a:p>
            <a:r>
              <a:rPr lang="en-AU" dirty="0" smtClean="0"/>
              <a:t>post-test repetition </a:t>
            </a:r>
          </a:p>
          <a:p>
            <a:r>
              <a:rPr lang="en-AU" dirty="0" smtClean="0"/>
              <a:t>is expressed as: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124200"/>
            <a:ext cx="1828800" cy="355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81000"/>
            <a:ext cx="6965245" cy="1202485"/>
          </a:xfrm>
        </p:spPr>
        <p:txBody>
          <a:bodyPr/>
          <a:lstStyle/>
          <a:p>
            <a:r>
              <a:rPr lang="en-AU" sz="3200" dirty="0" smtClean="0"/>
              <a:t>Repetition </a:t>
            </a:r>
            <a:r>
              <a:rPr lang="en-AU" sz="2000" dirty="0" smtClean="0"/>
              <a:t>Pre-test</a:t>
            </a:r>
            <a:r>
              <a:rPr lang="en-AU" sz="3200" dirty="0" smtClean="0"/>
              <a:t> </a:t>
            </a:r>
            <a:r>
              <a:rPr lang="en-AU" sz="1400" i="1" dirty="0" smtClean="0"/>
              <a:t>(example)</a:t>
            </a:r>
            <a:endParaRPr lang="en-AU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723840" y="129540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dirty="0" smtClean="0"/>
              <a:t>An Example Using Pre-Test Repetition</a:t>
            </a:r>
          </a:p>
          <a:p>
            <a:r>
              <a:rPr lang="en-AU" sz="1400" b="1" dirty="0" smtClean="0"/>
              <a:t>Problem: </a:t>
            </a:r>
            <a:r>
              <a:rPr lang="en-AU" sz="1400" dirty="0" smtClean="0"/>
              <a:t>Determine a safety procedure for travelling in a carriage on a moving train.</a:t>
            </a:r>
            <a:endParaRPr lang="en-AU" sz="1400" dirty="0"/>
          </a:p>
        </p:txBody>
      </p:sp>
      <p:sp>
        <p:nvSpPr>
          <p:cNvPr id="5" name="Rectangle 4"/>
          <p:cNvSpPr/>
          <p:nvPr/>
        </p:nvSpPr>
        <p:spPr>
          <a:xfrm>
            <a:off x="757214" y="2743200"/>
            <a:ext cx="335758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2400" b="1" dirty="0" smtClean="0"/>
              <a:t>Pre-test Repetition</a:t>
            </a:r>
          </a:p>
          <a:p>
            <a:r>
              <a:rPr lang="en-AU" sz="2000" b="1" dirty="0" smtClean="0"/>
              <a:t>Pseudocode</a:t>
            </a:r>
            <a:endParaRPr lang="en-AU" sz="2000" dirty="0" smtClean="0"/>
          </a:p>
          <a:p>
            <a:endParaRPr lang="en-AU" sz="2000" dirty="0" smtClean="0"/>
          </a:p>
          <a:p>
            <a:r>
              <a:rPr lang="en-AU" sz="2000" dirty="0" smtClean="0"/>
              <a:t>WHILE the train is moving</a:t>
            </a:r>
          </a:p>
          <a:p>
            <a:pPr lvl="1"/>
            <a:r>
              <a:rPr lang="en-AU" sz="2000" dirty="0" smtClean="0"/>
              <a:t>keep wholly within the carriage</a:t>
            </a:r>
          </a:p>
          <a:p>
            <a:r>
              <a:rPr lang="en-AU" sz="2000" dirty="0" smtClean="0"/>
              <a:t>ENDWHILE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114800" y="2056686"/>
            <a:ext cx="4714908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b="1" dirty="0" smtClean="0"/>
              <a:t>Pre-test Repetition</a:t>
            </a:r>
          </a:p>
          <a:p>
            <a:r>
              <a:rPr lang="en-AU" b="1" dirty="0" smtClean="0"/>
              <a:t>Flowchart</a:t>
            </a:r>
          </a:p>
          <a:p>
            <a:endParaRPr lang="en-AU" b="1" dirty="0" smtClean="0"/>
          </a:p>
          <a:p>
            <a:endParaRPr lang="en-AU" b="1" dirty="0" smtClean="0"/>
          </a:p>
          <a:p>
            <a:endParaRPr lang="en-AU" b="1" dirty="0" smtClean="0"/>
          </a:p>
          <a:p>
            <a:endParaRPr lang="en-AU" b="1" dirty="0" smtClean="0"/>
          </a:p>
          <a:p>
            <a:endParaRPr lang="en-AU" b="1" dirty="0" smtClean="0"/>
          </a:p>
          <a:p>
            <a:endParaRPr lang="en-AU" b="1" dirty="0" smtClean="0"/>
          </a:p>
          <a:p>
            <a:endParaRPr lang="en-AU" b="1" dirty="0" smtClean="0"/>
          </a:p>
          <a:p>
            <a:endParaRPr lang="en-AU" dirty="0" smtClean="0"/>
          </a:p>
          <a:p>
            <a:r>
              <a:rPr lang="en-AU" dirty="0" smtClean="0"/>
              <a:t>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8391" y="2438400"/>
            <a:ext cx="2814610" cy="42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81000"/>
            <a:ext cx="6965245" cy="1202485"/>
          </a:xfrm>
        </p:spPr>
        <p:txBody>
          <a:bodyPr/>
          <a:lstStyle/>
          <a:p>
            <a:r>
              <a:rPr lang="en-AU" sz="3200" dirty="0" smtClean="0"/>
              <a:t>Repetition </a:t>
            </a:r>
            <a:r>
              <a:rPr lang="en-AU" sz="2000" dirty="0" smtClean="0"/>
              <a:t>Post-test</a:t>
            </a:r>
            <a:r>
              <a:rPr lang="en-AU" sz="3200" dirty="0" smtClean="0"/>
              <a:t> </a:t>
            </a:r>
            <a:r>
              <a:rPr lang="en-AU" sz="1400" i="1" dirty="0" smtClean="0"/>
              <a:t>(example)</a:t>
            </a:r>
            <a:endParaRPr lang="en-AU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876240" y="1233607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dirty="0" smtClean="0"/>
              <a:t>An Example Using Post-Test Repetition</a:t>
            </a:r>
          </a:p>
          <a:p>
            <a:r>
              <a:rPr lang="en-AU" sz="1400" b="1" dirty="0" smtClean="0"/>
              <a:t>Problem: </a:t>
            </a:r>
            <a:r>
              <a:rPr lang="en-AU" sz="1400" dirty="0" smtClean="0"/>
              <a:t>Determine a procedure to beat egg whites until fluffy.</a:t>
            </a:r>
            <a:endParaRPr lang="en-AU" sz="1400" dirty="0"/>
          </a:p>
        </p:txBody>
      </p:sp>
      <p:sp>
        <p:nvSpPr>
          <p:cNvPr id="5" name="Rectangle 4"/>
          <p:cNvSpPr/>
          <p:nvPr/>
        </p:nvSpPr>
        <p:spPr>
          <a:xfrm>
            <a:off x="762000" y="3156228"/>
            <a:ext cx="3357586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sz="2000" b="1" dirty="0" smtClean="0"/>
              <a:t>Post-test Repetition</a:t>
            </a:r>
          </a:p>
          <a:p>
            <a:r>
              <a:rPr lang="en-AU" b="1" dirty="0" smtClean="0"/>
              <a:t>Pseudocode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REPEAT</a:t>
            </a:r>
          </a:p>
          <a:p>
            <a:pPr lvl="1"/>
            <a:r>
              <a:rPr lang="en-AU" dirty="0" smtClean="0"/>
              <a:t>beat the egg whites</a:t>
            </a:r>
          </a:p>
          <a:p>
            <a:r>
              <a:rPr lang="en-AU" dirty="0" smtClean="0"/>
              <a:t>UNTIL fluffy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191000" y="1905000"/>
            <a:ext cx="4738718" cy="4431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AU" sz="1600" b="1" dirty="0" smtClean="0"/>
              <a:t>Post-test Repetition</a:t>
            </a:r>
          </a:p>
          <a:p>
            <a:r>
              <a:rPr lang="en-AU" sz="1600" b="1" dirty="0" smtClean="0"/>
              <a:t>Flowchart</a:t>
            </a:r>
          </a:p>
          <a:p>
            <a:endParaRPr lang="en-AU" sz="1600" b="1" dirty="0" smtClean="0"/>
          </a:p>
          <a:p>
            <a:endParaRPr lang="en-AU" sz="1600" b="1" dirty="0" smtClean="0"/>
          </a:p>
          <a:p>
            <a:endParaRPr lang="en-AU" sz="1600" b="1" dirty="0" smtClean="0"/>
          </a:p>
          <a:p>
            <a:endParaRPr lang="en-AU" sz="1600" b="1" dirty="0" smtClean="0"/>
          </a:p>
          <a:p>
            <a:endParaRPr lang="en-AU" sz="1600" b="1" dirty="0" smtClean="0"/>
          </a:p>
          <a:p>
            <a:endParaRPr lang="en-AU" sz="1600" b="1" dirty="0" smtClean="0"/>
          </a:p>
          <a:p>
            <a:endParaRPr lang="en-AU" sz="1600" b="1" dirty="0" smtClean="0"/>
          </a:p>
          <a:p>
            <a:endParaRPr lang="en-AU" sz="1600" dirty="0" smtClean="0"/>
          </a:p>
          <a:p>
            <a:r>
              <a:rPr lang="en-AU" sz="1600" dirty="0" smtClean="0"/>
              <a:t> </a:t>
            </a:r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0941" y="2057400"/>
            <a:ext cx="2920659" cy="464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990600" y="18288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446" name="Group 78"/>
          <p:cNvGraphicFramePr>
            <a:graphicFrameLocks noGrp="1"/>
          </p:cNvGraphicFramePr>
          <p:nvPr/>
        </p:nvGraphicFramePr>
        <p:xfrm>
          <a:off x="914399" y="762000"/>
          <a:ext cx="7543801" cy="5029200"/>
        </p:xfrm>
        <a:graphic>
          <a:graphicData uri="http://schemas.openxmlformats.org/drawingml/2006/table">
            <a:tbl>
              <a:tblPr/>
              <a:tblGrid>
                <a:gridCol w="1414463"/>
                <a:gridCol w="6129338"/>
              </a:tblGrid>
              <a:tr h="1480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 pitchFamily="34" charset="0"/>
                        </a:rPr>
                        <a:t>Terminal: Used to indicates  the start and end of a flowchart. Single flow line. Only one “Start” and “Stop” terminal for each program. The end terminal for function/subroutine must use  “Return” instead of “Stop”.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 pitchFamily="34" charset="0"/>
                        </a:rPr>
                        <a:t>Process: Used whenever data is being manipulated. One flow line enters and one flow line exits.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 pitchFamily="34" charset="0"/>
                        </a:rPr>
                        <a:t>Input/Output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 pitchFamily="34" charset="0"/>
                        </a:rPr>
                        <a:t>: Used whenever data is entered (input) or displayed  (output). One flow line enters and one flow line exits.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422" name="Object 54"/>
          <p:cNvGraphicFramePr>
            <a:graphicFrameLocks noChangeAspect="1"/>
          </p:cNvGraphicFramePr>
          <p:nvPr/>
        </p:nvGraphicFramePr>
        <p:xfrm>
          <a:off x="990600" y="1524000"/>
          <a:ext cx="1219200" cy="685800"/>
        </p:xfrm>
        <a:graphic>
          <a:graphicData uri="http://schemas.openxmlformats.org/presentationml/2006/ole">
            <p:oleObj spid="_x0000_s1047" name="VISIO" r:id="rId4" imgW="932627" imgH="394924" progId="">
              <p:embed/>
            </p:oleObj>
          </a:graphicData>
        </a:graphic>
      </p:graphicFrame>
      <p:graphicFrame>
        <p:nvGraphicFramePr>
          <p:cNvPr id="58423" name="Object 55"/>
          <p:cNvGraphicFramePr>
            <a:graphicFrameLocks noChangeAspect="1"/>
          </p:cNvGraphicFramePr>
          <p:nvPr/>
        </p:nvGraphicFramePr>
        <p:xfrm>
          <a:off x="990600" y="3276600"/>
          <a:ext cx="1237534" cy="762000"/>
        </p:xfrm>
        <a:graphic>
          <a:graphicData uri="http://schemas.openxmlformats.org/presentationml/2006/ole">
            <p:oleObj spid="_x0000_s1048" name="VISIO" r:id="rId5" imgW="932627" imgH="574158" progId="">
              <p:embed/>
            </p:oleObj>
          </a:graphicData>
        </a:graphic>
      </p:graphicFrame>
      <p:graphicFrame>
        <p:nvGraphicFramePr>
          <p:cNvPr id="58424" name="Object 56"/>
          <p:cNvGraphicFramePr>
            <a:graphicFrameLocks noChangeAspect="1"/>
          </p:cNvGraphicFramePr>
          <p:nvPr/>
        </p:nvGraphicFramePr>
        <p:xfrm>
          <a:off x="990600" y="4648200"/>
          <a:ext cx="1277257" cy="685800"/>
        </p:xfrm>
        <a:graphic>
          <a:graphicData uri="http://schemas.openxmlformats.org/presentationml/2006/ole">
            <p:oleObj spid="_x0000_s1049" name="VISIO" r:id="rId6" imgW="1202998" imgH="574158" progId="">
              <p:embed/>
            </p:oleObj>
          </a:graphicData>
        </a:graphic>
      </p:graphicFrame>
      <p:sp>
        <p:nvSpPr>
          <p:cNvPr id="58437" name="Text Box 69"/>
          <p:cNvSpPr txBox="1">
            <a:spLocks noChangeArrowheads="1"/>
          </p:cNvSpPr>
          <p:nvPr/>
        </p:nvSpPr>
        <p:spPr bwMode="auto">
          <a:xfrm>
            <a:off x="762000" y="152400"/>
            <a:ext cx="6815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Flowchart Symbols</a:t>
            </a:r>
            <a:endParaRPr lang="en-US" sz="2000" i="1" dirty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30218"/>
          </a:xfrm>
        </p:spPr>
        <p:txBody>
          <a:bodyPr>
            <a:normAutofit fontScale="90000"/>
          </a:bodyPr>
          <a:lstStyle/>
          <a:p>
            <a:r>
              <a:rPr lang="en-GB" i="1" dirty="0" smtClean="0"/>
              <a:t>For </a:t>
            </a:r>
            <a:r>
              <a:rPr lang="en-GB" dirty="0" smtClean="0"/>
              <a:t>Loop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38200" y="1524000"/>
            <a:ext cx="4114800" cy="46482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 For construct is a simple statement which executes a piece of code a set number of times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consists of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The word FOR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The loop variable, (</a:t>
            </a:r>
            <a:r>
              <a:rPr lang="en-GB" b="1" dirty="0" smtClean="0"/>
              <a:t>problem</a:t>
            </a:r>
            <a:r>
              <a:rPr lang="en-GB" dirty="0" smtClean="0"/>
              <a:t> in the example)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The word TO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The final value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To word DO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One or more lines of instructions to be executed ( The body of the for loop)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The END FOR statement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029200" y="1524000"/>
            <a:ext cx="3368040" cy="412432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accent2"/>
                </a:solidFill>
              </a:rPr>
              <a:t>For C = 0 to 100</a:t>
            </a:r>
          </a:p>
          <a:p>
            <a:pPr marL="0" indent="0">
              <a:buNone/>
            </a:pPr>
            <a:endParaRPr lang="en-GB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	</a:t>
            </a:r>
            <a:r>
              <a:rPr lang="en-GB" dirty="0" smtClean="0">
                <a:solidFill>
                  <a:schemeClr val="accent2"/>
                </a:solidFill>
              </a:rPr>
              <a:t>Set F to 32+9C/5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/>
                </a:solidFill>
              </a:rPr>
              <a:t>	Print (C,F)</a:t>
            </a:r>
          </a:p>
          <a:p>
            <a:pPr marL="0" indent="0">
              <a:buNone/>
            </a:pPr>
            <a:endParaRPr lang="en-GB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2"/>
                </a:solidFill>
              </a:rPr>
              <a:t>END FOR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/>
                </a:solidFill>
              </a:rPr>
              <a:t>STOP</a:t>
            </a:r>
          </a:p>
          <a:p>
            <a:pPr marL="0" indent="0">
              <a:buNone/>
            </a:pP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91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43000" y="1752600"/>
            <a:ext cx="3355848" cy="39715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RESULT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C</a:t>
            </a:r>
            <a:r>
              <a:rPr lang="en-GB" dirty="0"/>
              <a:t> </a:t>
            </a:r>
            <a:r>
              <a:rPr lang="en-GB" dirty="0" smtClean="0"/>
              <a:t>       F</a:t>
            </a:r>
          </a:p>
          <a:p>
            <a:pPr marL="0" indent="0">
              <a:buNone/>
            </a:pPr>
            <a:r>
              <a:rPr lang="en-GB" dirty="0" smtClean="0"/>
              <a:t>0     32.0</a:t>
            </a:r>
          </a:p>
          <a:p>
            <a:pPr marL="457200" indent="-457200">
              <a:buAutoNum type="arabicPlain"/>
            </a:pPr>
            <a:r>
              <a:rPr lang="en-GB" dirty="0" smtClean="0"/>
              <a:t>33.8</a:t>
            </a:r>
          </a:p>
          <a:p>
            <a:pPr marL="457200" indent="-457200">
              <a:buAutoNum type="arabicPlain"/>
            </a:pPr>
            <a:r>
              <a:rPr lang="en-GB" dirty="0" smtClean="0"/>
              <a:t>35.6</a:t>
            </a:r>
          </a:p>
          <a:p>
            <a:pPr marL="457200" indent="-457200">
              <a:buAutoNum type="arabicPlain"/>
            </a:pPr>
            <a:r>
              <a:rPr lang="en-GB" dirty="0" smtClean="0"/>
              <a:t>37.4</a:t>
            </a:r>
          </a:p>
          <a:p>
            <a:pPr marL="457200" indent="-457200">
              <a:buAutoNum type="arabicPlain"/>
            </a:pPr>
            <a:r>
              <a:rPr lang="en-GB" dirty="0" smtClean="0"/>
              <a:t>39.2</a:t>
            </a:r>
          </a:p>
          <a:p>
            <a:pPr marL="457200" indent="-457200">
              <a:buAutoNum type="arabicPlain"/>
            </a:pPr>
            <a:r>
              <a:rPr lang="en-GB" dirty="0" smtClean="0"/>
              <a:t>41.0</a:t>
            </a:r>
          </a:p>
          <a:p>
            <a:pPr marL="457200" indent="-457200">
              <a:buAutoNum type="arabicPlain"/>
            </a:pPr>
            <a:r>
              <a:rPr lang="en-GB" dirty="0" smtClean="0"/>
              <a:t>42.8</a:t>
            </a:r>
          </a:p>
          <a:p>
            <a:pPr marL="457200" indent="-457200">
              <a:buAutoNum type="arabicPlain"/>
            </a:pPr>
            <a:r>
              <a:rPr lang="en-GB" dirty="0" smtClean="0"/>
              <a:t>44.6</a:t>
            </a:r>
          </a:p>
          <a:p>
            <a:pPr marL="457200" indent="-457200">
              <a:buAutoNum type="arabicPlain"/>
            </a:pPr>
            <a:r>
              <a:rPr lang="en-GB" dirty="0" smtClean="0"/>
              <a:t>46.4</a:t>
            </a:r>
          </a:p>
          <a:p>
            <a:pPr marL="457200" indent="-457200">
              <a:buAutoNum type="arabicPlain"/>
            </a:pPr>
            <a:r>
              <a:rPr lang="en-GB" dirty="0" smtClean="0"/>
              <a:t>48.2</a:t>
            </a:r>
          </a:p>
          <a:p>
            <a:pPr marL="457200" indent="-457200">
              <a:buAutoNum type="arabicPlain"/>
            </a:pPr>
            <a:r>
              <a:rPr lang="en-GB" dirty="0" smtClean="0"/>
              <a:t>50.0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0" y="1752600"/>
            <a:ext cx="3291840" cy="39719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617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Then ELSE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The IF then ELSE consists of</a:t>
            </a:r>
          </a:p>
          <a:p>
            <a:r>
              <a:rPr lang="en-GB" dirty="0" smtClean="0"/>
              <a:t>The word IF</a:t>
            </a:r>
          </a:p>
          <a:p>
            <a:r>
              <a:rPr lang="en-GB" dirty="0" smtClean="0"/>
              <a:t>A condition</a:t>
            </a:r>
          </a:p>
          <a:p>
            <a:r>
              <a:rPr lang="en-GB" dirty="0" smtClean="0"/>
              <a:t>The word THEN</a:t>
            </a:r>
          </a:p>
          <a:p>
            <a:r>
              <a:rPr lang="en-GB" dirty="0" smtClean="0"/>
              <a:t>One or more statements called the THEN PART</a:t>
            </a:r>
          </a:p>
          <a:p>
            <a:r>
              <a:rPr lang="en-GB" dirty="0" smtClean="0"/>
              <a:t>The word ELSE</a:t>
            </a:r>
          </a:p>
          <a:p>
            <a:r>
              <a:rPr lang="en-GB" dirty="0" smtClean="0"/>
              <a:t>One or more statements called the ELSE PART</a:t>
            </a:r>
          </a:p>
          <a:p>
            <a:r>
              <a:rPr lang="en-GB" dirty="0" smtClean="0"/>
              <a:t>The word END IF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Prompt the user for two numbers A &amp; B</a:t>
            </a:r>
          </a:p>
          <a:p>
            <a:pPr marL="0" indent="0">
              <a:buNone/>
            </a:pPr>
            <a:r>
              <a:rPr lang="en-GB" dirty="0" smtClean="0"/>
              <a:t>IF A&gt;B THEN</a:t>
            </a:r>
          </a:p>
          <a:p>
            <a:pPr marL="0" indent="0">
              <a:buNone/>
            </a:pPr>
            <a:r>
              <a:rPr lang="en-GB" dirty="0" smtClean="0"/>
              <a:t>PRINT (“A  is bigger”)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ELSE</a:t>
            </a:r>
          </a:p>
          <a:p>
            <a:pPr marL="0" indent="0">
              <a:buNone/>
            </a:pPr>
            <a:r>
              <a:rPr lang="en-GB" dirty="0" smtClean="0"/>
              <a:t>PRINT (“B is bigger”)</a:t>
            </a:r>
          </a:p>
          <a:p>
            <a:pPr marL="0" indent="0">
              <a:buNone/>
            </a:pPr>
            <a:r>
              <a:rPr lang="en-GB" dirty="0" smtClean="0"/>
              <a:t>END IF</a:t>
            </a:r>
          </a:p>
          <a:p>
            <a:pPr marL="0" indent="0">
              <a:buNone/>
            </a:pPr>
            <a:r>
              <a:rPr lang="en-GB" smtClean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xmlns="" val="1719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55115"/>
            <a:ext cx="8534401" cy="1202485"/>
          </a:xfrm>
        </p:spPr>
        <p:txBody>
          <a:bodyPr>
            <a:noAutofit/>
          </a:bodyPr>
          <a:lstStyle/>
          <a:p>
            <a:r>
              <a:rPr lang="en-US" sz="9600" dirty="0" smtClean="0"/>
              <a:t>Interesting ?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990600" y="18288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446" name="Group 78"/>
          <p:cNvGraphicFramePr>
            <a:graphicFrameLocks noGrp="1"/>
          </p:cNvGraphicFramePr>
          <p:nvPr/>
        </p:nvGraphicFramePr>
        <p:xfrm>
          <a:off x="838200" y="594360"/>
          <a:ext cx="7772400" cy="6035040"/>
        </p:xfrm>
        <a:graphic>
          <a:graphicData uri="http://schemas.openxmlformats.org/drawingml/2006/table">
            <a:tbl>
              <a:tblPr/>
              <a:tblGrid>
                <a:gridCol w="1457325"/>
                <a:gridCol w="6315075"/>
              </a:tblGrid>
              <a:tr h="1103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 pitchFamily="34" charset="0"/>
                        </a:rPr>
                        <a:t>Decision: Used to represent operations in which there are two possible selections. One flow line enters and two flow lines (labeled as “Yes” and “No”) exit.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 pitchFamily="34" charset="0"/>
                        </a:rPr>
                        <a:t>Function / Subroutine: Used to identify an operation in a separate flowchart segment (module). One flow line enters and one flow line exits.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 pitchFamily="34" charset="0"/>
                        </a:rPr>
                        <a:t>On-page Connector: Used to connect remote flowchart portion on the same page. One flow line enters and one flow line exits.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 pitchFamily="34" charset="0"/>
                        </a:rPr>
                        <a:t>Off-page Connector: Used to connect remote flowchart portion on different pages.  One flow line enters and one flow line exits.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 pitchFamily="34" charset="0"/>
                        </a:rPr>
                        <a:t>Comment: Used to add descriptions or clarification.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9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 pitchFamily="34" charset="0"/>
                        </a:rPr>
                        <a:t>Flow line: Used to indicate the direction of flow of control.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425" name="Object 57"/>
          <p:cNvGraphicFramePr>
            <a:graphicFrameLocks noChangeAspect="1"/>
          </p:cNvGraphicFramePr>
          <p:nvPr/>
        </p:nvGraphicFramePr>
        <p:xfrm>
          <a:off x="990600" y="914400"/>
          <a:ext cx="1239863" cy="762000"/>
        </p:xfrm>
        <a:graphic>
          <a:graphicData uri="http://schemas.openxmlformats.org/presentationml/2006/ole">
            <p:oleObj spid="_x0000_s56360" name="VISIO" r:id="rId4" imgW="932627" imgH="574158" progId="">
              <p:embed/>
            </p:oleObj>
          </a:graphicData>
        </a:graphic>
      </p:graphicFrame>
      <p:graphicFrame>
        <p:nvGraphicFramePr>
          <p:cNvPr id="58426" name="Object 58"/>
          <p:cNvGraphicFramePr>
            <a:graphicFrameLocks noChangeAspect="1"/>
          </p:cNvGraphicFramePr>
          <p:nvPr/>
        </p:nvGraphicFramePr>
        <p:xfrm>
          <a:off x="1066800" y="2209800"/>
          <a:ext cx="1143000" cy="702469"/>
        </p:xfrm>
        <a:graphic>
          <a:graphicData uri="http://schemas.openxmlformats.org/presentationml/2006/ole">
            <p:oleObj spid="_x0000_s56361" name="VISIO" r:id="rId5" imgW="932627" imgH="574158" progId="">
              <p:embed/>
            </p:oleObj>
          </a:graphicData>
        </a:graphic>
      </p:graphicFrame>
      <p:graphicFrame>
        <p:nvGraphicFramePr>
          <p:cNvPr id="58427" name="Object 59"/>
          <p:cNvGraphicFramePr>
            <a:graphicFrameLocks noChangeAspect="1"/>
          </p:cNvGraphicFramePr>
          <p:nvPr/>
        </p:nvGraphicFramePr>
        <p:xfrm>
          <a:off x="1295400" y="3429000"/>
          <a:ext cx="685800" cy="685800"/>
        </p:xfrm>
        <a:graphic>
          <a:graphicData uri="http://schemas.openxmlformats.org/presentationml/2006/ole">
            <p:oleObj spid="_x0000_s56362" name="VISIO" r:id="rId6" imgW="394924" imgH="394924" progId="">
              <p:embed/>
            </p:oleObj>
          </a:graphicData>
        </a:graphic>
      </p:graphicFrame>
      <p:graphicFrame>
        <p:nvGraphicFramePr>
          <p:cNvPr id="58428" name="Object 60"/>
          <p:cNvGraphicFramePr>
            <a:graphicFrameLocks noChangeAspect="1"/>
          </p:cNvGraphicFramePr>
          <p:nvPr/>
        </p:nvGraphicFramePr>
        <p:xfrm>
          <a:off x="1295400" y="4267200"/>
          <a:ext cx="685800" cy="685800"/>
        </p:xfrm>
        <a:graphic>
          <a:graphicData uri="http://schemas.openxmlformats.org/presentationml/2006/ole">
            <p:oleObj spid="_x0000_s56363" name="VISIO" r:id="rId7" imgW="492136" imgH="492136" progId="">
              <p:embed/>
            </p:oleObj>
          </a:graphicData>
        </a:graphic>
      </p:graphicFrame>
      <p:graphicFrame>
        <p:nvGraphicFramePr>
          <p:cNvPr id="58429" name="Object 61"/>
          <p:cNvGraphicFramePr>
            <a:graphicFrameLocks noChangeAspect="1"/>
          </p:cNvGraphicFramePr>
          <p:nvPr/>
        </p:nvGraphicFramePr>
        <p:xfrm>
          <a:off x="1066800" y="5334000"/>
          <a:ext cx="1828800" cy="381000"/>
        </p:xfrm>
        <a:graphic>
          <a:graphicData uri="http://schemas.openxmlformats.org/presentationml/2006/ole">
            <p:oleObj spid="_x0000_s56364" name="VISIO" r:id="rId8" imgW="5671710" imgH="938703" progId="">
              <p:embed/>
            </p:oleObj>
          </a:graphicData>
        </a:graphic>
      </p:graphicFrame>
      <p:sp>
        <p:nvSpPr>
          <p:cNvPr id="58430" name="Line 62"/>
          <p:cNvSpPr>
            <a:spLocks noChangeShapeType="1"/>
          </p:cNvSpPr>
          <p:nvPr/>
        </p:nvSpPr>
        <p:spPr bwMode="auto">
          <a:xfrm>
            <a:off x="1600200" y="609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37" name="Text Box 69"/>
          <p:cNvSpPr txBox="1">
            <a:spLocks noChangeArrowheads="1"/>
          </p:cNvSpPr>
          <p:nvPr/>
        </p:nvSpPr>
        <p:spPr bwMode="auto">
          <a:xfrm>
            <a:off x="762000" y="152400"/>
            <a:ext cx="6815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Flowchart Symbols</a:t>
            </a:r>
            <a:endParaRPr lang="en-US" sz="2000" i="1" dirty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228600" y="-5334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703262" y="806450"/>
            <a:ext cx="2573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sz="1600" b="1" dirty="0">
                <a:solidFill>
                  <a:schemeClr val="accent2"/>
                </a:solidFill>
                <a:latin typeface="Trebuchet MS" pitchFamily="34" charset="0"/>
              </a:rPr>
              <a:t>Comments or description</a:t>
            </a:r>
          </a:p>
        </p:txBody>
      </p:sp>
      <p:sp>
        <p:nvSpPr>
          <p:cNvPr id="3077" name="AutoShape 6"/>
          <p:cNvSpPr>
            <a:spLocks noChangeArrowheads="1"/>
          </p:cNvSpPr>
          <p:nvPr/>
        </p:nvSpPr>
        <p:spPr bwMode="auto">
          <a:xfrm>
            <a:off x="3352800" y="762000"/>
            <a:ext cx="4419600" cy="5257800"/>
          </a:xfrm>
          <a:prstGeom prst="foldedCorner">
            <a:avLst>
              <a:gd name="adj" fmla="val 12500"/>
            </a:avLst>
          </a:prstGeom>
          <a:solidFill>
            <a:srgbClr val="FFE1C3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endParaRPr lang="en-US" sz="1200" b="1">
              <a:latin typeface="Trebuchet MS" pitchFamily="34" charset="0"/>
            </a:endParaRP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3429000" y="914400"/>
          <a:ext cx="4103688" cy="4267200"/>
        </p:xfrm>
        <a:graphic>
          <a:graphicData uri="http://schemas.openxmlformats.org/presentationml/2006/ole">
            <p:oleObj spid="_x0000_s19465" name="VISIO" r:id="rId4" imgW="3703168" imgH="384898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304800" y="-2540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909637" y="654050"/>
            <a:ext cx="305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sz="1600" b="1" dirty="0">
                <a:solidFill>
                  <a:schemeClr val="accent2"/>
                </a:solidFill>
                <a:latin typeface="Trebuchet MS" pitchFamily="34" charset="0"/>
              </a:rPr>
              <a:t>Connectors on the same page 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1016000" y="1117600"/>
            <a:ext cx="4495800" cy="5105400"/>
          </a:xfrm>
          <a:prstGeom prst="foldedCorner">
            <a:avLst>
              <a:gd name="adj" fmla="val 12500"/>
            </a:avLst>
          </a:prstGeom>
          <a:solidFill>
            <a:srgbClr val="FFE1C3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200" b="1">
              <a:latin typeface="Trebuchet MS" pitchFamily="34" charset="0"/>
            </a:endParaRP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1168400" y="1193800"/>
          <a:ext cx="2284413" cy="4984750"/>
        </p:xfrm>
        <a:graphic>
          <a:graphicData uri="http://schemas.openxmlformats.org/presentationml/2006/ole">
            <p:oleObj spid="_x0000_s20496" name="VISIO" r:id="rId4" imgW="2281443" imgH="4976037" progId="">
              <p:embed/>
            </p:oleObj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3835400" y="1574800"/>
          <a:ext cx="1204913" cy="2584450"/>
        </p:xfrm>
        <a:graphic>
          <a:graphicData uri="http://schemas.openxmlformats.org/presentationml/2006/ole">
            <p:oleObj spid="_x0000_s20497" name="VISIO" r:id="rId5" imgW="1202998" imgH="2582193" progId="">
              <p:embed/>
            </p:oleObj>
          </a:graphicData>
        </a:graphic>
      </p:graphicFrame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5562600" y="2797175"/>
            <a:ext cx="273504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1- connection on the same </a:t>
            </a:r>
            <a:endParaRPr lang="en-US" sz="1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  <a:p>
            <a:r>
              <a:rPr 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flowchart </a:t>
            </a:r>
            <a:r>
              <a:rPr 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portion</a:t>
            </a:r>
          </a:p>
          <a:p>
            <a:endParaRPr lang="en-US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  <a:p>
            <a:r>
              <a:rPr 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2- connection on the </a:t>
            </a:r>
            <a:r>
              <a:rPr 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different</a:t>
            </a:r>
          </a:p>
          <a:p>
            <a:r>
              <a:rPr 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flowchart portion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-5334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985837" y="501650"/>
            <a:ext cx="3205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sz="1600" b="1" dirty="0">
                <a:solidFill>
                  <a:schemeClr val="accent2"/>
                </a:solidFill>
                <a:latin typeface="Trebuchet MS" pitchFamily="34" charset="0"/>
              </a:rPr>
              <a:t>Connectors on a different page 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647700" y="838200"/>
            <a:ext cx="3860800" cy="5105400"/>
          </a:xfrm>
          <a:prstGeom prst="foldedCorner">
            <a:avLst>
              <a:gd name="adj" fmla="val 12500"/>
            </a:avLst>
          </a:prstGeom>
          <a:solidFill>
            <a:srgbClr val="FFE1C3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 sz="1200" b="1">
                <a:latin typeface="Trebuchet MS" pitchFamily="34" charset="0"/>
              </a:rPr>
              <a:t>Page 1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4648200" y="825500"/>
            <a:ext cx="3733800" cy="5105400"/>
          </a:xfrm>
          <a:prstGeom prst="foldedCorner">
            <a:avLst>
              <a:gd name="adj" fmla="val 12500"/>
            </a:avLst>
          </a:prstGeom>
          <a:solidFill>
            <a:srgbClr val="FFE1C3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 sz="1200" b="1">
                <a:latin typeface="Trebuchet MS" pitchFamily="34" charset="0"/>
              </a:rPr>
              <a:t>Page 2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1447800" y="1371600"/>
          <a:ext cx="2303463" cy="3944938"/>
        </p:xfrm>
        <a:graphic>
          <a:graphicData uri="http://schemas.openxmlformats.org/presentationml/2006/ole">
            <p:oleObj spid="_x0000_s21520" name="VISIO" r:id="rId4" imgW="2302708" imgH="3937084" progId="">
              <p:embed/>
            </p:oleObj>
          </a:graphicData>
        </a:graphic>
      </p:graphicFrame>
      <p:graphicFrame>
        <p:nvGraphicFramePr>
          <p:cNvPr id="5123" name="Object 9"/>
          <p:cNvGraphicFramePr>
            <a:graphicFrameLocks noChangeAspect="1"/>
          </p:cNvGraphicFramePr>
          <p:nvPr/>
        </p:nvGraphicFramePr>
        <p:xfrm>
          <a:off x="6096000" y="1600200"/>
          <a:ext cx="1204913" cy="2687638"/>
        </p:xfrm>
        <a:graphic>
          <a:graphicData uri="http://schemas.openxmlformats.org/presentationml/2006/ole">
            <p:oleObj spid="_x0000_s21521" name="VISIO" r:id="rId5" imgW="1207008" imgH="269138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52400" y="-5334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143000" y="547687"/>
            <a:ext cx="1027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Trebuchet MS" pitchFamily="34" charset="0"/>
              </a:rPr>
              <a:t>F</a:t>
            </a:r>
            <a:r>
              <a:rPr lang="en-US" sz="1600" b="1" dirty="0">
                <a:solidFill>
                  <a:schemeClr val="accent2"/>
                </a:solidFill>
                <a:latin typeface="Trebuchet MS" pitchFamily="34" charset="0"/>
              </a:rPr>
              <a:t>unction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838200"/>
            <a:ext cx="3860800" cy="5105400"/>
            <a:chOff x="528" y="528"/>
            <a:chExt cx="2432" cy="3216"/>
          </a:xfrm>
        </p:grpSpPr>
        <p:sp>
          <p:nvSpPr>
            <p:cNvPr id="6167" name="AutoShape 5"/>
            <p:cNvSpPr>
              <a:spLocks noChangeArrowheads="1"/>
            </p:cNvSpPr>
            <p:nvPr/>
          </p:nvSpPr>
          <p:spPr bwMode="auto">
            <a:xfrm>
              <a:off x="528" y="528"/>
              <a:ext cx="2432" cy="3216"/>
            </a:xfrm>
            <a:prstGeom prst="foldedCorner">
              <a:avLst>
                <a:gd name="adj" fmla="val 12500"/>
              </a:avLst>
            </a:prstGeom>
            <a:solidFill>
              <a:srgbClr val="FFE1C3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1200" b="1">
                  <a:latin typeface="Trebuchet MS" pitchFamily="34" charset="0"/>
                </a:rPr>
                <a:t>Page 1</a:t>
              </a:r>
            </a:p>
          </p:txBody>
        </p:sp>
        <p:graphicFrame>
          <p:nvGraphicFramePr>
            <p:cNvPr id="6147" name="Object 6"/>
            <p:cNvGraphicFramePr>
              <a:graphicFrameLocks noChangeAspect="1"/>
            </p:cNvGraphicFramePr>
            <p:nvPr/>
          </p:nvGraphicFramePr>
          <p:xfrm>
            <a:off x="1296" y="672"/>
            <a:ext cx="1301" cy="2976"/>
          </p:xfrm>
          <a:graphic>
            <a:graphicData uri="http://schemas.openxmlformats.org/presentationml/2006/ole">
              <p:oleObj spid="_x0000_s23568" name="VISIO" r:id="rId4" imgW="1621881" imgH="3707808" progId="">
                <p:embed/>
              </p:oleObj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953000" y="838200"/>
            <a:ext cx="3860800" cy="5105400"/>
            <a:chOff x="3120" y="528"/>
            <a:chExt cx="2432" cy="3216"/>
          </a:xfrm>
        </p:grpSpPr>
        <p:sp>
          <p:nvSpPr>
            <p:cNvPr id="6166" name="AutoShape 8"/>
            <p:cNvSpPr>
              <a:spLocks noChangeArrowheads="1"/>
            </p:cNvSpPr>
            <p:nvPr/>
          </p:nvSpPr>
          <p:spPr bwMode="auto">
            <a:xfrm>
              <a:off x="3120" y="528"/>
              <a:ext cx="2432" cy="3216"/>
            </a:xfrm>
            <a:prstGeom prst="foldedCorner">
              <a:avLst>
                <a:gd name="adj" fmla="val 12500"/>
              </a:avLst>
            </a:prstGeom>
            <a:solidFill>
              <a:srgbClr val="FFE1C3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1200" b="1">
                  <a:latin typeface="Trebuchet MS" pitchFamily="34" charset="0"/>
                </a:rPr>
                <a:t>Page 2</a:t>
              </a:r>
            </a:p>
          </p:txBody>
        </p:sp>
        <p:graphicFrame>
          <p:nvGraphicFramePr>
            <p:cNvPr id="6146" name="Object 9"/>
            <p:cNvGraphicFramePr>
              <a:graphicFrameLocks noChangeAspect="1"/>
            </p:cNvGraphicFramePr>
            <p:nvPr/>
          </p:nvGraphicFramePr>
          <p:xfrm>
            <a:off x="3744" y="864"/>
            <a:ext cx="1235" cy="2448"/>
          </p:xfrm>
          <a:graphic>
            <a:graphicData uri="http://schemas.openxmlformats.org/presentationml/2006/ole">
              <p:oleObj spid="_x0000_s23569" name="VISIO" r:id="rId5" imgW="1400460" imgH="2776617" progId="">
                <p:embed/>
              </p:oleObj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029200" y="5257800"/>
            <a:ext cx="1981200" cy="914400"/>
            <a:chOff x="3168" y="3312"/>
            <a:chExt cx="1248" cy="576"/>
          </a:xfrm>
        </p:grpSpPr>
        <p:sp>
          <p:nvSpPr>
            <p:cNvPr id="6164" name="AutoShape 11"/>
            <p:cNvSpPr>
              <a:spLocks noChangeArrowheads="1"/>
            </p:cNvSpPr>
            <p:nvPr/>
          </p:nvSpPr>
          <p:spPr bwMode="auto">
            <a:xfrm>
              <a:off x="3168" y="3456"/>
              <a:ext cx="960" cy="43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>
                  <a:latin typeface="Trebuchet MS" pitchFamily="34" charset="0"/>
                </a:rPr>
                <a:t>End terminal </a:t>
              </a:r>
            </a:p>
            <a:p>
              <a:r>
                <a:rPr lang="en-US" sz="1200">
                  <a:latin typeface="Trebuchet MS" pitchFamily="34" charset="0"/>
                </a:rPr>
                <a:t>must be a “Return”</a:t>
              </a:r>
            </a:p>
          </p:txBody>
        </p:sp>
        <p:sp>
          <p:nvSpPr>
            <p:cNvPr id="6165" name="Freeform 12"/>
            <p:cNvSpPr>
              <a:spLocks/>
            </p:cNvSpPr>
            <p:nvPr/>
          </p:nvSpPr>
          <p:spPr bwMode="auto">
            <a:xfrm>
              <a:off x="4128" y="3312"/>
              <a:ext cx="288" cy="336"/>
            </a:xfrm>
            <a:custGeom>
              <a:avLst/>
              <a:gdLst>
                <a:gd name="T0" fmla="*/ 0 w 288"/>
                <a:gd name="T1" fmla="*/ 336 h 336"/>
                <a:gd name="T2" fmla="*/ 192 w 288"/>
                <a:gd name="T3" fmla="*/ 240 h 336"/>
                <a:gd name="T4" fmla="*/ 288 w 288"/>
                <a:gd name="T5" fmla="*/ 0 h 336"/>
                <a:gd name="T6" fmla="*/ 0 60000 65536"/>
                <a:gd name="T7" fmla="*/ 0 60000 65536"/>
                <a:gd name="T8" fmla="*/ 0 60000 65536"/>
                <a:gd name="T9" fmla="*/ 0 w 288"/>
                <a:gd name="T10" fmla="*/ 0 h 336"/>
                <a:gd name="T11" fmla="*/ 288 w 28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336">
                  <a:moveTo>
                    <a:pt x="0" y="336"/>
                  </a:moveTo>
                  <a:cubicBezTo>
                    <a:pt x="72" y="316"/>
                    <a:pt x="144" y="296"/>
                    <a:pt x="192" y="240"/>
                  </a:cubicBezTo>
                  <a:cubicBezTo>
                    <a:pt x="240" y="184"/>
                    <a:pt x="264" y="92"/>
                    <a:pt x="288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267200" y="838200"/>
            <a:ext cx="2438400" cy="685800"/>
            <a:chOff x="2784" y="528"/>
            <a:chExt cx="1440" cy="432"/>
          </a:xfrm>
        </p:grpSpPr>
        <p:sp>
          <p:nvSpPr>
            <p:cNvPr id="6162" name="AutoShape 14"/>
            <p:cNvSpPr>
              <a:spLocks noChangeArrowheads="1"/>
            </p:cNvSpPr>
            <p:nvPr/>
          </p:nvSpPr>
          <p:spPr bwMode="auto">
            <a:xfrm>
              <a:off x="2784" y="528"/>
              <a:ext cx="960" cy="43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>
                  <a:latin typeface="Trebuchet MS" pitchFamily="34" charset="0"/>
                </a:rPr>
                <a:t>Start terminal for a</a:t>
              </a:r>
            </a:p>
            <a:p>
              <a:r>
                <a:rPr lang="en-US" sz="1200">
                  <a:latin typeface="Trebuchet MS" pitchFamily="34" charset="0"/>
                </a:rPr>
                <a:t>Function is different.</a:t>
              </a:r>
            </a:p>
            <a:p>
              <a:r>
                <a:rPr lang="en-US" sz="1200">
                  <a:latin typeface="Trebuchet MS" pitchFamily="34" charset="0"/>
                </a:rPr>
                <a:t>Do not use “Start”</a:t>
              </a:r>
            </a:p>
          </p:txBody>
        </p:sp>
        <p:sp>
          <p:nvSpPr>
            <p:cNvPr id="6163" name="Freeform 15"/>
            <p:cNvSpPr>
              <a:spLocks/>
            </p:cNvSpPr>
            <p:nvPr/>
          </p:nvSpPr>
          <p:spPr bwMode="auto">
            <a:xfrm flipV="1">
              <a:off x="3744" y="672"/>
              <a:ext cx="480" cy="192"/>
            </a:xfrm>
            <a:custGeom>
              <a:avLst/>
              <a:gdLst>
                <a:gd name="T0" fmla="*/ 0 w 288"/>
                <a:gd name="T1" fmla="*/ 336 h 336"/>
                <a:gd name="T2" fmla="*/ 192 w 288"/>
                <a:gd name="T3" fmla="*/ 240 h 336"/>
                <a:gd name="T4" fmla="*/ 288 w 288"/>
                <a:gd name="T5" fmla="*/ 0 h 336"/>
                <a:gd name="T6" fmla="*/ 0 60000 65536"/>
                <a:gd name="T7" fmla="*/ 0 60000 65536"/>
                <a:gd name="T8" fmla="*/ 0 60000 65536"/>
                <a:gd name="T9" fmla="*/ 0 w 288"/>
                <a:gd name="T10" fmla="*/ 0 h 336"/>
                <a:gd name="T11" fmla="*/ 288 w 28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336">
                  <a:moveTo>
                    <a:pt x="0" y="336"/>
                  </a:moveTo>
                  <a:cubicBezTo>
                    <a:pt x="72" y="316"/>
                    <a:pt x="144" y="296"/>
                    <a:pt x="192" y="240"/>
                  </a:cubicBezTo>
                  <a:cubicBezTo>
                    <a:pt x="240" y="184"/>
                    <a:pt x="264" y="92"/>
                    <a:pt x="288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56" name="AutoShape 16"/>
          <p:cNvSpPr>
            <a:spLocks noChangeArrowheads="1"/>
          </p:cNvSpPr>
          <p:nvPr/>
        </p:nvSpPr>
        <p:spPr bwMode="auto">
          <a:xfrm>
            <a:off x="5638800" y="-12700"/>
            <a:ext cx="28956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>
                <a:latin typeface="Trebuchet MS" pitchFamily="34" charset="0"/>
              </a:rPr>
              <a:t>The detail of </a:t>
            </a:r>
            <a:r>
              <a:rPr lang="en-US" sz="1200" b="1">
                <a:latin typeface="Trebuchet MS" pitchFamily="34" charset="0"/>
              </a:rPr>
              <a:t>how the function works</a:t>
            </a:r>
            <a:r>
              <a:rPr lang="en-US" sz="1200">
                <a:latin typeface="Trebuchet MS" pitchFamily="34" charset="0"/>
              </a:rPr>
              <a:t> </a:t>
            </a:r>
          </a:p>
          <a:p>
            <a:r>
              <a:rPr lang="en-US" sz="1200">
                <a:latin typeface="Trebuchet MS" pitchFamily="34" charset="0"/>
              </a:rPr>
              <a:t>is put in another flowchart. </a:t>
            </a:r>
          </a:p>
          <a:p>
            <a:endParaRPr lang="en-US" sz="1200">
              <a:latin typeface="Trebuchet MS" pitchFamily="34" charset="0"/>
            </a:endParaRPr>
          </a:p>
          <a:p>
            <a:r>
              <a:rPr lang="en-US" sz="1200">
                <a:latin typeface="Trebuchet MS" pitchFamily="34" charset="0"/>
              </a:rPr>
              <a:t>This is known as </a:t>
            </a:r>
            <a:r>
              <a:rPr lang="en-US" sz="1200" b="1">
                <a:solidFill>
                  <a:srgbClr val="FF0000"/>
                </a:solidFill>
                <a:latin typeface="Trebuchet MS" pitchFamily="34" charset="0"/>
              </a:rPr>
              <a:t>Function-Definition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6200" y="3200400"/>
            <a:ext cx="2133600" cy="2209800"/>
            <a:chOff x="48" y="2016"/>
            <a:chExt cx="1344" cy="1584"/>
          </a:xfrm>
        </p:grpSpPr>
        <p:sp>
          <p:nvSpPr>
            <p:cNvPr id="6160" name="AutoShape 18"/>
            <p:cNvSpPr>
              <a:spLocks noChangeArrowheads="1"/>
            </p:cNvSpPr>
            <p:nvPr/>
          </p:nvSpPr>
          <p:spPr bwMode="auto">
            <a:xfrm>
              <a:off x="48" y="2256"/>
              <a:ext cx="1248" cy="1344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>
                  <a:latin typeface="Trebuchet MS" pitchFamily="34" charset="0"/>
                </a:rPr>
                <a:t>At this point, </a:t>
              </a:r>
            </a:p>
            <a:p>
              <a:r>
                <a:rPr lang="en-US" sz="1200">
                  <a:latin typeface="Trebuchet MS" pitchFamily="34" charset="0"/>
                </a:rPr>
                <a:t>we only focus on </a:t>
              </a:r>
              <a:r>
                <a:rPr lang="en-US" sz="1200" b="1">
                  <a:latin typeface="Trebuchet MS" pitchFamily="34" charset="0"/>
                </a:rPr>
                <a:t>what</a:t>
              </a:r>
            </a:p>
            <a:p>
              <a:r>
                <a:rPr lang="en-US" sz="1200">
                  <a:latin typeface="Trebuchet MS" pitchFamily="34" charset="0"/>
                </a:rPr>
                <a:t>to do. </a:t>
              </a:r>
              <a:r>
                <a:rPr lang="en-US" sz="1200" b="1">
                  <a:latin typeface="Trebuchet MS" pitchFamily="34" charset="0"/>
                </a:rPr>
                <a:t>How</a:t>
              </a:r>
              <a:r>
                <a:rPr lang="en-US" sz="1200">
                  <a:latin typeface="Trebuchet MS" pitchFamily="34" charset="0"/>
                </a:rPr>
                <a:t> to do it,  </a:t>
              </a:r>
            </a:p>
            <a:p>
              <a:r>
                <a:rPr lang="en-US" sz="1200">
                  <a:latin typeface="Trebuchet MS" pitchFamily="34" charset="0"/>
                </a:rPr>
                <a:t>it comes later.</a:t>
              </a:r>
            </a:p>
            <a:p>
              <a:endParaRPr lang="en-US" sz="1200">
                <a:latin typeface="Trebuchet MS" pitchFamily="34" charset="0"/>
              </a:endParaRPr>
            </a:p>
            <a:p>
              <a:r>
                <a:rPr lang="en-US" sz="1200">
                  <a:latin typeface="Trebuchet MS" pitchFamily="34" charset="0"/>
                </a:rPr>
                <a:t>This part is known as</a:t>
              </a:r>
            </a:p>
            <a:p>
              <a:r>
                <a:rPr lang="en-US" sz="1200" b="1">
                  <a:solidFill>
                    <a:srgbClr val="FF0000"/>
                  </a:solidFill>
                  <a:latin typeface="Trebuchet MS" pitchFamily="34" charset="0"/>
                </a:rPr>
                <a:t>Function-Call</a:t>
              </a:r>
            </a:p>
          </p:txBody>
        </p:sp>
        <p:sp>
          <p:nvSpPr>
            <p:cNvPr id="6161" name="Freeform 19"/>
            <p:cNvSpPr>
              <a:spLocks/>
            </p:cNvSpPr>
            <p:nvPr/>
          </p:nvSpPr>
          <p:spPr bwMode="auto">
            <a:xfrm>
              <a:off x="624" y="2016"/>
              <a:ext cx="768" cy="240"/>
            </a:xfrm>
            <a:custGeom>
              <a:avLst/>
              <a:gdLst>
                <a:gd name="T0" fmla="*/ 0 w 576"/>
                <a:gd name="T1" fmla="*/ 288 h 288"/>
                <a:gd name="T2" fmla="*/ 96 w 576"/>
                <a:gd name="T3" fmla="*/ 48 h 288"/>
                <a:gd name="T4" fmla="*/ 576 w 576"/>
                <a:gd name="T5" fmla="*/ 0 h 288"/>
                <a:gd name="T6" fmla="*/ 0 60000 65536"/>
                <a:gd name="T7" fmla="*/ 0 60000 65536"/>
                <a:gd name="T8" fmla="*/ 0 60000 65536"/>
                <a:gd name="T9" fmla="*/ 0 w 576"/>
                <a:gd name="T10" fmla="*/ 0 h 288"/>
                <a:gd name="T11" fmla="*/ 576 w 57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88">
                  <a:moveTo>
                    <a:pt x="0" y="288"/>
                  </a:moveTo>
                  <a:cubicBezTo>
                    <a:pt x="0" y="192"/>
                    <a:pt x="0" y="96"/>
                    <a:pt x="96" y="48"/>
                  </a:cubicBezTo>
                  <a:cubicBezTo>
                    <a:pt x="192" y="0"/>
                    <a:pt x="504" y="0"/>
                    <a:pt x="57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4165600" y="2133600"/>
            <a:ext cx="3759200" cy="2362200"/>
            <a:chOff x="2624" y="1344"/>
            <a:chExt cx="2368" cy="1488"/>
          </a:xfrm>
        </p:grpSpPr>
        <p:sp>
          <p:nvSpPr>
            <p:cNvPr id="6158" name="AutoShape 21"/>
            <p:cNvSpPr>
              <a:spLocks noChangeArrowheads="1"/>
            </p:cNvSpPr>
            <p:nvPr/>
          </p:nvSpPr>
          <p:spPr bwMode="auto">
            <a:xfrm>
              <a:off x="3648" y="1344"/>
              <a:ext cx="1344" cy="148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>
                <a:latin typeface="Trebuchet MS" pitchFamily="34" charset="0"/>
              </a:endParaRPr>
            </a:p>
          </p:txBody>
        </p:sp>
        <p:sp>
          <p:nvSpPr>
            <p:cNvPr id="6159" name="AutoShape 22"/>
            <p:cNvSpPr>
              <a:spLocks noChangeArrowheads="1"/>
            </p:cNvSpPr>
            <p:nvPr/>
          </p:nvSpPr>
          <p:spPr bwMode="auto">
            <a:xfrm>
              <a:off x="2624" y="1872"/>
              <a:ext cx="1008" cy="57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>
                  <a:latin typeface="Trebuchet MS" pitchFamily="34" charset="0"/>
                </a:rPr>
                <a:t>Body of a function is </a:t>
              </a:r>
            </a:p>
            <a:p>
              <a:r>
                <a:rPr lang="en-US" sz="1200">
                  <a:latin typeface="Trebuchet MS" pitchFamily="34" charset="0"/>
                </a:rPr>
                <a:t>the same with </a:t>
              </a:r>
            </a:p>
            <a:p>
              <a:r>
                <a:rPr lang="en-US" sz="1200">
                  <a:latin typeface="Trebuchet MS" pitchFamily="34" charset="0"/>
                </a:rPr>
                <a:t>normal flowchart</a:t>
              </a:r>
            </a:p>
          </p:txBody>
        </p:sp>
      </p:grpSp>
      <p:sp>
        <p:nvSpPr>
          <p:cNvPr id="6157" name="Rectangle 23"/>
          <p:cNvSpPr>
            <a:spLocks noChangeArrowheads="1"/>
          </p:cNvSpPr>
          <p:nvPr/>
        </p:nvSpPr>
        <p:spPr bwMode="auto">
          <a:xfrm>
            <a:off x="4953000" y="60960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>
                <a:latin typeface="Trebuchet MS" pitchFamily="34" charset="0"/>
              </a:rPr>
              <a:t>This flowchart calculates the average of three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152400" y="-5334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AutoShape 3"/>
          <p:cNvSpPr>
            <a:spLocks noChangeArrowheads="1"/>
          </p:cNvSpPr>
          <p:nvPr/>
        </p:nvSpPr>
        <p:spPr bwMode="auto">
          <a:xfrm>
            <a:off x="838200" y="838200"/>
            <a:ext cx="3860800" cy="5105400"/>
          </a:xfrm>
          <a:prstGeom prst="foldedCorner">
            <a:avLst>
              <a:gd name="adj" fmla="val 12500"/>
            </a:avLst>
          </a:prstGeom>
          <a:solidFill>
            <a:srgbClr val="FFE1C3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 sz="1200" b="1">
                <a:latin typeface="Trebuchet MS" pitchFamily="34" charset="0"/>
              </a:rPr>
              <a:t>Page 1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2057400" y="1066800"/>
          <a:ext cx="2065338" cy="4724400"/>
        </p:xfrm>
        <a:graphic>
          <a:graphicData uri="http://schemas.openxmlformats.org/presentationml/2006/ole">
            <p:oleObj spid="_x0000_s28688" name="VISIO" r:id="rId4" imgW="1621881" imgH="3707808" progId="">
              <p:embed/>
            </p:oleObj>
          </a:graphicData>
        </a:graphic>
      </p:graphicFrame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4953000" y="838200"/>
            <a:ext cx="3860800" cy="5105400"/>
          </a:xfrm>
          <a:prstGeom prst="foldedCorner">
            <a:avLst>
              <a:gd name="adj" fmla="val 12500"/>
            </a:avLst>
          </a:prstGeom>
          <a:solidFill>
            <a:srgbClr val="FFE1C3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 sz="1200" b="1">
                <a:latin typeface="Trebuchet MS" pitchFamily="34" charset="0"/>
              </a:rPr>
              <a:t>Page 2</a:t>
            </a:r>
          </a:p>
        </p:txBody>
      </p:sp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5943600" y="1371600"/>
          <a:ext cx="1960563" cy="3886200"/>
        </p:xfrm>
        <a:graphic>
          <a:graphicData uri="http://schemas.openxmlformats.org/presentationml/2006/ole">
            <p:oleObj spid="_x0000_s28689" name="VISIO" r:id="rId5" imgW="1404311" imgH="2781237" progId="">
              <p:embed/>
            </p:oleObj>
          </a:graphicData>
        </a:graphic>
      </p:graphicFrame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1028700" y="-152400"/>
            <a:ext cx="8724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rebuchet MS" pitchFamily="34" charset="0"/>
              </a:rPr>
              <a:t>Example: </a:t>
            </a:r>
          </a:p>
          <a:p>
            <a:r>
              <a:rPr lang="en-US" sz="1600" dirty="0">
                <a:solidFill>
                  <a:schemeClr val="bg1"/>
                </a:solidFill>
                <a:latin typeface="Trebuchet MS" pitchFamily="34" charset="0"/>
              </a:rPr>
              <a:t>What is the output of the following flowchart when the input is</a:t>
            </a:r>
            <a:r>
              <a:rPr lang="en-US" sz="1400" dirty="0">
                <a:solidFill>
                  <a:schemeClr val="bg1"/>
                </a:solidFill>
                <a:latin typeface="Trebuchet MS" pitchFamily="34" charset="0"/>
              </a:rPr>
              <a:t>  N = 6</a:t>
            </a:r>
          </a:p>
          <a:p>
            <a:pPr>
              <a:spcBef>
                <a:spcPct val="20000"/>
              </a:spcBef>
              <a:buSzPct val="70000"/>
              <a:buFont typeface="Wingdings" pitchFamily="2" charset="2"/>
              <a:buNone/>
            </a:pPr>
            <a:endParaRPr lang="en-US" sz="1800" i="1" dirty="0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97290" name="Line 10"/>
          <p:cNvSpPr>
            <a:spLocks noChangeShapeType="1"/>
          </p:cNvSpPr>
          <p:nvPr/>
        </p:nvSpPr>
        <p:spPr bwMode="auto">
          <a:xfrm>
            <a:off x="1219200" y="2286000"/>
            <a:ext cx="838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>
            <a:off x="1219200" y="3352800"/>
            <a:ext cx="838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 flipV="1">
            <a:off x="3200400" y="1752600"/>
            <a:ext cx="2667000" cy="1295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715000" y="762000"/>
            <a:ext cx="1066800" cy="838200"/>
            <a:chOff x="3600" y="480"/>
            <a:chExt cx="672" cy="528"/>
          </a:xfrm>
        </p:grpSpPr>
        <p:sp>
          <p:nvSpPr>
            <p:cNvPr id="18466" name="Line 13"/>
            <p:cNvSpPr>
              <a:spLocks noChangeShapeType="1"/>
            </p:cNvSpPr>
            <p:nvPr/>
          </p:nvSpPr>
          <p:spPr bwMode="auto">
            <a:xfrm>
              <a:off x="3984" y="76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AutoShape 20"/>
            <p:cNvSpPr>
              <a:spLocks noChangeArrowheads="1"/>
            </p:cNvSpPr>
            <p:nvPr/>
          </p:nvSpPr>
          <p:spPr bwMode="auto">
            <a:xfrm>
              <a:off x="3600" y="480"/>
              <a:ext cx="528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>
                  <a:latin typeface="Trebuchet MS" pitchFamily="34" charset="0"/>
                </a:rPr>
                <a:t>average</a:t>
              </a:r>
              <a:endParaRPr lang="en-US" sz="1200">
                <a:latin typeface="Trebuchet MS" pitchFamily="34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629400" y="457200"/>
            <a:ext cx="838200" cy="1143000"/>
            <a:chOff x="4176" y="240"/>
            <a:chExt cx="528" cy="720"/>
          </a:xfrm>
        </p:grpSpPr>
        <p:sp>
          <p:nvSpPr>
            <p:cNvPr id="18464" name="Line 14"/>
            <p:cNvSpPr>
              <a:spLocks noChangeShapeType="1"/>
            </p:cNvSpPr>
            <p:nvPr/>
          </p:nvSpPr>
          <p:spPr bwMode="auto">
            <a:xfrm flipH="1">
              <a:off x="4464" y="528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AutoShape 21"/>
            <p:cNvSpPr>
              <a:spLocks noChangeArrowheads="1"/>
            </p:cNvSpPr>
            <p:nvPr/>
          </p:nvSpPr>
          <p:spPr bwMode="auto">
            <a:xfrm>
              <a:off x="4176" y="240"/>
              <a:ext cx="528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>
                  <a:latin typeface="Trebuchet MS" pitchFamily="34" charset="0"/>
                </a:rPr>
                <a:t>10</a:t>
              </a:r>
              <a:endParaRPr lang="en-US" sz="1200">
                <a:latin typeface="Trebuchet MS" pitchFamily="34" charset="0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391400" y="685800"/>
            <a:ext cx="990600" cy="914400"/>
            <a:chOff x="4656" y="432"/>
            <a:chExt cx="624" cy="576"/>
          </a:xfrm>
        </p:grpSpPr>
        <p:sp>
          <p:nvSpPr>
            <p:cNvPr id="18462" name="Line 15"/>
            <p:cNvSpPr>
              <a:spLocks noChangeShapeType="1"/>
            </p:cNvSpPr>
            <p:nvPr/>
          </p:nvSpPr>
          <p:spPr bwMode="auto">
            <a:xfrm flipH="1">
              <a:off x="4656" y="72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AutoShape 22"/>
            <p:cNvSpPr>
              <a:spLocks noChangeArrowheads="1"/>
            </p:cNvSpPr>
            <p:nvPr/>
          </p:nvSpPr>
          <p:spPr bwMode="auto">
            <a:xfrm>
              <a:off x="4752" y="432"/>
              <a:ext cx="528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>
                  <a:latin typeface="Trebuchet MS" pitchFamily="34" charset="0"/>
                </a:rPr>
                <a:t>5</a:t>
              </a:r>
              <a:endParaRPr lang="en-US" sz="1200">
                <a:latin typeface="Trebuchet MS" pitchFamily="34" charset="0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7620000" y="1219200"/>
            <a:ext cx="1295400" cy="457200"/>
            <a:chOff x="4800" y="768"/>
            <a:chExt cx="816" cy="288"/>
          </a:xfrm>
        </p:grpSpPr>
        <p:sp>
          <p:nvSpPr>
            <p:cNvPr id="18460" name="Line 16"/>
            <p:cNvSpPr>
              <a:spLocks noChangeShapeType="1"/>
            </p:cNvSpPr>
            <p:nvPr/>
          </p:nvSpPr>
          <p:spPr bwMode="auto">
            <a:xfrm flipH="1">
              <a:off x="4800" y="912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AutoShape 23"/>
            <p:cNvSpPr>
              <a:spLocks noChangeArrowheads="1"/>
            </p:cNvSpPr>
            <p:nvPr/>
          </p:nvSpPr>
          <p:spPr bwMode="auto">
            <a:xfrm>
              <a:off x="5088" y="768"/>
              <a:ext cx="528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>
                  <a:latin typeface="Trebuchet MS" pitchFamily="34" charset="0"/>
                </a:rPr>
                <a:t>N=6</a:t>
              </a:r>
              <a:endParaRPr lang="en-US" sz="1200">
                <a:latin typeface="Trebuchet MS" pitchFamily="34" charset="0"/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7658100" y="2057400"/>
            <a:ext cx="1447800" cy="685800"/>
            <a:chOff x="4848" y="1296"/>
            <a:chExt cx="912" cy="432"/>
          </a:xfrm>
        </p:grpSpPr>
        <p:sp>
          <p:nvSpPr>
            <p:cNvPr id="18458" name="Line 31"/>
            <p:cNvSpPr>
              <a:spLocks noChangeShapeType="1"/>
            </p:cNvSpPr>
            <p:nvPr/>
          </p:nvSpPr>
          <p:spPr bwMode="auto">
            <a:xfrm flipV="1">
              <a:off x="4848" y="1584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AutoShape 32"/>
            <p:cNvSpPr>
              <a:spLocks noChangeArrowheads="1"/>
            </p:cNvSpPr>
            <p:nvPr/>
          </p:nvSpPr>
          <p:spPr bwMode="auto">
            <a:xfrm>
              <a:off x="4944" y="1296"/>
              <a:ext cx="816" cy="33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>
                  <a:latin typeface="Trebuchet MS" pitchFamily="34" charset="0"/>
                </a:rPr>
                <a:t>Sum = 10 + 5 + 6</a:t>
              </a:r>
            </a:p>
          </p:txBody>
        </p:sp>
      </p:grpSp>
      <p:sp>
        <p:nvSpPr>
          <p:cNvPr id="97314" name="Line 34"/>
          <p:cNvSpPr>
            <a:spLocks noChangeShapeType="1"/>
          </p:cNvSpPr>
          <p:nvPr/>
        </p:nvSpPr>
        <p:spPr bwMode="auto">
          <a:xfrm>
            <a:off x="5257800" y="2743200"/>
            <a:ext cx="838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7696200" y="3200400"/>
            <a:ext cx="1447800" cy="685800"/>
            <a:chOff x="4848" y="1296"/>
            <a:chExt cx="912" cy="432"/>
          </a:xfrm>
        </p:grpSpPr>
        <p:sp>
          <p:nvSpPr>
            <p:cNvPr id="18456" name="Line 36"/>
            <p:cNvSpPr>
              <a:spLocks noChangeShapeType="1"/>
            </p:cNvSpPr>
            <p:nvPr/>
          </p:nvSpPr>
          <p:spPr bwMode="auto">
            <a:xfrm flipV="1">
              <a:off x="4848" y="1584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AutoShape 37"/>
            <p:cNvSpPr>
              <a:spLocks noChangeArrowheads="1"/>
            </p:cNvSpPr>
            <p:nvPr/>
          </p:nvSpPr>
          <p:spPr bwMode="auto">
            <a:xfrm>
              <a:off x="4944" y="1296"/>
              <a:ext cx="816" cy="33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>
                  <a:latin typeface="Trebuchet MS" pitchFamily="34" charset="0"/>
                </a:rPr>
                <a:t>average</a:t>
              </a:r>
              <a:r>
                <a:rPr lang="en-US" sz="1200">
                  <a:latin typeface="Trebuchet MS" pitchFamily="34" charset="0"/>
                </a:rPr>
                <a:t> = </a:t>
              </a:r>
            </a:p>
            <a:p>
              <a:r>
                <a:rPr lang="en-US" sz="1200">
                  <a:latin typeface="Trebuchet MS" pitchFamily="34" charset="0"/>
                </a:rPr>
                <a:t>21/3</a:t>
              </a:r>
            </a:p>
          </p:txBody>
        </p:sp>
      </p:grpSp>
      <p:sp>
        <p:nvSpPr>
          <p:cNvPr id="97318" name="Line 38"/>
          <p:cNvSpPr>
            <a:spLocks noChangeShapeType="1"/>
          </p:cNvSpPr>
          <p:nvPr/>
        </p:nvSpPr>
        <p:spPr bwMode="auto">
          <a:xfrm>
            <a:off x="5257800" y="3886200"/>
            <a:ext cx="838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19" name="Line 39"/>
          <p:cNvSpPr>
            <a:spLocks noChangeShapeType="1"/>
          </p:cNvSpPr>
          <p:nvPr/>
        </p:nvSpPr>
        <p:spPr bwMode="auto">
          <a:xfrm flipH="1" flipV="1">
            <a:off x="3048000" y="3810000"/>
            <a:ext cx="2895600" cy="1066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20" name="Line 40"/>
          <p:cNvSpPr>
            <a:spLocks noChangeShapeType="1"/>
          </p:cNvSpPr>
          <p:nvPr/>
        </p:nvSpPr>
        <p:spPr bwMode="auto">
          <a:xfrm>
            <a:off x="1371600" y="4495800"/>
            <a:ext cx="838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810000" y="4343400"/>
            <a:ext cx="1752600" cy="533400"/>
            <a:chOff x="2400" y="2736"/>
            <a:chExt cx="1104" cy="336"/>
          </a:xfrm>
        </p:grpSpPr>
        <p:sp>
          <p:nvSpPr>
            <p:cNvPr id="18454" name="Line 42"/>
            <p:cNvSpPr>
              <a:spLocks noChangeShapeType="1"/>
            </p:cNvSpPr>
            <p:nvPr/>
          </p:nvSpPr>
          <p:spPr bwMode="auto">
            <a:xfrm flipV="1">
              <a:off x="2400" y="288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AutoShape 43"/>
            <p:cNvSpPr>
              <a:spLocks noChangeArrowheads="1"/>
            </p:cNvSpPr>
            <p:nvPr/>
          </p:nvSpPr>
          <p:spPr bwMode="auto">
            <a:xfrm>
              <a:off x="2688" y="2736"/>
              <a:ext cx="816" cy="33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>
                  <a:latin typeface="Trebuchet MS" pitchFamily="34" charset="0"/>
                </a:rPr>
                <a:t>Output:</a:t>
              </a:r>
            </a:p>
            <a:p>
              <a:r>
                <a:rPr lang="en-US" sz="1200">
                  <a:latin typeface="Trebuchet MS" pitchFamily="34" charset="0"/>
                </a:rPr>
                <a:t>Average: 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0" grpId="0" animBg="1"/>
      <p:bldP spid="97291" grpId="0" animBg="1"/>
      <p:bldP spid="97292" grpId="0" animBg="1"/>
      <p:bldP spid="97314" grpId="0" animBg="1"/>
      <p:bldP spid="97318" grpId="0" animBg="1"/>
      <p:bldP spid="97319" grpId="0" animBg="1"/>
      <p:bldP spid="973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409</TotalTime>
  <Words>1816</Words>
  <Application>Microsoft Office PowerPoint</Application>
  <PresentationFormat>On-screen Show (4:3)</PresentationFormat>
  <Paragraphs>548</Paragraphs>
  <Slides>33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Pushpin</vt:lpstr>
      <vt:lpstr>VISIO</vt:lpstr>
      <vt:lpstr>Introduction To Flowcharting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Sequence</vt:lpstr>
      <vt:lpstr>Sequence </vt:lpstr>
      <vt:lpstr>Slide 12</vt:lpstr>
      <vt:lpstr>Selection is used in a computer program or algorithm  to determine which particular step or set of steps is to be executed</vt:lpstr>
      <vt:lpstr>Selection Binary (structure)</vt:lpstr>
      <vt:lpstr>Selection Binary (flowchart structure)</vt:lpstr>
      <vt:lpstr>Selection Binary (examples)</vt:lpstr>
      <vt:lpstr>Selection Binary (examples)</vt:lpstr>
      <vt:lpstr>Selection Multi-way (structure)</vt:lpstr>
      <vt:lpstr>Selection Multi-way (examples)</vt:lpstr>
      <vt:lpstr>Pseudo Code</vt:lpstr>
      <vt:lpstr>Looping</vt:lpstr>
      <vt:lpstr>Slide 22</vt:lpstr>
      <vt:lpstr>The While loop</vt:lpstr>
      <vt:lpstr>The While loop</vt:lpstr>
      <vt:lpstr>Repetition</vt:lpstr>
      <vt:lpstr>Repetition Pre-test (structure)</vt:lpstr>
      <vt:lpstr>Repetition Post-test (structure)</vt:lpstr>
      <vt:lpstr>Repetition Pre-test (example)</vt:lpstr>
      <vt:lpstr>Repetition Post-test (example)</vt:lpstr>
      <vt:lpstr>For Loop</vt:lpstr>
      <vt:lpstr>For Loop</vt:lpstr>
      <vt:lpstr>IF Then ELSE statement</vt:lpstr>
      <vt:lpstr>Interesting 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</dc:title>
  <dc:creator>Jordan</dc:creator>
  <cp:lastModifiedBy>user</cp:lastModifiedBy>
  <cp:revision>18</cp:revision>
  <dcterms:created xsi:type="dcterms:W3CDTF">2011-06-27T22:53:02Z</dcterms:created>
  <dcterms:modified xsi:type="dcterms:W3CDTF">2021-06-18T11:15:14Z</dcterms:modified>
</cp:coreProperties>
</file>