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2"/>
  </p:notesMasterIdLst>
  <p:handoutMasterIdLst>
    <p:handoutMasterId r:id="rId19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1" r:id="rId15"/>
    <p:sldId id="274" r:id="rId16"/>
    <p:sldId id="275" r:id="rId17"/>
    <p:sldId id="269" r:id="rId18"/>
    <p:sldId id="271" r:id="rId19"/>
    <p:sldId id="272" r:id="rId20"/>
    <p:sldId id="276" r:id="rId21"/>
    <p:sldId id="273" r:id="rId22"/>
    <p:sldId id="277" r:id="rId23"/>
    <p:sldId id="278" r:id="rId24"/>
    <p:sldId id="279" r:id="rId25"/>
    <p:sldId id="280" r:id="rId26"/>
    <p:sldId id="281" r:id="rId27"/>
    <p:sldId id="283" r:id="rId28"/>
    <p:sldId id="284" r:id="rId29"/>
    <p:sldId id="285" r:id="rId30"/>
    <p:sldId id="286" r:id="rId31"/>
    <p:sldId id="287" r:id="rId32"/>
    <p:sldId id="289" r:id="rId33"/>
    <p:sldId id="288" r:id="rId34"/>
    <p:sldId id="290" r:id="rId35"/>
    <p:sldId id="292" r:id="rId36"/>
    <p:sldId id="294" r:id="rId37"/>
    <p:sldId id="293" r:id="rId38"/>
    <p:sldId id="295" r:id="rId39"/>
    <p:sldId id="296" r:id="rId40"/>
    <p:sldId id="297" r:id="rId41"/>
    <p:sldId id="403" r:id="rId42"/>
    <p:sldId id="407" r:id="rId43"/>
    <p:sldId id="408" r:id="rId44"/>
    <p:sldId id="409" r:id="rId45"/>
    <p:sldId id="410" r:id="rId46"/>
    <p:sldId id="411" r:id="rId47"/>
    <p:sldId id="412" r:id="rId48"/>
    <p:sldId id="417" r:id="rId49"/>
    <p:sldId id="413" r:id="rId50"/>
    <p:sldId id="414" r:id="rId51"/>
    <p:sldId id="415" r:id="rId52"/>
    <p:sldId id="416" r:id="rId53"/>
    <p:sldId id="418" r:id="rId54"/>
    <p:sldId id="419" r:id="rId55"/>
    <p:sldId id="420" r:id="rId56"/>
    <p:sldId id="421" r:id="rId57"/>
    <p:sldId id="422" r:id="rId58"/>
    <p:sldId id="423"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3" r:id="rId72"/>
    <p:sldId id="314" r:id="rId73"/>
    <p:sldId id="315" r:id="rId74"/>
    <p:sldId id="310" r:id="rId75"/>
    <p:sldId id="311" r:id="rId76"/>
    <p:sldId id="312" r:id="rId77"/>
    <p:sldId id="316" r:id="rId78"/>
    <p:sldId id="317" r:id="rId79"/>
    <p:sldId id="387" r:id="rId80"/>
    <p:sldId id="388" r:id="rId81"/>
    <p:sldId id="389" r:id="rId82"/>
    <p:sldId id="390" r:id="rId83"/>
    <p:sldId id="391"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34" r:id="rId100"/>
    <p:sldId id="335" r:id="rId101"/>
    <p:sldId id="336" r:id="rId102"/>
    <p:sldId id="337" r:id="rId103"/>
    <p:sldId id="338" r:id="rId104"/>
    <p:sldId id="339" r:id="rId105"/>
    <p:sldId id="340" r:id="rId106"/>
    <p:sldId id="341" r:id="rId107"/>
    <p:sldId id="399" r:id="rId108"/>
    <p:sldId id="342" r:id="rId109"/>
    <p:sldId id="343" r:id="rId110"/>
    <p:sldId id="344" r:id="rId111"/>
    <p:sldId id="345" r:id="rId112"/>
    <p:sldId id="346" r:id="rId113"/>
    <p:sldId id="347" r:id="rId114"/>
    <p:sldId id="348" r:id="rId115"/>
    <p:sldId id="349" r:id="rId116"/>
    <p:sldId id="350" r:id="rId117"/>
    <p:sldId id="351" r:id="rId118"/>
    <p:sldId id="352" r:id="rId119"/>
    <p:sldId id="353" r:id="rId120"/>
    <p:sldId id="354" r:id="rId121"/>
    <p:sldId id="355" r:id="rId122"/>
    <p:sldId id="356" r:id="rId123"/>
    <p:sldId id="357" r:id="rId124"/>
    <p:sldId id="358" r:id="rId125"/>
    <p:sldId id="359" r:id="rId126"/>
    <p:sldId id="360" r:id="rId127"/>
    <p:sldId id="362" r:id="rId128"/>
    <p:sldId id="364" r:id="rId129"/>
    <p:sldId id="392" r:id="rId130"/>
    <p:sldId id="393" r:id="rId131"/>
    <p:sldId id="394" r:id="rId132"/>
    <p:sldId id="395" r:id="rId133"/>
    <p:sldId id="396" r:id="rId134"/>
    <p:sldId id="397" r:id="rId135"/>
    <p:sldId id="398" r:id="rId136"/>
    <p:sldId id="400" r:id="rId137"/>
    <p:sldId id="401" r:id="rId138"/>
    <p:sldId id="402" r:id="rId139"/>
    <p:sldId id="406" r:id="rId140"/>
    <p:sldId id="424" r:id="rId141"/>
    <p:sldId id="431" r:id="rId142"/>
    <p:sldId id="432" r:id="rId143"/>
    <p:sldId id="434" r:id="rId144"/>
    <p:sldId id="433" r:id="rId145"/>
    <p:sldId id="435" r:id="rId146"/>
    <p:sldId id="436" r:id="rId147"/>
    <p:sldId id="437" r:id="rId148"/>
    <p:sldId id="438" r:id="rId149"/>
    <p:sldId id="439" r:id="rId150"/>
    <p:sldId id="440" r:id="rId151"/>
    <p:sldId id="441" r:id="rId152"/>
    <p:sldId id="442" r:id="rId153"/>
    <p:sldId id="443" r:id="rId154"/>
    <p:sldId id="444" r:id="rId155"/>
    <p:sldId id="425" r:id="rId156"/>
    <p:sldId id="426" r:id="rId157"/>
    <p:sldId id="427" r:id="rId158"/>
    <p:sldId id="428" r:id="rId159"/>
    <p:sldId id="429" r:id="rId160"/>
    <p:sldId id="430" r:id="rId161"/>
    <p:sldId id="445" r:id="rId162"/>
    <p:sldId id="446" r:id="rId163"/>
    <p:sldId id="447" r:id="rId164"/>
    <p:sldId id="448" r:id="rId165"/>
    <p:sldId id="449" r:id="rId166"/>
    <p:sldId id="450" r:id="rId167"/>
    <p:sldId id="451" r:id="rId168"/>
    <p:sldId id="366" r:id="rId169"/>
    <p:sldId id="367" r:id="rId170"/>
    <p:sldId id="368" r:id="rId171"/>
    <p:sldId id="369" r:id="rId172"/>
    <p:sldId id="370" r:id="rId173"/>
    <p:sldId id="371" r:id="rId174"/>
    <p:sldId id="372" r:id="rId175"/>
    <p:sldId id="373" r:id="rId176"/>
    <p:sldId id="374" r:id="rId177"/>
    <p:sldId id="375" r:id="rId178"/>
    <p:sldId id="376" r:id="rId179"/>
    <p:sldId id="378" r:id="rId180"/>
    <p:sldId id="404" r:id="rId181"/>
    <p:sldId id="405" r:id="rId182"/>
    <p:sldId id="377" r:id="rId183"/>
    <p:sldId id="379" r:id="rId184"/>
    <p:sldId id="380" r:id="rId185"/>
    <p:sldId id="381" r:id="rId186"/>
    <p:sldId id="382" r:id="rId187"/>
    <p:sldId id="383" r:id="rId188"/>
    <p:sldId id="384" r:id="rId189"/>
    <p:sldId id="385" r:id="rId190"/>
    <p:sldId id="386" r:id="rId191"/>
  </p:sldIdLst>
  <p:sldSz cx="9144000" cy="6858000" type="screen4x3"/>
  <p:notesSz cx="6858000" cy="9144000"/>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3300"/>
    <a:srgbClr val="009ED6"/>
  </p:clrMru>
  <p:extLst>
    <p:ext uri="{E76CE94A-603C-4142-B9EB-6D1370010A27}">
      <p14:discardImageEditData xmlns="" xmlns:p14="http://schemas.microsoft.com/office/powerpoint/2010/main" val="1"/>
    </p:ext>
    <p:ext uri="{D31A062A-798A-4329-ABDD-BBA856620510}">
      <p14:defaultImageDpi xmlns=""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8" autoAdjust="0"/>
    <p:restoredTop sz="94928" autoAdjust="0"/>
  </p:normalViewPr>
  <p:slideViewPr>
    <p:cSldViewPr>
      <p:cViewPr varScale="1">
        <p:scale>
          <a:sx n="54" d="100"/>
          <a:sy n="54" d="100"/>
        </p:scale>
        <p:origin x="-994" y="-77"/>
      </p:cViewPr>
      <p:guideLst>
        <p:guide orient="horz" pos="2160"/>
        <p:guide pos="2880"/>
      </p:guideLst>
    </p:cSldViewPr>
  </p:slideViewPr>
  <p:outlineViewPr>
    <p:cViewPr>
      <p:scale>
        <a:sx n="33" d="100"/>
        <a:sy n="33" d="100"/>
      </p:scale>
      <p:origin x="0" y="7932"/>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23/10/2014</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a:p>
        </p:txBody>
      </p:sp>
    </p:spTree>
    <p:extLst>
      <p:ext uri="{BB962C8B-B14F-4D97-AF65-F5344CB8AC3E}">
        <p14:creationId xmlns="" xmlns:p14="http://schemas.microsoft.com/office/powerpoint/2010/main" val="646253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fr-FR" sz="1200"/>
            </a:lvl1pPr>
          </a:lstStyle>
          <a:p>
            <a:fld id="{48AEF76B-3757-4A0B-AF93-28494465C1DD}" type="datetimeFigureOut">
              <a:rPr/>
              <a:pPr/>
              <a:t>12/17/2009</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fr-FR" sz="1200"/>
            </a:lvl1pPr>
          </a:lstStyle>
          <a:p>
            <a:fld id="{75693FD4-8F83-4EF7-AC3F-0DC0388986B0}" type="slidenum">
              <a:rPr/>
              <a:pPr/>
              <a:t>‹N°›</a:t>
            </a:fld>
            <a:endParaRPr lang="fr-FR"/>
          </a:p>
        </p:txBody>
      </p:sp>
    </p:spTree>
    <p:extLst>
      <p:ext uri="{BB962C8B-B14F-4D97-AF65-F5344CB8AC3E}">
        <p14:creationId xmlns="" xmlns:p14="http://schemas.microsoft.com/office/powerpoint/2010/main" val="2882761276"/>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75693FD4-8F83-4EF7-AC3F-0DC0388986B0}" type="slidenum">
              <a:rPr lang="fr-BE" smtClean="0"/>
              <a:pPr/>
              <a:t>24</a:t>
            </a:fld>
            <a:endParaRPr lang="fr-BE"/>
          </a:p>
        </p:txBody>
      </p:sp>
    </p:spTree>
    <p:extLst>
      <p:ext uri="{BB962C8B-B14F-4D97-AF65-F5344CB8AC3E}">
        <p14:creationId xmlns="" xmlns:p14="http://schemas.microsoft.com/office/powerpoint/2010/main" val="4226894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fr-FR" b="1" cap="small" baseline="0">
                <a:solidFill>
                  <a:srgbClr val="003300"/>
                </a:solidFill>
              </a:defRPr>
            </a:lvl1pPr>
          </a:lstStyle>
          <a:p>
            <a:r>
              <a:rPr kumimoji="0"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fr-FR" sz="2000" b="0">
                <a:solidFill>
                  <a:schemeClr val="tx1"/>
                </a:solidFill>
                <a:latin typeface="Georgia" pitchFamily="18" charset="0"/>
              </a:defRPr>
            </a:lvl1pPr>
            <a:lvl2pPr marL="457200" indent="0" algn="ctr" eaLnBrk="1" latinLnBrk="0" hangingPunct="1">
              <a:buNone/>
              <a:defRPr kumimoji="0" lang="fr-FR">
                <a:solidFill>
                  <a:schemeClr val="tx1">
                    <a:tint val="75000"/>
                  </a:schemeClr>
                </a:solidFill>
              </a:defRPr>
            </a:lvl2pPr>
            <a:lvl3pPr marL="914400" indent="0" algn="ctr" eaLnBrk="1" latinLnBrk="0" hangingPunct="1">
              <a:buNone/>
              <a:defRPr kumimoji="0" lang="fr-FR">
                <a:solidFill>
                  <a:schemeClr val="tx1">
                    <a:tint val="75000"/>
                  </a:schemeClr>
                </a:solidFill>
              </a:defRPr>
            </a:lvl3pPr>
            <a:lvl4pPr marL="1371600" indent="0" algn="ctr" eaLnBrk="1" latinLnBrk="0" hangingPunct="1">
              <a:buNone/>
              <a:defRPr kumimoji="0" lang="fr-FR">
                <a:solidFill>
                  <a:schemeClr val="tx1">
                    <a:tint val="75000"/>
                  </a:schemeClr>
                </a:solidFill>
              </a:defRPr>
            </a:lvl4pPr>
            <a:lvl5pPr marL="1828800" indent="0" algn="ctr" eaLnBrk="1" latinLnBrk="0" hangingPunct="1">
              <a:buNone/>
              <a:defRPr kumimoji="0" lang="fr-FR">
                <a:solidFill>
                  <a:schemeClr val="tx1">
                    <a:tint val="75000"/>
                  </a:schemeClr>
                </a:solidFill>
              </a:defRPr>
            </a:lvl5pPr>
            <a:lvl6pPr marL="2286000" indent="0" algn="ctr" eaLnBrk="1" latinLnBrk="0" hangingPunct="1">
              <a:buNone/>
              <a:defRPr kumimoji="0" lang="fr-FR">
                <a:solidFill>
                  <a:schemeClr val="tx1">
                    <a:tint val="75000"/>
                  </a:schemeClr>
                </a:solidFill>
              </a:defRPr>
            </a:lvl6pPr>
            <a:lvl7pPr marL="2743200" indent="0" algn="ctr" eaLnBrk="1" latinLnBrk="0" hangingPunct="1">
              <a:buNone/>
              <a:defRPr kumimoji="0" lang="fr-FR">
                <a:solidFill>
                  <a:schemeClr val="tx1">
                    <a:tint val="75000"/>
                  </a:schemeClr>
                </a:solidFill>
              </a:defRPr>
            </a:lvl7pPr>
            <a:lvl8pPr marL="3200400" indent="0" algn="ctr" eaLnBrk="1" latinLnBrk="0" hangingPunct="1">
              <a:buNone/>
              <a:defRPr kumimoji="0" lang="fr-FR">
                <a:solidFill>
                  <a:schemeClr val="tx1">
                    <a:tint val="75000"/>
                  </a:schemeClr>
                </a:solidFill>
              </a:defRPr>
            </a:lvl8pPr>
            <a:lvl9pPr marL="3657600" indent="0" algn="ctr" eaLnBrk="1" latinLnBrk="0" hangingPunct="1">
              <a:buNone/>
              <a:defRPr kumimoji="0" lang="fr-FR">
                <a:solidFill>
                  <a:schemeClr val="tx1">
                    <a:tint val="75000"/>
                  </a:schemeClr>
                </a:solidFill>
              </a:defRPr>
            </a:lvl9pPr>
          </a:lstStyle>
          <a:p>
            <a:pPr eaLnBrk="1" latinLnBrk="0" hangingPunct="1"/>
            <a:r>
              <a:rPr lang="fr-FR" smtClean="0"/>
              <a:t>Modifiez le style des sous-titres du masque</a:t>
            </a:r>
            <a:endParaRPr/>
          </a:p>
        </p:txBody>
      </p:sp>
      <p:pic>
        <p:nvPicPr>
          <p:cNvPr id="7" name="Picture 6"/>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fr-FR" sz="2000" baseline="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Date Placeholder 2"/>
          <p:cNvSpPr>
            <a:spLocks noGrp="1"/>
          </p:cNvSpPr>
          <p:nvPr>
            <p:ph type="dt" sz="half" idx="10"/>
          </p:nvPr>
        </p:nvSpPr>
        <p:spPr/>
        <p:txBody>
          <a:bodyPr/>
          <a:lstStyle/>
          <a:p>
            <a:fld id="{757B281C-5159-4971-8228-52B9A72E9ED2}" type="datetimeFigureOut">
              <a:rPr/>
              <a:pPr/>
              <a:t>12/17/2009</a:t>
            </a:fld>
            <a:endParaRPr kumimoji="0" lang="fr-FR"/>
          </a:p>
        </p:txBody>
      </p:sp>
      <p:sp>
        <p:nvSpPr>
          <p:cNvPr id="4" name="Footer Placeholder 3"/>
          <p:cNvSpPr>
            <a:spLocks noGrp="1"/>
          </p:cNvSpPr>
          <p:nvPr>
            <p:ph type="ftr" sz="quarter" idx="11"/>
          </p:nvPr>
        </p:nvSpPr>
        <p:spPr/>
        <p:txBody>
          <a:bodyPr/>
          <a:lstStyle/>
          <a:p>
            <a:endParaRPr kumimoji="0" lang="fr-FR"/>
          </a:p>
        </p:txBody>
      </p:sp>
      <p:sp>
        <p:nvSpPr>
          <p:cNvPr id="5" name="Slide Number Placeholder 4"/>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a:pPr/>
              <a:t>12/17/2009</a:t>
            </a:fld>
            <a:endParaRPr kumimoji="0" lang="fr-FR"/>
          </a:p>
        </p:txBody>
      </p:sp>
      <p:sp>
        <p:nvSpPr>
          <p:cNvPr id="3" name="Footer Placeholder 2"/>
          <p:cNvSpPr>
            <a:spLocks noGrp="1"/>
          </p:cNvSpPr>
          <p:nvPr>
            <p:ph type="ftr" sz="quarter" idx="11"/>
          </p:nvPr>
        </p:nvSpPr>
        <p:spPr/>
        <p:txBody>
          <a:bodyPr/>
          <a:lstStyle/>
          <a:p>
            <a:endParaRPr kumimoji="0" lang="fr-FR"/>
          </a:p>
        </p:txBody>
      </p:sp>
      <p:sp>
        <p:nvSpPr>
          <p:cNvPr id="4" name="Slide Number Placeholder 3"/>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a:pPr/>
              <a:t>12/17/2009</a:t>
            </a:fld>
            <a:endParaRPr kumimoji="0" lang="fr-FR"/>
          </a:p>
        </p:txBody>
      </p:sp>
      <p:sp>
        <p:nvSpPr>
          <p:cNvPr id="4" name="Footer Placeholder 4"/>
          <p:cNvSpPr>
            <a:spLocks noGrp="1"/>
          </p:cNvSpPr>
          <p:nvPr>
            <p:ph type="ftr" sz="quarter" idx="11"/>
          </p:nvPr>
        </p:nvSpPr>
        <p:spPr>
          <a:xfrm>
            <a:off x="3352800" y="6356350"/>
            <a:ext cx="2895600" cy="365125"/>
          </a:xfrm>
        </p:spPr>
        <p:txBody>
          <a:bodyPr/>
          <a:lstStyle/>
          <a:p>
            <a:endParaRPr kumimoji="0"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fr-FR" sz="4000" b="1" cap="small" baseline="0">
                <a:solidFill>
                  <a:srgbClr val="003300"/>
                </a:solidFill>
              </a:defRPr>
            </a:lvl1pPr>
          </a:lstStyle>
          <a:p>
            <a:r>
              <a:rPr kumimoji="0" lang="fr-FR"/>
              <a:t>Modifiez le style du titre</a:t>
            </a: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kumimoji="0"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fr-FR" sz="1800"/>
            </a:lvl1pPr>
          </a:lstStyle>
          <a:p>
            <a:r>
              <a:rPr kumimoji="0"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fr-FR"/>
            </a:lvl1pPr>
          </a:lstStyle>
          <a:p>
            <a:r>
              <a:rPr kumimoji="0"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fr-FR" sz="3200">
                <a:latin typeface="+mn-lt"/>
              </a:defRPr>
            </a:lvl1pPr>
            <a:lvl2pPr eaLnBrk="1" latinLnBrk="0" hangingPunct="1">
              <a:defRPr kumimoji="0" lang="fr-FR" sz="2800">
                <a:latin typeface="+mn-lt"/>
              </a:defRPr>
            </a:lvl2pPr>
            <a:lvl3pPr eaLnBrk="1" latinLnBrk="0" hangingPunct="1">
              <a:defRPr kumimoji="0" lang="fr-FR" sz="2400">
                <a:latin typeface="+mn-lt"/>
              </a:defRPr>
            </a:lvl3pPr>
            <a:lvl4pPr eaLnBrk="1" latinLnBrk="0" hangingPunct="1">
              <a:defRPr kumimoji="0" lang="fr-FR" sz="2400">
                <a:latin typeface="+mn-lt"/>
              </a:defRPr>
            </a:lvl4pPr>
            <a:lvl5pPr eaLnBrk="1" latinLnBrk="0" hangingPunct="1">
              <a:defRPr kumimoji="0" lang="fr-FR" sz="2400">
                <a:latin typeface="+mn-lt"/>
              </a:defRPr>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fr-FR" sz="2800"/>
            </a:lvl1pPr>
            <a:lvl2pPr eaLnBrk="1" latinLnBrk="0" hangingPunct="1">
              <a:defRPr kumimoji="0" lang="fr-FR" sz="2400"/>
            </a:lvl2pPr>
            <a:lvl3pPr eaLnBrk="1" latinLnBrk="0" hangingPunct="1">
              <a:defRPr kumimoji="0" lang="fr-FR" sz="2000"/>
            </a:lvl3pPr>
            <a:lvl4pPr eaLnBrk="1" latinLnBrk="0" hangingPunct="1">
              <a:defRPr kumimoji="0" lang="fr-FR" sz="1800"/>
            </a:lvl4pPr>
            <a:lvl5pPr eaLnBrk="1" latinLnBrk="0" hangingPunct="1">
              <a:defRPr kumimoji="0" lang="fr-FR" sz="1800"/>
            </a:lvl5pPr>
            <a:lvl6pPr eaLnBrk="1" latinLnBrk="0" hangingPunct="1">
              <a:defRPr kumimoji="0" lang="fr-FR" sz="1800"/>
            </a:lvl6pPr>
            <a:lvl7pPr eaLnBrk="1" latinLnBrk="0" hangingPunct="1">
              <a:defRPr kumimoji="0" lang="fr-FR" sz="1800"/>
            </a:lvl7pPr>
            <a:lvl8pPr eaLnBrk="1" latinLnBrk="0" hangingPunct="1">
              <a:defRPr kumimoji="0" lang="fr-FR" sz="1800"/>
            </a:lvl8pPr>
            <a:lvl9pPr eaLnBrk="1" latinLnBrk="0" hangingPunct="1">
              <a:defRPr kumimoji="0" lang="fr-FR" sz="18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fr-FR"/>
            </a:lvl1pPr>
          </a:lstStyle>
          <a:p>
            <a:pPr eaLnBrk="1" latinLnBrk="0" hangingPunct="1"/>
            <a:r>
              <a:rPr lang="fr-FR" smtClean="0"/>
              <a:t>Modifiez le style du titre</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fr-FR" sz="2400" b="1"/>
            </a:lvl1pPr>
            <a:lvl2pPr marL="457200" indent="0" eaLnBrk="1" latinLnBrk="0" hangingPunct="1">
              <a:buNone/>
              <a:defRPr kumimoji="0" lang="fr-FR" sz="2000" b="1"/>
            </a:lvl2pPr>
            <a:lvl3pPr marL="914400" indent="0" eaLnBrk="1" latinLnBrk="0" hangingPunct="1">
              <a:buNone/>
              <a:defRPr kumimoji="0" lang="fr-FR" sz="1800" b="1"/>
            </a:lvl3pPr>
            <a:lvl4pPr marL="1371600" indent="0" eaLnBrk="1" latinLnBrk="0" hangingPunct="1">
              <a:buNone/>
              <a:defRPr kumimoji="0" lang="fr-FR" sz="1600" b="1"/>
            </a:lvl4pPr>
            <a:lvl5pPr marL="1828800" indent="0" eaLnBrk="1" latinLnBrk="0" hangingPunct="1">
              <a:buNone/>
              <a:defRPr kumimoji="0" lang="fr-FR" sz="1600" b="1"/>
            </a:lvl5pPr>
            <a:lvl6pPr marL="2286000" indent="0" eaLnBrk="1" latinLnBrk="0" hangingPunct="1">
              <a:buNone/>
              <a:defRPr kumimoji="0" lang="fr-FR" sz="1600" b="1"/>
            </a:lvl6pPr>
            <a:lvl7pPr marL="2743200" indent="0" eaLnBrk="1" latinLnBrk="0" hangingPunct="1">
              <a:buNone/>
              <a:defRPr kumimoji="0" lang="fr-FR" sz="1600" b="1"/>
            </a:lvl7pPr>
            <a:lvl8pPr marL="3200400" indent="0" eaLnBrk="1" latinLnBrk="0" hangingPunct="1">
              <a:buNone/>
              <a:defRPr kumimoji="0" lang="fr-FR" sz="1600" b="1"/>
            </a:lvl8pPr>
            <a:lvl9pPr marL="3657600" indent="0" eaLnBrk="1" latinLnBrk="0" hangingPunct="1">
              <a:buNone/>
              <a:defRPr kumimoji="0" lang="fr-FR" sz="1600" b="1"/>
            </a:lvl9pPr>
          </a:lstStyle>
          <a:p>
            <a:pPr lvl="0" eaLnBrk="1" latinLnBrk="0" hangingPunct="1"/>
            <a:r>
              <a:rPr lang="fr-FR" smtClean="0"/>
              <a:t>Modifiez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fr-FR" sz="2400"/>
            </a:lvl1pPr>
            <a:lvl2pPr eaLnBrk="1" latinLnBrk="0" hangingPunct="1">
              <a:defRPr kumimoji="0" lang="fr-FR" sz="2000"/>
            </a:lvl2pPr>
            <a:lvl3pPr eaLnBrk="1" latinLnBrk="0" hangingPunct="1">
              <a:defRPr kumimoji="0" lang="fr-FR" sz="1800"/>
            </a:lvl3pPr>
            <a:lvl4pPr eaLnBrk="1" latinLnBrk="0" hangingPunct="1">
              <a:defRPr kumimoji="0" lang="fr-FR" sz="1600"/>
            </a:lvl4pPr>
            <a:lvl5pPr eaLnBrk="1" latinLnBrk="0" hangingPunct="1">
              <a:defRPr kumimoji="0" lang="fr-FR" sz="1600"/>
            </a:lvl5pPr>
            <a:lvl6pPr eaLnBrk="1" latinLnBrk="0" hangingPunct="1">
              <a:defRPr kumimoji="0" lang="fr-FR" sz="1600"/>
            </a:lvl6pPr>
            <a:lvl7pPr eaLnBrk="1" latinLnBrk="0" hangingPunct="1">
              <a:defRPr kumimoji="0" lang="fr-FR" sz="1600"/>
            </a:lvl7pPr>
            <a:lvl8pPr eaLnBrk="1" latinLnBrk="0" hangingPunct="1">
              <a:defRPr kumimoji="0" lang="fr-FR" sz="1600"/>
            </a:lvl8pPr>
            <a:lvl9pPr eaLnBrk="1" latinLnBrk="0" hangingPunct="1">
              <a:defRPr kumimoji="0" lang="fr-FR" sz="16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7" name="Date Placeholder 6"/>
          <p:cNvSpPr>
            <a:spLocks noGrp="1"/>
          </p:cNvSpPr>
          <p:nvPr>
            <p:ph type="dt" sz="half" idx="10"/>
          </p:nvPr>
        </p:nvSpPr>
        <p:spPr/>
        <p:txBody>
          <a:bodyPr/>
          <a:lstStyle/>
          <a:p>
            <a:fld id="{757B281C-5159-4971-8228-52B9A72E9ED2}" type="datetimeFigureOut">
              <a:rPr/>
              <a:pPr/>
              <a:t>12/17/2009</a:t>
            </a:fld>
            <a:endParaRPr kumimoji="0" lang="fr-FR"/>
          </a:p>
        </p:txBody>
      </p:sp>
      <p:sp>
        <p:nvSpPr>
          <p:cNvPr id="8" name="Footer Placeholder 7"/>
          <p:cNvSpPr>
            <a:spLocks noGrp="1"/>
          </p:cNvSpPr>
          <p:nvPr>
            <p:ph type="ftr" sz="quarter" idx="11"/>
          </p:nvPr>
        </p:nvSpPr>
        <p:spPr/>
        <p:txBody>
          <a:bodyPr/>
          <a:lstStyle/>
          <a:p>
            <a:endParaRPr kumimoji="0" lang="fr-FR"/>
          </a:p>
        </p:txBody>
      </p:sp>
      <p:sp>
        <p:nvSpPr>
          <p:cNvPr id="9" name="Slide Number Placeholder 8"/>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fr-FR" sz="3200"/>
            </a:lvl1pPr>
            <a:lvl2pPr eaLnBrk="1" latinLnBrk="0" hangingPunct="1">
              <a:defRPr kumimoji="0" lang="fr-FR" sz="2800"/>
            </a:lvl2pPr>
            <a:lvl3pPr eaLnBrk="1" latinLnBrk="0" hangingPunct="1">
              <a:defRPr kumimoji="0" lang="fr-FR" sz="2400"/>
            </a:lvl3pPr>
            <a:lvl4pPr eaLnBrk="1" latinLnBrk="0" hangingPunct="1">
              <a:defRPr kumimoji="0" lang="fr-FR" sz="2000"/>
            </a:lvl4pPr>
            <a:lvl5pPr eaLnBrk="1" latinLnBrk="0" hangingPunct="1">
              <a:defRPr kumimoji="0" lang="fr-FR" sz="2000"/>
            </a:lvl5pPr>
            <a:lvl6pPr eaLnBrk="1" latinLnBrk="0" hangingPunct="1">
              <a:defRPr kumimoji="0" lang="fr-FR" sz="2000"/>
            </a:lvl6pPr>
            <a:lvl7pPr eaLnBrk="1" latinLnBrk="0" hangingPunct="1">
              <a:defRPr kumimoji="0" lang="fr-FR" sz="2000"/>
            </a:lvl7pPr>
            <a:lvl8pPr eaLnBrk="1" latinLnBrk="0" hangingPunct="1">
              <a:defRPr kumimoji="0" lang="fr-FR" sz="2000"/>
            </a:lvl8pPr>
            <a:lvl9pPr eaLnBrk="1" latinLnBrk="0" hangingPunct="1">
              <a:defRPr kumimoji="0" lang="fr-FR" sz="2000"/>
            </a:lvl9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fr-FR" sz="2000" b="1"/>
            </a:lvl1pPr>
          </a:lstStyle>
          <a:p>
            <a:pPr eaLnBrk="1" latinLnBrk="0" hangingPunct="1"/>
            <a:r>
              <a:rPr lang="fr-FR" smtClean="0"/>
              <a:t>Modifiez le style du titre</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fr-FR" sz="3200"/>
            </a:lvl1pPr>
            <a:lvl2pPr marL="457200" indent="0" eaLnBrk="1" latinLnBrk="0" hangingPunct="1">
              <a:buNone/>
              <a:defRPr kumimoji="0" lang="fr-FR" sz="2800"/>
            </a:lvl2pPr>
            <a:lvl3pPr marL="914400" indent="0" eaLnBrk="1" latinLnBrk="0" hangingPunct="1">
              <a:buNone/>
              <a:defRPr kumimoji="0" lang="fr-FR" sz="2400"/>
            </a:lvl3pPr>
            <a:lvl4pPr marL="1371600" indent="0" eaLnBrk="1" latinLnBrk="0" hangingPunct="1">
              <a:buNone/>
              <a:defRPr kumimoji="0" lang="fr-FR" sz="2000"/>
            </a:lvl4pPr>
            <a:lvl5pPr marL="1828800" indent="0" eaLnBrk="1" latinLnBrk="0" hangingPunct="1">
              <a:buNone/>
              <a:defRPr kumimoji="0" lang="fr-FR" sz="2000"/>
            </a:lvl5pPr>
            <a:lvl6pPr marL="2286000" indent="0" eaLnBrk="1" latinLnBrk="0" hangingPunct="1">
              <a:buNone/>
              <a:defRPr kumimoji="0" lang="fr-FR" sz="2000"/>
            </a:lvl6pPr>
            <a:lvl7pPr marL="2743200" indent="0" eaLnBrk="1" latinLnBrk="0" hangingPunct="1">
              <a:buNone/>
              <a:defRPr kumimoji="0" lang="fr-FR" sz="2000"/>
            </a:lvl7pPr>
            <a:lvl8pPr marL="3200400" indent="0" eaLnBrk="1" latinLnBrk="0" hangingPunct="1">
              <a:buNone/>
              <a:defRPr kumimoji="0" lang="fr-FR" sz="2000"/>
            </a:lvl8pPr>
            <a:lvl9pPr marL="3657600" indent="0" eaLnBrk="1" latinLnBrk="0" hangingPunct="1">
              <a:buNone/>
              <a:defRPr kumimoji="0" lang="fr-FR" sz="2000"/>
            </a:lvl9pPr>
          </a:lstStyle>
          <a:p>
            <a:pPr eaLnBrk="1" latinLnBrk="0" hangingPunct="1"/>
            <a:r>
              <a:rPr lang="fr-FR" smtClean="0"/>
              <a:t>Cliquez sur l'icône pour ajouter une image</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fr-FR" sz="1400"/>
            </a:lvl1pPr>
            <a:lvl2pPr marL="457200" indent="0" eaLnBrk="1" latinLnBrk="0" hangingPunct="1">
              <a:buNone/>
              <a:defRPr kumimoji="0" lang="fr-FR" sz="1200"/>
            </a:lvl2pPr>
            <a:lvl3pPr marL="914400" indent="0" eaLnBrk="1" latinLnBrk="0" hangingPunct="1">
              <a:buNone/>
              <a:defRPr kumimoji="0" lang="fr-FR" sz="1000"/>
            </a:lvl3pPr>
            <a:lvl4pPr marL="1371600" indent="0" eaLnBrk="1" latinLnBrk="0" hangingPunct="1">
              <a:buNone/>
              <a:defRPr kumimoji="0" lang="fr-FR" sz="900"/>
            </a:lvl4pPr>
            <a:lvl5pPr marL="1828800" indent="0" eaLnBrk="1" latinLnBrk="0" hangingPunct="1">
              <a:buNone/>
              <a:defRPr kumimoji="0" lang="fr-FR" sz="900"/>
            </a:lvl5pPr>
            <a:lvl6pPr marL="2286000" indent="0" eaLnBrk="1" latinLnBrk="0" hangingPunct="1">
              <a:buNone/>
              <a:defRPr kumimoji="0" lang="fr-FR" sz="900"/>
            </a:lvl6pPr>
            <a:lvl7pPr marL="2743200" indent="0" eaLnBrk="1" latinLnBrk="0" hangingPunct="1">
              <a:buNone/>
              <a:defRPr kumimoji="0" lang="fr-FR" sz="900"/>
            </a:lvl7pPr>
            <a:lvl8pPr marL="3200400" indent="0" eaLnBrk="1" latinLnBrk="0" hangingPunct="1">
              <a:buNone/>
              <a:defRPr kumimoji="0" lang="fr-FR" sz="900"/>
            </a:lvl8pPr>
            <a:lvl9pPr marL="3657600" indent="0" eaLnBrk="1" latinLnBrk="0" hangingPunct="1">
              <a:buNone/>
              <a:defRPr kumimoji="0" lang="fr-FR" sz="900"/>
            </a:lvl9pPr>
          </a:lstStyle>
          <a:p>
            <a:pPr lvl="0" eaLnBrk="1" latinLnBrk="0" hangingPunct="1"/>
            <a:r>
              <a:rPr lang="fr-FR" smtClean="0"/>
              <a:t>Modifiez les styles du texte du masque</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fr-FR"/>
          </a:p>
        </p:txBody>
      </p:sp>
      <p:sp>
        <p:nvSpPr>
          <p:cNvPr id="6" name="Footer Placeholder 5"/>
          <p:cNvSpPr>
            <a:spLocks noGrp="1"/>
          </p:cNvSpPr>
          <p:nvPr>
            <p:ph type="ftr" sz="quarter" idx="11"/>
          </p:nvPr>
        </p:nvSpPr>
        <p:spPr/>
        <p:txBody>
          <a:bodyPr/>
          <a:lstStyle/>
          <a:p>
            <a:endParaRPr kumimoji="0"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fr-FR" smtClean="0"/>
              <a:t>Modifiez le style du titre</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fr-FR"/>
          </a:p>
        </p:txBody>
      </p:sp>
      <p:sp>
        <p:nvSpPr>
          <p:cNvPr id="5" name="Footer Placeholder 4"/>
          <p:cNvSpPr>
            <a:spLocks noGrp="1"/>
          </p:cNvSpPr>
          <p:nvPr>
            <p:ph type="ftr" sz="quarter" idx="11"/>
          </p:nvPr>
        </p:nvSpPr>
        <p:spPr/>
        <p:txBody>
          <a:bodyPr/>
          <a:lstStyle/>
          <a:p>
            <a:endParaRPr kumimoji="0"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kumimoji="0"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fr-FR" smtClean="0"/>
              <a:t>Modifiez le style du titre</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fr-FR" sz="1200">
                <a:solidFill>
                  <a:schemeClr val="tx1">
                    <a:tint val="75000"/>
                  </a:schemeClr>
                </a:solidFill>
              </a:defRPr>
            </a:lvl1pPr>
          </a:lstStyle>
          <a:p>
            <a:fld id="{757B281C-5159-4971-8228-52B9A72E9ED2}" type="datetimeFigureOut">
              <a:rPr/>
              <a:pPr/>
              <a:t>12/17/2009</a:t>
            </a:fld>
            <a:endParaRPr kumimoji="0"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fr-FR" sz="1200">
                <a:solidFill>
                  <a:schemeClr val="tx1">
                    <a:tint val="75000"/>
                  </a:schemeClr>
                </a:solidFill>
              </a:defRPr>
            </a:lvl1pPr>
          </a:lstStyle>
          <a:p>
            <a:endParaRPr kumimoji="0"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fr-FR" sz="1200">
                <a:solidFill>
                  <a:schemeClr val="tx1">
                    <a:tint val="75000"/>
                  </a:schemeClr>
                </a:solidFill>
              </a:defRPr>
            </a:lvl1pPr>
          </a:lstStyle>
          <a:p>
            <a:fld id="{33D6E5A2-EC83-451F-A719-9AC1370DD5CF}" type="slidenum">
              <a:rPr/>
              <a:pPr/>
              <a:t>‹N°›</a:t>
            </a:fld>
            <a:endParaRPr kumimoji="0" lang="fr-FR"/>
          </a:p>
        </p:txBody>
      </p:sp>
      <p:pic>
        <p:nvPicPr>
          <p:cNvPr id="8" name="Picture 7"/>
          <p:cNvPicPr>
            <a:picLocks noChangeAspect="1"/>
          </p:cNvPicPr>
          <p:nvPr/>
        </p:nvPicPr>
        <p:blipFill rotWithShape="1">
          <a:blip r:embed="rId15" cstate="email">
            <a:extLst>
              <a:ext uri="{28A0092B-C50C-407E-A947-70E740481C1C}">
                <a14:useLocalDpi xmlns=""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www.html5canvastutorials.com/wp-content/uploads/2010/11/html5_canvas_bezier_curves3.png" TargetMode="External"/><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2" Type="http://schemas.openxmlformats.org/officeDocument/2006/relationships/image" Target="../media/image83.gif"/><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0.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11.xml"/></Relationships>
</file>

<file path=ppt/slides/_rels/slide17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1.xml"/><Relationship Id="rId4" Type="http://schemas.openxmlformats.org/officeDocument/2006/relationships/image" Target="../media/image92.png"/></Relationships>
</file>

<file path=ppt/slides/_rels/slide17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18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www.helha.be/"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103012" y="2420888"/>
            <a:ext cx="3910992" cy="998984"/>
          </a:xfrm>
        </p:spPr>
        <p:txBody>
          <a:bodyPr/>
          <a:lstStyle/>
          <a:p>
            <a:r>
              <a:rPr lang="fr-BE" smtClean="0"/>
              <a:t>HTML5 et CSS3</a:t>
            </a:r>
            <a:endParaRPr lang="fr-BE"/>
          </a:p>
        </p:txBody>
      </p:sp>
      <p:sp>
        <p:nvSpPr>
          <p:cNvPr id="5" name="ZoneTexte 4"/>
          <p:cNvSpPr txBox="1"/>
          <p:nvPr/>
        </p:nvSpPr>
        <p:spPr>
          <a:xfrm>
            <a:off x="4067944" y="4245319"/>
            <a:ext cx="4608512" cy="830997"/>
          </a:xfrm>
          <a:prstGeom prst="rect">
            <a:avLst/>
          </a:prstGeom>
          <a:noFill/>
        </p:spPr>
        <p:txBody>
          <a:bodyPr wrap="square" rtlCol="0">
            <a:spAutoFit/>
          </a:bodyPr>
          <a:lstStyle/>
          <a:p>
            <a:r>
              <a:rPr lang="fr-BE" sz="2400" smtClean="0"/>
              <a:t>Wilfart Emmanuel</a:t>
            </a:r>
          </a:p>
          <a:p>
            <a:r>
              <a:rPr lang="fr-BE" sz="2400" smtClean="0"/>
              <a:t>Cours de réseau 3</a:t>
            </a:r>
            <a:r>
              <a:rPr lang="fr-BE" sz="2400" baseline="30000" smtClean="0"/>
              <a:t>ième</a:t>
            </a:r>
            <a:r>
              <a:rPr lang="fr-BE" sz="2400" smtClean="0"/>
              <a:t> informatique</a:t>
            </a:r>
            <a:endParaRPr lang="fr-BE" sz="2400"/>
          </a:p>
        </p:txBody>
      </p:sp>
    </p:spTree>
    <p:extLst>
      <p:ext uri="{BB962C8B-B14F-4D97-AF65-F5344CB8AC3E}">
        <p14:creationId xmlns="" xmlns:p14="http://schemas.microsoft.com/office/powerpoint/2010/main" val="207266185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7128792" cy="923330"/>
          </a:xfrm>
          <a:prstGeom prst="rect">
            <a:avLst/>
          </a:prstGeom>
          <a:noFill/>
        </p:spPr>
        <p:txBody>
          <a:bodyPr wrap="square" rtlCol="0">
            <a:spAutoFit/>
          </a:bodyPr>
          <a:lstStyle/>
          <a:p>
            <a:r>
              <a:rPr lang="fr-BE" sz="5400" dirty="0" smtClean="0"/>
              <a:t>HTML et </a:t>
            </a:r>
            <a:r>
              <a:rPr lang="fr-BE" sz="5400" dirty="0" err="1" smtClean="0"/>
              <a:t>Javascript</a:t>
            </a:r>
            <a:endParaRPr lang="fr-BE" sz="5400" dirty="0"/>
          </a:p>
        </p:txBody>
      </p:sp>
      <p:sp>
        <p:nvSpPr>
          <p:cNvPr id="3" name="ZoneTexte 2"/>
          <p:cNvSpPr txBox="1"/>
          <p:nvPr/>
        </p:nvSpPr>
        <p:spPr>
          <a:xfrm>
            <a:off x="935596" y="836712"/>
            <a:ext cx="8172908" cy="5740033"/>
          </a:xfrm>
          <a:prstGeom prst="rect">
            <a:avLst/>
          </a:prstGeom>
          <a:noFill/>
        </p:spPr>
        <p:txBody>
          <a:bodyPr wrap="square" rtlCol="0">
            <a:spAutoFit/>
          </a:bodyPr>
          <a:lstStyle/>
          <a:p>
            <a:r>
              <a:rPr lang="fr-BE" sz="2000" dirty="0"/>
              <a:t>&lt;!DOCTYPE html&gt;</a:t>
            </a:r>
          </a:p>
          <a:p>
            <a:r>
              <a:rPr lang="fr-BE" sz="2000" dirty="0"/>
              <a:t>&lt;html&gt;</a:t>
            </a:r>
          </a:p>
          <a:p>
            <a:r>
              <a:rPr lang="fr-BE" sz="2000" dirty="0" smtClean="0"/>
              <a:t>&lt;</a:t>
            </a:r>
            <a:r>
              <a:rPr lang="fr-BE" sz="2000" dirty="0" err="1"/>
              <a:t>head</a:t>
            </a:r>
            <a:r>
              <a:rPr lang="fr-BE" sz="2000" dirty="0"/>
              <a:t>&gt;</a:t>
            </a:r>
          </a:p>
          <a:p>
            <a:r>
              <a:rPr lang="fr-BE" sz="2000" b="1" dirty="0" smtClean="0">
                <a:solidFill>
                  <a:srgbClr val="FF0000"/>
                </a:solidFill>
              </a:rPr>
              <a:t>	</a:t>
            </a:r>
            <a:r>
              <a:rPr lang="fr-BE" sz="2100" b="1" dirty="0" smtClean="0">
                <a:solidFill>
                  <a:srgbClr val="FF0000"/>
                </a:solidFill>
              </a:rPr>
              <a:t>&lt;</a:t>
            </a:r>
            <a:r>
              <a:rPr lang="fr-BE" sz="2100" b="1" dirty="0">
                <a:solidFill>
                  <a:srgbClr val="FF0000"/>
                </a:solidFill>
              </a:rPr>
              <a:t>script type="</a:t>
            </a:r>
            <a:r>
              <a:rPr lang="fr-BE" sz="2100" b="1" dirty="0" err="1">
                <a:solidFill>
                  <a:srgbClr val="FF0000"/>
                </a:solidFill>
              </a:rPr>
              <a:t>text</a:t>
            </a:r>
            <a:r>
              <a:rPr lang="fr-BE" sz="2100" b="1" dirty="0">
                <a:solidFill>
                  <a:srgbClr val="FF0000"/>
                </a:solidFill>
              </a:rPr>
              <a:t>/</a:t>
            </a:r>
            <a:r>
              <a:rPr lang="fr-BE" sz="2100" b="1" dirty="0" err="1">
                <a:solidFill>
                  <a:srgbClr val="FF0000"/>
                </a:solidFill>
              </a:rPr>
              <a:t>javascript</a:t>
            </a:r>
            <a:r>
              <a:rPr lang="fr-BE" sz="2100" b="1" dirty="0">
                <a:solidFill>
                  <a:srgbClr val="FF0000"/>
                </a:solidFill>
              </a:rPr>
              <a:t>"&gt;</a:t>
            </a:r>
          </a:p>
          <a:p>
            <a:pPr lvl="1"/>
            <a:r>
              <a:rPr lang="fr-BE" sz="2100" b="1" dirty="0" smtClean="0">
                <a:solidFill>
                  <a:srgbClr val="FF0000"/>
                </a:solidFill>
              </a:rPr>
              <a:t>	</a:t>
            </a:r>
            <a:r>
              <a:rPr lang="fr-BE" sz="2100" b="1" dirty="0" err="1" smtClean="0">
                <a:solidFill>
                  <a:srgbClr val="FF0000"/>
                </a:solidFill>
              </a:rPr>
              <a:t>function</a:t>
            </a:r>
            <a:r>
              <a:rPr lang="fr-BE" sz="2100" b="1" dirty="0" smtClean="0">
                <a:solidFill>
                  <a:srgbClr val="FF0000"/>
                </a:solidFill>
              </a:rPr>
              <a:t> Modifie()</a:t>
            </a:r>
            <a:endParaRPr lang="fr-BE" sz="2100" b="1" dirty="0">
              <a:solidFill>
                <a:srgbClr val="FF0000"/>
              </a:solidFill>
            </a:endParaRPr>
          </a:p>
          <a:p>
            <a:pPr lvl="1"/>
            <a:r>
              <a:rPr lang="fr-BE" sz="2100" b="1" dirty="0">
                <a:solidFill>
                  <a:srgbClr val="FF0000"/>
                </a:solidFill>
              </a:rPr>
              <a:t>	</a:t>
            </a:r>
            <a:r>
              <a:rPr lang="fr-BE" sz="2100" b="1" dirty="0" smtClean="0">
                <a:solidFill>
                  <a:srgbClr val="FF0000"/>
                </a:solidFill>
              </a:rPr>
              <a:t>{</a:t>
            </a:r>
            <a:endParaRPr lang="fr-BE" sz="2100" b="1" dirty="0">
              <a:solidFill>
                <a:srgbClr val="FF0000"/>
              </a:solidFill>
            </a:endParaRPr>
          </a:p>
          <a:p>
            <a:pPr lvl="1"/>
            <a:r>
              <a:rPr lang="fr-BE" sz="2100" b="1" dirty="0">
                <a:solidFill>
                  <a:srgbClr val="FF0000"/>
                </a:solidFill>
              </a:rPr>
              <a:t>	</a:t>
            </a:r>
            <a:r>
              <a:rPr lang="fr-BE" sz="2100" b="1" dirty="0" err="1" smtClean="0">
                <a:solidFill>
                  <a:srgbClr val="FF0000"/>
                </a:solidFill>
              </a:rPr>
              <a:t>document.getElementById</a:t>
            </a:r>
            <a:r>
              <a:rPr lang="fr-BE" sz="2100" b="1" dirty="0">
                <a:solidFill>
                  <a:srgbClr val="FF0000"/>
                </a:solidFill>
              </a:rPr>
              <a:t>("SpanID1").</a:t>
            </a:r>
            <a:r>
              <a:rPr lang="fr-BE" sz="2100" b="1" dirty="0" err="1">
                <a:solidFill>
                  <a:srgbClr val="FF0000"/>
                </a:solidFill>
              </a:rPr>
              <a:t>innerHTML</a:t>
            </a:r>
            <a:r>
              <a:rPr lang="fr-BE" sz="2100" b="1" dirty="0" smtClean="0">
                <a:solidFill>
                  <a:srgbClr val="FF0000"/>
                </a:solidFill>
              </a:rPr>
              <a:t>="Modifie ";</a:t>
            </a:r>
            <a:endParaRPr lang="fr-BE" sz="2100" b="1" dirty="0">
              <a:solidFill>
                <a:srgbClr val="FF0000"/>
              </a:solidFill>
            </a:endParaRPr>
          </a:p>
          <a:p>
            <a:pPr lvl="1"/>
            <a:r>
              <a:rPr lang="fr-BE" sz="2100" b="1" dirty="0">
                <a:solidFill>
                  <a:srgbClr val="FF0000"/>
                </a:solidFill>
              </a:rPr>
              <a:t>	}</a:t>
            </a:r>
          </a:p>
          <a:p>
            <a:r>
              <a:rPr lang="fr-BE" sz="2100" b="1" dirty="0" smtClean="0">
                <a:solidFill>
                  <a:srgbClr val="FF0000"/>
                </a:solidFill>
              </a:rPr>
              <a:t>	&lt;/</a:t>
            </a:r>
            <a:r>
              <a:rPr lang="fr-BE" sz="2100" b="1" dirty="0">
                <a:solidFill>
                  <a:srgbClr val="FF0000"/>
                </a:solidFill>
              </a:rPr>
              <a:t>script&gt;</a:t>
            </a:r>
          </a:p>
          <a:p>
            <a:r>
              <a:rPr lang="fr-BE" dirty="0" smtClean="0"/>
              <a:t>	</a:t>
            </a:r>
            <a:r>
              <a:rPr lang="fr-BE" sz="2000" dirty="0" smtClean="0"/>
              <a:t>&lt;</a:t>
            </a:r>
            <a:r>
              <a:rPr lang="fr-BE" sz="2000" dirty="0" err="1"/>
              <a:t>meta</a:t>
            </a:r>
            <a:r>
              <a:rPr lang="fr-BE" sz="2000" dirty="0"/>
              <a:t> content="</a:t>
            </a:r>
            <a:r>
              <a:rPr lang="fr-BE" sz="2000" dirty="0" err="1"/>
              <a:t>text</a:t>
            </a:r>
            <a:r>
              <a:rPr lang="fr-BE" sz="2000" dirty="0"/>
              <a:t>/html; </a:t>
            </a:r>
            <a:r>
              <a:rPr lang="fr-BE" sz="2000" dirty="0" err="1"/>
              <a:t>charset</a:t>
            </a:r>
            <a:r>
              <a:rPr lang="fr-BE" sz="2000" dirty="0"/>
              <a:t>=utf-8" http-</a:t>
            </a:r>
            <a:r>
              <a:rPr lang="fr-BE" sz="2000" dirty="0" err="1"/>
              <a:t>equiv</a:t>
            </a:r>
            <a:r>
              <a:rPr lang="fr-BE" sz="2000" dirty="0"/>
              <a:t>="</a:t>
            </a:r>
            <a:r>
              <a:rPr lang="fr-BE" sz="2000" dirty="0" smtClean="0"/>
              <a:t>Content-	Type</a:t>
            </a:r>
            <a:r>
              <a:rPr lang="fr-BE" sz="2000" dirty="0"/>
              <a:t>"&gt;</a:t>
            </a:r>
          </a:p>
          <a:p>
            <a:r>
              <a:rPr lang="fr-BE" sz="2000" dirty="0" smtClean="0"/>
              <a:t>	&lt;</a:t>
            </a:r>
            <a:r>
              <a:rPr lang="fr-BE" sz="2000" dirty="0" err="1" smtClean="0"/>
              <a:t>title</a:t>
            </a:r>
            <a:r>
              <a:rPr lang="fr-BE" sz="2000" dirty="0" smtClean="0"/>
              <a:t>&gt;</a:t>
            </a:r>
            <a:r>
              <a:rPr lang="fr-BE" sz="2000" dirty="0" err="1" smtClean="0"/>
              <a:t>Untitled</a:t>
            </a:r>
            <a:r>
              <a:rPr lang="fr-BE" sz="2000" dirty="0" smtClean="0"/>
              <a:t> </a:t>
            </a:r>
            <a:r>
              <a:rPr lang="fr-BE" sz="2000" dirty="0"/>
              <a:t>1&lt;/</a:t>
            </a:r>
            <a:r>
              <a:rPr lang="fr-BE" sz="2000" dirty="0" err="1"/>
              <a:t>title</a:t>
            </a:r>
            <a:r>
              <a:rPr lang="fr-BE" sz="2000" dirty="0"/>
              <a:t>&gt;</a:t>
            </a:r>
          </a:p>
          <a:p>
            <a:r>
              <a:rPr lang="fr-BE" sz="2000" dirty="0" smtClean="0"/>
              <a:t>&lt;/</a:t>
            </a:r>
            <a:r>
              <a:rPr lang="fr-BE" sz="2000" dirty="0" err="1"/>
              <a:t>head</a:t>
            </a:r>
            <a:r>
              <a:rPr lang="fr-BE" sz="2000" dirty="0"/>
              <a:t>&gt;</a:t>
            </a:r>
          </a:p>
          <a:p>
            <a:r>
              <a:rPr lang="fr-BE" sz="2000" dirty="0" smtClean="0"/>
              <a:t>&lt;</a:t>
            </a:r>
            <a:r>
              <a:rPr lang="fr-BE" sz="2000" dirty="0"/>
              <a:t>body&gt;</a:t>
            </a:r>
          </a:p>
          <a:p>
            <a:r>
              <a:rPr lang="fr-BE" sz="2000" dirty="0" smtClean="0"/>
              <a:t>	&lt;</a:t>
            </a:r>
            <a:r>
              <a:rPr lang="fr-BE" sz="2000" dirty="0" err="1"/>
              <a:t>span</a:t>
            </a:r>
            <a:r>
              <a:rPr lang="fr-BE" sz="2000" dirty="0"/>
              <a:t> id="SpanID1"&gt;Non défini&lt;/</a:t>
            </a:r>
            <a:r>
              <a:rPr lang="fr-BE" sz="2000" dirty="0" err="1"/>
              <a:t>span</a:t>
            </a:r>
            <a:r>
              <a:rPr lang="fr-BE" sz="2000" dirty="0"/>
              <a:t>&gt; &lt;input type="</a:t>
            </a:r>
            <a:r>
              <a:rPr lang="fr-BE" sz="2000" dirty="0" err="1"/>
              <a:t>button</a:t>
            </a:r>
            <a:r>
              <a:rPr lang="fr-BE" sz="2000" dirty="0"/>
              <a:t>" </a:t>
            </a:r>
            <a:r>
              <a:rPr lang="fr-BE" sz="2000" dirty="0" smtClean="0"/>
              <a:t>	value</a:t>
            </a:r>
            <a:r>
              <a:rPr lang="fr-BE" sz="2000" dirty="0"/>
              <a:t>="Remplir" </a:t>
            </a:r>
            <a:r>
              <a:rPr lang="fr-BE" sz="2100" b="1" dirty="0" err="1">
                <a:solidFill>
                  <a:srgbClr val="FF0000"/>
                </a:solidFill>
              </a:rPr>
              <a:t>onclick</a:t>
            </a:r>
            <a:r>
              <a:rPr lang="fr-BE" sz="2100" b="1" dirty="0" smtClean="0">
                <a:solidFill>
                  <a:srgbClr val="FF0000"/>
                </a:solidFill>
              </a:rPr>
              <a:t>="Modifie();" </a:t>
            </a:r>
            <a:r>
              <a:rPr lang="fr-BE" dirty="0" smtClean="0"/>
              <a:t>/&gt;</a:t>
            </a:r>
            <a:endParaRPr lang="fr-BE" dirty="0"/>
          </a:p>
          <a:p>
            <a:r>
              <a:rPr lang="fr-BE" sz="2000" dirty="0" smtClean="0"/>
              <a:t>&lt;/</a:t>
            </a:r>
            <a:r>
              <a:rPr lang="fr-BE" sz="2000" dirty="0"/>
              <a:t>body</a:t>
            </a:r>
            <a:r>
              <a:rPr lang="fr-BE" sz="2000" dirty="0" smtClean="0"/>
              <a:t>&gt; </a:t>
            </a:r>
          </a:p>
          <a:p>
            <a:r>
              <a:rPr lang="fr-BE" sz="2000" dirty="0" smtClean="0"/>
              <a:t>&lt;/</a:t>
            </a:r>
            <a:r>
              <a:rPr lang="fr-BE" sz="2000" dirty="0"/>
              <a:t>html</a:t>
            </a:r>
            <a:r>
              <a:rPr lang="fr-BE" sz="2000" dirty="0" smtClean="0"/>
              <a:t>&gt;</a:t>
            </a:r>
            <a:endParaRPr lang="fr-BE" dirty="0"/>
          </a:p>
        </p:txBody>
      </p:sp>
    </p:spTree>
    <p:extLst>
      <p:ext uri="{BB962C8B-B14F-4D97-AF65-F5344CB8AC3E}">
        <p14:creationId xmlns="" xmlns:p14="http://schemas.microsoft.com/office/powerpoint/2010/main" val="350129394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8064896" cy="5109091"/>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Les variables - Fonctions prédéfinies</a:t>
            </a:r>
          </a:p>
          <a:p>
            <a:pPr marL="742950" lvl="1" indent="-285750">
              <a:spcBef>
                <a:spcPts val="300"/>
              </a:spcBef>
              <a:buFont typeface="Wingdings" pitchFamily="2" charset="2"/>
              <a:buChar char="§"/>
              <a:defRPr/>
            </a:pPr>
            <a:r>
              <a:rPr sz="2400" dirty="0" err="1" smtClean="0">
                <a:solidFill>
                  <a:srgbClr val="FF0000"/>
                </a:solidFill>
                <a:cs typeface="Times New Roman" pitchFamily="18" charset="0"/>
              </a:rPr>
              <a:t>isFinite</a:t>
            </a:r>
            <a:r>
              <a:rPr sz="2400" dirty="0" smtClean="0">
                <a:cs typeface="Times New Roman" pitchFamily="18" charset="0"/>
              </a:rPr>
              <a:t>:</a:t>
            </a:r>
            <a:r>
              <a:rPr sz="2400" dirty="0" smtClean="0">
                <a:solidFill>
                  <a:prstClr val="black"/>
                </a:solidFill>
                <a:cs typeface="Times New Roman" pitchFamily="18" charset="0"/>
              </a:rPr>
              <a:t> d</a:t>
            </a:r>
            <a:r>
              <a:rPr sz="2400" dirty="0" smtClean="0">
                <a:solidFill>
                  <a:prstClr val="black"/>
                </a:solidFill>
                <a:ea typeface="Arial Unicode MS" pitchFamily="34" charset="-128"/>
                <a:cs typeface="Arial Unicode MS" pitchFamily="34" charset="-128"/>
              </a:rPr>
              <a:t>étermine </a:t>
            </a:r>
            <a:r>
              <a:rPr sz="2400" dirty="0">
                <a:solidFill>
                  <a:prstClr val="black"/>
                </a:solidFill>
                <a:ea typeface="Arial Unicode MS" pitchFamily="34" charset="-128"/>
                <a:cs typeface="Arial Unicode MS" pitchFamily="34" charset="-128"/>
              </a:rPr>
              <a:t>si le </a:t>
            </a:r>
            <a:r>
              <a:rPr sz="2400" dirty="0" smtClean="0">
                <a:solidFill>
                  <a:prstClr val="black"/>
                </a:solidFill>
                <a:ea typeface="Arial Unicode MS" pitchFamily="34" charset="-128"/>
                <a:cs typeface="Arial Unicode MS" pitchFamily="34" charset="-128"/>
              </a:rPr>
              <a:t>paramètre </a:t>
            </a:r>
            <a:r>
              <a:rPr sz="2400" dirty="0">
                <a:solidFill>
                  <a:prstClr val="black"/>
                </a:solidFill>
                <a:ea typeface="Arial Unicode MS" pitchFamily="34" charset="-128"/>
                <a:cs typeface="Arial Unicode MS" pitchFamily="34" charset="-128"/>
              </a:rPr>
              <a:t>est un nombre fini. Renvoie </a:t>
            </a:r>
            <a:r>
              <a:rPr sz="2400" i="1" dirty="0">
                <a:solidFill>
                  <a:prstClr val="black"/>
                </a:solidFill>
                <a:ea typeface="Arial Unicode MS" pitchFamily="34" charset="-128"/>
                <a:cs typeface="Arial Unicode MS" pitchFamily="34" charset="-128"/>
              </a:rPr>
              <a:t>false</a:t>
            </a:r>
            <a:r>
              <a:rPr sz="2400" dirty="0">
                <a:solidFill>
                  <a:prstClr val="black"/>
                </a:solidFill>
                <a:ea typeface="Arial Unicode MS" pitchFamily="34" charset="-128"/>
                <a:cs typeface="Arial Unicode MS" pitchFamily="34" charset="-128"/>
              </a:rPr>
              <a:t> si ce n'est pas un nombre ou l'infini positif ou infini </a:t>
            </a:r>
            <a:r>
              <a:rPr sz="2400" dirty="0" smtClean="0">
                <a:solidFill>
                  <a:prstClr val="black"/>
                </a:solidFill>
                <a:ea typeface="Arial Unicode MS" pitchFamily="34" charset="-128"/>
                <a:cs typeface="Arial Unicode MS" pitchFamily="34" charset="-128"/>
              </a:rPr>
              <a:t>négatif.</a:t>
            </a:r>
          </a:p>
          <a:p>
            <a:pPr marL="742950" lvl="1" indent="-285750">
              <a:spcBef>
                <a:spcPts val="300"/>
              </a:spcBef>
              <a:buFont typeface="Wingdings" pitchFamily="2" charset="2"/>
              <a:buChar char="§"/>
              <a:defRPr/>
            </a:pPr>
            <a:r>
              <a:rPr sz="2400" dirty="0" err="1" smtClean="0">
                <a:solidFill>
                  <a:srgbClr val="FF0000"/>
                </a:solidFill>
                <a:cs typeface="Times New Roman" pitchFamily="18" charset="0"/>
              </a:rPr>
              <a:t>isNaN</a:t>
            </a:r>
            <a:r>
              <a:rPr sz="2400" dirty="0" smtClean="0">
                <a:cs typeface="Times New Roman" pitchFamily="18" charset="0"/>
              </a:rPr>
              <a:t>:</a:t>
            </a:r>
            <a:r>
              <a:rPr sz="2400" dirty="0" smtClean="0">
                <a:solidFill>
                  <a:srgbClr val="FF0000"/>
                </a:solidFill>
                <a:cs typeface="Times New Roman" pitchFamily="18" charset="0"/>
              </a:rPr>
              <a:t> </a:t>
            </a:r>
            <a:r>
              <a:rPr sz="2400" dirty="0">
                <a:solidFill>
                  <a:prstClr val="black"/>
                </a:solidFill>
                <a:ea typeface="Arial Unicode MS" pitchFamily="34" charset="-128"/>
                <a:cs typeface="Arial Unicode MS" pitchFamily="34" charset="-128"/>
              </a:rPr>
              <a:t>d</a:t>
            </a:r>
            <a:r>
              <a:rPr sz="2400" dirty="0" smtClean="0">
                <a:solidFill>
                  <a:prstClr val="black"/>
                </a:solidFill>
                <a:ea typeface="Arial Unicode MS" pitchFamily="34" charset="-128"/>
                <a:cs typeface="Arial Unicode MS" pitchFamily="34" charset="-128"/>
              </a:rPr>
              <a:t>étermine </a:t>
            </a:r>
            <a:r>
              <a:rPr sz="2400" dirty="0">
                <a:solidFill>
                  <a:prstClr val="black"/>
                </a:solidFill>
                <a:ea typeface="Arial Unicode MS" pitchFamily="34" charset="-128"/>
                <a:cs typeface="Arial Unicode MS" pitchFamily="34" charset="-128"/>
              </a:rPr>
              <a:t>si le </a:t>
            </a:r>
            <a:r>
              <a:rPr sz="2400" dirty="0" smtClean="0">
                <a:solidFill>
                  <a:prstClr val="black"/>
                </a:solidFill>
                <a:ea typeface="Arial Unicode MS" pitchFamily="34" charset="-128"/>
                <a:cs typeface="Arial Unicode MS" pitchFamily="34" charset="-128"/>
              </a:rPr>
              <a:t>paramètre </a:t>
            </a:r>
            <a:r>
              <a:rPr sz="2400" dirty="0">
                <a:solidFill>
                  <a:prstClr val="black"/>
                </a:solidFill>
                <a:ea typeface="Arial Unicode MS" pitchFamily="34" charset="-128"/>
                <a:cs typeface="Arial Unicode MS" pitchFamily="34" charset="-128"/>
              </a:rPr>
              <a:t>n’est pas un nombre (</a:t>
            </a:r>
            <a:r>
              <a:rPr sz="2400" dirty="0" err="1">
                <a:solidFill>
                  <a:prstClr val="black"/>
                </a:solidFill>
                <a:ea typeface="Arial Unicode MS" pitchFamily="34" charset="-128"/>
                <a:cs typeface="Arial Unicode MS" pitchFamily="34" charset="-128"/>
              </a:rPr>
              <a:t>NaN</a:t>
            </a:r>
            <a:r>
              <a:rPr sz="2400" dirty="0">
                <a:solidFill>
                  <a:prstClr val="black"/>
                </a:solidFill>
                <a:ea typeface="Arial Unicode MS" pitchFamily="34" charset="-128"/>
                <a:cs typeface="Arial Unicode MS" pitchFamily="34" charset="-128"/>
              </a:rPr>
              <a:t> : Not a </a:t>
            </a:r>
            <a:r>
              <a:rPr sz="2400" dirty="0" err="1">
                <a:solidFill>
                  <a:prstClr val="black"/>
                </a:solidFill>
                <a:ea typeface="Arial Unicode MS" pitchFamily="34" charset="-128"/>
                <a:cs typeface="Arial Unicode MS" pitchFamily="34" charset="-128"/>
              </a:rPr>
              <a:t>Number</a:t>
            </a:r>
            <a:r>
              <a:rPr sz="2400" dirty="0" smtClean="0">
                <a:solidFill>
                  <a:prstClr val="black"/>
                </a:solidFill>
                <a:ea typeface="Arial Unicode MS" pitchFamily="34" charset="-128"/>
                <a:cs typeface="Arial Unicode MS" pitchFamily="34" charset="-128"/>
              </a:rPr>
              <a:t>).</a:t>
            </a:r>
          </a:p>
          <a:p>
            <a:pPr marL="742950" lvl="1" indent="-285750">
              <a:spcBef>
                <a:spcPts val="300"/>
              </a:spcBef>
              <a:buFont typeface="Wingdings" pitchFamily="2" charset="2"/>
              <a:buChar char="§"/>
              <a:defRPr/>
            </a:pPr>
            <a:r>
              <a:rPr sz="2400" dirty="0" err="1" smtClean="0">
                <a:solidFill>
                  <a:srgbClr val="FF0000"/>
                </a:solidFill>
                <a:cs typeface="Times New Roman" pitchFamily="18" charset="0"/>
              </a:rPr>
              <a:t>parseFloat</a:t>
            </a:r>
            <a:r>
              <a:rPr sz="2400" dirty="0" smtClean="0">
                <a:cs typeface="Times New Roman" pitchFamily="18" charset="0"/>
              </a:rPr>
              <a:t>:</a:t>
            </a:r>
            <a:r>
              <a:rPr sz="2400" dirty="0" smtClean="0">
                <a:solidFill>
                  <a:srgbClr val="FF0000"/>
                </a:solidFill>
                <a:cs typeface="Times New Roman" pitchFamily="18" charset="0"/>
              </a:rPr>
              <a:t> </a:t>
            </a:r>
            <a:r>
              <a:rPr sz="2400" dirty="0" smtClean="0">
                <a:cs typeface="Times New Roman" pitchFamily="18" charset="0"/>
              </a:rPr>
              <a:t>c</a:t>
            </a:r>
            <a:r>
              <a:rPr sz="2400" dirty="0" smtClean="0">
                <a:solidFill>
                  <a:prstClr val="black"/>
                </a:solidFill>
                <a:ea typeface="Arial Unicode MS" pitchFamily="34" charset="-128"/>
                <a:cs typeface="Arial Unicode MS" pitchFamily="34" charset="-128"/>
              </a:rPr>
              <a:t>onvertit </a:t>
            </a:r>
            <a:r>
              <a:rPr sz="2400" dirty="0">
                <a:solidFill>
                  <a:prstClr val="black"/>
                </a:solidFill>
                <a:ea typeface="Arial Unicode MS" pitchFamily="34" charset="-128"/>
                <a:cs typeface="Arial Unicode MS" pitchFamily="34" charset="-128"/>
              </a:rPr>
              <a:t>une chaîne de caractères en un nombre décimal. Si l'argument évalué n'est pas un nombre, renvoie </a:t>
            </a:r>
            <a:r>
              <a:rPr sz="2400" i="1" dirty="0" err="1">
                <a:solidFill>
                  <a:prstClr val="black"/>
                </a:solidFill>
                <a:ea typeface="Arial Unicode MS" pitchFamily="34" charset="-128"/>
                <a:cs typeface="Arial Unicode MS" pitchFamily="34" charset="-128"/>
              </a:rPr>
              <a:t>NaN</a:t>
            </a:r>
            <a:r>
              <a:rPr sz="2400" dirty="0">
                <a:solidFill>
                  <a:prstClr val="black"/>
                </a:solidFill>
                <a:ea typeface="Arial Unicode MS" pitchFamily="34" charset="-128"/>
                <a:cs typeface="Arial Unicode MS" pitchFamily="34" charset="-128"/>
              </a:rPr>
              <a:t> (Not a </a:t>
            </a:r>
            <a:r>
              <a:rPr sz="2400" dirty="0" err="1">
                <a:solidFill>
                  <a:prstClr val="black"/>
                </a:solidFill>
                <a:ea typeface="Arial Unicode MS" pitchFamily="34" charset="-128"/>
                <a:cs typeface="Arial Unicode MS" pitchFamily="34" charset="-128"/>
              </a:rPr>
              <a:t>Number</a:t>
            </a:r>
            <a:r>
              <a:rPr sz="2400" dirty="0" smtClean="0">
                <a:solidFill>
                  <a:prstClr val="black"/>
                </a:solidFill>
                <a:ea typeface="Arial Unicode MS" pitchFamily="34" charset="-128"/>
                <a:cs typeface="Arial Unicode MS" pitchFamily="34" charset="-128"/>
              </a:rPr>
              <a:t>).</a:t>
            </a:r>
          </a:p>
          <a:p>
            <a:pPr marL="742950" lvl="1" indent="-285750">
              <a:spcBef>
                <a:spcPts val="300"/>
              </a:spcBef>
              <a:buFont typeface="Wingdings" pitchFamily="2" charset="2"/>
              <a:buChar char="§"/>
              <a:defRPr/>
            </a:pPr>
            <a:r>
              <a:rPr sz="2400" dirty="0" err="1" smtClean="0">
                <a:solidFill>
                  <a:srgbClr val="FF0000"/>
                </a:solidFill>
                <a:cs typeface="Times New Roman" pitchFamily="18" charset="0"/>
              </a:rPr>
              <a:t>parseInt</a:t>
            </a:r>
            <a:r>
              <a:rPr sz="2400" dirty="0">
                <a:cs typeface="Times New Roman" pitchFamily="18" charset="0"/>
              </a:rPr>
              <a:t>:</a:t>
            </a:r>
            <a:r>
              <a:rPr sz="2400" dirty="0" smtClean="0">
                <a:solidFill>
                  <a:srgbClr val="FF0000"/>
                </a:solidFill>
                <a:cs typeface="Times New Roman" pitchFamily="18" charset="0"/>
              </a:rPr>
              <a:t> </a:t>
            </a:r>
            <a:r>
              <a:rPr sz="2400" dirty="0" smtClean="0">
                <a:solidFill>
                  <a:prstClr val="black"/>
                </a:solidFill>
                <a:ea typeface="Arial Unicode MS" pitchFamily="34" charset="-128"/>
                <a:cs typeface="Arial Unicode MS" pitchFamily="34" charset="-128"/>
              </a:rPr>
              <a:t>convertit une </a:t>
            </a:r>
            <a:r>
              <a:rPr sz="2400" dirty="0">
                <a:solidFill>
                  <a:prstClr val="black"/>
                </a:solidFill>
                <a:ea typeface="Arial Unicode MS" pitchFamily="34" charset="-128"/>
                <a:cs typeface="Arial Unicode MS" pitchFamily="34" charset="-128"/>
              </a:rPr>
              <a:t>chaîne de caractères </a:t>
            </a:r>
            <a:r>
              <a:rPr sz="2400" dirty="0" smtClean="0">
                <a:solidFill>
                  <a:prstClr val="black"/>
                </a:solidFill>
                <a:ea typeface="Arial Unicode MS" pitchFamily="34" charset="-128"/>
                <a:cs typeface="Arial Unicode MS" pitchFamily="34" charset="-128"/>
              </a:rPr>
              <a:t> en un </a:t>
            </a:r>
            <a:r>
              <a:rPr sz="2400" dirty="0">
                <a:solidFill>
                  <a:prstClr val="black"/>
                </a:solidFill>
                <a:ea typeface="Arial Unicode MS" pitchFamily="34" charset="-128"/>
                <a:cs typeface="Arial Unicode MS" pitchFamily="34" charset="-128"/>
              </a:rPr>
              <a:t>nombre entier de la base </a:t>
            </a:r>
            <a:r>
              <a:rPr sz="2400" dirty="0" smtClean="0">
                <a:solidFill>
                  <a:prstClr val="black"/>
                </a:solidFill>
                <a:ea typeface="Arial Unicode MS" pitchFamily="34" charset="-128"/>
                <a:cs typeface="Arial Unicode MS" pitchFamily="34" charset="-128"/>
              </a:rPr>
              <a:t>spécifiée. La </a:t>
            </a:r>
            <a:r>
              <a:rPr sz="2400" dirty="0">
                <a:solidFill>
                  <a:prstClr val="black"/>
                </a:solidFill>
                <a:ea typeface="Arial Unicode MS" pitchFamily="34" charset="-128"/>
                <a:cs typeface="Arial Unicode MS" pitchFamily="34" charset="-128"/>
              </a:rPr>
              <a:t>base peut prendre les valeurs </a:t>
            </a:r>
            <a:r>
              <a:rPr sz="2400" i="1" dirty="0">
                <a:solidFill>
                  <a:prstClr val="black"/>
                </a:solidFill>
                <a:ea typeface="Arial Unicode MS" pitchFamily="34" charset="-128"/>
                <a:cs typeface="Arial Unicode MS" pitchFamily="34" charset="-128"/>
              </a:rPr>
              <a:t>16</a:t>
            </a:r>
            <a:r>
              <a:rPr sz="2400" dirty="0">
                <a:solidFill>
                  <a:prstClr val="black"/>
                </a:solidFill>
                <a:ea typeface="Arial Unicode MS" pitchFamily="34" charset="-128"/>
                <a:cs typeface="Arial Unicode MS" pitchFamily="34" charset="-128"/>
              </a:rPr>
              <a:t> (hexadécimal) </a:t>
            </a:r>
            <a:r>
              <a:rPr sz="2400" i="1" dirty="0">
                <a:solidFill>
                  <a:prstClr val="black"/>
                </a:solidFill>
                <a:ea typeface="Arial Unicode MS" pitchFamily="34" charset="-128"/>
                <a:cs typeface="Arial Unicode MS" pitchFamily="34" charset="-128"/>
              </a:rPr>
              <a:t>10</a:t>
            </a:r>
            <a:r>
              <a:rPr sz="2400" dirty="0">
                <a:solidFill>
                  <a:prstClr val="black"/>
                </a:solidFill>
                <a:ea typeface="Arial Unicode MS" pitchFamily="34" charset="-128"/>
                <a:cs typeface="Arial Unicode MS" pitchFamily="34" charset="-128"/>
              </a:rPr>
              <a:t> (décimal), </a:t>
            </a:r>
            <a:r>
              <a:rPr sz="2400" i="1" dirty="0">
                <a:solidFill>
                  <a:prstClr val="black"/>
                </a:solidFill>
                <a:ea typeface="Arial Unicode MS" pitchFamily="34" charset="-128"/>
                <a:cs typeface="Arial Unicode MS" pitchFamily="34" charset="-128"/>
              </a:rPr>
              <a:t>8</a:t>
            </a:r>
            <a:r>
              <a:rPr sz="2400" dirty="0">
                <a:solidFill>
                  <a:prstClr val="black"/>
                </a:solidFill>
                <a:ea typeface="Arial Unicode MS" pitchFamily="34" charset="-128"/>
                <a:cs typeface="Arial Unicode MS" pitchFamily="34" charset="-128"/>
              </a:rPr>
              <a:t> (octal), </a:t>
            </a:r>
            <a:r>
              <a:rPr sz="2400" i="1" dirty="0">
                <a:solidFill>
                  <a:prstClr val="black"/>
                </a:solidFill>
                <a:ea typeface="Arial Unicode MS" pitchFamily="34" charset="-128"/>
                <a:cs typeface="Arial Unicode MS" pitchFamily="34" charset="-128"/>
              </a:rPr>
              <a:t>2</a:t>
            </a:r>
            <a:r>
              <a:rPr sz="2400" dirty="0">
                <a:solidFill>
                  <a:prstClr val="black"/>
                </a:solidFill>
                <a:ea typeface="Arial Unicode MS" pitchFamily="34" charset="-128"/>
                <a:cs typeface="Arial Unicode MS" pitchFamily="34" charset="-128"/>
              </a:rPr>
              <a:t> (binaire</a:t>
            </a:r>
            <a:r>
              <a:rPr sz="2400" dirty="0" smtClean="0">
                <a:solidFill>
                  <a:prstClr val="black"/>
                </a:solidFill>
                <a:ea typeface="Arial Unicode MS" pitchFamily="34" charset="-128"/>
                <a:cs typeface="Arial Unicode MS" pitchFamily="34" charset="-128"/>
              </a:rPr>
              <a:t>).</a:t>
            </a:r>
            <a:endParaRPr lang="fr-BE" sz="2400" dirty="0" smtClean="0">
              <a:solidFill>
                <a:prstClr val="black"/>
              </a:solidFill>
            </a:endParaRP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Tree>
    <p:extLst>
      <p:ext uri="{BB962C8B-B14F-4D97-AF65-F5344CB8AC3E}">
        <p14:creationId xmlns="" xmlns:p14="http://schemas.microsoft.com/office/powerpoint/2010/main" val="113634012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8208912" cy="2115964"/>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variables - Fonctions prédéfinies</a:t>
            </a:r>
          </a:p>
          <a:p>
            <a:pPr marL="914400" lvl="1" indent="-457200">
              <a:spcBef>
                <a:spcPts val="300"/>
              </a:spcBef>
              <a:buFont typeface="Wingdings" pitchFamily="2" charset="2"/>
              <a:buChar char="§"/>
            </a:pPr>
            <a:r>
              <a:rPr sz="2400" dirty="0" err="1" smtClean="0">
                <a:solidFill>
                  <a:srgbClr val="FF0000"/>
                </a:solidFill>
                <a:cs typeface="Times New Roman" pitchFamily="18" charset="0"/>
              </a:rPr>
              <a:t>Number</a:t>
            </a:r>
            <a:r>
              <a:rPr sz="2400" dirty="0" smtClean="0">
                <a:cs typeface="Times New Roman" pitchFamily="18" charset="0"/>
              </a:rPr>
              <a:t>:</a:t>
            </a:r>
            <a:r>
              <a:rPr sz="2400" dirty="0" smtClean="0">
                <a:solidFill>
                  <a:srgbClr val="FF0000"/>
                </a:solidFill>
                <a:cs typeface="Times New Roman" pitchFamily="18" charset="0"/>
              </a:rPr>
              <a:t> </a:t>
            </a:r>
            <a:r>
              <a:rPr sz="2400" dirty="0" smtClean="0">
                <a:solidFill>
                  <a:prstClr val="black"/>
                </a:solidFill>
                <a:ea typeface="Arial Unicode MS" pitchFamily="34" charset="-128"/>
                <a:cs typeface="Arial Unicode MS" pitchFamily="34" charset="-128"/>
              </a:rPr>
              <a:t>convertit </a:t>
            </a:r>
            <a:r>
              <a:rPr sz="2400" dirty="0">
                <a:solidFill>
                  <a:prstClr val="black"/>
                </a:solidFill>
                <a:ea typeface="Arial Unicode MS" pitchFamily="34" charset="-128"/>
                <a:cs typeface="Arial Unicode MS" pitchFamily="34" charset="-128"/>
              </a:rPr>
              <a:t>l'objet spécifié en valeur </a:t>
            </a:r>
            <a:r>
              <a:rPr sz="2400" dirty="0" smtClean="0">
                <a:solidFill>
                  <a:prstClr val="black"/>
                </a:solidFill>
                <a:ea typeface="Arial Unicode MS" pitchFamily="34" charset="-128"/>
                <a:cs typeface="Arial Unicode MS" pitchFamily="34" charset="-128"/>
              </a:rPr>
              <a:t>numérique</a:t>
            </a:r>
          </a:p>
          <a:p>
            <a:pPr marL="914400" lvl="1" indent="-457200">
              <a:spcBef>
                <a:spcPts val="300"/>
              </a:spcBef>
              <a:buFont typeface="Wingdings" pitchFamily="2" charset="2"/>
              <a:buChar char="§"/>
            </a:pPr>
            <a:r>
              <a:rPr sz="2400" dirty="0" smtClean="0">
                <a:solidFill>
                  <a:srgbClr val="FF0000"/>
                </a:solidFill>
                <a:cs typeface="Times New Roman" pitchFamily="18" charset="0"/>
              </a:rPr>
              <a:t>String</a:t>
            </a:r>
            <a:r>
              <a:rPr sz="2400" dirty="0" smtClean="0">
                <a:cs typeface="Times New Roman" pitchFamily="18" charset="0"/>
              </a:rPr>
              <a:t>:</a:t>
            </a:r>
            <a:r>
              <a:rPr sz="2400" dirty="0" smtClean="0">
                <a:solidFill>
                  <a:srgbClr val="FF0000"/>
                </a:solidFill>
                <a:cs typeface="Times New Roman" pitchFamily="18" charset="0"/>
              </a:rPr>
              <a:t> </a:t>
            </a:r>
            <a:r>
              <a:rPr sz="2400" dirty="0" smtClean="0">
                <a:solidFill>
                  <a:prstClr val="black"/>
                </a:solidFill>
                <a:ea typeface="Arial Unicode MS" pitchFamily="34" charset="-128"/>
                <a:cs typeface="Arial Unicode MS" pitchFamily="34" charset="-128"/>
              </a:rPr>
              <a:t>convertit </a:t>
            </a:r>
            <a:r>
              <a:rPr sz="2400" dirty="0">
                <a:solidFill>
                  <a:prstClr val="black"/>
                </a:solidFill>
                <a:ea typeface="Arial Unicode MS" pitchFamily="34" charset="-128"/>
                <a:cs typeface="Arial Unicode MS" pitchFamily="34" charset="-128"/>
              </a:rPr>
              <a:t>l'objet spécifié en chaîne de </a:t>
            </a:r>
            <a:r>
              <a:rPr sz="2400" dirty="0" smtClean="0">
                <a:solidFill>
                  <a:prstClr val="black"/>
                </a:solidFill>
                <a:ea typeface="Arial Unicode MS" pitchFamily="34" charset="-128"/>
                <a:cs typeface="Arial Unicode MS" pitchFamily="34" charset="-128"/>
              </a:rPr>
              <a:t>caractères</a:t>
            </a:r>
          </a:p>
          <a:p>
            <a:pPr marL="914400" lvl="1" indent="-457200">
              <a:spcBef>
                <a:spcPts val="300"/>
              </a:spcBef>
              <a:buFont typeface="Wingdings" pitchFamily="2" charset="2"/>
              <a:buChar char="§"/>
            </a:pPr>
            <a:r>
              <a:rPr lang="en-GB" sz="2400" dirty="0" smtClean="0">
                <a:solidFill>
                  <a:srgbClr val="FF0000"/>
                </a:solidFill>
                <a:cs typeface="Times New Roman" pitchFamily="18" charset="0"/>
              </a:rPr>
              <a:t>Escape</a:t>
            </a:r>
            <a:r>
              <a:rPr lang="en-GB" sz="2400" dirty="0" smtClean="0">
                <a:cs typeface="Times New Roman" pitchFamily="18" charset="0"/>
              </a:rPr>
              <a:t>:</a:t>
            </a:r>
            <a:r>
              <a:rPr lang="en-GB" sz="2400" dirty="0" smtClean="0">
                <a:solidFill>
                  <a:srgbClr val="FF0000"/>
                </a:solidFill>
                <a:cs typeface="Times New Roman" pitchFamily="18" charset="0"/>
              </a:rPr>
              <a:t> </a:t>
            </a:r>
            <a:r>
              <a:rPr sz="2400" dirty="0" smtClean="0">
                <a:solidFill>
                  <a:prstClr val="black"/>
                </a:solidFill>
                <a:ea typeface="Arial Unicode MS" pitchFamily="34" charset="-128"/>
                <a:cs typeface="Arial Unicode MS" pitchFamily="34" charset="-128"/>
              </a:rPr>
              <a:t>retourne </a:t>
            </a:r>
            <a:r>
              <a:rPr sz="2400" dirty="0">
                <a:solidFill>
                  <a:prstClr val="black"/>
                </a:solidFill>
                <a:ea typeface="Arial Unicode MS" pitchFamily="34" charset="-128"/>
                <a:cs typeface="Arial Unicode MS" pitchFamily="34" charset="-128"/>
              </a:rPr>
              <a:t>la valeur hexadécimale à partir d'une chaîne de caractère codée en </a:t>
            </a:r>
            <a:r>
              <a:rPr sz="2400" dirty="0" smtClean="0">
                <a:solidFill>
                  <a:prstClr val="black"/>
                </a:solidFill>
                <a:ea typeface="Arial Unicode MS" pitchFamily="34" charset="-128"/>
                <a:cs typeface="Arial Unicode MS" pitchFamily="34" charset="-128"/>
              </a:rPr>
              <a:t>ISO-Latin-1</a:t>
            </a:r>
            <a:endParaRPr lang="fr-BE" sz="2800" dirty="0" smtClean="0">
              <a:solidFill>
                <a:prstClr val="black"/>
              </a:solidFill>
            </a:endParaRPr>
          </a:p>
        </p:txBody>
      </p:sp>
    </p:spTree>
    <p:extLst>
      <p:ext uri="{BB962C8B-B14F-4D97-AF65-F5344CB8AC3E}">
        <p14:creationId xmlns="" xmlns:p14="http://schemas.microsoft.com/office/powerpoint/2010/main" val="401176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8064896" cy="4431983"/>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String - </a:t>
            </a:r>
            <a:r>
              <a:rPr lang="fr-BE" sz="2800" dirty="0">
                <a:solidFill>
                  <a:prstClr val="black"/>
                </a:solidFill>
              </a:rPr>
              <a:t>L</a:t>
            </a:r>
            <a:r>
              <a:rPr lang="fr-BE" sz="2800" dirty="0" smtClean="0">
                <a:solidFill>
                  <a:prstClr val="black"/>
                </a:solidFill>
              </a:rPr>
              <a:t>es propriétés</a:t>
            </a:r>
            <a:endParaRPr lang="fr-BE" sz="1600" dirty="0" smtClean="0">
              <a:solidFill>
                <a:prstClr val="black"/>
              </a:solidFill>
            </a:endParaRPr>
          </a:p>
          <a:p>
            <a:pPr marL="914400" lvl="1" indent="-457200">
              <a:lnSpc>
                <a:spcPct val="90000"/>
              </a:lnSpc>
              <a:spcBef>
                <a:spcPts val="300"/>
              </a:spcBef>
              <a:buFont typeface="Wingdings" pitchFamily="2" charset="2"/>
              <a:buChar char="§"/>
              <a:defRPr/>
            </a:pPr>
            <a:r>
              <a:rPr lang="fr-BE" sz="2400" dirty="0" err="1" smtClean="0">
                <a:solidFill>
                  <a:srgbClr val="FF0000"/>
                </a:solidFill>
              </a:rPr>
              <a:t>length</a:t>
            </a:r>
            <a:r>
              <a:rPr lang="fr-BE" sz="2400" dirty="0">
                <a:solidFill>
                  <a:prstClr val="black"/>
                </a:solidFill>
              </a:rPr>
              <a:t>:</a:t>
            </a:r>
            <a:r>
              <a:rPr lang="fr-BE" sz="2400" dirty="0" smtClean="0">
                <a:solidFill>
                  <a:prstClr val="black"/>
                </a:solidFill>
              </a:rPr>
              <a:t> retourne </a:t>
            </a:r>
            <a:r>
              <a:rPr lang="fr-BE" sz="2400" dirty="0">
                <a:solidFill>
                  <a:prstClr val="black"/>
                </a:solidFill>
              </a:rPr>
              <a:t>la longueur de la chaîne de </a:t>
            </a:r>
            <a:r>
              <a:rPr lang="fr-BE" sz="2400" dirty="0" smtClean="0">
                <a:solidFill>
                  <a:prstClr val="black"/>
                </a:solidFill>
              </a:rPr>
              <a:t>caractères</a:t>
            </a:r>
          </a:p>
          <a:p>
            <a:pPr lvl="1">
              <a:lnSpc>
                <a:spcPct val="90000"/>
              </a:lnSpc>
              <a:spcBef>
                <a:spcPts val="300"/>
              </a:spcBef>
              <a:defRPr/>
            </a:pPr>
            <a:endParaRPr lang="fr-BE" sz="1600" dirty="0" smtClean="0">
              <a:solidFill>
                <a:prstClr val="black"/>
              </a:solidFill>
            </a:endParaRPr>
          </a:p>
          <a:p>
            <a:pPr marL="457200" indent="-457200">
              <a:lnSpc>
                <a:spcPct val="90000"/>
              </a:lnSpc>
              <a:spcBef>
                <a:spcPts val="300"/>
              </a:spcBef>
              <a:buFont typeface="Wingdings" pitchFamily="2" charset="2"/>
              <a:buChar char="Ø"/>
              <a:defRPr/>
            </a:pPr>
            <a:r>
              <a:rPr lang="fr-BE" sz="2800" dirty="0">
                <a:solidFill>
                  <a:prstClr val="black"/>
                </a:solidFill>
              </a:rPr>
              <a:t>L'objet String </a:t>
            </a:r>
            <a:r>
              <a:rPr lang="fr-BE" sz="2800" dirty="0" smtClean="0">
                <a:solidFill>
                  <a:prstClr val="black"/>
                </a:solidFill>
              </a:rPr>
              <a:t>- </a:t>
            </a:r>
            <a:r>
              <a:rPr lang="fr-BE" sz="2800" dirty="0">
                <a:solidFill>
                  <a:prstClr val="black"/>
                </a:solidFill>
              </a:rPr>
              <a:t>L</a:t>
            </a:r>
            <a:r>
              <a:rPr lang="fr-BE" sz="2800" dirty="0" smtClean="0">
                <a:solidFill>
                  <a:prstClr val="black"/>
                </a:solidFill>
              </a:rPr>
              <a:t>es </a:t>
            </a:r>
            <a:r>
              <a:rPr lang="fr-BE" sz="2800" dirty="0">
                <a:solidFill>
                  <a:prstClr val="black"/>
                </a:solidFill>
              </a:rPr>
              <a:t>propriétés</a:t>
            </a:r>
            <a:endParaRPr lang="fr-BE" sz="1600" dirty="0">
              <a:solidFill>
                <a:prstClr val="black"/>
              </a:solidFill>
            </a:endParaRPr>
          </a:p>
          <a:p>
            <a:pPr marL="914400" lvl="1" indent="-457200">
              <a:lnSpc>
                <a:spcPct val="90000"/>
              </a:lnSpc>
              <a:spcBef>
                <a:spcPts val="300"/>
              </a:spcBef>
              <a:buFont typeface="Wingdings" pitchFamily="2" charset="2"/>
              <a:buChar char="§"/>
              <a:defRPr/>
            </a:pPr>
            <a:r>
              <a:rPr lang="fr-BE" sz="2400" dirty="0" err="1" smtClean="0">
                <a:solidFill>
                  <a:srgbClr val="FF0000"/>
                </a:solidFill>
              </a:rPr>
              <a:t>charAt</a:t>
            </a:r>
            <a:r>
              <a:rPr lang="fr-BE" sz="2400" dirty="0">
                <a:solidFill>
                  <a:srgbClr val="FF0000"/>
                </a:solidFill>
              </a:rPr>
              <a:t>( </a:t>
            </a:r>
            <a:r>
              <a:rPr lang="fr-BE" sz="2400" dirty="0" smtClean="0">
                <a:solidFill>
                  <a:srgbClr val="FF0000"/>
                </a:solidFill>
              </a:rPr>
              <a:t>)</a:t>
            </a:r>
            <a:r>
              <a:rPr lang="fr-BE" sz="2400" dirty="0" smtClean="0">
                <a:solidFill>
                  <a:prstClr val="black"/>
                </a:solidFill>
              </a:rPr>
              <a:t>: renvoie </a:t>
            </a:r>
            <a:r>
              <a:rPr lang="fr-BE" sz="2400" dirty="0">
                <a:solidFill>
                  <a:prstClr val="black"/>
                </a:solidFill>
              </a:rPr>
              <a:t>le caractère se trouvant à une certaine </a:t>
            </a:r>
            <a:r>
              <a:rPr lang="fr-BE" sz="2400" dirty="0" smtClean="0">
                <a:solidFill>
                  <a:prstClr val="black"/>
                </a:solidFill>
              </a:rPr>
              <a:t>position</a:t>
            </a:r>
          </a:p>
          <a:p>
            <a:pPr marL="914400" lvl="1" indent="-457200">
              <a:lnSpc>
                <a:spcPct val="90000"/>
              </a:lnSpc>
              <a:spcBef>
                <a:spcPts val="300"/>
              </a:spcBef>
              <a:buFont typeface="Wingdings" pitchFamily="2" charset="2"/>
              <a:buChar char="§"/>
              <a:defRPr/>
            </a:pPr>
            <a:r>
              <a:rPr lang="fr-BE" sz="2400" dirty="0" err="1" smtClean="0">
                <a:solidFill>
                  <a:srgbClr val="FF0000"/>
                </a:solidFill>
              </a:rPr>
              <a:t>indexOf</a:t>
            </a:r>
            <a:r>
              <a:rPr lang="fr-BE" sz="2400" dirty="0" smtClean="0">
                <a:solidFill>
                  <a:srgbClr val="FF0000"/>
                </a:solidFill>
              </a:rPr>
              <a:t>()</a:t>
            </a:r>
            <a:r>
              <a:rPr lang="fr-BE" sz="2400" dirty="0" smtClean="0">
                <a:solidFill>
                  <a:prstClr val="black"/>
                </a:solidFill>
              </a:rPr>
              <a:t>: renvoie la position d'une chaîne partielle</a:t>
            </a:r>
          </a:p>
          <a:p>
            <a:pPr marL="914400" lvl="1" indent="-457200">
              <a:lnSpc>
                <a:spcPct val="90000"/>
              </a:lnSpc>
              <a:spcBef>
                <a:spcPts val="300"/>
              </a:spcBef>
              <a:buFont typeface="Wingdings" pitchFamily="2" charset="2"/>
              <a:buChar char="§"/>
              <a:defRPr/>
            </a:pPr>
            <a:r>
              <a:rPr lang="fr-BE" sz="2400" dirty="0" err="1" smtClean="0">
                <a:solidFill>
                  <a:srgbClr val="FF0000"/>
                </a:solidFill>
              </a:rPr>
              <a:t>concat</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permet de concaténer 2 chaînes de </a:t>
            </a:r>
            <a:r>
              <a:rPr lang="fr-BE" sz="2400" dirty="0" smtClean="0">
                <a:solidFill>
                  <a:prstClr val="black"/>
                </a:solidFill>
              </a:rPr>
              <a:t>caractères</a:t>
            </a:r>
            <a:endParaRPr lang="fr-BE" sz="2400" dirty="0">
              <a:solidFill>
                <a:prstClr val="black"/>
              </a:solidFill>
            </a:endParaRPr>
          </a:p>
          <a:p>
            <a:pPr marL="914400" lvl="1" indent="-457200">
              <a:lnSpc>
                <a:spcPct val="90000"/>
              </a:lnSpc>
              <a:spcBef>
                <a:spcPts val="300"/>
              </a:spcBef>
              <a:buFont typeface="Wingdings" pitchFamily="2" charset="2"/>
              <a:buChar char="§"/>
              <a:defRPr/>
            </a:pPr>
            <a:r>
              <a:rPr lang="fr-BE" sz="2400" dirty="0" err="1" smtClean="0">
                <a:solidFill>
                  <a:srgbClr val="FF0000"/>
                </a:solidFill>
              </a:rPr>
              <a:t>indexOf</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permet de trouver l'indice d'occurrence d'un caractère dans une </a:t>
            </a:r>
            <a:r>
              <a:rPr lang="fr-BE" sz="2400" dirty="0" smtClean="0">
                <a:solidFill>
                  <a:prstClr val="black"/>
                </a:solidFill>
              </a:rPr>
              <a:t>chaîne</a:t>
            </a:r>
            <a:endParaRPr lang="fr-BE" sz="2400" dirty="0">
              <a:solidFill>
                <a:prstClr val="black"/>
              </a:solidFill>
            </a:endParaRPr>
          </a:p>
          <a:p>
            <a:pPr marL="914400" lvl="1" indent="-457200">
              <a:lnSpc>
                <a:spcPct val="90000"/>
              </a:lnSpc>
              <a:spcBef>
                <a:spcPts val="300"/>
              </a:spcBef>
              <a:buFont typeface="Wingdings" pitchFamily="2" charset="2"/>
              <a:buChar char="§"/>
              <a:defRPr/>
            </a:pPr>
            <a:r>
              <a:rPr lang="fr-BE" sz="2400" dirty="0" err="1" smtClean="0">
                <a:solidFill>
                  <a:srgbClr val="FF0000"/>
                </a:solidFill>
              </a:rPr>
              <a:t>lastIndexOf</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permet de trouver le dernier indice d'occurrence d'un </a:t>
            </a:r>
            <a:r>
              <a:rPr lang="fr-BE" sz="2400" dirty="0" smtClean="0">
                <a:solidFill>
                  <a:prstClr val="black"/>
                </a:solidFill>
              </a:rPr>
              <a:t>caractère</a:t>
            </a:r>
            <a:endParaRPr lang="fr-BE" sz="2400" dirty="0">
              <a:solidFill>
                <a:prstClr val="black"/>
              </a:solidFill>
            </a:endParaRPr>
          </a:p>
        </p:txBody>
      </p:sp>
    </p:spTree>
    <p:extLst>
      <p:ext uri="{BB962C8B-B14F-4D97-AF65-F5344CB8AC3E}">
        <p14:creationId xmlns="" xmlns:p14="http://schemas.microsoft.com/office/powerpoint/2010/main" val="16273056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8064896" cy="2337563"/>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String (suite) - </a:t>
            </a:r>
            <a:r>
              <a:rPr lang="fr-BE" sz="2800" dirty="0">
                <a:solidFill>
                  <a:prstClr val="black"/>
                </a:solidFill>
              </a:rPr>
              <a:t>L</a:t>
            </a:r>
            <a:r>
              <a:rPr lang="fr-BE" sz="2800" dirty="0" smtClean="0">
                <a:solidFill>
                  <a:prstClr val="black"/>
                </a:solidFill>
              </a:rPr>
              <a:t>es méthodes</a:t>
            </a:r>
          </a:p>
          <a:p>
            <a:pPr marL="800100" lvl="1" indent="-342900">
              <a:spcBef>
                <a:spcPts val="300"/>
              </a:spcBef>
              <a:buFont typeface="Wingdings" pitchFamily="2" charset="2"/>
              <a:buChar char="§"/>
            </a:pPr>
            <a:r>
              <a:rPr lang="fr-BE" sz="2400" dirty="0" err="1" smtClean="0">
                <a:solidFill>
                  <a:srgbClr val="FF0000"/>
                </a:solidFill>
              </a:rPr>
              <a:t>subString</a:t>
            </a:r>
            <a:r>
              <a:rPr lang="fr-BE" sz="2400" dirty="0" smtClean="0">
                <a:solidFill>
                  <a:srgbClr val="FF0000"/>
                </a:solidFill>
              </a:rPr>
              <a:t>(</a:t>
            </a:r>
            <a:r>
              <a:rPr lang="fr-BE" sz="2400" dirty="0" err="1" smtClean="0">
                <a:solidFill>
                  <a:srgbClr val="FF0000"/>
                </a:solidFill>
              </a:rPr>
              <a:t>x,y</a:t>
            </a:r>
            <a:r>
              <a:rPr lang="fr-BE" sz="2400" dirty="0" smtClean="0">
                <a:solidFill>
                  <a:srgbClr val="FF0000"/>
                </a:solidFill>
              </a:rPr>
              <a:t>)</a:t>
            </a:r>
            <a:r>
              <a:rPr lang="fr-BE" sz="2400" dirty="0" smtClean="0">
                <a:solidFill>
                  <a:prstClr val="black"/>
                </a:solidFill>
              </a:rPr>
              <a:t>:</a:t>
            </a:r>
            <a:r>
              <a:rPr lang="fr-BE" sz="2400" i="1" dirty="0" smtClean="0">
                <a:solidFill>
                  <a:prstClr val="black"/>
                </a:solidFill>
              </a:rPr>
              <a:t> </a:t>
            </a:r>
            <a:r>
              <a:rPr lang="fr-BE" sz="2400" dirty="0">
                <a:solidFill>
                  <a:prstClr val="black"/>
                </a:solidFill>
              </a:rPr>
              <a:t>retourne une portion de la </a:t>
            </a:r>
            <a:r>
              <a:rPr lang="fr-BE" sz="2400" dirty="0" smtClean="0">
                <a:solidFill>
                  <a:prstClr val="black"/>
                </a:solidFill>
              </a:rPr>
              <a:t>chaîne</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toLowerCase</a:t>
            </a:r>
            <a:r>
              <a:rPr lang="fr-BE" sz="2400" dirty="0" smtClean="0">
                <a:solidFill>
                  <a:srgbClr val="FF0000"/>
                </a:solidFill>
              </a:rPr>
              <a:t>()</a:t>
            </a:r>
            <a:r>
              <a:rPr lang="fr-BE" sz="2400" dirty="0" smtClean="0">
                <a:solidFill>
                  <a:prstClr val="black"/>
                </a:solidFill>
              </a:rPr>
              <a:t>:</a:t>
            </a:r>
            <a:r>
              <a:rPr lang="fr-BE" sz="2400" i="1" dirty="0" smtClean="0">
                <a:solidFill>
                  <a:prstClr val="black"/>
                </a:solidFill>
              </a:rPr>
              <a:t> </a:t>
            </a:r>
            <a:r>
              <a:rPr lang="fr-BE" sz="2400" dirty="0">
                <a:solidFill>
                  <a:prstClr val="black"/>
                </a:solidFill>
              </a:rPr>
              <a:t>permet de passer toute la </a:t>
            </a:r>
            <a:r>
              <a:rPr lang="fr-BE" sz="2400" dirty="0" smtClean="0">
                <a:solidFill>
                  <a:prstClr val="black"/>
                </a:solidFill>
              </a:rPr>
              <a:t>chaîne </a:t>
            </a:r>
            <a:r>
              <a:rPr lang="fr-BE" sz="2400" dirty="0">
                <a:solidFill>
                  <a:prstClr val="black"/>
                </a:solidFill>
              </a:rPr>
              <a:t>en </a:t>
            </a:r>
            <a:r>
              <a:rPr lang="fr-BE" sz="2400" dirty="0" smtClean="0">
                <a:solidFill>
                  <a:prstClr val="black"/>
                </a:solidFill>
              </a:rPr>
              <a:t>minuscule</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toUpperCase</a:t>
            </a:r>
            <a:r>
              <a:rPr lang="fr-BE" sz="2400" dirty="0" smtClean="0">
                <a:solidFill>
                  <a:srgbClr val="FF0000"/>
                </a:solidFill>
              </a:rPr>
              <a:t>()</a:t>
            </a:r>
            <a:r>
              <a:rPr lang="fr-BE" sz="2400" dirty="0" smtClean="0">
                <a:solidFill>
                  <a:prstClr val="black"/>
                </a:solidFill>
              </a:rPr>
              <a:t>:</a:t>
            </a:r>
            <a:r>
              <a:rPr lang="fr-BE" sz="2400" i="1" dirty="0" smtClean="0">
                <a:solidFill>
                  <a:prstClr val="black"/>
                </a:solidFill>
              </a:rPr>
              <a:t> </a:t>
            </a:r>
            <a:r>
              <a:rPr lang="fr-BE" sz="2400" dirty="0">
                <a:solidFill>
                  <a:prstClr val="black"/>
                </a:solidFill>
              </a:rPr>
              <a:t>permet de passer toute la </a:t>
            </a:r>
            <a:r>
              <a:rPr lang="fr-BE" sz="2400" dirty="0" smtClean="0">
                <a:solidFill>
                  <a:prstClr val="black"/>
                </a:solidFill>
              </a:rPr>
              <a:t>chaîne </a:t>
            </a:r>
            <a:r>
              <a:rPr lang="fr-BE" sz="2400">
                <a:solidFill>
                  <a:prstClr val="black"/>
                </a:solidFill>
              </a:rPr>
              <a:t>en </a:t>
            </a:r>
            <a:r>
              <a:rPr lang="fr-BE" sz="2400" smtClean="0">
                <a:solidFill>
                  <a:prstClr val="black"/>
                </a:solidFill>
              </a:rPr>
              <a:t>majuscules</a:t>
            </a:r>
            <a:endParaRPr lang="fr-BE" sz="2400" dirty="0" smtClean="0">
              <a:solidFill>
                <a:prstClr val="black"/>
              </a:solidFill>
            </a:endParaRPr>
          </a:p>
        </p:txBody>
      </p:sp>
    </p:spTree>
    <p:extLst>
      <p:ext uri="{BB962C8B-B14F-4D97-AF65-F5344CB8AC3E}">
        <p14:creationId xmlns="" xmlns:p14="http://schemas.microsoft.com/office/powerpoint/2010/main" val="282038613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7992888" cy="2337563"/>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String (suite) - </a:t>
            </a:r>
            <a:r>
              <a:rPr lang="fr-BE" sz="2800" dirty="0">
                <a:solidFill>
                  <a:prstClr val="black"/>
                </a:solidFill>
              </a:rPr>
              <a:t>L</a:t>
            </a:r>
            <a:r>
              <a:rPr lang="fr-BE" sz="2800" dirty="0" smtClean="0">
                <a:solidFill>
                  <a:prstClr val="black"/>
                </a:solidFill>
              </a:rPr>
              <a:t>es méthodes</a:t>
            </a:r>
          </a:p>
          <a:p>
            <a:pPr marL="800100" lvl="1" indent="-342900">
              <a:spcBef>
                <a:spcPts val="300"/>
              </a:spcBef>
              <a:buFont typeface="Wingdings" pitchFamily="2" charset="2"/>
              <a:buChar char="§"/>
            </a:pPr>
            <a:r>
              <a:rPr lang="fr-BE" sz="2400" dirty="0" err="1" smtClean="0">
                <a:solidFill>
                  <a:srgbClr val="FF0000"/>
                </a:solidFill>
              </a:rPr>
              <a:t>subString</a:t>
            </a:r>
            <a:r>
              <a:rPr lang="fr-BE" sz="2400" dirty="0" smtClean="0">
                <a:solidFill>
                  <a:srgbClr val="FF0000"/>
                </a:solidFill>
              </a:rPr>
              <a:t>(</a:t>
            </a:r>
            <a:r>
              <a:rPr lang="fr-BE" sz="2400" dirty="0" err="1" smtClean="0">
                <a:solidFill>
                  <a:srgbClr val="FF0000"/>
                </a:solidFill>
              </a:rPr>
              <a:t>x,y</a:t>
            </a:r>
            <a:r>
              <a:rPr lang="fr-BE" sz="2400" dirty="0" smtClean="0">
                <a:solidFill>
                  <a:srgbClr val="FF0000"/>
                </a:solidFill>
              </a:rPr>
              <a:t>)</a:t>
            </a:r>
            <a:r>
              <a:rPr lang="fr-BE" sz="2400" dirty="0"/>
              <a:t>:</a:t>
            </a:r>
            <a:r>
              <a:rPr lang="fr-BE" sz="2400" i="1" dirty="0" smtClean="0">
                <a:solidFill>
                  <a:prstClr val="black"/>
                </a:solidFill>
              </a:rPr>
              <a:t> </a:t>
            </a:r>
            <a:r>
              <a:rPr lang="fr-BE" sz="2400" dirty="0">
                <a:solidFill>
                  <a:prstClr val="black"/>
                </a:solidFill>
              </a:rPr>
              <a:t>retourne une portion de la </a:t>
            </a:r>
            <a:r>
              <a:rPr lang="fr-BE" sz="2400" dirty="0" smtClean="0">
                <a:solidFill>
                  <a:prstClr val="black"/>
                </a:solidFill>
              </a:rPr>
              <a:t>chaîne</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toLowerCase</a:t>
            </a:r>
            <a:r>
              <a:rPr lang="fr-BE" sz="2400" dirty="0" smtClean="0">
                <a:solidFill>
                  <a:srgbClr val="FF0000"/>
                </a:solidFill>
              </a:rPr>
              <a:t>()</a:t>
            </a:r>
            <a:r>
              <a:rPr lang="fr-BE" sz="2400" dirty="0" smtClean="0"/>
              <a:t>:</a:t>
            </a:r>
            <a:r>
              <a:rPr lang="fr-BE" sz="2400" i="1" dirty="0" smtClean="0">
                <a:solidFill>
                  <a:prstClr val="black"/>
                </a:solidFill>
              </a:rPr>
              <a:t> </a:t>
            </a:r>
            <a:r>
              <a:rPr lang="fr-BE" sz="2400" dirty="0">
                <a:solidFill>
                  <a:prstClr val="black"/>
                </a:solidFill>
              </a:rPr>
              <a:t>permet de passer toute la </a:t>
            </a:r>
            <a:r>
              <a:rPr lang="fr-BE" sz="2400" dirty="0" smtClean="0">
                <a:solidFill>
                  <a:prstClr val="black"/>
                </a:solidFill>
              </a:rPr>
              <a:t>chaîne </a:t>
            </a:r>
            <a:r>
              <a:rPr lang="fr-BE" sz="2400" dirty="0">
                <a:solidFill>
                  <a:prstClr val="black"/>
                </a:solidFill>
              </a:rPr>
              <a:t>en </a:t>
            </a:r>
            <a:r>
              <a:rPr lang="fr-BE" sz="2400" dirty="0" smtClean="0">
                <a:solidFill>
                  <a:prstClr val="black"/>
                </a:solidFill>
              </a:rPr>
              <a:t>minuscule</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toUpperCase</a:t>
            </a:r>
            <a:r>
              <a:rPr lang="fr-BE" sz="2400" dirty="0" smtClean="0">
                <a:solidFill>
                  <a:srgbClr val="FF0000"/>
                </a:solidFill>
              </a:rPr>
              <a:t>()</a:t>
            </a:r>
            <a:r>
              <a:rPr lang="fr-BE" sz="2400" dirty="0" smtClean="0"/>
              <a:t>:</a:t>
            </a:r>
            <a:r>
              <a:rPr lang="fr-BE" sz="2400" i="1" dirty="0" smtClean="0">
                <a:solidFill>
                  <a:prstClr val="black"/>
                </a:solidFill>
              </a:rPr>
              <a:t> </a:t>
            </a:r>
            <a:r>
              <a:rPr lang="fr-BE" sz="2400" dirty="0">
                <a:solidFill>
                  <a:prstClr val="black"/>
                </a:solidFill>
              </a:rPr>
              <a:t>permet de passer toute la </a:t>
            </a:r>
            <a:r>
              <a:rPr lang="fr-BE" sz="2400" dirty="0" smtClean="0">
                <a:solidFill>
                  <a:prstClr val="black"/>
                </a:solidFill>
              </a:rPr>
              <a:t>chaîne </a:t>
            </a:r>
            <a:r>
              <a:rPr lang="fr-BE" sz="2400" dirty="0">
                <a:solidFill>
                  <a:prstClr val="black"/>
                </a:solidFill>
              </a:rPr>
              <a:t>en </a:t>
            </a:r>
            <a:r>
              <a:rPr lang="fr-BE" sz="2400" dirty="0" smtClean="0">
                <a:solidFill>
                  <a:prstClr val="black"/>
                </a:solidFill>
              </a:rPr>
              <a:t>majuscules</a:t>
            </a:r>
          </a:p>
        </p:txBody>
      </p:sp>
    </p:spTree>
    <p:extLst>
      <p:ext uri="{BB962C8B-B14F-4D97-AF65-F5344CB8AC3E}">
        <p14:creationId xmlns="" xmlns:p14="http://schemas.microsoft.com/office/powerpoint/2010/main" val="28632487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8136904" cy="4154984"/>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a:t>
            </a:r>
            <a:r>
              <a:rPr lang="fr-BE" sz="2800" dirty="0" err="1" smtClean="0">
                <a:solidFill>
                  <a:prstClr val="black"/>
                </a:solidFill>
              </a:rPr>
              <a:t>Array</a:t>
            </a:r>
            <a:r>
              <a:rPr lang="fr-BE" sz="2800" dirty="0" smtClean="0">
                <a:solidFill>
                  <a:prstClr val="black"/>
                </a:solidFill>
              </a:rPr>
              <a:t> – </a:t>
            </a:r>
            <a:r>
              <a:rPr lang="fr-BE" sz="2800" dirty="0">
                <a:solidFill>
                  <a:prstClr val="black"/>
                </a:solidFill>
              </a:rPr>
              <a:t>L</a:t>
            </a:r>
            <a:r>
              <a:rPr lang="fr-BE" sz="2800" dirty="0" smtClean="0">
                <a:solidFill>
                  <a:prstClr val="black"/>
                </a:solidFill>
              </a:rPr>
              <a:t>es propriétés</a:t>
            </a:r>
            <a:endParaRPr lang="fr-BE" sz="1600" dirty="0" smtClean="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length</a:t>
            </a:r>
            <a:r>
              <a:rPr lang="fr-BE" sz="2400" dirty="0" smtClean="0">
                <a:solidFill>
                  <a:prstClr val="black"/>
                </a:solidFill>
              </a:rPr>
              <a:t>: </a:t>
            </a:r>
            <a:r>
              <a:rPr lang="fr-BE" sz="2400" dirty="0">
                <a:solidFill>
                  <a:prstClr val="black"/>
                </a:solidFill>
              </a:rPr>
              <a:t>retourne </a:t>
            </a:r>
            <a:r>
              <a:rPr lang="fr-BE" sz="2400" dirty="0" smtClean="0">
                <a:solidFill>
                  <a:prstClr val="black"/>
                </a:solidFill>
              </a:rPr>
              <a:t>le nombre d'éléments dans le tableau</a:t>
            </a:r>
          </a:p>
          <a:p>
            <a:pPr marL="914400" lvl="1" indent="-457200">
              <a:lnSpc>
                <a:spcPct val="90000"/>
              </a:lnSpc>
              <a:spcBef>
                <a:spcPts val="300"/>
              </a:spcBef>
              <a:buFont typeface="Wingdings" pitchFamily="2" charset="2"/>
              <a:buChar char="§"/>
              <a:defRPr/>
            </a:pPr>
            <a:endParaRPr lang="fr-BE" sz="2000" dirty="0">
              <a:solidFill>
                <a:prstClr val="black"/>
              </a:solidFill>
            </a:endParaRPr>
          </a:p>
          <a:p>
            <a:pPr marL="285750" indent="-285750">
              <a:lnSpc>
                <a:spcPct val="90000"/>
              </a:lnSpc>
              <a:spcBef>
                <a:spcPts val="300"/>
              </a:spcBef>
              <a:buFont typeface="Wingdings" pitchFamily="2" charset="2"/>
              <a:buChar char="Ø"/>
              <a:defRPr/>
            </a:pPr>
            <a:r>
              <a:rPr lang="fr-BE" sz="2800" dirty="0" smtClean="0">
                <a:solidFill>
                  <a:prstClr val="black"/>
                </a:solidFill>
              </a:rPr>
              <a:t>  L'objet </a:t>
            </a:r>
            <a:r>
              <a:rPr lang="fr-BE" sz="2800" dirty="0" err="1">
                <a:solidFill>
                  <a:prstClr val="black"/>
                </a:solidFill>
              </a:rPr>
              <a:t>Array</a:t>
            </a:r>
            <a:r>
              <a:rPr lang="fr-BE" sz="2800" dirty="0">
                <a:solidFill>
                  <a:prstClr val="black"/>
                </a:solidFill>
              </a:rPr>
              <a:t> – </a:t>
            </a:r>
            <a:r>
              <a:rPr lang="fr-BE" sz="2800" dirty="0" smtClean="0">
                <a:solidFill>
                  <a:prstClr val="black"/>
                </a:solidFill>
              </a:rPr>
              <a:t>Les méthodes</a:t>
            </a:r>
          </a:p>
          <a:p>
            <a:pPr marL="800100" lvl="1" indent="-342900">
              <a:lnSpc>
                <a:spcPct val="90000"/>
              </a:lnSpc>
              <a:spcBef>
                <a:spcPts val="300"/>
              </a:spcBef>
              <a:buFont typeface="Wingdings" pitchFamily="2" charset="2"/>
              <a:buChar char="§"/>
              <a:defRPr/>
            </a:pPr>
            <a:r>
              <a:rPr lang="fr-BE" sz="2400" dirty="0" err="1" smtClean="0">
                <a:solidFill>
                  <a:srgbClr val="FF0000"/>
                </a:solidFill>
              </a:rPr>
              <a:t>concat</a:t>
            </a:r>
            <a:r>
              <a:rPr lang="fr-BE" sz="2400" dirty="0" smtClean="0">
                <a:solidFill>
                  <a:srgbClr val="FF0000"/>
                </a:solidFill>
              </a:rPr>
              <a:t>()</a:t>
            </a:r>
            <a:r>
              <a:rPr lang="fr-BE" sz="2400" dirty="0" smtClean="0">
                <a:solidFill>
                  <a:prstClr val="black"/>
                </a:solidFill>
              </a:rPr>
              <a:t>: </a:t>
            </a:r>
            <a:r>
              <a:rPr lang="fr-BE" sz="2400" dirty="0">
                <a:solidFill>
                  <a:prstClr val="black"/>
                </a:solidFill>
              </a:rPr>
              <a:t>permet de concaténer 2 </a:t>
            </a:r>
            <a:r>
              <a:rPr lang="fr-BE" sz="2400" dirty="0" smtClean="0">
                <a:solidFill>
                  <a:prstClr val="black"/>
                </a:solidFill>
              </a:rPr>
              <a:t>tableaux</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err="1" smtClean="0">
                <a:solidFill>
                  <a:srgbClr val="FF0000"/>
                </a:solidFill>
              </a:rPr>
              <a:t>join</a:t>
            </a:r>
            <a:r>
              <a:rPr lang="fr-BE" sz="2400" dirty="0" smtClean="0">
                <a:solidFill>
                  <a:srgbClr val="FF0000"/>
                </a:solidFill>
              </a:rPr>
              <a:t>()</a:t>
            </a:r>
            <a:r>
              <a:rPr lang="fr-BE" sz="2400" dirty="0" smtClean="0">
                <a:solidFill>
                  <a:prstClr val="black"/>
                </a:solidFill>
              </a:rPr>
              <a:t>: </a:t>
            </a:r>
            <a:r>
              <a:rPr lang="fr-BE" sz="2400" dirty="0">
                <a:solidFill>
                  <a:prstClr val="black"/>
                </a:solidFill>
              </a:rPr>
              <a:t>converti un tableau en chaîne de </a:t>
            </a:r>
            <a:r>
              <a:rPr lang="fr-BE" sz="2400" dirty="0" smtClean="0">
                <a:solidFill>
                  <a:prstClr val="black"/>
                </a:solidFill>
              </a:rPr>
              <a:t>caractères</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smtClean="0">
                <a:solidFill>
                  <a:srgbClr val="FF0000"/>
                </a:solidFill>
              </a:rPr>
              <a:t>reverse()</a:t>
            </a:r>
            <a:r>
              <a:rPr lang="fr-BE" sz="2400" dirty="0" smtClean="0">
                <a:solidFill>
                  <a:prstClr val="black"/>
                </a:solidFill>
              </a:rPr>
              <a:t>: </a:t>
            </a:r>
            <a:r>
              <a:rPr lang="fr-BE" sz="2400" dirty="0">
                <a:solidFill>
                  <a:prstClr val="black"/>
                </a:solidFill>
              </a:rPr>
              <a:t>inverse le classement des </a:t>
            </a:r>
            <a:r>
              <a:rPr lang="fr-BE" sz="2400" dirty="0" smtClean="0">
                <a:solidFill>
                  <a:prstClr val="black"/>
                </a:solidFill>
              </a:rPr>
              <a:t>éléments </a:t>
            </a:r>
            <a:r>
              <a:rPr lang="fr-BE" sz="2400" dirty="0">
                <a:solidFill>
                  <a:prstClr val="black"/>
                </a:solidFill>
              </a:rPr>
              <a:t>du </a:t>
            </a:r>
            <a:r>
              <a:rPr lang="fr-BE" sz="2400" dirty="0" smtClean="0">
                <a:solidFill>
                  <a:prstClr val="black"/>
                </a:solidFill>
              </a:rPr>
              <a:t>tableau</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smtClean="0">
                <a:solidFill>
                  <a:srgbClr val="FF0000"/>
                </a:solidFill>
              </a:rPr>
              <a:t>slice()</a:t>
            </a:r>
            <a:r>
              <a:rPr lang="fr-BE" sz="2400" dirty="0" smtClean="0">
                <a:solidFill>
                  <a:prstClr val="black"/>
                </a:solidFill>
              </a:rPr>
              <a:t>: </a:t>
            </a:r>
            <a:r>
              <a:rPr lang="fr-BE" sz="2400" dirty="0">
                <a:solidFill>
                  <a:prstClr val="black"/>
                </a:solidFill>
              </a:rPr>
              <a:t>retourne une section du </a:t>
            </a:r>
            <a:r>
              <a:rPr lang="fr-BE" sz="2400" dirty="0" smtClean="0">
                <a:solidFill>
                  <a:prstClr val="black"/>
                </a:solidFill>
              </a:rPr>
              <a:t>tableau</a:t>
            </a:r>
          </a:p>
          <a:p>
            <a:pPr marL="800100" lvl="1" indent="-342900">
              <a:lnSpc>
                <a:spcPct val="90000"/>
              </a:lnSpc>
              <a:spcBef>
                <a:spcPts val="300"/>
              </a:spcBef>
              <a:buFont typeface="Wingdings" pitchFamily="2" charset="2"/>
              <a:buChar char="§"/>
              <a:defRPr/>
            </a:pPr>
            <a:r>
              <a:rPr lang="fr-BE" sz="2400" dirty="0" smtClean="0">
                <a:solidFill>
                  <a:srgbClr val="FF0000"/>
                </a:solidFill>
              </a:rPr>
              <a:t>sort()</a:t>
            </a:r>
            <a:r>
              <a:rPr lang="fr-BE" sz="2400" dirty="0" smtClean="0">
                <a:solidFill>
                  <a:prstClr val="black"/>
                </a:solidFill>
              </a:rPr>
              <a:t>: </a:t>
            </a:r>
            <a:r>
              <a:rPr lang="fr-BE" sz="2400" dirty="0">
                <a:solidFill>
                  <a:prstClr val="black"/>
                </a:solidFill>
              </a:rPr>
              <a:t>permet le classement des </a:t>
            </a:r>
            <a:r>
              <a:rPr lang="fr-BE" sz="2400" dirty="0" smtClean="0">
                <a:solidFill>
                  <a:prstClr val="black"/>
                </a:solidFill>
              </a:rPr>
              <a:t>éléments du tableau</a:t>
            </a:r>
          </a:p>
          <a:p>
            <a:pPr marL="1200150" lvl="2" indent="-285750">
              <a:lnSpc>
                <a:spcPct val="90000"/>
              </a:lnSpc>
              <a:buFont typeface="Wingdings" pitchFamily="2" charset="2"/>
              <a:buChar char="§"/>
              <a:defRPr/>
            </a:pPr>
            <a:endParaRPr lang="fr-BE" sz="2400" dirty="0" smtClean="0">
              <a:solidFill>
                <a:prstClr val="black"/>
              </a:solidFill>
            </a:endParaRPr>
          </a:p>
          <a:p>
            <a:pPr marL="1200150" lvl="2" indent="-285750">
              <a:lnSpc>
                <a:spcPct val="90000"/>
              </a:lnSpc>
              <a:buFont typeface="Wingdings" pitchFamily="2" charset="2"/>
              <a:buChar char="§"/>
              <a:defRPr/>
            </a:pPr>
            <a:endParaRPr lang="fr-BE" sz="2400" dirty="0">
              <a:solidFill>
                <a:prstClr val="black"/>
              </a:solidFill>
            </a:endParaRP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Tree>
    <p:extLst>
      <p:ext uri="{BB962C8B-B14F-4D97-AF65-F5344CB8AC3E}">
        <p14:creationId xmlns="" xmlns:p14="http://schemas.microsoft.com/office/powerpoint/2010/main" val="84803501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1008944"/>
            <a:ext cx="7848872" cy="4843634"/>
          </a:xfrm>
          <a:prstGeom prst="rect">
            <a:avLst/>
          </a:prstGeom>
          <a:noFill/>
        </p:spPr>
        <p:txBody>
          <a:bodyPr wrap="square" rtlCol="0">
            <a:spAutoFit/>
          </a:bodyPr>
          <a:lstStyle/>
          <a:p>
            <a:pPr marL="285750" indent="-285750">
              <a:lnSpc>
                <a:spcPct val="90000"/>
              </a:lnSpc>
              <a:spcBef>
                <a:spcPts val="300"/>
              </a:spcBef>
              <a:buFont typeface="Wingdings" pitchFamily="2" charset="2"/>
              <a:buChar char="Ø"/>
              <a:defRPr/>
            </a:pPr>
            <a:r>
              <a:rPr lang="fr-BE" sz="2800" dirty="0" smtClean="0">
                <a:solidFill>
                  <a:prstClr val="black"/>
                </a:solidFill>
              </a:rPr>
              <a:t>  L'objet </a:t>
            </a:r>
            <a:r>
              <a:rPr lang="fr-BE" sz="2800" dirty="0" err="1">
                <a:solidFill>
                  <a:prstClr val="black"/>
                </a:solidFill>
              </a:rPr>
              <a:t>Array</a:t>
            </a:r>
            <a:r>
              <a:rPr lang="fr-BE" sz="2800" dirty="0">
                <a:solidFill>
                  <a:prstClr val="black"/>
                </a:solidFill>
              </a:rPr>
              <a:t> – </a:t>
            </a:r>
            <a:r>
              <a:rPr lang="fr-BE" sz="2800" dirty="0" smtClean="0">
                <a:solidFill>
                  <a:prstClr val="black"/>
                </a:solidFill>
              </a:rPr>
              <a:t>Les méthodes</a:t>
            </a:r>
          </a:p>
          <a:p>
            <a:pPr marL="800100" lvl="1" indent="-342900">
              <a:lnSpc>
                <a:spcPct val="90000"/>
              </a:lnSpc>
              <a:spcBef>
                <a:spcPts val="300"/>
              </a:spcBef>
              <a:buFont typeface="Wingdings" pitchFamily="2" charset="2"/>
              <a:buChar char="§"/>
              <a:defRPr/>
            </a:pPr>
            <a:r>
              <a:rPr lang="fr-BE" sz="2400" dirty="0" smtClean="0">
                <a:solidFill>
                  <a:srgbClr val="FF0000"/>
                </a:solidFill>
              </a:rPr>
              <a:t>pop()</a:t>
            </a:r>
            <a:r>
              <a:rPr lang="fr-BE" sz="2400" dirty="0" smtClean="0">
                <a:solidFill>
                  <a:prstClr val="black"/>
                </a:solidFill>
              </a:rPr>
              <a:t>: supprime le dernier élément du tableau et retourne sa valeur</a:t>
            </a:r>
            <a:endParaRPr lang="fr-BE" sz="2400" dirty="0">
              <a:solidFill>
                <a:prstClr val="black"/>
              </a:solidFill>
            </a:endParaRPr>
          </a:p>
          <a:p>
            <a:pPr marL="800100" lvl="1" indent="-342900">
              <a:lnSpc>
                <a:spcPct val="90000"/>
              </a:lnSpc>
              <a:spcBef>
                <a:spcPts val="300"/>
              </a:spcBef>
              <a:buFont typeface="Wingdings" pitchFamily="2" charset="2"/>
              <a:buChar char="§"/>
              <a:defRPr/>
            </a:pPr>
            <a:r>
              <a:rPr lang="fr-BE" sz="2400" dirty="0" smtClean="0">
                <a:solidFill>
                  <a:srgbClr val="FF0000"/>
                </a:solidFill>
              </a:rPr>
              <a:t>shift()</a:t>
            </a:r>
            <a:r>
              <a:rPr lang="fr-BE" sz="2400" dirty="0" smtClean="0">
                <a:solidFill>
                  <a:prstClr val="black"/>
                </a:solidFill>
              </a:rPr>
              <a:t>: supprime </a:t>
            </a:r>
            <a:r>
              <a:rPr lang="fr-BE" sz="2400" dirty="0">
                <a:solidFill>
                  <a:prstClr val="black"/>
                </a:solidFill>
              </a:rPr>
              <a:t>le </a:t>
            </a:r>
            <a:r>
              <a:rPr lang="fr-BE" sz="2400" dirty="0" smtClean="0">
                <a:solidFill>
                  <a:prstClr val="black"/>
                </a:solidFill>
              </a:rPr>
              <a:t>premier </a:t>
            </a:r>
            <a:r>
              <a:rPr lang="fr-BE" sz="2400" dirty="0">
                <a:solidFill>
                  <a:prstClr val="black"/>
                </a:solidFill>
              </a:rPr>
              <a:t>élément du tableau </a:t>
            </a:r>
            <a:r>
              <a:rPr lang="fr-BE" sz="2400" dirty="0" smtClean="0">
                <a:solidFill>
                  <a:prstClr val="black"/>
                </a:solidFill>
              </a:rPr>
              <a:t>et </a:t>
            </a:r>
            <a:r>
              <a:rPr lang="fr-BE" sz="2400" dirty="0">
                <a:solidFill>
                  <a:prstClr val="black"/>
                </a:solidFill>
              </a:rPr>
              <a:t>retourne sa </a:t>
            </a:r>
            <a:r>
              <a:rPr lang="fr-BE" sz="2400" dirty="0" smtClean="0">
                <a:solidFill>
                  <a:prstClr val="black"/>
                </a:solidFill>
              </a:rPr>
              <a:t>valeur</a:t>
            </a:r>
          </a:p>
          <a:p>
            <a:pPr lvl="1">
              <a:lnSpc>
                <a:spcPct val="90000"/>
              </a:lnSpc>
              <a:spcBef>
                <a:spcPts val="300"/>
              </a:spcBef>
              <a:defRPr/>
            </a:pPr>
            <a:endParaRPr lang="fr-BE" sz="1500" dirty="0" smtClean="0">
              <a:solidFill>
                <a:prstClr val="black"/>
              </a:solidFill>
            </a:endParaRPr>
          </a:p>
          <a:p>
            <a:pPr marL="342900" indent="-342900">
              <a:lnSpc>
                <a:spcPct val="95000"/>
              </a:lnSpc>
              <a:spcBef>
                <a:spcPts val="300"/>
              </a:spcBef>
              <a:buFont typeface="Wingdings" pitchFamily="2" charset="2"/>
              <a:buChar char="Ø"/>
            </a:pPr>
            <a:r>
              <a:rPr lang="en-US" sz="2400" dirty="0" smtClean="0">
                <a:solidFill>
                  <a:prstClr val="black"/>
                </a:solidFill>
              </a:rPr>
              <a:t> </a:t>
            </a:r>
            <a:r>
              <a:rPr lang="en-US" sz="2800" dirty="0" smtClean="0">
                <a:solidFill>
                  <a:prstClr val="black"/>
                </a:solidFill>
              </a:rPr>
              <a:t>La </a:t>
            </a:r>
            <a:r>
              <a:rPr lang="en-US" sz="2800" dirty="0" err="1" smtClean="0">
                <a:solidFill>
                  <a:prstClr val="black"/>
                </a:solidFill>
              </a:rPr>
              <a:t>syntaxe</a:t>
            </a:r>
            <a:r>
              <a:rPr lang="en-US" sz="2800" dirty="0" smtClean="0">
                <a:solidFill>
                  <a:prstClr val="black"/>
                </a:solidFill>
              </a:rPr>
              <a:t> pour </a:t>
            </a:r>
            <a:r>
              <a:rPr lang="en-US" sz="2800" dirty="0" err="1" smtClean="0">
                <a:solidFill>
                  <a:prstClr val="black"/>
                </a:solidFill>
              </a:rPr>
              <a:t>déclarer</a:t>
            </a:r>
            <a:r>
              <a:rPr lang="en-US" sz="2800" dirty="0" smtClean="0">
                <a:solidFill>
                  <a:prstClr val="black"/>
                </a:solidFill>
              </a:rPr>
              <a:t> un tableau</a:t>
            </a:r>
            <a:r>
              <a:rPr lang="en-US" sz="2400" dirty="0" smtClean="0">
                <a:solidFill>
                  <a:prstClr val="black"/>
                </a:solidFill>
              </a:rPr>
              <a:t>:</a:t>
            </a:r>
            <a:endParaRPr lang="en-US" sz="2400" dirty="0">
              <a:solidFill>
                <a:prstClr val="black"/>
              </a:solidFill>
            </a:endParaRPr>
          </a:p>
          <a:p>
            <a:pPr lvl="1">
              <a:lnSpc>
                <a:spcPct val="95000"/>
              </a:lnSpc>
              <a:spcBef>
                <a:spcPts val="300"/>
              </a:spcBef>
            </a:pPr>
            <a:r>
              <a:rPr lang="en-US" sz="2400" b="1" dirty="0" err="1" smtClean="0">
                <a:solidFill>
                  <a:srgbClr val="FF0000"/>
                </a:solidFill>
              </a:rPr>
              <a:t>var</a:t>
            </a:r>
            <a:r>
              <a:rPr lang="en-US" sz="2400" b="1" dirty="0" smtClean="0">
                <a:solidFill>
                  <a:srgbClr val="FF0000"/>
                </a:solidFill>
              </a:rPr>
              <a:t> </a:t>
            </a:r>
            <a:r>
              <a:rPr lang="en-US" sz="2400" i="1" dirty="0">
                <a:solidFill>
                  <a:srgbClr val="FF0000"/>
                </a:solidFill>
              </a:rPr>
              <a:t>variable</a:t>
            </a:r>
            <a:r>
              <a:rPr lang="en-US" sz="2400" b="1" dirty="0">
                <a:solidFill>
                  <a:srgbClr val="FF0000"/>
                </a:solidFill>
              </a:rPr>
              <a:t> = new Array(</a:t>
            </a:r>
            <a:r>
              <a:rPr lang="en-US" sz="2400" i="1" dirty="0">
                <a:solidFill>
                  <a:srgbClr val="FF0000"/>
                </a:solidFill>
              </a:rPr>
              <a:t>size</a:t>
            </a:r>
            <a:r>
              <a:rPr lang="en-US" sz="2400" b="1" dirty="0">
                <a:solidFill>
                  <a:srgbClr val="FF0000"/>
                </a:solidFill>
              </a:rPr>
              <a:t>);</a:t>
            </a:r>
            <a:endParaRPr lang="en-US" sz="2400" dirty="0">
              <a:solidFill>
                <a:srgbClr val="FF0000"/>
              </a:solidFill>
            </a:endParaRPr>
          </a:p>
          <a:p>
            <a:pPr lvl="1">
              <a:lnSpc>
                <a:spcPct val="95000"/>
              </a:lnSpc>
              <a:spcBef>
                <a:spcPts val="300"/>
              </a:spcBef>
            </a:pPr>
            <a:r>
              <a:rPr lang="en-US" sz="2400" i="1" dirty="0" smtClean="0">
                <a:solidFill>
                  <a:srgbClr val="FF0000"/>
                </a:solidFill>
              </a:rPr>
              <a:t>variable</a:t>
            </a:r>
            <a:r>
              <a:rPr lang="en-US" sz="2400" dirty="0" smtClean="0">
                <a:solidFill>
                  <a:prstClr val="black"/>
                </a:solidFill>
              </a:rPr>
              <a:t> </a:t>
            </a:r>
            <a:r>
              <a:rPr lang="en-US" sz="2400" dirty="0" err="1" smtClean="0">
                <a:solidFill>
                  <a:prstClr val="black"/>
                </a:solidFill>
              </a:rPr>
              <a:t>est</a:t>
            </a:r>
            <a:r>
              <a:rPr lang="en-US" sz="2400" dirty="0" smtClean="0">
                <a:solidFill>
                  <a:prstClr val="black"/>
                </a:solidFill>
              </a:rPr>
              <a:t> le nom du </a:t>
            </a:r>
            <a:r>
              <a:rPr lang="en-US" sz="2400" dirty="0" err="1" smtClean="0">
                <a:solidFill>
                  <a:prstClr val="black"/>
                </a:solidFill>
              </a:rPr>
              <a:t>tabeau</a:t>
            </a:r>
            <a:endParaRPr lang="en-US" sz="2400" dirty="0" smtClean="0">
              <a:solidFill>
                <a:prstClr val="black"/>
              </a:solidFill>
            </a:endParaRPr>
          </a:p>
          <a:p>
            <a:pPr lvl="1">
              <a:lnSpc>
                <a:spcPct val="95000"/>
              </a:lnSpc>
              <a:spcBef>
                <a:spcPts val="300"/>
              </a:spcBef>
            </a:pPr>
            <a:r>
              <a:rPr lang="en-US" sz="2400" i="1" dirty="0" smtClean="0">
                <a:solidFill>
                  <a:srgbClr val="FF0000"/>
                </a:solidFill>
              </a:rPr>
              <a:t>size</a:t>
            </a:r>
            <a:r>
              <a:rPr lang="en-US" sz="2400" dirty="0" smtClean="0">
                <a:solidFill>
                  <a:prstClr val="black"/>
                </a:solidFill>
              </a:rPr>
              <a:t> </a:t>
            </a:r>
            <a:r>
              <a:rPr lang="en-US" sz="2400" dirty="0" err="1" smtClean="0">
                <a:solidFill>
                  <a:prstClr val="black"/>
                </a:solidFill>
              </a:rPr>
              <a:t>est</a:t>
            </a:r>
            <a:r>
              <a:rPr lang="en-US" sz="2400" dirty="0" smtClean="0">
                <a:solidFill>
                  <a:prstClr val="black"/>
                </a:solidFill>
              </a:rPr>
              <a:t> la </a:t>
            </a:r>
            <a:r>
              <a:rPr lang="en-US" sz="2400" dirty="0" err="1" smtClean="0">
                <a:solidFill>
                  <a:prstClr val="black"/>
                </a:solidFill>
              </a:rPr>
              <a:t>taille</a:t>
            </a:r>
            <a:r>
              <a:rPr lang="en-US" sz="2400" dirty="0" smtClean="0">
                <a:solidFill>
                  <a:prstClr val="black"/>
                </a:solidFill>
              </a:rPr>
              <a:t> du tableau </a:t>
            </a:r>
            <a:r>
              <a:rPr lang="en-US" sz="2400" dirty="0">
                <a:solidFill>
                  <a:prstClr val="black"/>
                </a:solidFill>
              </a:rPr>
              <a:t>(</a:t>
            </a:r>
            <a:r>
              <a:rPr lang="en-US" sz="2400" dirty="0" err="1" smtClean="0">
                <a:solidFill>
                  <a:prstClr val="black"/>
                </a:solidFill>
              </a:rPr>
              <a:t>optionnelle</a:t>
            </a:r>
            <a:r>
              <a:rPr lang="en-US" sz="2400" dirty="0" smtClean="0">
                <a:solidFill>
                  <a:prstClr val="black"/>
                </a:solidFill>
              </a:rPr>
              <a:t>)</a:t>
            </a:r>
          </a:p>
          <a:p>
            <a:pPr lvl="1">
              <a:lnSpc>
                <a:spcPct val="95000"/>
              </a:lnSpc>
              <a:spcBef>
                <a:spcPts val="300"/>
              </a:spcBef>
            </a:pPr>
            <a:endParaRPr lang="en-US" sz="1500" dirty="0">
              <a:solidFill>
                <a:prstClr val="black"/>
              </a:solidFill>
            </a:endParaRPr>
          </a:p>
          <a:p>
            <a:pPr marL="342900" indent="-342900">
              <a:lnSpc>
                <a:spcPct val="95000"/>
              </a:lnSpc>
              <a:spcBef>
                <a:spcPts val="300"/>
              </a:spcBef>
              <a:buFont typeface="Wingdings" pitchFamily="2" charset="2"/>
              <a:buChar char="Ø"/>
            </a:pPr>
            <a:r>
              <a:rPr lang="en-US" sz="2800" dirty="0" smtClean="0">
                <a:solidFill>
                  <a:prstClr val="black"/>
                </a:solidFill>
              </a:rPr>
              <a:t> </a:t>
            </a:r>
            <a:r>
              <a:rPr lang="en-US" sz="2800" dirty="0" err="1" smtClean="0">
                <a:solidFill>
                  <a:prstClr val="black"/>
                </a:solidFill>
              </a:rPr>
              <a:t>L'accès</a:t>
            </a:r>
            <a:r>
              <a:rPr lang="en-US" sz="2800" dirty="0" smtClean="0">
                <a:solidFill>
                  <a:prstClr val="black"/>
                </a:solidFill>
              </a:rPr>
              <a:t> au tableau</a:t>
            </a:r>
          </a:p>
          <a:p>
            <a:pPr lvl="1">
              <a:lnSpc>
                <a:spcPct val="95000"/>
              </a:lnSpc>
              <a:spcBef>
                <a:spcPts val="300"/>
              </a:spcBef>
            </a:pPr>
            <a:r>
              <a:rPr lang="en-US" sz="2400" i="1" dirty="0" smtClean="0">
                <a:solidFill>
                  <a:prstClr val="black"/>
                </a:solidFill>
              </a:rPr>
              <a:t>variable</a:t>
            </a:r>
            <a:r>
              <a:rPr lang="en-US" sz="2400" b="1" dirty="0" smtClean="0">
                <a:solidFill>
                  <a:prstClr val="black"/>
                </a:solidFill>
              </a:rPr>
              <a:t>[</a:t>
            </a:r>
            <a:r>
              <a:rPr lang="en-US" sz="2400" dirty="0" smtClean="0">
                <a:solidFill>
                  <a:prstClr val="black"/>
                </a:solidFill>
              </a:rPr>
              <a:t>i</a:t>
            </a:r>
            <a:r>
              <a:rPr lang="en-US" sz="2400" b="1" dirty="0">
                <a:solidFill>
                  <a:prstClr val="black"/>
                </a:solidFill>
              </a:rPr>
              <a:t>]=</a:t>
            </a:r>
            <a:r>
              <a:rPr lang="en-US" sz="2400" i="1" dirty="0">
                <a:solidFill>
                  <a:prstClr val="black"/>
                </a:solidFill>
              </a:rPr>
              <a:t>value</a:t>
            </a:r>
            <a:r>
              <a:rPr lang="en-US" sz="2400" b="1" dirty="0" smtClean="0">
                <a:solidFill>
                  <a:prstClr val="black"/>
                </a:solidFill>
              </a:rPr>
              <a:t>; </a:t>
            </a:r>
            <a:r>
              <a:rPr lang="en-US" sz="2400" dirty="0" smtClean="0">
                <a:solidFill>
                  <a:srgbClr val="00B050"/>
                </a:solidFill>
              </a:rPr>
              <a:t>//i </a:t>
            </a:r>
            <a:r>
              <a:rPr lang="en-US" sz="2400" dirty="0" err="1" smtClean="0">
                <a:solidFill>
                  <a:srgbClr val="00B050"/>
                </a:solidFill>
              </a:rPr>
              <a:t>est</a:t>
            </a:r>
            <a:r>
              <a:rPr lang="en-US" sz="2400" dirty="0" smtClean="0">
                <a:solidFill>
                  <a:srgbClr val="00B050"/>
                </a:solidFill>
              </a:rPr>
              <a:t> </a:t>
            </a:r>
            <a:r>
              <a:rPr lang="en-US" sz="2400" dirty="0" err="1" smtClean="0">
                <a:solidFill>
                  <a:srgbClr val="00B050"/>
                </a:solidFill>
              </a:rPr>
              <a:t>l'index</a:t>
            </a:r>
            <a:r>
              <a:rPr lang="en-US" sz="2400" dirty="0" smtClean="0">
                <a:solidFill>
                  <a:srgbClr val="00B050"/>
                </a:solidFill>
              </a:rPr>
              <a:t> </a:t>
            </a:r>
            <a:r>
              <a:rPr lang="en-US" sz="2400" dirty="0" err="1" smtClean="0">
                <a:solidFill>
                  <a:srgbClr val="00B050"/>
                </a:solidFill>
              </a:rPr>
              <a:t>basé</a:t>
            </a:r>
            <a:r>
              <a:rPr lang="en-US" sz="2400" dirty="0" smtClean="0">
                <a:solidFill>
                  <a:srgbClr val="00B050"/>
                </a:solidFill>
              </a:rPr>
              <a:t> 0</a:t>
            </a:r>
            <a:endParaRPr lang="fr-BE" sz="2400" dirty="0">
              <a:solidFill>
                <a:srgbClr val="00B050"/>
              </a:solidFill>
            </a:endParaRPr>
          </a:p>
        </p:txBody>
      </p:sp>
    </p:spTree>
    <p:extLst>
      <p:ext uri="{BB962C8B-B14F-4D97-AF65-F5344CB8AC3E}">
        <p14:creationId xmlns="" xmlns:p14="http://schemas.microsoft.com/office/powerpoint/2010/main" val="4829010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8" name="Rectangle 7"/>
          <p:cNvSpPr/>
          <p:nvPr/>
        </p:nvSpPr>
        <p:spPr>
          <a:xfrm>
            <a:off x="1403648" y="1628800"/>
            <a:ext cx="7488832" cy="1938992"/>
          </a:xfrm>
          <a:prstGeom prst="rect">
            <a:avLst/>
          </a:prstGeom>
          <a:ln>
            <a:solidFill>
              <a:schemeClr val="tx1"/>
            </a:solidFill>
          </a:ln>
        </p:spPr>
        <p:txBody>
          <a:bodyPr wrap="square">
            <a:spAutoFit/>
          </a:bodyPr>
          <a:lstStyle/>
          <a:p>
            <a:r>
              <a:rPr lang="en-US" sz="2000" dirty="0">
                <a:solidFill>
                  <a:srgbClr val="FF0000"/>
                </a:solidFill>
              </a:rPr>
              <a:t>&lt;body&gt;</a:t>
            </a:r>
          </a:p>
          <a:p>
            <a:pPr lvl="1"/>
            <a:r>
              <a:rPr lang="en-US" sz="2000" dirty="0" smtClean="0">
                <a:solidFill>
                  <a:srgbClr val="FF0000"/>
                </a:solidFill>
              </a:rPr>
              <a:t>&lt;</a:t>
            </a:r>
            <a:r>
              <a:rPr lang="en-US" sz="2000" dirty="0">
                <a:solidFill>
                  <a:srgbClr val="FF0000"/>
                </a:solidFill>
              </a:rPr>
              <a:t>form&gt;</a:t>
            </a:r>
          </a:p>
          <a:p>
            <a:pPr lvl="2"/>
            <a:r>
              <a:rPr lang="en-US" sz="2000" dirty="0">
                <a:solidFill>
                  <a:srgbClr val="FF0000"/>
                </a:solidFill>
              </a:rPr>
              <a:t>&lt;input type="text" id="test" value="bonjour"&gt;</a:t>
            </a:r>
          </a:p>
          <a:p>
            <a:pPr lvl="2"/>
            <a:r>
              <a:rPr lang="en-US" sz="2000" dirty="0">
                <a:solidFill>
                  <a:srgbClr val="FF0000"/>
                </a:solidFill>
              </a:rPr>
              <a:t>&lt;input type="button" </a:t>
            </a:r>
            <a:r>
              <a:rPr lang="en-US" sz="2000" dirty="0" err="1">
                <a:solidFill>
                  <a:srgbClr val="FF0000"/>
                </a:solidFill>
              </a:rPr>
              <a:t>onclick</a:t>
            </a:r>
            <a:r>
              <a:rPr lang="en-US" sz="2000" dirty="0">
                <a:solidFill>
                  <a:srgbClr val="FF0000"/>
                </a:solidFill>
              </a:rPr>
              <a:t>="Modifier()" value</a:t>
            </a:r>
            <a:r>
              <a:rPr lang="en-US" sz="2000" dirty="0" smtClean="0">
                <a:solidFill>
                  <a:srgbClr val="FF0000"/>
                </a:solidFill>
              </a:rPr>
              <a:t>="Modifier"&gt;</a:t>
            </a:r>
            <a:endParaRPr lang="en-US" sz="2000" dirty="0">
              <a:solidFill>
                <a:srgbClr val="FF0000"/>
              </a:solidFill>
            </a:endParaRPr>
          </a:p>
          <a:p>
            <a:pPr lvl="1"/>
            <a:r>
              <a:rPr lang="en-US" sz="2000" dirty="0">
                <a:solidFill>
                  <a:srgbClr val="FF0000"/>
                </a:solidFill>
              </a:rPr>
              <a:t>&lt;/form&gt;</a:t>
            </a:r>
          </a:p>
          <a:p>
            <a:r>
              <a:rPr lang="en-US" sz="2000" dirty="0">
                <a:solidFill>
                  <a:srgbClr val="FF0000"/>
                </a:solidFill>
              </a:rPr>
              <a:t>&lt;/body&gt;</a:t>
            </a: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648" y="4005064"/>
            <a:ext cx="3816424" cy="57606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63030" y="1004653"/>
            <a:ext cx="5913226" cy="480131"/>
          </a:xfrm>
          <a:prstGeom prst="rect">
            <a:avLst/>
          </a:prstGeom>
          <a:noFill/>
        </p:spPr>
        <p:txBody>
          <a:bodyPr wrap="square" rtlCol="0">
            <a:spAutoFit/>
          </a:bodyPr>
          <a:lstStyle/>
          <a:p>
            <a:pPr marL="285750" indent="-285750">
              <a:lnSpc>
                <a:spcPct val="90000"/>
              </a:lnSpc>
              <a:buFont typeface="Wingdings" pitchFamily="2" charset="2"/>
              <a:buChar char="Ø"/>
              <a:defRPr/>
            </a:pPr>
            <a:r>
              <a:rPr lang="fr-BE" sz="2800" dirty="0" smtClean="0">
                <a:solidFill>
                  <a:prstClr val="black"/>
                </a:solidFill>
              </a:rPr>
              <a:t>  Les expressions régulières </a:t>
            </a:r>
            <a:r>
              <a:rPr lang="fr-BE" sz="2800" dirty="0" err="1" smtClean="0">
                <a:solidFill>
                  <a:prstClr val="black"/>
                </a:solidFill>
              </a:rPr>
              <a:t>RegExp</a:t>
            </a:r>
            <a:endParaRPr lang="fr-BE" sz="2800" dirty="0" smtClean="0">
              <a:solidFill>
                <a:prstClr val="black"/>
              </a:solidFill>
            </a:endParaRPr>
          </a:p>
        </p:txBody>
      </p:sp>
      <p:sp>
        <p:nvSpPr>
          <p:cNvPr id="5" name="Rectangle 4"/>
          <p:cNvSpPr/>
          <p:nvPr/>
        </p:nvSpPr>
        <p:spPr>
          <a:xfrm>
            <a:off x="1259632" y="1556792"/>
            <a:ext cx="7560840" cy="3170099"/>
          </a:xfrm>
          <a:prstGeom prst="rect">
            <a:avLst/>
          </a:prstGeom>
          <a:ln>
            <a:solidFill>
              <a:schemeClr val="accent1"/>
            </a:solidFill>
          </a:ln>
        </p:spPr>
        <p:txBody>
          <a:bodyPr wrap="square">
            <a:spAutoFit/>
          </a:bodyPr>
          <a:lstStyle/>
          <a:p>
            <a:r>
              <a:rPr lang="fr-BE" sz="2000" dirty="0" err="1">
                <a:solidFill>
                  <a:srgbClr val="FF0000"/>
                </a:solidFill>
              </a:rPr>
              <a:t>function</a:t>
            </a:r>
            <a:r>
              <a:rPr lang="fr-BE" sz="2000" dirty="0">
                <a:solidFill>
                  <a:srgbClr val="FF0000"/>
                </a:solidFill>
              </a:rPr>
              <a:t> </a:t>
            </a:r>
            <a:r>
              <a:rPr lang="fr-BE" sz="2000" dirty="0" err="1">
                <a:solidFill>
                  <a:srgbClr val="FF0000"/>
                </a:solidFill>
              </a:rPr>
              <a:t>validmail</a:t>
            </a:r>
            <a:r>
              <a:rPr lang="fr-BE" sz="2000" dirty="0" smtClean="0">
                <a:solidFill>
                  <a:srgbClr val="FF0000"/>
                </a:solidFill>
              </a:rPr>
              <a:t>(){</a:t>
            </a:r>
            <a:endParaRPr lang="fr-BE" sz="2000" dirty="0">
              <a:solidFill>
                <a:srgbClr val="FF0000"/>
              </a:solidFill>
            </a:endParaRPr>
          </a:p>
          <a:p>
            <a:pPr lvl="1"/>
            <a:r>
              <a:rPr lang="fr-BE" sz="2000" dirty="0" smtClean="0">
                <a:solidFill>
                  <a:srgbClr val="FF0000"/>
                </a:solidFill>
              </a:rPr>
              <a:t>var </a:t>
            </a:r>
            <a:r>
              <a:rPr lang="fr-BE" sz="2000" dirty="0" err="1">
                <a:solidFill>
                  <a:srgbClr val="FF0000"/>
                </a:solidFill>
              </a:rPr>
              <a:t>emailaddr</a:t>
            </a:r>
            <a:r>
              <a:rPr lang="fr-BE" sz="2000" dirty="0">
                <a:solidFill>
                  <a:srgbClr val="FF0000"/>
                </a:solidFill>
              </a:rPr>
              <a:t>=</a:t>
            </a:r>
            <a:r>
              <a:rPr lang="fr-BE" sz="2000" dirty="0" err="1">
                <a:solidFill>
                  <a:srgbClr val="FF0000"/>
                </a:solidFill>
              </a:rPr>
              <a:t>document.getElementById</a:t>
            </a:r>
            <a:r>
              <a:rPr lang="fr-BE" sz="2000" dirty="0">
                <a:solidFill>
                  <a:srgbClr val="FF0000"/>
                </a:solidFill>
              </a:rPr>
              <a:t>("mail").value;</a:t>
            </a:r>
          </a:p>
          <a:p>
            <a:pPr lvl="1"/>
            <a:r>
              <a:rPr lang="fr-BE" sz="2000" dirty="0" smtClean="0">
                <a:solidFill>
                  <a:srgbClr val="FF0000"/>
                </a:solidFill>
              </a:rPr>
              <a:t>var </a:t>
            </a:r>
            <a:r>
              <a:rPr lang="fr-BE" sz="2000" dirty="0" err="1" smtClean="0">
                <a:solidFill>
                  <a:srgbClr val="FF0000"/>
                </a:solidFill>
              </a:rPr>
              <a:t>mailexp</a:t>
            </a:r>
            <a:r>
              <a:rPr lang="fr-BE" sz="2000" dirty="0" smtClean="0">
                <a:solidFill>
                  <a:srgbClr val="FF0000"/>
                </a:solidFill>
              </a:rPr>
              <a:t>="^([</a:t>
            </a:r>
            <a:r>
              <a:rPr lang="fr-BE" sz="2000" dirty="0">
                <a:solidFill>
                  <a:srgbClr val="FF0000"/>
                </a:solidFill>
              </a:rPr>
              <a:t>a-zA-Z0-9_\.\-])+\@(([a-zA-Z0-9\-])+\.)+([a-zA-Z0-9]{2,4})+$";</a:t>
            </a:r>
          </a:p>
          <a:p>
            <a:pPr lvl="1"/>
            <a:r>
              <a:rPr lang="fr-BE" sz="2000" dirty="0" smtClean="0">
                <a:solidFill>
                  <a:srgbClr val="FF0000"/>
                </a:solidFill>
              </a:rPr>
              <a:t>var </a:t>
            </a:r>
            <a:r>
              <a:rPr lang="fr-BE" sz="2000" dirty="0" err="1">
                <a:solidFill>
                  <a:srgbClr val="FF0000"/>
                </a:solidFill>
              </a:rPr>
              <a:t>expr</a:t>
            </a:r>
            <a:r>
              <a:rPr lang="fr-BE" sz="2000" dirty="0">
                <a:solidFill>
                  <a:srgbClr val="FF0000"/>
                </a:solidFill>
              </a:rPr>
              <a:t>=new </a:t>
            </a:r>
            <a:r>
              <a:rPr lang="fr-BE" sz="2000" dirty="0" err="1" smtClean="0">
                <a:solidFill>
                  <a:srgbClr val="FF0000"/>
                </a:solidFill>
              </a:rPr>
              <a:t>RegExp</a:t>
            </a:r>
            <a:r>
              <a:rPr lang="fr-BE" sz="2000" dirty="0" smtClean="0">
                <a:solidFill>
                  <a:srgbClr val="FF0000"/>
                </a:solidFill>
              </a:rPr>
              <a:t>(</a:t>
            </a:r>
            <a:r>
              <a:rPr lang="fr-BE" sz="2000" dirty="0" err="1" smtClean="0">
                <a:solidFill>
                  <a:srgbClr val="FF0000"/>
                </a:solidFill>
              </a:rPr>
              <a:t>mailexp</a:t>
            </a:r>
            <a:r>
              <a:rPr lang="fr-BE" sz="2000" dirty="0" smtClean="0">
                <a:solidFill>
                  <a:srgbClr val="FF0000"/>
                </a:solidFill>
              </a:rPr>
              <a:t>,"</a:t>
            </a:r>
            <a:r>
              <a:rPr lang="fr-BE" sz="2000" dirty="0">
                <a:solidFill>
                  <a:srgbClr val="FF0000"/>
                </a:solidFill>
              </a:rPr>
              <a:t>i");</a:t>
            </a:r>
          </a:p>
          <a:p>
            <a:pPr lvl="1"/>
            <a:r>
              <a:rPr lang="fr-BE" sz="2000" dirty="0" smtClean="0">
                <a:solidFill>
                  <a:srgbClr val="FF0000"/>
                </a:solidFill>
              </a:rPr>
              <a:t>if </a:t>
            </a:r>
            <a:r>
              <a:rPr lang="fr-BE" sz="2000" dirty="0">
                <a:solidFill>
                  <a:srgbClr val="FF0000"/>
                </a:solidFill>
              </a:rPr>
              <a:t>(!</a:t>
            </a:r>
            <a:r>
              <a:rPr lang="fr-BE" sz="2000" dirty="0" err="1">
                <a:solidFill>
                  <a:srgbClr val="FF0000"/>
                </a:solidFill>
              </a:rPr>
              <a:t>expr.test</a:t>
            </a:r>
            <a:r>
              <a:rPr lang="fr-BE" sz="2000" dirty="0">
                <a:solidFill>
                  <a:srgbClr val="FF0000"/>
                </a:solidFill>
              </a:rPr>
              <a:t>(</a:t>
            </a:r>
            <a:r>
              <a:rPr lang="fr-BE" sz="2000" dirty="0" err="1">
                <a:solidFill>
                  <a:srgbClr val="FF0000"/>
                </a:solidFill>
              </a:rPr>
              <a:t>emailaddr</a:t>
            </a:r>
            <a:r>
              <a:rPr lang="fr-BE" sz="2000" dirty="0">
                <a:solidFill>
                  <a:srgbClr val="FF0000"/>
                </a:solidFill>
              </a:rPr>
              <a:t>))</a:t>
            </a:r>
          </a:p>
          <a:p>
            <a:pPr lvl="1"/>
            <a:r>
              <a:rPr lang="fr-BE" sz="2000" dirty="0" smtClean="0">
                <a:solidFill>
                  <a:srgbClr val="FF0000"/>
                </a:solidFill>
              </a:rPr>
              <a:t>{</a:t>
            </a:r>
            <a:endParaRPr lang="fr-BE" sz="2000" dirty="0">
              <a:solidFill>
                <a:srgbClr val="FF0000"/>
              </a:solidFill>
            </a:endParaRPr>
          </a:p>
          <a:p>
            <a:pPr lvl="1"/>
            <a:r>
              <a:rPr lang="fr-BE" sz="2000" dirty="0" err="1" smtClean="0">
                <a:solidFill>
                  <a:srgbClr val="FF0000"/>
                </a:solidFill>
              </a:rPr>
              <a:t>alert</a:t>
            </a:r>
            <a:r>
              <a:rPr lang="fr-BE" sz="2000" dirty="0">
                <a:solidFill>
                  <a:srgbClr val="FF0000"/>
                </a:solidFill>
              </a:rPr>
              <a:t>("email invalide");</a:t>
            </a:r>
          </a:p>
          <a:p>
            <a:pPr lvl="1"/>
            <a:r>
              <a:rPr lang="fr-BE" sz="2000" dirty="0" smtClean="0">
                <a:solidFill>
                  <a:srgbClr val="FF0000"/>
                </a:solidFill>
              </a:rPr>
              <a:t>} </a:t>
            </a:r>
          </a:p>
          <a:p>
            <a:r>
              <a:rPr lang="fr-BE" sz="2000" dirty="0" smtClean="0">
                <a:solidFill>
                  <a:srgbClr val="FF0000"/>
                </a:solidFill>
              </a:rPr>
              <a:t>}</a:t>
            </a:r>
            <a:endParaRPr lang="fr-BE" sz="2000" dirty="0">
              <a:solidFill>
                <a:srgbClr val="FF0000"/>
              </a:solidFill>
            </a:endParaRPr>
          </a:p>
        </p:txBody>
      </p:sp>
      <p:pic>
        <p:nvPicPr>
          <p:cNvPr id="1027" name="Picture 3"/>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1115616" y="5104608"/>
            <a:ext cx="5794749" cy="48463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cstate="email">
            <a:extLst>
              <a:ext uri="{28A0092B-C50C-407E-A947-70E740481C1C}">
                <a14:useLocalDpi xmlns="" xmlns:a14="http://schemas.microsoft.com/office/drawing/2010/main" val="0"/>
              </a:ext>
            </a:extLst>
          </a:blip>
          <a:srcRect/>
          <a:stretch/>
        </p:blipFill>
        <p:spPr bwMode="auto">
          <a:xfrm>
            <a:off x="6940296" y="4822256"/>
            <a:ext cx="2029968" cy="1847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27832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1004653"/>
            <a:ext cx="6849330" cy="480131"/>
          </a:xfrm>
          <a:prstGeom prst="rect">
            <a:avLst/>
          </a:prstGeom>
          <a:noFill/>
        </p:spPr>
        <p:txBody>
          <a:bodyPr wrap="square" rtlCol="0">
            <a:spAutoFit/>
          </a:bodyPr>
          <a:lstStyle/>
          <a:p>
            <a:pPr marL="285750" indent="-285750">
              <a:lnSpc>
                <a:spcPct val="90000"/>
              </a:lnSpc>
              <a:buFont typeface="Wingdings" pitchFamily="2" charset="2"/>
              <a:buChar char="Ø"/>
              <a:defRPr/>
            </a:pPr>
            <a:r>
              <a:rPr lang="fr-BE" sz="2800" dirty="0" smtClean="0">
                <a:solidFill>
                  <a:prstClr val="black"/>
                </a:solidFill>
              </a:rPr>
              <a:t>  Les expressions régulières (autre forme)</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259632" y="1502782"/>
            <a:ext cx="7560840" cy="2862322"/>
          </a:xfrm>
          <a:prstGeom prst="rect">
            <a:avLst/>
          </a:prstGeom>
          <a:ln>
            <a:solidFill>
              <a:schemeClr val="accent1"/>
            </a:solidFill>
          </a:ln>
        </p:spPr>
        <p:txBody>
          <a:bodyPr wrap="square">
            <a:spAutoFit/>
          </a:bodyPr>
          <a:lstStyle/>
          <a:p>
            <a:r>
              <a:rPr lang="fr-BE" sz="2000" dirty="0" err="1">
                <a:solidFill>
                  <a:srgbClr val="FF0000"/>
                </a:solidFill>
              </a:rPr>
              <a:t>function</a:t>
            </a:r>
            <a:r>
              <a:rPr lang="fr-BE" sz="2000" dirty="0">
                <a:solidFill>
                  <a:srgbClr val="FF0000"/>
                </a:solidFill>
              </a:rPr>
              <a:t> </a:t>
            </a:r>
            <a:r>
              <a:rPr lang="fr-BE" sz="2000" dirty="0" err="1">
                <a:solidFill>
                  <a:srgbClr val="FF0000"/>
                </a:solidFill>
              </a:rPr>
              <a:t>validmail</a:t>
            </a:r>
            <a:r>
              <a:rPr lang="fr-BE" sz="2000" dirty="0" smtClean="0">
                <a:solidFill>
                  <a:srgbClr val="FF0000"/>
                </a:solidFill>
              </a:rPr>
              <a:t>() {</a:t>
            </a:r>
            <a:endParaRPr lang="fr-BE" sz="2000" dirty="0">
              <a:solidFill>
                <a:srgbClr val="FF0000"/>
              </a:solidFill>
            </a:endParaRPr>
          </a:p>
          <a:p>
            <a:pPr lvl="1"/>
            <a:r>
              <a:rPr lang="fr-BE" sz="2000" dirty="0" smtClean="0">
                <a:solidFill>
                  <a:srgbClr val="FF0000"/>
                </a:solidFill>
              </a:rPr>
              <a:t>var </a:t>
            </a:r>
            <a:r>
              <a:rPr lang="fr-BE" sz="2000" dirty="0" err="1">
                <a:solidFill>
                  <a:srgbClr val="FF0000"/>
                </a:solidFill>
              </a:rPr>
              <a:t>emailaddr</a:t>
            </a:r>
            <a:r>
              <a:rPr lang="fr-BE" sz="2000" dirty="0">
                <a:solidFill>
                  <a:srgbClr val="FF0000"/>
                </a:solidFill>
              </a:rPr>
              <a:t>=</a:t>
            </a:r>
            <a:r>
              <a:rPr lang="fr-BE" sz="2000" dirty="0" err="1">
                <a:solidFill>
                  <a:srgbClr val="FF0000"/>
                </a:solidFill>
              </a:rPr>
              <a:t>document.getElementById</a:t>
            </a:r>
            <a:r>
              <a:rPr lang="fr-BE" sz="2000" dirty="0">
                <a:solidFill>
                  <a:srgbClr val="FF0000"/>
                </a:solidFill>
              </a:rPr>
              <a:t>("mail").value;</a:t>
            </a:r>
          </a:p>
          <a:p>
            <a:pPr lvl="1"/>
            <a:r>
              <a:rPr lang="fr-BE" sz="2000" dirty="0" smtClean="0">
                <a:solidFill>
                  <a:srgbClr val="FF0000"/>
                </a:solidFill>
              </a:rPr>
              <a:t>var </a:t>
            </a:r>
            <a:r>
              <a:rPr lang="fr-BE" sz="2000" dirty="0" err="1" smtClean="0">
                <a:solidFill>
                  <a:srgbClr val="FF0000"/>
                </a:solidFill>
              </a:rPr>
              <a:t>mailexp</a:t>
            </a:r>
            <a:r>
              <a:rPr lang="fr-BE" sz="2000" dirty="0" smtClean="0">
                <a:solidFill>
                  <a:srgbClr val="FF0000"/>
                </a:solidFill>
              </a:rPr>
              <a:t>=/^([</a:t>
            </a:r>
            <a:r>
              <a:rPr lang="fr-BE" sz="2000" dirty="0">
                <a:solidFill>
                  <a:srgbClr val="FF0000"/>
                </a:solidFill>
              </a:rPr>
              <a:t>a-zA-Z0-9_\.\-])+\@(([a-zA-Z0-9\-])+\.)+([a-zA-Z0-9]{2,4</a:t>
            </a:r>
            <a:r>
              <a:rPr lang="fr-BE" sz="2000" dirty="0" smtClean="0">
                <a:solidFill>
                  <a:srgbClr val="FF0000"/>
                </a:solidFill>
              </a:rPr>
              <a:t>})+$;</a:t>
            </a:r>
            <a:endParaRPr lang="fr-BE" sz="2000" dirty="0">
              <a:solidFill>
                <a:srgbClr val="FF0000"/>
              </a:solidFill>
            </a:endParaRPr>
          </a:p>
          <a:p>
            <a:pPr lvl="1"/>
            <a:r>
              <a:rPr lang="fr-BE" sz="2000" dirty="0" smtClean="0">
                <a:solidFill>
                  <a:srgbClr val="FF0000"/>
                </a:solidFill>
              </a:rPr>
              <a:t>if (!</a:t>
            </a:r>
            <a:r>
              <a:rPr lang="fr-BE" sz="2000" dirty="0" err="1" smtClean="0">
                <a:solidFill>
                  <a:srgbClr val="FF0000"/>
                </a:solidFill>
              </a:rPr>
              <a:t>mailexp.test</a:t>
            </a:r>
            <a:r>
              <a:rPr lang="fr-BE" sz="2000" dirty="0" smtClean="0">
                <a:solidFill>
                  <a:srgbClr val="FF0000"/>
                </a:solidFill>
              </a:rPr>
              <a:t>(</a:t>
            </a:r>
            <a:r>
              <a:rPr lang="fr-BE" sz="2000" dirty="0" err="1" smtClean="0">
                <a:solidFill>
                  <a:srgbClr val="FF0000"/>
                </a:solidFill>
              </a:rPr>
              <a:t>emailaddr</a:t>
            </a:r>
            <a:r>
              <a:rPr lang="fr-BE" sz="2000" dirty="0">
                <a:solidFill>
                  <a:srgbClr val="FF0000"/>
                </a:solidFill>
              </a:rPr>
              <a:t>))</a:t>
            </a:r>
          </a:p>
          <a:p>
            <a:pPr lvl="1"/>
            <a:r>
              <a:rPr lang="fr-BE" sz="2000" dirty="0" smtClean="0">
                <a:solidFill>
                  <a:srgbClr val="FF0000"/>
                </a:solidFill>
              </a:rPr>
              <a:t>{</a:t>
            </a:r>
            <a:endParaRPr lang="fr-BE" sz="2000" dirty="0">
              <a:solidFill>
                <a:srgbClr val="FF0000"/>
              </a:solidFill>
            </a:endParaRPr>
          </a:p>
          <a:p>
            <a:pPr lvl="1"/>
            <a:r>
              <a:rPr lang="fr-BE" sz="2000" dirty="0" err="1" smtClean="0">
                <a:solidFill>
                  <a:srgbClr val="FF0000"/>
                </a:solidFill>
              </a:rPr>
              <a:t>alert</a:t>
            </a:r>
            <a:r>
              <a:rPr lang="fr-BE" sz="2000" dirty="0">
                <a:solidFill>
                  <a:srgbClr val="FF0000"/>
                </a:solidFill>
              </a:rPr>
              <a:t>("email invalide");</a:t>
            </a:r>
          </a:p>
          <a:p>
            <a:pPr lvl="1"/>
            <a:r>
              <a:rPr lang="fr-BE" sz="2000" dirty="0" smtClean="0">
                <a:solidFill>
                  <a:srgbClr val="FF0000"/>
                </a:solidFill>
              </a:rPr>
              <a:t>}  </a:t>
            </a:r>
          </a:p>
          <a:p>
            <a:r>
              <a:rPr lang="fr-BE" sz="2000" dirty="0" smtClean="0">
                <a:solidFill>
                  <a:srgbClr val="FF0000"/>
                </a:solidFill>
              </a:rPr>
              <a:t>}</a:t>
            </a:r>
            <a:endParaRPr lang="fr-BE" sz="2000" dirty="0">
              <a:solidFill>
                <a:srgbClr val="FF0000"/>
              </a:solidFill>
            </a:endParaRPr>
          </a:p>
        </p:txBody>
      </p:sp>
      <p:pic>
        <p:nvPicPr>
          <p:cNvPr id="1027" name="Picture 3"/>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827583" y="4599432"/>
            <a:ext cx="5774385" cy="4389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cstate="email">
            <a:extLst>
              <a:ext uri="{28A0092B-C50C-407E-A947-70E740481C1C}">
                <a14:useLocalDpi xmlns="" xmlns:a14="http://schemas.microsoft.com/office/drawing/2010/main" val="0"/>
              </a:ext>
            </a:extLst>
          </a:blip>
          <a:srcRect/>
          <a:stretch/>
        </p:blipFill>
        <p:spPr bwMode="auto">
          <a:xfrm>
            <a:off x="6732240" y="4437112"/>
            <a:ext cx="2276856" cy="2002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9021879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HTML et </a:t>
            </a:r>
            <a:r>
              <a:rPr lang="fr-BE" sz="5400" dirty="0" err="1" smtClean="0"/>
              <a:t>Javascript</a:t>
            </a:r>
            <a:endParaRPr lang="fr-BE" sz="5400" dirty="0"/>
          </a:p>
        </p:txBody>
      </p:sp>
      <p:sp>
        <p:nvSpPr>
          <p:cNvPr id="3" name="ZoneTexte 2"/>
          <p:cNvSpPr txBox="1"/>
          <p:nvPr/>
        </p:nvSpPr>
        <p:spPr>
          <a:xfrm>
            <a:off x="1043608" y="980728"/>
            <a:ext cx="7920880" cy="4724370"/>
          </a:xfrm>
          <a:prstGeom prst="rect">
            <a:avLst/>
          </a:prstGeom>
          <a:noFill/>
        </p:spPr>
        <p:txBody>
          <a:bodyPr wrap="square" rtlCol="0">
            <a:spAutoFit/>
          </a:bodyPr>
          <a:lstStyle/>
          <a:p>
            <a:r>
              <a:rPr lang="fr-BE" sz="2000" dirty="0"/>
              <a:t>&lt;!DOCTYPE html&gt;</a:t>
            </a:r>
          </a:p>
          <a:p>
            <a:r>
              <a:rPr lang="fr-BE" sz="2000" dirty="0"/>
              <a:t>&lt;html&gt;</a:t>
            </a:r>
          </a:p>
          <a:p>
            <a:r>
              <a:rPr lang="fr-BE" sz="2000" dirty="0" smtClean="0"/>
              <a:t>&lt;</a:t>
            </a:r>
            <a:r>
              <a:rPr lang="fr-BE" sz="2000" dirty="0" err="1"/>
              <a:t>head</a:t>
            </a:r>
            <a:r>
              <a:rPr lang="fr-BE" sz="2000" dirty="0"/>
              <a:t>&gt;</a:t>
            </a:r>
          </a:p>
          <a:p>
            <a:r>
              <a:rPr lang="fr-BE" sz="2100" b="1" dirty="0" smtClean="0">
                <a:solidFill>
                  <a:srgbClr val="FF0000"/>
                </a:solidFill>
              </a:rPr>
              <a:t>	&lt;</a:t>
            </a:r>
            <a:r>
              <a:rPr lang="fr-BE" sz="2100" b="1" dirty="0">
                <a:solidFill>
                  <a:srgbClr val="FF0000"/>
                </a:solidFill>
              </a:rPr>
              <a:t>script type="</a:t>
            </a:r>
            <a:r>
              <a:rPr lang="fr-BE" sz="2100" b="1" dirty="0" err="1">
                <a:solidFill>
                  <a:srgbClr val="FF0000"/>
                </a:solidFill>
              </a:rPr>
              <a:t>text</a:t>
            </a:r>
            <a:r>
              <a:rPr lang="fr-BE" sz="2100" b="1" dirty="0">
                <a:solidFill>
                  <a:srgbClr val="FF0000"/>
                </a:solidFill>
              </a:rPr>
              <a:t>/</a:t>
            </a:r>
            <a:r>
              <a:rPr lang="fr-BE" sz="2100" b="1" dirty="0" err="1">
                <a:solidFill>
                  <a:srgbClr val="FF0000"/>
                </a:solidFill>
              </a:rPr>
              <a:t>javascript</a:t>
            </a:r>
            <a:r>
              <a:rPr lang="fr-BE" sz="2100" b="1" dirty="0">
                <a:solidFill>
                  <a:srgbClr val="FF0000"/>
                </a:solidFill>
              </a:rPr>
              <a:t>" </a:t>
            </a:r>
            <a:r>
              <a:rPr lang="fr-BE" sz="2100" b="1" dirty="0" err="1">
                <a:solidFill>
                  <a:srgbClr val="FF0000"/>
                </a:solidFill>
              </a:rPr>
              <a:t>src</a:t>
            </a:r>
            <a:r>
              <a:rPr lang="fr-BE" sz="2100" b="1" dirty="0">
                <a:solidFill>
                  <a:srgbClr val="FF0000"/>
                </a:solidFill>
              </a:rPr>
              <a:t>="script.js</a:t>
            </a:r>
            <a:r>
              <a:rPr lang="fr-BE" sz="2100" b="1" dirty="0" smtClean="0">
                <a:solidFill>
                  <a:srgbClr val="FF0000"/>
                </a:solidFill>
              </a:rPr>
              <a:t>" /&gt;</a:t>
            </a:r>
          </a:p>
          <a:p>
            <a:r>
              <a:rPr lang="fr-BE" sz="2000" dirty="0" smtClean="0"/>
              <a:t>	&lt;</a:t>
            </a:r>
            <a:r>
              <a:rPr lang="fr-BE" sz="2000" dirty="0" err="1"/>
              <a:t>meta</a:t>
            </a:r>
            <a:r>
              <a:rPr lang="fr-BE" sz="2000" dirty="0"/>
              <a:t> content="</a:t>
            </a:r>
            <a:r>
              <a:rPr lang="fr-BE" sz="2000" dirty="0" err="1"/>
              <a:t>text</a:t>
            </a:r>
            <a:r>
              <a:rPr lang="fr-BE" sz="2000" dirty="0"/>
              <a:t>/html; </a:t>
            </a:r>
            <a:r>
              <a:rPr lang="fr-BE" sz="2000" dirty="0" err="1"/>
              <a:t>charset</a:t>
            </a:r>
            <a:r>
              <a:rPr lang="fr-BE" sz="2000" dirty="0"/>
              <a:t>=utf-8" http-</a:t>
            </a:r>
            <a:r>
              <a:rPr lang="fr-BE" sz="2000" dirty="0" err="1"/>
              <a:t>equiv</a:t>
            </a:r>
            <a:r>
              <a:rPr lang="fr-BE" sz="2000" dirty="0"/>
              <a:t>="</a:t>
            </a:r>
            <a:r>
              <a:rPr lang="fr-BE" sz="2000" dirty="0" smtClean="0"/>
              <a:t>Content-	Type</a:t>
            </a:r>
            <a:r>
              <a:rPr lang="fr-BE" sz="2000" dirty="0"/>
              <a:t>"&gt;</a:t>
            </a:r>
          </a:p>
          <a:p>
            <a:r>
              <a:rPr lang="fr-BE" sz="2000" dirty="0" smtClean="0"/>
              <a:t>	&lt;</a:t>
            </a:r>
            <a:r>
              <a:rPr lang="fr-BE" sz="2000" dirty="0" err="1"/>
              <a:t>title</a:t>
            </a:r>
            <a:r>
              <a:rPr lang="fr-BE" sz="2000" dirty="0"/>
              <a:t>&gt;</a:t>
            </a:r>
            <a:r>
              <a:rPr lang="fr-BE" sz="2000" dirty="0" err="1"/>
              <a:t>Untitled</a:t>
            </a:r>
            <a:r>
              <a:rPr lang="fr-BE" sz="2000" dirty="0"/>
              <a:t> 1&lt;/</a:t>
            </a:r>
            <a:r>
              <a:rPr lang="fr-BE" sz="2000" dirty="0" err="1"/>
              <a:t>title</a:t>
            </a:r>
            <a:r>
              <a:rPr lang="fr-BE" sz="2000" dirty="0"/>
              <a:t>&gt;</a:t>
            </a:r>
          </a:p>
          <a:p>
            <a:r>
              <a:rPr lang="fr-BE" sz="2000" dirty="0"/>
              <a:t>&lt;/</a:t>
            </a:r>
            <a:r>
              <a:rPr lang="fr-BE" sz="2000" dirty="0" err="1"/>
              <a:t>head</a:t>
            </a:r>
            <a:r>
              <a:rPr lang="fr-BE" sz="2000" dirty="0"/>
              <a:t>&gt;</a:t>
            </a:r>
          </a:p>
          <a:p>
            <a:r>
              <a:rPr lang="fr-BE" sz="2000" dirty="0"/>
              <a:t>&lt;body&gt;</a:t>
            </a:r>
          </a:p>
          <a:p>
            <a:r>
              <a:rPr lang="fr-BE" sz="2000" dirty="0" smtClean="0"/>
              <a:t>	&lt;</a:t>
            </a:r>
            <a:r>
              <a:rPr lang="fr-BE" sz="2000" dirty="0" err="1"/>
              <a:t>form</a:t>
            </a:r>
            <a:r>
              <a:rPr lang="fr-BE" sz="2000" dirty="0"/>
              <a:t> action=""&gt;</a:t>
            </a:r>
          </a:p>
          <a:p>
            <a:r>
              <a:rPr lang="fr-BE" sz="2000" dirty="0" smtClean="0"/>
              <a:t>	&lt;</a:t>
            </a:r>
            <a:r>
              <a:rPr lang="fr-BE" sz="2000" dirty="0" err="1"/>
              <a:t>span</a:t>
            </a:r>
            <a:r>
              <a:rPr lang="fr-BE" sz="2000" dirty="0"/>
              <a:t> id="SpanID1"&gt;Non défini&lt;/</a:t>
            </a:r>
            <a:r>
              <a:rPr lang="fr-BE" sz="2000" dirty="0" err="1"/>
              <a:t>span</a:t>
            </a:r>
            <a:r>
              <a:rPr lang="fr-BE" sz="2000" dirty="0"/>
              <a:t>&gt; &lt;input type="</a:t>
            </a:r>
            <a:r>
              <a:rPr lang="fr-BE" sz="2000" dirty="0" err="1"/>
              <a:t>button</a:t>
            </a:r>
            <a:r>
              <a:rPr lang="fr-BE" sz="2000" dirty="0"/>
              <a:t>" </a:t>
            </a:r>
            <a:r>
              <a:rPr lang="fr-BE" sz="2000" dirty="0" smtClean="0"/>
              <a:t>	value</a:t>
            </a:r>
            <a:r>
              <a:rPr lang="fr-BE" sz="2000" dirty="0"/>
              <a:t>="Remplir" </a:t>
            </a:r>
            <a:r>
              <a:rPr lang="fr-BE" sz="2000" dirty="0" err="1"/>
              <a:t>onclick</a:t>
            </a:r>
            <a:r>
              <a:rPr lang="fr-BE" sz="2000" dirty="0"/>
              <a:t>="Remplir();"&gt;</a:t>
            </a:r>
          </a:p>
          <a:p>
            <a:r>
              <a:rPr lang="fr-BE" sz="2000" dirty="0" smtClean="0"/>
              <a:t>	&lt;/</a:t>
            </a:r>
            <a:r>
              <a:rPr lang="fr-BE" sz="2000" dirty="0" err="1"/>
              <a:t>form</a:t>
            </a:r>
            <a:r>
              <a:rPr lang="fr-BE" sz="2000" dirty="0" smtClean="0"/>
              <a:t>&gt; </a:t>
            </a:r>
          </a:p>
          <a:p>
            <a:r>
              <a:rPr lang="fr-BE" sz="2000" dirty="0" smtClean="0"/>
              <a:t>&lt;/</a:t>
            </a:r>
            <a:r>
              <a:rPr lang="fr-BE" sz="2000" dirty="0"/>
              <a:t>body</a:t>
            </a:r>
            <a:r>
              <a:rPr lang="fr-BE" sz="2000" dirty="0" smtClean="0"/>
              <a:t>&gt; </a:t>
            </a:r>
          </a:p>
          <a:p>
            <a:r>
              <a:rPr lang="fr-BE" sz="2000" dirty="0" smtClean="0"/>
              <a:t>&lt;/html&gt;</a:t>
            </a:r>
            <a:endParaRPr lang="fr-BE" sz="2000" dirty="0"/>
          </a:p>
        </p:txBody>
      </p:sp>
    </p:spTree>
    <p:extLst>
      <p:ext uri="{BB962C8B-B14F-4D97-AF65-F5344CB8AC3E}">
        <p14:creationId xmlns="" xmlns:p14="http://schemas.microsoft.com/office/powerpoint/2010/main" val="329551408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a:solidFill>
                  <a:prstClr val="black"/>
                </a:solidFill>
              </a:rPr>
              <a:t>E</a:t>
            </a:r>
            <a:r>
              <a:rPr lang="fr-BE" sz="5400" dirty="0" smtClean="0">
                <a:solidFill>
                  <a:prstClr val="black"/>
                </a:solidFill>
              </a:rPr>
              <a:t>xemple</a:t>
            </a:r>
          </a:p>
        </p:txBody>
      </p:sp>
      <p:sp>
        <p:nvSpPr>
          <p:cNvPr id="4" name="ZoneTexte 3"/>
          <p:cNvSpPr txBox="1"/>
          <p:nvPr/>
        </p:nvSpPr>
        <p:spPr>
          <a:xfrm>
            <a:off x="963030" y="1004653"/>
            <a:ext cx="5625194" cy="480131"/>
          </a:xfrm>
          <a:prstGeom prst="rect">
            <a:avLst/>
          </a:prstGeom>
          <a:noFill/>
        </p:spPr>
        <p:txBody>
          <a:bodyPr wrap="square" rtlCol="0">
            <a:spAutoFit/>
          </a:bodyPr>
          <a:lstStyle/>
          <a:p>
            <a:pPr marL="285750" indent="-285750">
              <a:lnSpc>
                <a:spcPct val="90000"/>
              </a:lnSpc>
              <a:buFont typeface="Wingdings" pitchFamily="2" charset="2"/>
              <a:buChar char="Ø"/>
              <a:defRPr/>
            </a:pPr>
            <a:r>
              <a:rPr lang="fr-BE" sz="2800" dirty="0" smtClean="0">
                <a:solidFill>
                  <a:prstClr val="black"/>
                </a:solidFill>
              </a:rPr>
              <a:t>  Vérifier si un champ est rempli</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6" name="Rectangle 5"/>
          <p:cNvSpPr/>
          <p:nvPr/>
        </p:nvSpPr>
        <p:spPr>
          <a:xfrm>
            <a:off x="1259632" y="1542271"/>
            <a:ext cx="6912768" cy="2246769"/>
          </a:xfrm>
          <a:prstGeom prst="rect">
            <a:avLst/>
          </a:prstGeom>
          <a:ln>
            <a:solidFill>
              <a:schemeClr val="tx1"/>
            </a:solidFill>
          </a:ln>
        </p:spPr>
        <p:txBody>
          <a:bodyPr wrap="square">
            <a:spAutoFit/>
          </a:bodyPr>
          <a:lstStyle/>
          <a:p>
            <a:r>
              <a:rPr lang="fr-BE" sz="2000" dirty="0" err="1">
                <a:solidFill>
                  <a:srgbClr val="FF0000"/>
                </a:solidFill>
              </a:rPr>
              <a:t>function</a:t>
            </a:r>
            <a:r>
              <a:rPr lang="fr-BE" sz="2000" dirty="0">
                <a:solidFill>
                  <a:srgbClr val="FF0000"/>
                </a:solidFill>
              </a:rPr>
              <a:t> valide</a:t>
            </a:r>
            <a:r>
              <a:rPr lang="fr-BE" sz="2000" dirty="0" smtClean="0">
                <a:solidFill>
                  <a:srgbClr val="FF0000"/>
                </a:solidFill>
              </a:rPr>
              <a:t>(){</a:t>
            </a:r>
            <a:endParaRPr lang="fr-BE" sz="2000" dirty="0">
              <a:solidFill>
                <a:srgbClr val="FF0000"/>
              </a:solidFill>
            </a:endParaRPr>
          </a:p>
          <a:p>
            <a:pPr lvl="1"/>
            <a:r>
              <a:rPr lang="fr-BE" sz="2000" dirty="0" smtClean="0">
                <a:solidFill>
                  <a:srgbClr val="FF0000"/>
                </a:solidFill>
              </a:rPr>
              <a:t>var </a:t>
            </a:r>
            <a:r>
              <a:rPr lang="fr-BE" sz="2000" dirty="0">
                <a:solidFill>
                  <a:srgbClr val="FF0000"/>
                </a:solidFill>
              </a:rPr>
              <a:t>champ=</a:t>
            </a:r>
            <a:r>
              <a:rPr lang="fr-BE" sz="2000" dirty="0" err="1">
                <a:solidFill>
                  <a:srgbClr val="FF0000"/>
                </a:solidFill>
              </a:rPr>
              <a:t>document.getElementById</a:t>
            </a:r>
            <a:r>
              <a:rPr lang="fr-BE" sz="2000" dirty="0">
                <a:solidFill>
                  <a:srgbClr val="FF0000"/>
                </a:solidFill>
              </a:rPr>
              <a:t>("mail").value</a:t>
            </a:r>
            <a:r>
              <a:rPr lang="fr-BE" sz="2000" dirty="0" smtClean="0">
                <a:solidFill>
                  <a:srgbClr val="FF0000"/>
                </a:solidFill>
              </a:rPr>
              <a:t>;</a:t>
            </a:r>
            <a:endParaRPr lang="fr-BE" sz="2000" dirty="0">
              <a:solidFill>
                <a:srgbClr val="FF0000"/>
              </a:solidFill>
            </a:endParaRPr>
          </a:p>
          <a:p>
            <a:pPr lvl="1"/>
            <a:r>
              <a:rPr lang="fr-BE" sz="2000" dirty="0" smtClean="0">
                <a:solidFill>
                  <a:srgbClr val="FF0000"/>
                </a:solidFill>
              </a:rPr>
              <a:t>if </a:t>
            </a:r>
            <a:r>
              <a:rPr lang="fr-BE" sz="2000" dirty="0">
                <a:solidFill>
                  <a:srgbClr val="FF0000"/>
                </a:solidFill>
              </a:rPr>
              <a:t>(</a:t>
            </a:r>
            <a:r>
              <a:rPr lang="fr-BE" sz="2000" dirty="0" err="1">
                <a:solidFill>
                  <a:srgbClr val="FF0000"/>
                </a:solidFill>
              </a:rPr>
              <a:t>champ.length</a:t>
            </a:r>
            <a:r>
              <a:rPr lang="fr-BE" sz="2000" dirty="0">
                <a:solidFill>
                  <a:srgbClr val="FF0000"/>
                </a:solidFill>
              </a:rPr>
              <a:t>==0)</a:t>
            </a:r>
          </a:p>
          <a:p>
            <a:pPr lvl="1"/>
            <a:r>
              <a:rPr lang="fr-BE" sz="2000" dirty="0" smtClean="0">
                <a:solidFill>
                  <a:srgbClr val="FF0000"/>
                </a:solidFill>
              </a:rPr>
              <a:t>{</a:t>
            </a:r>
            <a:endParaRPr lang="fr-BE" sz="2000" dirty="0">
              <a:solidFill>
                <a:srgbClr val="FF0000"/>
              </a:solidFill>
            </a:endParaRPr>
          </a:p>
          <a:p>
            <a:pPr lvl="2"/>
            <a:r>
              <a:rPr lang="fr-BE" sz="2000" dirty="0" err="1" smtClean="0">
                <a:solidFill>
                  <a:srgbClr val="FF0000"/>
                </a:solidFill>
              </a:rPr>
              <a:t>alert</a:t>
            </a:r>
            <a:r>
              <a:rPr lang="fr-BE" sz="2000" dirty="0">
                <a:solidFill>
                  <a:srgbClr val="FF0000"/>
                </a:solidFill>
              </a:rPr>
              <a:t>("email absent");</a:t>
            </a:r>
          </a:p>
          <a:p>
            <a:pPr lvl="1"/>
            <a:r>
              <a:rPr lang="fr-BE" sz="2000" dirty="0" smtClean="0">
                <a:solidFill>
                  <a:srgbClr val="FF0000"/>
                </a:solidFill>
              </a:rPr>
              <a:t>} </a:t>
            </a:r>
            <a:endParaRPr lang="fr-BE" sz="2000" dirty="0">
              <a:solidFill>
                <a:srgbClr val="FF0000"/>
              </a:solidFill>
            </a:endParaRPr>
          </a:p>
          <a:p>
            <a:r>
              <a:rPr lang="fr-BE" sz="2000" dirty="0">
                <a:solidFill>
                  <a:srgbClr val="FF0000"/>
                </a:solidFill>
              </a:rPr>
              <a:t>}</a:t>
            </a:r>
          </a:p>
        </p:txBody>
      </p:sp>
      <p:pic>
        <p:nvPicPr>
          <p:cNvPr id="2050"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1259632" y="4005064"/>
            <a:ext cx="5066345" cy="57606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94613" y="3861048"/>
            <a:ext cx="2469875" cy="22443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3404493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a:solidFill>
                  <a:prstClr val="black"/>
                </a:solidFill>
              </a:rPr>
              <a:t>E</a:t>
            </a:r>
            <a:r>
              <a:rPr lang="fr-BE" sz="5400" dirty="0" smtClean="0">
                <a:solidFill>
                  <a:prstClr val="black"/>
                </a:solidFill>
              </a:rPr>
              <a:t>xemple</a:t>
            </a:r>
          </a:p>
        </p:txBody>
      </p:sp>
      <p:sp>
        <p:nvSpPr>
          <p:cNvPr id="4" name="ZoneTexte 3"/>
          <p:cNvSpPr txBox="1"/>
          <p:nvPr/>
        </p:nvSpPr>
        <p:spPr>
          <a:xfrm>
            <a:off x="963030" y="980728"/>
            <a:ext cx="612925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a:t>
            </a:r>
            <a:r>
              <a:rPr lang="fr-BE" sz="2800" dirty="0">
                <a:solidFill>
                  <a:prstClr val="black"/>
                </a:solidFill>
              </a:rPr>
              <a:t>Vérifier si un champ est numérique</a:t>
            </a:r>
            <a:endParaRPr lang="fr-BE" sz="2800" dirty="0" smtClean="0">
              <a:solidFill>
                <a:prstClr val="black"/>
              </a:solidFill>
            </a:endParaRPr>
          </a:p>
        </p:txBody>
      </p:sp>
      <p:sp>
        <p:nvSpPr>
          <p:cNvPr id="6" name="Rectangle 5"/>
          <p:cNvSpPr/>
          <p:nvPr/>
        </p:nvSpPr>
        <p:spPr>
          <a:xfrm>
            <a:off x="1259632" y="1460859"/>
            <a:ext cx="6840760" cy="2554545"/>
          </a:xfrm>
          <a:prstGeom prst="rect">
            <a:avLst/>
          </a:prstGeom>
          <a:ln>
            <a:solidFill>
              <a:schemeClr val="tx1"/>
            </a:solidFill>
          </a:ln>
        </p:spPr>
        <p:txBody>
          <a:bodyPr wrap="square">
            <a:spAutoFit/>
          </a:bodyPr>
          <a:lstStyle/>
          <a:p>
            <a:r>
              <a:rPr lang="fr-BE" sz="2000" dirty="0" err="1">
                <a:solidFill>
                  <a:srgbClr val="FF0000"/>
                </a:solidFill>
              </a:rPr>
              <a:t>function</a:t>
            </a:r>
            <a:r>
              <a:rPr lang="fr-BE" sz="2000" dirty="0">
                <a:solidFill>
                  <a:srgbClr val="FF0000"/>
                </a:solidFill>
              </a:rPr>
              <a:t> valide()</a:t>
            </a:r>
          </a:p>
          <a:p>
            <a:r>
              <a:rPr lang="fr-BE" sz="2000" dirty="0">
                <a:solidFill>
                  <a:srgbClr val="FF0000"/>
                </a:solidFill>
              </a:rPr>
              <a:t>{</a:t>
            </a:r>
          </a:p>
          <a:p>
            <a:pPr lvl="1"/>
            <a:r>
              <a:rPr lang="fr-BE" sz="2000" dirty="0" smtClean="0">
                <a:solidFill>
                  <a:srgbClr val="FF0000"/>
                </a:solidFill>
              </a:rPr>
              <a:t>var </a:t>
            </a:r>
            <a:r>
              <a:rPr lang="fr-BE" sz="2000" dirty="0">
                <a:solidFill>
                  <a:srgbClr val="FF0000"/>
                </a:solidFill>
              </a:rPr>
              <a:t>champ=</a:t>
            </a:r>
            <a:r>
              <a:rPr lang="fr-BE" sz="2000" dirty="0" err="1">
                <a:solidFill>
                  <a:srgbClr val="FF0000"/>
                </a:solidFill>
              </a:rPr>
              <a:t>document.getElementById</a:t>
            </a:r>
            <a:r>
              <a:rPr lang="fr-BE" sz="2000" dirty="0">
                <a:solidFill>
                  <a:srgbClr val="FF0000"/>
                </a:solidFill>
              </a:rPr>
              <a:t>("</a:t>
            </a:r>
            <a:r>
              <a:rPr lang="fr-BE" sz="2000" dirty="0" err="1">
                <a:solidFill>
                  <a:srgbClr val="FF0000"/>
                </a:solidFill>
              </a:rPr>
              <a:t>quantite</a:t>
            </a:r>
            <a:r>
              <a:rPr lang="fr-BE" sz="2000" dirty="0">
                <a:solidFill>
                  <a:srgbClr val="FF0000"/>
                </a:solidFill>
              </a:rPr>
              <a:t>").value;</a:t>
            </a:r>
          </a:p>
          <a:p>
            <a:pPr lvl="1"/>
            <a:r>
              <a:rPr lang="fr-BE" sz="2000" dirty="0" smtClean="0">
                <a:solidFill>
                  <a:srgbClr val="FF0000"/>
                </a:solidFill>
              </a:rPr>
              <a:t>if </a:t>
            </a:r>
            <a:r>
              <a:rPr lang="fr-BE" sz="2000" dirty="0">
                <a:solidFill>
                  <a:srgbClr val="FF0000"/>
                </a:solidFill>
              </a:rPr>
              <a:t>(</a:t>
            </a:r>
            <a:r>
              <a:rPr lang="fr-BE" sz="2000" dirty="0" err="1">
                <a:solidFill>
                  <a:srgbClr val="FF0000"/>
                </a:solidFill>
              </a:rPr>
              <a:t>isNaN</a:t>
            </a:r>
            <a:r>
              <a:rPr lang="fr-BE" sz="2000" dirty="0">
                <a:solidFill>
                  <a:srgbClr val="FF0000"/>
                </a:solidFill>
              </a:rPr>
              <a:t>(champ))</a:t>
            </a:r>
          </a:p>
          <a:p>
            <a:pPr lvl="1"/>
            <a:r>
              <a:rPr lang="fr-BE" sz="2000" dirty="0" smtClean="0">
                <a:solidFill>
                  <a:srgbClr val="FF0000"/>
                </a:solidFill>
              </a:rPr>
              <a:t>{</a:t>
            </a:r>
            <a:endParaRPr lang="fr-BE" sz="2000" dirty="0">
              <a:solidFill>
                <a:srgbClr val="FF0000"/>
              </a:solidFill>
            </a:endParaRPr>
          </a:p>
          <a:p>
            <a:pPr lvl="2"/>
            <a:r>
              <a:rPr lang="fr-BE" sz="2000" dirty="0" err="1" smtClean="0">
                <a:solidFill>
                  <a:srgbClr val="FF0000"/>
                </a:solidFill>
              </a:rPr>
              <a:t>alert</a:t>
            </a:r>
            <a:r>
              <a:rPr lang="fr-BE" sz="2000" dirty="0">
                <a:solidFill>
                  <a:srgbClr val="FF0000"/>
                </a:solidFill>
              </a:rPr>
              <a:t>("valeur numérique requise");</a:t>
            </a:r>
          </a:p>
          <a:p>
            <a:pPr lvl="1"/>
            <a:r>
              <a:rPr lang="fr-BE" sz="2000" dirty="0" smtClean="0">
                <a:solidFill>
                  <a:srgbClr val="FF0000"/>
                </a:solidFill>
              </a:rPr>
              <a:t>} </a:t>
            </a:r>
            <a:endParaRPr lang="fr-BE" sz="2000" dirty="0">
              <a:solidFill>
                <a:srgbClr val="FF0000"/>
              </a:solidFill>
            </a:endParaRPr>
          </a:p>
          <a:p>
            <a:r>
              <a:rPr lang="fr-BE" sz="2000" dirty="0" smtClean="0">
                <a:solidFill>
                  <a:srgbClr val="FF0000"/>
                </a:solidFill>
              </a:rPr>
              <a:t>}</a:t>
            </a:r>
            <a:endParaRPr lang="fr-BE" sz="2000" dirty="0">
              <a:solidFill>
                <a:srgbClr val="FF0000"/>
              </a:solidFill>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9661" y="4149080"/>
            <a:ext cx="3564396"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59632" y="4293096"/>
            <a:ext cx="4057485" cy="40691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2264687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805626"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Implémentation</a:t>
            </a:r>
          </a:p>
        </p:txBody>
      </p:sp>
      <p:sp>
        <p:nvSpPr>
          <p:cNvPr id="5" name="Rectangle 4"/>
          <p:cNvSpPr/>
          <p:nvPr/>
        </p:nvSpPr>
        <p:spPr>
          <a:xfrm>
            <a:off x="1259632" y="1502782"/>
            <a:ext cx="6696744" cy="2862322"/>
          </a:xfrm>
          <a:prstGeom prst="rect">
            <a:avLst/>
          </a:prstGeom>
          <a:ln>
            <a:solidFill>
              <a:schemeClr val="tx1"/>
            </a:solidFill>
          </a:ln>
        </p:spPr>
        <p:txBody>
          <a:bodyPr wrap="square">
            <a:spAutoFit/>
          </a:bodyPr>
          <a:lstStyle/>
          <a:p>
            <a:r>
              <a:rPr lang="fr-BE" sz="2000" dirty="0">
                <a:solidFill>
                  <a:srgbClr val="FF0000"/>
                </a:solidFill>
              </a:rPr>
              <a:t>&lt;body&gt;</a:t>
            </a:r>
          </a:p>
          <a:p>
            <a:pPr lvl="1"/>
            <a:r>
              <a:rPr lang="fr-BE" sz="2000" dirty="0">
                <a:solidFill>
                  <a:srgbClr val="FF0000"/>
                </a:solidFill>
              </a:rPr>
              <a:t>&lt;</a:t>
            </a:r>
            <a:r>
              <a:rPr lang="fr-BE" sz="2000" dirty="0" err="1">
                <a:solidFill>
                  <a:srgbClr val="FF0000"/>
                </a:solidFill>
              </a:rPr>
              <a:t>canvas</a:t>
            </a:r>
            <a:r>
              <a:rPr lang="fr-BE" sz="2000" dirty="0">
                <a:solidFill>
                  <a:srgbClr val="FF0000"/>
                </a:solidFill>
              </a:rPr>
              <a:t> id="zone2d" </a:t>
            </a:r>
            <a:r>
              <a:rPr lang="fr-BE" sz="2000" dirty="0" err="1">
                <a:solidFill>
                  <a:srgbClr val="FF0000"/>
                </a:solidFill>
              </a:rPr>
              <a:t>width</a:t>
            </a:r>
            <a:r>
              <a:rPr lang="fr-BE" sz="2000" dirty="0">
                <a:solidFill>
                  <a:srgbClr val="FF0000"/>
                </a:solidFill>
              </a:rPr>
              <a:t>="200px" </a:t>
            </a:r>
            <a:r>
              <a:rPr lang="fr-BE" sz="2000" dirty="0" err="1">
                <a:solidFill>
                  <a:srgbClr val="FF0000"/>
                </a:solidFill>
              </a:rPr>
              <a:t>height</a:t>
            </a:r>
            <a:r>
              <a:rPr lang="fr-BE" sz="2000" dirty="0">
                <a:solidFill>
                  <a:srgbClr val="FF0000"/>
                </a:solidFill>
              </a:rPr>
              <a:t>="100px" style="border:1px </a:t>
            </a:r>
            <a:r>
              <a:rPr lang="fr-BE" sz="2000" dirty="0" err="1">
                <a:solidFill>
                  <a:srgbClr val="FF0000"/>
                </a:solidFill>
              </a:rPr>
              <a:t>solid</a:t>
            </a:r>
            <a:r>
              <a:rPr lang="fr-BE" sz="2000" dirty="0">
                <a:solidFill>
                  <a:srgbClr val="FF0000"/>
                </a:solidFill>
              </a:rPr>
              <a:t> black"&gt;Non supporté&lt;/</a:t>
            </a:r>
            <a:r>
              <a:rPr lang="fr-BE" sz="2000" dirty="0" err="1">
                <a:solidFill>
                  <a:srgbClr val="FF0000"/>
                </a:solidFill>
              </a:rPr>
              <a:t>canvas</a:t>
            </a:r>
            <a:r>
              <a:rPr lang="fr-BE" sz="2000" dirty="0">
                <a:solidFill>
                  <a:srgbClr val="FF0000"/>
                </a:solidFill>
              </a:rPr>
              <a:t>&gt;</a:t>
            </a:r>
          </a:p>
          <a:p>
            <a:pPr lvl="1"/>
            <a:r>
              <a:rPr lang="fr-BE" sz="2000" dirty="0">
                <a:solidFill>
                  <a:srgbClr val="FF0000"/>
                </a:solidFill>
              </a:rPr>
              <a:t>&lt;script type="</a:t>
            </a:r>
            <a:r>
              <a:rPr lang="fr-BE" sz="2000" dirty="0" err="1">
                <a:solidFill>
                  <a:srgbClr val="FF0000"/>
                </a:solidFill>
              </a:rPr>
              <a:t>text</a:t>
            </a:r>
            <a:r>
              <a:rPr lang="fr-BE" sz="2000" dirty="0">
                <a:solidFill>
                  <a:srgbClr val="FF0000"/>
                </a:solidFill>
              </a:rPr>
              <a:t>/</a:t>
            </a:r>
            <a:r>
              <a:rPr lang="fr-BE" sz="2000" dirty="0" err="1">
                <a:solidFill>
                  <a:srgbClr val="FF0000"/>
                </a:solidFill>
              </a:rPr>
              <a:t>javascript</a:t>
            </a:r>
            <a:r>
              <a:rPr lang="fr-BE" sz="2000" dirty="0">
                <a:solidFill>
                  <a:srgbClr val="FF0000"/>
                </a:solidFill>
              </a:rPr>
              <a:t>"&gt;</a:t>
            </a:r>
          </a:p>
          <a:p>
            <a:pPr lvl="2"/>
            <a:r>
              <a:rPr lang="fr-BE" sz="2000" dirty="0">
                <a:solidFill>
                  <a:srgbClr val="FF0000"/>
                </a:solidFill>
              </a:rPr>
              <a:t>var </a:t>
            </a:r>
            <a:r>
              <a:rPr lang="fr-BE" sz="2000" dirty="0" err="1">
                <a:solidFill>
                  <a:srgbClr val="FF0000"/>
                </a:solidFill>
              </a:rPr>
              <a:t>canvas</a:t>
            </a:r>
            <a:r>
              <a:rPr lang="fr-BE" sz="2000" dirty="0">
                <a:solidFill>
                  <a:srgbClr val="FF0000"/>
                </a:solidFill>
              </a:rPr>
              <a:t>=</a:t>
            </a:r>
            <a:r>
              <a:rPr lang="fr-BE" sz="2000" dirty="0" err="1">
                <a:solidFill>
                  <a:srgbClr val="FF0000"/>
                </a:solidFill>
              </a:rPr>
              <a:t>document.getElementById</a:t>
            </a:r>
            <a:r>
              <a:rPr lang="fr-BE" sz="2000" dirty="0">
                <a:solidFill>
                  <a:srgbClr val="FF0000"/>
                </a:solidFill>
              </a:rPr>
              <a:t>("zone2d");</a:t>
            </a:r>
          </a:p>
          <a:p>
            <a:pPr lvl="2"/>
            <a:r>
              <a:rPr lang="fr-BE" sz="2000" dirty="0">
                <a:solidFill>
                  <a:srgbClr val="FF0000"/>
                </a:solidFill>
              </a:rPr>
              <a:t>var contexte=</a:t>
            </a:r>
            <a:r>
              <a:rPr lang="fr-BE" sz="2000" dirty="0" err="1">
                <a:solidFill>
                  <a:srgbClr val="FF0000"/>
                </a:solidFill>
              </a:rPr>
              <a:t>canvas.getContext</a:t>
            </a:r>
            <a:r>
              <a:rPr lang="fr-BE" sz="2000" dirty="0">
                <a:solidFill>
                  <a:srgbClr val="FF0000"/>
                </a:solidFill>
              </a:rPr>
              <a:t>("2d");</a:t>
            </a:r>
          </a:p>
          <a:p>
            <a:pPr lvl="2"/>
            <a:r>
              <a:rPr lang="fr-BE" sz="2000" dirty="0" err="1">
                <a:solidFill>
                  <a:srgbClr val="FF0000"/>
                </a:solidFill>
              </a:rPr>
              <a:t>contexte.fillStyle</a:t>
            </a:r>
            <a:r>
              <a:rPr lang="fr-BE" sz="2000" dirty="0">
                <a:solidFill>
                  <a:srgbClr val="FF0000"/>
                </a:solidFill>
              </a:rPr>
              <a:t>="</a:t>
            </a:r>
            <a:r>
              <a:rPr lang="fr-BE" sz="2000" dirty="0" err="1">
                <a:solidFill>
                  <a:srgbClr val="FF0000"/>
                </a:solidFill>
              </a:rPr>
              <a:t>red</a:t>
            </a:r>
            <a:r>
              <a:rPr lang="fr-BE" sz="2000" dirty="0">
                <a:solidFill>
                  <a:srgbClr val="FF0000"/>
                </a:solidFill>
              </a:rPr>
              <a:t>";</a:t>
            </a:r>
          </a:p>
          <a:p>
            <a:pPr lvl="2"/>
            <a:r>
              <a:rPr lang="fr-BE" sz="2000" dirty="0" err="1">
                <a:solidFill>
                  <a:srgbClr val="FF0000"/>
                </a:solidFill>
              </a:rPr>
              <a:t>contexte.fillRect</a:t>
            </a:r>
            <a:r>
              <a:rPr lang="fr-BE" sz="2000" dirty="0">
                <a:solidFill>
                  <a:srgbClr val="FF0000"/>
                </a:solidFill>
              </a:rPr>
              <a:t>(10,10,80,80);</a:t>
            </a:r>
          </a:p>
          <a:p>
            <a:pPr lvl="1"/>
            <a:r>
              <a:rPr lang="fr-BE" sz="2000" dirty="0">
                <a:solidFill>
                  <a:srgbClr val="FF0000"/>
                </a:solidFill>
              </a:rPr>
              <a:t>&lt;/script&gt;</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4513848"/>
            <a:ext cx="3558158" cy="193948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124582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980728"/>
            <a:ext cx="8460432" cy="2308324"/>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Implémentation - partie HTML</a:t>
            </a:r>
          </a:p>
          <a:p>
            <a:pPr marL="742950" lvl="1" indent="-285750">
              <a:lnSpc>
                <a:spcPct val="90000"/>
              </a:lnSpc>
              <a:buFont typeface="Wingdings" pitchFamily="2" charset="2"/>
              <a:buChar char="Ø"/>
              <a:defRPr/>
            </a:pPr>
            <a:endParaRPr lang="fr-BE" sz="2800" dirty="0" smtClean="0">
              <a:solidFill>
                <a:prstClr val="black"/>
              </a:solidFill>
            </a:endParaRPr>
          </a:p>
          <a:p>
            <a:pPr marL="742950" lvl="1" indent="-285750">
              <a:lnSpc>
                <a:spcPct val="90000"/>
              </a:lnSpc>
              <a:buFont typeface="Wingdings" pitchFamily="2" charset="2"/>
              <a:buChar char="Ø"/>
              <a:defRPr/>
            </a:pPr>
            <a:endParaRPr lang="fr-BE" sz="2800" dirty="0">
              <a:solidFill>
                <a:prstClr val="black"/>
              </a:solidFill>
            </a:endParaRPr>
          </a:p>
          <a:p>
            <a:pPr marL="742950" lvl="1" indent="-285750">
              <a:lnSpc>
                <a:spcPct val="90000"/>
              </a:lnSpc>
              <a:buFont typeface="Wingdings" pitchFamily="2" charset="2"/>
              <a:buChar char="Ø"/>
              <a:defRPr/>
            </a:pPr>
            <a:endParaRPr lang="fr-BE" sz="2800" dirty="0" smtClean="0">
              <a:solidFill>
                <a:prstClr val="black"/>
              </a:solidFill>
            </a:endParaRPr>
          </a:p>
          <a:p>
            <a:pPr marL="742950" lvl="1" indent="-285750">
              <a:lnSpc>
                <a:spcPct val="90000"/>
              </a:lnSpc>
              <a:buFont typeface="Wingdings" pitchFamily="2" charset="2"/>
              <a:buChar char="Ø"/>
              <a:defRPr/>
            </a:pPr>
            <a:endParaRPr lang="fr-BE" sz="2000" dirty="0">
              <a:solidFill>
                <a:prstClr val="black"/>
              </a:solidFill>
            </a:endParaRPr>
          </a:p>
          <a:p>
            <a:pPr marL="457200" indent="-457200">
              <a:lnSpc>
                <a:spcPct val="90000"/>
              </a:lnSpc>
              <a:buFont typeface="Wingdings" pitchFamily="2" charset="2"/>
              <a:buChar char="Ø"/>
              <a:defRPr/>
            </a:pPr>
            <a:r>
              <a:rPr lang="fr-BE" sz="2800" dirty="0" smtClean="0">
                <a:solidFill>
                  <a:prstClr val="black"/>
                </a:solidFill>
              </a:rPr>
              <a:t>Appel à l'API de dessin 2D</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259632" y="1556792"/>
            <a:ext cx="6624736" cy="1015663"/>
          </a:xfrm>
          <a:prstGeom prst="rect">
            <a:avLst/>
          </a:prstGeom>
          <a:ln>
            <a:solidFill>
              <a:schemeClr val="tx1"/>
            </a:solidFill>
          </a:ln>
        </p:spPr>
        <p:txBody>
          <a:bodyPr wrap="square">
            <a:spAutoFit/>
          </a:bodyPr>
          <a:lstStyle/>
          <a:p>
            <a:r>
              <a:rPr lang="fr-BE" sz="2000" dirty="0">
                <a:solidFill>
                  <a:prstClr val="black"/>
                </a:solidFill>
              </a:rPr>
              <a:t>&lt;body&gt;</a:t>
            </a:r>
          </a:p>
          <a:p>
            <a:r>
              <a:rPr lang="fr-BE" sz="2000" b="1" dirty="0">
                <a:solidFill>
                  <a:srgbClr val="FF0000"/>
                </a:solidFill>
              </a:rPr>
              <a:t>&lt;</a:t>
            </a:r>
            <a:r>
              <a:rPr lang="fr-BE" sz="2000" b="1" dirty="0" err="1">
                <a:solidFill>
                  <a:srgbClr val="FF0000"/>
                </a:solidFill>
              </a:rPr>
              <a:t>canvas</a:t>
            </a:r>
            <a:r>
              <a:rPr lang="fr-BE" sz="2000" b="1" dirty="0">
                <a:solidFill>
                  <a:srgbClr val="FF0000"/>
                </a:solidFill>
              </a:rPr>
              <a:t> id="zone2d" </a:t>
            </a:r>
            <a:r>
              <a:rPr lang="fr-BE" sz="2000" b="1" dirty="0" err="1">
                <a:solidFill>
                  <a:srgbClr val="FF0000"/>
                </a:solidFill>
              </a:rPr>
              <a:t>width</a:t>
            </a:r>
            <a:r>
              <a:rPr lang="fr-BE" sz="2000" b="1" dirty="0">
                <a:solidFill>
                  <a:srgbClr val="FF0000"/>
                </a:solidFill>
              </a:rPr>
              <a:t>="200px" </a:t>
            </a:r>
            <a:r>
              <a:rPr lang="fr-BE" sz="2000" b="1" dirty="0" err="1">
                <a:solidFill>
                  <a:srgbClr val="FF0000"/>
                </a:solidFill>
              </a:rPr>
              <a:t>height</a:t>
            </a:r>
            <a:r>
              <a:rPr lang="fr-BE" sz="2000" b="1" dirty="0">
                <a:solidFill>
                  <a:srgbClr val="FF0000"/>
                </a:solidFill>
              </a:rPr>
              <a:t>="100px" style="border:1px </a:t>
            </a:r>
            <a:r>
              <a:rPr lang="fr-BE" sz="2000" b="1" dirty="0" err="1">
                <a:solidFill>
                  <a:srgbClr val="FF0000"/>
                </a:solidFill>
              </a:rPr>
              <a:t>solid</a:t>
            </a:r>
            <a:r>
              <a:rPr lang="fr-BE" sz="2000" b="1" dirty="0">
                <a:solidFill>
                  <a:srgbClr val="FF0000"/>
                </a:solidFill>
              </a:rPr>
              <a:t> black"&gt;Non supporté&lt;/</a:t>
            </a:r>
            <a:r>
              <a:rPr lang="fr-BE" sz="2000" b="1" dirty="0" err="1">
                <a:solidFill>
                  <a:srgbClr val="FF0000"/>
                </a:solidFill>
              </a:rPr>
              <a:t>canvas</a:t>
            </a:r>
            <a:r>
              <a:rPr lang="fr-BE" sz="2000" b="1" dirty="0" smtClean="0">
                <a:solidFill>
                  <a:srgbClr val="FF0000"/>
                </a:solidFill>
              </a:rPr>
              <a:t>&gt;</a:t>
            </a:r>
          </a:p>
        </p:txBody>
      </p:sp>
      <p:sp>
        <p:nvSpPr>
          <p:cNvPr id="6" name="Rectangle 5"/>
          <p:cNvSpPr/>
          <p:nvPr/>
        </p:nvSpPr>
        <p:spPr>
          <a:xfrm>
            <a:off x="1259632" y="3356992"/>
            <a:ext cx="6624736" cy="1938992"/>
          </a:xfrm>
          <a:prstGeom prst="rect">
            <a:avLst/>
          </a:prstGeom>
          <a:ln>
            <a:solidFill>
              <a:schemeClr val="tx1"/>
            </a:solidFill>
          </a:ln>
        </p:spPr>
        <p:txBody>
          <a:bodyPr wrap="square">
            <a:spAutoFit/>
          </a:bodyPr>
          <a:lstStyle/>
          <a:p>
            <a:r>
              <a:rPr lang="fr-BE" sz="2000" dirty="0">
                <a:solidFill>
                  <a:prstClr val="black"/>
                </a:solidFill>
              </a:rPr>
              <a:t>&lt;script type="</a:t>
            </a:r>
            <a:r>
              <a:rPr lang="fr-BE" sz="2000" dirty="0" err="1">
                <a:solidFill>
                  <a:prstClr val="black"/>
                </a:solidFill>
              </a:rPr>
              <a:t>text</a:t>
            </a:r>
            <a:r>
              <a:rPr lang="fr-BE" sz="2000" dirty="0">
                <a:solidFill>
                  <a:prstClr val="black"/>
                </a:solidFill>
              </a:rPr>
              <a:t>/</a:t>
            </a:r>
            <a:r>
              <a:rPr lang="fr-BE" sz="2000" dirty="0" err="1">
                <a:solidFill>
                  <a:prstClr val="black"/>
                </a:solidFill>
              </a:rPr>
              <a:t>javascript</a:t>
            </a:r>
            <a:r>
              <a:rPr lang="fr-BE" sz="2000" dirty="0">
                <a:solidFill>
                  <a:prstClr val="black"/>
                </a:solidFill>
              </a:rPr>
              <a:t>"&gt;</a:t>
            </a:r>
          </a:p>
          <a:p>
            <a:pPr lvl="1"/>
            <a:r>
              <a:rPr lang="fr-BE" sz="2000" b="1" dirty="0">
                <a:solidFill>
                  <a:srgbClr val="FF0000"/>
                </a:solidFill>
              </a:rPr>
              <a:t>var </a:t>
            </a:r>
            <a:r>
              <a:rPr lang="fr-BE" sz="2000" b="1" dirty="0" err="1">
                <a:solidFill>
                  <a:srgbClr val="FF0000"/>
                </a:solidFill>
              </a:rPr>
              <a:t>canvas</a:t>
            </a:r>
            <a:r>
              <a:rPr lang="fr-BE" sz="2000" b="1" dirty="0">
                <a:solidFill>
                  <a:srgbClr val="FF0000"/>
                </a:solidFill>
              </a:rPr>
              <a:t>=</a:t>
            </a:r>
            <a:r>
              <a:rPr lang="fr-BE" sz="2000" b="1" dirty="0" err="1">
                <a:solidFill>
                  <a:srgbClr val="FF0000"/>
                </a:solidFill>
              </a:rPr>
              <a:t>document.getElementById</a:t>
            </a:r>
            <a:r>
              <a:rPr lang="fr-BE" sz="2000" b="1" dirty="0">
                <a:solidFill>
                  <a:srgbClr val="FF0000"/>
                </a:solidFill>
              </a:rPr>
              <a:t>("zone2d");</a:t>
            </a:r>
          </a:p>
          <a:p>
            <a:pPr lvl="1"/>
            <a:r>
              <a:rPr lang="fr-BE" sz="2000" b="1" dirty="0">
                <a:solidFill>
                  <a:srgbClr val="FF0000"/>
                </a:solidFill>
              </a:rPr>
              <a:t>var contexte=</a:t>
            </a:r>
            <a:r>
              <a:rPr lang="fr-BE" sz="2000" b="1" dirty="0" err="1">
                <a:solidFill>
                  <a:srgbClr val="FF0000"/>
                </a:solidFill>
              </a:rPr>
              <a:t>canvas.getContext</a:t>
            </a:r>
            <a:r>
              <a:rPr lang="fr-BE" sz="2000" b="1" dirty="0">
                <a:solidFill>
                  <a:srgbClr val="FF0000"/>
                </a:solidFill>
              </a:rPr>
              <a:t>("2d");</a:t>
            </a:r>
          </a:p>
          <a:p>
            <a:pPr lvl="1"/>
            <a:r>
              <a:rPr lang="fr-BE" sz="2000" dirty="0" err="1">
                <a:solidFill>
                  <a:prstClr val="black"/>
                </a:solidFill>
              </a:rPr>
              <a:t>contexte.fillStyle</a:t>
            </a:r>
            <a:r>
              <a:rPr lang="fr-BE" sz="2000" dirty="0">
                <a:solidFill>
                  <a:prstClr val="black"/>
                </a:solidFill>
              </a:rPr>
              <a:t>="</a:t>
            </a:r>
            <a:r>
              <a:rPr lang="fr-BE" sz="2000" dirty="0" err="1">
                <a:solidFill>
                  <a:prstClr val="black"/>
                </a:solidFill>
              </a:rPr>
              <a:t>red</a:t>
            </a:r>
            <a:r>
              <a:rPr lang="fr-BE" sz="2000" dirty="0">
                <a:solidFill>
                  <a:prstClr val="black"/>
                </a:solidFill>
              </a:rPr>
              <a:t>";</a:t>
            </a:r>
          </a:p>
          <a:p>
            <a:pPr lvl="1"/>
            <a:r>
              <a:rPr lang="fr-BE" sz="2000" dirty="0" err="1">
                <a:solidFill>
                  <a:prstClr val="black"/>
                </a:solidFill>
              </a:rPr>
              <a:t>contexte.fillRect</a:t>
            </a:r>
            <a:r>
              <a:rPr lang="fr-BE" sz="2000" dirty="0">
                <a:solidFill>
                  <a:prstClr val="black"/>
                </a:solidFill>
              </a:rPr>
              <a:t>(10,10,80,80);</a:t>
            </a:r>
          </a:p>
          <a:p>
            <a:r>
              <a:rPr lang="fr-BE" sz="2000" dirty="0">
                <a:solidFill>
                  <a:prstClr val="black"/>
                </a:solidFill>
              </a:rPr>
              <a:t>&lt;/script&gt;</a:t>
            </a:r>
          </a:p>
        </p:txBody>
      </p:sp>
    </p:spTree>
    <p:extLst>
      <p:ext uri="{BB962C8B-B14F-4D97-AF65-F5344CB8AC3E}">
        <p14:creationId xmlns="" xmlns:p14="http://schemas.microsoft.com/office/powerpoint/2010/main" val="245537666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63030" y="980728"/>
            <a:ext cx="8145474" cy="2419124"/>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Implémentation - partie HTML</a:t>
            </a:r>
          </a:p>
          <a:p>
            <a:pPr marL="742950" lvl="1" indent="-285750">
              <a:lnSpc>
                <a:spcPct val="90000"/>
              </a:lnSpc>
              <a:buFont typeface="Wingdings" pitchFamily="2" charset="2"/>
              <a:buChar char="Ø"/>
              <a:defRPr/>
            </a:pPr>
            <a:endParaRPr lang="fr-BE" sz="2800" dirty="0">
              <a:solidFill>
                <a:prstClr val="black"/>
              </a:solidFill>
            </a:endParaRPr>
          </a:p>
          <a:p>
            <a:pPr marL="742950" lvl="1" indent="-285750">
              <a:lnSpc>
                <a:spcPct val="90000"/>
              </a:lnSpc>
              <a:buFont typeface="Wingdings" pitchFamily="2" charset="2"/>
              <a:buChar char="Ø"/>
              <a:defRPr/>
            </a:pPr>
            <a:endParaRPr lang="fr-BE" sz="2800" dirty="0" smtClean="0">
              <a:solidFill>
                <a:prstClr val="black"/>
              </a:solidFill>
            </a:endParaRPr>
          </a:p>
          <a:p>
            <a:pPr lvl="1">
              <a:lnSpc>
                <a:spcPct val="90000"/>
              </a:lnSpc>
              <a:defRPr/>
            </a:pPr>
            <a:endParaRPr lang="fr-BE" sz="2800" dirty="0">
              <a:solidFill>
                <a:prstClr val="black"/>
              </a:solidFill>
            </a:endParaRPr>
          </a:p>
          <a:p>
            <a:pPr lvl="1">
              <a:lnSpc>
                <a:spcPct val="90000"/>
              </a:lnSpc>
              <a:defRPr/>
            </a:pPr>
            <a:endParaRPr lang="fr-BE" sz="2800" dirty="0">
              <a:solidFill>
                <a:prstClr val="black"/>
              </a:solidFill>
            </a:endParaRPr>
          </a:p>
          <a:p>
            <a:pPr marL="457200" indent="-457200">
              <a:lnSpc>
                <a:spcPct val="90000"/>
              </a:lnSpc>
              <a:buFont typeface="Wingdings" pitchFamily="2" charset="2"/>
              <a:buChar char="Ø"/>
              <a:defRPr/>
            </a:pPr>
            <a:r>
              <a:rPr lang="fr-BE" sz="2800" dirty="0" smtClean="0">
                <a:solidFill>
                  <a:prstClr val="black"/>
                </a:solidFill>
              </a:rPr>
              <a:t>Appel à l'API de dessin 2D</a:t>
            </a:r>
          </a:p>
        </p:txBody>
      </p:sp>
      <p:sp>
        <p:nvSpPr>
          <p:cNvPr id="5" name="Rectangle 4"/>
          <p:cNvSpPr/>
          <p:nvPr/>
        </p:nvSpPr>
        <p:spPr>
          <a:xfrm>
            <a:off x="1259632" y="1477233"/>
            <a:ext cx="7560840" cy="1015663"/>
          </a:xfrm>
          <a:prstGeom prst="rect">
            <a:avLst/>
          </a:prstGeom>
          <a:ln>
            <a:solidFill>
              <a:schemeClr val="tx1"/>
            </a:solidFill>
          </a:ln>
        </p:spPr>
        <p:txBody>
          <a:bodyPr wrap="square">
            <a:spAutoFit/>
          </a:bodyPr>
          <a:lstStyle/>
          <a:p>
            <a:r>
              <a:rPr lang="fr-BE" sz="2000" dirty="0">
                <a:solidFill>
                  <a:prstClr val="black"/>
                </a:solidFill>
              </a:rPr>
              <a:t>&lt;body&gt;</a:t>
            </a:r>
          </a:p>
          <a:p>
            <a:r>
              <a:rPr lang="fr-BE" sz="2000" b="1" dirty="0">
                <a:solidFill>
                  <a:srgbClr val="FF0000"/>
                </a:solidFill>
              </a:rPr>
              <a:t>&lt;</a:t>
            </a:r>
            <a:r>
              <a:rPr lang="fr-BE" sz="2000" b="1" dirty="0" err="1">
                <a:solidFill>
                  <a:srgbClr val="FF0000"/>
                </a:solidFill>
              </a:rPr>
              <a:t>canvas</a:t>
            </a:r>
            <a:r>
              <a:rPr lang="fr-BE" sz="2000" b="1" dirty="0">
                <a:solidFill>
                  <a:srgbClr val="FF0000"/>
                </a:solidFill>
              </a:rPr>
              <a:t> id="zone2d" </a:t>
            </a:r>
            <a:r>
              <a:rPr lang="fr-BE" sz="2000" b="1" dirty="0" err="1">
                <a:solidFill>
                  <a:srgbClr val="FF0000"/>
                </a:solidFill>
              </a:rPr>
              <a:t>width</a:t>
            </a:r>
            <a:r>
              <a:rPr lang="fr-BE" sz="2000" b="1" dirty="0">
                <a:solidFill>
                  <a:srgbClr val="FF0000"/>
                </a:solidFill>
              </a:rPr>
              <a:t>="200px" </a:t>
            </a:r>
            <a:r>
              <a:rPr lang="fr-BE" sz="2000" b="1" dirty="0" err="1">
                <a:solidFill>
                  <a:srgbClr val="FF0000"/>
                </a:solidFill>
              </a:rPr>
              <a:t>height</a:t>
            </a:r>
            <a:r>
              <a:rPr lang="fr-BE" sz="2000" b="1" dirty="0">
                <a:solidFill>
                  <a:srgbClr val="FF0000"/>
                </a:solidFill>
              </a:rPr>
              <a:t>="100px" style="border:1px </a:t>
            </a:r>
            <a:r>
              <a:rPr lang="fr-BE" sz="2000" b="1" dirty="0" err="1">
                <a:solidFill>
                  <a:srgbClr val="FF0000"/>
                </a:solidFill>
              </a:rPr>
              <a:t>solid</a:t>
            </a:r>
            <a:r>
              <a:rPr lang="fr-BE" sz="2000" b="1" dirty="0">
                <a:solidFill>
                  <a:srgbClr val="FF0000"/>
                </a:solidFill>
              </a:rPr>
              <a:t> black"&gt;Non supporté&lt;/</a:t>
            </a:r>
            <a:r>
              <a:rPr lang="fr-BE" sz="2000" b="1" dirty="0" err="1">
                <a:solidFill>
                  <a:srgbClr val="FF0000"/>
                </a:solidFill>
              </a:rPr>
              <a:t>canvas</a:t>
            </a:r>
            <a:r>
              <a:rPr lang="fr-BE" sz="2000" b="1" dirty="0" smtClean="0">
                <a:solidFill>
                  <a:srgbClr val="FF0000"/>
                </a:solidFill>
              </a:rPr>
              <a:t>&gt;</a:t>
            </a:r>
          </a:p>
        </p:txBody>
      </p:sp>
      <p:sp>
        <p:nvSpPr>
          <p:cNvPr id="6" name="Rectangle 5"/>
          <p:cNvSpPr/>
          <p:nvPr/>
        </p:nvSpPr>
        <p:spPr>
          <a:xfrm>
            <a:off x="1259632" y="3501008"/>
            <a:ext cx="7560840" cy="1938992"/>
          </a:xfrm>
          <a:prstGeom prst="rect">
            <a:avLst/>
          </a:prstGeom>
          <a:ln>
            <a:solidFill>
              <a:schemeClr val="tx1"/>
            </a:solidFill>
          </a:ln>
        </p:spPr>
        <p:txBody>
          <a:bodyPr wrap="square">
            <a:spAutoFit/>
          </a:bodyPr>
          <a:lstStyle/>
          <a:p>
            <a:r>
              <a:rPr lang="fr-BE" sz="2000" dirty="0">
                <a:solidFill>
                  <a:prstClr val="black"/>
                </a:solidFill>
              </a:rPr>
              <a:t>&lt;script type="</a:t>
            </a:r>
            <a:r>
              <a:rPr lang="fr-BE" sz="2000" dirty="0" err="1">
                <a:solidFill>
                  <a:prstClr val="black"/>
                </a:solidFill>
              </a:rPr>
              <a:t>text</a:t>
            </a:r>
            <a:r>
              <a:rPr lang="fr-BE" sz="2000" dirty="0">
                <a:solidFill>
                  <a:prstClr val="black"/>
                </a:solidFill>
              </a:rPr>
              <a:t>/</a:t>
            </a:r>
            <a:r>
              <a:rPr lang="fr-BE" sz="2000" dirty="0" err="1">
                <a:solidFill>
                  <a:prstClr val="black"/>
                </a:solidFill>
              </a:rPr>
              <a:t>javascript</a:t>
            </a:r>
            <a:r>
              <a:rPr lang="fr-BE" sz="2000" dirty="0">
                <a:solidFill>
                  <a:prstClr val="black"/>
                </a:solidFill>
              </a:rPr>
              <a:t>"&gt;</a:t>
            </a:r>
          </a:p>
          <a:p>
            <a:pPr lvl="1"/>
            <a:r>
              <a:rPr lang="fr-BE" sz="2000" b="1" dirty="0">
                <a:solidFill>
                  <a:srgbClr val="FF0000"/>
                </a:solidFill>
              </a:rPr>
              <a:t>var </a:t>
            </a:r>
            <a:r>
              <a:rPr lang="fr-BE" sz="2000" b="1" dirty="0" err="1">
                <a:solidFill>
                  <a:srgbClr val="FF0000"/>
                </a:solidFill>
              </a:rPr>
              <a:t>canvas</a:t>
            </a:r>
            <a:r>
              <a:rPr lang="fr-BE" sz="2000" b="1" dirty="0">
                <a:solidFill>
                  <a:srgbClr val="FF0000"/>
                </a:solidFill>
              </a:rPr>
              <a:t>=</a:t>
            </a:r>
            <a:r>
              <a:rPr lang="fr-BE" sz="2000" b="1" dirty="0" err="1">
                <a:solidFill>
                  <a:srgbClr val="FF0000"/>
                </a:solidFill>
              </a:rPr>
              <a:t>document.getElementById</a:t>
            </a:r>
            <a:r>
              <a:rPr lang="fr-BE" sz="2000" b="1" dirty="0">
                <a:solidFill>
                  <a:srgbClr val="FF0000"/>
                </a:solidFill>
              </a:rPr>
              <a:t>("zone2d");</a:t>
            </a:r>
          </a:p>
          <a:p>
            <a:pPr lvl="1"/>
            <a:r>
              <a:rPr lang="fr-BE" sz="2000" b="1" dirty="0">
                <a:solidFill>
                  <a:srgbClr val="FF0000"/>
                </a:solidFill>
              </a:rPr>
              <a:t>var contexte=</a:t>
            </a:r>
            <a:r>
              <a:rPr lang="fr-BE" sz="2000" b="1" dirty="0" err="1">
                <a:solidFill>
                  <a:srgbClr val="FF0000"/>
                </a:solidFill>
              </a:rPr>
              <a:t>canvas.getContext</a:t>
            </a:r>
            <a:r>
              <a:rPr lang="fr-BE" sz="2000" b="1" dirty="0">
                <a:solidFill>
                  <a:srgbClr val="FF0000"/>
                </a:solidFill>
              </a:rPr>
              <a:t>("2d");</a:t>
            </a:r>
          </a:p>
          <a:p>
            <a:pPr lvl="1"/>
            <a:r>
              <a:rPr lang="fr-BE" sz="2000" dirty="0" err="1">
                <a:solidFill>
                  <a:prstClr val="black"/>
                </a:solidFill>
              </a:rPr>
              <a:t>contexte.fillStyle</a:t>
            </a:r>
            <a:r>
              <a:rPr lang="fr-BE" sz="2000" dirty="0">
                <a:solidFill>
                  <a:prstClr val="black"/>
                </a:solidFill>
              </a:rPr>
              <a:t>="</a:t>
            </a:r>
            <a:r>
              <a:rPr lang="fr-BE" sz="2000" dirty="0" err="1">
                <a:solidFill>
                  <a:prstClr val="black"/>
                </a:solidFill>
              </a:rPr>
              <a:t>red</a:t>
            </a:r>
            <a:r>
              <a:rPr lang="fr-BE" sz="2000" dirty="0">
                <a:solidFill>
                  <a:prstClr val="black"/>
                </a:solidFill>
              </a:rPr>
              <a:t>";</a:t>
            </a:r>
          </a:p>
          <a:p>
            <a:pPr lvl="1"/>
            <a:r>
              <a:rPr lang="fr-BE" sz="2000" dirty="0" err="1">
                <a:solidFill>
                  <a:prstClr val="black"/>
                </a:solidFill>
              </a:rPr>
              <a:t>contexte.fillRect</a:t>
            </a:r>
            <a:r>
              <a:rPr lang="fr-BE" sz="2000" dirty="0">
                <a:solidFill>
                  <a:prstClr val="black"/>
                </a:solidFill>
              </a:rPr>
              <a:t>(10,10,80,80);</a:t>
            </a:r>
          </a:p>
          <a:p>
            <a:r>
              <a:rPr lang="fr-BE" sz="2000" dirty="0">
                <a:solidFill>
                  <a:prstClr val="black"/>
                </a:solidFill>
              </a:rPr>
              <a:t>&lt;/script&gt;</a:t>
            </a:r>
          </a:p>
        </p:txBody>
      </p:sp>
    </p:spTree>
    <p:extLst>
      <p:ext uri="{BB962C8B-B14F-4D97-AF65-F5344CB8AC3E}">
        <p14:creationId xmlns="" xmlns:p14="http://schemas.microsoft.com/office/powerpoint/2010/main" val="318848690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6657752"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Dessiner une ligne</a:t>
            </a:r>
          </a:p>
        </p:txBody>
      </p:sp>
      <p:sp>
        <p:nvSpPr>
          <p:cNvPr id="8" name="ZoneTexte 7"/>
          <p:cNvSpPr txBox="1"/>
          <p:nvPr/>
        </p:nvSpPr>
        <p:spPr>
          <a:xfrm>
            <a:off x="1010592" y="1503650"/>
            <a:ext cx="7953896" cy="5093702"/>
          </a:xfrm>
          <a:prstGeom prst="rect">
            <a:avLst/>
          </a:prstGeom>
          <a:noFill/>
          <a:ln>
            <a:solidFill>
              <a:schemeClr val="tx1"/>
            </a:solidFill>
          </a:ln>
        </p:spPr>
        <p:txBody>
          <a:bodyPr wrap="square" rtlCol="0">
            <a:spAutoFit/>
          </a:bodyPr>
          <a:lstStyle/>
          <a:p>
            <a:pPr>
              <a:spcBef>
                <a:spcPts val="300"/>
              </a:spcBef>
            </a:pPr>
            <a:r>
              <a:rPr lang="en-US" sz="2000" dirty="0" err="1" smtClean="0">
                <a:solidFill>
                  <a:srgbClr val="FF0000"/>
                </a:solidFill>
              </a:rPr>
              <a:t>context.lineWidth</a:t>
            </a:r>
            <a:r>
              <a:rPr lang="en-US" sz="2000" dirty="0" smtClean="0">
                <a:solidFill>
                  <a:srgbClr val="FF0000"/>
                </a:solidFill>
              </a:rPr>
              <a:t> [= value]</a:t>
            </a:r>
            <a:r>
              <a:rPr lang="en-US" sz="2000" dirty="0" smtClean="0">
                <a:solidFill>
                  <a:prstClr val="black"/>
                </a:solidFill>
              </a:rPr>
              <a:t>: </a:t>
            </a:r>
            <a:r>
              <a:rPr lang="en-US" sz="2000" dirty="0" err="1" smtClean="0">
                <a:solidFill>
                  <a:prstClr val="black"/>
                </a:solidFill>
              </a:rPr>
              <a:t>définir</a:t>
            </a:r>
            <a:r>
              <a:rPr lang="en-US" sz="2000" dirty="0" smtClean="0">
                <a:solidFill>
                  <a:prstClr val="black"/>
                </a:solidFill>
              </a:rPr>
              <a:t> </a:t>
            </a:r>
            <a:r>
              <a:rPr lang="en-US" sz="2000" dirty="0" err="1" smtClean="0">
                <a:solidFill>
                  <a:prstClr val="black"/>
                </a:solidFill>
              </a:rPr>
              <a:t>ou</a:t>
            </a:r>
            <a:r>
              <a:rPr lang="en-US" sz="2000" dirty="0" smtClean="0">
                <a:solidFill>
                  <a:prstClr val="black"/>
                </a:solidFill>
              </a:rPr>
              <a:t> </a:t>
            </a:r>
            <a:r>
              <a:rPr lang="en-US" sz="2000" dirty="0" err="1" smtClean="0">
                <a:solidFill>
                  <a:prstClr val="black"/>
                </a:solidFill>
              </a:rPr>
              <a:t>obtenir</a:t>
            </a:r>
            <a:r>
              <a:rPr lang="en-US" sz="2000" dirty="0" smtClean="0">
                <a:solidFill>
                  <a:prstClr val="black"/>
                </a:solidFill>
              </a:rPr>
              <a:t> la </a:t>
            </a:r>
            <a:r>
              <a:rPr lang="en-US" sz="2000" dirty="0" err="1" smtClean="0">
                <a:solidFill>
                  <a:prstClr val="black"/>
                </a:solidFill>
              </a:rPr>
              <a:t>largeur</a:t>
            </a:r>
            <a:r>
              <a:rPr lang="en-US" sz="2000" dirty="0" smtClean="0">
                <a:solidFill>
                  <a:prstClr val="black"/>
                </a:solidFill>
              </a:rPr>
              <a:t> </a:t>
            </a:r>
            <a:r>
              <a:rPr lang="en-US" sz="2000" dirty="0" err="1" smtClean="0">
                <a:solidFill>
                  <a:prstClr val="black"/>
                </a:solidFill>
              </a:rPr>
              <a:t>d'une</a:t>
            </a:r>
            <a:r>
              <a:rPr lang="en-US" sz="2000" dirty="0" smtClean="0">
                <a:solidFill>
                  <a:prstClr val="black"/>
                </a:solidFill>
              </a:rPr>
              <a:t> </a:t>
            </a:r>
            <a:r>
              <a:rPr lang="en-US" sz="2000" dirty="0" err="1" smtClean="0">
                <a:solidFill>
                  <a:prstClr val="black"/>
                </a:solidFill>
              </a:rPr>
              <a:t>ligne</a:t>
            </a:r>
            <a:endParaRPr lang="en-US" sz="2000" dirty="0">
              <a:solidFill>
                <a:prstClr val="black"/>
              </a:solidFill>
            </a:endParaRPr>
          </a:p>
          <a:p>
            <a:pPr>
              <a:spcBef>
                <a:spcPts val="300"/>
              </a:spcBef>
            </a:pPr>
            <a:r>
              <a:rPr lang="en-US" sz="2000" dirty="0" err="1" smtClean="0">
                <a:solidFill>
                  <a:srgbClr val="FF0000"/>
                </a:solidFill>
              </a:rPr>
              <a:t>context.lineCap</a:t>
            </a:r>
            <a:r>
              <a:rPr lang="en-US" sz="2000" dirty="0" smtClean="0">
                <a:solidFill>
                  <a:srgbClr val="FF0000"/>
                </a:solidFill>
              </a:rPr>
              <a:t> [= value]</a:t>
            </a:r>
            <a:r>
              <a:rPr lang="en-US" sz="2000" dirty="0" smtClean="0">
                <a:solidFill>
                  <a:prstClr val="black"/>
                </a:solidFill>
              </a:rPr>
              <a:t>: </a:t>
            </a:r>
            <a:r>
              <a:rPr lang="en-US" sz="2000" dirty="0" err="1" smtClean="0">
                <a:solidFill>
                  <a:prstClr val="black"/>
                </a:solidFill>
              </a:rPr>
              <a:t>définir</a:t>
            </a:r>
            <a:r>
              <a:rPr lang="en-US" sz="2000" dirty="0" smtClean="0">
                <a:solidFill>
                  <a:prstClr val="black"/>
                </a:solidFill>
              </a:rPr>
              <a:t> </a:t>
            </a:r>
            <a:r>
              <a:rPr lang="en-US" sz="2000" dirty="0" err="1" smtClean="0">
                <a:solidFill>
                  <a:prstClr val="black"/>
                </a:solidFill>
              </a:rPr>
              <a:t>ou</a:t>
            </a:r>
            <a:r>
              <a:rPr lang="en-US" sz="2000" dirty="0" smtClean="0">
                <a:solidFill>
                  <a:prstClr val="black"/>
                </a:solidFill>
              </a:rPr>
              <a:t> </a:t>
            </a:r>
            <a:r>
              <a:rPr lang="en-US" sz="2000" dirty="0" err="1" smtClean="0">
                <a:solidFill>
                  <a:prstClr val="black"/>
                </a:solidFill>
              </a:rPr>
              <a:t>obtenir</a:t>
            </a:r>
            <a:r>
              <a:rPr lang="en-US" sz="2000" dirty="0" smtClean="0">
                <a:solidFill>
                  <a:prstClr val="black"/>
                </a:solidFill>
              </a:rPr>
              <a:t> le type </a:t>
            </a:r>
            <a:r>
              <a:rPr lang="en-US" sz="2000" dirty="0" err="1" smtClean="0">
                <a:solidFill>
                  <a:prstClr val="black"/>
                </a:solidFill>
              </a:rPr>
              <a:t>d'extrémité</a:t>
            </a:r>
            <a:r>
              <a:rPr lang="en-US" sz="2000" dirty="0" smtClean="0">
                <a:solidFill>
                  <a:prstClr val="black"/>
                </a:solidFill>
              </a:rPr>
              <a:t> de </a:t>
            </a:r>
            <a:r>
              <a:rPr lang="en-US" sz="2000" dirty="0" err="1" smtClean="0">
                <a:solidFill>
                  <a:prstClr val="black"/>
                </a:solidFill>
              </a:rPr>
              <a:t>ligne</a:t>
            </a:r>
            <a:endParaRPr lang="en-US" sz="2000" dirty="0">
              <a:solidFill>
                <a:prstClr val="black"/>
              </a:solidFill>
            </a:endParaRPr>
          </a:p>
          <a:p>
            <a:pPr>
              <a:spcBef>
                <a:spcPts val="300"/>
              </a:spcBef>
            </a:pPr>
            <a:r>
              <a:rPr lang="en-US" sz="2000" dirty="0" smtClean="0">
                <a:solidFill>
                  <a:prstClr val="black"/>
                </a:solidFill>
              </a:rPr>
              <a:t>Les styles </a:t>
            </a:r>
            <a:r>
              <a:rPr lang="en-US" sz="2000" dirty="0" err="1" smtClean="0">
                <a:solidFill>
                  <a:prstClr val="black"/>
                </a:solidFill>
              </a:rPr>
              <a:t>possibles</a:t>
            </a:r>
            <a:r>
              <a:rPr lang="en-US" sz="2000" dirty="0" smtClean="0">
                <a:solidFill>
                  <a:prstClr val="black"/>
                </a:solidFill>
              </a:rPr>
              <a:t> </a:t>
            </a:r>
            <a:r>
              <a:rPr lang="en-US" sz="2000" dirty="0" err="1" smtClean="0">
                <a:solidFill>
                  <a:prstClr val="black"/>
                </a:solidFill>
              </a:rPr>
              <a:t>sont</a:t>
            </a:r>
            <a:r>
              <a:rPr lang="en-US" sz="2000" dirty="0" smtClean="0">
                <a:solidFill>
                  <a:prstClr val="black"/>
                </a:solidFill>
              </a:rPr>
              <a:t> butt</a:t>
            </a:r>
            <a:r>
              <a:rPr lang="en-US" sz="2000" dirty="0">
                <a:solidFill>
                  <a:prstClr val="black"/>
                </a:solidFill>
              </a:rPr>
              <a:t>, round, and </a:t>
            </a:r>
            <a:r>
              <a:rPr lang="en-US" sz="2000" dirty="0" smtClean="0">
                <a:solidFill>
                  <a:prstClr val="black"/>
                </a:solidFill>
              </a:rPr>
              <a:t>square</a:t>
            </a:r>
            <a:endParaRPr lang="en-US" sz="2000" dirty="0" smtClean="0">
              <a:solidFill>
                <a:srgbClr val="FF0000"/>
              </a:solidFill>
            </a:endParaRPr>
          </a:p>
          <a:p>
            <a:pPr>
              <a:spcBef>
                <a:spcPts val="300"/>
              </a:spcBef>
            </a:pPr>
            <a:r>
              <a:rPr lang="en-US" sz="2000" dirty="0" err="1" smtClean="0">
                <a:solidFill>
                  <a:srgbClr val="FF0000"/>
                </a:solidFill>
              </a:rPr>
              <a:t>context.lineJoin</a:t>
            </a:r>
            <a:r>
              <a:rPr lang="en-US" sz="2000" dirty="0" smtClean="0">
                <a:solidFill>
                  <a:srgbClr val="FF0000"/>
                </a:solidFill>
              </a:rPr>
              <a:t> [= value]</a:t>
            </a:r>
            <a:r>
              <a:rPr lang="en-US" sz="2000" dirty="0" smtClean="0">
                <a:solidFill>
                  <a:prstClr val="black"/>
                </a:solidFill>
              </a:rPr>
              <a:t>: </a:t>
            </a:r>
            <a:r>
              <a:rPr lang="en-US" sz="2000" dirty="0" err="1" smtClean="0">
                <a:solidFill>
                  <a:prstClr val="black"/>
                </a:solidFill>
              </a:rPr>
              <a:t>définir</a:t>
            </a:r>
            <a:r>
              <a:rPr lang="en-US" sz="2000" dirty="0" smtClean="0">
                <a:solidFill>
                  <a:prstClr val="black"/>
                </a:solidFill>
              </a:rPr>
              <a:t> </a:t>
            </a:r>
            <a:r>
              <a:rPr lang="en-US" sz="2000" dirty="0" err="1" smtClean="0">
                <a:solidFill>
                  <a:prstClr val="black"/>
                </a:solidFill>
              </a:rPr>
              <a:t>ou</a:t>
            </a:r>
            <a:r>
              <a:rPr lang="en-US" sz="2000" dirty="0" smtClean="0">
                <a:solidFill>
                  <a:prstClr val="black"/>
                </a:solidFill>
              </a:rPr>
              <a:t> </a:t>
            </a:r>
            <a:r>
              <a:rPr lang="en-US" sz="2000" dirty="0" err="1" smtClean="0">
                <a:solidFill>
                  <a:prstClr val="black"/>
                </a:solidFill>
              </a:rPr>
              <a:t>obtenir</a:t>
            </a:r>
            <a:r>
              <a:rPr lang="en-US" sz="2000" dirty="0" smtClean="0">
                <a:solidFill>
                  <a:prstClr val="black"/>
                </a:solidFill>
              </a:rPr>
              <a:t> le type de jointure entre </a:t>
            </a:r>
            <a:r>
              <a:rPr lang="en-US" sz="2000" dirty="0" err="1" smtClean="0">
                <a:solidFill>
                  <a:prstClr val="black"/>
                </a:solidFill>
              </a:rPr>
              <a:t>deux</a:t>
            </a:r>
            <a:r>
              <a:rPr lang="en-US" sz="2000" dirty="0" smtClean="0">
                <a:solidFill>
                  <a:prstClr val="black"/>
                </a:solidFill>
              </a:rPr>
              <a:t> </a:t>
            </a:r>
            <a:r>
              <a:rPr lang="en-US" sz="2000" dirty="0" err="1" smtClean="0">
                <a:solidFill>
                  <a:prstClr val="black"/>
                </a:solidFill>
              </a:rPr>
              <a:t>lignes</a:t>
            </a:r>
            <a:r>
              <a:rPr lang="en-US" sz="2000" dirty="0" smtClean="0">
                <a:solidFill>
                  <a:prstClr val="black"/>
                </a:solidFill>
              </a:rPr>
              <a:t>. Les styles </a:t>
            </a:r>
            <a:r>
              <a:rPr lang="en-US" sz="2000" dirty="0" err="1" smtClean="0">
                <a:solidFill>
                  <a:prstClr val="black"/>
                </a:solidFill>
              </a:rPr>
              <a:t>possibles</a:t>
            </a:r>
            <a:r>
              <a:rPr lang="en-US" sz="2000" dirty="0" smtClean="0">
                <a:solidFill>
                  <a:prstClr val="black"/>
                </a:solidFill>
              </a:rPr>
              <a:t> </a:t>
            </a:r>
            <a:r>
              <a:rPr lang="en-US" sz="2000" dirty="0" err="1" smtClean="0">
                <a:solidFill>
                  <a:prstClr val="black"/>
                </a:solidFill>
              </a:rPr>
              <a:t>sont</a:t>
            </a:r>
            <a:r>
              <a:rPr lang="en-US" sz="2000" dirty="0" smtClean="0">
                <a:solidFill>
                  <a:prstClr val="black"/>
                </a:solidFill>
              </a:rPr>
              <a:t> bevel</a:t>
            </a:r>
            <a:r>
              <a:rPr lang="en-US" sz="2000" dirty="0">
                <a:solidFill>
                  <a:prstClr val="black"/>
                </a:solidFill>
              </a:rPr>
              <a:t>, round, and </a:t>
            </a:r>
            <a:r>
              <a:rPr lang="en-US" sz="2000" dirty="0" smtClean="0">
                <a:solidFill>
                  <a:prstClr val="black"/>
                </a:solidFill>
              </a:rPr>
              <a:t>miter</a:t>
            </a:r>
          </a:p>
          <a:p>
            <a:pPr>
              <a:spcBef>
                <a:spcPts val="300"/>
              </a:spcBef>
            </a:pPr>
            <a:r>
              <a:rPr lang="en-US" sz="2000" dirty="0" err="1" smtClean="0">
                <a:solidFill>
                  <a:srgbClr val="FF0000"/>
                </a:solidFill>
              </a:rPr>
              <a:t>context.miterLimit</a:t>
            </a:r>
            <a:r>
              <a:rPr lang="en-US" sz="2000" dirty="0" smtClean="0">
                <a:solidFill>
                  <a:srgbClr val="FF0000"/>
                </a:solidFill>
              </a:rPr>
              <a:t> [= value]</a:t>
            </a:r>
            <a:endParaRPr lang="en-US" sz="2000" dirty="0">
              <a:solidFill>
                <a:srgbClr val="FF0000"/>
              </a:solidFill>
            </a:endParaRPr>
          </a:p>
          <a:p>
            <a:pPr>
              <a:spcBef>
                <a:spcPts val="300"/>
              </a:spcBef>
            </a:pPr>
            <a:r>
              <a:rPr lang="en-US" sz="2000" dirty="0" err="1" smtClean="0">
                <a:solidFill>
                  <a:srgbClr val="FF0000"/>
                </a:solidFill>
              </a:rPr>
              <a:t>context.beginPath</a:t>
            </a:r>
            <a:r>
              <a:rPr lang="en-US" sz="2000" dirty="0" smtClean="0">
                <a:solidFill>
                  <a:srgbClr val="FF0000"/>
                </a:solidFill>
              </a:rPr>
              <a:t>()</a:t>
            </a:r>
            <a:r>
              <a:rPr lang="en-US" sz="2000" dirty="0" smtClean="0">
                <a:solidFill>
                  <a:prstClr val="black"/>
                </a:solidFill>
              </a:rPr>
              <a:t>: </a:t>
            </a:r>
            <a:r>
              <a:rPr lang="en-US" sz="2000" dirty="0">
                <a:solidFill>
                  <a:prstClr val="black"/>
                </a:solidFill>
              </a:rPr>
              <a:t>r</a:t>
            </a:r>
            <a:r>
              <a:rPr lang="en-US" sz="2000" dirty="0" smtClean="0">
                <a:solidFill>
                  <a:prstClr val="black"/>
                </a:solidFill>
              </a:rPr>
              <a:t>eset du path courant</a:t>
            </a:r>
            <a:endParaRPr lang="en-US" sz="2000" dirty="0">
              <a:solidFill>
                <a:prstClr val="black"/>
              </a:solidFill>
            </a:endParaRPr>
          </a:p>
          <a:p>
            <a:pPr>
              <a:spcBef>
                <a:spcPts val="300"/>
              </a:spcBef>
            </a:pPr>
            <a:r>
              <a:rPr lang="en-US" sz="2000" dirty="0" err="1" smtClean="0">
                <a:solidFill>
                  <a:srgbClr val="FF0000"/>
                </a:solidFill>
              </a:rPr>
              <a:t>context.moveTo</a:t>
            </a:r>
            <a:r>
              <a:rPr lang="en-US" sz="2000" dirty="0" smtClean="0">
                <a:solidFill>
                  <a:srgbClr val="FF0000"/>
                </a:solidFill>
              </a:rPr>
              <a:t>(x, y)</a:t>
            </a:r>
            <a:r>
              <a:rPr lang="en-US" sz="2000" dirty="0" smtClean="0">
                <a:solidFill>
                  <a:prstClr val="black"/>
                </a:solidFill>
              </a:rPr>
              <a:t>: </a:t>
            </a:r>
            <a:r>
              <a:rPr lang="en-US" sz="2000" dirty="0" err="1" smtClean="0">
                <a:solidFill>
                  <a:prstClr val="black"/>
                </a:solidFill>
              </a:rPr>
              <a:t>déplace</a:t>
            </a:r>
            <a:r>
              <a:rPr lang="en-US" sz="2000" dirty="0" smtClean="0">
                <a:solidFill>
                  <a:prstClr val="black"/>
                </a:solidFill>
              </a:rPr>
              <a:t> le </a:t>
            </a:r>
            <a:r>
              <a:rPr lang="en-US" sz="2000" dirty="0" err="1" smtClean="0">
                <a:solidFill>
                  <a:prstClr val="black"/>
                </a:solidFill>
              </a:rPr>
              <a:t>stylo</a:t>
            </a:r>
            <a:r>
              <a:rPr lang="en-US" sz="2000" dirty="0" smtClean="0">
                <a:solidFill>
                  <a:prstClr val="black"/>
                </a:solidFill>
              </a:rPr>
              <a:t> </a:t>
            </a:r>
            <a:r>
              <a:rPr lang="en-US" sz="2000" dirty="0" err="1" smtClean="0">
                <a:solidFill>
                  <a:prstClr val="black"/>
                </a:solidFill>
              </a:rPr>
              <a:t>virtuel</a:t>
            </a:r>
            <a:r>
              <a:rPr lang="en-US" sz="2000" dirty="0" smtClean="0">
                <a:solidFill>
                  <a:prstClr val="black"/>
                </a:solidFill>
              </a:rPr>
              <a:t> </a:t>
            </a:r>
            <a:r>
              <a:rPr lang="en-US" sz="2000" dirty="0" err="1" smtClean="0">
                <a:solidFill>
                  <a:prstClr val="black"/>
                </a:solidFill>
              </a:rPr>
              <a:t>vers</a:t>
            </a:r>
            <a:r>
              <a:rPr lang="en-US" sz="2000" dirty="0" smtClean="0">
                <a:solidFill>
                  <a:prstClr val="black"/>
                </a:solidFill>
              </a:rPr>
              <a:t> la </a:t>
            </a:r>
            <a:r>
              <a:rPr lang="en-US" sz="2000" dirty="0" err="1" smtClean="0">
                <a:solidFill>
                  <a:prstClr val="black"/>
                </a:solidFill>
              </a:rPr>
              <a:t>coordonnée</a:t>
            </a:r>
            <a:r>
              <a:rPr lang="en-US" sz="2000" dirty="0" smtClean="0">
                <a:solidFill>
                  <a:prstClr val="black"/>
                </a:solidFill>
              </a:rPr>
              <a:t> (nouveau </a:t>
            </a:r>
            <a:r>
              <a:rPr lang="en-US" sz="2000" dirty="0" err="1" smtClean="0">
                <a:solidFill>
                  <a:prstClr val="black"/>
                </a:solidFill>
              </a:rPr>
              <a:t>subpath</a:t>
            </a:r>
            <a:r>
              <a:rPr lang="en-US" sz="2000" dirty="0" smtClean="0">
                <a:solidFill>
                  <a:prstClr val="black"/>
                </a:solidFill>
              </a:rPr>
              <a:t>)</a:t>
            </a:r>
            <a:endParaRPr lang="en-US" sz="2000" dirty="0">
              <a:solidFill>
                <a:prstClr val="black"/>
              </a:solidFill>
            </a:endParaRPr>
          </a:p>
          <a:p>
            <a:pPr>
              <a:spcBef>
                <a:spcPts val="300"/>
              </a:spcBef>
            </a:pPr>
            <a:r>
              <a:rPr lang="en-US" sz="2000" dirty="0" err="1" smtClean="0">
                <a:solidFill>
                  <a:srgbClr val="FF0000"/>
                </a:solidFill>
              </a:rPr>
              <a:t>context.closePath</a:t>
            </a:r>
            <a:r>
              <a:rPr lang="en-US" sz="2000" dirty="0">
                <a:solidFill>
                  <a:srgbClr val="FF0000"/>
                </a:solidFill>
              </a:rPr>
              <a:t>()</a:t>
            </a:r>
          </a:p>
          <a:p>
            <a:pPr>
              <a:spcBef>
                <a:spcPts val="300"/>
              </a:spcBef>
            </a:pPr>
            <a:r>
              <a:rPr lang="en-US" sz="2000" dirty="0" err="1" smtClean="0">
                <a:solidFill>
                  <a:srgbClr val="FF0000"/>
                </a:solidFill>
              </a:rPr>
              <a:t>context.lineTo</a:t>
            </a:r>
            <a:r>
              <a:rPr lang="en-US" sz="2000" dirty="0" smtClean="0">
                <a:solidFill>
                  <a:srgbClr val="FF0000"/>
                </a:solidFill>
              </a:rPr>
              <a:t>(x</a:t>
            </a:r>
            <a:r>
              <a:rPr lang="en-US" sz="2000" dirty="0">
                <a:solidFill>
                  <a:srgbClr val="FF0000"/>
                </a:solidFill>
              </a:rPr>
              <a:t>, y</a:t>
            </a:r>
            <a:r>
              <a:rPr lang="en-US" sz="2000" dirty="0" smtClean="0">
                <a:solidFill>
                  <a:srgbClr val="FF0000"/>
                </a:solidFill>
              </a:rPr>
              <a:t>)</a:t>
            </a:r>
            <a:r>
              <a:rPr lang="en-US" sz="2000" dirty="0" smtClean="0"/>
              <a:t>:</a:t>
            </a:r>
            <a:r>
              <a:rPr lang="en-US" sz="2000" dirty="0" smtClean="0">
                <a:solidFill>
                  <a:srgbClr val="FF0000"/>
                </a:solidFill>
              </a:rPr>
              <a:t> </a:t>
            </a:r>
            <a:r>
              <a:rPr lang="en-US" sz="2000" dirty="0" err="1">
                <a:solidFill>
                  <a:prstClr val="black"/>
                </a:solidFill>
              </a:rPr>
              <a:t>d</a:t>
            </a:r>
            <a:r>
              <a:rPr lang="en-US" sz="2000" dirty="0" err="1" smtClean="0">
                <a:solidFill>
                  <a:prstClr val="black"/>
                </a:solidFill>
              </a:rPr>
              <a:t>éplace</a:t>
            </a:r>
            <a:r>
              <a:rPr lang="en-US" sz="2000" dirty="0" smtClean="0">
                <a:solidFill>
                  <a:prstClr val="black"/>
                </a:solidFill>
              </a:rPr>
              <a:t> le </a:t>
            </a:r>
            <a:r>
              <a:rPr lang="en-US" sz="2000" dirty="0" err="1" smtClean="0">
                <a:solidFill>
                  <a:prstClr val="black"/>
                </a:solidFill>
              </a:rPr>
              <a:t>stylo</a:t>
            </a:r>
            <a:r>
              <a:rPr lang="en-US" sz="2000" dirty="0" smtClean="0">
                <a:solidFill>
                  <a:prstClr val="black"/>
                </a:solidFill>
              </a:rPr>
              <a:t> de la position courante </a:t>
            </a:r>
            <a:r>
              <a:rPr lang="en-US" sz="2000" dirty="0" err="1" smtClean="0">
                <a:solidFill>
                  <a:prstClr val="black"/>
                </a:solidFill>
              </a:rPr>
              <a:t>vers</a:t>
            </a:r>
            <a:r>
              <a:rPr lang="en-US" sz="2000" dirty="0" smtClean="0">
                <a:solidFill>
                  <a:prstClr val="black"/>
                </a:solidFill>
              </a:rPr>
              <a:t> la nouvelle </a:t>
            </a:r>
            <a:r>
              <a:rPr lang="en-US" sz="2000" dirty="0" err="1" smtClean="0">
                <a:solidFill>
                  <a:prstClr val="black"/>
                </a:solidFill>
              </a:rPr>
              <a:t>coordonnée</a:t>
            </a:r>
            <a:r>
              <a:rPr lang="en-US" sz="2000" dirty="0" smtClean="0">
                <a:solidFill>
                  <a:prstClr val="black"/>
                </a:solidFill>
              </a:rPr>
              <a:t> en </a:t>
            </a:r>
            <a:r>
              <a:rPr lang="en-US" sz="2000" dirty="0" err="1" smtClean="0">
                <a:solidFill>
                  <a:prstClr val="black"/>
                </a:solidFill>
              </a:rPr>
              <a:t>dessinant</a:t>
            </a:r>
            <a:r>
              <a:rPr lang="en-US" sz="2000" dirty="0" smtClean="0">
                <a:solidFill>
                  <a:prstClr val="black"/>
                </a:solidFill>
              </a:rPr>
              <a:t> </a:t>
            </a:r>
            <a:r>
              <a:rPr lang="en-US" sz="2000" dirty="0" err="1" smtClean="0">
                <a:solidFill>
                  <a:prstClr val="black"/>
                </a:solidFill>
              </a:rPr>
              <a:t>une</a:t>
            </a:r>
            <a:r>
              <a:rPr lang="en-US" sz="2000" dirty="0" smtClean="0">
                <a:solidFill>
                  <a:prstClr val="black"/>
                </a:solidFill>
              </a:rPr>
              <a:t> </a:t>
            </a:r>
            <a:r>
              <a:rPr lang="en-US" sz="2000" dirty="0" err="1" smtClean="0">
                <a:solidFill>
                  <a:prstClr val="black"/>
                </a:solidFill>
              </a:rPr>
              <a:t>droite</a:t>
            </a:r>
            <a:endParaRPr lang="en-US" sz="2000" dirty="0" smtClean="0">
              <a:solidFill>
                <a:prstClr val="black"/>
              </a:solidFill>
            </a:endParaRPr>
          </a:p>
          <a:p>
            <a:pPr>
              <a:spcBef>
                <a:spcPts val="300"/>
              </a:spcBef>
            </a:pPr>
            <a:endParaRPr lang="en-US" sz="2000" dirty="0" smtClean="0">
              <a:solidFill>
                <a:prstClr val="black"/>
              </a:solidFill>
            </a:endParaRPr>
          </a:p>
          <a:p>
            <a:pPr>
              <a:spcBef>
                <a:spcPts val="300"/>
              </a:spcBef>
            </a:pPr>
            <a:r>
              <a:rPr lang="en-US" sz="2000" b="1" dirty="0" smtClean="0">
                <a:solidFill>
                  <a:prstClr val="black"/>
                </a:solidFill>
              </a:rPr>
              <a:t>Un path </a:t>
            </a:r>
            <a:r>
              <a:rPr lang="en-US" sz="2000" b="1" dirty="0" err="1" smtClean="0">
                <a:solidFill>
                  <a:prstClr val="black"/>
                </a:solidFill>
              </a:rPr>
              <a:t>est</a:t>
            </a:r>
            <a:r>
              <a:rPr lang="en-US" sz="2000" b="1" dirty="0" smtClean="0">
                <a:solidFill>
                  <a:prstClr val="black"/>
                </a:solidFill>
              </a:rPr>
              <a:t> un ensemble de </a:t>
            </a:r>
            <a:r>
              <a:rPr lang="en-US" sz="2000" b="1" dirty="0" err="1" smtClean="0">
                <a:solidFill>
                  <a:prstClr val="black"/>
                </a:solidFill>
              </a:rPr>
              <a:t>subpath</a:t>
            </a:r>
            <a:r>
              <a:rPr lang="en-US" sz="2000" b="1" dirty="0" smtClean="0">
                <a:solidFill>
                  <a:prstClr val="black"/>
                </a:solidFill>
              </a:rPr>
              <a:t> </a:t>
            </a:r>
            <a:r>
              <a:rPr lang="en-US" sz="2000" b="1" dirty="0" err="1" smtClean="0">
                <a:solidFill>
                  <a:prstClr val="black"/>
                </a:solidFill>
              </a:rPr>
              <a:t>eux</a:t>
            </a:r>
            <a:r>
              <a:rPr lang="en-US" sz="2000" b="1" dirty="0" smtClean="0">
                <a:solidFill>
                  <a:prstClr val="black"/>
                </a:solidFill>
              </a:rPr>
              <a:t> </a:t>
            </a:r>
            <a:r>
              <a:rPr lang="en-US" sz="2000" b="1" dirty="0" err="1" smtClean="0">
                <a:solidFill>
                  <a:prstClr val="black"/>
                </a:solidFill>
              </a:rPr>
              <a:t>mêmes</a:t>
            </a:r>
            <a:r>
              <a:rPr lang="en-US" sz="2000" b="1" dirty="0" smtClean="0">
                <a:solidFill>
                  <a:prstClr val="black"/>
                </a:solidFill>
              </a:rPr>
              <a:t> </a:t>
            </a:r>
            <a:r>
              <a:rPr lang="en-US" sz="2000" b="1" dirty="0" err="1" smtClean="0">
                <a:solidFill>
                  <a:prstClr val="black"/>
                </a:solidFill>
              </a:rPr>
              <a:t>consistués</a:t>
            </a:r>
            <a:r>
              <a:rPr lang="en-US" sz="2000" b="1" dirty="0" smtClean="0">
                <a:solidFill>
                  <a:prstClr val="black"/>
                </a:solidFill>
              </a:rPr>
              <a:t> de points, </a:t>
            </a:r>
            <a:r>
              <a:rPr lang="en-US" sz="2000" b="1" dirty="0" err="1" smtClean="0">
                <a:solidFill>
                  <a:prstClr val="black"/>
                </a:solidFill>
              </a:rPr>
              <a:t>droites</a:t>
            </a:r>
            <a:r>
              <a:rPr lang="en-US" sz="2000" b="1" dirty="0" smtClean="0">
                <a:solidFill>
                  <a:prstClr val="black"/>
                </a:solidFill>
              </a:rPr>
              <a:t>, </a:t>
            </a:r>
            <a:r>
              <a:rPr lang="en-US" sz="2000" b="1" dirty="0" err="1" smtClean="0">
                <a:solidFill>
                  <a:prstClr val="black"/>
                </a:solidFill>
              </a:rPr>
              <a:t>courbes</a:t>
            </a:r>
            <a:r>
              <a:rPr lang="en-US" sz="2000" b="1" dirty="0" smtClean="0">
                <a:solidFill>
                  <a:prstClr val="black"/>
                </a:solidFill>
              </a:rPr>
              <a:t>.</a:t>
            </a:r>
            <a:endParaRPr lang="en-US" sz="2000" b="1" dirty="0">
              <a:solidFill>
                <a:prstClr val="black"/>
              </a:solidFill>
            </a:endParaRPr>
          </a:p>
        </p:txBody>
      </p:sp>
    </p:spTree>
    <p:extLst>
      <p:ext uri="{BB962C8B-B14F-4D97-AF65-F5344CB8AC3E}">
        <p14:creationId xmlns="" xmlns:p14="http://schemas.microsoft.com/office/powerpoint/2010/main" val="219319680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Dessiner une ligne</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043608" y="1436578"/>
            <a:ext cx="5839347" cy="5016758"/>
          </a:xfrm>
          <a:prstGeom prst="rect">
            <a:avLst/>
          </a:prstGeom>
          <a:noFill/>
          <a:ln>
            <a:solidFill>
              <a:schemeClr val="tx1"/>
            </a:solidFill>
          </a:ln>
        </p:spPr>
        <p:txBody>
          <a:bodyPr wrap="square" rtlCol="0">
            <a:spAutoFit/>
          </a:bodyPr>
          <a:lstStyle/>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err="1">
                <a:solidFill>
                  <a:srgbClr val="FF0000"/>
                </a:solidFill>
              </a:rPr>
              <a:t>var</a:t>
            </a:r>
            <a:r>
              <a:rPr lang="en-US" sz="2000" dirty="0">
                <a:solidFill>
                  <a:srgbClr val="FF0000"/>
                </a:solidFill>
              </a:rPr>
              <a:t> 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smtClean="0">
                <a:solidFill>
                  <a:srgbClr val="FF0000"/>
                </a:solidFill>
              </a:rPr>
              <a:t>contexte.beginPath</a:t>
            </a:r>
            <a:r>
              <a:rPr lang="en-US" sz="2000" dirty="0" smtClean="0">
                <a:solidFill>
                  <a:srgbClr val="FF0000"/>
                </a:solidFill>
              </a:rPr>
              <a:t>(); </a:t>
            </a:r>
          </a:p>
          <a:p>
            <a:pPr lvl="1"/>
            <a:r>
              <a:rPr lang="en-US" sz="2000" dirty="0" err="1" smtClean="0">
                <a:solidFill>
                  <a:srgbClr val="FF0000"/>
                </a:solidFill>
              </a:rPr>
              <a:t>Contexte.fillStyle</a:t>
            </a:r>
            <a:r>
              <a:rPr lang="en-US" sz="2000" dirty="0" smtClean="0">
                <a:solidFill>
                  <a:srgbClr val="FF0000"/>
                </a:solidFill>
              </a:rPr>
              <a:t>="red";</a:t>
            </a:r>
            <a:endParaRPr lang="en-US" sz="2000" dirty="0">
              <a:solidFill>
                <a:srgbClr val="FF0000"/>
              </a:solidFill>
            </a:endParaRPr>
          </a:p>
          <a:p>
            <a:pPr lvl="1"/>
            <a:r>
              <a:rPr lang="en-US" sz="2000" dirty="0" err="1">
                <a:solidFill>
                  <a:srgbClr val="FF0000"/>
                </a:solidFill>
              </a:rPr>
              <a:t>contexte.moveTo</a:t>
            </a:r>
            <a:r>
              <a:rPr lang="en-US" sz="2000" dirty="0">
                <a:solidFill>
                  <a:srgbClr val="FF0000"/>
                </a:solidFill>
              </a:rPr>
              <a:t>(25,25);</a:t>
            </a:r>
          </a:p>
          <a:p>
            <a:pPr lvl="1"/>
            <a:r>
              <a:rPr lang="en-US" sz="2000" dirty="0" err="1">
                <a:solidFill>
                  <a:srgbClr val="FF0000"/>
                </a:solidFill>
              </a:rPr>
              <a:t>contexte.lineTo</a:t>
            </a:r>
            <a:r>
              <a:rPr lang="en-US" sz="2000" dirty="0">
                <a:solidFill>
                  <a:srgbClr val="FF0000"/>
                </a:solidFill>
              </a:rPr>
              <a:t>(105,25);</a:t>
            </a:r>
          </a:p>
          <a:p>
            <a:pPr lvl="1"/>
            <a:r>
              <a:rPr lang="en-US" sz="2000" dirty="0" err="1">
                <a:solidFill>
                  <a:srgbClr val="FF0000"/>
                </a:solidFill>
              </a:rPr>
              <a:t>contexte.lineTo</a:t>
            </a:r>
            <a:r>
              <a:rPr lang="en-US" sz="2000" dirty="0">
                <a:solidFill>
                  <a:srgbClr val="FF0000"/>
                </a:solidFill>
              </a:rPr>
              <a:t>(25,105);</a:t>
            </a:r>
          </a:p>
          <a:p>
            <a:pPr lvl="1"/>
            <a:r>
              <a:rPr lang="en-US" sz="2000" dirty="0" err="1">
                <a:solidFill>
                  <a:srgbClr val="FF0000"/>
                </a:solidFill>
              </a:rPr>
              <a:t>contexte.fill</a:t>
            </a:r>
            <a:r>
              <a:rPr lang="en-US" sz="2000" dirty="0" smtClean="0">
                <a:solidFill>
                  <a:srgbClr val="FF0000"/>
                </a:solidFill>
              </a:rPr>
              <a:t>(); </a:t>
            </a:r>
            <a:r>
              <a:rPr lang="en-US" sz="2000" dirty="0" smtClean="0">
                <a:solidFill>
                  <a:srgbClr val="00B050"/>
                </a:solidFill>
              </a:rPr>
              <a:t>//</a:t>
            </a:r>
            <a:r>
              <a:rPr lang="en-US" sz="2000" dirty="0" err="1" smtClean="0">
                <a:solidFill>
                  <a:srgbClr val="00B050"/>
                </a:solidFill>
              </a:rPr>
              <a:t>remplir</a:t>
            </a:r>
            <a:r>
              <a:rPr lang="en-US" sz="2000" dirty="0" smtClean="0">
                <a:solidFill>
                  <a:srgbClr val="00B050"/>
                </a:solidFill>
              </a:rPr>
              <a:t> la </a:t>
            </a:r>
            <a:r>
              <a:rPr lang="en-US" sz="2000" dirty="0" err="1" smtClean="0">
                <a:solidFill>
                  <a:srgbClr val="00B050"/>
                </a:solidFill>
              </a:rPr>
              <a:t>forme</a:t>
            </a:r>
            <a:endParaRPr lang="en-US" sz="2000" dirty="0">
              <a:solidFill>
                <a:srgbClr val="00B050"/>
              </a:solidFill>
            </a:endParaRPr>
          </a:p>
          <a:p>
            <a:pPr lvl="1"/>
            <a:r>
              <a:rPr lang="en-US" sz="2000" dirty="0" err="1" smtClean="0">
                <a:solidFill>
                  <a:srgbClr val="FF0000"/>
                </a:solidFill>
              </a:rPr>
              <a:t>contexte.beginPath</a:t>
            </a:r>
            <a:r>
              <a:rPr lang="en-US" sz="2000" dirty="0">
                <a:solidFill>
                  <a:srgbClr val="FF0000"/>
                </a:solidFill>
              </a:rPr>
              <a:t>();</a:t>
            </a:r>
          </a:p>
          <a:p>
            <a:pPr lvl="1"/>
            <a:r>
              <a:rPr lang="en-US" sz="2000" dirty="0" err="1">
                <a:solidFill>
                  <a:srgbClr val="FF0000"/>
                </a:solidFill>
              </a:rPr>
              <a:t>contexte.moveTo</a:t>
            </a:r>
            <a:r>
              <a:rPr lang="en-US" sz="2000" dirty="0">
                <a:solidFill>
                  <a:srgbClr val="FF0000"/>
                </a:solidFill>
              </a:rPr>
              <a:t>(125,125);</a:t>
            </a:r>
          </a:p>
          <a:p>
            <a:pPr lvl="1"/>
            <a:r>
              <a:rPr lang="en-US" sz="2000" dirty="0" err="1">
                <a:solidFill>
                  <a:srgbClr val="FF0000"/>
                </a:solidFill>
              </a:rPr>
              <a:t>contexte.lineTo</a:t>
            </a:r>
            <a:r>
              <a:rPr lang="en-US" sz="2000" dirty="0">
                <a:solidFill>
                  <a:srgbClr val="FF0000"/>
                </a:solidFill>
              </a:rPr>
              <a:t>(125,45);</a:t>
            </a:r>
          </a:p>
          <a:p>
            <a:pPr lvl="1"/>
            <a:r>
              <a:rPr lang="en-US" sz="2000" dirty="0" err="1">
                <a:solidFill>
                  <a:srgbClr val="FF0000"/>
                </a:solidFill>
              </a:rPr>
              <a:t>contexte.lineTo</a:t>
            </a:r>
            <a:r>
              <a:rPr lang="en-US" sz="2000" dirty="0">
                <a:solidFill>
                  <a:srgbClr val="FF0000"/>
                </a:solidFill>
              </a:rPr>
              <a:t>(45,125);</a:t>
            </a:r>
          </a:p>
          <a:p>
            <a:pPr lvl="1"/>
            <a:r>
              <a:rPr lang="en-US" sz="2000" dirty="0" err="1">
                <a:solidFill>
                  <a:srgbClr val="FF0000"/>
                </a:solidFill>
              </a:rPr>
              <a:t>contexte.closePath</a:t>
            </a:r>
            <a:r>
              <a:rPr lang="en-US" sz="2000" dirty="0" smtClean="0">
                <a:solidFill>
                  <a:srgbClr val="FF0000"/>
                </a:solidFill>
              </a:rPr>
              <a:t>(); </a:t>
            </a:r>
            <a:endParaRPr lang="en-US" sz="2000" dirty="0">
              <a:solidFill>
                <a:srgbClr val="FF0000"/>
              </a:solidFill>
            </a:endParaRPr>
          </a:p>
          <a:p>
            <a:pPr lvl="1"/>
            <a:r>
              <a:rPr lang="en-US" sz="2000" dirty="0" err="1">
                <a:solidFill>
                  <a:srgbClr val="FF0000"/>
                </a:solidFill>
              </a:rPr>
              <a:t>contexte.stroke</a:t>
            </a:r>
            <a:r>
              <a:rPr lang="en-US" sz="2000" dirty="0" smtClean="0">
                <a:solidFill>
                  <a:srgbClr val="FF0000"/>
                </a:solidFill>
              </a:rPr>
              <a:t>(); </a:t>
            </a:r>
            <a:r>
              <a:rPr lang="en-US" sz="2000" dirty="0" smtClean="0">
                <a:solidFill>
                  <a:srgbClr val="00B050"/>
                </a:solidFill>
              </a:rPr>
              <a:t>//</a:t>
            </a:r>
            <a:r>
              <a:rPr lang="en-US" sz="2000" dirty="0" err="1" smtClean="0">
                <a:solidFill>
                  <a:srgbClr val="00B050"/>
                </a:solidFill>
              </a:rPr>
              <a:t>dessiner</a:t>
            </a:r>
            <a:r>
              <a:rPr lang="en-US" sz="2000" dirty="0" smtClean="0">
                <a:solidFill>
                  <a:srgbClr val="00B050"/>
                </a:solidFill>
              </a:rPr>
              <a:t> le </a:t>
            </a:r>
            <a:r>
              <a:rPr lang="en-US" sz="2000" dirty="0" err="1" smtClean="0">
                <a:solidFill>
                  <a:srgbClr val="00B050"/>
                </a:solidFill>
              </a:rPr>
              <a:t>contenu</a:t>
            </a:r>
            <a:endParaRPr lang="en-US" sz="2000" dirty="0">
              <a:solidFill>
                <a:srgbClr val="00B050"/>
              </a:solidFill>
            </a:endParaRPr>
          </a:p>
          <a:p>
            <a:r>
              <a:rPr lang="en-US" sz="2000" dirty="0">
                <a:solidFill>
                  <a:srgbClr val="FF0000"/>
                </a:solidFill>
              </a:rPr>
              <a:t>&lt;/script</a:t>
            </a:r>
            <a:r>
              <a:rPr lang="en-US" sz="2000" dirty="0" smtClean="0">
                <a:solidFill>
                  <a:srgbClr val="FF0000"/>
                </a:solidFill>
              </a:rPr>
              <a:t>&gt;</a:t>
            </a:r>
            <a:endParaRPr lang="en-US" sz="2000" dirty="0">
              <a:solidFill>
                <a:srgbClr val="FF0000"/>
              </a:solidFill>
            </a:endParaRPr>
          </a:p>
        </p:txBody>
      </p:sp>
      <p:pic>
        <p:nvPicPr>
          <p:cNvPr id="3074"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6951664" y="2505464"/>
            <a:ext cx="2084832" cy="2147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1353879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Dessiner une ligne</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899592" y="1412776"/>
            <a:ext cx="5904656" cy="5324535"/>
          </a:xfrm>
          <a:prstGeom prst="rect">
            <a:avLst/>
          </a:prstGeom>
          <a:noFill/>
          <a:ln>
            <a:solidFill>
              <a:schemeClr val="tx1"/>
            </a:solidFill>
          </a:ln>
        </p:spPr>
        <p:txBody>
          <a:bodyPr wrap="square" rtlCol="0">
            <a:spAutoFit/>
          </a:bodyPr>
          <a:lstStyle/>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err="1">
                <a:solidFill>
                  <a:srgbClr val="FF0000"/>
                </a:solidFill>
              </a:rPr>
              <a:t>var</a:t>
            </a:r>
            <a:r>
              <a:rPr lang="en-US" sz="2000" dirty="0">
                <a:solidFill>
                  <a:srgbClr val="FF0000"/>
                </a:solidFill>
              </a:rPr>
              <a:t> 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a:solidFill>
                  <a:srgbClr val="FF0000"/>
                </a:solidFill>
              </a:rPr>
              <a:t>contexte.beginPath</a:t>
            </a:r>
            <a:r>
              <a:rPr lang="en-US" sz="2000" dirty="0">
                <a:solidFill>
                  <a:srgbClr val="FF0000"/>
                </a:solidFill>
              </a:rPr>
              <a:t>();</a:t>
            </a:r>
          </a:p>
          <a:p>
            <a:pPr lvl="1"/>
            <a:r>
              <a:rPr lang="en-US" sz="2000" dirty="0" err="1">
                <a:solidFill>
                  <a:srgbClr val="FF0000"/>
                </a:solidFill>
              </a:rPr>
              <a:t>contexte.lineWidth</a:t>
            </a:r>
            <a:r>
              <a:rPr lang="en-US" sz="2000" dirty="0">
                <a:solidFill>
                  <a:srgbClr val="FF0000"/>
                </a:solidFill>
              </a:rPr>
              <a:t>=10;</a:t>
            </a:r>
          </a:p>
          <a:p>
            <a:pPr lvl="1"/>
            <a:r>
              <a:rPr lang="en-US" sz="2000" dirty="0" err="1">
                <a:solidFill>
                  <a:srgbClr val="FF0000"/>
                </a:solidFill>
              </a:rPr>
              <a:t>contexte.moveTo</a:t>
            </a:r>
            <a:r>
              <a:rPr lang="en-US" sz="2000" dirty="0">
                <a:solidFill>
                  <a:srgbClr val="FF0000"/>
                </a:solidFill>
              </a:rPr>
              <a:t>(20,20);</a:t>
            </a:r>
          </a:p>
          <a:p>
            <a:pPr lvl="1"/>
            <a:r>
              <a:rPr lang="en-US" sz="2000" dirty="0" err="1">
                <a:solidFill>
                  <a:srgbClr val="FF0000"/>
                </a:solidFill>
              </a:rPr>
              <a:t>contexte.lineCap</a:t>
            </a:r>
            <a:r>
              <a:rPr lang="en-US" sz="2000" dirty="0">
                <a:solidFill>
                  <a:srgbClr val="FF0000"/>
                </a:solidFill>
              </a:rPr>
              <a:t>="butt";</a:t>
            </a:r>
          </a:p>
          <a:p>
            <a:pPr lvl="1"/>
            <a:r>
              <a:rPr lang="en-US" sz="2000" dirty="0" err="1">
                <a:solidFill>
                  <a:srgbClr val="FF0000"/>
                </a:solidFill>
              </a:rPr>
              <a:t>contexte.lineTo</a:t>
            </a:r>
            <a:r>
              <a:rPr lang="en-US" sz="2000" dirty="0">
                <a:solidFill>
                  <a:srgbClr val="FF0000"/>
                </a:solidFill>
              </a:rPr>
              <a:t>(20,125);</a:t>
            </a:r>
          </a:p>
          <a:p>
            <a:pPr lvl="1"/>
            <a:r>
              <a:rPr lang="en-US" sz="2000" dirty="0" err="1">
                <a:solidFill>
                  <a:srgbClr val="FF0000"/>
                </a:solidFill>
              </a:rPr>
              <a:t>contexte.moveTo</a:t>
            </a:r>
            <a:r>
              <a:rPr lang="en-US" sz="2000" dirty="0">
                <a:solidFill>
                  <a:srgbClr val="FF0000"/>
                </a:solidFill>
              </a:rPr>
              <a:t>(50,20);</a:t>
            </a:r>
          </a:p>
          <a:p>
            <a:pPr lvl="1"/>
            <a:r>
              <a:rPr lang="en-US" sz="2000" dirty="0" err="1">
                <a:solidFill>
                  <a:srgbClr val="FF0000"/>
                </a:solidFill>
              </a:rPr>
              <a:t>contexte.lineCap</a:t>
            </a:r>
            <a:r>
              <a:rPr lang="en-US" sz="2000" dirty="0">
                <a:solidFill>
                  <a:srgbClr val="FF0000"/>
                </a:solidFill>
              </a:rPr>
              <a:t>="round";</a:t>
            </a:r>
          </a:p>
          <a:p>
            <a:pPr lvl="1"/>
            <a:r>
              <a:rPr lang="en-US" sz="2000" dirty="0" err="1">
                <a:solidFill>
                  <a:srgbClr val="FF0000"/>
                </a:solidFill>
              </a:rPr>
              <a:t>contexte.lineTo</a:t>
            </a:r>
            <a:r>
              <a:rPr lang="en-US" sz="2000" dirty="0">
                <a:solidFill>
                  <a:srgbClr val="FF0000"/>
                </a:solidFill>
              </a:rPr>
              <a:t>(50,125);</a:t>
            </a:r>
          </a:p>
          <a:p>
            <a:pPr lvl="1"/>
            <a:r>
              <a:rPr lang="en-US" sz="2000" dirty="0" err="1">
                <a:solidFill>
                  <a:srgbClr val="FF0000"/>
                </a:solidFill>
              </a:rPr>
              <a:t>contexte.moveTo</a:t>
            </a:r>
            <a:r>
              <a:rPr lang="en-US" sz="2000" dirty="0">
                <a:solidFill>
                  <a:srgbClr val="FF0000"/>
                </a:solidFill>
              </a:rPr>
              <a:t>(80,20);</a:t>
            </a:r>
          </a:p>
          <a:p>
            <a:pPr lvl="1"/>
            <a:r>
              <a:rPr lang="en-US" sz="2000" dirty="0" err="1">
                <a:solidFill>
                  <a:srgbClr val="FF0000"/>
                </a:solidFill>
              </a:rPr>
              <a:t>contexte.lineCap</a:t>
            </a:r>
            <a:r>
              <a:rPr lang="en-US" sz="2000" dirty="0">
                <a:solidFill>
                  <a:srgbClr val="FF0000"/>
                </a:solidFill>
              </a:rPr>
              <a:t>="round";</a:t>
            </a:r>
          </a:p>
          <a:p>
            <a:pPr lvl="1"/>
            <a:r>
              <a:rPr lang="en-US" sz="2000" dirty="0" err="1">
                <a:solidFill>
                  <a:srgbClr val="FF0000"/>
                </a:solidFill>
              </a:rPr>
              <a:t>contexte.lineTo</a:t>
            </a:r>
            <a:r>
              <a:rPr lang="en-US" sz="2000" dirty="0">
                <a:solidFill>
                  <a:srgbClr val="FF0000"/>
                </a:solidFill>
              </a:rPr>
              <a:t>(80,125);</a:t>
            </a:r>
          </a:p>
          <a:p>
            <a:pPr lvl="1"/>
            <a:r>
              <a:rPr lang="en-US" sz="2000" dirty="0" err="1">
                <a:solidFill>
                  <a:srgbClr val="FF0000"/>
                </a:solidFill>
              </a:rPr>
              <a:t>contexte.closePath</a:t>
            </a:r>
            <a:r>
              <a:rPr lang="en-US" sz="2000" dirty="0">
                <a:solidFill>
                  <a:srgbClr val="FF0000"/>
                </a:solidFill>
              </a:rPr>
              <a:t>();</a:t>
            </a:r>
          </a:p>
          <a:p>
            <a:pPr lvl="1"/>
            <a:r>
              <a:rPr lang="en-US" sz="2000" dirty="0" err="1">
                <a:solidFill>
                  <a:srgbClr val="FF0000"/>
                </a:solidFill>
              </a:rPr>
              <a:t>contexte.stroke</a:t>
            </a:r>
            <a:r>
              <a:rPr lang="en-US" sz="2000" dirty="0" smtClean="0">
                <a:solidFill>
                  <a:srgbClr val="FF0000"/>
                </a:solidFill>
              </a:rPr>
              <a:t>();</a:t>
            </a:r>
          </a:p>
          <a:p>
            <a:r>
              <a:rPr lang="en-US" sz="2000" dirty="0" smtClean="0">
                <a:solidFill>
                  <a:srgbClr val="FF0000"/>
                </a:solidFill>
              </a:rPr>
              <a:t> &lt;/</a:t>
            </a:r>
            <a:r>
              <a:rPr lang="en-US" sz="2000" dirty="0">
                <a:solidFill>
                  <a:srgbClr val="FF0000"/>
                </a:solidFill>
              </a:rPr>
              <a:t>script</a:t>
            </a:r>
            <a:r>
              <a:rPr lang="en-US" sz="2000" dirty="0" smtClean="0">
                <a:solidFill>
                  <a:srgbClr val="FF0000"/>
                </a:solidFill>
              </a:rPr>
              <a:t>&gt;</a:t>
            </a:r>
            <a:endParaRPr lang="en-US" sz="2000" dirty="0">
              <a:solidFill>
                <a:srgbClr val="FF0000"/>
              </a:solidFill>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76256" y="2480409"/>
            <a:ext cx="2160240" cy="2172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4803805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4137472"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Dessiner une rectangle</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043608" y="1576824"/>
            <a:ext cx="8064896" cy="1708160"/>
          </a:xfrm>
          <a:prstGeom prst="rect">
            <a:avLst/>
          </a:prstGeom>
          <a:noFill/>
          <a:ln>
            <a:solidFill>
              <a:schemeClr val="tx1"/>
            </a:solidFill>
          </a:ln>
        </p:spPr>
        <p:txBody>
          <a:bodyPr wrap="square" rtlCol="0">
            <a:spAutoFit/>
          </a:bodyPr>
          <a:lstStyle/>
          <a:p>
            <a:pPr>
              <a:spcBef>
                <a:spcPts val="300"/>
              </a:spcBef>
            </a:pPr>
            <a:r>
              <a:rPr lang="en-US" sz="2000" dirty="0" err="1" smtClean="0">
                <a:solidFill>
                  <a:srgbClr val="FF0000"/>
                </a:solidFill>
              </a:rPr>
              <a:t>context.clearRect</a:t>
            </a:r>
            <a:r>
              <a:rPr lang="en-US" sz="2000" dirty="0" smtClean="0">
                <a:solidFill>
                  <a:srgbClr val="FF0000"/>
                </a:solidFill>
              </a:rPr>
              <a:t>(x</a:t>
            </a:r>
            <a:r>
              <a:rPr lang="en-US" sz="2000" dirty="0">
                <a:solidFill>
                  <a:srgbClr val="FF0000"/>
                </a:solidFill>
              </a:rPr>
              <a:t>, y, w, h</a:t>
            </a:r>
            <a:r>
              <a:rPr lang="en-US" sz="2000" dirty="0" smtClean="0">
                <a:solidFill>
                  <a:srgbClr val="FF0000"/>
                </a:solidFill>
              </a:rPr>
              <a:t>)</a:t>
            </a:r>
            <a:r>
              <a:rPr lang="en-US" sz="2000" dirty="0" smtClean="0">
                <a:solidFill>
                  <a:prstClr val="black"/>
                </a:solidFill>
              </a:rPr>
              <a:t>: rend les pixels </a:t>
            </a:r>
            <a:r>
              <a:rPr lang="en-US" sz="2000" dirty="0" err="1" smtClean="0">
                <a:solidFill>
                  <a:prstClr val="black"/>
                </a:solidFill>
              </a:rPr>
              <a:t>transparents</a:t>
            </a:r>
            <a:r>
              <a:rPr lang="en-US" sz="2000" dirty="0" smtClean="0">
                <a:solidFill>
                  <a:prstClr val="black"/>
                </a:solidFill>
              </a:rPr>
              <a:t> </a:t>
            </a:r>
            <a:r>
              <a:rPr lang="en-US" sz="2000" dirty="0" err="1" smtClean="0">
                <a:solidFill>
                  <a:prstClr val="black"/>
                </a:solidFill>
              </a:rPr>
              <a:t>dans</a:t>
            </a:r>
            <a:r>
              <a:rPr lang="en-US" sz="2000" dirty="0" smtClean="0">
                <a:solidFill>
                  <a:prstClr val="black"/>
                </a:solidFill>
              </a:rPr>
              <a:t> la zone </a:t>
            </a:r>
            <a:r>
              <a:rPr lang="en-US" sz="2000" dirty="0" err="1" smtClean="0">
                <a:solidFill>
                  <a:prstClr val="black"/>
                </a:solidFill>
              </a:rPr>
              <a:t>définie</a:t>
            </a:r>
            <a:endParaRPr lang="en-US" sz="2000" dirty="0">
              <a:solidFill>
                <a:prstClr val="black"/>
              </a:solidFill>
            </a:endParaRPr>
          </a:p>
          <a:p>
            <a:pPr>
              <a:spcBef>
                <a:spcPts val="300"/>
              </a:spcBef>
            </a:pPr>
            <a:r>
              <a:rPr lang="en-US" sz="2000" dirty="0" err="1" smtClean="0">
                <a:solidFill>
                  <a:srgbClr val="FF0000"/>
                </a:solidFill>
              </a:rPr>
              <a:t>context.fillRect</a:t>
            </a:r>
            <a:r>
              <a:rPr lang="en-US" sz="2000" dirty="0" smtClean="0">
                <a:solidFill>
                  <a:srgbClr val="FF0000"/>
                </a:solidFill>
              </a:rPr>
              <a:t>(x</a:t>
            </a:r>
            <a:r>
              <a:rPr lang="en-US" sz="2000" dirty="0">
                <a:solidFill>
                  <a:srgbClr val="FF0000"/>
                </a:solidFill>
              </a:rPr>
              <a:t>, y, w, h</a:t>
            </a:r>
            <a:r>
              <a:rPr lang="en-US" sz="2000" dirty="0" smtClean="0">
                <a:solidFill>
                  <a:srgbClr val="FF0000"/>
                </a:solidFill>
              </a:rPr>
              <a:t>)</a:t>
            </a:r>
            <a:r>
              <a:rPr lang="en-US" sz="2000" dirty="0" smtClean="0">
                <a:solidFill>
                  <a:prstClr val="black"/>
                </a:solidFill>
              </a:rPr>
              <a:t>: </a:t>
            </a:r>
            <a:r>
              <a:rPr lang="en-US" sz="2000" dirty="0" err="1">
                <a:solidFill>
                  <a:prstClr val="black"/>
                </a:solidFill>
              </a:rPr>
              <a:t>r</a:t>
            </a:r>
            <a:r>
              <a:rPr lang="en-US" sz="2000" dirty="0" err="1" smtClean="0">
                <a:solidFill>
                  <a:prstClr val="black"/>
                </a:solidFill>
              </a:rPr>
              <a:t>emplit</a:t>
            </a:r>
            <a:r>
              <a:rPr lang="en-US" sz="2000" dirty="0" smtClean="0">
                <a:solidFill>
                  <a:prstClr val="black"/>
                </a:solidFill>
              </a:rPr>
              <a:t> un rectangle avec la </a:t>
            </a:r>
            <a:r>
              <a:rPr lang="en-US" sz="2000" dirty="0" err="1" smtClean="0">
                <a:solidFill>
                  <a:prstClr val="black"/>
                </a:solidFill>
              </a:rPr>
              <a:t>couleur</a:t>
            </a:r>
            <a:r>
              <a:rPr lang="en-US" sz="2000" dirty="0" smtClean="0">
                <a:solidFill>
                  <a:prstClr val="black"/>
                </a:solidFill>
              </a:rPr>
              <a:t> courante </a:t>
            </a:r>
            <a:r>
              <a:rPr lang="en-US" sz="2000" dirty="0" err="1" smtClean="0">
                <a:solidFill>
                  <a:prstClr val="black"/>
                </a:solidFill>
              </a:rPr>
              <a:t>définie</a:t>
            </a:r>
            <a:endParaRPr lang="en-US" sz="2000" dirty="0">
              <a:solidFill>
                <a:prstClr val="black"/>
              </a:solidFill>
            </a:endParaRPr>
          </a:p>
          <a:p>
            <a:pPr>
              <a:spcBef>
                <a:spcPts val="300"/>
              </a:spcBef>
            </a:pPr>
            <a:r>
              <a:rPr lang="en-US" sz="2000" dirty="0" err="1" smtClean="0">
                <a:solidFill>
                  <a:srgbClr val="FF0000"/>
                </a:solidFill>
              </a:rPr>
              <a:t>context.strokeRect</a:t>
            </a:r>
            <a:r>
              <a:rPr lang="en-US" sz="2000" dirty="0" smtClean="0">
                <a:solidFill>
                  <a:srgbClr val="FF0000"/>
                </a:solidFill>
              </a:rPr>
              <a:t>(x</a:t>
            </a:r>
            <a:r>
              <a:rPr lang="en-US" sz="2000" dirty="0">
                <a:solidFill>
                  <a:srgbClr val="FF0000"/>
                </a:solidFill>
              </a:rPr>
              <a:t>, y, w, h</a:t>
            </a:r>
            <a:r>
              <a:rPr lang="en-US" sz="2000" dirty="0" smtClean="0">
                <a:solidFill>
                  <a:srgbClr val="FF0000"/>
                </a:solidFill>
              </a:rPr>
              <a:t>)</a:t>
            </a:r>
            <a:r>
              <a:rPr lang="en-US" sz="2000" dirty="0" smtClean="0">
                <a:solidFill>
                  <a:prstClr val="black"/>
                </a:solidFill>
              </a:rPr>
              <a:t>: </a:t>
            </a:r>
            <a:r>
              <a:rPr lang="en-US" sz="2000" dirty="0" err="1" smtClean="0">
                <a:solidFill>
                  <a:prstClr val="black"/>
                </a:solidFill>
              </a:rPr>
              <a:t>dessine</a:t>
            </a:r>
            <a:r>
              <a:rPr lang="en-US" sz="2000" dirty="0" smtClean="0">
                <a:solidFill>
                  <a:prstClr val="black"/>
                </a:solidFill>
              </a:rPr>
              <a:t> le </a:t>
            </a:r>
            <a:r>
              <a:rPr lang="en-US" sz="2000" dirty="0" err="1" smtClean="0">
                <a:solidFill>
                  <a:prstClr val="black"/>
                </a:solidFill>
              </a:rPr>
              <a:t>bord</a:t>
            </a:r>
            <a:r>
              <a:rPr lang="en-US" sz="2000" dirty="0" smtClean="0">
                <a:solidFill>
                  <a:prstClr val="black"/>
                </a:solidFill>
              </a:rPr>
              <a:t> du rectangle avec la </a:t>
            </a:r>
            <a:r>
              <a:rPr lang="en-US" sz="2000" dirty="0" err="1" smtClean="0">
                <a:solidFill>
                  <a:prstClr val="black"/>
                </a:solidFill>
              </a:rPr>
              <a:t>couleur</a:t>
            </a:r>
            <a:r>
              <a:rPr lang="en-US" sz="2000" dirty="0" smtClean="0">
                <a:solidFill>
                  <a:prstClr val="black"/>
                </a:solidFill>
              </a:rPr>
              <a:t> courante </a:t>
            </a:r>
            <a:r>
              <a:rPr lang="en-US" sz="2000" dirty="0" err="1" smtClean="0">
                <a:solidFill>
                  <a:prstClr val="black"/>
                </a:solidFill>
              </a:rPr>
              <a:t>définie</a:t>
            </a:r>
            <a:endParaRPr lang="en-US" sz="2000" dirty="0">
              <a:solidFill>
                <a:prstClr val="black"/>
              </a:solidFill>
            </a:endParaRPr>
          </a:p>
        </p:txBody>
      </p:sp>
    </p:spTree>
    <p:extLst>
      <p:ext uri="{BB962C8B-B14F-4D97-AF65-F5344CB8AC3E}">
        <p14:creationId xmlns="" xmlns:p14="http://schemas.microsoft.com/office/powerpoint/2010/main" val="28478491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4137472"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Dessiner une rectangle</a:t>
            </a:r>
          </a:p>
        </p:txBody>
      </p:sp>
      <p:sp>
        <p:nvSpPr>
          <p:cNvPr id="3" name="Rectangle 2"/>
          <p:cNvSpPr/>
          <p:nvPr/>
        </p:nvSpPr>
        <p:spPr>
          <a:xfrm>
            <a:off x="1475656" y="1811191"/>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259632" y="1484784"/>
            <a:ext cx="5832648" cy="2862322"/>
          </a:xfrm>
          <a:prstGeom prst="rect">
            <a:avLst/>
          </a:prstGeom>
          <a:noFill/>
          <a:ln>
            <a:solidFill>
              <a:schemeClr val="tx1"/>
            </a:solidFill>
          </a:ln>
        </p:spPr>
        <p:txBody>
          <a:bodyPr wrap="square" rtlCol="0">
            <a:spAutoFit/>
          </a:bodyPr>
          <a:lstStyle/>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err="1">
                <a:solidFill>
                  <a:srgbClr val="FF0000"/>
                </a:solidFill>
              </a:rPr>
              <a:t>var</a:t>
            </a:r>
            <a:r>
              <a:rPr lang="en-US" sz="2000" dirty="0">
                <a:solidFill>
                  <a:srgbClr val="FF0000"/>
                </a:solidFill>
              </a:rPr>
              <a:t> 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a:solidFill>
                  <a:srgbClr val="FF0000"/>
                </a:solidFill>
              </a:rPr>
              <a:t>contexte.fillStyle</a:t>
            </a:r>
            <a:r>
              <a:rPr lang="en-US" sz="2000" dirty="0">
                <a:solidFill>
                  <a:srgbClr val="FF0000"/>
                </a:solidFill>
              </a:rPr>
              <a:t>="#FFA500";</a:t>
            </a:r>
          </a:p>
          <a:p>
            <a:pPr lvl="1"/>
            <a:r>
              <a:rPr lang="en-US" sz="2000" dirty="0" err="1">
                <a:solidFill>
                  <a:srgbClr val="FF0000"/>
                </a:solidFill>
              </a:rPr>
              <a:t>contexte.fillRect</a:t>
            </a:r>
            <a:r>
              <a:rPr lang="en-US" sz="2000" dirty="0">
                <a:solidFill>
                  <a:srgbClr val="FF0000"/>
                </a:solidFill>
              </a:rPr>
              <a:t>(10,10,100,40);</a:t>
            </a:r>
          </a:p>
          <a:p>
            <a:pPr lvl="1"/>
            <a:r>
              <a:rPr lang="en-US" sz="2000" dirty="0" err="1">
                <a:solidFill>
                  <a:srgbClr val="FF0000"/>
                </a:solidFill>
              </a:rPr>
              <a:t>contexte.strokeRect</a:t>
            </a:r>
            <a:r>
              <a:rPr lang="en-US" sz="2000" dirty="0">
                <a:solidFill>
                  <a:srgbClr val="FF0000"/>
                </a:solidFill>
              </a:rPr>
              <a:t>(20,20,110,50);</a:t>
            </a:r>
          </a:p>
          <a:p>
            <a:pPr lvl="1"/>
            <a:r>
              <a:rPr lang="en-US" sz="2000" dirty="0" err="1">
                <a:solidFill>
                  <a:srgbClr val="FF0000"/>
                </a:solidFill>
              </a:rPr>
              <a:t>contexte.fillStyle</a:t>
            </a:r>
            <a:r>
              <a:rPr lang="en-US" sz="2000" dirty="0">
                <a:solidFill>
                  <a:srgbClr val="FF0000"/>
                </a:solidFill>
              </a:rPr>
              <a:t>="#00FFA5";</a:t>
            </a:r>
          </a:p>
          <a:p>
            <a:pPr lvl="1"/>
            <a:r>
              <a:rPr lang="en-US" sz="2000" dirty="0" err="1">
                <a:solidFill>
                  <a:srgbClr val="FF0000"/>
                </a:solidFill>
              </a:rPr>
              <a:t>contexte.fillRect</a:t>
            </a:r>
            <a:r>
              <a:rPr lang="en-US" sz="2000" dirty="0">
                <a:solidFill>
                  <a:srgbClr val="FF0000"/>
                </a:solidFill>
              </a:rPr>
              <a:t>(30,30,120,60);</a:t>
            </a:r>
          </a:p>
          <a:p>
            <a:r>
              <a:rPr lang="en-US" sz="2000" dirty="0" smtClean="0">
                <a:solidFill>
                  <a:srgbClr val="FF0000"/>
                </a:solidFill>
              </a:rPr>
              <a:t>&lt;/</a:t>
            </a:r>
            <a:r>
              <a:rPr lang="en-US" sz="2000" dirty="0">
                <a:solidFill>
                  <a:srgbClr val="FF0000"/>
                </a:solidFill>
              </a:rPr>
              <a:t>script</a:t>
            </a:r>
            <a:r>
              <a:rPr lang="en-US" sz="2000" dirty="0" smtClean="0">
                <a:solidFill>
                  <a:srgbClr val="FF0000"/>
                </a:solidFill>
              </a:rPr>
              <a:t>&gt;</a:t>
            </a:r>
            <a:endParaRPr lang="en-US" sz="2000" dirty="0">
              <a:solidFill>
                <a:srgbClr val="FF0000"/>
              </a:solidFill>
            </a:endParaRPr>
          </a:p>
        </p:txBody>
      </p:sp>
      <p:pic>
        <p:nvPicPr>
          <p:cNvPr id="8194"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2699792" y="4437113"/>
            <a:ext cx="2009368" cy="18448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7258786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5040560" cy="923330"/>
          </a:xfrm>
          <a:prstGeom prst="rect">
            <a:avLst/>
          </a:prstGeom>
          <a:noFill/>
        </p:spPr>
        <p:txBody>
          <a:bodyPr wrap="square" rtlCol="0">
            <a:spAutoFit/>
          </a:bodyPr>
          <a:lstStyle/>
          <a:p>
            <a:r>
              <a:rPr lang="fr-BE" sz="5400" dirty="0" smtClean="0"/>
              <a:t>Les Balises HTML</a:t>
            </a:r>
          </a:p>
        </p:txBody>
      </p:sp>
      <p:sp>
        <p:nvSpPr>
          <p:cNvPr id="3" name="ZoneTexte 2"/>
          <p:cNvSpPr txBox="1"/>
          <p:nvPr/>
        </p:nvSpPr>
        <p:spPr>
          <a:xfrm>
            <a:off x="979624" y="980728"/>
            <a:ext cx="7984864" cy="5293757"/>
          </a:xfrm>
          <a:prstGeom prst="rect">
            <a:avLst/>
          </a:prstGeom>
          <a:noFill/>
        </p:spPr>
        <p:txBody>
          <a:bodyPr wrap="square" rtlCol="0">
            <a:spAutoFit/>
          </a:bodyPr>
          <a:lstStyle/>
          <a:p>
            <a:pPr marL="342900" indent="-342900">
              <a:spcBef>
                <a:spcPts val="1200"/>
              </a:spcBef>
              <a:buFont typeface="Wingdings" pitchFamily="2" charset="2"/>
              <a:buChar char="Ø"/>
            </a:pPr>
            <a:r>
              <a:rPr lang="fr-BE" sz="2400" dirty="0" smtClean="0"/>
              <a:t>Les balises occupent l'emplacement suivant le flux naturel dans lequel elles sont dans le fichier HTML</a:t>
            </a:r>
          </a:p>
          <a:p>
            <a:pPr marL="342900" indent="-342900">
              <a:spcBef>
                <a:spcPts val="1200"/>
              </a:spcBef>
              <a:buFont typeface="Wingdings" pitchFamily="2" charset="2"/>
              <a:buChar char="Ø"/>
            </a:pPr>
            <a:r>
              <a:rPr lang="fr-BE" sz="2400" dirty="0" smtClean="0"/>
              <a:t>L'aspect visuel d'une balise est de la responsabilité du navigateur. Vous pouvez influer par les feuilles de style</a:t>
            </a:r>
          </a:p>
          <a:p>
            <a:pPr marL="342900" indent="-342900">
              <a:spcBef>
                <a:spcPts val="1200"/>
              </a:spcBef>
              <a:buFont typeface="Wingdings" pitchFamily="2" charset="2"/>
              <a:buChar char="Ø"/>
            </a:pPr>
            <a:r>
              <a:rPr lang="fr-BE" sz="2400" dirty="0" smtClean="0"/>
              <a:t>Deux grandes catégories de balises:</a:t>
            </a:r>
          </a:p>
          <a:p>
            <a:pPr marL="800100" lvl="1" indent="-342900">
              <a:spcBef>
                <a:spcPts val="1200"/>
              </a:spcBef>
              <a:buFont typeface="Wingdings" pitchFamily="2" charset="2"/>
              <a:buChar char="§"/>
            </a:pPr>
            <a:r>
              <a:rPr lang="fr-BE" sz="2400" dirty="0" smtClean="0"/>
              <a:t>Les balises de type </a:t>
            </a:r>
            <a:r>
              <a:rPr lang="fr-BE" sz="2400" b="1" dirty="0" smtClean="0"/>
              <a:t>Block</a:t>
            </a:r>
          </a:p>
          <a:p>
            <a:pPr lvl="1"/>
            <a:r>
              <a:rPr lang="fr-BE" sz="2400" dirty="0"/>
              <a:t>	</a:t>
            </a:r>
            <a:r>
              <a:rPr lang="fr-BE" sz="2400" dirty="0" smtClean="0"/>
              <a:t>Occupent la largeur du conteneur parent</a:t>
            </a:r>
          </a:p>
          <a:p>
            <a:pPr lvl="1"/>
            <a:r>
              <a:rPr lang="fr-BE" sz="2400" dirty="0"/>
              <a:t>	</a:t>
            </a:r>
            <a:r>
              <a:rPr lang="fr-BE" sz="2400" dirty="0" smtClean="0"/>
              <a:t>Comprennent un saut de ligne avant et après</a:t>
            </a:r>
          </a:p>
          <a:p>
            <a:pPr marL="800100" lvl="1" indent="-342900">
              <a:spcBef>
                <a:spcPts val="1200"/>
              </a:spcBef>
              <a:buFont typeface="Wingdings" pitchFamily="2" charset="2"/>
              <a:buChar char="§"/>
            </a:pPr>
            <a:r>
              <a:rPr lang="fr-BE" sz="2400" dirty="0" smtClean="0"/>
              <a:t>Les balises de type </a:t>
            </a:r>
            <a:r>
              <a:rPr lang="fr-BE" sz="2400" b="1" dirty="0" err="1" smtClean="0"/>
              <a:t>Inline</a:t>
            </a:r>
            <a:endParaRPr lang="fr-BE" sz="2400" b="1" dirty="0" smtClean="0"/>
          </a:p>
          <a:p>
            <a:pPr lvl="1"/>
            <a:r>
              <a:rPr lang="fr-BE" sz="2400" dirty="0"/>
              <a:t>	</a:t>
            </a:r>
            <a:r>
              <a:rPr lang="fr-BE" sz="2400" dirty="0" smtClean="0"/>
              <a:t>La taille s'adapte au contenu</a:t>
            </a:r>
          </a:p>
          <a:p>
            <a:pPr marL="342900" indent="-342900">
              <a:spcBef>
                <a:spcPts val="1200"/>
              </a:spcBef>
              <a:buFont typeface="Wingdings" pitchFamily="2" charset="2"/>
              <a:buChar char="Ø"/>
            </a:pPr>
            <a:r>
              <a:rPr lang="fr-BE" sz="2400" dirty="0" smtClean="0"/>
              <a:t>Les retours à la ligne, les caractères blancs multiples sont remplacés par un simple caractère blanc</a:t>
            </a:r>
            <a:endParaRPr lang="fr-BE" sz="2000" dirty="0"/>
          </a:p>
        </p:txBody>
      </p:sp>
    </p:spTree>
    <p:extLst>
      <p:ext uri="{BB962C8B-B14F-4D97-AF65-F5344CB8AC3E}">
        <p14:creationId xmlns="" xmlns:p14="http://schemas.microsoft.com/office/powerpoint/2010/main" val="306544395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539552" y="1004653"/>
            <a:ext cx="3933310" cy="480131"/>
          </a:xfrm>
          <a:prstGeom prst="rect">
            <a:avLst/>
          </a:prstGeom>
          <a:noFill/>
        </p:spPr>
        <p:txBody>
          <a:bodyPr wrap="square" rtlCol="0">
            <a:spAutoFit/>
          </a:bodyPr>
          <a:lstStyle/>
          <a:p>
            <a:pPr marL="914400" lvl="1" indent="-457200">
              <a:lnSpc>
                <a:spcPct val="90000"/>
              </a:lnSpc>
              <a:buFont typeface="Wingdings" pitchFamily="2" charset="2"/>
              <a:buChar char="Ø"/>
              <a:defRPr/>
            </a:pPr>
            <a:r>
              <a:rPr lang="fr-BE" sz="2800" dirty="0" smtClean="0">
                <a:solidFill>
                  <a:prstClr val="black"/>
                </a:solidFill>
              </a:rPr>
              <a:t> Ajouter une image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259632" y="1412776"/>
            <a:ext cx="6984776" cy="1200329"/>
          </a:xfrm>
          <a:prstGeom prst="rect">
            <a:avLst/>
          </a:prstGeom>
          <a:noFill/>
          <a:ln>
            <a:solidFill>
              <a:schemeClr val="tx1"/>
            </a:solidFill>
          </a:ln>
        </p:spPr>
        <p:txBody>
          <a:bodyPr wrap="square" rtlCol="0">
            <a:spAutoFit/>
          </a:bodyPr>
          <a:lstStyle/>
          <a:p>
            <a:r>
              <a:rPr lang="en-US" sz="2400" dirty="0" err="1" smtClean="0">
                <a:solidFill>
                  <a:srgbClr val="FF0000"/>
                </a:solidFill>
              </a:rPr>
              <a:t>context.drawImage</a:t>
            </a:r>
            <a:r>
              <a:rPr lang="en-US" sz="2400" dirty="0" smtClean="0">
                <a:solidFill>
                  <a:srgbClr val="FF0000"/>
                </a:solidFill>
              </a:rPr>
              <a:t>(image</a:t>
            </a:r>
            <a:r>
              <a:rPr lang="en-US" sz="2400" dirty="0">
                <a:solidFill>
                  <a:srgbClr val="FF0000"/>
                </a:solidFill>
              </a:rPr>
              <a:t>, dx, </a:t>
            </a:r>
            <a:r>
              <a:rPr lang="en-US" sz="2400" dirty="0" err="1">
                <a:solidFill>
                  <a:srgbClr val="FF0000"/>
                </a:solidFill>
              </a:rPr>
              <a:t>dy</a:t>
            </a:r>
            <a:r>
              <a:rPr lang="en-US" sz="2400" dirty="0" smtClean="0">
                <a:solidFill>
                  <a:srgbClr val="FF0000"/>
                </a:solidFill>
              </a:rPr>
              <a:t>)</a:t>
            </a:r>
          </a:p>
          <a:p>
            <a:r>
              <a:rPr lang="en-US" sz="2400" dirty="0" err="1" smtClean="0">
                <a:solidFill>
                  <a:srgbClr val="FF0000"/>
                </a:solidFill>
              </a:rPr>
              <a:t>context.drawImage</a:t>
            </a:r>
            <a:r>
              <a:rPr lang="en-US" sz="2400" dirty="0" smtClean="0">
                <a:solidFill>
                  <a:srgbClr val="FF0000"/>
                </a:solidFill>
              </a:rPr>
              <a:t>(image</a:t>
            </a:r>
            <a:r>
              <a:rPr lang="en-US" sz="2400" dirty="0">
                <a:solidFill>
                  <a:srgbClr val="FF0000"/>
                </a:solidFill>
              </a:rPr>
              <a:t>, dx, </a:t>
            </a:r>
            <a:r>
              <a:rPr lang="en-US" sz="2400" dirty="0" err="1">
                <a:solidFill>
                  <a:srgbClr val="FF0000"/>
                </a:solidFill>
              </a:rPr>
              <a:t>dy</a:t>
            </a:r>
            <a:r>
              <a:rPr lang="en-US" sz="2400" dirty="0">
                <a:solidFill>
                  <a:srgbClr val="FF0000"/>
                </a:solidFill>
              </a:rPr>
              <a:t>, </a:t>
            </a:r>
            <a:r>
              <a:rPr lang="en-US" sz="2400" dirty="0" err="1">
                <a:solidFill>
                  <a:srgbClr val="FF0000"/>
                </a:solidFill>
              </a:rPr>
              <a:t>dw</a:t>
            </a:r>
            <a:r>
              <a:rPr lang="en-US" sz="2400" dirty="0">
                <a:solidFill>
                  <a:srgbClr val="FF0000"/>
                </a:solidFill>
              </a:rPr>
              <a:t>, dh</a:t>
            </a:r>
            <a:r>
              <a:rPr lang="en-US" sz="2400" dirty="0" smtClean="0">
                <a:solidFill>
                  <a:srgbClr val="FF0000"/>
                </a:solidFill>
              </a:rPr>
              <a:t>)</a:t>
            </a:r>
          </a:p>
          <a:p>
            <a:r>
              <a:rPr lang="en-US" sz="2400" dirty="0" err="1" smtClean="0">
                <a:solidFill>
                  <a:srgbClr val="FF0000"/>
                </a:solidFill>
              </a:rPr>
              <a:t>context.drawImage</a:t>
            </a:r>
            <a:r>
              <a:rPr lang="en-US" sz="2400" dirty="0" smtClean="0">
                <a:solidFill>
                  <a:srgbClr val="FF0000"/>
                </a:solidFill>
              </a:rPr>
              <a:t>(image</a:t>
            </a:r>
            <a:r>
              <a:rPr lang="en-US" sz="2400" dirty="0">
                <a:solidFill>
                  <a:srgbClr val="FF0000"/>
                </a:solidFill>
              </a:rPr>
              <a:t>, </a:t>
            </a:r>
            <a:r>
              <a:rPr lang="en-US" sz="2400" dirty="0" err="1">
                <a:solidFill>
                  <a:srgbClr val="FF0000"/>
                </a:solidFill>
              </a:rPr>
              <a:t>sx</a:t>
            </a:r>
            <a:r>
              <a:rPr lang="en-US" sz="2400" dirty="0">
                <a:solidFill>
                  <a:srgbClr val="FF0000"/>
                </a:solidFill>
              </a:rPr>
              <a:t>, </a:t>
            </a:r>
            <a:r>
              <a:rPr lang="en-US" sz="2400" dirty="0" err="1">
                <a:solidFill>
                  <a:srgbClr val="FF0000"/>
                </a:solidFill>
              </a:rPr>
              <a:t>sy</a:t>
            </a:r>
            <a:r>
              <a:rPr lang="en-US" sz="2400" dirty="0">
                <a:solidFill>
                  <a:srgbClr val="FF0000"/>
                </a:solidFill>
              </a:rPr>
              <a:t>, </a:t>
            </a:r>
            <a:r>
              <a:rPr lang="en-US" sz="2400" dirty="0" err="1">
                <a:solidFill>
                  <a:srgbClr val="FF0000"/>
                </a:solidFill>
              </a:rPr>
              <a:t>sw</a:t>
            </a:r>
            <a:r>
              <a:rPr lang="en-US" sz="2400" dirty="0">
                <a:solidFill>
                  <a:srgbClr val="FF0000"/>
                </a:solidFill>
              </a:rPr>
              <a:t>, </a:t>
            </a:r>
            <a:r>
              <a:rPr lang="en-US" sz="2400" dirty="0" err="1">
                <a:solidFill>
                  <a:srgbClr val="FF0000"/>
                </a:solidFill>
              </a:rPr>
              <a:t>sh</a:t>
            </a:r>
            <a:r>
              <a:rPr lang="en-US" sz="2400" dirty="0">
                <a:solidFill>
                  <a:srgbClr val="FF0000"/>
                </a:solidFill>
              </a:rPr>
              <a:t>, dx, </a:t>
            </a:r>
            <a:r>
              <a:rPr lang="en-US" sz="2400" dirty="0" err="1">
                <a:solidFill>
                  <a:srgbClr val="FF0000"/>
                </a:solidFill>
              </a:rPr>
              <a:t>dy</a:t>
            </a:r>
            <a:r>
              <a:rPr lang="en-US" sz="2400" dirty="0">
                <a:solidFill>
                  <a:srgbClr val="FF0000"/>
                </a:solidFill>
              </a:rPr>
              <a:t>, </a:t>
            </a:r>
            <a:r>
              <a:rPr lang="en-US" sz="2400" dirty="0" err="1">
                <a:solidFill>
                  <a:srgbClr val="FF0000"/>
                </a:solidFill>
              </a:rPr>
              <a:t>dw</a:t>
            </a:r>
            <a:r>
              <a:rPr lang="en-US" sz="2400" dirty="0">
                <a:solidFill>
                  <a:srgbClr val="FF0000"/>
                </a:solidFill>
              </a:rPr>
              <a:t>, dh)</a:t>
            </a:r>
          </a:p>
        </p:txBody>
      </p:sp>
      <p:pic>
        <p:nvPicPr>
          <p:cNvPr id="9218"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2733730" y="2780928"/>
            <a:ext cx="3765682" cy="37444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780922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Ajouter une image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436578"/>
            <a:ext cx="7704856" cy="5016758"/>
          </a:xfrm>
          <a:prstGeom prst="rect">
            <a:avLst/>
          </a:prstGeom>
          <a:noFill/>
          <a:ln>
            <a:solidFill>
              <a:schemeClr val="tx1"/>
            </a:solidFill>
          </a:ln>
        </p:spPr>
        <p:txBody>
          <a:bodyPr wrap="square" rtlCol="0">
            <a:spAutoFit/>
          </a:bodyPr>
          <a:lstStyle/>
          <a:p>
            <a:r>
              <a:rPr lang="en-US" sz="2000" dirty="0">
                <a:solidFill>
                  <a:srgbClr val="FF0000"/>
                </a:solidFill>
              </a:rPr>
              <a:t>&lt;html</a:t>
            </a:r>
            <a:r>
              <a:rPr lang="en-US" sz="2000" dirty="0" smtClean="0">
                <a:solidFill>
                  <a:srgbClr val="FF0000"/>
                </a:solidFill>
              </a:rPr>
              <a:t>&gt; &lt;</a:t>
            </a:r>
            <a:r>
              <a:rPr lang="en-US" sz="2000" dirty="0">
                <a:solidFill>
                  <a:srgbClr val="FF0000"/>
                </a:solidFill>
              </a:rPr>
              <a:t>head&gt;</a:t>
            </a:r>
          </a:p>
          <a:p>
            <a:r>
              <a:rPr lang="en-US" sz="2000" dirty="0">
                <a:solidFill>
                  <a:srgbClr val="FF0000"/>
                </a:solidFill>
              </a:rPr>
              <a:t>&lt;meta content="text/html; charset=utf-8" http-</a:t>
            </a:r>
            <a:r>
              <a:rPr lang="en-US" sz="2000" dirty="0" err="1">
                <a:solidFill>
                  <a:srgbClr val="FF0000"/>
                </a:solidFill>
              </a:rPr>
              <a:t>equiv</a:t>
            </a:r>
            <a:r>
              <a:rPr lang="en-US" sz="2000" dirty="0">
                <a:solidFill>
                  <a:srgbClr val="FF0000"/>
                </a:solidFill>
              </a:rPr>
              <a:t>="Content-Type"&gt;</a:t>
            </a:r>
          </a:p>
          <a:p>
            <a:r>
              <a:rPr lang="en-US" sz="2000" dirty="0">
                <a:solidFill>
                  <a:srgbClr val="FF0000"/>
                </a:solidFill>
              </a:rPr>
              <a:t>&lt;title&gt;Untitled 1&lt;/title&gt;</a:t>
            </a:r>
          </a:p>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a:solidFill>
                  <a:srgbClr val="FF0000"/>
                </a:solidFill>
              </a:rPr>
              <a:t>function </a:t>
            </a:r>
            <a:r>
              <a:rPr lang="en-US" sz="2000" dirty="0" err="1">
                <a:solidFill>
                  <a:srgbClr val="FF0000"/>
                </a:solidFill>
              </a:rPr>
              <a:t>dessin</a:t>
            </a:r>
            <a:r>
              <a:rPr lang="en-US" sz="2000" dirty="0" smtClean="0">
                <a:solidFill>
                  <a:srgbClr val="FF0000"/>
                </a:solidFill>
              </a:rPr>
              <a:t>() {</a:t>
            </a:r>
            <a:endParaRPr lang="en-US" sz="2000" dirty="0">
              <a:solidFill>
                <a:srgbClr val="FF0000"/>
              </a:solidFill>
            </a:endParaRPr>
          </a:p>
          <a:p>
            <a:pPr lvl="1"/>
            <a:r>
              <a:rPr lang="en-US" sz="2000" dirty="0" err="1" smtClean="0">
                <a:solidFill>
                  <a:srgbClr val="FF0000"/>
                </a:solidFill>
              </a:rPr>
              <a:t>var</a:t>
            </a:r>
            <a:r>
              <a:rPr lang="en-US" sz="2000" dirty="0" smtClean="0">
                <a:solidFill>
                  <a:srgbClr val="FF0000"/>
                </a:solidFill>
              </a:rPr>
              <a:t> </a:t>
            </a:r>
            <a:r>
              <a:rPr lang="en-US" sz="2000" dirty="0">
                <a:solidFill>
                  <a:srgbClr val="FF0000"/>
                </a:solidFill>
              </a:rPr>
              <a:t>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MyImg</a:t>
            </a:r>
            <a:r>
              <a:rPr lang="en-US" sz="2000" dirty="0">
                <a:solidFill>
                  <a:srgbClr val="FF0000"/>
                </a:solidFill>
              </a:rPr>
              <a:t> = new Image();</a:t>
            </a:r>
          </a:p>
          <a:p>
            <a:pPr lvl="1"/>
            <a:r>
              <a:rPr lang="en-US" sz="2000" dirty="0" err="1">
                <a:solidFill>
                  <a:srgbClr val="FF0000"/>
                </a:solidFill>
              </a:rPr>
              <a:t>MyImg.src</a:t>
            </a:r>
            <a:r>
              <a:rPr lang="en-US" sz="2000" dirty="0">
                <a:solidFill>
                  <a:srgbClr val="FF0000"/>
                </a:solidFill>
              </a:rPr>
              <a:t> = "image.jpg";</a:t>
            </a:r>
          </a:p>
          <a:p>
            <a:pPr lvl="1"/>
            <a:r>
              <a:rPr lang="en-US" sz="2000" dirty="0" err="1">
                <a:solidFill>
                  <a:srgbClr val="FF0000"/>
                </a:solidFill>
              </a:rPr>
              <a:t>MyImg.onload</a:t>
            </a:r>
            <a:r>
              <a:rPr lang="en-US" sz="2000" dirty="0">
                <a:solidFill>
                  <a:srgbClr val="FF0000"/>
                </a:solidFill>
              </a:rPr>
              <a:t> = function(){</a:t>
            </a:r>
          </a:p>
          <a:p>
            <a:pPr lvl="1"/>
            <a:r>
              <a:rPr lang="en-US" sz="2000" dirty="0" err="1" smtClean="0">
                <a:solidFill>
                  <a:srgbClr val="FF0000"/>
                </a:solidFill>
              </a:rPr>
              <a:t>contexte.drawImage</a:t>
            </a:r>
            <a:r>
              <a:rPr lang="en-US" sz="2000" dirty="0" smtClean="0">
                <a:solidFill>
                  <a:srgbClr val="FF0000"/>
                </a:solidFill>
              </a:rPr>
              <a:t>(</a:t>
            </a:r>
            <a:r>
              <a:rPr lang="en-US" sz="2000" dirty="0" err="1" smtClean="0">
                <a:solidFill>
                  <a:srgbClr val="FF0000"/>
                </a:solidFill>
              </a:rPr>
              <a:t>MyImg</a:t>
            </a:r>
            <a:r>
              <a:rPr lang="en-US" sz="2000" dirty="0">
                <a:solidFill>
                  <a:srgbClr val="FF0000"/>
                </a:solidFill>
              </a:rPr>
              <a:t>, 10, 10</a:t>
            </a:r>
            <a:r>
              <a:rPr lang="en-US" sz="2000" dirty="0" smtClean="0">
                <a:solidFill>
                  <a:srgbClr val="FF0000"/>
                </a:solidFill>
              </a:rPr>
              <a:t>); };</a:t>
            </a:r>
            <a:endParaRPr lang="en-US" sz="2000" dirty="0">
              <a:solidFill>
                <a:srgbClr val="FF0000"/>
              </a:solidFill>
            </a:endParaRPr>
          </a:p>
          <a:p>
            <a:r>
              <a:rPr lang="en-US" sz="2000" dirty="0" smtClean="0">
                <a:solidFill>
                  <a:srgbClr val="FF0000"/>
                </a:solidFill>
              </a:rPr>
              <a:t>} &lt;/</a:t>
            </a:r>
            <a:r>
              <a:rPr lang="en-US" sz="2000" dirty="0">
                <a:solidFill>
                  <a:srgbClr val="FF0000"/>
                </a:solidFill>
              </a:rPr>
              <a:t>script</a:t>
            </a:r>
            <a:r>
              <a:rPr lang="en-US" sz="2000" dirty="0" smtClean="0">
                <a:solidFill>
                  <a:srgbClr val="FF0000"/>
                </a:solidFill>
              </a:rPr>
              <a:t>&gt; &lt;/</a:t>
            </a:r>
            <a:r>
              <a:rPr lang="en-US" sz="2000" dirty="0">
                <a:solidFill>
                  <a:srgbClr val="FF0000"/>
                </a:solidFill>
              </a:rPr>
              <a:t>head&gt;</a:t>
            </a:r>
          </a:p>
          <a:p>
            <a:r>
              <a:rPr lang="en-US" sz="2000" dirty="0">
                <a:solidFill>
                  <a:srgbClr val="FF0000"/>
                </a:solidFill>
              </a:rPr>
              <a:t>&lt;body </a:t>
            </a:r>
            <a:r>
              <a:rPr lang="en-US" sz="2000" dirty="0" err="1">
                <a:solidFill>
                  <a:srgbClr val="FF0000"/>
                </a:solidFill>
              </a:rPr>
              <a:t>onload</a:t>
            </a:r>
            <a:r>
              <a:rPr lang="en-US" sz="2000" dirty="0">
                <a:solidFill>
                  <a:srgbClr val="FF0000"/>
                </a:solidFill>
              </a:rPr>
              <a:t>="</a:t>
            </a:r>
            <a:r>
              <a:rPr lang="en-US" sz="2000" dirty="0" err="1">
                <a:solidFill>
                  <a:srgbClr val="FF0000"/>
                </a:solidFill>
              </a:rPr>
              <a:t>dessin</a:t>
            </a:r>
            <a:r>
              <a:rPr lang="en-US" sz="2000" dirty="0">
                <a:solidFill>
                  <a:srgbClr val="FF0000"/>
                </a:solidFill>
              </a:rPr>
              <a:t>()"&gt;</a:t>
            </a:r>
          </a:p>
          <a:p>
            <a:r>
              <a:rPr lang="en-US" sz="2000" dirty="0">
                <a:solidFill>
                  <a:srgbClr val="FF0000"/>
                </a:solidFill>
              </a:rPr>
              <a:t>&lt;canvas id="zone2d" width="300" height="300"style="border:1px solid black"&gt;Non </a:t>
            </a:r>
            <a:r>
              <a:rPr lang="en-US" sz="2000" dirty="0" err="1">
                <a:solidFill>
                  <a:srgbClr val="FF0000"/>
                </a:solidFill>
              </a:rPr>
              <a:t>supporté</a:t>
            </a:r>
            <a:r>
              <a:rPr lang="en-US" sz="2000" dirty="0">
                <a:solidFill>
                  <a:srgbClr val="FF0000"/>
                </a:solidFill>
              </a:rPr>
              <a:t>&lt;/canvas&gt;</a:t>
            </a:r>
          </a:p>
          <a:p>
            <a:r>
              <a:rPr lang="en-US" sz="2000" dirty="0" smtClean="0">
                <a:solidFill>
                  <a:srgbClr val="FF0000"/>
                </a:solidFill>
              </a:rPr>
              <a:t>&lt;/</a:t>
            </a:r>
            <a:r>
              <a:rPr lang="en-US" sz="2000" dirty="0">
                <a:solidFill>
                  <a:srgbClr val="FF0000"/>
                </a:solidFill>
              </a:rPr>
              <a:t>body</a:t>
            </a:r>
            <a:r>
              <a:rPr lang="en-US" sz="2000" dirty="0" smtClean="0">
                <a:solidFill>
                  <a:srgbClr val="FF0000"/>
                </a:solidFill>
              </a:rPr>
              <a:t>&gt;&lt;/</a:t>
            </a:r>
            <a:r>
              <a:rPr lang="en-US" sz="2000" dirty="0">
                <a:solidFill>
                  <a:srgbClr val="FF0000"/>
                </a:solidFill>
              </a:rPr>
              <a:t>html</a:t>
            </a:r>
            <a:r>
              <a:rPr lang="en-US" sz="2000" dirty="0" smtClean="0">
                <a:solidFill>
                  <a:srgbClr val="FF0000"/>
                </a:solidFill>
              </a:rPr>
              <a:t>&gt;</a:t>
            </a:r>
            <a:endParaRPr lang="en-US" sz="2800" dirty="0">
              <a:solidFill>
                <a:srgbClr val="FF0000"/>
              </a:solidFill>
            </a:endParaRPr>
          </a:p>
        </p:txBody>
      </p:sp>
    </p:spTree>
    <p:extLst>
      <p:ext uri="{BB962C8B-B14F-4D97-AF65-F5344CB8AC3E}">
        <p14:creationId xmlns="" xmlns:p14="http://schemas.microsoft.com/office/powerpoint/2010/main" val="213863703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Ajouter une image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043608" y="1484784"/>
            <a:ext cx="7560840" cy="4170372"/>
          </a:xfrm>
          <a:prstGeom prst="rect">
            <a:avLst/>
          </a:prstGeom>
          <a:noFill/>
          <a:ln>
            <a:solidFill>
              <a:schemeClr val="tx1"/>
            </a:solidFill>
          </a:ln>
        </p:spPr>
        <p:txBody>
          <a:bodyPr wrap="square" rtlCol="0">
            <a:spAutoFit/>
          </a:bodyPr>
          <a:lstStyle/>
          <a:p>
            <a:pPr>
              <a:spcBef>
                <a:spcPts val="300"/>
              </a:spcBef>
            </a:pPr>
            <a:r>
              <a:rPr lang="en-US" sz="2000" dirty="0" smtClean="0">
                <a:solidFill>
                  <a:srgbClr val="00B050"/>
                </a:solidFill>
              </a:rPr>
              <a:t>//</a:t>
            </a:r>
            <a:r>
              <a:rPr lang="en-US" sz="2000" dirty="0" err="1" smtClean="0">
                <a:solidFill>
                  <a:srgbClr val="00B050"/>
                </a:solidFill>
              </a:rPr>
              <a:t>préchargement</a:t>
            </a:r>
            <a:r>
              <a:rPr lang="en-US" sz="2000" dirty="0" smtClean="0">
                <a:solidFill>
                  <a:srgbClr val="00B050"/>
                </a:solidFill>
              </a:rPr>
              <a:t> de </a:t>
            </a:r>
            <a:r>
              <a:rPr lang="en-US" sz="2000" dirty="0" err="1" smtClean="0">
                <a:solidFill>
                  <a:srgbClr val="00B050"/>
                </a:solidFill>
              </a:rPr>
              <a:t>l'image</a:t>
            </a:r>
            <a:r>
              <a:rPr lang="en-US" sz="2000" dirty="0" smtClean="0">
                <a:solidFill>
                  <a:srgbClr val="00B050"/>
                </a:solidFill>
              </a:rPr>
              <a:t> en </a:t>
            </a:r>
            <a:r>
              <a:rPr lang="en-US" sz="2000" dirty="0" err="1" smtClean="0">
                <a:solidFill>
                  <a:srgbClr val="00B050"/>
                </a:solidFill>
              </a:rPr>
              <a:t>Javascript</a:t>
            </a:r>
            <a:endParaRPr lang="en-US" sz="2000" dirty="0" smtClean="0">
              <a:solidFill>
                <a:srgbClr val="00B050"/>
              </a:solidFill>
            </a:endParaRPr>
          </a:p>
          <a:p>
            <a:pPr>
              <a:spcBef>
                <a:spcPts val="300"/>
              </a:spcBef>
            </a:pPr>
            <a:r>
              <a:rPr lang="en-US" sz="2000" dirty="0" err="1" smtClean="0">
                <a:solidFill>
                  <a:srgbClr val="FF0000"/>
                </a:solidFill>
              </a:rPr>
              <a:t>var</a:t>
            </a:r>
            <a:r>
              <a:rPr lang="en-US" sz="2000" dirty="0" smtClean="0">
                <a:solidFill>
                  <a:srgbClr val="FF0000"/>
                </a:solidFill>
              </a:rPr>
              <a:t> </a:t>
            </a:r>
            <a:r>
              <a:rPr lang="en-US" sz="2000" dirty="0" err="1">
                <a:solidFill>
                  <a:srgbClr val="FF0000"/>
                </a:solidFill>
              </a:rPr>
              <a:t>MyImg</a:t>
            </a:r>
            <a:r>
              <a:rPr lang="en-US" sz="2000" dirty="0">
                <a:solidFill>
                  <a:srgbClr val="FF0000"/>
                </a:solidFill>
              </a:rPr>
              <a:t> = new Image();</a:t>
            </a:r>
          </a:p>
          <a:p>
            <a:pPr>
              <a:spcBef>
                <a:spcPts val="300"/>
              </a:spcBef>
            </a:pPr>
            <a:r>
              <a:rPr lang="en-US" sz="2000" dirty="0" err="1">
                <a:solidFill>
                  <a:srgbClr val="FF0000"/>
                </a:solidFill>
              </a:rPr>
              <a:t>MyImg.src</a:t>
            </a:r>
            <a:r>
              <a:rPr lang="en-US" sz="2000" dirty="0">
                <a:solidFill>
                  <a:srgbClr val="FF0000"/>
                </a:solidFill>
              </a:rPr>
              <a:t> = "image.jpg</a:t>
            </a:r>
            <a:r>
              <a:rPr lang="en-US" sz="2000" dirty="0" smtClean="0">
                <a:solidFill>
                  <a:srgbClr val="FF0000"/>
                </a:solidFill>
              </a:rPr>
              <a:t>";</a:t>
            </a:r>
          </a:p>
          <a:p>
            <a:pPr>
              <a:spcBef>
                <a:spcPts val="300"/>
              </a:spcBef>
            </a:pPr>
            <a:r>
              <a:rPr lang="en-US" sz="2000" dirty="0" smtClean="0">
                <a:solidFill>
                  <a:srgbClr val="00B050"/>
                </a:solidFill>
              </a:rPr>
              <a:t>//</a:t>
            </a:r>
            <a:r>
              <a:rPr lang="en-US" sz="2000" dirty="0" err="1" smtClean="0">
                <a:solidFill>
                  <a:srgbClr val="00B050"/>
                </a:solidFill>
              </a:rPr>
              <a:t>gestion</a:t>
            </a:r>
            <a:r>
              <a:rPr lang="en-US" sz="2000" dirty="0" smtClean="0">
                <a:solidFill>
                  <a:srgbClr val="00B050"/>
                </a:solidFill>
              </a:rPr>
              <a:t> de </a:t>
            </a:r>
            <a:r>
              <a:rPr lang="en-US" sz="2000" dirty="0" err="1" smtClean="0">
                <a:solidFill>
                  <a:srgbClr val="00B050"/>
                </a:solidFill>
              </a:rPr>
              <a:t>l'événement</a:t>
            </a:r>
            <a:r>
              <a:rPr lang="en-US" sz="2000" dirty="0" smtClean="0">
                <a:solidFill>
                  <a:srgbClr val="00B050"/>
                </a:solidFill>
              </a:rPr>
              <a:t> du </a:t>
            </a:r>
            <a:r>
              <a:rPr lang="en-US" sz="2000" dirty="0" err="1" smtClean="0">
                <a:solidFill>
                  <a:srgbClr val="00B050"/>
                </a:solidFill>
              </a:rPr>
              <a:t>chargement</a:t>
            </a:r>
            <a:r>
              <a:rPr lang="en-US" sz="2000" dirty="0" smtClean="0">
                <a:solidFill>
                  <a:srgbClr val="00B050"/>
                </a:solidFill>
              </a:rPr>
              <a:t> </a:t>
            </a:r>
            <a:r>
              <a:rPr lang="en-US" sz="2000" dirty="0" err="1" smtClean="0">
                <a:solidFill>
                  <a:srgbClr val="00B050"/>
                </a:solidFill>
              </a:rPr>
              <a:t>terminé</a:t>
            </a:r>
            <a:endParaRPr lang="en-US" sz="2000" dirty="0">
              <a:solidFill>
                <a:srgbClr val="00B050"/>
              </a:solidFill>
            </a:endParaRPr>
          </a:p>
          <a:p>
            <a:pPr>
              <a:spcBef>
                <a:spcPts val="300"/>
              </a:spcBef>
            </a:pPr>
            <a:r>
              <a:rPr lang="en-US" sz="2000" dirty="0" err="1">
                <a:solidFill>
                  <a:srgbClr val="FF0000"/>
                </a:solidFill>
              </a:rPr>
              <a:t>MyImg.onload</a:t>
            </a:r>
            <a:r>
              <a:rPr lang="en-US" sz="2000" dirty="0">
                <a:solidFill>
                  <a:srgbClr val="FF0000"/>
                </a:solidFill>
              </a:rPr>
              <a:t> = function(){</a:t>
            </a:r>
          </a:p>
          <a:p>
            <a:pPr>
              <a:spcBef>
                <a:spcPts val="300"/>
              </a:spcBef>
            </a:pPr>
            <a:r>
              <a:rPr lang="en-US" sz="2000" dirty="0">
                <a:solidFill>
                  <a:srgbClr val="FF0000"/>
                </a:solidFill>
              </a:rPr>
              <a:t>        </a:t>
            </a:r>
            <a:r>
              <a:rPr lang="en-US" sz="2000" dirty="0" err="1">
                <a:solidFill>
                  <a:srgbClr val="FF0000"/>
                </a:solidFill>
              </a:rPr>
              <a:t>contexte.drawImage</a:t>
            </a:r>
            <a:r>
              <a:rPr lang="en-US" sz="2000" dirty="0">
                <a:solidFill>
                  <a:srgbClr val="FF0000"/>
                </a:solidFill>
              </a:rPr>
              <a:t>(</a:t>
            </a:r>
            <a:r>
              <a:rPr lang="en-US" sz="2000" dirty="0" err="1">
                <a:solidFill>
                  <a:srgbClr val="FF0000"/>
                </a:solidFill>
              </a:rPr>
              <a:t>MyImg</a:t>
            </a:r>
            <a:r>
              <a:rPr lang="en-US" sz="2000" dirty="0">
                <a:solidFill>
                  <a:srgbClr val="FF0000"/>
                </a:solidFill>
              </a:rPr>
              <a:t>, 10, 10</a:t>
            </a:r>
            <a:r>
              <a:rPr lang="en-US" sz="2000" dirty="0" smtClean="0">
                <a:solidFill>
                  <a:srgbClr val="FF0000"/>
                </a:solidFill>
              </a:rPr>
              <a:t>); };</a:t>
            </a:r>
            <a:endParaRPr lang="en-US" sz="2000" dirty="0">
              <a:solidFill>
                <a:srgbClr val="FF0000"/>
              </a:solidFill>
            </a:endParaRPr>
          </a:p>
          <a:p>
            <a:pPr>
              <a:spcBef>
                <a:spcPts val="300"/>
              </a:spcBef>
            </a:pPr>
            <a:r>
              <a:rPr lang="en-US" sz="2000" dirty="0" smtClean="0">
                <a:solidFill>
                  <a:prstClr val="black"/>
                </a:solidFill>
              </a:rPr>
              <a:t>} &lt;/</a:t>
            </a:r>
            <a:r>
              <a:rPr lang="en-US" sz="2000" dirty="0">
                <a:solidFill>
                  <a:prstClr val="black"/>
                </a:solidFill>
              </a:rPr>
              <a:t>script</a:t>
            </a:r>
            <a:r>
              <a:rPr lang="en-US" sz="2000" dirty="0" smtClean="0">
                <a:solidFill>
                  <a:prstClr val="black"/>
                </a:solidFill>
              </a:rPr>
              <a:t>&gt; &lt;/</a:t>
            </a:r>
            <a:r>
              <a:rPr lang="en-US" sz="2000" dirty="0">
                <a:solidFill>
                  <a:prstClr val="black"/>
                </a:solidFill>
              </a:rPr>
              <a:t>head&gt;</a:t>
            </a:r>
          </a:p>
          <a:p>
            <a:pPr>
              <a:spcBef>
                <a:spcPts val="300"/>
              </a:spcBef>
            </a:pPr>
            <a:r>
              <a:rPr lang="en-US" sz="2000" dirty="0" smtClean="0">
                <a:solidFill>
                  <a:srgbClr val="00B050"/>
                </a:solidFill>
              </a:rPr>
              <a:t>//</a:t>
            </a:r>
            <a:r>
              <a:rPr lang="en-US" sz="2000" dirty="0" err="1" smtClean="0">
                <a:solidFill>
                  <a:srgbClr val="00B050"/>
                </a:solidFill>
              </a:rPr>
              <a:t>dessin</a:t>
            </a:r>
            <a:r>
              <a:rPr lang="en-US" sz="2000" dirty="0" smtClean="0">
                <a:solidFill>
                  <a:srgbClr val="00B050"/>
                </a:solidFill>
              </a:rPr>
              <a:t>() </a:t>
            </a:r>
            <a:r>
              <a:rPr lang="en-US" sz="2000" dirty="0" err="1" smtClean="0">
                <a:solidFill>
                  <a:srgbClr val="00B050"/>
                </a:solidFill>
              </a:rPr>
              <a:t>doit</a:t>
            </a:r>
            <a:r>
              <a:rPr lang="en-US" sz="2000" dirty="0" smtClean="0">
                <a:solidFill>
                  <a:srgbClr val="00B050"/>
                </a:solidFill>
              </a:rPr>
              <a:t> </a:t>
            </a:r>
            <a:r>
              <a:rPr lang="en-US" sz="2000" dirty="0" err="1" smtClean="0">
                <a:solidFill>
                  <a:srgbClr val="00B050"/>
                </a:solidFill>
              </a:rPr>
              <a:t>être</a:t>
            </a:r>
            <a:r>
              <a:rPr lang="en-US" sz="2000" dirty="0" smtClean="0">
                <a:solidFill>
                  <a:srgbClr val="00B050"/>
                </a:solidFill>
              </a:rPr>
              <a:t> </a:t>
            </a:r>
            <a:r>
              <a:rPr lang="en-US" sz="2000" dirty="0" err="1" smtClean="0">
                <a:solidFill>
                  <a:srgbClr val="00B050"/>
                </a:solidFill>
              </a:rPr>
              <a:t>appelée</a:t>
            </a:r>
            <a:r>
              <a:rPr lang="en-US" sz="2000" dirty="0" smtClean="0">
                <a:solidFill>
                  <a:srgbClr val="00B050"/>
                </a:solidFill>
              </a:rPr>
              <a:t> au </a:t>
            </a:r>
            <a:r>
              <a:rPr lang="en-US" sz="2000" dirty="0" err="1" smtClean="0">
                <a:solidFill>
                  <a:srgbClr val="00B050"/>
                </a:solidFill>
              </a:rPr>
              <a:t>chargement</a:t>
            </a:r>
            <a:r>
              <a:rPr lang="en-US" sz="2000" dirty="0" smtClean="0">
                <a:solidFill>
                  <a:srgbClr val="00B050"/>
                </a:solidFill>
              </a:rPr>
              <a:t> de la page</a:t>
            </a:r>
          </a:p>
          <a:p>
            <a:pPr>
              <a:spcBef>
                <a:spcPts val="300"/>
              </a:spcBef>
            </a:pPr>
            <a:r>
              <a:rPr lang="en-US" sz="2000" dirty="0" smtClean="0">
                <a:solidFill>
                  <a:srgbClr val="FF0000"/>
                </a:solidFill>
              </a:rPr>
              <a:t>&lt;</a:t>
            </a:r>
            <a:r>
              <a:rPr lang="en-US" sz="2000" dirty="0">
                <a:solidFill>
                  <a:srgbClr val="FF0000"/>
                </a:solidFill>
              </a:rPr>
              <a:t>body </a:t>
            </a:r>
            <a:r>
              <a:rPr lang="en-US" sz="2000" dirty="0" err="1">
                <a:solidFill>
                  <a:srgbClr val="FF0000"/>
                </a:solidFill>
              </a:rPr>
              <a:t>onload</a:t>
            </a:r>
            <a:r>
              <a:rPr lang="en-US" sz="2000" dirty="0">
                <a:solidFill>
                  <a:srgbClr val="FF0000"/>
                </a:solidFill>
              </a:rPr>
              <a:t>="</a:t>
            </a:r>
            <a:r>
              <a:rPr lang="en-US" sz="2000" dirty="0" err="1">
                <a:solidFill>
                  <a:srgbClr val="FF0000"/>
                </a:solidFill>
              </a:rPr>
              <a:t>dessin</a:t>
            </a:r>
            <a:r>
              <a:rPr lang="en-US" sz="2000" dirty="0">
                <a:solidFill>
                  <a:srgbClr val="FF0000"/>
                </a:solidFill>
              </a:rPr>
              <a:t>()"&gt;</a:t>
            </a:r>
          </a:p>
          <a:p>
            <a:pPr>
              <a:spcBef>
                <a:spcPts val="300"/>
              </a:spcBef>
            </a:pPr>
            <a:r>
              <a:rPr lang="en-US" sz="2000" dirty="0">
                <a:solidFill>
                  <a:prstClr val="black"/>
                </a:solidFill>
              </a:rPr>
              <a:t>&lt;canvas id="zone2d" width="300" height="300"style="border:1px solid black"&gt;Non </a:t>
            </a:r>
            <a:r>
              <a:rPr lang="en-US" sz="2000" dirty="0" err="1">
                <a:solidFill>
                  <a:prstClr val="black"/>
                </a:solidFill>
              </a:rPr>
              <a:t>supporté</a:t>
            </a:r>
            <a:r>
              <a:rPr lang="en-US" sz="2000" dirty="0">
                <a:solidFill>
                  <a:prstClr val="black"/>
                </a:solidFill>
              </a:rPr>
              <a:t>&lt;/canvas&gt;</a:t>
            </a:r>
          </a:p>
          <a:p>
            <a:pPr>
              <a:spcBef>
                <a:spcPts val="300"/>
              </a:spcBef>
            </a:pPr>
            <a:r>
              <a:rPr lang="en-US" sz="2000" dirty="0" smtClean="0">
                <a:solidFill>
                  <a:prstClr val="black"/>
                </a:solidFill>
              </a:rPr>
              <a:t>&lt;/</a:t>
            </a:r>
            <a:r>
              <a:rPr lang="en-US" sz="2000" dirty="0">
                <a:solidFill>
                  <a:prstClr val="black"/>
                </a:solidFill>
              </a:rPr>
              <a:t>body</a:t>
            </a:r>
            <a:r>
              <a:rPr lang="en-US" sz="2000" dirty="0" smtClean="0">
                <a:solidFill>
                  <a:prstClr val="black"/>
                </a:solidFill>
              </a:rPr>
              <a:t>&gt;&lt;/</a:t>
            </a:r>
            <a:r>
              <a:rPr lang="en-US" sz="2000" dirty="0">
                <a:solidFill>
                  <a:prstClr val="black"/>
                </a:solidFill>
              </a:rPr>
              <a:t>html</a:t>
            </a:r>
            <a:r>
              <a:rPr lang="en-US" sz="2000" dirty="0" smtClean="0">
                <a:solidFill>
                  <a:prstClr val="black"/>
                </a:solidFill>
              </a:rPr>
              <a:t>&gt;</a:t>
            </a:r>
            <a:endParaRPr lang="en-US" sz="2000" dirty="0">
              <a:solidFill>
                <a:prstClr val="black"/>
              </a:solidFill>
            </a:endParaRPr>
          </a:p>
        </p:txBody>
      </p:sp>
    </p:spTree>
    <p:extLst>
      <p:ext uri="{BB962C8B-B14F-4D97-AF65-F5344CB8AC3E}">
        <p14:creationId xmlns="" xmlns:p14="http://schemas.microsoft.com/office/powerpoint/2010/main" val="330017924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542540" y="1004653"/>
            <a:ext cx="4245484" cy="480131"/>
          </a:xfrm>
          <a:prstGeom prst="rect">
            <a:avLst/>
          </a:prstGeom>
          <a:noFill/>
        </p:spPr>
        <p:txBody>
          <a:bodyPr wrap="square" rtlCol="0">
            <a:spAutoFit/>
          </a:bodyPr>
          <a:lstStyle/>
          <a:p>
            <a:pPr marL="914400" lvl="1" indent="-457200">
              <a:lnSpc>
                <a:spcPct val="90000"/>
              </a:lnSpc>
              <a:buFont typeface="Wingdings" pitchFamily="2" charset="2"/>
              <a:buChar char="Ø"/>
              <a:defRPr/>
            </a:pPr>
            <a:r>
              <a:rPr lang="fr-BE" sz="2800" dirty="0" smtClean="0">
                <a:solidFill>
                  <a:prstClr val="black"/>
                </a:solidFill>
              </a:rPr>
              <a:t> Ajouter une image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pic>
        <p:nvPicPr>
          <p:cNvPr id="14338"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2574023" y="1627573"/>
            <a:ext cx="4230225" cy="42496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6533133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53852" y="1054126"/>
            <a:ext cx="7866620" cy="2806922"/>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Ajouter une autre forme</a:t>
            </a:r>
          </a:p>
          <a:p>
            <a:pPr marL="742950" lvl="1" indent="-285750">
              <a:lnSpc>
                <a:spcPct val="90000"/>
              </a:lnSpc>
              <a:buFont typeface="Wingdings" pitchFamily="2" charset="2"/>
              <a:buChar char="Ø"/>
              <a:defRPr/>
            </a:pPr>
            <a:endParaRPr lang="fr-BE" sz="2800" dirty="0">
              <a:solidFill>
                <a:prstClr val="black"/>
              </a:solidFill>
            </a:endParaRPr>
          </a:p>
          <a:p>
            <a:pPr marL="742950" lvl="1" indent="-285750">
              <a:lnSpc>
                <a:spcPct val="90000"/>
              </a:lnSpc>
              <a:buFont typeface="Wingdings" pitchFamily="2" charset="2"/>
              <a:buChar char="Ø"/>
              <a:defRPr/>
            </a:pPr>
            <a:endParaRPr lang="fr-BE" sz="2800" dirty="0" smtClean="0">
              <a:solidFill>
                <a:prstClr val="black"/>
              </a:solidFill>
            </a:endParaRPr>
          </a:p>
          <a:p>
            <a:pPr marL="742950" lvl="1" indent="-285750">
              <a:lnSpc>
                <a:spcPct val="90000"/>
              </a:lnSpc>
              <a:buFont typeface="Wingdings" pitchFamily="2" charset="2"/>
              <a:buChar char="Ø"/>
              <a:defRPr/>
            </a:pPr>
            <a:endParaRPr lang="fr-BE" sz="2800" dirty="0">
              <a:solidFill>
                <a:prstClr val="black"/>
              </a:solidFill>
            </a:endParaRPr>
          </a:p>
          <a:p>
            <a:pPr marL="742950" lvl="1" indent="-285750">
              <a:lnSpc>
                <a:spcPct val="90000"/>
              </a:lnSpc>
              <a:buFont typeface="Wingdings" pitchFamily="2" charset="2"/>
              <a:buChar char="Ø"/>
              <a:defRPr/>
            </a:pPr>
            <a:endParaRPr lang="fr-BE" sz="2800" dirty="0" smtClean="0">
              <a:solidFill>
                <a:prstClr val="black"/>
              </a:solidFill>
            </a:endParaRPr>
          </a:p>
          <a:p>
            <a:pPr marL="742950" lvl="1" indent="-285750">
              <a:lnSpc>
                <a:spcPct val="90000"/>
              </a:lnSpc>
              <a:buFont typeface="Wingdings" pitchFamily="2" charset="2"/>
              <a:buChar char="Ø"/>
              <a:defRPr/>
            </a:pPr>
            <a:endParaRPr lang="fr-BE" sz="2800" dirty="0">
              <a:solidFill>
                <a:prstClr val="black"/>
              </a:solidFill>
            </a:endParaRPr>
          </a:p>
          <a:p>
            <a:pPr marL="457200" indent="-457200">
              <a:lnSpc>
                <a:spcPct val="90000"/>
              </a:lnSpc>
              <a:buFont typeface="Wingdings" pitchFamily="2" charset="2"/>
              <a:buChar char="Ø"/>
              <a:defRPr/>
            </a:pPr>
            <a:r>
              <a:rPr lang="fr-BE" sz="2800" dirty="0" err="1" smtClean="0">
                <a:solidFill>
                  <a:prstClr val="black"/>
                </a:solidFill>
              </a:rPr>
              <a:t>Bezier</a:t>
            </a:r>
            <a:r>
              <a:rPr lang="fr-BE" sz="2800" dirty="0" smtClean="0">
                <a:solidFill>
                  <a:prstClr val="black"/>
                </a:solidFill>
              </a:rPr>
              <a:t> </a:t>
            </a:r>
            <a:r>
              <a:rPr lang="fr-BE" sz="2800" dirty="0" err="1" smtClean="0">
                <a:solidFill>
                  <a:prstClr val="black"/>
                </a:solidFill>
              </a:rPr>
              <a:t>Curve</a:t>
            </a:r>
            <a:r>
              <a:rPr lang="fr-BE" sz="2800" dirty="0" smtClean="0">
                <a:solidFill>
                  <a:prstClr val="black"/>
                </a:solidFill>
              </a:rPr>
              <a:t> </a:t>
            </a:r>
          </a:p>
        </p:txBody>
      </p:sp>
      <p:sp>
        <p:nvSpPr>
          <p:cNvPr id="8" name="ZoneTexte 7"/>
          <p:cNvSpPr txBox="1"/>
          <p:nvPr/>
        </p:nvSpPr>
        <p:spPr>
          <a:xfrm>
            <a:off x="1146268" y="1628800"/>
            <a:ext cx="7890228" cy="1569660"/>
          </a:xfrm>
          <a:prstGeom prst="rect">
            <a:avLst/>
          </a:prstGeom>
          <a:noFill/>
          <a:ln>
            <a:solidFill>
              <a:schemeClr val="tx1"/>
            </a:solidFill>
          </a:ln>
        </p:spPr>
        <p:txBody>
          <a:bodyPr wrap="square" rtlCol="0">
            <a:spAutoFit/>
          </a:bodyPr>
          <a:lstStyle/>
          <a:p>
            <a:r>
              <a:rPr lang="en-US" sz="2400" dirty="0" err="1" smtClean="0">
                <a:solidFill>
                  <a:srgbClr val="FF0000"/>
                </a:solidFill>
              </a:rPr>
              <a:t>context.quadraticCurveTo</a:t>
            </a:r>
            <a:r>
              <a:rPr lang="en-US" sz="2400" dirty="0" smtClean="0">
                <a:solidFill>
                  <a:srgbClr val="FF0000"/>
                </a:solidFill>
              </a:rPr>
              <a:t>(</a:t>
            </a:r>
            <a:r>
              <a:rPr lang="en-US" sz="2400" dirty="0" err="1" smtClean="0">
                <a:solidFill>
                  <a:srgbClr val="FF0000"/>
                </a:solidFill>
              </a:rPr>
              <a:t>cpx</a:t>
            </a:r>
            <a:r>
              <a:rPr lang="en-US" sz="2400" dirty="0">
                <a:solidFill>
                  <a:srgbClr val="FF0000"/>
                </a:solidFill>
              </a:rPr>
              <a:t>, </a:t>
            </a:r>
            <a:r>
              <a:rPr lang="en-US" sz="2400" dirty="0" err="1">
                <a:solidFill>
                  <a:srgbClr val="FF0000"/>
                </a:solidFill>
              </a:rPr>
              <a:t>cpy</a:t>
            </a:r>
            <a:r>
              <a:rPr lang="en-US" sz="2400" dirty="0">
                <a:solidFill>
                  <a:srgbClr val="FF0000"/>
                </a:solidFill>
              </a:rPr>
              <a:t>, x, y)</a:t>
            </a:r>
          </a:p>
          <a:p>
            <a:r>
              <a:rPr lang="en-US" sz="2400" dirty="0" err="1" smtClean="0">
                <a:solidFill>
                  <a:srgbClr val="FF0000"/>
                </a:solidFill>
              </a:rPr>
              <a:t>context.bezierCurveTo</a:t>
            </a:r>
            <a:r>
              <a:rPr lang="en-US" sz="2400" dirty="0" smtClean="0">
                <a:solidFill>
                  <a:srgbClr val="FF0000"/>
                </a:solidFill>
              </a:rPr>
              <a:t>(cp1x</a:t>
            </a:r>
            <a:r>
              <a:rPr lang="en-US" sz="2400" dirty="0">
                <a:solidFill>
                  <a:srgbClr val="FF0000"/>
                </a:solidFill>
              </a:rPr>
              <a:t>, cp1y, cp2x, cp2y, x, y)</a:t>
            </a:r>
          </a:p>
          <a:p>
            <a:r>
              <a:rPr lang="en-US" sz="2400" dirty="0" err="1" smtClean="0">
                <a:solidFill>
                  <a:srgbClr val="FF0000"/>
                </a:solidFill>
              </a:rPr>
              <a:t>context.arcTo</a:t>
            </a:r>
            <a:r>
              <a:rPr lang="en-US" sz="2400" dirty="0" smtClean="0">
                <a:solidFill>
                  <a:srgbClr val="FF0000"/>
                </a:solidFill>
              </a:rPr>
              <a:t>(x1</a:t>
            </a:r>
            <a:r>
              <a:rPr lang="en-US" sz="2400" dirty="0">
                <a:solidFill>
                  <a:srgbClr val="FF0000"/>
                </a:solidFill>
              </a:rPr>
              <a:t>, y1, x2, y2, radius)</a:t>
            </a:r>
          </a:p>
          <a:p>
            <a:r>
              <a:rPr lang="en-US" sz="2400" dirty="0" smtClean="0">
                <a:solidFill>
                  <a:srgbClr val="FF0000"/>
                </a:solidFill>
              </a:rPr>
              <a:t>context.arc(x</a:t>
            </a:r>
            <a:r>
              <a:rPr lang="en-US" sz="2400" dirty="0">
                <a:solidFill>
                  <a:srgbClr val="FF0000"/>
                </a:solidFill>
              </a:rPr>
              <a:t>, y, radius, </a:t>
            </a:r>
            <a:r>
              <a:rPr lang="en-US" sz="2400" dirty="0" err="1">
                <a:solidFill>
                  <a:srgbClr val="FF0000"/>
                </a:solidFill>
              </a:rPr>
              <a:t>startAngle</a:t>
            </a:r>
            <a:r>
              <a:rPr lang="en-US" sz="2400" dirty="0">
                <a:solidFill>
                  <a:srgbClr val="FF0000"/>
                </a:solidFill>
              </a:rPr>
              <a:t>, </a:t>
            </a:r>
            <a:r>
              <a:rPr lang="en-US" sz="2400" dirty="0" err="1">
                <a:solidFill>
                  <a:srgbClr val="FF0000"/>
                </a:solidFill>
              </a:rPr>
              <a:t>endAngle</a:t>
            </a:r>
            <a:r>
              <a:rPr lang="en-US" sz="2400" dirty="0">
                <a:solidFill>
                  <a:srgbClr val="FF0000"/>
                </a:solidFill>
              </a:rPr>
              <a:t> </a:t>
            </a:r>
            <a:r>
              <a:rPr lang="en-US" sz="2400" dirty="0" smtClean="0">
                <a:solidFill>
                  <a:srgbClr val="FF0000"/>
                </a:solidFill>
              </a:rPr>
              <a:t>[,anticlockwise ])</a:t>
            </a:r>
            <a:endParaRPr lang="en-US" sz="2400" dirty="0">
              <a:solidFill>
                <a:srgbClr val="FF0000"/>
              </a:solidFill>
            </a:endParaRPr>
          </a:p>
        </p:txBody>
      </p:sp>
      <p:pic>
        <p:nvPicPr>
          <p:cNvPr id="10242" name="Picture 2" descr="http://www.html5canvastutorials.com/wp-content/uploads/2010/11/html5_canvas_bezier_curves3.png">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35696" y="3861048"/>
            <a:ext cx="6369714" cy="2808312"/>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241423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1004653"/>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err="1" smtClean="0">
                <a:solidFill>
                  <a:prstClr val="black"/>
                </a:solidFill>
              </a:rPr>
              <a:t>Quadratic</a:t>
            </a:r>
            <a:r>
              <a:rPr lang="fr-BE" sz="2800" dirty="0" smtClean="0">
                <a:solidFill>
                  <a:prstClr val="black"/>
                </a:solidFill>
              </a:rPr>
              <a:t> </a:t>
            </a:r>
            <a:r>
              <a:rPr lang="fr-BE" sz="2800" dirty="0" err="1" smtClean="0">
                <a:solidFill>
                  <a:prstClr val="black"/>
                </a:solidFill>
              </a:rPr>
              <a:t>Curve</a:t>
            </a:r>
            <a:r>
              <a:rPr lang="fr-BE" sz="2800" dirty="0" smtClean="0">
                <a:solidFill>
                  <a:prstClr val="black"/>
                </a:solidFill>
              </a:rPr>
              <a:t>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83996" y="1700808"/>
            <a:ext cx="6895486" cy="302433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5312770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53852" y="1004653"/>
            <a:ext cx="3402124"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Ajouter du texte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259632" y="1455455"/>
            <a:ext cx="7488832" cy="2477601"/>
          </a:xfrm>
          <a:prstGeom prst="rect">
            <a:avLst/>
          </a:prstGeom>
          <a:noFill/>
          <a:ln>
            <a:solidFill>
              <a:schemeClr val="tx1"/>
            </a:solidFill>
          </a:ln>
        </p:spPr>
        <p:txBody>
          <a:bodyPr wrap="square" rtlCol="0">
            <a:spAutoFit/>
          </a:bodyPr>
          <a:lstStyle/>
          <a:p>
            <a:pPr>
              <a:spcBef>
                <a:spcPts val="300"/>
              </a:spcBef>
            </a:pPr>
            <a:r>
              <a:rPr lang="en-US" sz="2000" dirty="0" err="1" smtClean="0">
                <a:solidFill>
                  <a:srgbClr val="FF0000"/>
                </a:solidFill>
              </a:rPr>
              <a:t>context.font</a:t>
            </a:r>
            <a:r>
              <a:rPr lang="en-US" sz="2000" dirty="0" smtClean="0">
                <a:solidFill>
                  <a:srgbClr val="FF0000"/>
                </a:solidFill>
              </a:rPr>
              <a:t>[= value]</a:t>
            </a:r>
            <a:r>
              <a:rPr lang="en-US" sz="2000" dirty="0" smtClean="0"/>
              <a:t>:</a:t>
            </a:r>
            <a:r>
              <a:rPr lang="en-US" sz="2000" dirty="0" smtClean="0">
                <a:solidFill>
                  <a:srgbClr val="FF0000"/>
                </a:solidFill>
              </a:rPr>
              <a:t> </a:t>
            </a:r>
            <a:r>
              <a:rPr lang="en-US" sz="2000" dirty="0" err="1" smtClean="0">
                <a:solidFill>
                  <a:prstClr val="black"/>
                </a:solidFill>
              </a:rPr>
              <a:t>syntaxe</a:t>
            </a:r>
            <a:r>
              <a:rPr lang="en-US" sz="2000" dirty="0" smtClean="0">
                <a:solidFill>
                  <a:prstClr val="black"/>
                </a:solidFill>
              </a:rPr>
              <a:t> </a:t>
            </a:r>
            <a:r>
              <a:rPr lang="en-US" sz="2000" dirty="0" err="1" smtClean="0">
                <a:solidFill>
                  <a:prstClr val="black"/>
                </a:solidFill>
              </a:rPr>
              <a:t>identique</a:t>
            </a:r>
            <a:r>
              <a:rPr lang="en-US" sz="2000" dirty="0" smtClean="0">
                <a:solidFill>
                  <a:prstClr val="black"/>
                </a:solidFill>
              </a:rPr>
              <a:t> aux </a:t>
            </a:r>
            <a:r>
              <a:rPr lang="en-US" sz="2000" dirty="0" err="1" smtClean="0">
                <a:solidFill>
                  <a:prstClr val="black"/>
                </a:solidFill>
              </a:rPr>
              <a:t>css</a:t>
            </a:r>
            <a:endParaRPr lang="en-US" sz="2000" dirty="0">
              <a:solidFill>
                <a:prstClr val="black"/>
              </a:solidFill>
            </a:endParaRPr>
          </a:p>
          <a:p>
            <a:pPr>
              <a:spcBef>
                <a:spcPts val="300"/>
              </a:spcBef>
            </a:pPr>
            <a:r>
              <a:rPr lang="en-US" sz="2000" dirty="0" err="1" smtClean="0">
                <a:solidFill>
                  <a:srgbClr val="FF0000"/>
                </a:solidFill>
              </a:rPr>
              <a:t>context.textAlign</a:t>
            </a:r>
            <a:r>
              <a:rPr lang="en-US" sz="2000" dirty="0" smtClean="0">
                <a:solidFill>
                  <a:srgbClr val="FF0000"/>
                </a:solidFill>
              </a:rPr>
              <a:t>[= value]</a:t>
            </a:r>
            <a:r>
              <a:rPr lang="en-US" sz="2000" dirty="0" smtClean="0"/>
              <a:t>:</a:t>
            </a:r>
            <a:r>
              <a:rPr lang="en-US" sz="2000" dirty="0" smtClean="0">
                <a:solidFill>
                  <a:prstClr val="black"/>
                </a:solidFill>
              </a:rPr>
              <a:t> start (par </a:t>
            </a:r>
            <a:r>
              <a:rPr lang="en-US" sz="2000" dirty="0" err="1" smtClean="0">
                <a:solidFill>
                  <a:prstClr val="black"/>
                </a:solidFill>
              </a:rPr>
              <a:t>défaut</a:t>
            </a:r>
            <a:r>
              <a:rPr lang="en-US" sz="2000" dirty="0" smtClean="0">
                <a:solidFill>
                  <a:prstClr val="black"/>
                </a:solidFill>
              </a:rPr>
              <a:t>), </a:t>
            </a:r>
            <a:r>
              <a:rPr lang="en-US" sz="2000" dirty="0">
                <a:solidFill>
                  <a:prstClr val="black"/>
                </a:solidFill>
              </a:rPr>
              <a:t>end, left, right, </a:t>
            </a:r>
            <a:r>
              <a:rPr lang="en-US" sz="2000" dirty="0" smtClean="0">
                <a:solidFill>
                  <a:prstClr val="black"/>
                </a:solidFill>
              </a:rPr>
              <a:t>et </a:t>
            </a:r>
            <a:r>
              <a:rPr lang="en-US" sz="2000" dirty="0">
                <a:solidFill>
                  <a:prstClr val="black"/>
                </a:solidFill>
              </a:rPr>
              <a:t>center. </a:t>
            </a:r>
          </a:p>
          <a:p>
            <a:pPr>
              <a:spcBef>
                <a:spcPts val="300"/>
              </a:spcBef>
            </a:pPr>
            <a:r>
              <a:rPr lang="en-US" sz="2000" dirty="0" err="1" smtClean="0">
                <a:solidFill>
                  <a:srgbClr val="FF0000"/>
                </a:solidFill>
              </a:rPr>
              <a:t>context.textBaseline</a:t>
            </a:r>
            <a:r>
              <a:rPr lang="en-US" sz="2000" dirty="0" smtClean="0">
                <a:solidFill>
                  <a:srgbClr val="FF0000"/>
                </a:solidFill>
              </a:rPr>
              <a:t>[= value]</a:t>
            </a:r>
            <a:r>
              <a:rPr lang="en-US" sz="2000" dirty="0" smtClean="0"/>
              <a:t>:</a:t>
            </a:r>
            <a:r>
              <a:rPr lang="en-US" sz="2000" dirty="0" smtClean="0">
                <a:solidFill>
                  <a:srgbClr val="FF0000"/>
                </a:solidFill>
              </a:rPr>
              <a:t> </a:t>
            </a:r>
            <a:r>
              <a:rPr lang="en-US" sz="2000" dirty="0" smtClean="0">
                <a:solidFill>
                  <a:prstClr val="black"/>
                </a:solidFill>
              </a:rPr>
              <a:t>top, middle, alphabetic et bottom</a:t>
            </a:r>
            <a:endParaRPr lang="en-US" sz="2000" dirty="0">
              <a:solidFill>
                <a:prstClr val="black"/>
              </a:solidFill>
            </a:endParaRPr>
          </a:p>
          <a:p>
            <a:pPr>
              <a:spcBef>
                <a:spcPts val="300"/>
              </a:spcBef>
            </a:pPr>
            <a:r>
              <a:rPr lang="en-US" sz="2000" dirty="0" err="1" smtClean="0">
                <a:solidFill>
                  <a:srgbClr val="FF0000"/>
                </a:solidFill>
              </a:rPr>
              <a:t>context.fillText</a:t>
            </a:r>
            <a:r>
              <a:rPr lang="en-US" sz="2000" dirty="0" smtClean="0">
                <a:solidFill>
                  <a:srgbClr val="FF0000"/>
                </a:solidFill>
              </a:rPr>
              <a:t>(text</a:t>
            </a:r>
            <a:r>
              <a:rPr lang="en-US" sz="2000" dirty="0">
                <a:solidFill>
                  <a:srgbClr val="FF0000"/>
                </a:solidFill>
              </a:rPr>
              <a:t>, x, y [, </a:t>
            </a:r>
            <a:r>
              <a:rPr lang="en-US" sz="2000" dirty="0" err="1">
                <a:solidFill>
                  <a:srgbClr val="FF0000"/>
                </a:solidFill>
              </a:rPr>
              <a:t>maxWidth</a:t>
            </a:r>
            <a:r>
              <a:rPr lang="en-US" sz="2000" dirty="0">
                <a:solidFill>
                  <a:srgbClr val="FF0000"/>
                </a:solidFill>
              </a:rPr>
              <a:t> </a:t>
            </a:r>
            <a:r>
              <a:rPr lang="en-US" sz="2000" dirty="0" smtClean="0">
                <a:solidFill>
                  <a:srgbClr val="FF0000"/>
                </a:solidFill>
              </a:rPr>
              <a:t>])</a:t>
            </a:r>
          </a:p>
          <a:p>
            <a:pPr>
              <a:spcBef>
                <a:spcPts val="300"/>
              </a:spcBef>
            </a:pPr>
            <a:r>
              <a:rPr lang="en-US" sz="2000" dirty="0" err="1" smtClean="0">
                <a:solidFill>
                  <a:srgbClr val="FF0000"/>
                </a:solidFill>
              </a:rPr>
              <a:t>context.strokeText</a:t>
            </a:r>
            <a:r>
              <a:rPr lang="en-US" sz="2000" dirty="0" smtClean="0">
                <a:solidFill>
                  <a:srgbClr val="FF0000"/>
                </a:solidFill>
              </a:rPr>
              <a:t>(text</a:t>
            </a:r>
            <a:r>
              <a:rPr lang="en-US" sz="2000" dirty="0">
                <a:solidFill>
                  <a:srgbClr val="FF0000"/>
                </a:solidFill>
              </a:rPr>
              <a:t>, x, y [, </a:t>
            </a:r>
            <a:r>
              <a:rPr lang="en-US" sz="2000" dirty="0" err="1">
                <a:solidFill>
                  <a:srgbClr val="FF0000"/>
                </a:solidFill>
              </a:rPr>
              <a:t>maxWidth</a:t>
            </a:r>
            <a:r>
              <a:rPr lang="en-US" sz="2000" dirty="0">
                <a:solidFill>
                  <a:srgbClr val="FF0000"/>
                </a:solidFill>
              </a:rPr>
              <a:t> </a:t>
            </a:r>
            <a:r>
              <a:rPr lang="en-US" sz="2000" dirty="0" smtClean="0">
                <a:solidFill>
                  <a:srgbClr val="FF0000"/>
                </a:solidFill>
              </a:rPr>
              <a:t>])</a:t>
            </a:r>
            <a:endParaRPr lang="en-US" sz="2000" dirty="0">
              <a:solidFill>
                <a:srgbClr val="FF0000"/>
              </a:solidFill>
            </a:endParaRPr>
          </a:p>
          <a:p>
            <a:pPr>
              <a:spcBef>
                <a:spcPts val="300"/>
              </a:spcBef>
            </a:pPr>
            <a:r>
              <a:rPr lang="en-US" sz="2000" dirty="0" smtClean="0">
                <a:solidFill>
                  <a:srgbClr val="FF0000"/>
                </a:solidFill>
              </a:rPr>
              <a:t>metrics = </a:t>
            </a:r>
            <a:r>
              <a:rPr lang="en-US" sz="2000" dirty="0" err="1" smtClean="0">
                <a:solidFill>
                  <a:srgbClr val="FF0000"/>
                </a:solidFill>
              </a:rPr>
              <a:t>context.measureText</a:t>
            </a:r>
            <a:r>
              <a:rPr lang="en-US" sz="2000" dirty="0" smtClean="0">
                <a:solidFill>
                  <a:srgbClr val="FF0000"/>
                </a:solidFill>
              </a:rPr>
              <a:t>(text</a:t>
            </a:r>
            <a:r>
              <a:rPr lang="en-US" sz="2000" dirty="0">
                <a:solidFill>
                  <a:srgbClr val="FF0000"/>
                </a:solidFill>
              </a:rPr>
              <a:t>)</a:t>
            </a:r>
          </a:p>
          <a:p>
            <a:pPr>
              <a:spcBef>
                <a:spcPts val="300"/>
              </a:spcBef>
            </a:pPr>
            <a:r>
              <a:rPr lang="en-US" sz="2000" dirty="0" err="1" smtClean="0">
                <a:solidFill>
                  <a:srgbClr val="FF0000"/>
                </a:solidFill>
              </a:rPr>
              <a:t>metrics.width</a:t>
            </a:r>
            <a:endParaRPr lang="en-US" sz="2000" dirty="0">
              <a:solidFill>
                <a:srgbClr val="FF0000"/>
              </a:solidFill>
            </a:endParaRPr>
          </a:p>
        </p:txBody>
      </p:sp>
      <p:pic>
        <p:nvPicPr>
          <p:cNvPr id="1027" name="Picture 3"/>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1043608" y="4004454"/>
            <a:ext cx="7810500" cy="28089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2511396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71600" y="980728"/>
            <a:ext cx="3933310"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Ajouter de l'ombre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259632" y="1529497"/>
            <a:ext cx="4680520" cy="1323439"/>
          </a:xfrm>
          <a:prstGeom prst="rect">
            <a:avLst/>
          </a:prstGeom>
          <a:noFill/>
          <a:ln>
            <a:solidFill>
              <a:schemeClr val="tx1"/>
            </a:solidFill>
          </a:ln>
        </p:spPr>
        <p:txBody>
          <a:bodyPr wrap="square" rtlCol="0">
            <a:spAutoFit/>
          </a:bodyPr>
          <a:lstStyle/>
          <a:p>
            <a:r>
              <a:rPr lang="en-US" sz="2000" dirty="0" err="1" smtClean="0">
                <a:solidFill>
                  <a:srgbClr val="FF0000"/>
                </a:solidFill>
              </a:rPr>
              <a:t>context.shadowColor</a:t>
            </a:r>
            <a:r>
              <a:rPr lang="en-US" sz="2000" dirty="0" smtClean="0">
                <a:solidFill>
                  <a:srgbClr val="FF0000"/>
                </a:solidFill>
              </a:rPr>
              <a:t>[= value]</a:t>
            </a:r>
            <a:endParaRPr lang="en-US" sz="2000" dirty="0">
              <a:solidFill>
                <a:srgbClr val="FF0000"/>
              </a:solidFill>
            </a:endParaRPr>
          </a:p>
          <a:p>
            <a:r>
              <a:rPr lang="en-US" sz="2000" dirty="0" err="1" smtClean="0">
                <a:solidFill>
                  <a:srgbClr val="FF0000"/>
                </a:solidFill>
              </a:rPr>
              <a:t>context.shadowOffsetX</a:t>
            </a:r>
            <a:r>
              <a:rPr lang="en-US" sz="2000" dirty="0" smtClean="0">
                <a:solidFill>
                  <a:srgbClr val="FF0000"/>
                </a:solidFill>
              </a:rPr>
              <a:t>[= value]</a:t>
            </a:r>
          </a:p>
          <a:p>
            <a:r>
              <a:rPr lang="en-US" sz="2000" dirty="0" err="1" smtClean="0">
                <a:solidFill>
                  <a:srgbClr val="FF0000"/>
                </a:solidFill>
              </a:rPr>
              <a:t>context.shadowOffsetY</a:t>
            </a:r>
            <a:r>
              <a:rPr lang="en-US" sz="2000" dirty="0" smtClean="0">
                <a:solidFill>
                  <a:srgbClr val="FF0000"/>
                </a:solidFill>
              </a:rPr>
              <a:t>[= value]</a:t>
            </a:r>
            <a:endParaRPr lang="en-US" sz="2000" dirty="0">
              <a:solidFill>
                <a:srgbClr val="FF0000"/>
              </a:solidFill>
            </a:endParaRPr>
          </a:p>
          <a:p>
            <a:r>
              <a:rPr lang="en-US" sz="2000" dirty="0" err="1" smtClean="0">
                <a:solidFill>
                  <a:srgbClr val="FF0000"/>
                </a:solidFill>
              </a:rPr>
              <a:t>context.shadowBlur</a:t>
            </a:r>
            <a:r>
              <a:rPr lang="en-US" sz="2000" dirty="0" smtClean="0">
                <a:solidFill>
                  <a:srgbClr val="FF0000"/>
                </a:solidFill>
              </a:rPr>
              <a:t>[= value]</a:t>
            </a:r>
            <a:endParaRPr lang="en-US" sz="2000" dirty="0">
              <a:solidFill>
                <a:srgbClr val="FF0000"/>
              </a:solidFill>
            </a:endParaRPr>
          </a:p>
        </p:txBody>
      </p:sp>
      <p:sp>
        <p:nvSpPr>
          <p:cNvPr id="6" name="ZoneTexte 5"/>
          <p:cNvSpPr txBox="1"/>
          <p:nvPr/>
        </p:nvSpPr>
        <p:spPr>
          <a:xfrm>
            <a:off x="755576" y="2995205"/>
            <a:ext cx="5856354" cy="3170099"/>
          </a:xfrm>
          <a:prstGeom prst="rect">
            <a:avLst/>
          </a:prstGeom>
          <a:noFill/>
          <a:ln>
            <a:solidFill>
              <a:schemeClr val="tx1"/>
            </a:solidFill>
          </a:ln>
        </p:spPr>
        <p:txBody>
          <a:bodyPr wrap="square" rtlCol="0">
            <a:spAutoFit/>
          </a:bodyPr>
          <a:lstStyle/>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err="1">
                <a:solidFill>
                  <a:srgbClr val="FF0000"/>
                </a:solidFill>
              </a:rPr>
              <a:t>var</a:t>
            </a:r>
            <a:r>
              <a:rPr lang="en-US" sz="2000" dirty="0">
                <a:solidFill>
                  <a:srgbClr val="FF0000"/>
                </a:solidFill>
              </a:rPr>
              <a:t> 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a:solidFill>
                  <a:srgbClr val="FF0000"/>
                </a:solidFill>
              </a:rPr>
              <a:t>contexte.shadowOffsetX</a:t>
            </a:r>
            <a:r>
              <a:rPr lang="en-US" sz="2000" dirty="0">
                <a:solidFill>
                  <a:srgbClr val="FF0000"/>
                </a:solidFill>
              </a:rPr>
              <a:t>=5;</a:t>
            </a:r>
          </a:p>
          <a:p>
            <a:pPr lvl="1"/>
            <a:r>
              <a:rPr lang="en-US" sz="2000" dirty="0" err="1">
                <a:solidFill>
                  <a:srgbClr val="FF0000"/>
                </a:solidFill>
              </a:rPr>
              <a:t>contexte.shadowOffsetY</a:t>
            </a:r>
            <a:r>
              <a:rPr lang="en-US" sz="2000" dirty="0">
                <a:solidFill>
                  <a:srgbClr val="FF0000"/>
                </a:solidFill>
              </a:rPr>
              <a:t>=5;</a:t>
            </a:r>
          </a:p>
          <a:p>
            <a:pPr lvl="1"/>
            <a:r>
              <a:rPr lang="en-US" sz="2000" dirty="0" err="1">
                <a:solidFill>
                  <a:srgbClr val="FF0000"/>
                </a:solidFill>
              </a:rPr>
              <a:t>contexte.shadowBlur</a:t>
            </a:r>
            <a:r>
              <a:rPr lang="en-US" sz="2000" dirty="0">
                <a:solidFill>
                  <a:srgbClr val="FF0000"/>
                </a:solidFill>
              </a:rPr>
              <a:t>=5;</a:t>
            </a:r>
          </a:p>
          <a:p>
            <a:pPr lvl="1"/>
            <a:r>
              <a:rPr lang="en-US" sz="2000" dirty="0" err="1">
                <a:solidFill>
                  <a:srgbClr val="FF0000"/>
                </a:solidFill>
              </a:rPr>
              <a:t>contexte.shadowColor</a:t>
            </a:r>
            <a:r>
              <a:rPr lang="en-US" sz="2000" dirty="0">
                <a:solidFill>
                  <a:srgbClr val="FF0000"/>
                </a:solidFill>
              </a:rPr>
              <a:t>="black";</a:t>
            </a:r>
          </a:p>
          <a:p>
            <a:pPr lvl="1"/>
            <a:r>
              <a:rPr lang="en-US" sz="2000" dirty="0" err="1">
                <a:solidFill>
                  <a:srgbClr val="FF0000"/>
                </a:solidFill>
              </a:rPr>
              <a:t>contexte.font</a:t>
            </a:r>
            <a:r>
              <a:rPr lang="en-US" sz="2000" dirty="0">
                <a:solidFill>
                  <a:srgbClr val="FF0000"/>
                </a:solidFill>
              </a:rPr>
              <a:t>='30px "new roman" bold</a:t>
            </a:r>
            <a:r>
              <a:rPr lang="en-US" sz="2000" dirty="0" smtClean="0">
                <a:solidFill>
                  <a:srgbClr val="FF0000"/>
                </a:solidFill>
              </a:rPr>
              <a:t>';</a:t>
            </a:r>
          </a:p>
          <a:p>
            <a:pPr lvl="1"/>
            <a:r>
              <a:rPr lang="en-US" sz="2000" dirty="0" err="1" smtClean="0">
                <a:solidFill>
                  <a:srgbClr val="FF0000"/>
                </a:solidFill>
              </a:rPr>
              <a:t>contexte.strokeText</a:t>
            </a:r>
            <a:r>
              <a:rPr lang="en-US" sz="2000" dirty="0">
                <a:solidFill>
                  <a:srgbClr val="FF0000"/>
                </a:solidFill>
              </a:rPr>
              <a:t>("HELHA",30,30);</a:t>
            </a:r>
          </a:p>
          <a:p>
            <a:r>
              <a:rPr lang="en-US" sz="2000" dirty="0">
                <a:solidFill>
                  <a:srgbClr val="FF0000"/>
                </a:solidFill>
              </a:rPr>
              <a:t>&lt;/script</a:t>
            </a:r>
            <a:r>
              <a:rPr lang="en-US" sz="2000" dirty="0" smtClean="0">
                <a:solidFill>
                  <a:srgbClr val="FF0000"/>
                </a:solidFill>
              </a:rPr>
              <a:t>&gt;</a:t>
            </a:r>
            <a:endParaRPr lang="en-US" sz="2400" dirty="0">
              <a:solidFill>
                <a:srgbClr val="FF0000"/>
              </a:solidFill>
            </a:endParaRP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670617" y="3466102"/>
            <a:ext cx="2365879" cy="21951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7311568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 </a:t>
            </a:r>
            <a:r>
              <a:rPr lang="fr-BE" sz="5400" dirty="0" err="1" smtClean="0">
                <a:solidFill>
                  <a:prstClr val="black"/>
                </a:solidFill>
              </a:rPr>
              <a:t>Canvas</a:t>
            </a:r>
            <a:r>
              <a:rPr lang="fr-BE" sz="5400" dirty="0" smtClean="0">
                <a:solidFill>
                  <a:prstClr val="black"/>
                </a:solidFill>
              </a:rPr>
              <a:t> (html5)</a:t>
            </a:r>
          </a:p>
        </p:txBody>
      </p:sp>
      <p:sp>
        <p:nvSpPr>
          <p:cNvPr id="4" name="ZoneTexte 3"/>
          <p:cNvSpPr txBox="1"/>
          <p:nvPr/>
        </p:nvSpPr>
        <p:spPr>
          <a:xfrm>
            <a:off x="946218" y="908720"/>
            <a:ext cx="3985822"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dirty="0" smtClean="0">
                <a:solidFill>
                  <a:prstClr val="black"/>
                </a:solidFill>
              </a:rPr>
              <a:t> Les transformations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1259632" y="1304181"/>
            <a:ext cx="4464496" cy="1692771"/>
          </a:xfrm>
          <a:prstGeom prst="rect">
            <a:avLst/>
          </a:prstGeom>
          <a:noFill/>
          <a:ln>
            <a:solidFill>
              <a:schemeClr val="tx1"/>
            </a:solidFill>
          </a:ln>
        </p:spPr>
        <p:txBody>
          <a:bodyPr wrap="square" rtlCol="0">
            <a:spAutoFit/>
          </a:bodyPr>
          <a:lstStyle/>
          <a:p>
            <a:r>
              <a:rPr lang="en-US" sz="2000" dirty="0" err="1" smtClean="0">
                <a:solidFill>
                  <a:srgbClr val="FF0000"/>
                </a:solidFill>
              </a:rPr>
              <a:t>context.scale</a:t>
            </a:r>
            <a:r>
              <a:rPr lang="en-US" sz="2000" dirty="0" smtClean="0">
                <a:solidFill>
                  <a:srgbClr val="FF0000"/>
                </a:solidFill>
              </a:rPr>
              <a:t>(x</a:t>
            </a:r>
            <a:r>
              <a:rPr lang="en-US" sz="2000" dirty="0">
                <a:solidFill>
                  <a:srgbClr val="FF0000"/>
                </a:solidFill>
              </a:rPr>
              <a:t>, y)</a:t>
            </a:r>
          </a:p>
          <a:p>
            <a:r>
              <a:rPr lang="en-US" sz="2000" dirty="0" err="1" smtClean="0">
                <a:solidFill>
                  <a:srgbClr val="FF0000"/>
                </a:solidFill>
              </a:rPr>
              <a:t>context.rotate</a:t>
            </a:r>
            <a:r>
              <a:rPr lang="en-US" sz="2000" dirty="0" smtClean="0">
                <a:solidFill>
                  <a:srgbClr val="FF0000"/>
                </a:solidFill>
              </a:rPr>
              <a:t>(angle</a:t>
            </a:r>
            <a:r>
              <a:rPr lang="en-US" sz="2000" dirty="0">
                <a:solidFill>
                  <a:srgbClr val="FF0000"/>
                </a:solidFill>
              </a:rPr>
              <a:t>)</a:t>
            </a:r>
          </a:p>
          <a:p>
            <a:r>
              <a:rPr lang="en-US" sz="2000" dirty="0" err="1" smtClean="0">
                <a:solidFill>
                  <a:srgbClr val="FF0000"/>
                </a:solidFill>
              </a:rPr>
              <a:t>context.translate</a:t>
            </a:r>
            <a:r>
              <a:rPr lang="en-US" sz="2000" dirty="0" smtClean="0">
                <a:solidFill>
                  <a:srgbClr val="FF0000"/>
                </a:solidFill>
              </a:rPr>
              <a:t>(x</a:t>
            </a:r>
            <a:r>
              <a:rPr lang="en-US" sz="2000" dirty="0">
                <a:solidFill>
                  <a:srgbClr val="FF0000"/>
                </a:solidFill>
              </a:rPr>
              <a:t>, y)</a:t>
            </a:r>
          </a:p>
          <a:p>
            <a:r>
              <a:rPr lang="en-US" sz="2000" dirty="0" err="1" smtClean="0">
                <a:solidFill>
                  <a:srgbClr val="FF0000"/>
                </a:solidFill>
              </a:rPr>
              <a:t>context.transform</a:t>
            </a:r>
            <a:r>
              <a:rPr lang="en-US" sz="2000" dirty="0" smtClean="0">
                <a:solidFill>
                  <a:srgbClr val="FF0000"/>
                </a:solidFill>
              </a:rPr>
              <a:t>(a</a:t>
            </a:r>
            <a:r>
              <a:rPr lang="en-US" sz="2000" dirty="0">
                <a:solidFill>
                  <a:srgbClr val="FF0000"/>
                </a:solidFill>
              </a:rPr>
              <a:t>, b, c, d, e, f)</a:t>
            </a:r>
          </a:p>
          <a:p>
            <a:r>
              <a:rPr lang="en-US" sz="2000" dirty="0" err="1" smtClean="0">
                <a:solidFill>
                  <a:srgbClr val="FF0000"/>
                </a:solidFill>
              </a:rPr>
              <a:t>context.setTransform</a:t>
            </a:r>
            <a:r>
              <a:rPr lang="en-US" sz="2000" dirty="0" smtClean="0">
                <a:solidFill>
                  <a:srgbClr val="FF0000"/>
                </a:solidFill>
              </a:rPr>
              <a:t>(a</a:t>
            </a:r>
            <a:r>
              <a:rPr lang="en-US" sz="2000" dirty="0">
                <a:solidFill>
                  <a:srgbClr val="FF0000"/>
                </a:solidFill>
              </a:rPr>
              <a:t>, b, c, d, e, </a:t>
            </a:r>
            <a:r>
              <a:rPr lang="en-US" sz="2000" dirty="0" smtClean="0">
                <a:solidFill>
                  <a:srgbClr val="FF0000"/>
                </a:solidFill>
              </a:rPr>
              <a:t>f)</a:t>
            </a:r>
            <a:endParaRPr lang="en-US" sz="2400" b="1" dirty="0">
              <a:solidFill>
                <a:prstClr val="black"/>
              </a:solidFill>
            </a:endParaRPr>
          </a:p>
        </p:txBody>
      </p:sp>
      <p:sp>
        <p:nvSpPr>
          <p:cNvPr id="6" name="ZoneTexte 5"/>
          <p:cNvSpPr txBox="1"/>
          <p:nvPr/>
        </p:nvSpPr>
        <p:spPr>
          <a:xfrm>
            <a:off x="998730" y="2948869"/>
            <a:ext cx="3933310" cy="480131"/>
          </a:xfrm>
          <a:prstGeom prst="rect">
            <a:avLst/>
          </a:prstGeom>
          <a:noFill/>
        </p:spPr>
        <p:txBody>
          <a:bodyPr wrap="square" rtlCol="0">
            <a:spAutoFit/>
          </a:bodyPr>
          <a:lstStyle/>
          <a:p>
            <a:pPr marL="514350" indent="-514350">
              <a:lnSpc>
                <a:spcPct val="90000"/>
              </a:lnSpc>
              <a:buFont typeface="Wingdings" pitchFamily="2" charset="2"/>
              <a:buChar char="Ø"/>
              <a:defRPr/>
            </a:pPr>
            <a:r>
              <a:rPr lang="fr-BE" sz="2800" dirty="0" smtClean="0">
                <a:solidFill>
                  <a:prstClr val="black"/>
                </a:solidFill>
              </a:rPr>
              <a:t>Ajouter de l'ombre </a:t>
            </a:r>
          </a:p>
        </p:txBody>
      </p:sp>
      <p:sp>
        <p:nvSpPr>
          <p:cNvPr id="7" name="ZoneTexte 6"/>
          <p:cNvSpPr txBox="1"/>
          <p:nvPr/>
        </p:nvSpPr>
        <p:spPr>
          <a:xfrm>
            <a:off x="968994" y="3356992"/>
            <a:ext cx="5835254" cy="3477875"/>
          </a:xfrm>
          <a:prstGeom prst="rect">
            <a:avLst/>
          </a:prstGeom>
          <a:noFill/>
          <a:ln>
            <a:solidFill>
              <a:schemeClr val="tx1"/>
            </a:solidFill>
          </a:ln>
        </p:spPr>
        <p:txBody>
          <a:bodyPr wrap="square" rtlCol="0">
            <a:spAutoFit/>
          </a:bodyPr>
          <a:lstStyle/>
          <a:p>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p>
          <a:p>
            <a:pPr lvl="1"/>
            <a:r>
              <a:rPr lang="en-US" sz="2000" dirty="0" err="1">
                <a:solidFill>
                  <a:srgbClr val="FF0000"/>
                </a:solidFill>
              </a:rPr>
              <a:t>var</a:t>
            </a:r>
            <a:r>
              <a:rPr lang="en-US" sz="2000" dirty="0">
                <a:solidFill>
                  <a:srgbClr val="FF0000"/>
                </a:solidFill>
              </a:rPr>
              <a:t> canvas=</a:t>
            </a:r>
            <a:r>
              <a:rPr lang="en-US" sz="2000" dirty="0" err="1">
                <a:solidFill>
                  <a:srgbClr val="FF0000"/>
                </a:solidFill>
              </a:rPr>
              <a:t>document.getElementById</a:t>
            </a:r>
            <a:r>
              <a:rPr lang="en-US" sz="2000" dirty="0">
                <a:solidFill>
                  <a:srgbClr val="FF0000"/>
                </a:solidFill>
              </a:rPr>
              <a:t>("zone2d");</a:t>
            </a:r>
          </a:p>
          <a:p>
            <a:pPr lvl="1"/>
            <a:r>
              <a:rPr lang="en-US" sz="2000" dirty="0" err="1">
                <a:solidFill>
                  <a:srgbClr val="FF0000"/>
                </a:solidFill>
              </a:rPr>
              <a:t>var</a:t>
            </a:r>
            <a:r>
              <a:rPr lang="en-US" sz="2000" dirty="0">
                <a:solidFill>
                  <a:srgbClr val="FF0000"/>
                </a:solidFill>
              </a:rPr>
              <a:t> </a:t>
            </a:r>
            <a:r>
              <a:rPr lang="en-US" sz="2000" dirty="0" err="1">
                <a:solidFill>
                  <a:srgbClr val="FF0000"/>
                </a:solidFill>
              </a:rPr>
              <a:t>contexte</a:t>
            </a:r>
            <a:r>
              <a:rPr lang="en-US" sz="2000" dirty="0">
                <a:solidFill>
                  <a:srgbClr val="FF0000"/>
                </a:solidFill>
              </a:rPr>
              <a:t>=</a:t>
            </a:r>
            <a:r>
              <a:rPr lang="en-US" sz="2000" dirty="0" err="1">
                <a:solidFill>
                  <a:srgbClr val="FF0000"/>
                </a:solidFill>
              </a:rPr>
              <a:t>canvas.getContext</a:t>
            </a:r>
            <a:r>
              <a:rPr lang="en-US" sz="2000" dirty="0">
                <a:solidFill>
                  <a:srgbClr val="FF0000"/>
                </a:solidFill>
              </a:rPr>
              <a:t>("2d");</a:t>
            </a:r>
          </a:p>
          <a:p>
            <a:pPr lvl="1"/>
            <a:r>
              <a:rPr lang="en-US" sz="2000" dirty="0" err="1">
                <a:solidFill>
                  <a:srgbClr val="FF0000"/>
                </a:solidFill>
              </a:rPr>
              <a:t>contexte.shadowOffsetX</a:t>
            </a:r>
            <a:r>
              <a:rPr lang="en-US" sz="2000" dirty="0">
                <a:solidFill>
                  <a:srgbClr val="FF0000"/>
                </a:solidFill>
              </a:rPr>
              <a:t>=5;</a:t>
            </a:r>
          </a:p>
          <a:p>
            <a:pPr lvl="1"/>
            <a:r>
              <a:rPr lang="en-US" sz="2000" dirty="0" err="1">
                <a:solidFill>
                  <a:srgbClr val="FF0000"/>
                </a:solidFill>
              </a:rPr>
              <a:t>contexte.shadowOffsetY</a:t>
            </a:r>
            <a:r>
              <a:rPr lang="en-US" sz="2000" dirty="0">
                <a:solidFill>
                  <a:srgbClr val="FF0000"/>
                </a:solidFill>
              </a:rPr>
              <a:t>=5;</a:t>
            </a:r>
          </a:p>
          <a:p>
            <a:pPr lvl="1"/>
            <a:r>
              <a:rPr lang="en-US" sz="2000" dirty="0" err="1">
                <a:solidFill>
                  <a:srgbClr val="FF0000"/>
                </a:solidFill>
              </a:rPr>
              <a:t>contexte.shadowBlur</a:t>
            </a:r>
            <a:r>
              <a:rPr lang="en-US" sz="2000" dirty="0">
                <a:solidFill>
                  <a:srgbClr val="FF0000"/>
                </a:solidFill>
              </a:rPr>
              <a:t>=5;</a:t>
            </a:r>
          </a:p>
          <a:p>
            <a:pPr lvl="1"/>
            <a:r>
              <a:rPr lang="en-US" sz="2000" dirty="0" err="1">
                <a:solidFill>
                  <a:srgbClr val="FF0000"/>
                </a:solidFill>
              </a:rPr>
              <a:t>contexte.shadowColor</a:t>
            </a:r>
            <a:r>
              <a:rPr lang="en-US" sz="2000" dirty="0">
                <a:solidFill>
                  <a:srgbClr val="FF0000"/>
                </a:solidFill>
              </a:rPr>
              <a:t>="black";</a:t>
            </a:r>
          </a:p>
          <a:p>
            <a:pPr lvl="1"/>
            <a:r>
              <a:rPr lang="en-US" sz="2000" dirty="0" err="1">
                <a:solidFill>
                  <a:srgbClr val="FF0000"/>
                </a:solidFill>
              </a:rPr>
              <a:t>contexte.font</a:t>
            </a:r>
            <a:r>
              <a:rPr lang="en-US" sz="2000" dirty="0">
                <a:solidFill>
                  <a:srgbClr val="FF0000"/>
                </a:solidFill>
              </a:rPr>
              <a:t>='30px "new roman" bold</a:t>
            </a:r>
            <a:r>
              <a:rPr lang="en-US" sz="2000" dirty="0" smtClean="0">
                <a:solidFill>
                  <a:srgbClr val="FF0000"/>
                </a:solidFill>
              </a:rPr>
              <a:t>';</a:t>
            </a:r>
          </a:p>
          <a:p>
            <a:pPr lvl="1"/>
            <a:r>
              <a:rPr lang="en-US" sz="2000" dirty="0" err="1" smtClean="0">
                <a:solidFill>
                  <a:srgbClr val="FF0000"/>
                </a:solidFill>
              </a:rPr>
              <a:t>Contexte.rotate</a:t>
            </a:r>
            <a:r>
              <a:rPr lang="en-US" sz="2000" dirty="0" smtClean="0">
                <a:solidFill>
                  <a:srgbClr val="FF0000"/>
                </a:solidFill>
              </a:rPr>
              <a:t>(3.14/4);</a:t>
            </a:r>
          </a:p>
          <a:p>
            <a:pPr lvl="1"/>
            <a:r>
              <a:rPr lang="en-US" sz="2000" dirty="0" err="1" smtClean="0">
                <a:solidFill>
                  <a:srgbClr val="FF0000"/>
                </a:solidFill>
              </a:rPr>
              <a:t>contexte.strokeText</a:t>
            </a:r>
            <a:r>
              <a:rPr lang="en-US" sz="2000" dirty="0">
                <a:solidFill>
                  <a:srgbClr val="FF0000"/>
                </a:solidFill>
              </a:rPr>
              <a:t>("HELHA</a:t>
            </a:r>
            <a:r>
              <a:rPr lang="en-US" sz="2000" dirty="0" smtClean="0">
                <a:solidFill>
                  <a:srgbClr val="FF0000"/>
                </a:solidFill>
              </a:rPr>
              <a:t>",50,10</a:t>
            </a:r>
            <a:r>
              <a:rPr lang="en-US" sz="2000" dirty="0">
                <a:solidFill>
                  <a:srgbClr val="FF0000"/>
                </a:solidFill>
              </a:rPr>
              <a:t>);</a:t>
            </a:r>
          </a:p>
          <a:p>
            <a:r>
              <a:rPr lang="en-US" sz="2000" dirty="0">
                <a:solidFill>
                  <a:srgbClr val="FF0000"/>
                </a:solidFill>
              </a:rPr>
              <a:t>&lt;/script</a:t>
            </a:r>
            <a:r>
              <a:rPr lang="en-US" sz="2000" dirty="0" smtClean="0">
                <a:solidFill>
                  <a:srgbClr val="FF0000"/>
                </a:solidFill>
              </a:rPr>
              <a:t>&gt;</a:t>
            </a:r>
            <a:endParaRPr lang="en-US" sz="2000" dirty="0">
              <a:solidFill>
                <a:srgbClr val="FF0000"/>
              </a:solidFill>
            </a:endParaRPr>
          </a:p>
        </p:txBody>
      </p:sp>
      <p:pic>
        <p:nvPicPr>
          <p:cNvPr id="9"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6876256" y="3865240"/>
            <a:ext cx="2167128" cy="21560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10" name="ZoneTexte 9"/>
          <p:cNvSpPr txBox="1"/>
          <p:nvPr/>
        </p:nvSpPr>
        <p:spPr>
          <a:xfrm>
            <a:off x="1259632" y="1196752"/>
            <a:ext cx="7632848" cy="2862322"/>
          </a:xfrm>
          <a:prstGeom prst="rect">
            <a:avLst/>
          </a:prstGeom>
          <a:noFill/>
        </p:spPr>
        <p:txBody>
          <a:bodyPr wrap="square" rtlCol="0">
            <a:spAutoFit/>
          </a:bodyPr>
          <a:lstStyle/>
          <a:p>
            <a:r>
              <a:rPr lang="fr-BE" smtClean="0"/>
              <a:t>Jquery est une librairie Javascript. Elle va nous aider à manipuler ,entre autres, le modèle DOM sans devoir se préocuper des compatibilités ( ou incompatibilités) entre navigateurs et versions de navigateur.</a:t>
            </a:r>
          </a:p>
          <a:p>
            <a:r>
              <a:rPr lang="fr-BE" smtClean="0"/>
              <a:t>Grâce à l'encapsulation de certains objets, Jquery simplifie la syntaxe. Ce sera notamment le cas dans la mise en oeuvre de la technologie AJAX.</a:t>
            </a:r>
          </a:p>
          <a:p>
            <a:endParaRPr lang="fr-BE" smtClean="0"/>
          </a:p>
          <a:p>
            <a:r>
              <a:rPr lang="fr-BE" smtClean="0"/>
              <a:t>Prenons comme exemple la méthode getElementsByClassName. Cette méthode permet d'obtenir tous les objets identifiés par leur attribut class identique. Cette méthode de l'objet document n'est disponible pour le navigateur IE qu'à partir de la version 9</a:t>
            </a:r>
            <a:endParaRPr lang="fr-BE"/>
          </a:p>
        </p:txBody>
      </p:sp>
      <p:pic>
        <p:nvPicPr>
          <p:cNvPr id="3074" name="Picture 2"/>
          <p:cNvPicPr>
            <a:picLocks noChangeAspect="1" noChangeArrowheads="1"/>
          </p:cNvPicPr>
          <p:nvPr/>
        </p:nvPicPr>
        <p:blipFill>
          <a:blip r:embed="rId2" cstate="print"/>
          <a:srcRect/>
          <a:stretch>
            <a:fillRect/>
          </a:stretch>
        </p:blipFill>
        <p:spPr bwMode="auto">
          <a:xfrm>
            <a:off x="1403648" y="4293096"/>
            <a:ext cx="5664629" cy="864096"/>
          </a:xfrm>
          <a:prstGeom prst="rect">
            <a:avLst/>
          </a:prstGeom>
          <a:noFill/>
          <a:ln w="9525">
            <a:solidFill>
              <a:schemeClr val="accent1"/>
            </a:solidFill>
            <a:miter lim="800000"/>
            <a:headEnd/>
            <a:tailEnd/>
          </a:ln>
        </p:spPr>
      </p:pic>
      <p:sp>
        <p:nvSpPr>
          <p:cNvPr id="11" name="ZoneTexte 10"/>
          <p:cNvSpPr txBox="1"/>
          <p:nvPr/>
        </p:nvSpPr>
        <p:spPr>
          <a:xfrm>
            <a:off x="1259632" y="5445224"/>
            <a:ext cx="7560840" cy="646331"/>
          </a:xfrm>
          <a:prstGeom prst="rect">
            <a:avLst/>
          </a:prstGeom>
          <a:noFill/>
        </p:spPr>
        <p:txBody>
          <a:bodyPr wrap="square" rtlCol="0">
            <a:spAutoFit/>
          </a:bodyPr>
          <a:lstStyle/>
          <a:p>
            <a:r>
              <a:rPr lang="fr-BE" smtClean="0"/>
              <a:t>Nous prendrons comme exemple, le changement de la couleur de fond de l'ensemble des objets ayant une classe donnée comme attribut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Balises Classification</a:t>
            </a:r>
          </a:p>
        </p:txBody>
      </p:sp>
      <p:sp>
        <p:nvSpPr>
          <p:cNvPr id="3" name="ZoneTexte 2"/>
          <p:cNvSpPr txBox="1"/>
          <p:nvPr/>
        </p:nvSpPr>
        <p:spPr>
          <a:xfrm>
            <a:off x="982415" y="980728"/>
            <a:ext cx="7982073" cy="3254737"/>
          </a:xfrm>
          <a:prstGeom prst="rect">
            <a:avLst/>
          </a:prstGeom>
          <a:noFill/>
        </p:spPr>
        <p:txBody>
          <a:bodyPr wrap="square" rtlCol="0">
            <a:spAutoFit/>
          </a:bodyPr>
          <a:lstStyle/>
          <a:p>
            <a:pPr marL="457200" indent="-457200">
              <a:spcBef>
                <a:spcPts val="300"/>
              </a:spcBef>
              <a:buFont typeface="Wingdings" pitchFamily="2" charset="2"/>
              <a:buChar char="Ø"/>
            </a:pPr>
            <a:r>
              <a:rPr lang="fr-BE" sz="2800" b="1" dirty="0" smtClean="0"/>
              <a:t>Les balises de mise en forme du texte</a:t>
            </a:r>
          </a:p>
          <a:p>
            <a:pPr marL="1257300" lvl="2" indent="-342900">
              <a:spcBef>
                <a:spcPts val="300"/>
              </a:spcBef>
              <a:buFont typeface="Arial" pitchFamily="34" charset="0"/>
              <a:buChar char="•"/>
            </a:pPr>
            <a:r>
              <a:rPr lang="fr-BE" sz="2400" b="1" dirty="0" smtClean="0">
                <a:solidFill>
                  <a:srgbClr val="FF0000"/>
                </a:solidFill>
              </a:rPr>
              <a:t>&lt;b&gt;</a:t>
            </a:r>
            <a:r>
              <a:rPr lang="fr-BE" sz="2400" dirty="0" smtClean="0"/>
              <a:t>mise en gras</a:t>
            </a:r>
            <a:r>
              <a:rPr lang="fr-BE" sz="2400" b="1" dirty="0" smtClean="0">
                <a:solidFill>
                  <a:srgbClr val="FF0000"/>
                </a:solidFill>
              </a:rPr>
              <a:t>&lt;/b&gt;</a:t>
            </a:r>
            <a:r>
              <a:rPr lang="fr-BE" sz="2400" dirty="0" smtClean="0"/>
              <a:t> qui donne </a:t>
            </a:r>
            <a:r>
              <a:rPr lang="fr-BE" sz="2400" b="1" dirty="0" smtClean="0"/>
              <a:t>mise en gras</a:t>
            </a:r>
          </a:p>
          <a:p>
            <a:pPr marL="1257300" lvl="2" indent="-342900">
              <a:spcBef>
                <a:spcPts val="300"/>
              </a:spcBef>
              <a:buFont typeface="Arial" pitchFamily="34" charset="0"/>
              <a:buChar char="•"/>
            </a:pPr>
            <a:r>
              <a:rPr lang="fr-BE" sz="2400" b="1" dirty="0" smtClean="0">
                <a:solidFill>
                  <a:srgbClr val="FF0000"/>
                </a:solidFill>
              </a:rPr>
              <a:t>&lt;i&gt;</a:t>
            </a:r>
            <a:r>
              <a:rPr lang="fr-BE" sz="2400" dirty="0" smtClean="0"/>
              <a:t>mise en italique</a:t>
            </a:r>
            <a:r>
              <a:rPr lang="fr-BE" sz="2400" b="1" dirty="0" smtClean="0">
                <a:solidFill>
                  <a:srgbClr val="FF0000"/>
                </a:solidFill>
              </a:rPr>
              <a:t>&lt;/i&gt;</a:t>
            </a:r>
            <a:r>
              <a:rPr lang="fr-BE" sz="2400" dirty="0" smtClean="0"/>
              <a:t> qui donne </a:t>
            </a:r>
            <a:r>
              <a:rPr lang="fr-BE" sz="2400" i="1" dirty="0" smtClean="0"/>
              <a:t>mise en italique</a:t>
            </a:r>
          </a:p>
          <a:p>
            <a:pPr marL="1257300" lvl="2" indent="-342900">
              <a:spcBef>
                <a:spcPts val="300"/>
              </a:spcBef>
              <a:buFont typeface="Arial" pitchFamily="34" charset="0"/>
              <a:buChar char="•"/>
            </a:pPr>
            <a:r>
              <a:rPr lang="fr-BE" sz="2400" b="1" dirty="0" smtClean="0">
                <a:solidFill>
                  <a:srgbClr val="FF0000"/>
                </a:solidFill>
              </a:rPr>
              <a:t>&lt;</a:t>
            </a:r>
            <a:r>
              <a:rPr lang="fr-BE" sz="2400" b="1" dirty="0" err="1" smtClean="0">
                <a:solidFill>
                  <a:srgbClr val="FF0000"/>
                </a:solidFill>
              </a:rPr>
              <a:t>del</a:t>
            </a:r>
            <a:r>
              <a:rPr lang="fr-BE" sz="2400" b="1" dirty="0" smtClean="0">
                <a:solidFill>
                  <a:srgbClr val="FF0000"/>
                </a:solidFill>
              </a:rPr>
              <a:t>&gt;</a:t>
            </a:r>
            <a:r>
              <a:rPr lang="fr-BE" sz="2400" dirty="0" smtClean="0"/>
              <a:t>texte barré</a:t>
            </a:r>
            <a:r>
              <a:rPr lang="fr-BE" sz="2400" b="1" dirty="0" smtClean="0">
                <a:solidFill>
                  <a:srgbClr val="FF0000"/>
                </a:solidFill>
              </a:rPr>
              <a:t>&lt;/</a:t>
            </a:r>
            <a:r>
              <a:rPr lang="fr-BE" sz="2400" b="1" dirty="0" err="1" smtClean="0">
                <a:solidFill>
                  <a:srgbClr val="FF0000"/>
                </a:solidFill>
              </a:rPr>
              <a:t>del</a:t>
            </a:r>
            <a:r>
              <a:rPr lang="fr-BE" sz="2400" b="1" dirty="0" smtClean="0">
                <a:solidFill>
                  <a:srgbClr val="FF0000"/>
                </a:solidFill>
              </a:rPr>
              <a:t>&gt; </a:t>
            </a:r>
            <a:r>
              <a:rPr lang="fr-BE" sz="2400" dirty="0" smtClean="0"/>
              <a:t>qui donne </a:t>
            </a:r>
            <a:r>
              <a:rPr lang="fr-BE" sz="2400" strike="sngStrike" dirty="0" smtClean="0"/>
              <a:t>texte barré</a:t>
            </a:r>
          </a:p>
          <a:p>
            <a:pPr marL="1257300" lvl="2" indent="-342900">
              <a:spcBef>
                <a:spcPts val="300"/>
              </a:spcBef>
              <a:buFont typeface="Arial" pitchFamily="34" charset="0"/>
              <a:buChar char="•"/>
            </a:pPr>
            <a:r>
              <a:rPr lang="fr-BE" sz="2400" dirty="0" smtClean="0"/>
              <a:t>mettre en </a:t>
            </a:r>
            <a:r>
              <a:rPr lang="fr-BE" sz="2400" b="1" dirty="0" smtClean="0">
                <a:solidFill>
                  <a:srgbClr val="FF0000"/>
                </a:solidFill>
              </a:rPr>
              <a:t>&lt;sup&gt;</a:t>
            </a:r>
            <a:r>
              <a:rPr lang="fr-BE" sz="2400" dirty="0" smtClean="0"/>
              <a:t>exposant</a:t>
            </a:r>
            <a:r>
              <a:rPr lang="fr-BE" sz="2400" b="1" dirty="0" smtClean="0">
                <a:solidFill>
                  <a:srgbClr val="FF0000"/>
                </a:solidFill>
              </a:rPr>
              <a:t>&lt;/sup&gt; </a:t>
            </a:r>
            <a:r>
              <a:rPr lang="fr-BE" sz="2400" dirty="0" smtClean="0"/>
              <a:t>mettre en </a:t>
            </a:r>
            <a:r>
              <a:rPr lang="fr-BE" sz="2400" baseline="30000" dirty="0" smtClean="0"/>
              <a:t>exposant</a:t>
            </a:r>
          </a:p>
          <a:p>
            <a:pPr marL="1257300" lvl="2" indent="-342900">
              <a:spcBef>
                <a:spcPts val="300"/>
              </a:spcBef>
              <a:buFont typeface="Arial" pitchFamily="34" charset="0"/>
              <a:buChar char="•"/>
            </a:pPr>
            <a:r>
              <a:rPr lang="fr-BE" sz="2400" dirty="0" smtClean="0"/>
              <a:t>mettre en </a:t>
            </a:r>
            <a:r>
              <a:rPr lang="fr-BE" sz="2400" b="1" dirty="0" smtClean="0">
                <a:solidFill>
                  <a:srgbClr val="FF0000"/>
                </a:solidFill>
              </a:rPr>
              <a:t>&lt;</a:t>
            </a:r>
            <a:r>
              <a:rPr lang="fr-BE" sz="2400" b="1" dirty="0" err="1" smtClean="0">
                <a:solidFill>
                  <a:srgbClr val="FF0000"/>
                </a:solidFill>
              </a:rPr>
              <a:t>sub</a:t>
            </a:r>
            <a:r>
              <a:rPr lang="fr-BE" sz="2400" b="1" dirty="0" smtClean="0">
                <a:solidFill>
                  <a:srgbClr val="FF0000"/>
                </a:solidFill>
              </a:rPr>
              <a:t>&gt;</a:t>
            </a:r>
            <a:r>
              <a:rPr lang="fr-BE" sz="2400" dirty="0" smtClean="0"/>
              <a:t>indice</a:t>
            </a:r>
            <a:r>
              <a:rPr lang="fr-BE" sz="2400" b="1" dirty="0" smtClean="0">
                <a:solidFill>
                  <a:srgbClr val="FF0000"/>
                </a:solidFill>
              </a:rPr>
              <a:t>&lt;/</a:t>
            </a:r>
            <a:r>
              <a:rPr lang="fr-BE" sz="2400" b="1" dirty="0" err="1" smtClean="0">
                <a:solidFill>
                  <a:srgbClr val="FF0000"/>
                </a:solidFill>
              </a:rPr>
              <a:t>sub</a:t>
            </a:r>
            <a:r>
              <a:rPr lang="fr-BE" sz="2400" b="1" dirty="0" smtClean="0">
                <a:solidFill>
                  <a:srgbClr val="FF0000"/>
                </a:solidFill>
              </a:rPr>
              <a:t>&gt; </a:t>
            </a:r>
            <a:r>
              <a:rPr lang="fr-BE" sz="2400" dirty="0" smtClean="0"/>
              <a:t>mettre en </a:t>
            </a:r>
            <a:r>
              <a:rPr lang="fr-BE" sz="2400" baseline="-25000" dirty="0" smtClean="0"/>
              <a:t>indice</a:t>
            </a:r>
          </a:p>
          <a:p>
            <a:pPr marL="1257300" lvl="2" indent="-342900">
              <a:spcBef>
                <a:spcPts val="300"/>
              </a:spcBef>
              <a:buFont typeface="Arial" pitchFamily="34" charset="0"/>
              <a:buChar char="•"/>
            </a:pPr>
            <a:endParaRPr lang="fr-BE" sz="2400" baseline="-25000" dirty="0"/>
          </a:p>
          <a:p>
            <a:pPr>
              <a:spcBef>
                <a:spcPts val="300"/>
              </a:spcBef>
            </a:pPr>
            <a:r>
              <a:rPr lang="fr-BE" sz="2400" b="1" dirty="0"/>
              <a:t>Ces balises sont de type </a:t>
            </a:r>
            <a:r>
              <a:rPr lang="fr-BE" sz="2400" b="1" dirty="0" err="1" smtClean="0"/>
              <a:t>Inline</a:t>
            </a:r>
            <a:endParaRPr lang="fr-BE" sz="2400" baseline="-25000" dirty="0"/>
          </a:p>
        </p:txBody>
      </p:sp>
    </p:spTree>
    <p:extLst>
      <p:ext uri="{BB962C8B-B14F-4D97-AF65-F5344CB8AC3E}">
        <p14:creationId xmlns="" xmlns:p14="http://schemas.microsoft.com/office/powerpoint/2010/main" val="420364849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Insertion de Jquery  </a:t>
            </a:r>
            <a:endParaRPr lang="fr-BE" sz="2800" dirty="0" smtClean="0">
              <a:solidFill>
                <a:prstClr val="black"/>
              </a:solidFill>
            </a:endParaRPr>
          </a:p>
        </p:txBody>
      </p:sp>
      <p:sp>
        <p:nvSpPr>
          <p:cNvPr id="9" name="ZoneTexte 8"/>
          <p:cNvSpPr txBox="1"/>
          <p:nvPr/>
        </p:nvSpPr>
        <p:spPr>
          <a:xfrm>
            <a:off x="1115616" y="1556792"/>
            <a:ext cx="7848872" cy="923330"/>
          </a:xfrm>
          <a:prstGeom prst="rect">
            <a:avLst/>
          </a:prstGeom>
          <a:noFill/>
        </p:spPr>
        <p:txBody>
          <a:bodyPr wrap="square" rtlCol="0">
            <a:spAutoFit/>
          </a:bodyPr>
          <a:lstStyle/>
          <a:p>
            <a:r>
              <a:rPr lang="fr-BE" smtClean="0"/>
              <a:t>Jquery étant une bibliothèque javascript, il faudra insérer les liens dans notre page pour pouvoir manipuler les différents objets Jquery.</a:t>
            </a:r>
          </a:p>
          <a:p>
            <a:r>
              <a:rPr lang="fr-BE" smtClean="0"/>
              <a:t>Visual studio offre la gestion des packages Nuget qui facilitera le travail</a:t>
            </a:r>
            <a:endParaRPr lang="fr-BE"/>
          </a:p>
        </p:txBody>
      </p:sp>
      <p:pic>
        <p:nvPicPr>
          <p:cNvPr id="4099" name="Picture 3"/>
          <p:cNvPicPr>
            <a:picLocks noChangeAspect="1" noChangeArrowheads="1"/>
          </p:cNvPicPr>
          <p:nvPr/>
        </p:nvPicPr>
        <p:blipFill>
          <a:blip r:embed="rId2" cstate="print"/>
          <a:srcRect/>
          <a:stretch>
            <a:fillRect/>
          </a:stretch>
        </p:blipFill>
        <p:spPr bwMode="auto">
          <a:xfrm>
            <a:off x="1187624" y="2564904"/>
            <a:ext cx="7128792" cy="4013510"/>
          </a:xfrm>
          <a:prstGeom prst="rect">
            <a:avLst/>
          </a:prstGeom>
          <a:noFill/>
          <a:ln w="9525">
            <a:noFill/>
            <a:miter lim="800000"/>
            <a:headEnd/>
            <a:tailEnd/>
          </a:ln>
        </p:spPr>
      </p:pic>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Insertion de Jquery  </a:t>
            </a:r>
            <a:endParaRPr lang="fr-BE" sz="2800" dirty="0" smtClean="0">
              <a:solidFill>
                <a:prstClr val="black"/>
              </a:solidFill>
            </a:endParaRPr>
          </a:p>
        </p:txBody>
      </p:sp>
      <p:sp>
        <p:nvSpPr>
          <p:cNvPr id="9" name="ZoneTexte 8"/>
          <p:cNvSpPr txBox="1"/>
          <p:nvPr/>
        </p:nvSpPr>
        <p:spPr>
          <a:xfrm>
            <a:off x="1115616" y="1556792"/>
            <a:ext cx="7848872" cy="646331"/>
          </a:xfrm>
          <a:prstGeom prst="rect">
            <a:avLst/>
          </a:prstGeom>
          <a:noFill/>
        </p:spPr>
        <p:txBody>
          <a:bodyPr wrap="square" rtlCol="0">
            <a:spAutoFit/>
          </a:bodyPr>
          <a:lstStyle/>
          <a:p>
            <a:r>
              <a:rPr lang="fr-BE" smtClean="0"/>
              <a:t>Une fois le package Jquery installé, nous pouvons insérer un lien dans notre page HTML</a:t>
            </a:r>
            <a:endParaRPr lang="fr-BE"/>
          </a:p>
        </p:txBody>
      </p:sp>
      <p:sp>
        <p:nvSpPr>
          <p:cNvPr id="7" name="ZoneTexte 6"/>
          <p:cNvSpPr txBox="1"/>
          <p:nvPr/>
        </p:nvSpPr>
        <p:spPr>
          <a:xfrm>
            <a:off x="1258616" y="2348880"/>
            <a:ext cx="7705872" cy="400110"/>
          </a:xfrm>
          <a:prstGeom prst="rect">
            <a:avLst/>
          </a:prstGeom>
          <a:noFill/>
          <a:ln>
            <a:solidFill>
              <a:schemeClr val="tx1"/>
            </a:solidFill>
          </a:ln>
        </p:spPr>
        <p:txBody>
          <a:bodyPr wrap="square" rtlCol="0">
            <a:spAutoFit/>
          </a:bodyPr>
          <a:lstStyle/>
          <a:p>
            <a:pPr>
              <a:spcBef>
                <a:spcPts val="300"/>
              </a:spcBef>
            </a:pPr>
            <a:r>
              <a:rPr lang="fr-BE" sz="2000" smtClean="0"/>
              <a:t>&lt;script src="Scripts/jquery-2.1.1.min.js"&gt;&lt;/script&gt;</a:t>
            </a:r>
            <a:endParaRPr lang="en-US" sz="2000" dirty="0">
              <a:solidFill>
                <a:prstClr val="black"/>
              </a:solidFill>
            </a:endParaRPr>
          </a:p>
        </p:txBody>
      </p:sp>
      <p:sp>
        <p:nvSpPr>
          <p:cNvPr id="10" name="ZoneTexte 9"/>
          <p:cNvSpPr txBox="1"/>
          <p:nvPr/>
        </p:nvSpPr>
        <p:spPr>
          <a:xfrm>
            <a:off x="1187624" y="2996952"/>
            <a:ext cx="7704856" cy="1200329"/>
          </a:xfrm>
          <a:prstGeom prst="rect">
            <a:avLst/>
          </a:prstGeom>
          <a:noFill/>
        </p:spPr>
        <p:txBody>
          <a:bodyPr wrap="square" rtlCol="0">
            <a:spAutoFit/>
          </a:bodyPr>
          <a:lstStyle/>
          <a:p>
            <a:r>
              <a:rPr lang="fr-BE" smtClean="0"/>
              <a:t>Nous retrouverons une version jquery-xxxx.js et jquery-xxxx.min.js Ces deux versions ont une fonctionnalité identique, la version min étant plus légère du fait que l'ensemble des commentaires et espaces blancs ont été supprimés. La version complète est mieux lisible.</a:t>
            </a:r>
            <a:endParaRPr lang="fr-BE"/>
          </a:p>
        </p:txBody>
      </p:sp>
      <p:pic>
        <p:nvPicPr>
          <p:cNvPr id="5122" name="Picture 2"/>
          <p:cNvPicPr>
            <a:picLocks noChangeAspect="1" noChangeArrowheads="1"/>
          </p:cNvPicPr>
          <p:nvPr/>
        </p:nvPicPr>
        <p:blipFill>
          <a:blip r:embed="rId2" cstate="print"/>
          <a:srcRect/>
          <a:stretch>
            <a:fillRect/>
          </a:stretch>
        </p:blipFill>
        <p:spPr bwMode="auto">
          <a:xfrm>
            <a:off x="1403648" y="4293096"/>
            <a:ext cx="3096344" cy="1829658"/>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Utilisation d'un code javascript</a:t>
            </a:r>
            <a:endParaRPr lang="fr-BE" sz="2800" dirty="0" smtClean="0">
              <a:solidFill>
                <a:prstClr val="black"/>
              </a:solidFill>
            </a:endParaRPr>
          </a:p>
        </p:txBody>
      </p:sp>
      <p:sp>
        <p:nvSpPr>
          <p:cNvPr id="12" name="ZoneTexte 11"/>
          <p:cNvSpPr txBox="1"/>
          <p:nvPr/>
        </p:nvSpPr>
        <p:spPr>
          <a:xfrm>
            <a:off x="1115616" y="1700808"/>
            <a:ext cx="7705872" cy="2862322"/>
          </a:xfrm>
          <a:prstGeom prst="rect">
            <a:avLst/>
          </a:prstGeom>
          <a:noFill/>
          <a:ln>
            <a:solidFill>
              <a:schemeClr val="tx1"/>
            </a:solidFill>
          </a:ln>
        </p:spPr>
        <p:txBody>
          <a:bodyPr wrap="square" rtlCol="0">
            <a:spAutoFit/>
          </a:bodyPr>
          <a:lstStyle/>
          <a:p>
            <a:r>
              <a:rPr lang="fr-BE" sz="2000" smtClean="0"/>
              <a:t> &lt;script type="text/javascript"&gt;</a:t>
            </a:r>
          </a:p>
          <a:p>
            <a:r>
              <a:rPr lang="fr-BE" sz="2000" smtClean="0"/>
              <a:t>        document.addEventListener("DOMContentLoaded", function () {</a:t>
            </a:r>
          </a:p>
          <a:p>
            <a:r>
              <a:rPr lang="fr-BE" sz="2000" smtClean="0"/>
              <a:t>            var elements = document.getElementsByClassName("identite");</a:t>
            </a:r>
          </a:p>
          <a:p>
            <a:r>
              <a:rPr lang="fr-BE" sz="2000" smtClean="0"/>
              <a:t>            for (var i = 0; i &lt; elements.length; i++) {</a:t>
            </a:r>
          </a:p>
          <a:p>
            <a:r>
              <a:rPr lang="fr-BE" sz="2000" smtClean="0"/>
              <a:t>                var elmt = elements[i];</a:t>
            </a:r>
          </a:p>
          <a:p>
            <a:r>
              <a:rPr lang="fr-BE" sz="2000" smtClean="0"/>
              <a:t>                elmt.style.color = "red";</a:t>
            </a:r>
          </a:p>
          <a:p>
            <a:r>
              <a:rPr lang="fr-BE" sz="2000" smtClean="0"/>
              <a:t>            }</a:t>
            </a:r>
          </a:p>
          <a:p>
            <a:r>
              <a:rPr lang="fr-BE" sz="2000" smtClean="0"/>
              <a:t>        });</a:t>
            </a:r>
          </a:p>
          <a:p>
            <a:r>
              <a:rPr lang="fr-BE" sz="2000" smtClean="0"/>
              <a:t> &lt;/script&gt;</a:t>
            </a:r>
            <a:endParaRPr lang="en-US" sz="2000" dirty="0">
              <a:solidFill>
                <a:prstClr val="black"/>
              </a:solidFill>
            </a:endParaRPr>
          </a:p>
        </p:txBody>
      </p:sp>
      <p:sp>
        <p:nvSpPr>
          <p:cNvPr id="14" name="ZoneTexte 13"/>
          <p:cNvSpPr txBox="1"/>
          <p:nvPr/>
        </p:nvSpPr>
        <p:spPr>
          <a:xfrm>
            <a:off x="1115616" y="4725144"/>
            <a:ext cx="7705872" cy="1323439"/>
          </a:xfrm>
          <a:prstGeom prst="rect">
            <a:avLst/>
          </a:prstGeom>
          <a:noFill/>
          <a:ln>
            <a:solidFill>
              <a:schemeClr val="tx1"/>
            </a:solidFill>
          </a:ln>
        </p:spPr>
        <p:txBody>
          <a:bodyPr wrap="square" rtlCol="0">
            <a:spAutoFit/>
          </a:bodyPr>
          <a:lstStyle/>
          <a:p>
            <a:r>
              <a:rPr lang="fr-BE" sz="2000" smtClean="0"/>
              <a:t> &lt;body&gt;</a:t>
            </a:r>
          </a:p>
          <a:p>
            <a:r>
              <a:rPr lang="fr-BE" sz="2000" smtClean="0"/>
              <a:t>    &lt;label class="identite"&gt;Nom:&lt;/label&gt;&lt;br /&gt;</a:t>
            </a:r>
          </a:p>
          <a:p>
            <a:r>
              <a:rPr lang="fr-BE" sz="2000" smtClean="0"/>
              <a:t>    &lt;label class="identite"&gt;Prenom:&lt;/label&gt;</a:t>
            </a:r>
          </a:p>
          <a:p>
            <a:r>
              <a:rPr lang="fr-BE" sz="2000" smtClean="0"/>
              <a:t>&lt;/body&gt;</a:t>
            </a:r>
            <a:endParaRPr lang="en-US" sz="2000" dirty="0">
              <a:solidFill>
                <a:prstClr val="black"/>
              </a:solidFill>
            </a:endParaRPr>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Utilisation d'un code javascript - problèmes</a:t>
            </a:r>
            <a:endParaRPr lang="fr-BE" sz="2800" dirty="0" smtClean="0">
              <a:solidFill>
                <a:prstClr val="black"/>
              </a:solidFill>
            </a:endParaRPr>
          </a:p>
        </p:txBody>
      </p:sp>
      <p:sp>
        <p:nvSpPr>
          <p:cNvPr id="12" name="ZoneTexte 11"/>
          <p:cNvSpPr txBox="1"/>
          <p:nvPr/>
        </p:nvSpPr>
        <p:spPr>
          <a:xfrm>
            <a:off x="1115616" y="1700808"/>
            <a:ext cx="7705872" cy="2862322"/>
          </a:xfrm>
          <a:prstGeom prst="rect">
            <a:avLst/>
          </a:prstGeom>
          <a:noFill/>
          <a:ln>
            <a:solidFill>
              <a:schemeClr val="tx1"/>
            </a:solidFill>
          </a:ln>
        </p:spPr>
        <p:txBody>
          <a:bodyPr wrap="square" rtlCol="0">
            <a:spAutoFit/>
          </a:bodyPr>
          <a:lstStyle/>
          <a:p>
            <a:r>
              <a:rPr lang="fr-BE" sz="2000" smtClean="0"/>
              <a:t> &lt;script type="text/javascript"&gt;</a:t>
            </a:r>
          </a:p>
          <a:p>
            <a:r>
              <a:rPr lang="fr-BE" sz="2000" smtClean="0"/>
              <a:t>        document.addEventListener("DOMContentLoaded", function () {</a:t>
            </a:r>
          </a:p>
          <a:p>
            <a:r>
              <a:rPr lang="fr-BE" sz="2000" smtClean="0"/>
              <a:t>            var elements = document.getElementsByClassName("identite");</a:t>
            </a:r>
          </a:p>
          <a:p>
            <a:r>
              <a:rPr lang="fr-BE" sz="2000" smtClean="0"/>
              <a:t>            for (var i = 0; i &lt; elements.length; i++) {</a:t>
            </a:r>
          </a:p>
          <a:p>
            <a:r>
              <a:rPr lang="fr-BE" sz="2000" smtClean="0"/>
              <a:t>                var elmt = elements[i];</a:t>
            </a:r>
          </a:p>
          <a:p>
            <a:r>
              <a:rPr lang="fr-BE" sz="2000" smtClean="0"/>
              <a:t>                elmt.style.color = "red";</a:t>
            </a:r>
          </a:p>
          <a:p>
            <a:r>
              <a:rPr lang="fr-BE" sz="2000" smtClean="0"/>
              <a:t>            }</a:t>
            </a:r>
          </a:p>
          <a:p>
            <a:r>
              <a:rPr lang="fr-BE" sz="2000" smtClean="0"/>
              <a:t>        });</a:t>
            </a:r>
          </a:p>
          <a:p>
            <a:r>
              <a:rPr lang="fr-BE" sz="2000" smtClean="0"/>
              <a:t> &lt;/script&gt;</a:t>
            </a:r>
            <a:endParaRPr lang="en-US" sz="2000" dirty="0">
              <a:solidFill>
                <a:prstClr val="black"/>
              </a:solidFill>
            </a:endParaRPr>
          </a:p>
        </p:txBody>
      </p:sp>
      <p:sp>
        <p:nvSpPr>
          <p:cNvPr id="7" name="ZoneTexte 6"/>
          <p:cNvSpPr txBox="1"/>
          <p:nvPr/>
        </p:nvSpPr>
        <p:spPr>
          <a:xfrm>
            <a:off x="1115616" y="4797152"/>
            <a:ext cx="7776864" cy="1477328"/>
          </a:xfrm>
          <a:prstGeom prst="rect">
            <a:avLst/>
          </a:prstGeom>
          <a:noFill/>
        </p:spPr>
        <p:txBody>
          <a:bodyPr wrap="square" rtlCol="0">
            <a:spAutoFit/>
          </a:bodyPr>
          <a:lstStyle/>
          <a:p>
            <a:pPr>
              <a:buFont typeface="Arial" pitchFamily="34" charset="0"/>
              <a:buChar char="•"/>
            </a:pPr>
            <a:r>
              <a:rPr lang="fr-BE" smtClean="0"/>
              <a:t> Compatibilite avec les navigateurs et leurs versions (exemples):</a:t>
            </a:r>
          </a:p>
          <a:p>
            <a:pPr lvl="1">
              <a:buFont typeface="Arial" pitchFamily="34" charset="0"/>
              <a:buChar char="•"/>
            </a:pPr>
            <a:r>
              <a:rPr lang="fr-BE" smtClean="0"/>
              <a:t> document.addEventListener</a:t>
            </a:r>
          </a:p>
          <a:p>
            <a:pPr lvl="1">
              <a:buFont typeface="Arial" pitchFamily="34" charset="0"/>
              <a:buChar char="•"/>
            </a:pPr>
            <a:r>
              <a:rPr lang="fr-BE" smtClean="0"/>
              <a:t> DOMContentLoaded</a:t>
            </a:r>
          </a:p>
          <a:p>
            <a:pPr lvl="1">
              <a:buFont typeface="Arial" pitchFamily="34" charset="0"/>
              <a:buChar char="•"/>
            </a:pPr>
            <a:r>
              <a:rPr lang="fr-BE" smtClean="0"/>
              <a:t> getElementsByClassName</a:t>
            </a:r>
          </a:p>
          <a:p>
            <a:pPr>
              <a:buFont typeface="Arial" pitchFamily="34" charset="0"/>
              <a:buChar char="•"/>
            </a:pPr>
            <a:r>
              <a:rPr lang="fr-BE" smtClean="0"/>
              <a:t> Lourdeur de la syntaxe à mettre en place</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Utilisation du Jquery</a:t>
            </a:r>
            <a:endParaRPr lang="fr-BE" sz="2800" dirty="0" smtClean="0">
              <a:solidFill>
                <a:prstClr val="black"/>
              </a:solidFill>
            </a:endParaRPr>
          </a:p>
        </p:txBody>
      </p:sp>
      <p:sp>
        <p:nvSpPr>
          <p:cNvPr id="12" name="ZoneTexte 11"/>
          <p:cNvSpPr txBox="1"/>
          <p:nvPr/>
        </p:nvSpPr>
        <p:spPr>
          <a:xfrm>
            <a:off x="1115616" y="1700808"/>
            <a:ext cx="7705872" cy="1631216"/>
          </a:xfrm>
          <a:prstGeom prst="rect">
            <a:avLst/>
          </a:prstGeom>
          <a:noFill/>
          <a:ln>
            <a:solidFill>
              <a:schemeClr val="tx1"/>
            </a:solidFill>
          </a:ln>
        </p:spPr>
        <p:txBody>
          <a:bodyPr wrap="square" rtlCol="0">
            <a:spAutoFit/>
          </a:bodyPr>
          <a:lstStyle/>
          <a:p>
            <a:r>
              <a:rPr lang="fr-BE" sz="2000" smtClean="0"/>
              <a:t> &lt;script type="text/javascript"&gt;</a:t>
            </a:r>
          </a:p>
          <a:p>
            <a:r>
              <a:rPr lang="fr-BE" sz="2000" smtClean="0"/>
              <a:t>        $(document).ready(function () {</a:t>
            </a:r>
          </a:p>
          <a:p>
            <a:r>
              <a:rPr lang="fr-BE" sz="2000" smtClean="0"/>
              <a:t>            $(".identite").css("color", "red");</a:t>
            </a:r>
          </a:p>
          <a:p>
            <a:r>
              <a:rPr lang="fr-BE" sz="2000" smtClean="0"/>
              <a:t>        });</a:t>
            </a:r>
          </a:p>
          <a:p>
            <a:r>
              <a:rPr lang="fr-BE" sz="2000" smtClean="0"/>
              <a:t>    &lt;/script&gt;</a:t>
            </a:r>
            <a:endParaRPr lang="en-US" sz="2000" dirty="0">
              <a:solidFill>
                <a:prstClr val="black"/>
              </a:solidFill>
            </a:endParaRPr>
          </a:p>
        </p:txBody>
      </p:sp>
      <p:sp>
        <p:nvSpPr>
          <p:cNvPr id="9" name="ZoneTexte 8"/>
          <p:cNvSpPr txBox="1"/>
          <p:nvPr/>
        </p:nvSpPr>
        <p:spPr>
          <a:xfrm>
            <a:off x="1115616" y="3573016"/>
            <a:ext cx="7704856" cy="1477328"/>
          </a:xfrm>
          <a:prstGeom prst="rect">
            <a:avLst/>
          </a:prstGeom>
          <a:noFill/>
        </p:spPr>
        <p:txBody>
          <a:bodyPr wrap="square" rtlCol="0">
            <a:spAutoFit/>
          </a:bodyPr>
          <a:lstStyle/>
          <a:p>
            <a:r>
              <a:rPr lang="fr-BE" smtClean="0"/>
              <a:t>Jquery se charge de tester si le navigateur cible supporte la méthode native qui sera utilisée de préférence car en général plus performante. Dans le cas contraire, un code externe est utilisé. De plus, en fonction de la version du navigateur, Jquery tient compte également d'éventuels bugs connus de celui-ci pour pouvoir les contourner.</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événements</a:t>
            </a:r>
            <a:endParaRPr lang="fr-BE" sz="2800" dirty="0" smtClean="0">
              <a:solidFill>
                <a:prstClr val="black"/>
              </a:solidFill>
            </a:endParaRPr>
          </a:p>
        </p:txBody>
      </p:sp>
      <p:sp>
        <p:nvSpPr>
          <p:cNvPr id="7" name="ZoneTexte 6"/>
          <p:cNvSpPr txBox="1"/>
          <p:nvPr/>
        </p:nvSpPr>
        <p:spPr>
          <a:xfrm>
            <a:off x="1187624" y="1628800"/>
            <a:ext cx="7776864" cy="923330"/>
          </a:xfrm>
          <a:prstGeom prst="rect">
            <a:avLst/>
          </a:prstGeom>
          <a:noFill/>
        </p:spPr>
        <p:txBody>
          <a:bodyPr wrap="square" rtlCol="0">
            <a:spAutoFit/>
          </a:bodyPr>
          <a:lstStyle/>
          <a:p>
            <a:r>
              <a:rPr lang="fr-BE" smtClean="0"/>
              <a:t>Nous allons reprendre un exemple précédent où nous prenons en charge la gestion d'un clic sur un bouton. Nous aborderons de nouveau l'ensemble des solutions, qu'elles soient en Javascript pur ou en utilisant la bibliothèque Jquery</a:t>
            </a:r>
            <a:endParaRPr lang="fr-BE"/>
          </a:p>
        </p:txBody>
      </p:sp>
      <p:sp>
        <p:nvSpPr>
          <p:cNvPr id="10" name="Rectangle 9"/>
          <p:cNvSpPr/>
          <p:nvPr/>
        </p:nvSpPr>
        <p:spPr>
          <a:xfrm>
            <a:off x="1259632" y="2708920"/>
            <a:ext cx="7704856" cy="1938992"/>
          </a:xfrm>
          <a:prstGeom prst="rect">
            <a:avLst/>
          </a:prstGeom>
          <a:ln>
            <a:solidFill>
              <a:schemeClr val="tx1"/>
            </a:solidFill>
          </a:ln>
        </p:spPr>
        <p:txBody>
          <a:bodyPr wrap="square">
            <a:spAutoFit/>
          </a:bodyPr>
          <a:lstStyle/>
          <a:p>
            <a:r>
              <a:rPr lang="en-US" sz="2000" dirty="0"/>
              <a:t>&lt;body&gt;</a:t>
            </a:r>
          </a:p>
          <a:p>
            <a:pPr lvl="1"/>
            <a:r>
              <a:rPr lang="en-US" sz="2000" dirty="0" smtClean="0"/>
              <a:t>&lt;</a:t>
            </a:r>
            <a:r>
              <a:rPr lang="en-US" sz="2000" dirty="0"/>
              <a:t>form&gt;</a:t>
            </a:r>
          </a:p>
          <a:p>
            <a:pPr lvl="2"/>
            <a:r>
              <a:rPr lang="en-US" sz="2000" dirty="0"/>
              <a:t>&lt;input type="text" id="test" value="bonjour"&gt;</a:t>
            </a:r>
          </a:p>
          <a:p>
            <a:pPr lvl="2"/>
            <a:r>
              <a:rPr lang="en-US" sz="2000" dirty="0"/>
              <a:t>&lt;input type="button" </a:t>
            </a:r>
            <a:r>
              <a:rPr lang="en-US" sz="2000" b="1" dirty="0" err="1">
                <a:solidFill>
                  <a:srgbClr val="FF0000"/>
                </a:solidFill>
              </a:rPr>
              <a:t>onclick</a:t>
            </a:r>
            <a:r>
              <a:rPr lang="en-US" sz="2000" b="1" dirty="0">
                <a:solidFill>
                  <a:srgbClr val="FF0000"/>
                </a:solidFill>
              </a:rPr>
              <a:t>="Modifier()" </a:t>
            </a:r>
            <a:r>
              <a:rPr lang="en-US" sz="2000" dirty="0"/>
              <a:t>value</a:t>
            </a:r>
            <a:r>
              <a:rPr lang="en-US" sz="2000" dirty="0" smtClean="0"/>
              <a:t>="Modifier"&gt;</a:t>
            </a:r>
            <a:endParaRPr lang="en-US" sz="2000" dirty="0"/>
          </a:p>
          <a:p>
            <a:pPr lvl="1"/>
            <a:r>
              <a:rPr lang="en-US" sz="2000" dirty="0"/>
              <a:t>&lt;/form&gt;</a:t>
            </a:r>
          </a:p>
          <a:p>
            <a:r>
              <a:rPr lang="en-US" sz="2000" dirty="0"/>
              <a:t>&lt;/body&gt;</a:t>
            </a:r>
          </a:p>
        </p:txBody>
      </p:sp>
      <p:sp>
        <p:nvSpPr>
          <p:cNvPr id="13" name="Rectangle 12"/>
          <p:cNvSpPr/>
          <p:nvPr/>
        </p:nvSpPr>
        <p:spPr>
          <a:xfrm>
            <a:off x="1259632" y="4797152"/>
            <a:ext cx="7704856" cy="1631216"/>
          </a:xfrm>
          <a:prstGeom prst="rect">
            <a:avLst/>
          </a:prstGeom>
          <a:ln>
            <a:solidFill>
              <a:schemeClr val="tx1"/>
            </a:solidFill>
          </a:ln>
        </p:spPr>
        <p:txBody>
          <a:bodyPr wrap="square">
            <a:spAutoFit/>
          </a:bodyPr>
          <a:lstStyle/>
          <a:p>
            <a:r>
              <a:rPr lang="fr-BE" sz="2000" smtClean="0"/>
              <a:t> &lt;script type="text/javascript"&gt;</a:t>
            </a:r>
          </a:p>
          <a:p>
            <a:r>
              <a:rPr lang="fr-BE" sz="2000" b="1" smtClean="0">
                <a:solidFill>
                  <a:srgbClr val="FF0000"/>
                </a:solidFill>
              </a:rPr>
              <a:t>        function Modifier() </a:t>
            </a:r>
            <a:r>
              <a:rPr lang="fr-BE" sz="2000" smtClean="0"/>
              <a:t>{</a:t>
            </a:r>
          </a:p>
          <a:p>
            <a:r>
              <a:rPr lang="fr-BE" sz="2000" smtClean="0"/>
              <a:t>            document.getElementById("test").value = "Au revoir";</a:t>
            </a:r>
          </a:p>
          <a:p>
            <a:r>
              <a:rPr lang="fr-BE" sz="2000" smtClean="0"/>
              <a:t>        }</a:t>
            </a:r>
          </a:p>
          <a:p>
            <a:r>
              <a:rPr lang="fr-BE" sz="2000" smtClean="0"/>
              <a:t> &lt;/script&gt;</a:t>
            </a:r>
            <a:endParaRPr lang="en-US" sz="2000" dirty="0"/>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événements</a:t>
            </a:r>
            <a:endParaRPr lang="fr-BE" sz="2800" dirty="0" smtClean="0">
              <a:solidFill>
                <a:prstClr val="black"/>
              </a:solidFill>
            </a:endParaRPr>
          </a:p>
        </p:txBody>
      </p:sp>
      <p:sp>
        <p:nvSpPr>
          <p:cNvPr id="7" name="ZoneTexte 6"/>
          <p:cNvSpPr txBox="1"/>
          <p:nvPr/>
        </p:nvSpPr>
        <p:spPr>
          <a:xfrm>
            <a:off x="1187624" y="1628800"/>
            <a:ext cx="7776864" cy="646331"/>
          </a:xfrm>
          <a:prstGeom prst="rect">
            <a:avLst/>
          </a:prstGeom>
          <a:noFill/>
        </p:spPr>
        <p:txBody>
          <a:bodyPr wrap="square" rtlCol="0">
            <a:spAutoFit/>
          </a:bodyPr>
          <a:lstStyle/>
          <a:p>
            <a:r>
              <a:rPr lang="fr-BE" smtClean="0"/>
              <a:t>Une première démarche déjà aborder dans le cadre du DOM est d'envisager une méthode non invasive du javascript grâce au code suivant</a:t>
            </a:r>
            <a:endParaRPr lang="fr-BE"/>
          </a:p>
        </p:txBody>
      </p:sp>
      <p:sp>
        <p:nvSpPr>
          <p:cNvPr id="10" name="Rectangle 9"/>
          <p:cNvSpPr/>
          <p:nvPr/>
        </p:nvSpPr>
        <p:spPr>
          <a:xfrm>
            <a:off x="1259632" y="2348880"/>
            <a:ext cx="7704856" cy="1323439"/>
          </a:xfrm>
          <a:prstGeom prst="rect">
            <a:avLst/>
          </a:prstGeom>
          <a:ln>
            <a:solidFill>
              <a:schemeClr val="tx1"/>
            </a:solidFill>
          </a:ln>
        </p:spPr>
        <p:txBody>
          <a:bodyPr wrap="square">
            <a:spAutoFit/>
          </a:bodyPr>
          <a:lstStyle/>
          <a:p>
            <a:r>
              <a:rPr lang="en-US" sz="2000" smtClean="0"/>
              <a:t>&lt;form</a:t>
            </a:r>
            <a:r>
              <a:rPr lang="en-US" sz="2000" dirty="0"/>
              <a:t>&gt;</a:t>
            </a:r>
          </a:p>
          <a:p>
            <a:pPr lvl="1"/>
            <a:r>
              <a:rPr lang="en-US" sz="2000" dirty="0"/>
              <a:t>&lt;input type="text" id="test" value="bonjour"&gt;</a:t>
            </a:r>
          </a:p>
          <a:p>
            <a:pPr lvl="1"/>
            <a:r>
              <a:rPr lang="en-US" sz="2000" dirty="0"/>
              <a:t>&lt;input type="</a:t>
            </a:r>
            <a:r>
              <a:rPr lang="en-US" sz="2000"/>
              <a:t>button</a:t>
            </a:r>
            <a:r>
              <a:rPr lang="en-US" sz="2000" smtClean="0"/>
              <a:t>" id="Modifier" </a:t>
            </a:r>
            <a:r>
              <a:rPr lang="en-US" sz="2000" b="1" smtClean="0">
                <a:solidFill>
                  <a:srgbClr val="FF0000"/>
                </a:solidFill>
              </a:rPr>
              <a:t> </a:t>
            </a:r>
            <a:r>
              <a:rPr lang="en-US" sz="2000" smtClean="0"/>
              <a:t>value</a:t>
            </a:r>
            <a:r>
              <a:rPr lang="en-US" sz="2000" dirty="0" smtClean="0"/>
              <a:t>="Modifier"&gt;</a:t>
            </a:r>
            <a:endParaRPr lang="en-US" sz="2000" dirty="0"/>
          </a:p>
          <a:p>
            <a:r>
              <a:rPr lang="en-US" sz="2000" dirty="0"/>
              <a:t>&lt;/</a:t>
            </a:r>
            <a:r>
              <a:rPr lang="en-US" sz="2000"/>
              <a:t>form</a:t>
            </a:r>
            <a:r>
              <a:rPr lang="en-US" sz="2000" smtClean="0"/>
              <a:t>&gt;</a:t>
            </a:r>
            <a:endParaRPr lang="en-US" sz="2000" dirty="0"/>
          </a:p>
        </p:txBody>
      </p:sp>
      <p:sp>
        <p:nvSpPr>
          <p:cNvPr id="13" name="Rectangle 12"/>
          <p:cNvSpPr/>
          <p:nvPr/>
        </p:nvSpPr>
        <p:spPr>
          <a:xfrm>
            <a:off x="1259632" y="3861048"/>
            <a:ext cx="7704856" cy="2554545"/>
          </a:xfrm>
          <a:prstGeom prst="rect">
            <a:avLst/>
          </a:prstGeom>
          <a:ln>
            <a:solidFill>
              <a:schemeClr val="tx1"/>
            </a:solidFill>
          </a:ln>
        </p:spPr>
        <p:txBody>
          <a:bodyPr wrap="square">
            <a:spAutoFit/>
          </a:bodyPr>
          <a:lstStyle/>
          <a:p>
            <a:r>
              <a:rPr lang="fr-BE" sz="2000" smtClean="0"/>
              <a:t>  &lt;script type="text/javascript"&gt;</a:t>
            </a:r>
          </a:p>
          <a:p>
            <a:r>
              <a:rPr lang="fr-BE" sz="2000" smtClean="0"/>
              <a:t>        document.addEventListener("DOMContentLoaded", function () {</a:t>
            </a:r>
          </a:p>
          <a:p>
            <a:r>
              <a:rPr lang="fr-BE" sz="2000" smtClean="0"/>
              <a:t>            var BtModif = document.getElementById("Modifier");</a:t>
            </a:r>
          </a:p>
          <a:p>
            <a:r>
              <a:rPr lang="fr-BE" sz="2000" smtClean="0"/>
              <a:t>            BtModif.addEventListener("click", function () {</a:t>
            </a:r>
          </a:p>
          <a:p>
            <a:r>
              <a:rPr lang="fr-BE" sz="2000" smtClean="0"/>
              <a:t>                document.getElementById("test").value = "Au revoir";</a:t>
            </a:r>
          </a:p>
          <a:p>
            <a:r>
              <a:rPr lang="fr-BE" sz="2000" smtClean="0"/>
              <a:t>            });</a:t>
            </a:r>
          </a:p>
          <a:p>
            <a:r>
              <a:rPr lang="fr-BE" sz="2000" smtClean="0"/>
              <a:t>        });</a:t>
            </a:r>
          </a:p>
          <a:p>
            <a:r>
              <a:rPr lang="fr-BE" sz="2000" smtClean="0"/>
              <a:t> &lt;/script&gt;</a:t>
            </a:r>
            <a:endParaRPr lang="en-US" sz="2000" dirty="0"/>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événements</a:t>
            </a:r>
            <a:endParaRPr lang="fr-BE" sz="2800" dirty="0" smtClean="0">
              <a:solidFill>
                <a:prstClr val="black"/>
              </a:solidFill>
            </a:endParaRPr>
          </a:p>
        </p:txBody>
      </p:sp>
      <p:sp>
        <p:nvSpPr>
          <p:cNvPr id="7" name="ZoneTexte 6"/>
          <p:cNvSpPr txBox="1"/>
          <p:nvPr/>
        </p:nvSpPr>
        <p:spPr>
          <a:xfrm>
            <a:off x="1187624" y="1628800"/>
            <a:ext cx="7776864" cy="646331"/>
          </a:xfrm>
          <a:prstGeom prst="rect">
            <a:avLst/>
          </a:prstGeom>
          <a:noFill/>
        </p:spPr>
        <p:txBody>
          <a:bodyPr wrap="square" rtlCol="0">
            <a:spAutoFit/>
          </a:bodyPr>
          <a:lstStyle/>
          <a:p>
            <a:r>
              <a:rPr lang="fr-BE" smtClean="0"/>
              <a:t>Une première démarche déjà abordée dans le cadre du DOM est d'envisager une méthode non invasive du javascript grâce au code suivant</a:t>
            </a:r>
            <a:endParaRPr lang="fr-BE"/>
          </a:p>
        </p:txBody>
      </p:sp>
      <p:sp>
        <p:nvSpPr>
          <p:cNvPr id="10" name="Rectangle 9"/>
          <p:cNvSpPr/>
          <p:nvPr/>
        </p:nvSpPr>
        <p:spPr>
          <a:xfrm>
            <a:off x="1259632" y="2348880"/>
            <a:ext cx="7704856" cy="1323439"/>
          </a:xfrm>
          <a:prstGeom prst="rect">
            <a:avLst/>
          </a:prstGeom>
          <a:ln>
            <a:solidFill>
              <a:schemeClr val="tx1"/>
            </a:solidFill>
          </a:ln>
        </p:spPr>
        <p:txBody>
          <a:bodyPr wrap="square">
            <a:spAutoFit/>
          </a:bodyPr>
          <a:lstStyle/>
          <a:p>
            <a:r>
              <a:rPr lang="en-US" sz="2000" smtClean="0"/>
              <a:t>&lt;form</a:t>
            </a:r>
            <a:r>
              <a:rPr lang="en-US" sz="2000" dirty="0"/>
              <a:t>&gt;</a:t>
            </a:r>
          </a:p>
          <a:p>
            <a:pPr lvl="1"/>
            <a:r>
              <a:rPr lang="en-US" sz="2000" dirty="0"/>
              <a:t>&lt;input type="text" id="test" value="bonjour"&gt;</a:t>
            </a:r>
          </a:p>
          <a:p>
            <a:pPr lvl="1"/>
            <a:r>
              <a:rPr lang="en-US" sz="2000" dirty="0"/>
              <a:t>&lt;input type="</a:t>
            </a:r>
            <a:r>
              <a:rPr lang="en-US" sz="2000"/>
              <a:t>button</a:t>
            </a:r>
            <a:r>
              <a:rPr lang="en-US" sz="2000" smtClean="0"/>
              <a:t>" id="Modifier" </a:t>
            </a:r>
            <a:r>
              <a:rPr lang="en-US" sz="2000" b="1" smtClean="0">
                <a:solidFill>
                  <a:srgbClr val="FF0000"/>
                </a:solidFill>
              </a:rPr>
              <a:t> </a:t>
            </a:r>
            <a:r>
              <a:rPr lang="en-US" sz="2000" smtClean="0"/>
              <a:t>value</a:t>
            </a:r>
            <a:r>
              <a:rPr lang="en-US" sz="2000" dirty="0" smtClean="0"/>
              <a:t>="Modifier"&gt;</a:t>
            </a:r>
            <a:endParaRPr lang="en-US" sz="2000" dirty="0"/>
          </a:p>
          <a:p>
            <a:r>
              <a:rPr lang="en-US" sz="2000" dirty="0"/>
              <a:t>&lt;/</a:t>
            </a:r>
            <a:r>
              <a:rPr lang="en-US" sz="2000"/>
              <a:t>form</a:t>
            </a:r>
            <a:r>
              <a:rPr lang="en-US" sz="2000" smtClean="0"/>
              <a:t>&gt;</a:t>
            </a:r>
            <a:endParaRPr lang="en-US" sz="2000" dirty="0"/>
          </a:p>
        </p:txBody>
      </p:sp>
      <p:sp>
        <p:nvSpPr>
          <p:cNvPr id="13" name="Rectangle 12"/>
          <p:cNvSpPr/>
          <p:nvPr/>
        </p:nvSpPr>
        <p:spPr>
          <a:xfrm>
            <a:off x="1259632" y="3861048"/>
            <a:ext cx="7704856" cy="2246769"/>
          </a:xfrm>
          <a:prstGeom prst="rect">
            <a:avLst/>
          </a:prstGeom>
          <a:ln>
            <a:solidFill>
              <a:schemeClr val="tx1"/>
            </a:solidFill>
          </a:ln>
        </p:spPr>
        <p:txBody>
          <a:bodyPr wrap="square">
            <a:spAutoFit/>
          </a:bodyPr>
          <a:lstStyle/>
          <a:p>
            <a:r>
              <a:rPr lang="fr-BE" sz="2000" smtClean="0"/>
              <a:t> &lt;script type="text/javascript"&gt;</a:t>
            </a:r>
          </a:p>
          <a:p>
            <a:r>
              <a:rPr lang="fr-BE" sz="2000" smtClean="0"/>
              <a:t>        $(document).ready (function () {            </a:t>
            </a:r>
          </a:p>
          <a:p>
            <a:r>
              <a:rPr lang="fr-BE" sz="2000" smtClean="0"/>
              <a:t>            $("#Modifier").on("click", function () {</a:t>
            </a:r>
          </a:p>
          <a:p>
            <a:r>
              <a:rPr lang="fr-BE" sz="2000" smtClean="0"/>
              <a:t>                $("#test").val("Au revoir");</a:t>
            </a:r>
          </a:p>
          <a:p>
            <a:r>
              <a:rPr lang="fr-BE" sz="2000" smtClean="0"/>
              <a:t>            });</a:t>
            </a:r>
          </a:p>
          <a:p>
            <a:r>
              <a:rPr lang="fr-BE" sz="2000" smtClean="0"/>
              <a:t>        });</a:t>
            </a:r>
          </a:p>
          <a:p>
            <a:r>
              <a:rPr lang="fr-BE" sz="2000" smtClean="0"/>
              <a:t>&lt;/script&gt;</a:t>
            </a:r>
            <a:endParaRPr lang="en-US" sz="2000" dirty="0"/>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événements</a:t>
            </a:r>
            <a:endParaRPr lang="fr-BE" sz="2800" dirty="0" smtClean="0">
              <a:solidFill>
                <a:prstClr val="black"/>
              </a:solidFill>
            </a:endParaRPr>
          </a:p>
        </p:txBody>
      </p:sp>
      <p:sp>
        <p:nvSpPr>
          <p:cNvPr id="7" name="ZoneTexte 6"/>
          <p:cNvSpPr txBox="1"/>
          <p:nvPr/>
        </p:nvSpPr>
        <p:spPr>
          <a:xfrm>
            <a:off x="1187624" y="1628800"/>
            <a:ext cx="7776864" cy="923330"/>
          </a:xfrm>
          <a:prstGeom prst="rect">
            <a:avLst/>
          </a:prstGeom>
          <a:noFill/>
        </p:spPr>
        <p:txBody>
          <a:bodyPr wrap="square" rtlCol="0">
            <a:spAutoFit/>
          </a:bodyPr>
          <a:lstStyle/>
          <a:p>
            <a:r>
              <a:rPr lang="fr-BE" smtClean="0"/>
              <a:t>La méthode on permet de s'abonner à un événement, la méthode off permettant de se désabonner tandis que la méthode one sera associé à un événement géré une seule fois</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err="1" smtClean="0">
                <a:solidFill>
                  <a:prstClr val="black"/>
                </a:solidFill>
              </a:rPr>
              <a:t>Javascript</a:t>
            </a:r>
            <a:r>
              <a:rPr lang="fr-BE" sz="5400" dirty="0" smtClean="0">
                <a:solidFill>
                  <a:prstClr val="black"/>
                </a:solidFill>
              </a:rPr>
              <a:t> </a:t>
            </a:r>
            <a:r>
              <a:rPr lang="fr-BE" sz="5400" smtClean="0">
                <a:solidFill>
                  <a:prstClr val="black"/>
                </a:solidFill>
              </a:rPr>
              <a:t>-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tailles</a:t>
            </a:r>
            <a:endParaRPr lang="fr-BE" sz="2800" dirty="0" smtClean="0">
              <a:solidFill>
                <a:prstClr val="black"/>
              </a:solidFill>
            </a:endParaRPr>
          </a:p>
        </p:txBody>
      </p:sp>
      <p:pic>
        <p:nvPicPr>
          <p:cNvPr id="9218" name="Picture 2" descr="jQuery Dimensions"/>
          <p:cNvPicPr>
            <a:picLocks noChangeAspect="1" noChangeArrowheads="1"/>
          </p:cNvPicPr>
          <p:nvPr/>
        </p:nvPicPr>
        <p:blipFill>
          <a:blip r:embed="rId2" cstate="print"/>
          <a:srcRect/>
          <a:stretch>
            <a:fillRect/>
          </a:stretch>
        </p:blipFill>
        <p:spPr bwMode="auto">
          <a:xfrm>
            <a:off x="1331640" y="1988840"/>
            <a:ext cx="5688632" cy="3963392"/>
          </a:xfrm>
          <a:prstGeom prst="rect">
            <a:avLst/>
          </a:prstGeom>
          <a:noFill/>
        </p:spPr>
      </p:pic>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7128792" cy="923330"/>
          </a:xfrm>
          <a:prstGeom prst="rect">
            <a:avLst/>
          </a:prstGeom>
          <a:noFill/>
        </p:spPr>
        <p:txBody>
          <a:bodyPr wrap="square" rtlCol="0">
            <a:spAutoFit/>
          </a:bodyPr>
          <a:lstStyle/>
          <a:p>
            <a:r>
              <a:rPr lang="fr-BE" sz="5400" dirty="0" smtClean="0"/>
              <a:t>Les Balises Classification</a:t>
            </a:r>
          </a:p>
        </p:txBody>
      </p:sp>
      <p:sp>
        <p:nvSpPr>
          <p:cNvPr id="3" name="ZoneTexte 2"/>
          <p:cNvSpPr txBox="1"/>
          <p:nvPr/>
        </p:nvSpPr>
        <p:spPr>
          <a:xfrm>
            <a:off x="983519" y="1052736"/>
            <a:ext cx="5460689" cy="523220"/>
          </a:xfrm>
          <a:prstGeom prst="rect">
            <a:avLst/>
          </a:prstGeom>
          <a:noFill/>
        </p:spPr>
        <p:txBody>
          <a:bodyPr wrap="square" rtlCol="0">
            <a:spAutoFit/>
          </a:bodyPr>
          <a:lstStyle/>
          <a:p>
            <a:pPr marL="457200" indent="-457200">
              <a:buFont typeface="Wingdings" pitchFamily="2" charset="2"/>
              <a:buChar char="Ø"/>
            </a:pPr>
            <a:r>
              <a:rPr lang="fr-BE" sz="2800" b="1" dirty="0"/>
              <a:t>M</a:t>
            </a:r>
            <a:r>
              <a:rPr lang="fr-BE" sz="2800" b="1" dirty="0" smtClean="0"/>
              <a:t>ise en forme du texte et CSS</a:t>
            </a:r>
          </a:p>
        </p:txBody>
      </p:sp>
      <p:sp>
        <p:nvSpPr>
          <p:cNvPr id="4" name="ZoneTexte 3"/>
          <p:cNvSpPr txBox="1"/>
          <p:nvPr/>
        </p:nvSpPr>
        <p:spPr>
          <a:xfrm>
            <a:off x="637287" y="1768773"/>
            <a:ext cx="2910585" cy="1323439"/>
          </a:xfrm>
          <a:prstGeom prst="rect">
            <a:avLst/>
          </a:prstGeom>
          <a:noFill/>
          <a:ln>
            <a:solidFill>
              <a:schemeClr val="accent1"/>
            </a:solidFill>
          </a:ln>
        </p:spPr>
        <p:txBody>
          <a:bodyPr wrap="square" rtlCol="0">
            <a:spAutoFit/>
          </a:bodyPr>
          <a:lstStyle/>
          <a:p>
            <a:r>
              <a:rPr lang="fr-BE" sz="2000" dirty="0"/>
              <a:t>.</a:t>
            </a:r>
            <a:r>
              <a:rPr lang="fr-BE" sz="2000" dirty="0" smtClean="0"/>
              <a:t>gras {</a:t>
            </a:r>
            <a:endParaRPr lang="fr-BE" sz="2000" dirty="0"/>
          </a:p>
          <a:p>
            <a:r>
              <a:rPr lang="fr-BE" sz="2000" dirty="0"/>
              <a:t> </a:t>
            </a:r>
            <a:r>
              <a:rPr lang="fr-BE" sz="2000" dirty="0" smtClean="0"/>
              <a:t>             </a:t>
            </a:r>
            <a:r>
              <a:rPr lang="fr-BE" sz="2000" dirty="0" err="1" smtClean="0"/>
              <a:t>font-weight:bold</a:t>
            </a:r>
            <a:r>
              <a:rPr lang="fr-BE" sz="2000" dirty="0" smtClean="0"/>
              <a:t>;}</a:t>
            </a:r>
            <a:endParaRPr lang="fr-BE" sz="2000" dirty="0"/>
          </a:p>
          <a:p>
            <a:r>
              <a:rPr lang="fr-BE" sz="2000" dirty="0"/>
              <a:t>.</a:t>
            </a:r>
            <a:r>
              <a:rPr lang="fr-BE" sz="2000" dirty="0" err="1" smtClean="0"/>
              <a:t>italic</a:t>
            </a:r>
            <a:r>
              <a:rPr lang="fr-BE" sz="2000" dirty="0" smtClean="0"/>
              <a:t> {</a:t>
            </a:r>
            <a:endParaRPr lang="fr-BE" sz="2000" dirty="0"/>
          </a:p>
          <a:p>
            <a:r>
              <a:rPr lang="fr-BE" sz="2000" dirty="0"/>
              <a:t> </a:t>
            </a:r>
            <a:r>
              <a:rPr lang="fr-BE" sz="2000" dirty="0" smtClean="0"/>
              <a:t>             </a:t>
            </a:r>
            <a:r>
              <a:rPr lang="fr-BE" sz="2000" dirty="0" err="1" smtClean="0"/>
              <a:t>font-style:italic</a:t>
            </a:r>
            <a:r>
              <a:rPr lang="fr-BE" sz="2000" dirty="0" smtClean="0"/>
              <a:t>;}</a:t>
            </a:r>
            <a:endParaRPr lang="fr-BE" sz="2000" dirty="0"/>
          </a:p>
        </p:txBody>
      </p:sp>
      <p:sp>
        <p:nvSpPr>
          <p:cNvPr id="5" name="ZoneTexte 4"/>
          <p:cNvSpPr txBox="1"/>
          <p:nvPr/>
        </p:nvSpPr>
        <p:spPr>
          <a:xfrm>
            <a:off x="3635896" y="1771069"/>
            <a:ext cx="5436095" cy="3170099"/>
          </a:xfrm>
          <a:prstGeom prst="rect">
            <a:avLst/>
          </a:prstGeom>
          <a:noFill/>
          <a:ln>
            <a:solidFill>
              <a:schemeClr val="accent1"/>
            </a:solidFill>
          </a:ln>
        </p:spPr>
        <p:txBody>
          <a:bodyPr wrap="square" rtlCol="0">
            <a:spAutoFit/>
          </a:bodyPr>
          <a:lstStyle/>
          <a:p>
            <a:r>
              <a:rPr lang="fr-BE" sz="2000" dirty="0"/>
              <a:t>&lt;body&gt;</a:t>
            </a:r>
          </a:p>
          <a:p>
            <a:pPr lvl="1"/>
            <a:r>
              <a:rPr lang="fr-BE" sz="2000" dirty="0" smtClean="0"/>
              <a:t>Ceci </a:t>
            </a:r>
            <a:r>
              <a:rPr lang="fr-BE" sz="2000" dirty="0"/>
              <a:t>est un texte en &lt;</a:t>
            </a:r>
            <a:r>
              <a:rPr lang="fr-BE" sz="2000" dirty="0" err="1"/>
              <a:t>span</a:t>
            </a:r>
            <a:r>
              <a:rPr lang="fr-BE" sz="2000" dirty="0"/>
              <a:t> </a:t>
            </a:r>
            <a:r>
              <a:rPr lang="fr-BE" sz="2000" dirty="0" smtClean="0"/>
              <a:t>class</a:t>
            </a:r>
            <a:r>
              <a:rPr lang="fr-BE" sz="2000" dirty="0"/>
              <a:t>="gras"&gt;gras&lt;/</a:t>
            </a:r>
            <a:r>
              <a:rPr lang="fr-BE" sz="2000" dirty="0" err="1"/>
              <a:t>span</a:t>
            </a:r>
            <a:r>
              <a:rPr lang="fr-BE" sz="2000" dirty="0"/>
              <a:t>&gt;&lt;</a:t>
            </a:r>
            <a:r>
              <a:rPr lang="fr-BE" sz="2000" dirty="0" err="1"/>
              <a:t>br</a:t>
            </a:r>
            <a:r>
              <a:rPr lang="fr-BE" sz="2000" dirty="0"/>
              <a:t>/&gt;</a:t>
            </a:r>
          </a:p>
          <a:p>
            <a:pPr lvl="1"/>
            <a:r>
              <a:rPr lang="fr-BE" sz="2000" dirty="0" err="1" smtClean="0"/>
              <a:t>Cesi</a:t>
            </a:r>
            <a:r>
              <a:rPr lang="fr-BE" sz="2000" dirty="0" smtClean="0"/>
              <a:t> </a:t>
            </a:r>
            <a:r>
              <a:rPr lang="fr-BE" sz="2000" dirty="0"/>
              <a:t>est un texte en &lt;</a:t>
            </a:r>
            <a:r>
              <a:rPr lang="fr-BE" sz="2000" dirty="0" err="1"/>
              <a:t>span</a:t>
            </a:r>
            <a:r>
              <a:rPr lang="fr-BE" sz="2000" dirty="0"/>
              <a:t> </a:t>
            </a:r>
            <a:r>
              <a:rPr lang="fr-BE" sz="2000" dirty="0" smtClean="0"/>
              <a:t>class</a:t>
            </a:r>
            <a:r>
              <a:rPr lang="fr-BE" sz="2000" dirty="0"/>
              <a:t>="</a:t>
            </a:r>
            <a:r>
              <a:rPr lang="fr-BE" sz="2000" dirty="0" err="1"/>
              <a:t>italic</a:t>
            </a:r>
            <a:r>
              <a:rPr lang="fr-BE" sz="2000" dirty="0"/>
              <a:t>"&gt;</a:t>
            </a:r>
            <a:r>
              <a:rPr lang="fr-BE" sz="2000" dirty="0" err="1"/>
              <a:t>italic</a:t>
            </a:r>
            <a:r>
              <a:rPr lang="fr-BE" sz="2000" dirty="0"/>
              <a:t>&lt;/</a:t>
            </a:r>
            <a:r>
              <a:rPr lang="fr-BE" sz="2000" dirty="0" err="1"/>
              <a:t>span</a:t>
            </a:r>
            <a:r>
              <a:rPr lang="fr-BE" sz="2000" dirty="0"/>
              <a:t>&gt;&lt;</a:t>
            </a:r>
            <a:r>
              <a:rPr lang="fr-BE" sz="2000" dirty="0" err="1"/>
              <a:t>br</a:t>
            </a:r>
            <a:r>
              <a:rPr lang="fr-BE" sz="2000" dirty="0"/>
              <a:t>/&gt;</a:t>
            </a:r>
          </a:p>
          <a:p>
            <a:pPr lvl="1"/>
            <a:r>
              <a:rPr lang="fr-BE" sz="2000" dirty="0" smtClean="0"/>
              <a:t>&lt;</a:t>
            </a:r>
            <a:r>
              <a:rPr lang="fr-BE" sz="2000" dirty="0" err="1"/>
              <a:t>span</a:t>
            </a:r>
            <a:r>
              <a:rPr lang="fr-BE" sz="2000" dirty="0"/>
              <a:t> class="gras </a:t>
            </a:r>
            <a:r>
              <a:rPr lang="fr-BE" sz="2000" dirty="0" err="1"/>
              <a:t>italic</a:t>
            </a:r>
            <a:r>
              <a:rPr lang="fr-BE" sz="2000" dirty="0"/>
              <a:t>"&gt;gras et </a:t>
            </a:r>
            <a:r>
              <a:rPr lang="fr-BE" sz="2000" dirty="0" err="1" smtClean="0"/>
              <a:t>italic</a:t>
            </a:r>
            <a:r>
              <a:rPr lang="fr-BE" sz="2000" dirty="0"/>
              <a:t>&lt;/</a:t>
            </a:r>
            <a:r>
              <a:rPr lang="fr-BE" sz="2000" dirty="0" err="1"/>
              <a:t>span</a:t>
            </a:r>
            <a:r>
              <a:rPr lang="fr-BE" sz="2000" dirty="0"/>
              <a:t>&gt;&lt;</a:t>
            </a:r>
            <a:r>
              <a:rPr lang="fr-BE" sz="2000" dirty="0" err="1"/>
              <a:t>br</a:t>
            </a:r>
            <a:r>
              <a:rPr lang="fr-BE" sz="2000" dirty="0"/>
              <a:t>/&gt;</a:t>
            </a:r>
          </a:p>
          <a:p>
            <a:pPr lvl="1"/>
            <a:r>
              <a:rPr lang="fr-BE" sz="2000" dirty="0" smtClean="0"/>
              <a:t>&lt;</a:t>
            </a:r>
            <a:r>
              <a:rPr lang="fr-BE" sz="2000" dirty="0" err="1"/>
              <a:t>span</a:t>
            </a:r>
            <a:r>
              <a:rPr lang="fr-BE" sz="2000" dirty="0"/>
              <a:t> class="gras"&gt;&lt;</a:t>
            </a:r>
            <a:r>
              <a:rPr lang="fr-BE" sz="2000" dirty="0" err="1"/>
              <a:t>span</a:t>
            </a:r>
            <a:r>
              <a:rPr lang="fr-BE" sz="2000" dirty="0"/>
              <a:t> </a:t>
            </a:r>
            <a:r>
              <a:rPr lang="fr-BE" sz="2000" dirty="0" smtClean="0"/>
              <a:t>class</a:t>
            </a:r>
            <a:r>
              <a:rPr lang="fr-BE" sz="2000" dirty="0"/>
              <a:t>="</a:t>
            </a:r>
            <a:r>
              <a:rPr lang="fr-BE" sz="2000" dirty="0" err="1"/>
              <a:t>italic</a:t>
            </a:r>
            <a:r>
              <a:rPr lang="fr-BE" sz="2000" dirty="0"/>
              <a:t>"&gt;gras et </a:t>
            </a:r>
            <a:r>
              <a:rPr lang="fr-BE" sz="2000" dirty="0" err="1" smtClean="0"/>
              <a:t>italic</a:t>
            </a:r>
            <a:r>
              <a:rPr lang="fr-BE" sz="2000" dirty="0"/>
              <a:t>&lt;/</a:t>
            </a:r>
            <a:r>
              <a:rPr lang="fr-BE" sz="2000" dirty="0" err="1"/>
              <a:t>span</a:t>
            </a:r>
            <a:r>
              <a:rPr lang="fr-BE" sz="2000" dirty="0"/>
              <a:t>&gt;&lt;/</a:t>
            </a:r>
            <a:r>
              <a:rPr lang="fr-BE" sz="2000" dirty="0" err="1"/>
              <a:t>span</a:t>
            </a:r>
            <a:r>
              <a:rPr lang="fr-BE" sz="2000" dirty="0"/>
              <a:t>&gt;</a:t>
            </a:r>
          </a:p>
          <a:p>
            <a:r>
              <a:rPr lang="fr-BE" sz="2000" dirty="0"/>
              <a:t>&lt;/body</a:t>
            </a:r>
            <a:r>
              <a:rPr lang="fr-BE" sz="2000" dirty="0" smtClean="0"/>
              <a:t>&gt;</a:t>
            </a:r>
            <a:endParaRPr lang="fr-BE" sz="2000" dirty="0"/>
          </a:p>
        </p:txBody>
      </p:sp>
      <p:pic>
        <p:nvPicPr>
          <p:cNvPr id="1026"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614439" y="3505085"/>
            <a:ext cx="2933433" cy="142817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1006597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Les sélecteurs Jquery</a:t>
            </a:r>
          </a:p>
        </p:txBody>
      </p:sp>
      <p:sp>
        <p:nvSpPr>
          <p:cNvPr id="6" name="ZoneTexte 5"/>
          <p:cNvSpPr txBox="1"/>
          <p:nvPr/>
        </p:nvSpPr>
        <p:spPr>
          <a:xfrm>
            <a:off x="1331640" y="1772816"/>
            <a:ext cx="7560840" cy="3416320"/>
          </a:xfrm>
          <a:prstGeom prst="rect">
            <a:avLst/>
          </a:prstGeom>
          <a:noFill/>
        </p:spPr>
        <p:txBody>
          <a:bodyPr wrap="square" rtlCol="0">
            <a:spAutoFit/>
          </a:bodyPr>
          <a:lstStyle/>
          <a:p>
            <a:r>
              <a:rPr lang="fr-BE" smtClean="0"/>
              <a:t>A l'image des syntaxes utilisées dans les css, nous retrouverons pour Jquery les sélecteurs suivants:</a:t>
            </a:r>
          </a:p>
          <a:p>
            <a:endParaRPr lang="fr-BE" smtClean="0"/>
          </a:p>
          <a:p>
            <a:pPr>
              <a:buFont typeface="Arial" pitchFamily="34" charset="0"/>
              <a:buChar char="•"/>
            </a:pPr>
            <a:r>
              <a:rPr lang="fr-BE" smtClean="0"/>
              <a:t> Sélecteur d'éléments d'un </a:t>
            </a:r>
            <a:r>
              <a:rPr lang="fr-BE" b="1" smtClean="0">
                <a:solidFill>
                  <a:srgbClr val="FF0000"/>
                </a:solidFill>
              </a:rPr>
              <a:t>type</a:t>
            </a:r>
            <a:r>
              <a:rPr lang="fr-BE" smtClean="0"/>
              <a:t> donné. La syntaxe suivante permet d'accéder à l'ensemble des objets de type div: </a:t>
            </a:r>
            <a:r>
              <a:rPr lang="fr-BE" b="1" smtClean="0">
                <a:solidFill>
                  <a:srgbClr val="FF0000"/>
                </a:solidFill>
              </a:rPr>
              <a:t>$("div")</a:t>
            </a:r>
          </a:p>
          <a:p>
            <a:pPr>
              <a:buFont typeface="Arial" pitchFamily="34" charset="0"/>
              <a:buChar char="•"/>
            </a:pPr>
            <a:r>
              <a:rPr lang="fr-BE" smtClean="0"/>
              <a:t> Sélecteur d'un élément avec l'</a:t>
            </a:r>
            <a:r>
              <a:rPr lang="fr-BE" b="1" smtClean="0">
                <a:solidFill>
                  <a:srgbClr val="FF0000"/>
                </a:solidFill>
              </a:rPr>
              <a:t>id</a:t>
            </a:r>
            <a:r>
              <a:rPr lang="fr-BE" smtClean="0"/>
              <a:t>. La syntaxe suivante permet de sélectionner l'objet dont l'id est test: </a:t>
            </a:r>
            <a:r>
              <a:rPr lang="fr-BE" b="1" smtClean="0">
                <a:solidFill>
                  <a:srgbClr val="FF0000"/>
                </a:solidFill>
              </a:rPr>
              <a:t>$("#test")</a:t>
            </a:r>
          </a:p>
          <a:p>
            <a:pPr>
              <a:buFont typeface="Arial" pitchFamily="34" charset="0"/>
              <a:buChar char="•"/>
            </a:pPr>
            <a:r>
              <a:rPr lang="fr-BE" smtClean="0"/>
              <a:t> Sélecteur d'élément d'une classe donnée. La syntaxe suivante permet de sélectionner les objets dont la </a:t>
            </a:r>
            <a:r>
              <a:rPr lang="fr-BE" b="1" smtClean="0">
                <a:solidFill>
                  <a:srgbClr val="FF0000"/>
                </a:solidFill>
              </a:rPr>
              <a:t>classe</a:t>
            </a:r>
            <a:r>
              <a:rPr lang="fr-BE" smtClean="0"/>
              <a:t> associée est test: </a:t>
            </a:r>
            <a:r>
              <a:rPr lang="fr-BE" b="1" smtClean="0">
                <a:solidFill>
                  <a:srgbClr val="FF0000"/>
                </a:solidFill>
              </a:rPr>
              <a:t>$(".test")</a:t>
            </a:r>
          </a:p>
          <a:p>
            <a:pPr>
              <a:buFont typeface="Arial" pitchFamily="34" charset="0"/>
              <a:buChar char="•"/>
            </a:pPr>
            <a:endParaRPr lang="fr-BE" b="1" smtClean="0">
              <a:solidFill>
                <a:srgbClr val="FF0000"/>
              </a:solidFill>
            </a:endParaRPr>
          </a:p>
          <a:p>
            <a:r>
              <a:rPr lang="fr-BE" smtClean="0"/>
              <a:t>La liste des sélecteurs est longue, vous pouvez en trouver un descriptif complet sur le site http://www.w3schools.com/jquery/jquery_ref_selectors.asp</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Accès au contenu et aux attributs</a:t>
            </a:r>
          </a:p>
        </p:txBody>
      </p:sp>
      <p:sp>
        <p:nvSpPr>
          <p:cNvPr id="6" name="ZoneTexte 5"/>
          <p:cNvSpPr txBox="1"/>
          <p:nvPr/>
        </p:nvSpPr>
        <p:spPr>
          <a:xfrm>
            <a:off x="1331640" y="1772816"/>
            <a:ext cx="7560840" cy="4247317"/>
          </a:xfrm>
          <a:prstGeom prst="rect">
            <a:avLst/>
          </a:prstGeom>
          <a:noFill/>
        </p:spPr>
        <p:txBody>
          <a:bodyPr wrap="square" rtlCol="0">
            <a:spAutoFit/>
          </a:bodyPr>
          <a:lstStyle/>
          <a:p>
            <a:pPr>
              <a:buFont typeface="Arial" pitchFamily="34" charset="0"/>
              <a:buChar char="•"/>
            </a:pPr>
            <a:r>
              <a:rPr lang="en-US" smtClean="0"/>
              <a:t> text() - Permet de définir ou de récupérer le contenu texte de l'élément sélectionné. (Equivalent à innerText en JavaScript)</a:t>
            </a:r>
          </a:p>
          <a:p>
            <a:pPr>
              <a:buFont typeface="Arial" pitchFamily="34" charset="0"/>
              <a:buChar char="•"/>
            </a:pPr>
            <a:r>
              <a:rPr lang="en-US" smtClean="0"/>
              <a:t> html() - Permet de définir ou de récupérer le contenu HTMl d'un élément. (Equivalent à innerHTML  en JavaScript)</a:t>
            </a:r>
          </a:p>
          <a:p>
            <a:pPr>
              <a:buFont typeface="Arial" pitchFamily="34" charset="0"/>
              <a:buChar char="•"/>
            </a:pPr>
            <a:r>
              <a:rPr lang="en-US" smtClean="0"/>
              <a:t> val() - Permet de définir ou de retourner l'attribur value d'un élément dans un formulaire.</a:t>
            </a:r>
          </a:p>
          <a:p>
            <a:pPr>
              <a:buFont typeface="Arial" pitchFamily="34" charset="0"/>
              <a:buChar char="•"/>
            </a:pPr>
            <a:endParaRPr lang="en-US" smtClean="0"/>
          </a:p>
          <a:p>
            <a:r>
              <a:rPr lang="en-US" smtClean="0"/>
              <a:t>Exemple d'accès en écriture à l'attribut value:</a:t>
            </a:r>
          </a:p>
          <a:p>
            <a:endParaRPr lang="en-US" smtClean="0"/>
          </a:p>
          <a:p>
            <a:r>
              <a:rPr lang="fr-BE" b="1" smtClean="0">
                <a:solidFill>
                  <a:srgbClr val="FF0000"/>
                </a:solidFill>
              </a:rPr>
              <a:t>$("#Content").val("identification non trouvée");</a:t>
            </a:r>
          </a:p>
          <a:p>
            <a:endParaRPr lang="fr-BE" b="1" smtClean="0">
              <a:solidFill>
                <a:srgbClr val="FF0000"/>
              </a:solidFill>
            </a:endParaRPr>
          </a:p>
          <a:p>
            <a:r>
              <a:rPr lang="fr-BE" smtClean="0"/>
              <a:t>Exemple d'accès en lecture à l'attribut value d'un élément sélectionné:</a:t>
            </a:r>
          </a:p>
          <a:p>
            <a:endParaRPr lang="fr-BE" smtClean="0"/>
          </a:p>
          <a:p>
            <a:r>
              <a:rPr lang="fr-BE" b="1" smtClean="0">
                <a:solidFill>
                  <a:srgbClr val="FF0000"/>
                </a:solidFill>
              </a:rPr>
              <a:t>var data=$("#Content").val();</a:t>
            </a:r>
          </a:p>
          <a:p>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Manipulation des classes et css</a:t>
            </a:r>
          </a:p>
        </p:txBody>
      </p:sp>
      <p:sp>
        <p:nvSpPr>
          <p:cNvPr id="6" name="ZoneTexte 5"/>
          <p:cNvSpPr txBox="1"/>
          <p:nvPr/>
        </p:nvSpPr>
        <p:spPr>
          <a:xfrm>
            <a:off x="1331640" y="1772816"/>
            <a:ext cx="7560840" cy="2585323"/>
          </a:xfrm>
          <a:prstGeom prst="rect">
            <a:avLst/>
          </a:prstGeom>
          <a:noFill/>
        </p:spPr>
        <p:txBody>
          <a:bodyPr wrap="square" rtlCol="0">
            <a:spAutoFit/>
          </a:bodyPr>
          <a:lstStyle/>
          <a:p>
            <a:pPr>
              <a:buFont typeface="Arial" pitchFamily="34" charset="0"/>
              <a:buChar char="•"/>
            </a:pPr>
            <a:r>
              <a:rPr lang="en-US" smtClean="0"/>
              <a:t> addClass() -  Ajouter une ou plusieurs classes aux éléments sélectionnés.</a:t>
            </a:r>
          </a:p>
          <a:p>
            <a:pPr>
              <a:buFont typeface="Arial" pitchFamily="34" charset="0"/>
              <a:buChar char="•"/>
            </a:pPr>
            <a:r>
              <a:rPr lang="en-US" smtClean="0"/>
              <a:t> removeClass() - Enlever une ou plusieurs classes aux éléments sélectionnés.</a:t>
            </a:r>
          </a:p>
          <a:p>
            <a:pPr>
              <a:buFont typeface="Arial" pitchFamily="34" charset="0"/>
              <a:buChar char="•"/>
            </a:pPr>
            <a:r>
              <a:rPr lang="en-US" smtClean="0"/>
              <a:t> toggleClass() -Basculer entre une classe enlevée et une classe ajoutée </a:t>
            </a:r>
          </a:p>
          <a:p>
            <a:pPr>
              <a:buFont typeface="Arial" pitchFamily="34" charset="0"/>
              <a:buChar char="•"/>
            </a:pPr>
            <a:r>
              <a:rPr lang="en-US" smtClean="0"/>
              <a:t> css() - Permet de définir ou de récupérer la valeur associée à un style.</a:t>
            </a:r>
          </a:p>
          <a:p>
            <a:endParaRPr lang="en-US" smtClean="0"/>
          </a:p>
          <a:p>
            <a:r>
              <a:rPr lang="en-US" smtClean="0"/>
              <a:t>Exemple d'accès à css() en écriture:</a:t>
            </a:r>
          </a:p>
          <a:p>
            <a:endParaRPr lang="en-US" smtClean="0"/>
          </a:p>
          <a:p>
            <a:r>
              <a:rPr lang="fr-BE" b="1" smtClean="0">
                <a:solidFill>
                  <a:srgbClr val="FF0000"/>
                </a:solidFill>
              </a:rPr>
              <a:t>$("#Content").css("color","red");</a:t>
            </a:r>
            <a:endParaRPr lang="en-US" b="1" smtClean="0">
              <a:solidFill>
                <a:srgbClr val="FF0000"/>
              </a:solidFill>
            </a:endParaRPr>
          </a:p>
          <a:p>
            <a:pPr>
              <a:buFont typeface="Arial" pitchFamily="34" charset="0"/>
              <a:buChar char="•"/>
            </a:pP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La visibilité</a:t>
            </a:r>
          </a:p>
        </p:txBody>
      </p:sp>
      <p:sp>
        <p:nvSpPr>
          <p:cNvPr id="6" name="ZoneTexte 5"/>
          <p:cNvSpPr txBox="1"/>
          <p:nvPr/>
        </p:nvSpPr>
        <p:spPr>
          <a:xfrm>
            <a:off x="1331640" y="1772817"/>
            <a:ext cx="7560840" cy="1754326"/>
          </a:xfrm>
          <a:prstGeom prst="rect">
            <a:avLst/>
          </a:prstGeom>
          <a:noFill/>
        </p:spPr>
        <p:txBody>
          <a:bodyPr wrap="square" rtlCol="0">
            <a:spAutoFit/>
          </a:bodyPr>
          <a:lstStyle/>
          <a:p>
            <a:pPr>
              <a:buFont typeface="Arial" pitchFamily="34" charset="0"/>
              <a:buChar char="•"/>
            </a:pPr>
            <a:r>
              <a:rPr lang="fr-BE" smtClean="0"/>
              <a:t> $(</a:t>
            </a:r>
            <a:r>
              <a:rPr lang="fr-BE" i="1" smtClean="0"/>
              <a:t>selector</a:t>
            </a:r>
            <a:r>
              <a:rPr lang="fr-BE" smtClean="0"/>
              <a:t>).hide(</a:t>
            </a:r>
            <a:r>
              <a:rPr lang="fr-BE" i="1" smtClean="0"/>
              <a:t>speed,callback</a:t>
            </a:r>
            <a:r>
              <a:rPr lang="fr-BE" smtClean="0"/>
              <a:t>);</a:t>
            </a:r>
          </a:p>
          <a:p>
            <a:pPr>
              <a:buFont typeface="Arial" pitchFamily="34" charset="0"/>
              <a:buChar char="•"/>
            </a:pPr>
            <a:r>
              <a:rPr lang="fr-BE" smtClean="0"/>
              <a:t> $(</a:t>
            </a:r>
            <a:r>
              <a:rPr lang="fr-BE" i="1" smtClean="0"/>
              <a:t>selector</a:t>
            </a:r>
            <a:r>
              <a:rPr lang="fr-BE" smtClean="0"/>
              <a:t>).show(</a:t>
            </a:r>
            <a:r>
              <a:rPr lang="fr-BE" i="1" smtClean="0"/>
              <a:t>speed,callback</a:t>
            </a:r>
            <a:r>
              <a:rPr lang="fr-BE" smtClean="0"/>
              <a:t>);</a:t>
            </a:r>
          </a:p>
          <a:p>
            <a:pPr>
              <a:buFont typeface="Arial" pitchFamily="34" charset="0"/>
              <a:buChar char="•"/>
            </a:pPr>
            <a:r>
              <a:rPr lang="fr-BE" smtClean="0"/>
              <a:t> $(</a:t>
            </a:r>
            <a:r>
              <a:rPr lang="fr-BE" i="1" smtClean="0"/>
              <a:t>selector</a:t>
            </a:r>
            <a:r>
              <a:rPr lang="fr-BE" smtClean="0"/>
              <a:t>).toggle(</a:t>
            </a:r>
            <a:r>
              <a:rPr lang="fr-BE" i="1" smtClean="0"/>
              <a:t>speed,callback</a:t>
            </a:r>
            <a:r>
              <a:rPr lang="fr-BE" smtClean="0"/>
              <a:t>); </a:t>
            </a:r>
          </a:p>
          <a:p>
            <a:pPr>
              <a:buFont typeface="Arial" pitchFamily="34" charset="0"/>
              <a:buChar char="•"/>
            </a:pPr>
            <a:endParaRPr lang="fr-BE" smtClean="0"/>
          </a:p>
          <a:p>
            <a:r>
              <a:rPr lang="fr-BE" smtClean="0"/>
              <a:t>Nous retrouvons cette même possibilité en Javascript en jouant avec la propriété CSS visibilité ou display.</a:t>
            </a:r>
            <a:endParaRPr lang="fr-BE"/>
          </a:p>
        </p:txBody>
      </p:sp>
      <p:pic>
        <p:nvPicPr>
          <p:cNvPr id="2050" name="Picture 2"/>
          <p:cNvPicPr>
            <a:picLocks noChangeAspect="1" noChangeArrowheads="1"/>
          </p:cNvPicPr>
          <p:nvPr/>
        </p:nvPicPr>
        <p:blipFill>
          <a:blip r:embed="rId2" cstate="print"/>
          <a:srcRect/>
          <a:stretch>
            <a:fillRect/>
          </a:stretch>
        </p:blipFill>
        <p:spPr bwMode="auto">
          <a:xfrm>
            <a:off x="1331640" y="3645024"/>
            <a:ext cx="6336704" cy="2817200"/>
          </a:xfrm>
          <a:prstGeom prst="rect">
            <a:avLst/>
          </a:prstGeom>
          <a:noFill/>
          <a:ln w="9525">
            <a:noFill/>
            <a:miter lim="800000"/>
            <a:headEnd/>
            <a:tailEnd/>
          </a:ln>
        </p:spPr>
      </p:pic>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La visibilité</a:t>
            </a:r>
          </a:p>
        </p:txBody>
      </p:sp>
      <p:sp>
        <p:nvSpPr>
          <p:cNvPr id="7" name="Rectangle 6"/>
          <p:cNvSpPr/>
          <p:nvPr/>
        </p:nvSpPr>
        <p:spPr>
          <a:xfrm>
            <a:off x="1259632" y="1700808"/>
            <a:ext cx="7632848" cy="2308324"/>
          </a:xfrm>
          <a:prstGeom prst="rect">
            <a:avLst/>
          </a:prstGeom>
          <a:ln>
            <a:solidFill>
              <a:schemeClr val="accent1"/>
            </a:solidFill>
          </a:ln>
        </p:spPr>
        <p:txBody>
          <a:bodyPr wrap="square">
            <a:spAutoFit/>
          </a:bodyPr>
          <a:lstStyle/>
          <a:p>
            <a:r>
              <a:rPr lang="fr-BE" smtClean="0"/>
              <a:t> &lt;div class="panel"&gt;</a:t>
            </a:r>
          </a:p>
          <a:p>
            <a:r>
              <a:rPr lang="fr-BE" smtClean="0"/>
              <a:t>        &lt;div&gt; Première zone d'information&lt;/div&gt;</a:t>
            </a:r>
          </a:p>
          <a:p>
            <a:r>
              <a:rPr lang="fr-BE" smtClean="0"/>
              <a:t>        &lt;div&gt; Lorem ipsum dolor sit amet.... &lt;/div&gt;</a:t>
            </a:r>
          </a:p>
          <a:p>
            <a:r>
              <a:rPr lang="fr-BE" smtClean="0"/>
              <a:t>    &lt;/div&gt;</a:t>
            </a:r>
          </a:p>
          <a:p>
            <a:r>
              <a:rPr lang="fr-BE" smtClean="0"/>
              <a:t>    &lt;div class="panel"&gt;</a:t>
            </a:r>
          </a:p>
          <a:p>
            <a:r>
              <a:rPr lang="fr-BE" smtClean="0"/>
              <a:t>        &lt;div&gt; Deuxième zone d'information&lt;/div&gt;</a:t>
            </a:r>
          </a:p>
          <a:p>
            <a:r>
              <a:rPr lang="fr-BE" smtClean="0"/>
              <a:t>        &lt;div&gt; Lorem ipsum dolor sit amet.... &lt;/div&gt;</a:t>
            </a:r>
          </a:p>
          <a:p>
            <a:r>
              <a:rPr lang="fr-BE" smtClean="0"/>
              <a:t>    &lt;/div&gt;</a:t>
            </a:r>
            <a:endParaRPr lang="fr-BE"/>
          </a:p>
        </p:txBody>
      </p:sp>
      <p:sp>
        <p:nvSpPr>
          <p:cNvPr id="10" name="ZoneTexte 9"/>
          <p:cNvSpPr txBox="1"/>
          <p:nvPr/>
        </p:nvSpPr>
        <p:spPr>
          <a:xfrm>
            <a:off x="1331640" y="4221088"/>
            <a:ext cx="7560840" cy="646331"/>
          </a:xfrm>
          <a:prstGeom prst="rect">
            <a:avLst/>
          </a:prstGeom>
          <a:noFill/>
        </p:spPr>
        <p:txBody>
          <a:bodyPr wrap="square" rtlCol="0">
            <a:spAutoFit/>
          </a:bodyPr>
          <a:lstStyle/>
          <a:p>
            <a:r>
              <a:rPr lang="fr-BE" smtClean="0"/>
              <a:t>En utilisant les CSS, nous ferons en sorte que le dernier bloc div enfant soit caché en utilisant l'attribut hidden:none</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La visibilité</a:t>
            </a:r>
          </a:p>
        </p:txBody>
      </p:sp>
      <p:sp>
        <p:nvSpPr>
          <p:cNvPr id="7" name="Rectangle 6"/>
          <p:cNvSpPr/>
          <p:nvPr/>
        </p:nvSpPr>
        <p:spPr>
          <a:xfrm>
            <a:off x="1259632" y="1700808"/>
            <a:ext cx="7632848" cy="3139321"/>
          </a:xfrm>
          <a:prstGeom prst="rect">
            <a:avLst/>
          </a:prstGeom>
          <a:ln>
            <a:solidFill>
              <a:schemeClr val="accent1"/>
            </a:solidFill>
          </a:ln>
        </p:spPr>
        <p:txBody>
          <a:bodyPr wrap="square">
            <a:spAutoFit/>
          </a:bodyPr>
          <a:lstStyle/>
          <a:p>
            <a:r>
              <a:rPr lang="fr-BE" smtClean="0"/>
              <a:t> &lt;style&gt;</a:t>
            </a:r>
          </a:p>
          <a:p>
            <a:r>
              <a:rPr lang="fr-BE" smtClean="0"/>
              <a:t>        .panel div {</a:t>
            </a:r>
          </a:p>
          <a:p>
            <a:r>
              <a:rPr lang="fr-BE" smtClean="0"/>
              <a:t>            width:600px;</a:t>
            </a:r>
          </a:p>
          <a:p>
            <a:r>
              <a:rPr lang="fr-BE" smtClean="0"/>
              <a:t>            border:1px gray solid;</a:t>
            </a:r>
          </a:p>
          <a:p>
            <a:r>
              <a:rPr lang="fr-BE" smtClean="0"/>
              <a:t>            background-color:#BBBBBB;</a:t>
            </a:r>
          </a:p>
          <a:p>
            <a:r>
              <a:rPr lang="fr-BE" smtClean="0"/>
              <a:t>        }</a:t>
            </a:r>
          </a:p>
          <a:p>
            <a:r>
              <a:rPr lang="fr-BE" smtClean="0"/>
              <a:t>        .panel div:last-child {</a:t>
            </a:r>
          </a:p>
          <a:p>
            <a:r>
              <a:rPr lang="fr-BE" smtClean="0"/>
              <a:t>            </a:t>
            </a:r>
            <a:r>
              <a:rPr lang="fr-BE" b="1" smtClean="0">
                <a:solidFill>
                  <a:srgbClr val="FF0000"/>
                </a:solidFill>
              </a:rPr>
              <a:t>display:none;</a:t>
            </a:r>
          </a:p>
          <a:p>
            <a:r>
              <a:rPr lang="fr-BE" smtClean="0"/>
              <a:t>            background-color:#EEEEEE;</a:t>
            </a:r>
          </a:p>
          <a:p>
            <a:r>
              <a:rPr lang="fr-BE" smtClean="0"/>
              <a:t>        }</a:t>
            </a:r>
          </a:p>
          <a:p>
            <a:r>
              <a:rPr lang="fr-BE" smtClean="0"/>
              <a:t>&lt;/style&gt;</a:t>
            </a:r>
            <a:endParaRPr lang="fr-BE"/>
          </a:p>
        </p:txBody>
      </p:sp>
      <p:sp>
        <p:nvSpPr>
          <p:cNvPr id="9" name="ZoneTexte 8"/>
          <p:cNvSpPr txBox="1"/>
          <p:nvPr/>
        </p:nvSpPr>
        <p:spPr>
          <a:xfrm>
            <a:off x="1259632" y="5013176"/>
            <a:ext cx="7632848" cy="646331"/>
          </a:xfrm>
          <a:prstGeom prst="rect">
            <a:avLst/>
          </a:prstGeom>
          <a:noFill/>
        </p:spPr>
        <p:txBody>
          <a:bodyPr wrap="square" rtlCol="0">
            <a:spAutoFit/>
          </a:bodyPr>
          <a:lstStyle/>
          <a:p>
            <a:r>
              <a:rPr lang="fr-BE" smtClean="0"/>
              <a:t>Lors d'un clic de souris sur un des panel, le dernier bloc div enfant doit s'afficher. Nous utiliserons la fonction Toggle de Jquery</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La visibilité</a:t>
            </a:r>
          </a:p>
        </p:txBody>
      </p:sp>
      <p:sp>
        <p:nvSpPr>
          <p:cNvPr id="7" name="Rectangle 6"/>
          <p:cNvSpPr/>
          <p:nvPr/>
        </p:nvSpPr>
        <p:spPr>
          <a:xfrm>
            <a:off x="1259632" y="1700808"/>
            <a:ext cx="7632848" cy="2031325"/>
          </a:xfrm>
          <a:prstGeom prst="rect">
            <a:avLst/>
          </a:prstGeom>
          <a:ln>
            <a:solidFill>
              <a:schemeClr val="accent1"/>
            </a:solidFill>
          </a:ln>
        </p:spPr>
        <p:txBody>
          <a:bodyPr wrap="square">
            <a:spAutoFit/>
          </a:bodyPr>
          <a:lstStyle/>
          <a:p>
            <a:r>
              <a:rPr lang="fr-BE" smtClean="0"/>
              <a:t>&lt;script&gt;</a:t>
            </a:r>
          </a:p>
          <a:p>
            <a:r>
              <a:rPr lang="fr-BE" smtClean="0"/>
              <a:t>        $(document).ready(function () {</a:t>
            </a:r>
          </a:p>
          <a:p>
            <a:r>
              <a:rPr lang="fr-BE" smtClean="0"/>
              <a:t>            $(".panel").on("click", function () {</a:t>
            </a:r>
          </a:p>
          <a:p>
            <a:r>
              <a:rPr lang="fr-BE" smtClean="0"/>
              <a:t>                $(this).children().last().toggle();</a:t>
            </a:r>
          </a:p>
          <a:p>
            <a:r>
              <a:rPr lang="fr-BE" smtClean="0"/>
              <a:t>            });</a:t>
            </a:r>
          </a:p>
          <a:p>
            <a:r>
              <a:rPr lang="fr-BE" smtClean="0"/>
              <a:t>        });</a:t>
            </a:r>
          </a:p>
          <a:p>
            <a:r>
              <a:rPr lang="fr-BE" smtClean="0"/>
              <a:t>&lt;/script&gt;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Fondue enchaînée</a:t>
            </a:r>
          </a:p>
        </p:txBody>
      </p:sp>
      <p:sp>
        <p:nvSpPr>
          <p:cNvPr id="7" name="Rectangle 6"/>
          <p:cNvSpPr/>
          <p:nvPr/>
        </p:nvSpPr>
        <p:spPr>
          <a:xfrm>
            <a:off x="1259632" y="1700808"/>
            <a:ext cx="7632848" cy="1200329"/>
          </a:xfrm>
          <a:prstGeom prst="rect">
            <a:avLst/>
          </a:prstGeom>
          <a:ln>
            <a:solidFill>
              <a:schemeClr val="accent1"/>
            </a:solidFill>
          </a:ln>
        </p:spPr>
        <p:txBody>
          <a:bodyPr wrap="square">
            <a:spAutoFit/>
          </a:bodyPr>
          <a:lstStyle/>
          <a:p>
            <a:pPr>
              <a:buFont typeface="Arial" pitchFamily="34" charset="0"/>
              <a:buChar char="•"/>
            </a:pPr>
            <a:r>
              <a:rPr lang="fr-BE" smtClean="0"/>
              <a:t> $(</a:t>
            </a:r>
            <a:r>
              <a:rPr lang="fr-BE" i="1" smtClean="0"/>
              <a:t>selector</a:t>
            </a:r>
            <a:r>
              <a:rPr lang="fr-BE" smtClean="0"/>
              <a:t>).fadeIn(</a:t>
            </a:r>
            <a:r>
              <a:rPr lang="fr-BE" i="1" smtClean="0"/>
              <a:t>speed,callback</a:t>
            </a:r>
            <a:r>
              <a:rPr lang="fr-BE" smtClean="0"/>
              <a:t>);</a:t>
            </a:r>
          </a:p>
          <a:p>
            <a:pPr>
              <a:buFont typeface="Arial" pitchFamily="34" charset="0"/>
              <a:buChar char="•"/>
            </a:pPr>
            <a:r>
              <a:rPr lang="fr-BE" smtClean="0"/>
              <a:t> $(</a:t>
            </a:r>
            <a:r>
              <a:rPr lang="fr-BE" i="1" smtClean="0"/>
              <a:t>selector</a:t>
            </a:r>
            <a:r>
              <a:rPr lang="fr-BE" smtClean="0"/>
              <a:t>).fadeOut(</a:t>
            </a:r>
            <a:r>
              <a:rPr lang="fr-BE" i="1" smtClean="0"/>
              <a:t>speed,callback</a:t>
            </a:r>
            <a:r>
              <a:rPr lang="fr-BE" smtClean="0"/>
              <a:t>);</a:t>
            </a:r>
          </a:p>
          <a:p>
            <a:pPr>
              <a:buFont typeface="Arial" pitchFamily="34" charset="0"/>
              <a:buChar char="•"/>
            </a:pPr>
            <a:r>
              <a:rPr lang="fr-BE" smtClean="0"/>
              <a:t> $(</a:t>
            </a:r>
            <a:r>
              <a:rPr lang="fr-BE" i="1" smtClean="0"/>
              <a:t>selector</a:t>
            </a:r>
            <a:r>
              <a:rPr lang="fr-BE" smtClean="0"/>
              <a:t>).fadeToggle(</a:t>
            </a:r>
            <a:r>
              <a:rPr lang="fr-BE" i="1" smtClean="0"/>
              <a:t>speed,callback</a:t>
            </a:r>
            <a:r>
              <a:rPr lang="fr-BE" smtClean="0"/>
              <a:t>);</a:t>
            </a:r>
          </a:p>
          <a:p>
            <a:pPr>
              <a:buFont typeface="Arial" pitchFamily="34" charset="0"/>
              <a:buChar char="•"/>
            </a:pPr>
            <a:r>
              <a:rPr lang="fr-BE" smtClean="0"/>
              <a:t> $(</a:t>
            </a:r>
            <a:r>
              <a:rPr lang="fr-BE" i="1" smtClean="0"/>
              <a:t>selector</a:t>
            </a:r>
            <a:r>
              <a:rPr lang="fr-BE" smtClean="0"/>
              <a:t>).fadeTo(</a:t>
            </a:r>
            <a:r>
              <a:rPr lang="fr-BE" i="1" smtClean="0"/>
              <a:t>speed,opacity,callback</a:t>
            </a:r>
            <a:r>
              <a:rPr lang="fr-BE" smtClean="0"/>
              <a:t>);</a:t>
            </a:r>
            <a:endParaRPr lang="fr-BE"/>
          </a:p>
        </p:txBody>
      </p:sp>
      <p:sp>
        <p:nvSpPr>
          <p:cNvPr id="6" name="Rectangle 5"/>
          <p:cNvSpPr/>
          <p:nvPr/>
        </p:nvSpPr>
        <p:spPr>
          <a:xfrm>
            <a:off x="1331640" y="4149080"/>
            <a:ext cx="7560840" cy="2031325"/>
          </a:xfrm>
          <a:prstGeom prst="rect">
            <a:avLst/>
          </a:prstGeom>
          <a:ln>
            <a:solidFill>
              <a:schemeClr val="accent1"/>
            </a:solidFill>
          </a:ln>
        </p:spPr>
        <p:txBody>
          <a:bodyPr wrap="square">
            <a:spAutoFit/>
          </a:bodyPr>
          <a:lstStyle/>
          <a:p>
            <a:r>
              <a:rPr lang="fr-BE" smtClean="0"/>
              <a:t>&lt;script&gt;</a:t>
            </a:r>
          </a:p>
          <a:p>
            <a:r>
              <a:rPr lang="fr-BE" smtClean="0"/>
              <a:t>        $(document).ready(function () {</a:t>
            </a:r>
          </a:p>
          <a:p>
            <a:r>
              <a:rPr lang="fr-BE" smtClean="0"/>
              <a:t>            $(".panel").on("click", function () {</a:t>
            </a:r>
          </a:p>
          <a:p>
            <a:r>
              <a:rPr lang="en-US" smtClean="0"/>
              <a:t>                $(this).children().last().</a:t>
            </a:r>
            <a:r>
              <a:rPr lang="en-US" b="1" smtClean="0">
                <a:solidFill>
                  <a:srgbClr val="FF0000"/>
                </a:solidFill>
              </a:rPr>
              <a:t>fadeToggle("slow");</a:t>
            </a:r>
          </a:p>
          <a:p>
            <a:r>
              <a:rPr lang="fr-BE" smtClean="0"/>
              <a:t>            });</a:t>
            </a:r>
          </a:p>
          <a:p>
            <a:r>
              <a:rPr lang="fr-BE" smtClean="0"/>
              <a:t>        });</a:t>
            </a:r>
          </a:p>
          <a:p>
            <a:r>
              <a:rPr lang="fr-BE" smtClean="0"/>
              <a:t> &lt;/script&gt;</a:t>
            </a:r>
            <a:endParaRPr lang="fr-BE"/>
          </a:p>
        </p:txBody>
      </p:sp>
      <p:sp>
        <p:nvSpPr>
          <p:cNvPr id="9" name="ZoneTexte 8"/>
          <p:cNvSpPr txBox="1"/>
          <p:nvPr/>
        </p:nvSpPr>
        <p:spPr>
          <a:xfrm>
            <a:off x="1259632" y="3068960"/>
            <a:ext cx="7632848" cy="923330"/>
          </a:xfrm>
          <a:prstGeom prst="rect">
            <a:avLst/>
          </a:prstGeom>
          <a:noFill/>
        </p:spPr>
        <p:txBody>
          <a:bodyPr wrap="square" rtlCol="0">
            <a:spAutoFit/>
          </a:bodyPr>
          <a:lstStyle/>
          <a:p>
            <a:r>
              <a:rPr lang="fr-BE" smtClean="0"/>
              <a:t>Nous reprenons l'exemple précédent et nous remplaçons la méthode Toggle() par la méthode fadeToggle(). Cette méthode permet de rendre l'affichage du texte progressif </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 - Effet déroulant</a:t>
            </a:r>
          </a:p>
        </p:txBody>
      </p:sp>
      <p:sp>
        <p:nvSpPr>
          <p:cNvPr id="7" name="Rectangle 6"/>
          <p:cNvSpPr/>
          <p:nvPr/>
        </p:nvSpPr>
        <p:spPr>
          <a:xfrm>
            <a:off x="1259632" y="1700808"/>
            <a:ext cx="7632848" cy="923330"/>
          </a:xfrm>
          <a:prstGeom prst="rect">
            <a:avLst/>
          </a:prstGeom>
          <a:ln>
            <a:solidFill>
              <a:schemeClr val="accent1"/>
            </a:solidFill>
          </a:ln>
        </p:spPr>
        <p:txBody>
          <a:bodyPr wrap="square">
            <a:spAutoFit/>
          </a:bodyPr>
          <a:lstStyle/>
          <a:p>
            <a:pPr>
              <a:buFont typeface="Arial" pitchFamily="34" charset="0"/>
              <a:buChar char="•"/>
            </a:pPr>
            <a:r>
              <a:rPr lang="fr-BE" smtClean="0"/>
              <a:t> $(</a:t>
            </a:r>
            <a:r>
              <a:rPr lang="fr-BE" i="1" smtClean="0"/>
              <a:t>selector</a:t>
            </a:r>
            <a:r>
              <a:rPr lang="fr-BE" smtClean="0"/>
              <a:t>).slideDown(</a:t>
            </a:r>
            <a:r>
              <a:rPr lang="fr-BE" i="1" smtClean="0"/>
              <a:t>speed,callback</a:t>
            </a:r>
            <a:r>
              <a:rPr lang="fr-BE" smtClean="0"/>
              <a:t>);</a:t>
            </a:r>
          </a:p>
          <a:p>
            <a:pPr>
              <a:buFont typeface="Arial" pitchFamily="34" charset="0"/>
              <a:buChar char="•"/>
            </a:pPr>
            <a:r>
              <a:rPr lang="fr-BE" smtClean="0"/>
              <a:t> $(</a:t>
            </a:r>
            <a:r>
              <a:rPr lang="fr-BE" i="1" smtClean="0"/>
              <a:t>selector</a:t>
            </a:r>
            <a:r>
              <a:rPr lang="fr-BE" smtClean="0"/>
              <a:t>).slideUp(</a:t>
            </a:r>
            <a:r>
              <a:rPr lang="fr-BE" i="1" smtClean="0"/>
              <a:t>speed,callback</a:t>
            </a:r>
            <a:r>
              <a:rPr lang="fr-BE" smtClean="0"/>
              <a:t>);</a:t>
            </a:r>
          </a:p>
          <a:p>
            <a:pPr>
              <a:buFont typeface="Arial" pitchFamily="34" charset="0"/>
              <a:buChar char="•"/>
            </a:pPr>
            <a:r>
              <a:rPr lang="fr-BE" smtClean="0"/>
              <a:t> $(</a:t>
            </a:r>
            <a:r>
              <a:rPr lang="fr-BE" i="1" smtClean="0"/>
              <a:t>selector</a:t>
            </a:r>
            <a:r>
              <a:rPr lang="fr-BE" smtClean="0"/>
              <a:t>).slideToggle(</a:t>
            </a:r>
            <a:r>
              <a:rPr lang="fr-BE" i="1" smtClean="0"/>
              <a:t>speed,callback</a:t>
            </a:r>
            <a:r>
              <a:rPr lang="fr-BE" smtClean="0"/>
              <a:t>);</a:t>
            </a:r>
            <a:endParaRPr lang="fr-BE"/>
          </a:p>
        </p:txBody>
      </p:sp>
      <p:sp>
        <p:nvSpPr>
          <p:cNvPr id="6" name="Rectangle 5"/>
          <p:cNvSpPr/>
          <p:nvPr/>
        </p:nvSpPr>
        <p:spPr>
          <a:xfrm>
            <a:off x="1259632" y="3789040"/>
            <a:ext cx="7560840" cy="2031325"/>
          </a:xfrm>
          <a:prstGeom prst="rect">
            <a:avLst/>
          </a:prstGeom>
          <a:ln>
            <a:solidFill>
              <a:schemeClr val="accent1"/>
            </a:solidFill>
          </a:ln>
        </p:spPr>
        <p:txBody>
          <a:bodyPr wrap="square">
            <a:spAutoFit/>
          </a:bodyPr>
          <a:lstStyle/>
          <a:p>
            <a:r>
              <a:rPr lang="fr-BE" smtClean="0"/>
              <a:t>&lt;script&gt;</a:t>
            </a:r>
          </a:p>
          <a:p>
            <a:r>
              <a:rPr lang="fr-BE" smtClean="0"/>
              <a:t>        $(document).ready(function () {</a:t>
            </a:r>
          </a:p>
          <a:p>
            <a:r>
              <a:rPr lang="fr-BE" smtClean="0"/>
              <a:t>            $(".panel").on("click", function () {</a:t>
            </a:r>
          </a:p>
          <a:p>
            <a:r>
              <a:rPr lang="en-US" smtClean="0"/>
              <a:t>                $(this).children().last().</a:t>
            </a:r>
            <a:r>
              <a:rPr lang="en-US" b="1" smtClean="0">
                <a:solidFill>
                  <a:srgbClr val="FF0000"/>
                </a:solidFill>
              </a:rPr>
              <a:t>slideToggle("slow");</a:t>
            </a:r>
          </a:p>
          <a:p>
            <a:r>
              <a:rPr lang="fr-BE" smtClean="0"/>
              <a:t>            });</a:t>
            </a:r>
          </a:p>
          <a:p>
            <a:r>
              <a:rPr lang="fr-BE" smtClean="0"/>
              <a:t>        });</a:t>
            </a:r>
          </a:p>
          <a:p>
            <a:r>
              <a:rPr lang="fr-BE" smtClean="0"/>
              <a:t> &lt;/script&gt;</a:t>
            </a:r>
            <a:endParaRPr lang="fr-BE"/>
          </a:p>
        </p:txBody>
      </p:sp>
      <p:sp>
        <p:nvSpPr>
          <p:cNvPr id="9" name="ZoneTexte 8"/>
          <p:cNvSpPr txBox="1"/>
          <p:nvPr/>
        </p:nvSpPr>
        <p:spPr>
          <a:xfrm>
            <a:off x="1259632" y="2780928"/>
            <a:ext cx="7632848" cy="923330"/>
          </a:xfrm>
          <a:prstGeom prst="rect">
            <a:avLst/>
          </a:prstGeom>
          <a:noFill/>
        </p:spPr>
        <p:txBody>
          <a:bodyPr wrap="square" rtlCol="0">
            <a:spAutoFit/>
          </a:bodyPr>
          <a:lstStyle/>
          <a:p>
            <a:r>
              <a:rPr lang="fr-BE" smtClean="0"/>
              <a:t>Nous reprenons l'exemple précédent et nous remplaçons la méthode fadeToggle() par la méthode slideToggle().  Cette méthode permet un affichage avec un effet déroulant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Les animations</a:t>
            </a:r>
          </a:p>
        </p:txBody>
      </p:sp>
      <p:sp>
        <p:nvSpPr>
          <p:cNvPr id="7" name="Rectangle 6"/>
          <p:cNvSpPr/>
          <p:nvPr/>
        </p:nvSpPr>
        <p:spPr>
          <a:xfrm>
            <a:off x="1259632" y="1700808"/>
            <a:ext cx="7632848" cy="646331"/>
          </a:xfrm>
          <a:prstGeom prst="rect">
            <a:avLst/>
          </a:prstGeom>
          <a:ln>
            <a:solidFill>
              <a:schemeClr val="accent1"/>
            </a:solidFill>
          </a:ln>
        </p:spPr>
        <p:txBody>
          <a:bodyPr wrap="square">
            <a:spAutoFit/>
          </a:bodyPr>
          <a:lstStyle/>
          <a:p>
            <a:pPr>
              <a:buFont typeface="Arial" pitchFamily="34" charset="0"/>
              <a:buChar char="•"/>
            </a:pPr>
            <a:r>
              <a:rPr lang="fr-BE" smtClean="0"/>
              <a:t> $(</a:t>
            </a:r>
            <a:r>
              <a:rPr lang="fr-BE" i="1" smtClean="0"/>
              <a:t>selector</a:t>
            </a:r>
            <a:r>
              <a:rPr lang="fr-BE" smtClean="0"/>
              <a:t>).animate({</a:t>
            </a:r>
            <a:r>
              <a:rPr lang="fr-BE" i="1" smtClean="0"/>
              <a:t>params</a:t>
            </a:r>
            <a:r>
              <a:rPr lang="fr-BE" smtClean="0"/>
              <a:t>}</a:t>
            </a:r>
            <a:r>
              <a:rPr lang="fr-BE" i="1" smtClean="0"/>
              <a:t>,speed,callback</a:t>
            </a:r>
            <a:r>
              <a:rPr lang="fr-BE" smtClean="0"/>
              <a:t>);</a:t>
            </a:r>
          </a:p>
          <a:p>
            <a:pPr>
              <a:buFont typeface="Arial" pitchFamily="34" charset="0"/>
              <a:buChar char="•"/>
            </a:pPr>
            <a:r>
              <a:rPr lang="fr-BE" smtClean="0"/>
              <a:t> $(</a:t>
            </a:r>
            <a:r>
              <a:rPr lang="fr-BE" i="1" smtClean="0"/>
              <a:t>selector</a:t>
            </a:r>
            <a:r>
              <a:rPr lang="fr-BE" smtClean="0"/>
              <a:t>).stop(</a:t>
            </a:r>
            <a:r>
              <a:rPr lang="fr-BE" i="1" smtClean="0"/>
              <a:t>stopAll,goToEnd</a:t>
            </a:r>
            <a:r>
              <a:rPr lang="fr-BE" smtClean="0"/>
              <a:t>);</a:t>
            </a:r>
            <a:endParaRPr lang="fr-BE"/>
          </a:p>
        </p:txBody>
      </p:sp>
      <p:sp>
        <p:nvSpPr>
          <p:cNvPr id="10" name="Rectangle 9"/>
          <p:cNvSpPr/>
          <p:nvPr/>
        </p:nvSpPr>
        <p:spPr>
          <a:xfrm>
            <a:off x="1259632" y="2636912"/>
            <a:ext cx="7632848" cy="2308324"/>
          </a:xfrm>
          <a:prstGeom prst="rect">
            <a:avLst/>
          </a:prstGeom>
          <a:ln>
            <a:solidFill>
              <a:schemeClr val="accent1"/>
            </a:solidFill>
          </a:ln>
        </p:spPr>
        <p:txBody>
          <a:bodyPr wrap="square">
            <a:spAutoFit/>
          </a:bodyPr>
          <a:lstStyle/>
          <a:p>
            <a:r>
              <a:rPr lang="fr-BE" smtClean="0"/>
              <a:t>$("button").on("click", function(){</a:t>
            </a:r>
            <a:br>
              <a:rPr lang="fr-BE" smtClean="0"/>
            </a:br>
            <a:r>
              <a:rPr lang="fr-BE" smtClean="0"/>
              <a:t>  $("div").animate({</a:t>
            </a:r>
            <a:br>
              <a:rPr lang="fr-BE" smtClean="0"/>
            </a:br>
            <a:r>
              <a:rPr lang="fr-BE" smtClean="0"/>
              <a:t>    left:'250px',</a:t>
            </a:r>
            <a:br>
              <a:rPr lang="fr-BE" smtClean="0"/>
            </a:br>
            <a:r>
              <a:rPr lang="fr-BE" smtClean="0"/>
              <a:t>    opacity:'0.5',</a:t>
            </a:r>
            <a:br>
              <a:rPr lang="fr-BE" smtClean="0"/>
            </a:br>
            <a:r>
              <a:rPr lang="fr-BE" smtClean="0"/>
              <a:t>    height:'150px',</a:t>
            </a:r>
            <a:br>
              <a:rPr lang="fr-BE" smtClean="0"/>
            </a:br>
            <a:r>
              <a:rPr lang="fr-BE" smtClean="0"/>
              <a:t>    width:'150px'</a:t>
            </a:r>
            <a:br>
              <a:rPr lang="fr-BE" smtClean="0"/>
            </a:br>
            <a:r>
              <a:rPr lang="fr-BE" smtClean="0"/>
              <a:t>  });</a:t>
            </a:r>
            <a:br>
              <a:rPr lang="fr-BE" smtClean="0"/>
            </a:br>
            <a:r>
              <a:rPr lang="fr-BE" smtClean="0"/>
              <a: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7128792" cy="923330"/>
          </a:xfrm>
          <a:prstGeom prst="rect">
            <a:avLst/>
          </a:prstGeom>
          <a:noFill/>
        </p:spPr>
        <p:txBody>
          <a:bodyPr wrap="square" rtlCol="0">
            <a:spAutoFit/>
          </a:bodyPr>
          <a:lstStyle/>
          <a:p>
            <a:r>
              <a:rPr lang="fr-BE" sz="5400" dirty="0" smtClean="0"/>
              <a:t>Les Balises Classification</a:t>
            </a:r>
          </a:p>
        </p:txBody>
      </p:sp>
      <p:sp>
        <p:nvSpPr>
          <p:cNvPr id="3" name="ZoneTexte 2"/>
          <p:cNvSpPr txBox="1"/>
          <p:nvPr/>
        </p:nvSpPr>
        <p:spPr>
          <a:xfrm>
            <a:off x="982567" y="1031245"/>
            <a:ext cx="7477865" cy="3477875"/>
          </a:xfrm>
          <a:prstGeom prst="rect">
            <a:avLst/>
          </a:prstGeom>
          <a:noFill/>
        </p:spPr>
        <p:txBody>
          <a:bodyPr wrap="square" rtlCol="0">
            <a:spAutoFit/>
          </a:bodyPr>
          <a:lstStyle/>
          <a:p>
            <a:pPr marL="457200" indent="-457200">
              <a:buFont typeface="Wingdings" pitchFamily="2" charset="2"/>
              <a:buChar char="Ø"/>
            </a:pPr>
            <a:r>
              <a:rPr lang="fr-BE" sz="2800" b="1" dirty="0" smtClean="0"/>
              <a:t>Les caractères spéciaux</a:t>
            </a:r>
          </a:p>
          <a:p>
            <a:pPr marL="1257300" lvl="2" indent="-342900">
              <a:buFont typeface="Arial" pitchFamily="34" charset="0"/>
              <a:buChar char="•"/>
            </a:pPr>
            <a:r>
              <a:rPr lang="fr-BE" sz="2400" dirty="0" smtClean="0">
                <a:solidFill>
                  <a:srgbClr val="FF0000"/>
                </a:solidFill>
              </a:rPr>
              <a:t>&amp;</a:t>
            </a:r>
            <a:r>
              <a:rPr lang="fr-BE" sz="2400" dirty="0" err="1" smtClean="0">
                <a:solidFill>
                  <a:srgbClr val="FF0000"/>
                </a:solidFill>
              </a:rPr>
              <a:t>lt</a:t>
            </a:r>
            <a:r>
              <a:rPr lang="fr-BE" sz="2400" dirty="0" smtClean="0">
                <a:solidFill>
                  <a:srgbClr val="FF0000"/>
                </a:solidFill>
              </a:rPr>
              <a:t>; </a:t>
            </a:r>
            <a:r>
              <a:rPr lang="fr-BE" sz="2400" dirty="0" smtClean="0"/>
              <a:t>pour le caractère </a:t>
            </a:r>
            <a:r>
              <a:rPr lang="fr-BE" sz="2400" dirty="0" smtClean="0">
                <a:solidFill>
                  <a:srgbClr val="FF0000"/>
                </a:solidFill>
              </a:rPr>
              <a:t>&lt;</a:t>
            </a:r>
          </a:p>
          <a:p>
            <a:pPr marL="1257300" lvl="2" indent="-342900">
              <a:buFont typeface="Arial" pitchFamily="34" charset="0"/>
              <a:buChar char="•"/>
            </a:pPr>
            <a:r>
              <a:rPr lang="fr-BE" sz="2400" dirty="0" smtClean="0">
                <a:solidFill>
                  <a:srgbClr val="FF0000"/>
                </a:solidFill>
              </a:rPr>
              <a:t>&amp;gt; </a:t>
            </a:r>
            <a:r>
              <a:rPr lang="fr-BE" sz="2400" dirty="0" smtClean="0"/>
              <a:t>pour le caractère </a:t>
            </a:r>
            <a:r>
              <a:rPr lang="fr-BE" sz="2400" dirty="0" smtClean="0">
                <a:solidFill>
                  <a:srgbClr val="FF0000"/>
                </a:solidFill>
              </a:rPr>
              <a:t>&gt;</a:t>
            </a:r>
          </a:p>
          <a:p>
            <a:pPr marL="1257300" lvl="2" indent="-342900">
              <a:buFont typeface="Arial" pitchFamily="34" charset="0"/>
              <a:buChar char="•"/>
            </a:pPr>
            <a:r>
              <a:rPr lang="fr-BE" sz="2400" dirty="0" smtClean="0">
                <a:solidFill>
                  <a:srgbClr val="FF0000"/>
                </a:solidFill>
              </a:rPr>
              <a:t>&amp;</a:t>
            </a:r>
            <a:r>
              <a:rPr lang="fr-BE" sz="2400" dirty="0" err="1" smtClean="0">
                <a:solidFill>
                  <a:srgbClr val="FF0000"/>
                </a:solidFill>
              </a:rPr>
              <a:t>quot</a:t>
            </a:r>
            <a:r>
              <a:rPr lang="fr-BE" sz="2400" dirty="0" smtClean="0">
                <a:solidFill>
                  <a:srgbClr val="FF0000"/>
                </a:solidFill>
              </a:rPr>
              <a:t>; </a:t>
            </a:r>
            <a:r>
              <a:rPr lang="fr-BE" sz="2400" dirty="0" smtClean="0"/>
              <a:t>pour le caractère </a:t>
            </a:r>
            <a:r>
              <a:rPr lang="fr-BE" sz="2400" dirty="0" smtClean="0">
                <a:solidFill>
                  <a:srgbClr val="FF0000"/>
                </a:solidFill>
              </a:rPr>
              <a:t>"</a:t>
            </a:r>
          </a:p>
          <a:p>
            <a:pPr marL="1257300" lvl="2" indent="-342900">
              <a:buFont typeface="Arial" pitchFamily="34" charset="0"/>
              <a:buChar char="•"/>
            </a:pPr>
            <a:r>
              <a:rPr lang="fr-BE" sz="2400" dirty="0" smtClean="0">
                <a:solidFill>
                  <a:srgbClr val="FF0000"/>
                </a:solidFill>
              </a:rPr>
              <a:t>&amp;</a:t>
            </a:r>
            <a:r>
              <a:rPr lang="fr-BE" sz="2400" dirty="0" err="1" smtClean="0">
                <a:solidFill>
                  <a:srgbClr val="FF0000"/>
                </a:solidFill>
              </a:rPr>
              <a:t>amp</a:t>
            </a:r>
            <a:r>
              <a:rPr lang="fr-BE" sz="2400" dirty="0" smtClean="0">
                <a:solidFill>
                  <a:srgbClr val="FF0000"/>
                </a:solidFill>
              </a:rPr>
              <a:t>; </a:t>
            </a:r>
            <a:r>
              <a:rPr lang="fr-BE" sz="2400" dirty="0" smtClean="0"/>
              <a:t>pour le caractère </a:t>
            </a:r>
            <a:r>
              <a:rPr lang="fr-BE" sz="2400" dirty="0" smtClean="0">
                <a:solidFill>
                  <a:srgbClr val="FF0000"/>
                </a:solidFill>
              </a:rPr>
              <a:t>&amp;</a:t>
            </a:r>
          </a:p>
          <a:p>
            <a:pPr marL="1257300" lvl="2" indent="-342900">
              <a:buFont typeface="Arial" pitchFamily="34" charset="0"/>
              <a:buChar char="•"/>
            </a:pPr>
            <a:r>
              <a:rPr lang="fr-BE" sz="2400" dirty="0" smtClean="0">
                <a:solidFill>
                  <a:srgbClr val="FF0000"/>
                </a:solidFill>
              </a:rPr>
              <a:t>&amp;</a:t>
            </a:r>
            <a:r>
              <a:rPr lang="fr-BE" sz="2400" dirty="0" err="1" smtClean="0">
                <a:solidFill>
                  <a:srgbClr val="FF0000"/>
                </a:solidFill>
              </a:rPr>
              <a:t>nbsp</a:t>
            </a:r>
            <a:r>
              <a:rPr lang="fr-BE" sz="2400" dirty="0" smtClean="0">
                <a:solidFill>
                  <a:srgbClr val="FF0000"/>
                </a:solidFill>
              </a:rPr>
              <a:t>; </a:t>
            </a:r>
            <a:r>
              <a:rPr lang="fr-BE" sz="2400" dirty="0" smtClean="0"/>
              <a:t>pour la caractère </a:t>
            </a:r>
            <a:r>
              <a:rPr lang="fr-BE" sz="2400" dirty="0" smtClean="0">
                <a:solidFill>
                  <a:srgbClr val="FF0000"/>
                </a:solidFill>
              </a:rPr>
              <a:t>blanc</a:t>
            </a:r>
          </a:p>
          <a:p>
            <a:pPr marL="1257300" lvl="2" indent="-342900">
              <a:buFont typeface="Arial" pitchFamily="34" charset="0"/>
              <a:buChar char="•"/>
            </a:pPr>
            <a:r>
              <a:rPr lang="fr-BE" sz="2400" dirty="0" smtClean="0">
                <a:solidFill>
                  <a:srgbClr val="FF0000"/>
                </a:solidFill>
              </a:rPr>
              <a:t>&amp;euro; </a:t>
            </a:r>
            <a:r>
              <a:rPr lang="fr-BE" sz="2400" dirty="0" smtClean="0"/>
              <a:t>pour le symbole </a:t>
            </a:r>
            <a:r>
              <a:rPr lang="fr-BE" sz="2400" dirty="0" smtClean="0">
                <a:solidFill>
                  <a:srgbClr val="FF0000"/>
                </a:solidFill>
              </a:rPr>
              <a:t>€</a:t>
            </a:r>
          </a:p>
          <a:p>
            <a:pPr lvl="2"/>
            <a:endParaRPr lang="fr-BE" sz="2400" dirty="0"/>
          </a:p>
          <a:p>
            <a:r>
              <a:rPr lang="fr-BE" sz="2400" b="1" dirty="0" smtClean="0"/>
              <a:t>Ces balises sont de type </a:t>
            </a:r>
            <a:r>
              <a:rPr lang="fr-BE" sz="2400" b="1" dirty="0" err="1" smtClean="0"/>
              <a:t>Inline</a:t>
            </a:r>
            <a:r>
              <a:rPr lang="fr-BE" sz="2400" dirty="0" smtClean="0"/>
              <a:t>. On ajoute </a:t>
            </a:r>
            <a:r>
              <a:rPr lang="fr-BE" sz="2400" b="1" dirty="0" smtClean="0">
                <a:solidFill>
                  <a:srgbClr val="FF0000"/>
                </a:solidFill>
              </a:rPr>
              <a:t>&lt;</a:t>
            </a:r>
            <a:r>
              <a:rPr lang="fr-BE" sz="2400" b="1" dirty="0" err="1" smtClean="0">
                <a:solidFill>
                  <a:srgbClr val="FF0000"/>
                </a:solidFill>
              </a:rPr>
              <a:t>span</a:t>
            </a:r>
            <a:r>
              <a:rPr lang="fr-BE" sz="2400" b="1" dirty="0" smtClean="0">
                <a:solidFill>
                  <a:srgbClr val="FF0000"/>
                </a:solidFill>
              </a:rPr>
              <a:t>&gt; &lt;/</a:t>
            </a:r>
            <a:r>
              <a:rPr lang="fr-BE" sz="2400" b="1" dirty="0" err="1" smtClean="0">
                <a:solidFill>
                  <a:srgbClr val="FF0000"/>
                </a:solidFill>
              </a:rPr>
              <a:t>span</a:t>
            </a:r>
            <a:r>
              <a:rPr lang="fr-BE" sz="2400" b="1" dirty="0" smtClean="0">
                <a:solidFill>
                  <a:srgbClr val="FF0000"/>
                </a:solidFill>
              </a:rPr>
              <a:t>&gt;</a:t>
            </a:r>
          </a:p>
        </p:txBody>
      </p:sp>
    </p:spTree>
    <p:extLst>
      <p:ext uri="{BB962C8B-B14F-4D97-AF65-F5344CB8AC3E}">
        <p14:creationId xmlns="" xmlns:p14="http://schemas.microsoft.com/office/powerpoint/2010/main" val="318963825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Ajout, suppression d'éléments</a:t>
            </a:r>
          </a:p>
        </p:txBody>
      </p:sp>
      <p:sp>
        <p:nvSpPr>
          <p:cNvPr id="7" name="Rectangle 6"/>
          <p:cNvSpPr/>
          <p:nvPr/>
        </p:nvSpPr>
        <p:spPr>
          <a:xfrm>
            <a:off x="1259632" y="1700808"/>
            <a:ext cx="7632848" cy="1200329"/>
          </a:xfrm>
          <a:prstGeom prst="rect">
            <a:avLst/>
          </a:prstGeom>
          <a:ln>
            <a:solidFill>
              <a:schemeClr val="accent1"/>
            </a:solidFill>
          </a:ln>
        </p:spPr>
        <p:txBody>
          <a:bodyPr wrap="square">
            <a:spAutoFit/>
          </a:bodyPr>
          <a:lstStyle/>
          <a:p>
            <a:pPr>
              <a:buFont typeface="Arial" pitchFamily="34" charset="0"/>
              <a:buChar char="•"/>
            </a:pPr>
            <a:r>
              <a:rPr lang="fr-BE" smtClean="0"/>
              <a:t> $(</a:t>
            </a:r>
            <a:r>
              <a:rPr lang="fr-BE" i="1" smtClean="0"/>
              <a:t>selector</a:t>
            </a:r>
            <a:r>
              <a:rPr lang="fr-BE" smtClean="0"/>
              <a:t>).append();</a:t>
            </a:r>
          </a:p>
          <a:p>
            <a:pPr>
              <a:buFont typeface="Arial" pitchFamily="34" charset="0"/>
              <a:buChar char="•"/>
            </a:pPr>
            <a:r>
              <a:rPr lang="fr-BE" smtClean="0"/>
              <a:t> $(</a:t>
            </a:r>
            <a:r>
              <a:rPr lang="fr-BE" i="1" smtClean="0"/>
              <a:t>selector</a:t>
            </a:r>
            <a:r>
              <a:rPr lang="fr-BE" smtClean="0"/>
              <a:t>).prepend();</a:t>
            </a:r>
          </a:p>
          <a:p>
            <a:pPr>
              <a:buFont typeface="Arial" pitchFamily="34" charset="0"/>
              <a:buChar char="•"/>
            </a:pPr>
            <a:r>
              <a:rPr lang="fr-BE" smtClean="0"/>
              <a:t> $(selector).after();</a:t>
            </a:r>
          </a:p>
          <a:p>
            <a:pPr>
              <a:buFont typeface="Arial" pitchFamily="34" charset="0"/>
              <a:buChar char="•"/>
            </a:pPr>
            <a:r>
              <a:rPr lang="fr-BE" smtClean="0"/>
              <a:t> $(selector).before();</a:t>
            </a:r>
            <a:endParaRPr lang="fr-BE"/>
          </a:p>
        </p:txBody>
      </p:sp>
      <p:sp>
        <p:nvSpPr>
          <p:cNvPr id="9" name="ZoneTexte 8"/>
          <p:cNvSpPr txBox="1"/>
          <p:nvPr/>
        </p:nvSpPr>
        <p:spPr>
          <a:xfrm>
            <a:off x="1259632" y="3068960"/>
            <a:ext cx="7632848" cy="646331"/>
          </a:xfrm>
          <a:prstGeom prst="rect">
            <a:avLst/>
          </a:prstGeom>
          <a:noFill/>
        </p:spPr>
        <p:txBody>
          <a:bodyPr wrap="square" rtlCol="0">
            <a:spAutoFit/>
          </a:bodyPr>
          <a:lstStyle/>
          <a:p>
            <a:r>
              <a:rPr lang="fr-BE" smtClean="0"/>
              <a:t>Nous allons prendre l'exemple d'un diaporama utilisant une animation ainsi que l'ajout d'un élément en fin de conteneur</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Ajout, suppression d'éléments</a:t>
            </a:r>
          </a:p>
        </p:txBody>
      </p:sp>
      <p:pic>
        <p:nvPicPr>
          <p:cNvPr id="10" name="Picture 2"/>
          <p:cNvPicPr>
            <a:picLocks noChangeAspect="1" noChangeArrowheads="1"/>
          </p:cNvPicPr>
          <p:nvPr/>
        </p:nvPicPr>
        <p:blipFill>
          <a:blip r:embed="rId2" cstate="print"/>
          <a:srcRect/>
          <a:stretch>
            <a:fillRect/>
          </a:stretch>
        </p:blipFill>
        <p:spPr bwMode="auto">
          <a:xfrm>
            <a:off x="1259632" y="1772816"/>
            <a:ext cx="3816424" cy="3901234"/>
          </a:xfrm>
          <a:prstGeom prst="rect">
            <a:avLst/>
          </a:prstGeom>
          <a:noFill/>
          <a:ln w="9525">
            <a:noFill/>
            <a:miter lim="800000"/>
            <a:headEnd/>
            <a:tailEnd/>
          </a:ln>
        </p:spPr>
      </p:pic>
      <p:sp>
        <p:nvSpPr>
          <p:cNvPr id="11" name="ZoneTexte 10"/>
          <p:cNvSpPr txBox="1"/>
          <p:nvPr/>
        </p:nvSpPr>
        <p:spPr>
          <a:xfrm>
            <a:off x="1331640" y="5877272"/>
            <a:ext cx="7632848" cy="646331"/>
          </a:xfrm>
          <a:prstGeom prst="rect">
            <a:avLst/>
          </a:prstGeom>
          <a:noFill/>
        </p:spPr>
        <p:txBody>
          <a:bodyPr wrap="square" rtlCol="0">
            <a:spAutoFit/>
          </a:bodyPr>
          <a:lstStyle/>
          <a:p>
            <a:r>
              <a:rPr lang="fr-BE" smtClean="0"/>
              <a:t>Le clic sur le bouton provoquera le passage à l'image suivante avec un effet de rotation vers la gauche.</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Ajout, suppression d'éléments</a:t>
            </a:r>
          </a:p>
        </p:txBody>
      </p:sp>
      <p:sp>
        <p:nvSpPr>
          <p:cNvPr id="7" name="Rectangle 6"/>
          <p:cNvSpPr/>
          <p:nvPr/>
        </p:nvSpPr>
        <p:spPr>
          <a:xfrm>
            <a:off x="1187624" y="1700808"/>
            <a:ext cx="7776864" cy="3139321"/>
          </a:xfrm>
          <a:prstGeom prst="rect">
            <a:avLst/>
          </a:prstGeom>
          <a:ln>
            <a:solidFill>
              <a:schemeClr val="accent1"/>
            </a:solidFill>
          </a:ln>
        </p:spPr>
        <p:txBody>
          <a:bodyPr wrap="square">
            <a:spAutoFit/>
          </a:bodyPr>
          <a:lstStyle/>
          <a:p>
            <a:r>
              <a:rPr lang="fr-BE" smtClean="0"/>
              <a:t> &lt;div id="content"&gt;</a:t>
            </a:r>
          </a:p>
          <a:p>
            <a:r>
              <a:rPr lang="fr-BE" smtClean="0"/>
              <a:t>    &lt;table&gt;</a:t>
            </a:r>
          </a:p>
          <a:p>
            <a:r>
              <a:rPr lang="fr-BE" smtClean="0"/>
              <a:t>            &lt;tr&gt;</a:t>
            </a:r>
          </a:p>
          <a:p>
            <a:r>
              <a:rPr lang="fr-BE" smtClean="0"/>
              <a:t>            &lt;td&gt;&lt;img src="Images/image1.JPG" /&gt;&lt;/td&gt;</a:t>
            </a:r>
          </a:p>
          <a:p>
            <a:r>
              <a:rPr lang="fr-BE" smtClean="0"/>
              <a:t>            &lt;td&gt;&lt;img src="Images/image2.JPG" /&gt;&lt;/td&gt;</a:t>
            </a:r>
          </a:p>
          <a:p>
            <a:r>
              <a:rPr lang="fr-BE" smtClean="0"/>
              <a:t>            &lt;td&gt;&lt;img src="Images/image3.JPG" /&gt;&lt;/td&gt;</a:t>
            </a:r>
          </a:p>
          <a:p>
            <a:r>
              <a:rPr lang="fr-BE" smtClean="0"/>
              <a:t>            &lt;td&gt;&lt;img src="Images/image4.JPG" /&gt;&lt;/td&gt;</a:t>
            </a:r>
          </a:p>
          <a:p>
            <a:r>
              <a:rPr lang="fr-BE" smtClean="0"/>
              <a:t>            &lt;/tr&gt;</a:t>
            </a:r>
          </a:p>
          <a:p>
            <a:r>
              <a:rPr lang="fr-BE" smtClean="0"/>
              <a:t>    &lt;/table&gt;</a:t>
            </a:r>
          </a:p>
          <a:p>
            <a:r>
              <a:rPr lang="fr-BE" smtClean="0"/>
              <a:t>&lt;/div&gt;&lt;br /&gt;&lt;br/&gt;</a:t>
            </a:r>
          </a:p>
          <a:p>
            <a:r>
              <a:rPr lang="en-US" smtClean="0"/>
              <a:t>&lt;input type="button" onclick="change();" value="Move" /&gt;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Ajout, suppression d'éléments</a:t>
            </a:r>
          </a:p>
        </p:txBody>
      </p:sp>
      <p:sp>
        <p:nvSpPr>
          <p:cNvPr id="7" name="Rectangle 6"/>
          <p:cNvSpPr/>
          <p:nvPr/>
        </p:nvSpPr>
        <p:spPr>
          <a:xfrm>
            <a:off x="1043608" y="1628800"/>
            <a:ext cx="7776864" cy="4801314"/>
          </a:xfrm>
          <a:prstGeom prst="rect">
            <a:avLst/>
          </a:prstGeom>
          <a:ln>
            <a:solidFill>
              <a:schemeClr val="accent1"/>
            </a:solidFill>
          </a:ln>
        </p:spPr>
        <p:txBody>
          <a:bodyPr wrap="square">
            <a:spAutoFit/>
          </a:bodyPr>
          <a:lstStyle/>
          <a:p>
            <a:r>
              <a:rPr lang="fr-BE" smtClean="0"/>
              <a:t>&lt;style&gt;</a:t>
            </a:r>
          </a:p>
          <a:p>
            <a:r>
              <a:rPr lang="fr-BE" smtClean="0"/>
              <a:t>        img  {</a:t>
            </a:r>
          </a:p>
          <a:p>
            <a:r>
              <a:rPr lang="fr-BE" smtClean="0"/>
              <a:t>            width:300px;</a:t>
            </a:r>
          </a:p>
          <a:p>
            <a:r>
              <a:rPr lang="fr-BE" smtClean="0"/>
              <a:t>            height:300px;</a:t>
            </a:r>
          </a:p>
          <a:p>
            <a:r>
              <a:rPr lang="fr-BE" smtClean="0"/>
              <a:t>            margin:0;</a:t>
            </a:r>
          </a:p>
          <a:p>
            <a:r>
              <a:rPr lang="fr-BE" smtClean="0"/>
              <a:t>            padding:0; }</a:t>
            </a:r>
          </a:p>
          <a:p>
            <a:r>
              <a:rPr lang="fr-BE" smtClean="0"/>
              <a:t>        #content {</a:t>
            </a:r>
          </a:p>
          <a:p>
            <a:r>
              <a:rPr lang="fr-BE" smtClean="0"/>
              <a:t>            height:300px;</a:t>
            </a:r>
          </a:p>
          <a:p>
            <a:r>
              <a:rPr lang="fr-BE" smtClean="0"/>
              <a:t>            width:300px;</a:t>
            </a:r>
          </a:p>
          <a:p>
            <a:r>
              <a:rPr lang="fr-BE" smtClean="0"/>
              <a:t>            overflow:hidden;  }</a:t>
            </a:r>
          </a:p>
          <a:p>
            <a:r>
              <a:rPr lang="fr-BE" smtClean="0"/>
              <a:t>        #content table {</a:t>
            </a:r>
          </a:p>
          <a:p>
            <a:r>
              <a:rPr lang="fr-BE" smtClean="0"/>
              <a:t>            border-spacing: 0;</a:t>
            </a:r>
          </a:p>
          <a:p>
            <a:r>
              <a:rPr lang="fr-BE" smtClean="0"/>
              <a:t>            border-collapse: collapse; }</a:t>
            </a:r>
          </a:p>
          <a:p>
            <a:r>
              <a:rPr lang="fr-BE" smtClean="0"/>
              <a:t>        #content td {</a:t>
            </a:r>
          </a:p>
          <a:p>
            <a:r>
              <a:rPr lang="fr-BE" smtClean="0"/>
              <a:t>            padding:0;</a:t>
            </a:r>
          </a:p>
          <a:p>
            <a:r>
              <a:rPr lang="fr-BE" smtClean="0"/>
              <a:t>            margin:0; }        </a:t>
            </a:r>
          </a:p>
          <a:p>
            <a:r>
              <a:rPr lang="fr-BE" smtClean="0"/>
              <a:t>    &lt;/style&gt;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Ajout, suppression d'éléments</a:t>
            </a:r>
          </a:p>
        </p:txBody>
      </p:sp>
      <p:sp>
        <p:nvSpPr>
          <p:cNvPr id="7" name="Rectangle 6"/>
          <p:cNvSpPr/>
          <p:nvPr/>
        </p:nvSpPr>
        <p:spPr>
          <a:xfrm>
            <a:off x="1043608" y="1700808"/>
            <a:ext cx="7776864" cy="3139321"/>
          </a:xfrm>
          <a:prstGeom prst="rect">
            <a:avLst/>
          </a:prstGeom>
          <a:ln>
            <a:solidFill>
              <a:schemeClr val="accent1"/>
            </a:solidFill>
          </a:ln>
        </p:spPr>
        <p:txBody>
          <a:bodyPr wrap="square">
            <a:spAutoFit/>
          </a:bodyPr>
          <a:lstStyle/>
          <a:p>
            <a:r>
              <a:rPr lang="fr-BE" smtClean="0"/>
              <a:t>&lt;script&gt;</a:t>
            </a:r>
          </a:p>
          <a:p>
            <a:r>
              <a:rPr lang="fr-BE" smtClean="0"/>
              <a:t>        function change() {</a:t>
            </a:r>
          </a:p>
          <a:p>
            <a:r>
              <a:rPr lang="fr-BE" smtClean="0"/>
              <a:t>            $("#content table").animate({marginLeft:'-=300px'},800,</a:t>
            </a:r>
          </a:p>
          <a:p>
            <a:r>
              <a:rPr lang="fr-BE" smtClean="0"/>
              <a:t>                function () {</a:t>
            </a:r>
          </a:p>
          <a:p>
            <a:r>
              <a:rPr lang="en-US" smtClean="0"/>
              <a:t>                    $("#content table").css("margin-left", "0px");</a:t>
            </a:r>
          </a:p>
          <a:p>
            <a:r>
              <a:rPr lang="en-US" smtClean="0"/>
              <a:t>                    $("#content table tr").append($("#content table tr").children().first());</a:t>
            </a:r>
          </a:p>
          <a:p>
            <a:r>
              <a:rPr lang="fr-BE" smtClean="0"/>
              <a:t>                    </a:t>
            </a:r>
          </a:p>
          <a:p>
            <a:r>
              <a:rPr lang="fr-BE" smtClean="0"/>
              <a:t>                });</a:t>
            </a:r>
          </a:p>
          <a:p>
            <a:endParaRPr lang="fr-BE" smtClean="0"/>
          </a:p>
          <a:p>
            <a:r>
              <a:rPr lang="fr-BE" smtClean="0"/>
              <a:t>        }      </a:t>
            </a:r>
          </a:p>
          <a:p>
            <a:r>
              <a:rPr lang="fr-BE" smtClean="0"/>
              <a:t> &lt;/script&gt;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Gestion des cookies</a:t>
            </a:r>
          </a:p>
        </p:txBody>
      </p:sp>
      <p:sp>
        <p:nvSpPr>
          <p:cNvPr id="6" name="ZoneTexte 5"/>
          <p:cNvSpPr txBox="1"/>
          <p:nvPr/>
        </p:nvSpPr>
        <p:spPr>
          <a:xfrm>
            <a:off x="1259632" y="1700808"/>
            <a:ext cx="7704856" cy="4524315"/>
          </a:xfrm>
          <a:prstGeom prst="rect">
            <a:avLst/>
          </a:prstGeom>
          <a:noFill/>
        </p:spPr>
        <p:txBody>
          <a:bodyPr wrap="square" rtlCol="0">
            <a:spAutoFit/>
          </a:bodyPr>
          <a:lstStyle/>
          <a:p>
            <a:r>
              <a:rPr lang="fr-FR" smtClean="0"/>
              <a:t>Un cookie est un petit fichier texte qui est stocké par le navigateur sur la machine de l'utilisateur. Les cookies sont de texte brut; ils ne contiennent pas de code exécutable.</a:t>
            </a:r>
          </a:p>
          <a:p>
            <a:endParaRPr lang="fr-FR" smtClean="0"/>
          </a:p>
          <a:p>
            <a:r>
              <a:rPr lang="fr-FR" smtClean="0"/>
              <a:t>Un cookie peut être envoyé par le serveur et stocké chez le client ou alors créé par code javascript. Les cookies sont envoyés dans l'en-tête du protocole HTTP lors de chaque requête effectuée par le navigateur vers le serveur.</a:t>
            </a:r>
          </a:p>
          <a:p>
            <a:endParaRPr lang="fr-FR" smtClean="0"/>
          </a:p>
          <a:p>
            <a:r>
              <a:rPr lang="fr-FR" smtClean="0"/>
              <a:t>Voici la syntaxe utisée dans l'entête lors de l'envoi par le serveur:</a:t>
            </a:r>
          </a:p>
          <a:p>
            <a:endParaRPr lang="fr-FR" smtClean="0"/>
          </a:p>
          <a:p>
            <a:r>
              <a:rPr lang="en-US" b="1" smtClean="0">
                <a:solidFill>
                  <a:srgbClr val="FF0000"/>
                </a:solidFill>
              </a:rPr>
              <a:t>Set-Cookie: </a:t>
            </a:r>
            <a:r>
              <a:rPr lang="en-US" b="1" i="1" smtClean="0">
                <a:solidFill>
                  <a:srgbClr val="FF0000"/>
                </a:solidFill>
              </a:rPr>
              <a:t>value</a:t>
            </a:r>
            <a:r>
              <a:rPr lang="en-US" b="1" smtClean="0">
                <a:solidFill>
                  <a:srgbClr val="FF0000"/>
                </a:solidFill>
              </a:rPr>
              <a:t>[; expires=</a:t>
            </a:r>
            <a:r>
              <a:rPr lang="en-US" b="1" i="1" smtClean="0">
                <a:solidFill>
                  <a:srgbClr val="FF0000"/>
                </a:solidFill>
              </a:rPr>
              <a:t>date</a:t>
            </a:r>
            <a:r>
              <a:rPr lang="en-US" b="1" smtClean="0">
                <a:solidFill>
                  <a:srgbClr val="FF0000"/>
                </a:solidFill>
              </a:rPr>
              <a:t>][; domain=</a:t>
            </a:r>
            <a:r>
              <a:rPr lang="en-US" b="1" i="1" smtClean="0">
                <a:solidFill>
                  <a:srgbClr val="FF0000"/>
                </a:solidFill>
              </a:rPr>
              <a:t>domain</a:t>
            </a:r>
            <a:r>
              <a:rPr lang="en-US" b="1" smtClean="0">
                <a:solidFill>
                  <a:srgbClr val="FF0000"/>
                </a:solidFill>
              </a:rPr>
              <a:t>][; path=</a:t>
            </a:r>
            <a:r>
              <a:rPr lang="en-US" b="1" i="1" smtClean="0">
                <a:solidFill>
                  <a:srgbClr val="FF0000"/>
                </a:solidFill>
              </a:rPr>
              <a:t>path</a:t>
            </a:r>
            <a:r>
              <a:rPr lang="en-US" b="1" smtClean="0">
                <a:solidFill>
                  <a:srgbClr val="FF0000"/>
                </a:solidFill>
              </a:rPr>
              <a:t>][; secure]</a:t>
            </a:r>
          </a:p>
          <a:p>
            <a:endParaRPr lang="en-US" b="1" smtClean="0">
              <a:solidFill>
                <a:srgbClr val="FF0000"/>
              </a:solidFill>
            </a:endParaRPr>
          </a:p>
          <a:p>
            <a:r>
              <a:rPr lang="fr-FR" smtClean="0"/>
              <a:t>S'il existe plusieurs cookies pour la requête donnée, alors ils sont séparés par un point-virgule et de l'espace, tels que:</a:t>
            </a:r>
          </a:p>
          <a:p>
            <a:endParaRPr lang="fr-FR" b="1" smtClean="0">
              <a:solidFill>
                <a:srgbClr val="FF0000"/>
              </a:solidFill>
            </a:endParaRPr>
          </a:p>
          <a:p>
            <a:r>
              <a:rPr lang="fr-BE" b="1" smtClean="0">
                <a:solidFill>
                  <a:srgbClr val="FF0000"/>
                </a:solidFill>
              </a:rPr>
              <a:t>Cookie: value1; value2; name1=value1</a:t>
            </a:r>
            <a:endParaRPr lang="fr-BE" b="1">
              <a:solidFill>
                <a:srgbClr val="FF0000"/>
              </a:solidFill>
            </a:endParaRPr>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Gestion des cookies</a:t>
            </a:r>
          </a:p>
        </p:txBody>
      </p:sp>
      <p:sp>
        <p:nvSpPr>
          <p:cNvPr id="6" name="ZoneTexte 5"/>
          <p:cNvSpPr txBox="1"/>
          <p:nvPr/>
        </p:nvSpPr>
        <p:spPr>
          <a:xfrm>
            <a:off x="1259632" y="1700808"/>
            <a:ext cx="7704856" cy="923330"/>
          </a:xfrm>
          <a:prstGeom prst="rect">
            <a:avLst/>
          </a:prstGeom>
          <a:noFill/>
        </p:spPr>
        <p:txBody>
          <a:bodyPr wrap="square" rtlCol="0">
            <a:spAutoFit/>
          </a:bodyPr>
          <a:lstStyle/>
          <a:p>
            <a:r>
              <a:rPr lang="fr-BE" smtClean="0"/>
              <a:t>Sous Javascript, nous pouvons écrire deux fonctions permettant d'enregistrer ou de lire un cookie. Effecer un cookie consiste à lui donner une date antérieure à la date actuelle. </a:t>
            </a:r>
            <a:endParaRPr lang="fr-BE"/>
          </a:p>
        </p:txBody>
      </p:sp>
      <p:sp>
        <p:nvSpPr>
          <p:cNvPr id="9" name="Rectangle 8"/>
          <p:cNvSpPr/>
          <p:nvPr/>
        </p:nvSpPr>
        <p:spPr>
          <a:xfrm>
            <a:off x="1115616" y="2708920"/>
            <a:ext cx="7848872" cy="2862322"/>
          </a:xfrm>
          <a:prstGeom prst="rect">
            <a:avLst/>
          </a:prstGeom>
          <a:ln>
            <a:solidFill>
              <a:schemeClr val="accent1"/>
            </a:solidFill>
          </a:ln>
        </p:spPr>
        <p:txBody>
          <a:bodyPr wrap="square">
            <a:spAutoFit/>
          </a:bodyPr>
          <a:lstStyle/>
          <a:p>
            <a:r>
              <a:rPr lang="fr-BE" smtClean="0"/>
              <a:t> function getCookie(NameOfCookie) {</a:t>
            </a:r>
          </a:p>
          <a:p>
            <a:r>
              <a:rPr lang="fr-BE" smtClean="0"/>
              <a:t> if (document.cookie.length &gt; 0)  { </a:t>
            </a:r>
          </a:p>
          <a:p>
            <a:r>
              <a:rPr lang="fr-BE" smtClean="0"/>
              <a:t>	begin = document.cookie.indexOf(NameOfCookie+"="); </a:t>
            </a:r>
          </a:p>
          <a:p>
            <a:r>
              <a:rPr lang="fr-BE" smtClean="0"/>
              <a:t> 	if (begin != -1) { </a:t>
            </a:r>
          </a:p>
          <a:p>
            <a:r>
              <a:rPr lang="fr-BE" smtClean="0"/>
              <a:t>		begin += NameOfCookie.length+1; </a:t>
            </a:r>
          </a:p>
          <a:p>
            <a:r>
              <a:rPr lang="fr-BE" smtClean="0"/>
              <a:t>		end = document.cookie.indexOf(";", begin);</a:t>
            </a:r>
          </a:p>
          <a:p>
            <a:r>
              <a:rPr lang="fr-BE" smtClean="0"/>
              <a:t>		if (end == -1) end = document.cookie.length;</a:t>
            </a:r>
          </a:p>
          <a:p>
            <a:r>
              <a:rPr lang="fr-BE" smtClean="0"/>
              <a:t>		return unescape(document.cookie.substring(begin, end)); } </a:t>
            </a:r>
          </a:p>
          <a:p>
            <a:r>
              <a:rPr lang="fr-BE" smtClean="0"/>
              <a:t>	}</a:t>
            </a:r>
          </a:p>
          <a:p>
            <a:r>
              <a:rPr lang="fr-BE" smtClean="0"/>
              <a:t>	return null;  }</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Gestion des cookies</a:t>
            </a:r>
          </a:p>
        </p:txBody>
      </p:sp>
      <p:sp>
        <p:nvSpPr>
          <p:cNvPr id="9" name="Rectangle 8"/>
          <p:cNvSpPr/>
          <p:nvPr/>
        </p:nvSpPr>
        <p:spPr>
          <a:xfrm>
            <a:off x="971600" y="1628800"/>
            <a:ext cx="7848872" cy="1754326"/>
          </a:xfrm>
          <a:prstGeom prst="rect">
            <a:avLst/>
          </a:prstGeom>
          <a:ln>
            <a:solidFill>
              <a:schemeClr val="accent1"/>
            </a:solidFill>
          </a:ln>
        </p:spPr>
        <p:txBody>
          <a:bodyPr wrap="square">
            <a:spAutoFit/>
          </a:bodyPr>
          <a:lstStyle/>
          <a:p>
            <a:r>
              <a:rPr lang="fr-BE" smtClean="0"/>
              <a:t>function setCookie(NameOfCookie, value, expiredays){</a:t>
            </a:r>
          </a:p>
          <a:p>
            <a:r>
              <a:rPr lang="fr-BE" smtClean="0"/>
              <a:t> var ExpireDate = new Date ();</a:t>
            </a:r>
          </a:p>
          <a:p>
            <a:r>
              <a:rPr lang="fr-BE" smtClean="0"/>
              <a:t> ExpireDate.setTime(ExpireDate.getTime() + (expiredays * 24 * 3600 * 1000));</a:t>
            </a:r>
          </a:p>
          <a:p>
            <a:r>
              <a:rPr lang="fr-BE" smtClean="0"/>
              <a:t> document.cookie = NameOfCookie + "=" + escape(value) + </a:t>
            </a:r>
          </a:p>
          <a:p>
            <a:r>
              <a:rPr lang="fr-BE" smtClean="0"/>
              <a:t> ((expiredays == null) ? "" : "; expires=" + ExpireDate.toGMTString());</a:t>
            </a:r>
          </a:p>
          <a:p>
            <a:r>
              <a:rPr lang="fr-BE" smtClean="0"/>
              <a:t>}</a:t>
            </a:r>
            <a:endParaRPr lang="fr-BE"/>
          </a:p>
        </p:txBody>
      </p:sp>
      <p:sp>
        <p:nvSpPr>
          <p:cNvPr id="7" name="Rectangle 6"/>
          <p:cNvSpPr/>
          <p:nvPr/>
        </p:nvSpPr>
        <p:spPr>
          <a:xfrm>
            <a:off x="971600" y="3501008"/>
            <a:ext cx="7848872" cy="1477328"/>
          </a:xfrm>
          <a:prstGeom prst="rect">
            <a:avLst/>
          </a:prstGeom>
          <a:ln>
            <a:solidFill>
              <a:schemeClr val="accent1"/>
            </a:solidFill>
          </a:ln>
        </p:spPr>
        <p:txBody>
          <a:bodyPr wrap="square">
            <a:spAutoFit/>
          </a:bodyPr>
          <a:lstStyle/>
          <a:p>
            <a:r>
              <a:rPr lang="en-US" smtClean="0"/>
              <a:t>function delCookie (NameOfCookie) {</a:t>
            </a:r>
            <a:br>
              <a:rPr lang="en-US" smtClean="0"/>
            </a:br>
            <a:r>
              <a:rPr lang="en-US" smtClean="0"/>
              <a:t> if (getCookie(NameOfCookie)) {</a:t>
            </a:r>
            <a:br>
              <a:rPr lang="en-US" smtClean="0"/>
            </a:br>
            <a:r>
              <a:rPr lang="en-US" smtClean="0"/>
              <a:t> document.cookie = NameOfCookie + "=" +</a:t>
            </a:r>
            <a:br>
              <a:rPr lang="en-US" smtClean="0"/>
            </a:br>
            <a:r>
              <a:rPr lang="en-US" smtClean="0"/>
              <a:t> "; expires=Thu, 01-Jan-70 00:00:01 GMT";</a:t>
            </a:r>
            <a:br>
              <a:rPr lang="en-US" smtClean="0"/>
            </a:br>
            <a:r>
              <a:rPr lang="en-US" smtClean="0"/>
              <a: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Exemple</a:t>
            </a:r>
          </a:p>
        </p:txBody>
      </p:sp>
      <p:pic>
        <p:nvPicPr>
          <p:cNvPr id="1026" name="Picture 2"/>
          <p:cNvPicPr>
            <a:picLocks noChangeAspect="1" noChangeArrowheads="1"/>
          </p:cNvPicPr>
          <p:nvPr/>
        </p:nvPicPr>
        <p:blipFill>
          <a:blip r:embed="rId2" cstate="print"/>
          <a:srcRect/>
          <a:stretch>
            <a:fillRect/>
          </a:stretch>
        </p:blipFill>
        <p:spPr bwMode="auto">
          <a:xfrm>
            <a:off x="1259632" y="1700808"/>
            <a:ext cx="5832648" cy="2018994"/>
          </a:xfrm>
          <a:prstGeom prst="rect">
            <a:avLst/>
          </a:prstGeom>
          <a:noFill/>
          <a:ln w="9525">
            <a:solidFill>
              <a:schemeClr val="accent1"/>
            </a:solidFill>
            <a:miter lim="800000"/>
            <a:headEnd/>
            <a:tailEnd/>
          </a:ln>
        </p:spPr>
      </p:pic>
      <p:sp>
        <p:nvSpPr>
          <p:cNvPr id="10" name="ZoneTexte 9"/>
          <p:cNvSpPr txBox="1"/>
          <p:nvPr/>
        </p:nvSpPr>
        <p:spPr>
          <a:xfrm>
            <a:off x="1331640" y="3933056"/>
            <a:ext cx="7632848" cy="1477328"/>
          </a:xfrm>
          <a:prstGeom prst="rect">
            <a:avLst/>
          </a:prstGeom>
          <a:noFill/>
        </p:spPr>
        <p:txBody>
          <a:bodyPr wrap="square" rtlCol="0">
            <a:spAutoFit/>
          </a:bodyPr>
          <a:lstStyle/>
          <a:p>
            <a:r>
              <a:rPr lang="fr-BE" smtClean="0"/>
              <a:t>Nous allons mettre en place une page dans laquelle, si un cookie particulier est trouvé, sa valeur est affichée tandis que si aucun cookie n'est trouvé, le message arrapaîtra tel que repris dans la copie d'écran</a:t>
            </a:r>
          </a:p>
          <a:p>
            <a:endParaRPr lang="fr-BE" smtClean="0"/>
          </a:p>
          <a:p>
            <a:r>
              <a:rPr lang="fr-BE" smtClean="0"/>
              <a:t>Une autre textbox permettra de définir le cookie et de la sauver</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Exemple</a:t>
            </a:r>
          </a:p>
        </p:txBody>
      </p:sp>
      <p:sp>
        <p:nvSpPr>
          <p:cNvPr id="7" name="Rectangle 6"/>
          <p:cNvSpPr/>
          <p:nvPr/>
        </p:nvSpPr>
        <p:spPr>
          <a:xfrm>
            <a:off x="1043608" y="1628800"/>
            <a:ext cx="7848872" cy="1477328"/>
          </a:xfrm>
          <a:prstGeom prst="rect">
            <a:avLst/>
          </a:prstGeom>
          <a:ln>
            <a:solidFill>
              <a:schemeClr val="accent1"/>
            </a:solidFill>
          </a:ln>
        </p:spPr>
        <p:txBody>
          <a:bodyPr wrap="square">
            <a:spAutoFit/>
          </a:bodyPr>
          <a:lstStyle/>
          <a:p>
            <a:r>
              <a:rPr lang="fr-BE" smtClean="0"/>
              <a:t>&lt;body </a:t>
            </a:r>
            <a:r>
              <a:rPr lang="fr-BE" b="1" smtClean="0">
                <a:solidFill>
                  <a:srgbClr val="FF0000"/>
                </a:solidFill>
              </a:rPr>
              <a:t>onload="Read();</a:t>
            </a:r>
            <a:r>
              <a:rPr lang="fr-BE" smtClean="0"/>
              <a:t>"&gt;</a:t>
            </a:r>
          </a:p>
          <a:p>
            <a:r>
              <a:rPr lang="en-US" smtClean="0"/>
              <a:t>    &lt;label&gt;Cookie lu&lt;/label&gt;&lt;input type="text" id="CookieContent" /&gt;&lt;br /&gt;</a:t>
            </a:r>
          </a:p>
          <a:p>
            <a:r>
              <a:rPr lang="fr-BE" smtClean="0"/>
              <a:t>    &lt;label&gt;Nouveau Cookie&lt;/label&gt;&lt;input type="text" id="NewCookie" /&gt; &lt;input type="button" </a:t>
            </a:r>
            <a:r>
              <a:rPr lang="fr-BE" b="1" smtClean="0">
                <a:solidFill>
                  <a:srgbClr val="FF0000"/>
                </a:solidFill>
              </a:rPr>
              <a:t>onclick="Save();" </a:t>
            </a:r>
            <a:r>
              <a:rPr lang="fr-BE" smtClean="0"/>
              <a:t>value="Sauver le cookie" /&gt;</a:t>
            </a:r>
          </a:p>
          <a:p>
            <a:r>
              <a:rPr lang="fr-BE" smtClean="0"/>
              <a:t>&lt;/body&gt;</a:t>
            </a:r>
            <a:endParaRPr lang="fr-BE"/>
          </a:p>
        </p:txBody>
      </p:sp>
      <p:sp>
        <p:nvSpPr>
          <p:cNvPr id="9" name="Rectangle 8"/>
          <p:cNvSpPr/>
          <p:nvPr/>
        </p:nvSpPr>
        <p:spPr>
          <a:xfrm>
            <a:off x="1043608" y="3284984"/>
            <a:ext cx="7848872" cy="923330"/>
          </a:xfrm>
          <a:prstGeom prst="rect">
            <a:avLst/>
          </a:prstGeom>
          <a:ln>
            <a:solidFill>
              <a:schemeClr val="accent1"/>
            </a:solidFill>
          </a:ln>
        </p:spPr>
        <p:txBody>
          <a:bodyPr wrap="square">
            <a:spAutoFit/>
          </a:bodyPr>
          <a:lstStyle/>
          <a:p>
            <a:r>
              <a:rPr lang="fr-BE" smtClean="0"/>
              <a:t>function Save() {</a:t>
            </a:r>
          </a:p>
          <a:p>
            <a:r>
              <a:rPr lang="fr-BE" smtClean="0"/>
              <a:t>        var value = document.getElementById("NewCookie").value;</a:t>
            </a:r>
          </a:p>
          <a:p>
            <a:r>
              <a:rPr lang="fr-BE" smtClean="0"/>
              <a:t>        setCookie("test", value, 0);   }</a:t>
            </a:r>
            <a:endParaRPr lang="fr-BE"/>
          </a:p>
        </p:txBody>
      </p:sp>
      <p:sp>
        <p:nvSpPr>
          <p:cNvPr id="11" name="Rectangle 10"/>
          <p:cNvSpPr/>
          <p:nvPr/>
        </p:nvSpPr>
        <p:spPr>
          <a:xfrm>
            <a:off x="1043608" y="4365104"/>
            <a:ext cx="7920880" cy="2308324"/>
          </a:xfrm>
          <a:prstGeom prst="rect">
            <a:avLst/>
          </a:prstGeom>
          <a:ln>
            <a:solidFill>
              <a:schemeClr val="accent1"/>
            </a:solidFill>
          </a:ln>
        </p:spPr>
        <p:txBody>
          <a:bodyPr wrap="square">
            <a:spAutoFit/>
          </a:bodyPr>
          <a:lstStyle/>
          <a:p>
            <a:r>
              <a:rPr lang="fr-BE" smtClean="0"/>
              <a:t>function Read() {</a:t>
            </a:r>
          </a:p>
          <a:p>
            <a:r>
              <a:rPr lang="fr-BE" smtClean="0"/>
              <a:t>        var value = getCookie("test");</a:t>
            </a:r>
          </a:p>
          <a:p>
            <a:r>
              <a:rPr lang="fr-BE" smtClean="0"/>
              <a:t>        var element = document.getElementById("CookieContent");</a:t>
            </a:r>
          </a:p>
          <a:p>
            <a:r>
              <a:rPr lang="fr-BE" smtClean="0"/>
              <a:t>        if (value == null) {</a:t>
            </a:r>
          </a:p>
          <a:p>
            <a:r>
              <a:rPr lang="fr-BE" smtClean="0"/>
              <a:t>            element.value = "Cookie non trouvé";</a:t>
            </a:r>
          </a:p>
          <a:p>
            <a:r>
              <a:rPr lang="fr-BE" smtClean="0"/>
              <a:t>            element.style.color = "red"; } else {</a:t>
            </a:r>
          </a:p>
          <a:p>
            <a:r>
              <a:rPr lang="fr-BE" smtClean="0"/>
              <a:t>            element.value = value; }</a:t>
            </a:r>
          </a:p>
          <a:p>
            <a:r>
              <a:rPr lang="fr-BE" smtClean="0"/>
              <a:t>    }</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Balises Classification</a:t>
            </a:r>
          </a:p>
        </p:txBody>
      </p:sp>
      <p:sp>
        <p:nvSpPr>
          <p:cNvPr id="3" name="ZoneTexte 2"/>
          <p:cNvSpPr txBox="1"/>
          <p:nvPr/>
        </p:nvSpPr>
        <p:spPr>
          <a:xfrm>
            <a:off x="971600" y="980728"/>
            <a:ext cx="7992888" cy="4970591"/>
          </a:xfrm>
          <a:prstGeom prst="rect">
            <a:avLst/>
          </a:prstGeom>
          <a:noFill/>
        </p:spPr>
        <p:txBody>
          <a:bodyPr wrap="square" rtlCol="0">
            <a:spAutoFit/>
          </a:bodyPr>
          <a:lstStyle/>
          <a:p>
            <a:pPr marL="457200" indent="-457200">
              <a:spcBef>
                <a:spcPts val="300"/>
              </a:spcBef>
              <a:buFont typeface="Wingdings" pitchFamily="2" charset="2"/>
              <a:buChar char="Ø"/>
            </a:pPr>
            <a:r>
              <a:rPr lang="fr-BE" sz="2800" b="1" dirty="0" smtClean="0"/>
              <a:t>Les balises de structure de document</a:t>
            </a:r>
          </a:p>
          <a:p>
            <a:pPr marL="800100" lvl="1" indent="-342900">
              <a:spcBef>
                <a:spcPts val="300"/>
              </a:spcBef>
              <a:buFont typeface="Arial" pitchFamily="34" charset="0"/>
              <a:buChar char="•"/>
            </a:pPr>
            <a:r>
              <a:rPr lang="fr-BE" sz="2400" dirty="0" smtClean="0"/>
              <a:t>Les balises de titre </a:t>
            </a:r>
            <a:r>
              <a:rPr lang="fr-BE" sz="2400" b="1" dirty="0" smtClean="0">
                <a:solidFill>
                  <a:srgbClr val="FF0000"/>
                </a:solidFill>
              </a:rPr>
              <a:t>&lt;</a:t>
            </a:r>
            <a:r>
              <a:rPr lang="fr-BE" sz="2400" b="1" dirty="0" err="1" smtClean="0">
                <a:solidFill>
                  <a:srgbClr val="FF0000"/>
                </a:solidFill>
              </a:rPr>
              <a:t>hx</a:t>
            </a:r>
            <a:r>
              <a:rPr lang="fr-BE" sz="2400" b="1" dirty="0" smtClean="0">
                <a:solidFill>
                  <a:srgbClr val="FF0000"/>
                </a:solidFill>
              </a:rPr>
              <a:t>&gt; </a:t>
            </a:r>
            <a:r>
              <a:rPr lang="fr-BE" sz="2400" dirty="0" smtClean="0"/>
              <a:t>Titre de niveau x </a:t>
            </a:r>
            <a:r>
              <a:rPr lang="fr-BE" sz="2400" b="1" dirty="0" smtClean="0">
                <a:solidFill>
                  <a:srgbClr val="FF0000"/>
                </a:solidFill>
              </a:rPr>
              <a:t>&lt;/</a:t>
            </a:r>
            <a:r>
              <a:rPr lang="fr-BE" sz="2400" b="1" dirty="0" err="1" smtClean="0">
                <a:solidFill>
                  <a:srgbClr val="FF0000"/>
                </a:solidFill>
              </a:rPr>
              <a:t>hx</a:t>
            </a:r>
            <a:r>
              <a:rPr lang="fr-BE" sz="2400" b="1" dirty="0" smtClean="0">
                <a:solidFill>
                  <a:srgbClr val="FF0000"/>
                </a:solidFill>
              </a:rPr>
              <a:t>&gt; </a:t>
            </a:r>
            <a:r>
              <a:rPr lang="fr-BE" sz="2400" dirty="0" smtClean="0"/>
              <a:t>x étant un nombre compris de 1 à 6</a:t>
            </a:r>
          </a:p>
          <a:p>
            <a:pPr marL="800100" lvl="1" indent="-342900">
              <a:spcBef>
                <a:spcPts val="300"/>
              </a:spcBef>
              <a:buFont typeface="Arial" pitchFamily="34" charset="0"/>
              <a:buChar char="•"/>
            </a:pPr>
            <a:r>
              <a:rPr lang="fr-BE" sz="2400" dirty="0" smtClean="0"/>
              <a:t>La balise de paragraphe </a:t>
            </a:r>
            <a:r>
              <a:rPr lang="fr-BE" sz="2400" b="1" dirty="0" smtClean="0">
                <a:solidFill>
                  <a:srgbClr val="FF0000"/>
                </a:solidFill>
              </a:rPr>
              <a:t>&lt;p&gt;</a:t>
            </a:r>
            <a:r>
              <a:rPr lang="fr-BE" sz="2400" dirty="0" smtClean="0"/>
              <a:t>paragraphe</a:t>
            </a:r>
            <a:r>
              <a:rPr lang="fr-BE" sz="2400" b="1" dirty="0" smtClean="0">
                <a:solidFill>
                  <a:srgbClr val="FF0000"/>
                </a:solidFill>
              </a:rPr>
              <a:t>&lt;/p&gt;</a:t>
            </a:r>
          </a:p>
          <a:p>
            <a:pPr marL="800100" lvl="1" indent="-342900">
              <a:spcBef>
                <a:spcPts val="300"/>
              </a:spcBef>
              <a:buFont typeface="Arial" pitchFamily="34" charset="0"/>
              <a:buChar char="•"/>
            </a:pPr>
            <a:r>
              <a:rPr lang="fr-BE" sz="2400" dirty="0" smtClean="0"/>
              <a:t>La balise de citation </a:t>
            </a:r>
            <a:r>
              <a:rPr lang="fr-BE" sz="2400" b="1" dirty="0" smtClean="0">
                <a:solidFill>
                  <a:srgbClr val="FF0000"/>
                </a:solidFill>
              </a:rPr>
              <a:t>&lt;</a:t>
            </a:r>
            <a:r>
              <a:rPr lang="fr-BE" sz="2400" b="1" dirty="0" err="1" smtClean="0">
                <a:solidFill>
                  <a:srgbClr val="FF0000"/>
                </a:solidFill>
              </a:rPr>
              <a:t>blockquote</a:t>
            </a:r>
            <a:r>
              <a:rPr lang="fr-BE" sz="2400" b="1" dirty="0" smtClean="0">
                <a:solidFill>
                  <a:srgbClr val="FF0000"/>
                </a:solidFill>
              </a:rPr>
              <a:t>&gt; &lt;/</a:t>
            </a:r>
            <a:r>
              <a:rPr lang="fr-BE" sz="2400" b="1" dirty="0" err="1" smtClean="0">
                <a:solidFill>
                  <a:srgbClr val="FF0000"/>
                </a:solidFill>
              </a:rPr>
              <a:t>blockquote</a:t>
            </a:r>
            <a:r>
              <a:rPr lang="fr-BE" sz="2400" b="1" dirty="0" smtClean="0">
                <a:solidFill>
                  <a:srgbClr val="FF0000"/>
                </a:solidFill>
              </a:rPr>
              <a:t>&gt;</a:t>
            </a:r>
          </a:p>
          <a:p>
            <a:pPr marL="800100" lvl="1" indent="-342900">
              <a:spcBef>
                <a:spcPts val="300"/>
              </a:spcBef>
              <a:buFont typeface="Arial" pitchFamily="34" charset="0"/>
              <a:buChar char="•"/>
            </a:pPr>
            <a:r>
              <a:rPr lang="fr-BE" sz="2400" dirty="0" smtClean="0"/>
              <a:t>La balise </a:t>
            </a:r>
            <a:r>
              <a:rPr lang="fr-BE" sz="2400" b="1" dirty="0" smtClean="0">
                <a:solidFill>
                  <a:srgbClr val="FF0000"/>
                </a:solidFill>
              </a:rPr>
              <a:t>&lt;</a:t>
            </a:r>
            <a:r>
              <a:rPr lang="fr-BE" sz="2400" b="1" dirty="0" err="1" smtClean="0">
                <a:solidFill>
                  <a:srgbClr val="FF0000"/>
                </a:solidFill>
              </a:rPr>
              <a:t>hr</a:t>
            </a:r>
            <a:r>
              <a:rPr lang="fr-BE" sz="2400" b="1" dirty="0" smtClean="0">
                <a:solidFill>
                  <a:srgbClr val="FF0000"/>
                </a:solidFill>
              </a:rPr>
              <a:t>&gt; </a:t>
            </a:r>
            <a:r>
              <a:rPr lang="fr-BE" sz="2400" dirty="0" smtClean="0"/>
              <a:t>qui introduit une ligne horizontale</a:t>
            </a:r>
          </a:p>
          <a:p>
            <a:pPr marL="800100" lvl="1" indent="-342900">
              <a:spcBef>
                <a:spcPts val="300"/>
              </a:spcBef>
              <a:buFont typeface="Arial" pitchFamily="34" charset="0"/>
              <a:buChar char="•"/>
            </a:pPr>
            <a:r>
              <a:rPr lang="fr-BE" sz="2400" dirty="0" smtClean="0"/>
              <a:t>Les balises </a:t>
            </a:r>
            <a:r>
              <a:rPr lang="fr-BE" sz="2400" b="1" dirty="0" smtClean="0">
                <a:solidFill>
                  <a:srgbClr val="FF0000"/>
                </a:solidFill>
              </a:rPr>
              <a:t>&lt;</a:t>
            </a:r>
            <a:r>
              <a:rPr lang="fr-BE" sz="2400" b="1" dirty="0" err="1" smtClean="0">
                <a:solidFill>
                  <a:srgbClr val="FF0000"/>
                </a:solidFill>
              </a:rPr>
              <a:t>ol</a:t>
            </a:r>
            <a:r>
              <a:rPr lang="fr-BE" sz="2400" b="1" dirty="0" smtClean="0">
                <a:solidFill>
                  <a:srgbClr val="FF0000"/>
                </a:solidFill>
              </a:rPr>
              <a:t>&gt;&lt;/</a:t>
            </a:r>
            <a:r>
              <a:rPr lang="fr-BE" sz="2400" b="1" dirty="0" err="1" smtClean="0">
                <a:solidFill>
                  <a:srgbClr val="FF0000"/>
                </a:solidFill>
              </a:rPr>
              <a:t>ol</a:t>
            </a:r>
            <a:r>
              <a:rPr lang="fr-BE" sz="2400" b="1" dirty="0" smtClean="0">
                <a:solidFill>
                  <a:srgbClr val="FF0000"/>
                </a:solidFill>
              </a:rPr>
              <a:t>&gt; </a:t>
            </a:r>
            <a:r>
              <a:rPr lang="fr-BE" sz="2400" dirty="0" smtClean="0"/>
              <a:t>pour des listes ordonnées</a:t>
            </a:r>
          </a:p>
          <a:p>
            <a:pPr marL="800100" lvl="1" indent="-342900">
              <a:spcBef>
                <a:spcPts val="300"/>
              </a:spcBef>
              <a:buFont typeface="Arial" pitchFamily="34" charset="0"/>
              <a:buChar char="•"/>
            </a:pPr>
            <a:r>
              <a:rPr lang="fr-BE" sz="2400" dirty="0" smtClean="0"/>
              <a:t>Les balises </a:t>
            </a:r>
            <a:r>
              <a:rPr lang="fr-BE" sz="2400" b="1" dirty="0" smtClean="0">
                <a:solidFill>
                  <a:srgbClr val="FF0000"/>
                </a:solidFill>
              </a:rPr>
              <a:t>&lt;</a:t>
            </a:r>
            <a:r>
              <a:rPr lang="fr-BE" sz="2400" b="1" dirty="0" err="1" smtClean="0">
                <a:solidFill>
                  <a:srgbClr val="FF0000"/>
                </a:solidFill>
              </a:rPr>
              <a:t>ul</a:t>
            </a:r>
            <a:r>
              <a:rPr lang="fr-BE" sz="2400" b="1" dirty="0" smtClean="0">
                <a:solidFill>
                  <a:srgbClr val="FF0000"/>
                </a:solidFill>
              </a:rPr>
              <a:t>&gt;&lt;/</a:t>
            </a:r>
            <a:r>
              <a:rPr lang="fr-BE" sz="2400" b="1" dirty="0" err="1" smtClean="0">
                <a:solidFill>
                  <a:srgbClr val="FF0000"/>
                </a:solidFill>
              </a:rPr>
              <a:t>ul</a:t>
            </a:r>
            <a:r>
              <a:rPr lang="fr-BE" sz="2400" b="1" dirty="0" smtClean="0">
                <a:solidFill>
                  <a:srgbClr val="FF0000"/>
                </a:solidFill>
              </a:rPr>
              <a:t>&gt; </a:t>
            </a:r>
            <a:r>
              <a:rPr lang="fr-BE" sz="2400" dirty="0" smtClean="0"/>
              <a:t>pour des listes à puces</a:t>
            </a:r>
          </a:p>
          <a:p>
            <a:pPr marL="800100" lvl="1" indent="-342900">
              <a:spcBef>
                <a:spcPts val="300"/>
              </a:spcBef>
              <a:buFont typeface="Arial" pitchFamily="34" charset="0"/>
              <a:buChar char="•"/>
            </a:pPr>
            <a:r>
              <a:rPr lang="fr-BE" sz="2400" dirty="0" smtClean="0"/>
              <a:t>Les balises </a:t>
            </a:r>
            <a:r>
              <a:rPr lang="fr-BE" sz="2400" b="1" dirty="0" smtClean="0">
                <a:solidFill>
                  <a:srgbClr val="FF0000"/>
                </a:solidFill>
              </a:rPr>
              <a:t>&lt;dl&gt;&lt;/dl&gt; </a:t>
            </a:r>
            <a:r>
              <a:rPr lang="fr-BE" sz="2400" dirty="0" smtClean="0"/>
              <a:t>pour des définitions</a:t>
            </a:r>
          </a:p>
          <a:p>
            <a:pPr marL="800100" lvl="1" indent="-342900">
              <a:spcBef>
                <a:spcPts val="300"/>
              </a:spcBef>
              <a:buFont typeface="Arial" pitchFamily="34" charset="0"/>
              <a:buChar char="•"/>
            </a:pPr>
            <a:r>
              <a:rPr lang="fr-BE" sz="2400" dirty="0" smtClean="0"/>
              <a:t>La balise </a:t>
            </a:r>
            <a:r>
              <a:rPr lang="fr-BE" sz="2400" b="1" dirty="0" smtClean="0">
                <a:solidFill>
                  <a:srgbClr val="FF0000"/>
                </a:solidFill>
              </a:rPr>
              <a:t>&lt;li&gt; </a:t>
            </a:r>
            <a:r>
              <a:rPr lang="fr-BE" sz="2400" dirty="0" smtClean="0"/>
              <a:t>pour ajouter un item dans une liste</a:t>
            </a:r>
          </a:p>
          <a:p>
            <a:pPr>
              <a:spcBef>
                <a:spcPts val="300"/>
              </a:spcBef>
            </a:pPr>
            <a:endParaRPr lang="fr-BE" sz="2400" b="1" dirty="0" smtClean="0">
              <a:solidFill>
                <a:srgbClr val="FF0000"/>
              </a:solidFill>
            </a:endParaRPr>
          </a:p>
          <a:p>
            <a:pPr>
              <a:spcBef>
                <a:spcPts val="300"/>
              </a:spcBef>
            </a:pPr>
            <a:r>
              <a:rPr lang="fr-BE" sz="2400" b="1" dirty="0" smtClean="0"/>
              <a:t>Ces balises sont de type Block</a:t>
            </a:r>
            <a:r>
              <a:rPr lang="fr-BE" sz="2400" dirty="0"/>
              <a:t>	</a:t>
            </a:r>
          </a:p>
        </p:txBody>
      </p:sp>
    </p:spTree>
    <p:extLst>
      <p:ext uri="{BB962C8B-B14F-4D97-AF65-F5344CB8AC3E}">
        <p14:creationId xmlns="" xmlns:p14="http://schemas.microsoft.com/office/powerpoint/2010/main" val="28679098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Exemple - Jquery</a:t>
            </a:r>
          </a:p>
        </p:txBody>
      </p:sp>
      <p:sp>
        <p:nvSpPr>
          <p:cNvPr id="9" name="Rectangle 8"/>
          <p:cNvSpPr/>
          <p:nvPr/>
        </p:nvSpPr>
        <p:spPr>
          <a:xfrm>
            <a:off x="1043608" y="3284984"/>
            <a:ext cx="7848872" cy="646331"/>
          </a:xfrm>
          <a:prstGeom prst="rect">
            <a:avLst/>
          </a:prstGeom>
          <a:ln>
            <a:solidFill>
              <a:schemeClr val="accent1"/>
            </a:solidFill>
          </a:ln>
        </p:spPr>
        <p:txBody>
          <a:bodyPr wrap="square">
            <a:spAutoFit/>
          </a:bodyPr>
          <a:lstStyle/>
          <a:p>
            <a:r>
              <a:rPr lang="fr-BE" smtClean="0"/>
              <a:t>function Save() {</a:t>
            </a:r>
          </a:p>
          <a:p>
            <a:r>
              <a:rPr lang="en-US" smtClean="0"/>
              <a:t>$.cookie("test", $("#NewCookie").val(), { expires: 1 } );</a:t>
            </a:r>
            <a:r>
              <a:rPr lang="fr-BE" smtClean="0"/>
              <a:t>}</a:t>
            </a:r>
            <a:endParaRPr lang="fr-BE"/>
          </a:p>
        </p:txBody>
      </p:sp>
      <p:sp>
        <p:nvSpPr>
          <p:cNvPr id="11" name="Rectangle 10"/>
          <p:cNvSpPr/>
          <p:nvPr/>
        </p:nvSpPr>
        <p:spPr>
          <a:xfrm>
            <a:off x="1043608" y="4149080"/>
            <a:ext cx="7920880" cy="2308324"/>
          </a:xfrm>
          <a:prstGeom prst="rect">
            <a:avLst/>
          </a:prstGeom>
          <a:ln>
            <a:solidFill>
              <a:schemeClr val="accent1"/>
            </a:solidFill>
          </a:ln>
        </p:spPr>
        <p:txBody>
          <a:bodyPr wrap="square">
            <a:spAutoFit/>
          </a:bodyPr>
          <a:lstStyle/>
          <a:p>
            <a:r>
              <a:rPr lang="fr-BE" smtClean="0"/>
              <a:t> function Read() {</a:t>
            </a:r>
          </a:p>
          <a:p>
            <a:r>
              <a:rPr lang="fr-BE" smtClean="0"/>
              <a:t>        var value = $.cookie("test");</a:t>
            </a:r>
          </a:p>
          <a:p>
            <a:r>
              <a:rPr lang="fr-BE" smtClean="0"/>
              <a:t>        if (value == null) {</a:t>
            </a:r>
          </a:p>
          <a:p>
            <a:r>
              <a:rPr lang="fr-BE" smtClean="0"/>
              <a:t>            $("#CookieContent").val("Cookie non trouvé");</a:t>
            </a:r>
          </a:p>
          <a:p>
            <a:r>
              <a:rPr lang="fr-BE" smtClean="0"/>
              <a:t>            $("#CookieContent").css("color","red"); } else {</a:t>
            </a:r>
          </a:p>
          <a:p>
            <a:r>
              <a:rPr lang="fr-BE" smtClean="0"/>
              <a:t>            $("#CookieContent").val(value);</a:t>
            </a:r>
          </a:p>
          <a:p>
            <a:r>
              <a:rPr lang="fr-BE" smtClean="0"/>
              <a:t>        }</a:t>
            </a:r>
          </a:p>
          <a:p>
            <a:r>
              <a:rPr lang="fr-BE" smtClean="0"/>
              <a:t>    }</a:t>
            </a:r>
            <a:endParaRPr lang="fr-BE"/>
          </a:p>
        </p:txBody>
      </p:sp>
      <p:sp>
        <p:nvSpPr>
          <p:cNvPr id="10" name="ZoneTexte 9"/>
          <p:cNvSpPr txBox="1"/>
          <p:nvPr/>
        </p:nvSpPr>
        <p:spPr>
          <a:xfrm>
            <a:off x="1187624" y="1556792"/>
            <a:ext cx="7776864" cy="1477328"/>
          </a:xfrm>
          <a:prstGeom prst="rect">
            <a:avLst/>
          </a:prstGeom>
          <a:noFill/>
        </p:spPr>
        <p:txBody>
          <a:bodyPr wrap="square" rtlCol="0">
            <a:spAutoFit/>
          </a:bodyPr>
          <a:lstStyle/>
          <a:p>
            <a:r>
              <a:rPr lang="fr-BE" smtClean="0"/>
              <a:t>L'utilisation des cookie sous Jquery nécessite l'utilisation d'un plugin supplémentaire</a:t>
            </a:r>
          </a:p>
          <a:p>
            <a:endParaRPr lang="fr-BE" smtClean="0"/>
          </a:p>
          <a:p>
            <a:r>
              <a:rPr lang="fr-BE" smtClean="0"/>
              <a:t> &lt;script src="Scripts/jquery-2.1.1.js"&gt;&lt;/script&gt;</a:t>
            </a:r>
          </a:p>
          <a:p>
            <a:r>
              <a:rPr lang="fr-BE" b="1" smtClean="0">
                <a:solidFill>
                  <a:srgbClr val="FF0000"/>
                </a:solidFill>
              </a:rPr>
              <a:t> &lt;script src="Scripts/jquery.cookie.js"&gt;&lt;/script&gt;</a:t>
            </a:r>
            <a:endParaRPr lang="fr-BE" b="1">
              <a:solidFill>
                <a:srgbClr val="FF0000"/>
              </a:solidFill>
            </a:endParaRPr>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a:t>
            </a:r>
            <a:r>
              <a:rPr lang="fr-BE" sz="2800" smtClean="0">
                <a:solidFill>
                  <a:prstClr val="black"/>
                </a:solidFill>
              </a:rPr>
              <a:t>Localstorage - sessionstorage</a:t>
            </a:r>
            <a:endParaRPr lang="fr-BE" sz="2800" smtClean="0">
              <a:solidFill>
                <a:prstClr val="black"/>
              </a:solidFill>
            </a:endParaRPr>
          </a:p>
        </p:txBody>
      </p:sp>
      <p:sp>
        <p:nvSpPr>
          <p:cNvPr id="10" name="ZoneTexte 9"/>
          <p:cNvSpPr txBox="1"/>
          <p:nvPr/>
        </p:nvSpPr>
        <p:spPr>
          <a:xfrm>
            <a:off x="1187624" y="1628800"/>
            <a:ext cx="7776864" cy="3693319"/>
          </a:xfrm>
          <a:prstGeom prst="rect">
            <a:avLst/>
          </a:prstGeom>
          <a:noFill/>
        </p:spPr>
        <p:txBody>
          <a:bodyPr wrap="square" rtlCol="0">
            <a:spAutoFit/>
          </a:bodyPr>
          <a:lstStyle/>
          <a:p>
            <a:r>
              <a:rPr lang="fr-BE" smtClean="0"/>
              <a:t>Les cookies présentent certains désavantages:</a:t>
            </a:r>
          </a:p>
          <a:p>
            <a:endParaRPr lang="fr-BE" smtClean="0"/>
          </a:p>
          <a:p>
            <a:r>
              <a:rPr lang="fr-BE" smtClean="0"/>
              <a:t>Une taille limitée: 4ko</a:t>
            </a:r>
          </a:p>
          <a:p>
            <a:r>
              <a:rPr lang="fr-BE" smtClean="0"/>
              <a:t>A chaque requête vers le serveur, le contenu des cookies est envoyé, ce qui peut être gênant en terme de bande passante pour les appareils mobiles disposant de peu de bande passante. Nous pouvons également aborder l'aspect sécuritaire des données personnelles à chaque fois transmises</a:t>
            </a:r>
          </a:p>
          <a:p>
            <a:endParaRPr lang="fr-BE" smtClean="0"/>
          </a:p>
          <a:p>
            <a:r>
              <a:rPr lang="fr-BE" smtClean="0"/>
              <a:t>Une API de stockage a donc été prévue dans l'HTML5.</a:t>
            </a:r>
          </a:p>
          <a:p>
            <a:endParaRPr lang="fr-BE" smtClean="0"/>
          </a:p>
          <a:p>
            <a:r>
              <a:rPr lang="fr-BE" smtClean="0"/>
              <a:t>La taille disponible est de 5 à 10 Mo</a:t>
            </a:r>
          </a:p>
          <a:p>
            <a:r>
              <a:rPr lang="fr-BE" smtClean="0"/>
              <a:t>Les données sont stockées localement et ne sont pas transmises à chaque requête de façon automatique. Elles peuvent l'être ensuite avec AJAX</a:t>
            </a:r>
            <a:endParaRPr lang="fr-BE" smtClean="0"/>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a:t>
            </a:r>
            <a:r>
              <a:rPr lang="fr-BE" sz="2800" smtClean="0">
                <a:solidFill>
                  <a:prstClr val="black"/>
                </a:solidFill>
              </a:rPr>
              <a:t>Localstorage</a:t>
            </a:r>
            <a:endParaRPr lang="fr-BE" sz="2800" smtClean="0">
              <a:solidFill>
                <a:prstClr val="black"/>
              </a:solidFill>
            </a:endParaRPr>
          </a:p>
        </p:txBody>
      </p:sp>
      <p:sp>
        <p:nvSpPr>
          <p:cNvPr id="10" name="ZoneTexte 9"/>
          <p:cNvSpPr txBox="1"/>
          <p:nvPr/>
        </p:nvSpPr>
        <p:spPr>
          <a:xfrm>
            <a:off x="1187624" y="1628800"/>
            <a:ext cx="7776864" cy="2031325"/>
          </a:xfrm>
          <a:prstGeom prst="rect">
            <a:avLst/>
          </a:prstGeom>
          <a:noFill/>
          <a:ln>
            <a:solidFill>
              <a:schemeClr val="accent1"/>
            </a:solidFill>
          </a:ln>
        </p:spPr>
        <p:txBody>
          <a:bodyPr wrap="square" rtlCol="0">
            <a:spAutoFit/>
          </a:bodyPr>
          <a:lstStyle/>
          <a:p>
            <a:r>
              <a:rPr lang="fr-BE" smtClean="0"/>
              <a:t>localstorage.setItem("key1","value1"); </a:t>
            </a:r>
          </a:p>
          <a:p>
            <a:r>
              <a:rPr lang="fr-BE" smtClean="0"/>
              <a:t>var value=localstorage.getItem("</a:t>
            </a:r>
            <a:r>
              <a:rPr lang="fr-BE" smtClean="0"/>
              <a:t>key1</a:t>
            </a:r>
            <a:r>
              <a:rPr lang="fr-BE" smtClean="0"/>
              <a:t>");</a:t>
            </a:r>
            <a:endParaRPr lang="fr-BE" smtClean="0"/>
          </a:p>
          <a:p>
            <a:endParaRPr lang="fr-BE" smtClean="0"/>
          </a:p>
          <a:p>
            <a:r>
              <a:rPr lang="en-US" smtClean="0"/>
              <a:t>localStorage["key1"]="value1";</a:t>
            </a:r>
          </a:p>
          <a:p>
            <a:r>
              <a:rPr lang="en-US" smtClean="0"/>
              <a:t>var value=localStorage["</a:t>
            </a:r>
            <a:r>
              <a:rPr lang="en-US" smtClean="0"/>
              <a:t>key1</a:t>
            </a:r>
            <a:r>
              <a:rPr lang="en-US" smtClean="0"/>
              <a:t>"];</a:t>
            </a:r>
          </a:p>
          <a:p>
            <a:endParaRPr lang="en-US" smtClean="0"/>
          </a:p>
          <a:p>
            <a:r>
              <a:rPr lang="fr-BE" smtClean="0"/>
              <a:t>localStorage.clear();</a:t>
            </a:r>
            <a:endParaRPr lang="en-US" smtClean="0"/>
          </a:p>
        </p:txBody>
      </p:sp>
      <p:sp>
        <p:nvSpPr>
          <p:cNvPr id="6" name="ZoneTexte 5"/>
          <p:cNvSpPr txBox="1"/>
          <p:nvPr/>
        </p:nvSpPr>
        <p:spPr>
          <a:xfrm>
            <a:off x="1187624" y="3933056"/>
            <a:ext cx="7776864" cy="646331"/>
          </a:xfrm>
          <a:prstGeom prst="rect">
            <a:avLst/>
          </a:prstGeom>
          <a:noFill/>
        </p:spPr>
        <p:txBody>
          <a:bodyPr wrap="square" rtlCol="0">
            <a:spAutoFit/>
          </a:bodyPr>
          <a:lstStyle/>
          <a:p>
            <a:r>
              <a:rPr lang="fr-BE" smtClean="0"/>
              <a:t>Il est possible de vérifier la compatibilité du navigateur avec cet API en utilisant le code suivant: </a:t>
            </a:r>
            <a:endParaRPr lang="fr-BE"/>
          </a:p>
        </p:txBody>
      </p:sp>
      <p:sp>
        <p:nvSpPr>
          <p:cNvPr id="7" name="Rectangle 6"/>
          <p:cNvSpPr/>
          <p:nvPr/>
        </p:nvSpPr>
        <p:spPr>
          <a:xfrm>
            <a:off x="1187624" y="4725144"/>
            <a:ext cx="7776864" cy="369332"/>
          </a:xfrm>
          <a:prstGeom prst="rect">
            <a:avLst/>
          </a:prstGeom>
          <a:ln>
            <a:solidFill>
              <a:schemeClr val="accent1"/>
            </a:solidFill>
          </a:ln>
        </p:spPr>
        <p:txBody>
          <a:bodyPr wrap="square">
            <a:spAutoFit/>
          </a:bodyPr>
          <a:lstStyle/>
          <a:p>
            <a:r>
              <a:rPr lang="en-US" smtClean="0"/>
              <a:t>if (window["localStorage"]) { </a:t>
            </a:r>
            <a:r>
              <a:rPr lang="en-US" smtClean="0"/>
              <a:t>// </a:t>
            </a:r>
            <a:r>
              <a:rPr lang="en-US" smtClean="0"/>
              <a:t>code </a:t>
            </a:r>
            <a:r>
              <a:rPr lang="en-US" smtClean="0"/>
              <a:t>}</a:t>
            </a:r>
            <a:endParaRPr lang="en-US"/>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 </a:t>
            </a:r>
            <a:r>
              <a:rPr lang="fr-BE" sz="2800" smtClean="0">
                <a:solidFill>
                  <a:prstClr val="black"/>
                </a:solidFill>
              </a:rPr>
              <a:t>session</a:t>
            </a:r>
            <a:r>
              <a:rPr lang="fr-BE" sz="2800" smtClean="0">
                <a:solidFill>
                  <a:prstClr val="black"/>
                </a:solidFill>
              </a:rPr>
              <a:t>storage</a:t>
            </a:r>
            <a:endParaRPr lang="fr-BE" sz="2800" smtClean="0">
              <a:solidFill>
                <a:prstClr val="black"/>
              </a:solidFill>
            </a:endParaRPr>
          </a:p>
        </p:txBody>
      </p:sp>
      <p:sp>
        <p:nvSpPr>
          <p:cNvPr id="6" name="ZoneTexte 5"/>
          <p:cNvSpPr txBox="1"/>
          <p:nvPr/>
        </p:nvSpPr>
        <p:spPr>
          <a:xfrm>
            <a:off x="1115616" y="1772816"/>
            <a:ext cx="7776864" cy="923330"/>
          </a:xfrm>
          <a:prstGeom prst="rect">
            <a:avLst/>
          </a:prstGeom>
          <a:noFill/>
        </p:spPr>
        <p:txBody>
          <a:bodyPr wrap="square" rtlCol="0">
            <a:spAutoFit/>
          </a:bodyPr>
          <a:lstStyle/>
          <a:p>
            <a:r>
              <a:rPr lang="fr-BE" smtClean="0"/>
              <a:t>localstorage permet de sauverder de façon continue les données tandis qu' avec sessionstotage, les données stockées seront supprimées à la fin de la session et ce, de façon automatique</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indexeddb</a:t>
            </a:r>
            <a:endParaRPr lang="fr-BE" sz="2800" smtClean="0">
              <a:solidFill>
                <a:prstClr val="black"/>
              </a:solidFill>
            </a:endParaRPr>
          </a:p>
        </p:txBody>
      </p:sp>
      <p:sp>
        <p:nvSpPr>
          <p:cNvPr id="6" name="ZoneTexte 5"/>
          <p:cNvSpPr txBox="1"/>
          <p:nvPr/>
        </p:nvSpPr>
        <p:spPr>
          <a:xfrm>
            <a:off x="1115616" y="1772816"/>
            <a:ext cx="7776864" cy="1200329"/>
          </a:xfrm>
          <a:prstGeom prst="rect">
            <a:avLst/>
          </a:prstGeom>
          <a:noFill/>
        </p:spPr>
        <p:txBody>
          <a:bodyPr wrap="square" rtlCol="0">
            <a:spAutoFit/>
          </a:bodyPr>
          <a:lstStyle/>
          <a:p>
            <a:r>
              <a:rPr lang="fr-FR" smtClean="0"/>
              <a:t>IndexedDB est une API pour le stockage côté </a:t>
            </a:r>
            <a:r>
              <a:rPr lang="fr-FR" smtClean="0"/>
              <a:t>client </a:t>
            </a:r>
            <a:r>
              <a:rPr lang="fr-FR" smtClean="0"/>
              <a:t>de </a:t>
            </a:r>
            <a:r>
              <a:rPr lang="fr-FR" smtClean="0"/>
              <a:t>données </a:t>
            </a:r>
            <a:r>
              <a:rPr lang="fr-FR" smtClean="0"/>
              <a:t>structurées, </a:t>
            </a:r>
            <a:r>
              <a:rPr lang="fr-FR" smtClean="0"/>
              <a:t>ce qui permet également des recherches de haute performance de ces données en utilisant des </a:t>
            </a:r>
            <a:r>
              <a:rPr lang="fr-FR" smtClean="0"/>
              <a:t>index</a:t>
            </a:r>
            <a:r>
              <a:rPr lang="fr-FR" smtClean="0"/>
              <a:t>. Attention car cette API n'est supportée que dans les toutes dernières versions des navigateurs</a:t>
            </a:r>
            <a:endParaRPr lang="fr-BE"/>
          </a:p>
        </p:txBody>
      </p:sp>
      <p:pic>
        <p:nvPicPr>
          <p:cNvPr id="1026" name="Picture 2"/>
          <p:cNvPicPr>
            <a:picLocks noChangeAspect="1" noChangeArrowheads="1"/>
          </p:cNvPicPr>
          <p:nvPr/>
        </p:nvPicPr>
        <p:blipFill>
          <a:blip r:embed="rId2" cstate="print"/>
          <a:srcRect/>
          <a:stretch>
            <a:fillRect/>
          </a:stretch>
        </p:blipFill>
        <p:spPr bwMode="auto">
          <a:xfrm>
            <a:off x="1187624" y="3284984"/>
            <a:ext cx="6848475" cy="1752600"/>
          </a:xfrm>
          <a:prstGeom prst="rect">
            <a:avLst/>
          </a:prstGeom>
          <a:noFill/>
          <a:ln w="9525">
            <a:solidFill>
              <a:schemeClr val="accent1"/>
            </a:solidFill>
            <a:miter lim="800000"/>
            <a:headEnd/>
            <a:tailEnd/>
          </a:ln>
        </p:spPr>
      </p:pic>
      <p:sp>
        <p:nvSpPr>
          <p:cNvPr id="7" name="ZoneTexte 6"/>
          <p:cNvSpPr txBox="1"/>
          <p:nvPr/>
        </p:nvSpPr>
        <p:spPr>
          <a:xfrm>
            <a:off x="1187624" y="5301208"/>
            <a:ext cx="7632848" cy="923330"/>
          </a:xfrm>
          <a:prstGeom prst="rect">
            <a:avLst/>
          </a:prstGeom>
          <a:noFill/>
        </p:spPr>
        <p:txBody>
          <a:bodyPr wrap="square" rtlCol="0">
            <a:spAutoFit/>
          </a:bodyPr>
          <a:lstStyle/>
          <a:p>
            <a:r>
              <a:rPr lang="fr-BE" smtClean="0"/>
              <a:t>IndexdDB repose sur deux API permettant d'envisager pour l'une les accès synchrone et pour l'autre les accès asynchrone. Les caractéristiques non bloquantes des API asynchrones font que c'est sans doute le choix le meilleur</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indexeddb - accès</a:t>
            </a:r>
            <a:endParaRPr lang="fr-BE" sz="2800" smtClean="0">
              <a:solidFill>
                <a:prstClr val="black"/>
              </a:solidFill>
            </a:endParaRPr>
          </a:p>
        </p:txBody>
      </p:sp>
      <p:sp>
        <p:nvSpPr>
          <p:cNvPr id="6" name="ZoneTexte 5"/>
          <p:cNvSpPr txBox="1"/>
          <p:nvPr/>
        </p:nvSpPr>
        <p:spPr>
          <a:xfrm>
            <a:off x="1115616" y="1700808"/>
            <a:ext cx="7776864" cy="2031325"/>
          </a:xfrm>
          <a:prstGeom prst="rect">
            <a:avLst/>
          </a:prstGeom>
          <a:noFill/>
          <a:ln>
            <a:solidFill>
              <a:schemeClr val="accent1"/>
            </a:solidFill>
          </a:ln>
        </p:spPr>
        <p:txBody>
          <a:bodyPr wrap="square" rtlCol="0">
            <a:spAutoFit/>
          </a:bodyPr>
          <a:lstStyle/>
          <a:p>
            <a:r>
              <a:rPr lang="fr-BE" smtClean="0"/>
              <a:t>window.indexedDB = window.indexedDB || window.mozIndexedDB || window.webkitIndexedDB || window.msIndexedDB; </a:t>
            </a:r>
            <a:r>
              <a:rPr lang="fr-BE" smtClean="0"/>
              <a:t> </a:t>
            </a:r>
            <a:endParaRPr lang="fr-BE" smtClean="0"/>
          </a:p>
          <a:p>
            <a:r>
              <a:rPr lang="fr-BE" smtClean="0"/>
              <a:t>window.IDBTransaction = window.IDBTransaction || window.webkitIDBTransaction || window.msIDBTransaction; window.IDBKeyRange = window.IDBKeyRange || window.webkitIDBKeyRange || window.msIDBKeyRange;</a:t>
            </a:r>
          </a:p>
          <a:p>
            <a:r>
              <a:rPr lang="fr-BE" smtClean="0"/>
              <a:t> if(!</a:t>
            </a:r>
            <a:r>
              <a:rPr lang="fr-BE" smtClean="0"/>
              <a:t>window.indexedDB) { </a:t>
            </a:r>
            <a:r>
              <a:rPr lang="fr-BE" smtClean="0"/>
              <a:t>console.log</a:t>
            </a:r>
            <a:r>
              <a:rPr lang="fr-BE" smtClean="0"/>
              <a:t>("indexdDB non supporté"); </a:t>
            </a:r>
            <a:r>
              <a:rPr lang="fr-BE" smtClean="0"/>
              <a:t>}</a:t>
            </a:r>
            <a:endParaRPr lang="fr-BE"/>
          </a:p>
        </p:txBody>
      </p:sp>
      <p:sp>
        <p:nvSpPr>
          <p:cNvPr id="10" name="ZoneTexte 9"/>
          <p:cNvSpPr txBox="1"/>
          <p:nvPr/>
        </p:nvSpPr>
        <p:spPr>
          <a:xfrm>
            <a:off x="1115616" y="3933056"/>
            <a:ext cx="7776864" cy="1200329"/>
          </a:xfrm>
          <a:prstGeom prst="rect">
            <a:avLst/>
          </a:prstGeom>
          <a:noFill/>
        </p:spPr>
        <p:txBody>
          <a:bodyPr wrap="square" rtlCol="0">
            <a:spAutoFit/>
          </a:bodyPr>
          <a:lstStyle/>
          <a:p>
            <a:r>
              <a:rPr lang="fr-BE" smtClean="0"/>
              <a:t>Une fois la vérification effectuée sur le support possible du navigateur, nous pouvons ouvrir la base de données. Utilisant la méthode asynchrone, indexDB offre les événements du DOM pour avertir l'utilisateur si la base de données a pu être ouverte ou pas</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indexeddb - ouverture</a:t>
            </a:r>
            <a:endParaRPr lang="fr-BE" sz="2800" smtClean="0">
              <a:solidFill>
                <a:prstClr val="black"/>
              </a:solidFill>
            </a:endParaRPr>
          </a:p>
        </p:txBody>
      </p:sp>
      <p:sp>
        <p:nvSpPr>
          <p:cNvPr id="6" name="ZoneTexte 5"/>
          <p:cNvSpPr txBox="1"/>
          <p:nvPr/>
        </p:nvSpPr>
        <p:spPr>
          <a:xfrm>
            <a:off x="1115616" y="1700808"/>
            <a:ext cx="7776864" cy="3139321"/>
          </a:xfrm>
          <a:prstGeom prst="rect">
            <a:avLst/>
          </a:prstGeom>
          <a:noFill/>
          <a:ln>
            <a:solidFill>
              <a:schemeClr val="accent1"/>
            </a:solidFill>
          </a:ln>
        </p:spPr>
        <p:txBody>
          <a:bodyPr wrap="square" rtlCol="0">
            <a:spAutoFit/>
          </a:bodyPr>
          <a:lstStyle/>
          <a:p>
            <a:r>
              <a:rPr lang="fr-BE" smtClean="0"/>
              <a:t>var Mydb;</a:t>
            </a:r>
          </a:p>
          <a:p>
            <a:r>
              <a:rPr lang="fr-BE" smtClean="0"/>
              <a:t>function </a:t>
            </a:r>
            <a:r>
              <a:rPr lang="fr-BE" smtClean="0"/>
              <a:t>openDb() </a:t>
            </a:r>
            <a:r>
              <a:rPr lang="fr-BE" smtClean="0"/>
              <a:t>{ </a:t>
            </a:r>
            <a:endParaRPr lang="fr-BE" smtClean="0"/>
          </a:p>
          <a:p>
            <a:r>
              <a:rPr lang="fr-BE" smtClean="0"/>
              <a:t>     var </a:t>
            </a:r>
            <a:r>
              <a:rPr lang="fr-BE" smtClean="0"/>
              <a:t>req </a:t>
            </a:r>
            <a:r>
              <a:rPr lang="fr-BE" smtClean="0"/>
              <a:t>= </a:t>
            </a:r>
            <a:r>
              <a:rPr lang="fr-BE" smtClean="0"/>
              <a:t>indexedDB.open("testdb", 1); </a:t>
            </a:r>
          </a:p>
          <a:p>
            <a:r>
              <a:rPr lang="fr-BE" smtClean="0"/>
              <a:t> </a:t>
            </a:r>
            <a:r>
              <a:rPr lang="fr-BE" smtClean="0"/>
              <a:t>    </a:t>
            </a:r>
            <a:r>
              <a:rPr lang="fr-BE" b="1" smtClean="0">
                <a:solidFill>
                  <a:srgbClr val="FF0000"/>
                </a:solidFill>
              </a:rPr>
              <a:t>req.onsuccess</a:t>
            </a:r>
            <a:r>
              <a:rPr lang="fr-BE" smtClean="0"/>
              <a:t> </a:t>
            </a:r>
            <a:r>
              <a:rPr lang="fr-BE" smtClean="0"/>
              <a:t>= function (evt</a:t>
            </a:r>
            <a:r>
              <a:rPr lang="fr-BE" smtClean="0"/>
              <a:t>) </a:t>
            </a:r>
            <a:r>
              <a:rPr lang="fr-BE" smtClean="0"/>
              <a:t>{</a:t>
            </a:r>
          </a:p>
          <a:p>
            <a:r>
              <a:rPr lang="fr-BE" smtClean="0"/>
              <a:t>    	Mydb </a:t>
            </a:r>
            <a:r>
              <a:rPr lang="fr-BE" smtClean="0"/>
              <a:t>= </a:t>
            </a:r>
            <a:r>
              <a:rPr lang="fr-BE" smtClean="0"/>
              <a:t>this.result</a:t>
            </a:r>
            <a:r>
              <a:rPr lang="fr-BE" smtClean="0"/>
              <a:t>; };</a:t>
            </a:r>
          </a:p>
          <a:p>
            <a:r>
              <a:rPr lang="fr-BE" smtClean="0"/>
              <a:t> </a:t>
            </a:r>
          </a:p>
          <a:p>
            <a:r>
              <a:rPr lang="fr-BE" smtClean="0"/>
              <a:t> </a:t>
            </a:r>
            <a:r>
              <a:rPr lang="fr-BE" smtClean="0"/>
              <a:t>    </a:t>
            </a:r>
            <a:r>
              <a:rPr lang="fr-BE" b="1" smtClean="0">
                <a:solidFill>
                  <a:srgbClr val="FF0000"/>
                </a:solidFill>
              </a:rPr>
              <a:t>req.onerror </a:t>
            </a:r>
            <a:r>
              <a:rPr lang="fr-BE" smtClean="0"/>
              <a:t>= function (evt) </a:t>
            </a:r>
            <a:r>
              <a:rPr lang="fr-BE" smtClean="0"/>
              <a:t>{ </a:t>
            </a:r>
            <a:endParaRPr lang="fr-BE" smtClean="0"/>
          </a:p>
          <a:p>
            <a:r>
              <a:rPr lang="fr-BE" smtClean="0"/>
              <a:t>	</a:t>
            </a:r>
            <a:r>
              <a:rPr lang="fr-BE" smtClean="0"/>
              <a:t>alert("</a:t>
            </a:r>
            <a:r>
              <a:rPr lang="fr-BE" smtClean="0"/>
              <a:t>openDb:", evt.target.errorCode</a:t>
            </a:r>
            <a:r>
              <a:rPr lang="fr-BE" smtClean="0"/>
              <a:t>); </a:t>
            </a:r>
            <a:r>
              <a:rPr lang="fr-BE" smtClean="0"/>
              <a:t>};</a:t>
            </a:r>
          </a:p>
          <a:p>
            <a:endParaRPr lang="fr-BE" smtClean="0"/>
          </a:p>
          <a:p>
            <a:r>
              <a:rPr lang="fr-BE" b="1" smtClean="0">
                <a:solidFill>
                  <a:srgbClr val="FF0000"/>
                </a:solidFill>
              </a:rPr>
              <a:t> </a:t>
            </a:r>
            <a:r>
              <a:rPr lang="fr-BE" b="1" smtClean="0">
                <a:solidFill>
                  <a:srgbClr val="FF0000"/>
                </a:solidFill>
              </a:rPr>
              <a:t>    req.onupgradeneeded </a:t>
            </a:r>
            <a:r>
              <a:rPr lang="fr-BE" smtClean="0"/>
              <a:t>= function (evt) </a:t>
            </a:r>
            <a:r>
              <a:rPr lang="fr-BE" smtClean="0"/>
              <a:t>{ </a:t>
            </a:r>
            <a:r>
              <a:rPr lang="fr-BE" smtClean="0"/>
              <a:t>//....};</a:t>
            </a:r>
            <a:endParaRPr lang="fr-BE" smtClean="0"/>
          </a:p>
          <a:p>
            <a:r>
              <a:rPr lang="fr-BE" smtClean="0"/>
              <a:t>}</a:t>
            </a:r>
            <a:endParaRPr lang="fr-BE"/>
          </a:p>
        </p:txBody>
      </p:sp>
      <p:sp>
        <p:nvSpPr>
          <p:cNvPr id="7" name="ZoneTexte 6"/>
          <p:cNvSpPr txBox="1"/>
          <p:nvPr/>
        </p:nvSpPr>
        <p:spPr>
          <a:xfrm>
            <a:off x="1115616" y="5085184"/>
            <a:ext cx="7776864" cy="1200329"/>
          </a:xfrm>
          <a:prstGeom prst="rect">
            <a:avLst/>
          </a:prstGeom>
          <a:noFill/>
        </p:spPr>
        <p:txBody>
          <a:bodyPr wrap="square" rtlCol="0">
            <a:spAutoFit/>
          </a:bodyPr>
          <a:lstStyle/>
          <a:p>
            <a:r>
              <a:rPr lang="fr-FR" b="1" smtClean="0">
                <a:solidFill>
                  <a:srgbClr val="FF0000"/>
                </a:solidFill>
              </a:rPr>
              <a:t>onupgradeneeded</a:t>
            </a:r>
            <a:r>
              <a:rPr lang="fr-FR" smtClean="0"/>
              <a:t> </a:t>
            </a:r>
            <a:r>
              <a:rPr lang="fr-FR" smtClean="0"/>
              <a:t>sera </a:t>
            </a:r>
            <a:r>
              <a:rPr lang="fr-FR" smtClean="0"/>
              <a:t>appelé lorsque la </a:t>
            </a:r>
            <a:r>
              <a:rPr lang="fr-FR" smtClean="0"/>
              <a:t>page Web </a:t>
            </a:r>
            <a:r>
              <a:rPr lang="fr-FR" smtClean="0"/>
              <a:t>est </a:t>
            </a:r>
            <a:r>
              <a:rPr lang="fr-FR" smtClean="0"/>
              <a:t>accédée </a:t>
            </a:r>
            <a:r>
              <a:rPr lang="fr-FR" smtClean="0"/>
              <a:t>pour la première fois sur le </a:t>
            </a:r>
            <a:r>
              <a:rPr lang="fr-FR" smtClean="0"/>
              <a:t>navigateur </a:t>
            </a:r>
            <a:r>
              <a:rPr lang="fr-FR" smtClean="0"/>
              <a:t>Web </a:t>
            </a:r>
            <a:r>
              <a:rPr lang="fr-FR" smtClean="0"/>
              <a:t>ou si il ya une mise </a:t>
            </a:r>
            <a:r>
              <a:rPr lang="fr-FR" smtClean="0"/>
              <a:t>à </a:t>
            </a:r>
            <a:r>
              <a:rPr lang="fr-FR" smtClean="0"/>
              <a:t>jour de la version. </a:t>
            </a:r>
            <a:r>
              <a:rPr lang="fr-FR" smtClean="0"/>
              <a:t>Par conséquent</a:t>
            </a:r>
            <a:r>
              <a:rPr lang="fr-FR" smtClean="0"/>
              <a:t>, </a:t>
            </a:r>
            <a:r>
              <a:rPr lang="fr-FR" smtClean="0"/>
              <a:t>nous ne devrons </a:t>
            </a:r>
            <a:r>
              <a:rPr lang="fr-FR" smtClean="0"/>
              <a:t>créer </a:t>
            </a:r>
            <a:r>
              <a:rPr lang="fr-FR" smtClean="0"/>
              <a:t>les </a:t>
            </a:r>
            <a:r>
              <a:rPr lang="fr-FR" smtClean="0"/>
              <a:t>magasins </a:t>
            </a:r>
            <a:r>
              <a:rPr lang="fr-FR" smtClean="0"/>
              <a:t>d'objets (ObjectStores) </a:t>
            </a:r>
            <a:r>
              <a:rPr lang="fr-FR" smtClean="0"/>
              <a:t>que </a:t>
            </a:r>
            <a:r>
              <a:rPr lang="fr-FR" smtClean="0"/>
              <a:t>dans la fonction associée à cet événement</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smtClean="0">
                <a:solidFill>
                  <a:prstClr val="black"/>
                </a:solidFill>
              </a:rPr>
              <a:t>Javascript - Jquery</a:t>
            </a:r>
            <a:endParaRPr lang="fr-BE" sz="5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8" name="ZoneTexte 7"/>
          <p:cNvSpPr txBox="1"/>
          <p:nvPr/>
        </p:nvSpPr>
        <p:spPr>
          <a:xfrm>
            <a:off x="971600" y="1052736"/>
            <a:ext cx="7992888" cy="480131"/>
          </a:xfrm>
          <a:prstGeom prst="rect">
            <a:avLst/>
          </a:prstGeom>
          <a:noFill/>
        </p:spPr>
        <p:txBody>
          <a:bodyPr wrap="square" rtlCol="0">
            <a:spAutoFit/>
          </a:bodyPr>
          <a:lstStyle/>
          <a:p>
            <a:pPr marL="457200" indent="-457200">
              <a:lnSpc>
                <a:spcPct val="90000"/>
              </a:lnSpc>
              <a:buFont typeface="Wingdings" pitchFamily="2" charset="2"/>
              <a:buChar char="Ø"/>
              <a:defRPr/>
            </a:pPr>
            <a:r>
              <a:rPr lang="fr-BE" sz="2800" smtClean="0">
                <a:solidFill>
                  <a:prstClr val="black"/>
                </a:solidFill>
              </a:rPr>
              <a:t>indexeddb - création des magasins (objectstores)</a:t>
            </a:r>
            <a:endParaRPr lang="fr-BE" sz="2800" smtClean="0">
              <a:solidFill>
                <a:prstClr val="black"/>
              </a:solidFill>
            </a:endParaRPr>
          </a:p>
        </p:txBody>
      </p:sp>
      <p:sp>
        <p:nvSpPr>
          <p:cNvPr id="6" name="ZoneTexte 5"/>
          <p:cNvSpPr txBox="1"/>
          <p:nvPr/>
        </p:nvSpPr>
        <p:spPr>
          <a:xfrm>
            <a:off x="1187624" y="3573016"/>
            <a:ext cx="7776864" cy="646331"/>
          </a:xfrm>
          <a:prstGeom prst="rect">
            <a:avLst/>
          </a:prstGeom>
          <a:noFill/>
          <a:ln>
            <a:solidFill>
              <a:schemeClr val="accent1"/>
            </a:solidFill>
          </a:ln>
        </p:spPr>
        <p:txBody>
          <a:bodyPr wrap="square" rtlCol="0">
            <a:spAutoFit/>
          </a:bodyPr>
          <a:lstStyle/>
          <a:p>
            <a:r>
              <a:rPr lang="fr-BE" b="1" smtClean="0">
                <a:solidFill>
                  <a:srgbClr val="FF0000"/>
                </a:solidFill>
              </a:rPr>
              <a:t> </a:t>
            </a:r>
            <a:r>
              <a:rPr lang="fr-BE" b="1" smtClean="0">
                <a:solidFill>
                  <a:srgbClr val="FF0000"/>
                </a:solidFill>
              </a:rPr>
              <a:t>req.onupgradeneeded </a:t>
            </a:r>
            <a:r>
              <a:rPr lang="fr-BE" smtClean="0"/>
              <a:t>= function (evt) </a:t>
            </a:r>
            <a:r>
              <a:rPr lang="fr-BE" smtClean="0"/>
              <a:t>{ </a:t>
            </a:r>
            <a:r>
              <a:rPr lang="fr-BE" smtClean="0"/>
              <a:t>//....};</a:t>
            </a:r>
            <a:endParaRPr lang="fr-BE" smtClean="0"/>
          </a:p>
          <a:p>
            <a:endParaRPr lang="fr-BE"/>
          </a:p>
        </p:txBody>
      </p:sp>
      <p:sp>
        <p:nvSpPr>
          <p:cNvPr id="7" name="ZoneTexte 6"/>
          <p:cNvSpPr txBox="1"/>
          <p:nvPr/>
        </p:nvSpPr>
        <p:spPr>
          <a:xfrm>
            <a:off x="1115616" y="1700808"/>
            <a:ext cx="7776864" cy="1754326"/>
          </a:xfrm>
          <a:prstGeom prst="rect">
            <a:avLst/>
          </a:prstGeom>
          <a:noFill/>
        </p:spPr>
        <p:txBody>
          <a:bodyPr wrap="square" rtlCol="0">
            <a:spAutoFit/>
          </a:bodyPr>
          <a:lstStyle/>
          <a:p>
            <a:r>
              <a:rPr lang="fr-FR" smtClean="0"/>
              <a:t>IndexedDB </a:t>
            </a:r>
            <a:r>
              <a:rPr lang="fr-FR" smtClean="0"/>
              <a:t>peut contenir un ou </a:t>
            </a:r>
            <a:r>
              <a:rPr lang="fr-FR" smtClean="0"/>
              <a:t>plusieurs </a:t>
            </a:r>
            <a:r>
              <a:rPr lang="fr-FR" smtClean="0"/>
              <a:t>magasin, un magasion pouvant être comparé à une table dans une db. Nous utiliserons </a:t>
            </a:r>
            <a:r>
              <a:rPr lang="fr-FR" smtClean="0"/>
              <a:t>la </a:t>
            </a:r>
            <a:r>
              <a:rPr lang="fr-FR" smtClean="0"/>
              <a:t>fonction createObjectStore </a:t>
            </a:r>
            <a:r>
              <a:rPr lang="fr-FR" smtClean="0"/>
              <a:t>du IndexedDB pour </a:t>
            </a:r>
            <a:r>
              <a:rPr lang="fr-FR" smtClean="0"/>
              <a:t>créer </a:t>
            </a:r>
            <a:r>
              <a:rPr lang="fr-FR" smtClean="0"/>
              <a:t>ces magasins. </a:t>
            </a:r>
            <a:r>
              <a:rPr lang="fr-FR" smtClean="0"/>
              <a:t>La fonction reçoit un nom </a:t>
            </a:r>
            <a:r>
              <a:rPr lang="fr-FR" smtClean="0"/>
              <a:t>pour </a:t>
            </a:r>
            <a:r>
              <a:rPr lang="fr-FR" smtClean="0"/>
              <a:t>cet objet, et des options comme une clef d'index correspondant à une des clefs de vos données (avec valeurs uniques)  ou un champ additionnel avec l'utilisation d'un générateur </a:t>
            </a:r>
            <a:r>
              <a:rPr lang="fr-FR" smtClean="0"/>
              <a:t>de clés.</a:t>
            </a:r>
            <a:endParaRPr lang="fr-BE"/>
          </a:p>
        </p:txBody>
      </p:sp>
    </p:spTree>
    <p:extLst>
      <p:ext uri="{BB962C8B-B14F-4D97-AF65-F5344CB8AC3E}">
        <p14:creationId xmlns="" xmlns:p14="http://schemas.microsoft.com/office/powerpoint/2010/main" val="4965284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742837"/>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dirty="0" smtClean="0">
                <a:solidFill>
                  <a:prstClr val="black"/>
                </a:solidFill>
              </a:rPr>
              <a:t>Introduction </a:t>
            </a:r>
          </a:p>
          <a:p>
            <a:pPr marL="457200" indent="-457200">
              <a:lnSpc>
                <a:spcPct val="90000"/>
              </a:lnSpc>
              <a:spcBef>
                <a:spcPts val="300"/>
              </a:spcBef>
              <a:buFont typeface="Wingdings" pitchFamily="2" charset="2"/>
              <a:buChar char="Ø"/>
              <a:defRPr/>
            </a:pPr>
            <a:r>
              <a:rPr lang="fr-BE" sz="2800" dirty="0" smtClean="0">
                <a:solidFill>
                  <a:prstClr val="black"/>
                </a:solidFill>
              </a:rPr>
              <a:t>Les bords arrondis</a:t>
            </a:r>
          </a:p>
          <a:p>
            <a:pPr marL="457200" indent="-457200">
              <a:lnSpc>
                <a:spcPct val="90000"/>
              </a:lnSpc>
              <a:spcBef>
                <a:spcPts val="300"/>
              </a:spcBef>
              <a:buFont typeface="Wingdings" pitchFamily="2" charset="2"/>
              <a:buChar char="Ø"/>
              <a:defRPr/>
            </a:pPr>
            <a:r>
              <a:rPr lang="fr-BE" sz="2800" dirty="0" smtClean="0">
                <a:solidFill>
                  <a:prstClr val="black"/>
                </a:solidFill>
              </a:rPr>
              <a:t>Les bordures imagées</a:t>
            </a:r>
          </a:p>
          <a:p>
            <a:pPr marL="457200" indent="-457200">
              <a:lnSpc>
                <a:spcPct val="90000"/>
              </a:lnSpc>
              <a:spcBef>
                <a:spcPts val="300"/>
              </a:spcBef>
              <a:buFont typeface="Wingdings" pitchFamily="2" charset="2"/>
              <a:buChar char="Ø"/>
              <a:defRPr/>
            </a:pPr>
            <a:r>
              <a:rPr lang="fr-BE" sz="2800" dirty="0" smtClean="0">
                <a:solidFill>
                  <a:prstClr val="black"/>
                </a:solidFill>
              </a:rPr>
              <a:t>Les ombres</a:t>
            </a:r>
          </a:p>
          <a:p>
            <a:pPr marL="457200" indent="-457200">
              <a:lnSpc>
                <a:spcPct val="90000"/>
              </a:lnSpc>
              <a:spcBef>
                <a:spcPts val="300"/>
              </a:spcBef>
              <a:buFont typeface="Wingdings" pitchFamily="2" charset="2"/>
              <a:buChar char="Ø"/>
              <a:defRPr/>
            </a:pPr>
            <a:r>
              <a:rPr lang="fr-BE" sz="2800" dirty="0" smtClean="0">
                <a:solidFill>
                  <a:prstClr val="black"/>
                </a:solidFill>
              </a:rPr>
              <a:t>Les polices personnalisées</a:t>
            </a:r>
          </a:p>
          <a:p>
            <a:pPr marL="457200" indent="-457200">
              <a:lnSpc>
                <a:spcPct val="90000"/>
              </a:lnSpc>
              <a:spcBef>
                <a:spcPts val="300"/>
              </a:spcBef>
              <a:buFont typeface="Wingdings" pitchFamily="2" charset="2"/>
              <a:buChar char="Ø"/>
              <a:defRPr/>
            </a:pPr>
            <a:r>
              <a:rPr lang="fr-BE" sz="2800" smtClean="0">
                <a:solidFill>
                  <a:prstClr val="black"/>
                </a:solidFill>
              </a:rPr>
              <a:t>Les </a:t>
            </a:r>
            <a:r>
              <a:rPr lang="fr-BE" sz="2800" dirty="0" smtClean="0">
                <a:solidFill>
                  <a:prstClr val="black"/>
                </a:solidFill>
              </a:rPr>
              <a:t>arrières plan multiples</a:t>
            </a:r>
          </a:p>
          <a:p>
            <a:pPr marL="457200" indent="-457200">
              <a:lnSpc>
                <a:spcPct val="90000"/>
              </a:lnSpc>
              <a:spcBef>
                <a:spcPts val="300"/>
              </a:spcBef>
              <a:buFont typeface="Wingdings" pitchFamily="2" charset="2"/>
              <a:buChar char="Ø"/>
              <a:defRPr/>
            </a:pPr>
            <a:r>
              <a:rPr lang="fr-BE" sz="2800" dirty="0" smtClean="0">
                <a:solidFill>
                  <a:prstClr val="black"/>
                </a:solidFill>
              </a:rPr>
              <a:t>Les dégradés de couleur</a:t>
            </a:r>
          </a:p>
          <a:p>
            <a:pPr marL="457200" indent="-457200">
              <a:lnSpc>
                <a:spcPct val="90000"/>
              </a:lnSpc>
              <a:spcBef>
                <a:spcPts val="300"/>
              </a:spcBef>
              <a:buFont typeface="Wingdings" pitchFamily="2" charset="2"/>
              <a:buChar char="Ø"/>
              <a:defRPr/>
            </a:pPr>
            <a:r>
              <a:rPr lang="fr-BE" sz="2800" dirty="0" smtClean="0">
                <a:solidFill>
                  <a:prstClr val="black"/>
                </a:solidFill>
              </a:rPr>
              <a:t>L'opacité et la transparence</a:t>
            </a:r>
          </a:p>
          <a:p>
            <a:pPr marL="457200" indent="-457200">
              <a:lnSpc>
                <a:spcPct val="90000"/>
              </a:lnSpc>
              <a:spcBef>
                <a:spcPts val="300"/>
              </a:spcBef>
              <a:buFont typeface="Wingdings" pitchFamily="2" charset="2"/>
              <a:buChar char="Ø"/>
              <a:defRPr/>
            </a:pPr>
            <a:r>
              <a:rPr lang="fr-BE" sz="2800" dirty="0" smtClean="0">
                <a:solidFill>
                  <a:prstClr val="black"/>
                </a:solidFill>
              </a:rPr>
              <a:t>Les colonnes multiples</a:t>
            </a:r>
          </a:p>
          <a:p>
            <a:pPr marL="457200" indent="-457200">
              <a:lnSpc>
                <a:spcPct val="90000"/>
              </a:lnSpc>
              <a:spcBef>
                <a:spcPts val="300"/>
              </a:spcBef>
              <a:buFont typeface="Wingdings" pitchFamily="2" charset="2"/>
              <a:buChar char="Ø"/>
              <a:defRPr/>
            </a:pPr>
            <a:r>
              <a:rPr lang="fr-BE" sz="2800" dirty="0" smtClean="0">
                <a:solidFill>
                  <a:prstClr val="black"/>
                </a:solidFill>
              </a:rPr>
              <a:t>Les transformations</a:t>
            </a:r>
          </a:p>
          <a:p>
            <a:pPr marL="457200" indent="-457200">
              <a:lnSpc>
                <a:spcPct val="90000"/>
              </a:lnSpc>
              <a:spcBef>
                <a:spcPts val="300"/>
              </a:spcBef>
              <a:buFont typeface="Wingdings" pitchFamily="2" charset="2"/>
              <a:buChar char="Ø"/>
              <a:defRPr/>
            </a:pPr>
            <a:r>
              <a:rPr lang="fr-BE" sz="2800" dirty="0" smtClean="0">
                <a:solidFill>
                  <a:prstClr val="black"/>
                </a:solidFill>
              </a:rPr>
              <a:t>Les transitions </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Tree>
    <p:extLst>
      <p:ext uri="{BB962C8B-B14F-4D97-AF65-F5344CB8AC3E}">
        <p14:creationId xmlns="" xmlns:p14="http://schemas.microsoft.com/office/powerpoint/2010/main" val="12994363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bords arrondis</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494786" y="1628800"/>
            <a:ext cx="3960440" cy="3785652"/>
          </a:xfrm>
          <a:prstGeom prst="rect">
            <a:avLst/>
          </a:prstGeom>
          <a:ln>
            <a:solidFill>
              <a:schemeClr val="accent1"/>
            </a:solidFill>
          </a:ln>
        </p:spPr>
        <p:txBody>
          <a:bodyPr wrap="square">
            <a:spAutoFit/>
          </a:bodyPr>
          <a:lstStyle/>
          <a:p>
            <a:r>
              <a:rPr lang="fr-BE" sz="2000">
                <a:solidFill>
                  <a:srgbClr val="FF0000"/>
                </a:solidFill>
              </a:rPr>
              <a:t>#Arrondi</a:t>
            </a:r>
          </a:p>
          <a:p>
            <a:r>
              <a:rPr lang="fr-BE" sz="2000">
                <a:solidFill>
                  <a:srgbClr val="FF0000"/>
                </a:solidFill>
              </a:rPr>
              <a:t>{</a:t>
            </a:r>
          </a:p>
          <a:p>
            <a:r>
              <a:rPr lang="fr-BE" sz="2000">
                <a:solidFill>
                  <a:srgbClr val="FF0000"/>
                </a:solidFill>
              </a:rPr>
              <a:t>	border-radius:1em;</a:t>
            </a:r>
          </a:p>
          <a:p>
            <a:r>
              <a:rPr lang="fr-BE" sz="2000">
                <a:solidFill>
                  <a:srgbClr val="FF0000"/>
                </a:solidFill>
              </a:rPr>
              <a:t>	text-align:center;</a:t>
            </a:r>
          </a:p>
          <a:p>
            <a:r>
              <a:rPr lang="fr-BE" sz="2000">
                <a:solidFill>
                  <a:srgbClr val="FF0000"/>
                </a:solidFill>
              </a:rPr>
              <a:t>	border:1px black solid;</a:t>
            </a:r>
          </a:p>
          <a:p>
            <a:r>
              <a:rPr lang="fr-BE" sz="2000">
                <a:solidFill>
                  <a:srgbClr val="FF0000"/>
                </a:solidFill>
              </a:rPr>
              <a:t>	background-color:aqua;</a:t>
            </a:r>
          </a:p>
          <a:p>
            <a:r>
              <a:rPr lang="fr-BE" sz="2000">
                <a:solidFill>
                  <a:srgbClr val="FF0000"/>
                </a:solidFill>
              </a:rPr>
              <a:t>	width:100px;</a:t>
            </a:r>
          </a:p>
          <a:p>
            <a:r>
              <a:rPr lang="fr-BE" sz="2000" smtClean="0">
                <a:solidFill>
                  <a:srgbClr val="FF0000"/>
                </a:solidFill>
              </a:rPr>
              <a:t>}</a:t>
            </a:r>
          </a:p>
          <a:p>
            <a:endParaRPr lang="fr-BE" sz="2000">
              <a:solidFill>
                <a:srgbClr val="FF0000"/>
              </a:solidFill>
            </a:endParaRPr>
          </a:p>
          <a:p>
            <a:r>
              <a:rPr lang="en-US" sz="2000">
                <a:solidFill>
                  <a:srgbClr val="FF0000"/>
                </a:solidFill>
              </a:rPr>
              <a:t>&lt;body&gt;</a:t>
            </a:r>
          </a:p>
          <a:p>
            <a:r>
              <a:rPr lang="en-US" sz="2000">
                <a:solidFill>
                  <a:srgbClr val="FF0000"/>
                </a:solidFill>
              </a:rPr>
              <a:t>&lt;div id="Arrondi"&gt;HELHA&lt;/div&gt;</a:t>
            </a:r>
          </a:p>
          <a:p>
            <a:r>
              <a:rPr lang="en-US" sz="2000">
                <a:solidFill>
                  <a:srgbClr val="FF0000"/>
                </a:solidFill>
              </a:rPr>
              <a:t>&lt;/body</a:t>
            </a:r>
            <a:r>
              <a:rPr lang="en-US" sz="2000" smtClean="0">
                <a:solidFill>
                  <a:srgbClr val="FF0000"/>
                </a:solidFill>
              </a:rPr>
              <a:t>&gt;</a:t>
            </a:r>
            <a:endParaRPr lang="fr-BE" sz="2000">
              <a:solidFill>
                <a:srgbClr val="FF0000"/>
              </a:solidFill>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12160" y="1643146"/>
            <a:ext cx="2333114" cy="74732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9967044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Balises Classification</a:t>
            </a:r>
          </a:p>
        </p:txBody>
      </p:sp>
      <p:sp>
        <p:nvSpPr>
          <p:cNvPr id="3" name="ZoneTexte 2"/>
          <p:cNvSpPr txBox="1"/>
          <p:nvPr/>
        </p:nvSpPr>
        <p:spPr>
          <a:xfrm>
            <a:off x="971600" y="980728"/>
            <a:ext cx="6696744" cy="5262979"/>
          </a:xfrm>
          <a:prstGeom prst="rect">
            <a:avLst/>
          </a:prstGeom>
          <a:noFill/>
        </p:spPr>
        <p:txBody>
          <a:bodyPr wrap="square" rtlCol="0">
            <a:spAutoFit/>
          </a:bodyPr>
          <a:lstStyle/>
          <a:p>
            <a:pPr marL="457200" indent="-457200">
              <a:buFont typeface="Wingdings" pitchFamily="2" charset="2"/>
              <a:buChar char="Ø"/>
            </a:pPr>
            <a:r>
              <a:rPr lang="fr-BE" sz="2800" b="1" dirty="0" smtClean="0"/>
              <a:t>La balise pour créer une table </a:t>
            </a:r>
          </a:p>
          <a:p>
            <a:r>
              <a:rPr lang="fr-BE" sz="2800" b="1" dirty="0">
                <a:solidFill>
                  <a:srgbClr val="FF0000"/>
                </a:solidFill>
              </a:rPr>
              <a:t> </a:t>
            </a:r>
            <a:r>
              <a:rPr lang="fr-BE" sz="2800" b="1" dirty="0" smtClean="0">
                <a:solidFill>
                  <a:srgbClr val="FF0000"/>
                </a:solidFill>
              </a:rPr>
              <a:t>	</a:t>
            </a:r>
            <a:r>
              <a:rPr lang="fr-BE" sz="2400" b="1" dirty="0" smtClean="0">
                <a:solidFill>
                  <a:srgbClr val="FF0000"/>
                </a:solidFill>
              </a:rPr>
              <a:t>&lt;table&gt;&lt;/table&gt;</a:t>
            </a:r>
          </a:p>
          <a:p>
            <a:endParaRPr lang="fr-BE" sz="2400" b="1" dirty="0" smtClean="0">
              <a:solidFill>
                <a:srgbClr val="FF0000"/>
              </a:solidFill>
            </a:endParaRPr>
          </a:p>
          <a:p>
            <a:pPr marL="457200" indent="-457200">
              <a:buFont typeface="Wingdings" pitchFamily="2" charset="2"/>
              <a:buChar char="Ø"/>
            </a:pPr>
            <a:r>
              <a:rPr lang="fr-BE" sz="2800" b="1" dirty="0" smtClean="0"/>
              <a:t>La balise pour créer un formulaire </a:t>
            </a:r>
          </a:p>
          <a:p>
            <a:pPr lvl="1"/>
            <a:r>
              <a:rPr lang="fr-BE" sz="2400" b="1" dirty="0">
                <a:solidFill>
                  <a:srgbClr val="FF0000"/>
                </a:solidFill>
              </a:rPr>
              <a:t>	</a:t>
            </a:r>
            <a:r>
              <a:rPr lang="fr-BE" sz="2400" b="1" dirty="0" smtClean="0">
                <a:solidFill>
                  <a:srgbClr val="FF0000"/>
                </a:solidFill>
              </a:rPr>
              <a:t>&lt;</a:t>
            </a:r>
            <a:r>
              <a:rPr lang="fr-BE" sz="2400" b="1" dirty="0" err="1" smtClean="0">
                <a:solidFill>
                  <a:srgbClr val="FF0000"/>
                </a:solidFill>
              </a:rPr>
              <a:t>form</a:t>
            </a:r>
            <a:r>
              <a:rPr lang="fr-BE" sz="2400" b="1" dirty="0" smtClean="0">
                <a:solidFill>
                  <a:srgbClr val="FF0000"/>
                </a:solidFill>
              </a:rPr>
              <a:t>&gt;&lt;/</a:t>
            </a:r>
            <a:r>
              <a:rPr lang="fr-BE" sz="2400" b="1" dirty="0" err="1" smtClean="0">
                <a:solidFill>
                  <a:srgbClr val="FF0000"/>
                </a:solidFill>
              </a:rPr>
              <a:t>form</a:t>
            </a:r>
            <a:r>
              <a:rPr lang="fr-BE" sz="2400" b="1" dirty="0" smtClean="0">
                <a:solidFill>
                  <a:srgbClr val="FF0000"/>
                </a:solidFill>
              </a:rPr>
              <a:t>&gt;</a:t>
            </a:r>
          </a:p>
          <a:p>
            <a:pPr lvl="1"/>
            <a:endParaRPr lang="fr-BE" sz="2400" b="1" dirty="0" smtClean="0">
              <a:solidFill>
                <a:srgbClr val="FF0000"/>
              </a:solidFill>
            </a:endParaRPr>
          </a:p>
          <a:p>
            <a:pPr marL="457200" indent="-457200">
              <a:buFont typeface="Wingdings" pitchFamily="2" charset="2"/>
              <a:buChar char="Ø"/>
            </a:pPr>
            <a:r>
              <a:rPr lang="fr-BE" sz="2800" b="1" dirty="0" smtClean="0"/>
              <a:t>La balise pour créer une division </a:t>
            </a:r>
          </a:p>
          <a:p>
            <a:pPr lvl="1"/>
            <a:r>
              <a:rPr lang="fr-BE" sz="2400" b="1" dirty="0">
                <a:solidFill>
                  <a:srgbClr val="FF0000"/>
                </a:solidFill>
              </a:rPr>
              <a:t>	</a:t>
            </a:r>
            <a:r>
              <a:rPr lang="fr-BE" sz="2400" b="1" dirty="0" smtClean="0">
                <a:solidFill>
                  <a:srgbClr val="FF0000"/>
                </a:solidFill>
              </a:rPr>
              <a:t>&lt;div&gt;&lt;/div&gt;</a:t>
            </a:r>
          </a:p>
          <a:p>
            <a:pPr lvl="1"/>
            <a:endParaRPr lang="fr-BE" sz="2400" b="1" dirty="0" smtClean="0">
              <a:solidFill>
                <a:srgbClr val="FF0000"/>
              </a:solidFill>
            </a:endParaRPr>
          </a:p>
          <a:p>
            <a:pPr marL="457200" indent="-457200">
              <a:buFont typeface="Wingdings" pitchFamily="2" charset="2"/>
              <a:buChar char="Ø"/>
            </a:pPr>
            <a:r>
              <a:rPr lang="fr-BE" sz="2800" b="1" dirty="0" smtClean="0"/>
              <a:t>Les </a:t>
            </a:r>
            <a:r>
              <a:rPr lang="fr-BE" sz="2800" b="1" dirty="0"/>
              <a:t>balises pour les images </a:t>
            </a:r>
            <a:endParaRPr lang="fr-BE" sz="2800" b="1" dirty="0" smtClean="0"/>
          </a:p>
          <a:p>
            <a:pPr lvl="1"/>
            <a:r>
              <a:rPr lang="fr-BE" sz="2400" b="1" dirty="0">
                <a:solidFill>
                  <a:srgbClr val="FF0000"/>
                </a:solidFill>
              </a:rPr>
              <a:t>	</a:t>
            </a:r>
            <a:r>
              <a:rPr lang="fr-BE" sz="2400" b="1" dirty="0" smtClean="0">
                <a:solidFill>
                  <a:srgbClr val="FF0000"/>
                </a:solidFill>
              </a:rPr>
              <a:t>&lt;</a:t>
            </a:r>
            <a:r>
              <a:rPr lang="fr-BE" sz="2400" b="1" dirty="0" err="1">
                <a:solidFill>
                  <a:srgbClr val="FF0000"/>
                </a:solidFill>
              </a:rPr>
              <a:t>img</a:t>
            </a:r>
            <a:r>
              <a:rPr lang="fr-BE" sz="2400" b="1" dirty="0">
                <a:solidFill>
                  <a:srgbClr val="FF0000"/>
                </a:solidFill>
              </a:rPr>
              <a:t>&gt;</a:t>
            </a:r>
          </a:p>
          <a:p>
            <a:endParaRPr lang="fr-BE" sz="2400" b="1" dirty="0" smtClean="0">
              <a:solidFill>
                <a:srgbClr val="FF0000"/>
              </a:solidFill>
            </a:endParaRPr>
          </a:p>
          <a:p>
            <a:r>
              <a:rPr lang="fr-BE" sz="2400" b="1" dirty="0" smtClean="0"/>
              <a:t>Ces balises sont de type Block</a:t>
            </a:r>
            <a:r>
              <a:rPr lang="fr-BE" sz="2400" dirty="0"/>
              <a:t>	</a:t>
            </a:r>
          </a:p>
        </p:txBody>
      </p:sp>
    </p:spTree>
    <p:extLst>
      <p:ext uri="{BB962C8B-B14F-4D97-AF65-F5344CB8AC3E}">
        <p14:creationId xmlns="" xmlns:p14="http://schemas.microsoft.com/office/powerpoint/2010/main" val="54652767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bords arrondis</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494786" y="1628800"/>
            <a:ext cx="3960440" cy="4093428"/>
          </a:xfrm>
          <a:prstGeom prst="rect">
            <a:avLst/>
          </a:prstGeom>
          <a:ln>
            <a:solidFill>
              <a:schemeClr val="accent1"/>
            </a:solidFill>
          </a:ln>
        </p:spPr>
        <p:txBody>
          <a:bodyPr wrap="square">
            <a:spAutoFit/>
          </a:bodyPr>
          <a:lstStyle/>
          <a:p>
            <a:r>
              <a:rPr lang="fr-BE" sz="2000">
                <a:solidFill>
                  <a:srgbClr val="FF0000"/>
                </a:solidFill>
              </a:rPr>
              <a:t>#Arrondi</a:t>
            </a:r>
          </a:p>
          <a:p>
            <a:r>
              <a:rPr lang="fr-BE" sz="2000">
                <a:solidFill>
                  <a:srgbClr val="FF0000"/>
                </a:solidFill>
              </a:rPr>
              <a:t>{</a:t>
            </a:r>
          </a:p>
          <a:p>
            <a:r>
              <a:rPr lang="fr-BE" sz="2000">
                <a:solidFill>
                  <a:srgbClr val="FF0000"/>
                </a:solidFill>
              </a:rPr>
              <a:t>	border-radius:50px;</a:t>
            </a:r>
          </a:p>
          <a:p>
            <a:r>
              <a:rPr lang="fr-BE" sz="2000">
                <a:solidFill>
                  <a:srgbClr val="FF0000"/>
                </a:solidFill>
              </a:rPr>
              <a:t>	text-align:center;</a:t>
            </a:r>
          </a:p>
          <a:p>
            <a:r>
              <a:rPr lang="fr-BE" sz="2000">
                <a:solidFill>
                  <a:srgbClr val="FF0000"/>
                </a:solidFill>
              </a:rPr>
              <a:t>	border:1px black solid;</a:t>
            </a:r>
          </a:p>
          <a:p>
            <a:r>
              <a:rPr lang="fr-BE" sz="2000">
                <a:solidFill>
                  <a:srgbClr val="FF0000"/>
                </a:solidFill>
              </a:rPr>
              <a:t>	background-color:aqua;</a:t>
            </a:r>
          </a:p>
          <a:p>
            <a:r>
              <a:rPr lang="fr-BE" sz="2000">
                <a:solidFill>
                  <a:srgbClr val="FF0000"/>
                </a:solidFill>
              </a:rPr>
              <a:t>	width:100px;</a:t>
            </a:r>
          </a:p>
          <a:p>
            <a:r>
              <a:rPr lang="fr-BE" sz="2000">
                <a:solidFill>
                  <a:srgbClr val="FF0000"/>
                </a:solidFill>
              </a:rPr>
              <a:t>	height:100px;</a:t>
            </a:r>
          </a:p>
          <a:p>
            <a:r>
              <a:rPr lang="fr-BE" sz="2000">
                <a:solidFill>
                  <a:srgbClr val="FF0000"/>
                </a:solidFill>
              </a:rPr>
              <a:t>	line-height:100px;</a:t>
            </a:r>
          </a:p>
          <a:p>
            <a:r>
              <a:rPr lang="fr-BE" sz="2000">
                <a:solidFill>
                  <a:srgbClr val="FF0000"/>
                </a:solidFill>
              </a:rPr>
              <a:t>}</a:t>
            </a:r>
          </a:p>
          <a:p>
            <a:r>
              <a:rPr lang="en-US" sz="2000">
                <a:solidFill>
                  <a:srgbClr val="FF0000"/>
                </a:solidFill>
              </a:rPr>
              <a:t>&lt;body&gt;</a:t>
            </a:r>
          </a:p>
          <a:p>
            <a:r>
              <a:rPr lang="en-US" sz="2000">
                <a:solidFill>
                  <a:srgbClr val="FF0000"/>
                </a:solidFill>
              </a:rPr>
              <a:t>&lt;div id="Arrondi"&gt;HELHA&lt;/div&gt;</a:t>
            </a:r>
          </a:p>
          <a:p>
            <a:r>
              <a:rPr lang="en-US" sz="2000">
                <a:solidFill>
                  <a:srgbClr val="FF0000"/>
                </a:solidFill>
              </a:rPr>
              <a:t>&lt;/body</a:t>
            </a:r>
            <a:r>
              <a:rPr lang="en-US" sz="2000" smtClean="0">
                <a:solidFill>
                  <a:srgbClr val="FF0000"/>
                </a:solidFill>
              </a:rPr>
              <a:t>&gt;</a:t>
            </a:r>
            <a:endParaRPr lang="fr-BE" sz="200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44208" y="1628798"/>
            <a:ext cx="1723503" cy="1723503"/>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4512362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1797415"/>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bordures imagées</a:t>
            </a:r>
          </a:p>
          <a:p>
            <a:pPr marL="914400" lvl="1" indent="-457200">
              <a:lnSpc>
                <a:spcPct val="90000"/>
              </a:lnSpc>
              <a:spcBef>
                <a:spcPts val="300"/>
              </a:spcBef>
              <a:buFont typeface="Arial" pitchFamily="34" charset="0"/>
              <a:buChar char="•"/>
              <a:defRPr/>
            </a:pPr>
            <a:endParaRPr lang="fr-BE" sz="1600" smtClean="0">
              <a:solidFill>
                <a:prstClr val="black"/>
              </a:solidFill>
            </a:endParaRPr>
          </a:p>
          <a:p>
            <a:pPr marL="914400" lvl="1" indent="-457200">
              <a:lnSpc>
                <a:spcPct val="90000"/>
              </a:lnSpc>
              <a:spcBef>
                <a:spcPts val="300"/>
              </a:spcBef>
              <a:buFont typeface="Arial" pitchFamily="34" charset="0"/>
              <a:buChar char="•"/>
              <a:defRPr/>
            </a:pPr>
            <a:r>
              <a:rPr lang="fr-BE" sz="2800" smtClean="0">
                <a:solidFill>
                  <a:prstClr val="black"/>
                </a:solidFill>
              </a:rPr>
              <a:t>Image de 81x81 pixels</a:t>
            </a:r>
          </a:p>
          <a:p>
            <a:pPr marL="914400" lvl="1" indent="-457200">
              <a:lnSpc>
                <a:spcPct val="90000"/>
              </a:lnSpc>
              <a:spcBef>
                <a:spcPts val="300"/>
              </a:spcBef>
              <a:buFont typeface="Arial" pitchFamily="34" charset="0"/>
              <a:buChar char="•"/>
              <a:defRPr/>
            </a:pPr>
            <a:endParaRPr lang="fr-BE" sz="900">
              <a:solidFill>
                <a:prstClr val="black"/>
              </a:solidFill>
            </a:endParaRPr>
          </a:p>
          <a:p>
            <a:pPr marL="914400" lvl="1" indent="-457200">
              <a:lnSpc>
                <a:spcPct val="90000"/>
              </a:lnSpc>
              <a:spcBef>
                <a:spcPts val="300"/>
              </a:spcBef>
              <a:buFont typeface="Arial" pitchFamily="34" charset="0"/>
              <a:buChar char="•"/>
              <a:defRPr/>
            </a:pPr>
            <a:r>
              <a:rPr lang="fr-BE" sz="2800" smtClean="0">
                <a:solidFill>
                  <a:prstClr val="black"/>
                </a:solidFill>
              </a:rPr>
              <a:t>Image découpée en 9 parties</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pic>
        <p:nvPicPr>
          <p:cNvPr id="3076" name="Picture 4" descr="Tile for borde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58277" y="1435829"/>
            <a:ext cx="771525" cy="771525"/>
          </a:xfrm>
          <a:prstGeom prst="rect">
            <a:avLst/>
          </a:prstGeom>
          <a:noFill/>
          <a:extLst>
            <a:ext uri="{909E8E84-426E-40DD-AFC4-6F175D3DCCD1}">
              <a14:hiddenFill xmlns=""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14344" y="1839987"/>
            <a:ext cx="1028700" cy="100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75296" y="2996952"/>
            <a:ext cx="7433319" cy="2246769"/>
          </a:xfrm>
          <a:prstGeom prst="rect">
            <a:avLst/>
          </a:prstGeom>
          <a:ln>
            <a:solidFill>
              <a:schemeClr val="tx1"/>
            </a:solidFill>
          </a:ln>
        </p:spPr>
        <p:txBody>
          <a:bodyPr wrap="square">
            <a:spAutoFit/>
          </a:bodyPr>
          <a:lstStyle/>
          <a:p>
            <a:r>
              <a:rPr lang="fr-BE" sz="2000">
                <a:solidFill>
                  <a:srgbClr val="FF0000"/>
                </a:solidFill>
              </a:rPr>
              <a:t>#</a:t>
            </a:r>
            <a:r>
              <a:rPr lang="fr-BE" sz="2000" smtClean="0">
                <a:solidFill>
                  <a:srgbClr val="FF0000"/>
                </a:solidFill>
              </a:rPr>
              <a:t>Arrondi {</a:t>
            </a:r>
            <a:endParaRPr lang="fr-BE" sz="2000">
              <a:solidFill>
                <a:srgbClr val="FF0000"/>
              </a:solidFill>
            </a:endParaRPr>
          </a:p>
          <a:p>
            <a:r>
              <a:rPr lang="fr-BE" sz="2000">
                <a:solidFill>
                  <a:srgbClr val="FF0000"/>
                </a:solidFill>
              </a:rPr>
              <a:t>	width:12em;</a:t>
            </a:r>
          </a:p>
          <a:p>
            <a:r>
              <a:rPr lang="fr-BE" sz="2000">
                <a:solidFill>
                  <a:srgbClr val="FF0000"/>
                </a:solidFill>
              </a:rPr>
              <a:t>	height:5em;</a:t>
            </a:r>
          </a:p>
          <a:p>
            <a:r>
              <a:rPr lang="fr-BE" sz="2000">
                <a:solidFill>
                  <a:srgbClr val="FF0000"/>
                </a:solidFill>
              </a:rPr>
              <a:t>	border-width:1em;</a:t>
            </a:r>
          </a:p>
          <a:p>
            <a:r>
              <a:rPr lang="fr-BE" sz="2000">
                <a:solidFill>
                  <a:srgbClr val="FF0000"/>
                </a:solidFill>
              </a:rPr>
              <a:t>	border-image:url('border.png') 27 round round;</a:t>
            </a:r>
          </a:p>
          <a:p>
            <a:r>
              <a:rPr lang="fr-BE" sz="2000">
                <a:solidFill>
                  <a:srgbClr val="FF0000"/>
                </a:solidFill>
              </a:rPr>
              <a:t>	-webkit-border-image: url('border.png') 27 round round;</a:t>
            </a:r>
          </a:p>
          <a:p>
            <a:r>
              <a:rPr lang="fr-BE" sz="2000">
                <a:solidFill>
                  <a:srgbClr val="FF0000"/>
                </a:solidFill>
              </a:rPr>
              <a:t> 	-moz-border-image: url('border.png') 27 round round</a:t>
            </a:r>
            <a:r>
              <a:rPr lang="fr-BE" sz="2000" smtClean="0">
                <a:solidFill>
                  <a:srgbClr val="FF0000"/>
                </a:solidFill>
              </a:rPr>
              <a:t>; }</a:t>
            </a:r>
            <a:endParaRPr lang="fr-BE" sz="2000">
              <a:solidFill>
                <a:srgbClr val="FF0000"/>
              </a:solidFill>
            </a:endParaRPr>
          </a:p>
        </p:txBody>
      </p:sp>
      <p:pic>
        <p:nvPicPr>
          <p:cNvPr id="3078"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75296" y="5400410"/>
            <a:ext cx="2028552" cy="134783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3906906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3464025"/>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ombres – texte</a:t>
            </a:r>
          </a:p>
          <a:p>
            <a:pPr marL="457200" indent="-457200">
              <a:lnSpc>
                <a:spcPct val="90000"/>
              </a:lnSpc>
              <a:spcBef>
                <a:spcPts val="300"/>
              </a:spcBef>
              <a:buFont typeface="Wingdings" pitchFamily="2" charset="2"/>
              <a:buChar char="Ø"/>
              <a:defRPr/>
            </a:pPr>
            <a:endParaRPr lang="fr-BE" sz="2800">
              <a:solidFill>
                <a:prstClr val="black"/>
              </a:solidFill>
            </a:endParaRPr>
          </a:p>
          <a:p>
            <a:pPr marL="457200" indent="-457200">
              <a:lnSpc>
                <a:spcPct val="90000"/>
              </a:lnSpc>
              <a:spcBef>
                <a:spcPts val="300"/>
              </a:spcBef>
              <a:buFont typeface="Wingdings" pitchFamily="2" charset="2"/>
              <a:buChar char="Ø"/>
              <a:defRPr/>
            </a:pPr>
            <a:endParaRPr lang="fr-BE" sz="2800" smtClean="0">
              <a:solidFill>
                <a:prstClr val="black"/>
              </a:solidFill>
            </a:endParaRPr>
          </a:p>
          <a:p>
            <a:pPr marL="457200" indent="-457200">
              <a:lnSpc>
                <a:spcPct val="90000"/>
              </a:lnSpc>
              <a:spcBef>
                <a:spcPts val="300"/>
              </a:spcBef>
              <a:buFont typeface="Wingdings" pitchFamily="2" charset="2"/>
              <a:buChar char="Ø"/>
              <a:defRPr/>
            </a:pPr>
            <a:endParaRPr lang="fr-BE" sz="2800">
              <a:solidFill>
                <a:prstClr val="black"/>
              </a:solidFill>
            </a:endParaRPr>
          </a:p>
          <a:p>
            <a:pPr marL="457200" indent="-457200">
              <a:lnSpc>
                <a:spcPct val="90000"/>
              </a:lnSpc>
              <a:spcBef>
                <a:spcPts val="300"/>
              </a:spcBef>
              <a:buFont typeface="Wingdings" pitchFamily="2" charset="2"/>
              <a:buChar char="Ø"/>
              <a:defRPr/>
            </a:pPr>
            <a:endParaRPr lang="fr-BE" sz="2800" smtClean="0">
              <a:solidFill>
                <a:prstClr val="black"/>
              </a:solidFill>
            </a:endParaRPr>
          </a:p>
          <a:p>
            <a:pPr marL="457200" indent="-457200">
              <a:lnSpc>
                <a:spcPct val="90000"/>
              </a:lnSpc>
              <a:spcBef>
                <a:spcPts val="300"/>
              </a:spcBef>
              <a:buFont typeface="Wingdings" pitchFamily="2" charset="2"/>
              <a:buChar char="Ø"/>
              <a:defRPr/>
            </a:pPr>
            <a:endParaRPr lang="fr-BE" sz="2800">
              <a:solidFill>
                <a:prstClr val="black"/>
              </a:solidFill>
            </a:endParaRPr>
          </a:p>
          <a:p>
            <a:pPr marL="457200" indent="-457200">
              <a:lnSpc>
                <a:spcPct val="90000"/>
              </a:lnSpc>
              <a:spcBef>
                <a:spcPts val="300"/>
              </a:spcBef>
              <a:buFont typeface="Wingdings" pitchFamily="2" charset="2"/>
              <a:buChar char="Ø"/>
              <a:defRPr/>
            </a:pPr>
            <a:endParaRPr lang="fr-BE" sz="2800" smtClean="0">
              <a:solidFill>
                <a:prstClr val="black"/>
              </a:solidFill>
            </a:endParaRPr>
          </a:p>
          <a:p>
            <a:pPr marL="457200" indent="-457200">
              <a:lnSpc>
                <a:spcPct val="90000"/>
              </a:lnSpc>
              <a:spcBef>
                <a:spcPts val="300"/>
              </a:spcBef>
              <a:buFont typeface="Wingdings" pitchFamily="2" charset="2"/>
              <a:buChar char="Ø"/>
              <a:defRPr/>
            </a:pPr>
            <a:r>
              <a:rPr lang="fr-BE" sz="2800" smtClean="0">
                <a:solidFill>
                  <a:prstClr val="black"/>
                </a:solidFill>
              </a:rPr>
              <a:t>Les ombres - boîtes</a:t>
            </a:r>
            <a:endParaRPr lang="fr-BE" sz="28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703064" y="1619283"/>
            <a:ext cx="5649640" cy="1938992"/>
          </a:xfrm>
          <a:prstGeom prst="rect">
            <a:avLst/>
          </a:prstGeom>
          <a:ln>
            <a:solidFill>
              <a:schemeClr val="tx1"/>
            </a:solidFill>
          </a:ln>
        </p:spPr>
        <p:txBody>
          <a:bodyPr wrap="square">
            <a:spAutoFit/>
          </a:bodyPr>
          <a:lstStyle/>
          <a:p>
            <a:r>
              <a:rPr lang="fr-BE" sz="2000">
                <a:solidFill>
                  <a:srgbClr val="FF0000"/>
                </a:solidFill>
              </a:rPr>
              <a:t>.ombrage</a:t>
            </a:r>
          </a:p>
          <a:p>
            <a:r>
              <a:rPr lang="fr-BE" sz="2000">
                <a:solidFill>
                  <a:srgbClr val="FF0000"/>
                </a:solidFill>
              </a:rPr>
              <a:t>{</a:t>
            </a:r>
          </a:p>
          <a:p>
            <a:r>
              <a:rPr lang="fr-BE" sz="2000">
                <a:solidFill>
                  <a:srgbClr val="FF0000"/>
                </a:solidFill>
              </a:rPr>
              <a:t>	text-shadow: 2px 2px 4px grey</a:t>
            </a:r>
            <a:r>
              <a:rPr lang="fr-BE" sz="2000" smtClean="0">
                <a:solidFill>
                  <a:srgbClr val="FF0000"/>
                </a:solidFill>
              </a:rPr>
              <a:t>; }</a:t>
            </a:r>
          </a:p>
          <a:p>
            <a:r>
              <a:rPr lang="en-US" sz="2000" smtClean="0">
                <a:solidFill>
                  <a:srgbClr val="FF0000"/>
                </a:solidFill>
              </a:rPr>
              <a:t>&lt;</a:t>
            </a:r>
            <a:r>
              <a:rPr lang="en-US" sz="2000">
                <a:solidFill>
                  <a:srgbClr val="FF0000"/>
                </a:solidFill>
              </a:rPr>
              <a:t>body&gt;</a:t>
            </a:r>
          </a:p>
          <a:p>
            <a:r>
              <a:rPr lang="en-US" sz="2000" smtClean="0">
                <a:solidFill>
                  <a:srgbClr val="FF0000"/>
                </a:solidFill>
              </a:rPr>
              <a:t>&lt;div class</a:t>
            </a:r>
            <a:r>
              <a:rPr lang="en-US" sz="2000">
                <a:solidFill>
                  <a:srgbClr val="FF0000"/>
                </a:solidFill>
              </a:rPr>
              <a:t>="ombrage</a:t>
            </a:r>
            <a:r>
              <a:rPr lang="en-US" sz="2000" smtClean="0">
                <a:solidFill>
                  <a:srgbClr val="FF0000"/>
                </a:solidFill>
              </a:rPr>
              <a:t>"&gt;&lt;h1&gt;HELHA&lt;/</a:t>
            </a:r>
            <a:r>
              <a:rPr lang="en-US" sz="2000">
                <a:solidFill>
                  <a:srgbClr val="FF0000"/>
                </a:solidFill>
              </a:rPr>
              <a:t>h1</a:t>
            </a:r>
            <a:r>
              <a:rPr lang="en-US" sz="2000" smtClean="0">
                <a:solidFill>
                  <a:srgbClr val="FF0000"/>
                </a:solidFill>
              </a:rPr>
              <a:t>&gt;&lt;/div&gt;</a:t>
            </a:r>
          </a:p>
          <a:p>
            <a:r>
              <a:rPr lang="en-US" sz="2000" smtClean="0">
                <a:solidFill>
                  <a:srgbClr val="FF0000"/>
                </a:solidFill>
              </a:rPr>
              <a:t>&lt;/</a:t>
            </a:r>
            <a:r>
              <a:rPr lang="en-US" sz="2000">
                <a:solidFill>
                  <a:srgbClr val="FF0000"/>
                </a:solidFill>
              </a:rPr>
              <a:t>body</a:t>
            </a:r>
            <a:r>
              <a:rPr lang="en-US" sz="2000" smtClean="0">
                <a:solidFill>
                  <a:srgbClr val="FF0000"/>
                </a:solidFill>
              </a:rPr>
              <a:t>&gt;</a:t>
            </a:r>
            <a:endParaRPr lang="fr-BE" sz="2000">
              <a:solidFill>
                <a:srgbClr val="FF0000"/>
              </a:solidFill>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95680" y="1628508"/>
            <a:ext cx="2219387" cy="108673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03064" y="4449318"/>
            <a:ext cx="5649640" cy="2246769"/>
          </a:xfrm>
          <a:prstGeom prst="rect">
            <a:avLst/>
          </a:prstGeom>
          <a:ln>
            <a:solidFill>
              <a:schemeClr val="tx1"/>
            </a:solidFill>
          </a:ln>
        </p:spPr>
        <p:txBody>
          <a:bodyPr wrap="square">
            <a:spAutoFit/>
          </a:bodyPr>
          <a:lstStyle/>
          <a:p>
            <a:r>
              <a:rPr lang="fr-BE" sz="2000">
                <a:solidFill>
                  <a:srgbClr val="FF0000"/>
                </a:solidFill>
              </a:rPr>
              <a:t>.</a:t>
            </a:r>
            <a:r>
              <a:rPr lang="fr-BE" sz="2000" smtClean="0">
                <a:solidFill>
                  <a:srgbClr val="FF0000"/>
                </a:solidFill>
              </a:rPr>
              <a:t>ombrage {</a:t>
            </a:r>
            <a:endParaRPr lang="fr-BE" sz="2000">
              <a:solidFill>
                <a:srgbClr val="FF0000"/>
              </a:solidFill>
            </a:endParaRPr>
          </a:p>
          <a:p>
            <a:r>
              <a:rPr lang="fr-BE" sz="2000">
                <a:solidFill>
                  <a:srgbClr val="FF0000"/>
                </a:solidFill>
              </a:rPr>
              <a:t>	box-shadow: 2px 2px 5px #FFA0A0;</a:t>
            </a:r>
          </a:p>
          <a:p>
            <a:r>
              <a:rPr lang="fr-BE" sz="2000">
                <a:solidFill>
                  <a:srgbClr val="FF0000"/>
                </a:solidFill>
              </a:rPr>
              <a:t>	-moz-box-shadow: 2px 2px 5px #FFA0A0;</a:t>
            </a:r>
          </a:p>
          <a:p>
            <a:r>
              <a:rPr lang="fr-BE" sz="2000">
                <a:solidFill>
                  <a:srgbClr val="FF0000"/>
                </a:solidFill>
              </a:rPr>
              <a:t>	-webkit-box-shadow: 2px 2px 5px #FFA0A0;</a:t>
            </a:r>
          </a:p>
          <a:p>
            <a:r>
              <a:rPr lang="fr-BE" sz="2000">
                <a:solidFill>
                  <a:srgbClr val="FF0000"/>
                </a:solidFill>
              </a:rPr>
              <a:t>	border: 3px red solid;</a:t>
            </a:r>
          </a:p>
          <a:p>
            <a:r>
              <a:rPr lang="fr-BE" sz="2000">
                <a:solidFill>
                  <a:srgbClr val="FF0000"/>
                </a:solidFill>
              </a:rPr>
              <a:t>	width:200px; height:50px;</a:t>
            </a:r>
          </a:p>
          <a:p>
            <a:r>
              <a:rPr lang="fr-BE" sz="2000">
                <a:solidFill>
                  <a:srgbClr val="FF0000"/>
                </a:solidFill>
              </a:rPr>
              <a:t>	text-align:center</a:t>
            </a:r>
            <a:r>
              <a:rPr lang="fr-BE" sz="2000" smtClean="0">
                <a:solidFill>
                  <a:srgbClr val="FF0000"/>
                </a:solidFill>
              </a:rPr>
              <a:t>; }</a:t>
            </a:r>
            <a:endParaRPr lang="fr-BE" sz="2000">
              <a:solidFill>
                <a:srgbClr val="FF0000"/>
              </a:solidFill>
            </a:endParaRPr>
          </a:p>
        </p:txBody>
      </p:sp>
      <p:pic>
        <p:nvPicPr>
          <p:cNvPr id="410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621240" y="4460222"/>
            <a:ext cx="2271240" cy="8249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7100185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polices personnalisées</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973942" y="1821592"/>
            <a:ext cx="4822194" cy="4401205"/>
          </a:xfrm>
          <a:prstGeom prst="rect">
            <a:avLst/>
          </a:prstGeom>
          <a:ln>
            <a:solidFill>
              <a:schemeClr val="tx1"/>
            </a:solidFill>
          </a:ln>
        </p:spPr>
        <p:txBody>
          <a:bodyPr wrap="square">
            <a:spAutoFit/>
          </a:bodyPr>
          <a:lstStyle/>
          <a:p>
            <a:r>
              <a:rPr lang="fr-BE" sz="2000">
                <a:solidFill>
                  <a:srgbClr val="FF0000"/>
                </a:solidFill>
              </a:rPr>
              <a:t>@font-face {</a:t>
            </a:r>
          </a:p>
          <a:p>
            <a:r>
              <a:rPr lang="fr-BE" sz="2000">
                <a:solidFill>
                  <a:srgbClr val="FF0000"/>
                </a:solidFill>
              </a:rPr>
              <a:t>	font-family:"MaPolice";</a:t>
            </a:r>
          </a:p>
          <a:p>
            <a:r>
              <a:rPr lang="fr-BE" sz="2000">
                <a:solidFill>
                  <a:srgbClr val="FF0000"/>
                </a:solidFill>
              </a:rPr>
              <a:t>	src:url('rage.ttf');</a:t>
            </a:r>
          </a:p>
          <a:p>
            <a:r>
              <a:rPr lang="fr-BE" sz="2000">
                <a:solidFill>
                  <a:srgbClr val="FF0000"/>
                </a:solidFill>
              </a:rPr>
              <a:t>}</a:t>
            </a:r>
          </a:p>
          <a:p>
            <a:endParaRPr lang="fr-BE" sz="2000">
              <a:solidFill>
                <a:srgbClr val="FF0000"/>
              </a:solidFill>
            </a:endParaRPr>
          </a:p>
          <a:p>
            <a:r>
              <a:rPr lang="fr-BE" sz="2000">
                <a:solidFill>
                  <a:srgbClr val="FF0000"/>
                </a:solidFill>
              </a:rPr>
              <a:t>.MaPolice</a:t>
            </a:r>
          </a:p>
          <a:p>
            <a:r>
              <a:rPr lang="fr-BE" sz="2000">
                <a:solidFill>
                  <a:srgbClr val="FF0000"/>
                </a:solidFill>
              </a:rPr>
              <a:t>{</a:t>
            </a:r>
          </a:p>
          <a:p>
            <a:r>
              <a:rPr lang="fr-BE" sz="2000">
                <a:solidFill>
                  <a:srgbClr val="FF0000"/>
                </a:solidFill>
              </a:rPr>
              <a:t>	</a:t>
            </a:r>
            <a:r>
              <a:rPr lang="fr-BE" sz="2000" smtClean="0">
                <a:solidFill>
                  <a:srgbClr val="FF0000"/>
                </a:solidFill>
              </a:rPr>
              <a:t>font-family: MaPolice</a:t>
            </a:r>
            <a:r>
              <a:rPr lang="fr-BE" sz="2000">
                <a:solidFill>
                  <a:srgbClr val="FF0000"/>
                </a:solidFill>
              </a:rPr>
              <a:t>;  </a:t>
            </a:r>
          </a:p>
          <a:p>
            <a:r>
              <a:rPr lang="fr-BE" sz="2000" smtClean="0">
                <a:solidFill>
                  <a:srgbClr val="FF0000"/>
                </a:solidFill>
              </a:rPr>
              <a:t>}</a:t>
            </a:r>
          </a:p>
          <a:p>
            <a:endParaRPr lang="fr-BE" sz="2000">
              <a:solidFill>
                <a:srgbClr val="FF0000"/>
              </a:solidFill>
            </a:endParaRPr>
          </a:p>
          <a:p>
            <a:r>
              <a:rPr lang="en-US" sz="2000">
                <a:solidFill>
                  <a:srgbClr val="FF0000"/>
                </a:solidFill>
              </a:rPr>
              <a:t>&lt;body&gt;</a:t>
            </a:r>
          </a:p>
          <a:p>
            <a:r>
              <a:rPr lang="en-US" sz="2000">
                <a:solidFill>
                  <a:srgbClr val="FF0000"/>
                </a:solidFill>
              </a:rPr>
              <a:t>&lt;div class="MaPolice"&gt;&lt;h1&gt;HELHA&lt;/h1&gt;&lt;/div&gt;</a:t>
            </a:r>
          </a:p>
          <a:p>
            <a:r>
              <a:rPr lang="en-US" sz="2000">
                <a:solidFill>
                  <a:srgbClr val="FF0000"/>
                </a:solidFill>
              </a:rPr>
              <a:t>&lt;/body</a:t>
            </a:r>
            <a:r>
              <a:rPr lang="en-US" sz="2000" smtClean="0">
                <a:solidFill>
                  <a:srgbClr val="FF0000"/>
                </a:solidFill>
              </a:rPr>
              <a:t>&gt;</a:t>
            </a:r>
            <a:endParaRPr lang="fr-BE" sz="2000">
              <a:solidFill>
                <a:srgbClr val="FF0000"/>
              </a:solidFill>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44208" y="1821592"/>
            <a:ext cx="2088232" cy="11035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8087493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800122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arrières plan multiples - background</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graphicFrame>
        <p:nvGraphicFramePr>
          <p:cNvPr id="7" name="Tableau 6"/>
          <p:cNvGraphicFramePr>
            <a:graphicFrameLocks noGrp="1"/>
          </p:cNvGraphicFramePr>
          <p:nvPr>
            <p:extLst>
              <p:ext uri="{D42A27DB-BD31-4B8C-83A1-F6EECF244321}">
                <p14:modId xmlns="" xmlns:p14="http://schemas.microsoft.com/office/powerpoint/2010/main" val="1008519224"/>
              </p:ext>
            </p:extLst>
          </p:nvPr>
        </p:nvGraphicFramePr>
        <p:xfrm>
          <a:off x="755576" y="1628800"/>
          <a:ext cx="8217252" cy="4941810"/>
        </p:xfrm>
        <a:graphic>
          <a:graphicData uri="http://schemas.openxmlformats.org/drawingml/2006/table">
            <a:tbl>
              <a:tblPr firstRow="1" firstCol="1" bandRow="1">
                <a:tableStyleId>{5C22544A-7EE6-4342-B048-85BDC9FD1C3A}</a:tableStyleId>
              </a:tblPr>
              <a:tblGrid>
                <a:gridCol w="2611089"/>
                <a:gridCol w="5606163"/>
              </a:tblGrid>
              <a:tr h="432048">
                <a:tc>
                  <a:txBody>
                    <a:bodyPr/>
                    <a:lstStyle/>
                    <a:p>
                      <a:pPr>
                        <a:lnSpc>
                          <a:spcPct val="115000"/>
                        </a:lnSpc>
                        <a:spcAft>
                          <a:spcPts val="0"/>
                        </a:spcAft>
                      </a:pPr>
                      <a:r>
                        <a:rPr lang="fr-BE" sz="1800">
                          <a:effectLst/>
                        </a:rPr>
                        <a:t>Propriétés</a:t>
                      </a:r>
                      <a:endParaRPr lang="fr-BE" sz="28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1800">
                          <a:effectLst/>
                        </a:rPr>
                        <a:t>Description</a:t>
                      </a:r>
                      <a:endParaRPr lang="fr-BE" sz="2800">
                        <a:effectLst/>
                        <a:latin typeface="Calibri"/>
                        <a:ea typeface="Calibri"/>
                        <a:cs typeface="Times New Roman"/>
                      </a:endParaRPr>
                    </a:p>
                  </a:txBody>
                  <a:tcPr marL="28575" marR="28575" marT="28575" marB="28575"/>
                </a:tc>
              </a:tr>
              <a:tr h="498897">
                <a:tc>
                  <a:txBody>
                    <a:bodyPr/>
                    <a:lstStyle/>
                    <a:p>
                      <a:pPr>
                        <a:lnSpc>
                          <a:spcPct val="115000"/>
                        </a:lnSpc>
                        <a:spcAft>
                          <a:spcPts val="0"/>
                        </a:spcAft>
                      </a:pPr>
                      <a:r>
                        <a:rPr lang="fr-BE" sz="2000">
                          <a:effectLst/>
                        </a:rPr>
                        <a:t>background-color</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Couleur de fond à utiliser</a:t>
                      </a:r>
                      <a:endParaRPr lang="fr-BE" sz="3200">
                        <a:effectLst/>
                        <a:latin typeface="Calibri"/>
                        <a:ea typeface="Calibri"/>
                        <a:cs typeface="Times New Roman"/>
                      </a:endParaRPr>
                    </a:p>
                  </a:txBody>
                  <a:tcPr marL="28575" marR="28575" marT="28575" marB="28575"/>
                </a:tc>
              </a:tr>
              <a:tr h="705763">
                <a:tc>
                  <a:txBody>
                    <a:bodyPr/>
                    <a:lstStyle/>
                    <a:p>
                      <a:pPr>
                        <a:lnSpc>
                          <a:spcPct val="115000"/>
                        </a:lnSpc>
                        <a:spcAft>
                          <a:spcPts val="0"/>
                        </a:spcAft>
                      </a:pPr>
                      <a:r>
                        <a:rPr lang="fr-BE" sz="2000">
                          <a:effectLst/>
                        </a:rPr>
                        <a:t>background-position</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Position de l'image de fond </a:t>
                      </a:r>
                      <a:r>
                        <a:rPr lang="fr-BE" sz="2000" smtClean="0">
                          <a:effectLst/>
                        </a:rPr>
                        <a:t> left|right|center</a:t>
                      </a:r>
                      <a:r>
                        <a:rPr lang="fr-BE" sz="2000" baseline="0" smtClean="0">
                          <a:effectLst/>
                        </a:rPr>
                        <a:t> + top|center|bottom</a:t>
                      </a:r>
                      <a:endParaRPr lang="fr-BE" sz="3200">
                        <a:effectLst/>
                        <a:latin typeface="Calibri"/>
                        <a:ea typeface="Calibri"/>
                        <a:cs typeface="Times New Roman"/>
                      </a:endParaRPr>
                    </a:p>
                  </a:txBody>
                  <a:tcPr marL="28575" marR="28575" marT="28575" marB="28575"/>
                </a:tc>
              </a:tr>
              <a:tr h="498897">
                <a:tc>
                  <a:txBody>
                    <a:bodyPr/>
                    <a:lstStyle/>
                    <a:p>
                      <a:pPr>
                        <a:lnSpc>
                          <a:spcPct val="115000"/>
                        </a:lnSpc>
                        <a:spcAft>
                          <a:spcPts val="0"/>
                        </a:spcAft>
                      </a:pPr>
                      <a:r>
                        <a:rPr lang="fr-BE" sz="2000">
                          <a:effectLst/>
                        </a:rPr>
                        <a:t>background-size</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Taille de l'image de fond</a:t>
                      </a:r>
                      <a:endParaRPr lang="fr-BE" sz="3200">
                        <a:effectLst/>
                        <a:latin typeface="Calibri"/>
                        <a:ea typeface="Calibri"/>
                        <a:cs typeface="Times New Roman"/>
                      </a:endParaRPr>
                    </a:p>
                  </a:txBody>
                  <a:tcPr marL="28575" marR="28575" marT="28575" marB="28575"/>
                </a:tc>
              </a:tr>
              <a:tr h="737242">
                <a:tc>
                  <a:txBody>
                    <a:bodyPr/>
                    <a:lstStyle/>
                    <a:p>
                      <a:pPr>
                        <a:lnSpc>
                          <a:spcPct val="115000"/>
                        </a:lnSpc>
                        <a:spcAft>
                          <a:spcPts val="0"/>
                        </a:spcAft>
                      </a:pPr>
                      <a:r>
                        <a:rPr lang="fr-BE" sz="2000">
                          <a:effectLst/>
                        </a:rPr>
                        <a:t>background-repeat</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Spécifie si l'image doit être répétée: </a:t>
                      </a:r>
                      <a:r>
                        <a:rPr lang="fr-BE" sz="2000" smtClean="0">
                          <a:effectLst/>
                        </a:rPr>
                        <a:t>repeat-x|repeat-y|no-repeat</a:t>
                      </a:r>
                      <a:endParaRPr lang="fr-BE" sz="3200">
                        <a:effectLst/>
                        <a:latin typeface="Calibri"/>
                        <a:ea typeface="Calibri"/>
                        <a:cs typeface="Times New Roman"/>
                      </a:endParaRPr>
                    </a:p>
                  </a:txBody>
                  <a:tcPr marL="28575" marR="28575" marT="28575" marB="28575"/>
                </a:tc>
              </a:tr>
              <a:tr h="498897">
                <a:tc>
                  <a:txBody>
                    <a:bodyPr/>
                    <a:lstStyle/>
                    <a:p>
                      <a:pPr>
                        <a:lnSpc>
                          <a:spcPct val="115000"/>
                        </a:lnSpc>
                        <a:spcAft>
                          <a:spcPts val="0"/>
                        </a:spcAft>
                      </a:pPr>
                      <a:r>
                        <a:rPr lang="fr-BE" sz="2000">
                          <a:effectLst/>
                        </a:rPr>
                        <a:t>background-origin</a:t>
                      </a:r>
                      <a:endParaRPr lang="fr-BE" sz="3200">
                        <a:effectLst/>
                        <a:latin typeface="Calibri"/>
                        <a:ea typeface="Calibri"/>
                        <a:cs typeface="Times New Roman"/>
                      </a:endParaRPr>
                    </a:p>
                  </a:txBody>
                  <a:tcPr marL="28575" marR="28575" marT="28575" marB="28575"/>
                </a:tc>
                <a:tc>
                  <a:txBody>
                    <a:bodyPr/>
                    <a:lstStyle/>
                    <a:p>
                      <a:pPr>
                        <a:lnSpc>
                          <a:spcPct val="115000"/>
                        </a:lnSpc>
                      </a:pPr>
                      <a:r>
                        <a:rPr lang="fr-BE" sz="2000" smtClean="0">
                          <a:effectLst/>
                        </a:rPr>
                        <a:t>padding-box|border-box|content-box</a:t>
                      </a:r>
                      <a:endParaRPr lang="fr-BE" sz="2000">
                        <a:effectLst/>
                        <a:latin typeface="Calibri"/>
                        <a:cs typeface="Times New Roman"/>
                      </a:endParaRPr>
                    </a:p>
                  </a:txBody>
                  <a:tcPr marL="28575" marR="28575" marT="28575" marB="28575"/>
                </a:tc>
              </a:tr>
              <a:tr h="498897">
                <a:tc>
                  <a:txBody>
                    <a:bodyPr/>
                    <a:lstStyle/>
                    <a:p>
                      <a:pPr>
                        <a:lnSpc>
                          <a:spcPct val="115000"/>
                        </a:lnSpc>
                        <a:spcAft>
                          <a:spcPts val="0"/>
                        </a:spcAft>
                      </a:pPr>
                      <a:r>
                        <a:rPr lang="fr-BE" sz="2000">
                          <a:effectLst/>
                        </a:rPr>
                        <a:t>background-clip</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 </a:t>
                      </a:r>
                      <a:r>
                        <a:rPr lang="fr-BE" sz="2000" smtClean="0">
                          <a:effectLst/>
                        </a:rPr>
                        <a:t>padding-box|border-box|content-box</a:t>
                      </a:r>
                    </a:p>
                  </a:txBody>
                  <a:tcPr marL="28575" marR="28575" marT="28575" marB="28575"/>
                </a:tc>
              </a:tr>
              <a:tr h="498897">
                <a:tc>
                  <a:txBody>
                    <a:bodyPr/>
                    <a:lstStyle/>
                    <a:p>
                      <a:pPr>
                        <a:lnSpc>
                          <a:spcPct val="115000"/>
                        </a:lnSpc>
                        <a:spcAft>
                          <a:spcPts val="0"/>
                        </a:spcAft>
                      </a:pPr>
                      <a:r>
                        <a:rPr lang="fr-BE" sz="2000">
                          <a:effectLst/>
                        </a:rPr>
                        <a:t>background-attachment</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Spécifie si l'image est fixe ou se déplace avec la page</a:t>
                      </a:r>
                      <a:endParaRPr lang="fr-BE" sz="3200">
                        <a:effectLst/>
                        <a:latin typeface="Calibri"/>
                        <a:ea typeface="Calibri"/>
                        <a:cs typeface="Times New Roman"/>
                      </a:endParaRPr>
                    </a:p>
                  </a:txBody>
                  <a:tcPr marL="28575" marR="28575" marT="28575" marB="28575"/>
                </a:tc>
              </a:tr>
              <a:tr h="498897">
                <a:tc>
                  <a:txBody>
                    <a:bodyPr/>
                    <a:lstStyle/>
                    <a:p>
                      <a:pPr>
                        <a:lnSpc>
                          <a:spcPct val="115000"/>
                        </a:lnSpc>
                        <a:spcAft>
                          <a:spcPts val="0"/>
                        </a:spcAft>
                      </a:pPr>
                      <a:r>
                        <a:rPr lang="fr-BE" sz="2000">
                          <a:effectLst/>
                        </a:rPr>
                        <a:t>background-image</a:t>
                      </a:r>
                      <a:endParaRPr lang="fr-BE" sz="3200">
                        <a:effectLst/>
                        <a:latin typeface="Calibri"/>
                        <a:ea typeface="Calibri"/>
                        <a:cs typeface="Times New Roman"/>
                      </a:endParaRPr>
                    </a:p>
                  </a:txBody>
                  <a:tcPr marL="28575" marR="28575" marT="28575" marB="28575"/>
                </a:tc>
                <a:tc>
                  <a:txBody>
                    <a:bodyPr/>
                    <a:lstStyle/>
                    <a:p>
                      <a:pPr>
                        <a:lnSpc>
                          <a:spcPct val="115000"/>
                        </a:lnSpc>
                        <a:spcAft>
                          <a:spcPts val="0"/>
                        </a:spcAft>
                      </a:pPr>
                      <a:r>
                        <a:rPr lang="fr-BE" sz="2000">
                          <a:effectLst/>
                        </a:rPr>
                        <a:t>Spécifie une ou plusieurs images de fond</a:t>
                      </a:r>
                      <a:endParaRPr lang="fr-BE" sz="3200">
                        <a:effectLst/>
                        <a:latin typeface="Calibri"/>
                        <a:ea typeface="Calibri"/>
                        <a:cs typeface="Times New Roman"/>
                      </a:endParaRPr>
                    </a:p>
                  </a:txBody>
                  <a:tcPr marL="28575" marR="28575" marT="28575" marB="28575"/>
                </a:tc>
              </a:tr>
            </a:tbl>
          </a:graphicData>
        </a:graphic>
      </p:graphicFrame>
    </p:spTree>
    <p:extLst>
      <p:ext uri="{BB962C8B-B14F-4D97-AF65-F5344CB8AC3E}">
        <p14:creationId xmlns="" xmlns:p14="http://schemas.microsoft.com/office/powerpoint/2010/main" val="120678757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800122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arrières plan multiples - background</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187624" y="1821592"/>
            <a:ext cx="5742384" cy="2862322"/>
          </a:xfrm>
          <a:prstGeom prst="rect">
            <a:avLst/>
          </a:prstGeom>
          <a:ln>
            <a:solidFill>
              <a:schemeClr val="tx1"/>
            </a:solidFill>
          </a:ln>
        </p:spPr>
        <p:txBody>
          <a:bodyPr wrap="square">
            <a:spAutoFit/>
          </a:bodyPr>
          <a:lstStyle/>
          <a:p>
            <a:r>
              <a:rPr lang="fr-BE" sz="2000">
                <a:solidFill>
                  <a:srgbClr val="FF0000"/>
                </a:solidFill>
              </a:rPr>
              <a:t>html,body {</a:t>
            </a:r>
          </a:p>
          <a:p>
            <a:r>
              <a:rPr lang="fr-BE" sz="2000">
                <a:solidFill>
                  <a:srgbClr val="FF0000"/>
                </a:solidFill>
              </a:rPr>
              <a:t>	height:100%;</a:t>
            </a:r>
          </a:p>
          <a:p>
            <a:r>
              <a:rPr lang="fr-BE" sz="2000">
                <a:solidFill>
                  <a:srgbClr val="FF0000"/>
                </a:solidFill>
              </a:rPr>
              <a:t>	padding-left:30px;	</a:t>
            </a:r>
          </a:p>
          <a:p>
            <a:r>
              <a:rPr lang="fr-BE" sz="2000">
                <a:solidFill>
                  <a:srgbClr val="FF0000"/>
                </a:solidFill>
              </a:rPr>
              <a:t>}</a:t>
            </a:r>
          </a:p>
          <a:p>
            <a:endParaRPr lang="fr-BE" sz="2000">
              <a:solidFill>
                <a:srgbClr val="FF0000"/>
              </a:solidFill>
            </a:endParaRPr>
          </a:p>
          <a:p>
            <a:r>
              <a:rPr lang="fr-BE" sz="2000">
                <a:solidFill>
                  <a:srgbClr val="FF0000"/>
                </a:solidFill>
              </a:rPr>
              <a:t>body{</a:t>
            </a:r>
          </a:p>
          <a:p>
            <a:r>
              <a:rPr lang="fr-BE" sz="2000">
                <a:solidFill>
                  <a:srgbClr val="FF0000"/>
                </a:solidFill>
              </a:rPr>
              <a:t>	background:url('flore1.png') top left no-repeat,</a:t>
            </a:r>
          </a:p>
          <a:p>
            <a:r>
              <a:rPr lang="fr-BE" sz="2000">
                <a:solidFill>
                  <a:srgbClr val="FF0000"/>
                </a:solidFill>
              </a:rPr>
              <a:t>	url('flore3.png') bottom right no-repeat</a:t>
            </a:r>
            <a:r>
              <a:rPr lang="fr-BE" sz="2000" smtClean="0">
                <a:solidFill>
                  <a:srgbClr val="FF0000"/>
                </a:solidFill>
              </a:rPr>
              <a:t>; }</a:t>
            </a:r>
            <a:endParaRPr lang="fr-BE" sz="2000">
              <a:solidFill>
                <a:srgbClr val="FF0000"/>
              </a:solidFill>
            </a:endParaRPr>
          </a:p>
        </p:txBody>
      </p:sp>
      <p:pic>
        <p:nvPicPr>
          <p:cNvPr id="717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06653" y="5013176"/>
            <a:ext cx="2782710" cy="141598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0976898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L'opacité et la transparence</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827584" y="1556792"/>
            <a:ext cx="4284476" cy="4678204"/>
          </a:xfrm>
          <a:prstGeom prst="rect">
            <a:avLst/>
          </a:prstGeom>
          <a:ln>
            <a:solidFill>
              <a:schemeClr val="tx1"/>
            </a:solidFill>
          </a:ln>
        </p:spPr>
        <p:txBody>
          <a:bodyPr wrap="square">
            <a:spAutoFit/>
          </a:bodyPr>
          <a:lstStyle/>
          <a:p>
            <a:r>
              <a:rPr lang="fr-BE" sz="2000">
                <a:solidFill>
                  <a:srgbClr val="FF0000"/>
                </a:solidFill>
              </a:rPr>
              <a:t>.comment{</a:t>
            </a:r>
          </a:p>
          <a:p>
            <a:r>
              <a:rPr lang="fr-BE" sz="2000">
                <a:solidFill>
                  <a:srgbClr val="FF0000"/>
                </a:solidFill>
              </a:rPr>
              <a:t>	position:absolute;</a:t>
            </a:r>
          </a:p>
          <a:p>
            <a:r>
              <a:rPr lang="fr-BE" sz="2000">
                <a:solidFill>
                  <a:srgbClr val="FF0000"/>
                </a:solidFill>
              </a:rPr>
              <a:t>	border:thin bisque solid;</a:t>
            </a:r>
          </a:p>
          <a:p>
            <a:r>
              <a:rPr lang="fr-BE" sz="2000">
                <a:solidFill>
                  <a:srgbClr val="FF0000"/>
                </a:solidFill>
              </a:rPr>
              <a:t>	top:180px;</a:t>
            </a:r>
          </a:p>
          <a:p>
            <a:r>
              <a:rPr lang="fr-BE" sz="2000">
                <a:solidFill>
                  <a:srgbClr val="FF0000"/>
                </a:solidFill>
              </a:rPr>
              <a:t>	left:40px;</a:t>
            </a:r>
          </a:p>
          <a:p>
            <a:r>
              <a:rPr lang="fr-BE" sz="2000">
                <a:solidFill>
                  <a:srgbClr val="FF0000"/>
                </a:solidFill>
              </a:rPr>
              <a:t>	opacity:0.5;</a:t>
            </a:r>
          </a:p>
          <a:p>
            <a:r>
              <a:rPr lang="fr-BE" sz="2000">
                <a:solidFill>
                  <a:srgbClr val="FF0000"/>
                </a:solidFill>
              </a:rPr>
              <a:t>	background-color:#FFFFFF;</a:t>
            </a:r>
          </a:p>
          <a:p>
            <a:r>
              <a:rPr lang="fr-BE" sz="2000">
                <a:solidFill>
                  <a:srgbClr val="FF0000"/>
                </a:solidFill>
              </a:rPr>
              <a:t>	font-size:large;</a:t>
            </a:r>
          </a:p>
          <a:p>
            <a:r>
              <a:rPr lang="fr-BE" sz="2000">
                <a:solidFill>
                  <a:srgbClr val="FF0000"/>
                </a:solidFill>
              </a:rPr>
              <a:t>}</a:t>
            </a:r>
          </a:p>
          <a:p>
            <a:r>
              <a:rPr lang="fr-BE" sz="2000">
                <a:solidFill>
                  <a:srgbClr val="FF0000"/>
                </a:solidFill>
              </a:rPr>
              <a:t>.image{</a:t>
            </a:r>
          </a:p>
          <a:p>
            <a:r>
              <a:rPr lang="fr-BE" sz="2000">
                <a:solidFill>
                  <a:srgbClr val="FF0000"/>
                </a:solidFill>
              </a:rPr>
              <a:t>	</a:t>
            </a:r>
          </a:p>
          <a:p>
            <a:r>
              <a:rPr lang="fr-BE" sz="2000">
                <a:solidFill>
                  <a:srgbClr val="FF0000"/>
                </a:solidFill>
              </a:rPr>
              <a:t>	position:absolute;</a:t>
            </a:r>
          </a:p>
          <a:p>
            <a:r>
              <a:rPr lang="fr-BE" sz="2000">
                <a:solidFill>
                  <a:srgbClr val="FF0000"/>
                </a:solidFill>
              </a:rPr>
              <a:t>	top:0px;</a:t>
            </a:r>
          </a:p>
          <a:p>
            <a:r>
              <a:rPr lang="fr-BE" sz="2000">
                <a:solidFill>
                  <a:srgbClr val="FF0000"/>
                </a:solidFill>
              </a:rPr>
              <a:t>	left:0px;</a:t>
            </a:r>
          </a:p>
          <a:p>
            <a:r>
              <a:rPr lang="fr-BE" sz="2000">
                <a:solidFill>
                  <a:srgbClr val="FF0000"/>
                </a:solidFill>
              </a:rPr>
              <a:t>}</a:t>
            </a: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08103" y="1556792"/>
            <a:ext cx="3448771" cy="2592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9782546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colonnes multiples</a:t>
            </a:r>
            <a:endParaRPr lang="fr-BE" sz="28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Tree>
    <p:extLst>
      <p:ext uri="{BB962C8B-B14F-4D97-AF65-F5344CB8AC3E}">
        <p14:creationId xmlns="" xmlns:p14="http://schemas.microsoft.com/office/powerpoint/2010/main" val="140651193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851002"/>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transformations – transform</a:t>
            </a:r>
          </a:p>
          <a:p>
            <a:pPr marL="914400" lvl="1" indent="-457200">
              <a:lnSpc>
                <a:spcPct val="90000"/>
              </a:lnSpc>
              <a:spcBef>
                <a:spcPts val="300"/>
              </a:spcBef>
              <a:buFont typeface="Arial" pitchFamily="34" charset="0"/>
              <a:buChar char="•"/>
              <a:defRPr/>
            </a:pPr>
            <a:r>
              <a:rPr lang="fr-BE" sz="2400" smtClean="0">
                <a:solidFill>
                  <a:prstClr val="black"/>
                </a:solidFill>
              </a:rPr>
              <a:t>Les différentes valeurs sont:</a:t>
            </a:r>
            <a:endParaRPr lang="fr-BE" sz="24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5" name="Rectangle 4"/>
          <p:cNvSpPr/>
          <p:nvPr/>
        </p:nvSpPr>
        <p:spPr>
          <a:xfrm>
            <a:off x="1979712" y="1883147"/>
            <a:ext cx="6768752" cy="923330"/>
          </a:xfrm>
          <a:prstGeom prst="rect">
            <a:avLst/>
          </a:prstGeom>
        </p:spPr>
        <p:txBody>
          <a:bodyPr wrap="square">
            <a:spAutoFit/>
          </a:bodyPr>
          <a:lstStyle/>
          <a:p>
            <a:r>
              <a:rPr lang="fr-BE"/>
              <a:t>translate(</a:t>
            </a:r>
            <a:r>
              <a:rPr lang="fr-BE" i="1"/>
              <a:t>x,y</a:t>
            </a:r>
            <a:r>
              <a:rPr lang="fr-BE"/>
              <a:t>), translateX(</a:t>
            </a:r>
            <a:r>
              <a:rPr lang="fr-BE" i="1"/>
              <a:t>n</a:t>
            </a:r>
            <a:r>
              <a:rPr lang="fr-BE"/>
              <a:t>), translateY(</a:t>
            </a:r>
            <a:r>
              <a:rPr lang="fr-BE" i="1"/>
              <a:t>n</a:t>
            </a:r>
            <a:r>
              <a:rPr lang="fr-BE"/>
              <a:t>), scale(</a:t>
            </a:r>
            <a:r>
              <a:rPr lang="fr-BE" i="1"/>
              <a:t>x,y</a:t>
            </a:r>
            <a:r>
              <a:rPr lang="fr-BE"/>
              <a:t>), scaleX(</a:t>
            </a:r>
            <a:r>
              <a:rPr lang="fr-BE" i="1"/>
              <a:t>n</a:t>
            </a:r>
            <a:r>
              <a:rPr lang="fr-BE"/>
              <a:t>), scaleY(</a:t>
            </a:r>
            <a:r>
              <a:rPr lang="fr-BE" i="1"/>
              <a:t>n</a:t>
            </a:r>
            <a:r>
              <a:rPr lang="fr-BE"/>
              <a:t>), rotate(</a:t>
            </a:r>
            <a:r>
              <a:rPr lang="fr-BE" i="1"/>
              <a:t>angle</a:t>
            </a:r>
            <a:r>
              <a:rPr lang="fr-BE"/>
              <a:t>), skew(</a:t>
            </a:r>
            <a:r>
              <a:rPr lang="fr-BE" i="1"/>
              <a:t>x-angle,y-angle</a:t>
            </a:r>
            <a:r>
              <a:rPr lang="fr-BE"/>
              <a:t>), skewX(</a:t>
            </a:r>
            <a:r>
              <a:rPr lang="fr-BE" i="1"/>
              <a:t>angle</a:t>
            </a:r>
            <a:r>
              <a:rPr lang="fr-BE"/>
              <a:t>), skewY(</a:t>
            </a:r>
            <a:r>
              <a:rPr lang="fr-BE" i="1"/>
              <a:t>angle</a:t>
            </a:r>
            <a:r>
              <a:rPr lang="fr-BE"/>
              <a:t>), matrix(</a:t>
            </a:r>
            <a:r>
              <a:rPr lang="fr-BE" i="1"/>
              <a:t>n,n,n,n,n,n</a:t>
            </a:r>
            <a:r>
              <a:rPr lang="fr-BE"/>
              <a:t>)</a:t>
            </a:r>
          </a:p>
        </p:txBody>
      </p:sp>
      <p:sp>
        <p:nvSpPr>
          <p:cNvPr id="6" name="Rectangle 5"/>
          <p:cNvSpPr/>
          <p:nvPr/>
        </p:nvSpPr>
        <p:spPr>
          <a:xfrm>
            <a:off x="1017472" y="2806477"/>
            <a:ext cx="7649623" cy="3785652"/>
          </a:xfrm>
          <a:prstGeom prst="rect">
            <a:avLst/>
          </a:prstGeom>
          <a:ln>
            <a:solidFill>
              <a:schemeClr val="tx1"/>
            </a:solidFill>
          </a:ln>
        </p:spPr>
        <p:txBody>
          <a:bodyPr wrap="square">
            <a:spAutoFit/>
          </a:bodyPr>
          <a:lstStyle/>
          <a:p>
            <a:r>
              <a:rPr lang="fr-BE" sz="2000">
                <a:solidFill>
                  <a:srgbClr val="FF0000"/>
                </a:solidFill>
              </a:rPr>
              <a:t>.</a:t>
            </a:r>
            <a:r>
              <a:rPr lang="fr-BE" sz="2000" smtClean="0">
                <a:solidFill>
                  <a:srgbClr val="FF0000"/>
                </a:solidFill>
              </a:rPr>
              <a:t>rotate  </a:t>
            </a:r>
            <a:r>
              <a:rPr lang="fr-BE" sz="2000">
                <a:solidFill>
                  <a:srgbClr val="FF0000"/>
                </a:solidFill>
              </a:rPr>
              <a:t>{</a:t>
            </a:r>
          </a:p>
          <a:p>
            <a:r>
              <a:rPr lang="fr-BE" sz="2000">
                <a:solidFill>
                  <a:srgbClr val="FF0000"/>
                </a:solidFill>
              </a:rPr>
              <a:t> 	position:relative;</a:t>
            </a:r>
          </a:p>
          <a:p>
            <a:r>
              <a:rPr lang="fr-BE" sz="2000">
                <a:solidFill>
                  <a:srgbClr val="FF0000"/>
                </a:solidFill>
              </a:rPr>
              <a:t> 	top:50px;left:30px;</a:t>
            </a:r>
          </a:p>
          <a:p>
            <a:r>
              <a:rPr lang="fr-BE" sz="2000">
                <a:solidFill>
                  <a:srgbClr val="FF0000"/>
                </a:solidFill>
              </a:rPr>
              <a:t> 	line-height:80px;</a:t>
            </a:r>
          </a:p>
          <a:p>
            <a:r>
              <a:rPr lang="fr-BE" sz="2000">
                <a:solidFill>
                  <a:srgbClr val="FF0000"/>
                </a:solidFill>
              </a:rPr>
              <a:t> 	border:thin black solid;</a:t>
            </a:r>
          </a:p>
          <a:p>
            <a:r>
              <a:rPr lang="fr-BE" sz="2000">
                <a:solidFill>
                  <a:srgbClr val="FF0000"/>
                </a:solidFill>
              </a:rPr>
              <a:t> 	text-align:center;</a:t>
            </a:r>
          </a:p>
          <a:p>
            <a:r>
              <a:rPr lang="fr-BE" sz="2000">
                <a:solidFill>
                  <a:srgbClr val="FF0000"/>
                </a:solidFill>
              </a:rPr>
              <a:t> 	width:200px;height:80px;background-color:azure;</a:t>
            </a:r>
          </a:p>
          <a:p>
            <a:r>
              <a:rPr lang="fr-BE" sz="2000">
                <a:solidFill>
                  <a:srgbClr val="FF0000"/>
                </a:solidFill>
              </a:rPr>
              <a:t> 	transform: rotate(30deg);</a:t>
            </a:r>
          </a:p>
          <a:p>
            <a:r>
              <a:rPr lang="fr-BE" sz="2000">
                <a:solidFill>
                  <a:srgbClr val="FF0000"/>
                </a:solidFill>
              </a:rPr>
              <a:t> 	-ms-transform: rotate(30deg); /* IE 9 */</a:t>
            </a:r>
          </a:p>
          <a:p>
            <a:r>
              <a:rPr lang="fr-BE" sz="2000">
                <a:solidFill>
                  <a:srgbClr val="FF0000"/>
                </a:solidFill>
              </a:rPr>
              <a:t> 	-webkit-transform: rotate(30deg); /* Safari and Chrome */</a:t>
            </a:r>
          </a:p>
          <a:p>
            <a:r>
              <a:rPr lang="fr-BE" sz="2000">
                <a:solidFill>
                  <a:srgbClr val="FF0000"/>
                </a:solidFill>
              </a:rPr>
              <a:t> 	-o-transform: rotate(30deg); /* Opera */</a:t>
            </a:r>
          </a:p>
          <a:p>
            <a:r>
              <a:rPr lang="fr-BE" sz="2000">
                <a:solidFill>
                  <a:srgbClr val="FF0000"/>
                </a:solidFill>
              </a:rPr>
              <a:t> 	-moz-transform: rotate(30deg); /* Firefox </a:t>
            </a:r>
            <a:r>
              <a:rPr lang="fr-BE" sz="2000" smtClean="0">
                <a:solidFill>
                  <a:srgbClr val="FF0000"/>
                </a:solidFill>
              </a:rPr>
              <a:t>*/  </a:t>
            </a:r>
            <a:r>
              <a:rPr lang="fr-BE" sz="2000">
                <a:solidFill>
                  <a:srgbClr val="FF0000"/>
                </a:solidFill>
              </a:rPr>
              <a:t>} </a:t>
            </a:r>
          </a:p>
        </p:txBody>
      </p:sp>
    </p:spTree>
    <p:extLst>
      <p:ext uri="{BB962C8B-B14F-4D97-AF65-F5344CB8AC3E}">
        <p14:creationId xmlns="" xmlns:p14="http://schemas.microsoft.com/office/powerpoint/2010/main" val="140651193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transformations – transform</a:t>
            </a: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6259" y="1859932"/>
            <a:ext cx="4053853" cy="298256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8807503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liens (ancrages)</a:t>
            </a:r>
          </a:p>
        </p:txBody>
      </p:sp>
      <p:sp>
        <p:nvSpPr>
          <p:cNvPr id="3" name="ZoneTexte 2"/>
          <p:cNvSpPr txBox="1"/>
          <p:nvPr/>
        </p:nvSpPr>
        <p:spPr>
          <a:xfrm>
            <a:off x="936104" y="980728"/>
            <a:ext cx="8172400" cy="4724370"/>
          </a:xfrm>
          <a:prstGeom prst="rect">
            <a:avLst/>
          </a:prstGeom>
          <a:noFill/>
        </p:spPr>
        <p:txBody>
          <a:bodyPr wrap="square" rtlCol="0">
            <a:spAutoFit/>
          </a:bodyPr>
          <a:lstStyle/>
          <a:p>
            <a:pPr marL="514350" indent="-514350">
              <a:spcBef>
                <a:spcPts val="300"/>
              </a:spcBef>
              <a:buFont typeface="Wingdings" pitchFamily="2" charset="2"/>
              <a:buChar char="Ø"/>
            </a:pPr>
            <a:r>
              <a:rPr lang="fr-BE" sz="2800" b="1" dirty="0" smtClean="0"/>
              <a:t>Un ancrage de type texte</a:t>
            </a:r>
          </a:p>
          <a:p>
            <a:pPr lvl="1">
              <a:spcBef>
                <a:spcPts val="300"/>
              </a:spcBef>
            </a:pPr>
            <a:r>
              <a:rPr lang="fr-BE" sz="2800" b="1" dirty="0" smtClean="0"/>
              <a:t> </a:t>
            </a:r>
            <a:r>
              <a:rPr lang="fr-BE" sz="2400" b="1" dirty="0" smtClean="0">
                <a:solidFill>
                  <a:srgbClr val="FF0000"/>
                </a:solidFill>
              </a:rPr>
              <a:t>&lt;a&gt;</a:t>
            </a:r>
            <a:r>
              <a:rPr lang="fr-BE" sz="2400" dirty="0" smtClean="0"/>
              <a:t> Cliquer ici </a:t>
            </a:r>
            <a:r>
              <a:rPr lang="fr-BE" sz="2400" b="1" dirty="0" smtClean="0">
                <a:solidFill>
                  <a:srgbClr val="FF0000"/>
                </a:solidFill>
              </a:rPr>
              <a:t>&lt;/a&gt;</a:t>
            </a:r>
          </a:p>
          <a:p>
            <a:pPr marL="800100" lvl="1" indent="-342900">
              <a:spcBef>
                <a:spcPts val="300"/>
              </a:spcBef>
              <a:buFont typeface="Wingdings" pitchFamily="2" charset="2"/>
              <a:buChar char="§"/>
            </a:pPr>
            <a:r>
              <a:rPr lang="fr-BE" sz="2400" dirty="0" smtClean="0"/>
              <a:t>Attribut </a:t>
            </a:r>
            <a:r>
              <a:rPr lang="fr-BE" sz="2400" b="1" dirty="0" err="1" smtClean="0">
                <a:solidFill>
                  <a:srgbClr val="FF0000"/>
                </a:solidFill>
              </a:rPr>
              <a:t>href</a:t>
            </a:r>
            <a:r>
              <a:rPr lang="fr-BE" sz="2400" dirty="0" smtClean="0"/>
              <a:t>  &lt;a </a:t>
            </a:r>
            <a:r>
              <a:rPr lang="fr-BE" sz="2400" dirty="0" err="1" smtClean="0"/>
              <a:t>href</a:t>
            </a:r>
            <a:r>
              <a:rPr lang="fr-BE" sz="2400" dirty="0" smtClean="0"/>
              <a:t>="page.html"&gt;</a:t>
            </a:r>
          </a:p>
          <a:p>
            <a:pPr marL="800100" lvl="1" indent="-342900">
              <a:spcBef>
                <a:spcPts val="300"/>
              </a:spcBef>
              <a:buFont typeface="Wingdings" pitchFamily="2" charset="2"/>
              <a:buChar char="§"/>
            </a:pPr>
            <a:r>
              <a:rPr lang="fr-BE" sz="2400" dirty="0" smtClean="0"/>
              <a:t>Attributs </a:t>
            </a:r>
            <a:r>
              <a:rPr lang="fr-BE" sz="2400" b="1" dirty="0" err="1" smtClean="0">
                <a:solidFill>
                  <a:srgbClr val="FF0000"/>
                </a:solidFill>
              </a:rPr>
              <a:t>target</a:t>
            </a:r>
            <a:r>
              <a:rPr lang="fr-BE" sz="2400" dirty="0" smtClean="0"/>
              <a:t> &lt;a </a:t>
            </a:r>
            <a:r>
              <a:rPr lang="fr-BE" sz="2400" dirty="0" err="1" smtClean="0"/>
              <a:t>target</a:t>
            </a:r>
            <a:r>
              <a:rPr lang="fr-BE" sz="2400" dirty="0" smtClean="0"/>
              <a:t>="_</a:t>
            </a:r>
            <a:r>
              <a:rPr lang="fr-BE" sz="2400" dirty="0" err="1" smtClean="0"/>
              <a:t>blank</a:t>
            </a:r>
            <a:r>
              <a:rPr lang="fr-BE" sz="2400" dirty="0" smtClean="0"/>
              <a:t>"&gt; ou &lt;a </a:t>
            </a:r>
            <a:r>
              <a:rPr lang="fr-BE" sz="2400" dirty="0" err="1" smtClean="0"/>
              <a:t>target</a:t>
            </a:r>
            <a:r>
              <a:rPr lang="fr-BE" sz="2400" dirty="0" smtClean="0"/>
              <a:t>="_self&gt;</a:t>
            </a:r>
          </a:p>
          <a:p>
            <a:pPr marL="800100" lvl="1" indent="-342900">
              <a:spcBef>
                <a:spcPts val="300"/>
              </a:spcBef>
              <a:buFont typeface="Wingdings" pitchFamily="2" charset="2"/>
              <a:buChar char="§"/>
            </a:pPr>
            <a:r>
              <a:rPr lang="fr-BE" sz="2400" dirty="0" smtClean="0"/>
              <a:t>Attribut </a:t>
            </a:r>
            <a:r>
              <a:rPr lang="fr-BE" sz="2400" b="1" dirty="0" err="1" smtClean="0">
                <a:solidFill>
                  <a:srgbClr val="FF0000"/>
                </a:solidFill>
              </a:rPr>
              <a:t>ping</a:t>
            </a:r>
            <a:r>
              <a:rPr lang="fr-BE" sz="2400" dirty="0" smtClean="0"/>
              <a:t> (html5) Envoyer une notification vers une url</a:t>
            </a:r>
          </a:p>
          <a:p>
            <a:pPr marL="800100" lvl="1" indent="-342900">
              <a:spcBef>
                <a:spcPts val="300"/>
              </a:spcBef>
              <a:buFont typeface="Wingdings" pitchFamily="2" charset="2"/>
              <a:buChar char="§"/>
            </a:pPr>
            <a:r>
              <a:rPr lang="fr-BE" sz="2400" dirty="0" smtClean="0"/>
              <a:t>Attribut </a:t>
            </a:r>
            <a:r>
              <a:rPr lang="fr-BE" sz="2400" b="1" dirty="0" err="1" smtClean="0">
                <a:solidFill>
                  <a:srgbClr val="FF0000"/>
                </a:solidFill>
              </a:rPr>
              <a:t>hreflang</a:t>
            </a:r>
            <a:r>
              <a:rPr lang="fr-BE" sz="2400" b="1" dirty="0" smtClean="0">
                <a:solidFill>
                  <a:srgbClr val="FF0000"/>
                </a:solidFill>
              </a:rPr>
              <a:t> </a:t>
            </a:r>
            <a:r>
              <a:rPr lang="fr-BE" sz="2400" dirty="0" smtClean="0"/>
              <a:t>pour définir la langue de la page cible</a:t>
            </a:r>
          </a:p>
          <a:p>
            <a:pPr marL="800100" lvl="1" indent="-342900">
              <a:spcBef>
                <a:spcPts val="300"/>
              </a:spcBef>
              <a:buFont typeface="Wingdings" pitchFamily="2" charset="2"/>
              <a:buChar char="§"/>
            </a:pPr>
            <a:r>
              <a:rPr lang="fr-BE" sz="2400" dirty="0" smtClean="0"/>
              <a:t>Attribut </a:t>
            </a:r>
            <a:r>
              <a:rPr lang="fr-BE" sz="2400" b="1" dirty="0" err="1" smtClean="0">
                <a:solidFill>
                  <a:srgbClr val="FF0000"/>
                </a:solidFill>
              </a:rPr>
              <a:t>title</a:t>
            </a:r>
            <a:r>
              <a:rPr lang="fr-BE" sz="2400" dirty="0" smtClean="0"/>
              <a:t> pour afficher une info bulle</a:t>
            </a:r>
          </a:p>
          <a:p>
            <a:pPr lvl="1">
              <a:spcBef>
                <a:spcPts val="300"/>
              </a:spcBef>
            </a:pPr>
            <a:endParaRPr lang="fr-BE" sz="2400" dirty="0" smtClean="0"/>
          </a:p>
          <a:p>
            <a:pPr marL="457200" indent="-457200">
              <a:spcBef>
                <a:spcPts val="300"/>
              </a:spcBef>
              <a:buFont typeface="Wingdings" pitchFamily="2" charset="2"/>
              <a:buChar char="Ø"/>
            </a:pPr>
            <a:r>
              <a:rPr lang="fr-BE" sz="2800" b="1" dirty="0" smtClean="0"/>
              <a:t>Un ancrage de type graphique</a:t>
            </a:r>
            <a:r>
              <a:rPr lang="fr-BE" sz="2400" dirty="0" smtClean="0"/>
              <a:t>. (Image réactive) </a:t>
            </a:r>
          </a:p>
          <a:p>
            <a:pPr lvl="1">
              <a:spcBef>
                <a:spcPts val="300"/>
              </a:spcBef>
            </a:pPr>
            <a:r>
              <a:rPr lang="fr-BE" sz="2400" dirty="0" smtClean="0"/>
              <a:t>&lt;a </a:t>
            </a:r>
            <a:r>
              <a:rPr lang="fr-BE" sz="2400" dirty="0" err="1" smtClean="0"/>
              <a:t>href</a:t>
            </a:r>
            <a:r>
              <a:rPr lang="fr-BE" sz="2400" dirty="0" smtClean="0"/>
              <a:t>="page.html"&gt; &lt;</a:t>
            </a:r>
            <a:r>
              <a:rPr lang="fr-BE" sz="2400" dirty="0" err="1" smtClean="0"/>
              <a:t>img</a:t>
            </a:r>
            <a:r>
              <a:rPr lang="fr-BE" sz="2400" dirty="0" smtClean="0"/>
              <a:t> </a:t>
            </a:r>
            <a:r>
              <a:rPr lang="fr-BE" sz="2400" dirty="0" err="1" smtClean="0"/>
              <a:t>src</a:t>
            </a:r>
            <a:r>
              <a:rPr lang="fr-BE" sz="2400" dirty="0" smtClean="0"/>
              <a:t>="lien.jpg"&gt; &lt;/a&gt;</a:t>
            </a:r>
          </a:p>
          <a:p>
            <a:pPr>
              <a:spcBef>
                <a:spcPts val="300"/>
              </a:spcBef>
            </a:pPr>
            <a:endParaRPr lang="fr-BE" sz="2400" dirty="0" smtClean="0"/>
          </a:p>
        </p:txBody>
      </p:sp>
    </p:spTree>
    <p:extLst>
      <p:ext uri="{BB962C8B-B14F-4D97-AF65-F5344CB8AC3E}">
        <p14:creationId xmlns="" xmlns:p14="http://schemas.microsoft.com/office/powerpoint/2010/main" val="222572474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tailles</a:t>
            </a:r>
          </a:p>
        </p:txBody>
      </p:sp>
      <p:pic>
        <p:nvPicPr>
          <p:cNvPr id="7170" name="Picture 2"/>
          <p:cNvPicPr>
            <a:picLocks noChangeAspect="1" noChangeArrowheads="1"/>
          </p:cNvPicPr>
          <p:nvPr/>
        </p:nvPicPr>
        <p:blipFill>
          <a:blip r:embed="rId2" cstate="print"/>
          <a:srcRect/>
          <a:stretch>
            <a:fillRect/>
          </a:stretch>
        </p:blipFill>
        <p:spPr bwMode="auto">
          <a:xfrm>
            <a:off x="1187624" y="1556792"/>
            <a:ext cx="3672408" cy="2491375"/>
          </a:xfrm>
          <a:prstGeom prst="rect">
            <a:avLst/>
          </a:prstGeom>
          <a:noFill/>
          <a:ln w="9525">
            <a:noFill/>
            <a:miter lim="800000"/>
            <a:headEnd/>
            <a:tailEnd/>
          </a:ln>
        </p:spPr>
      </p:pic>
      <p:sp>
        <p:nvSpPr>
          <p:cNvPr id="7" name="ZoneTexte 6"/>
          <p:cNvSpPr txBox="1"/>
          <p:nvPr/>
        </p:nvSpPr>
        <p:spPr>
          <a:xfrm>
            <a:off x="1259632" y="4149080"/>
            <a:ext cx="7704856" cy="2308324"/>
          </a:xfrm>
          <a:prstGeom prst="rect">
            <a:avLst/>
          </a:prstGeom>
          <a:noFill/>
        </p:spPr>
        <p:txBody>
          <a:bodyPr wrap="square" rtlCol="0">
            <a:spAutoFit/>
          </a:bodyPr>
          <a:lstStyle/>
          <a:p>
            <a:r>
              <a:rPr lang="fr-BE" smtClean="0"/>
              <a:t>Par défaut, comme vu précédemment, la largeur correspond au contenu. EN CSS3, nous pouvons utiliser </a:t>
            </a:r>
            <a:r>
              <a:rPr lang="fr-BE" b="1" smtClean="0"/>
              <a:t>l'attribut box-sizing </a:t>
            </a:r>
            <a:r>
              <a:rPr lang="fr-BE" smtClean="0"/>
              <a:t>dont les différentes valeurs sont les suivantes:</a:t>
            </a:r>
          </a:p>
          <a:p>
            <a:pPr>
              <a:buFont typeface="Arial" pitchFamily="34" charset="0"/>
              <a:buChar char="•"/>
            </a:pPr>
            <a:r>
              <a:rPr lang="fr-BE" smtClean="0"/>
              <a:t> </a:t>
            </a:r>
            <a:r>
              <a:rPr lang="fr-BE" b="1" smtClean="0"/>
              <a:t>content-box: </a:t>
            </a:r>
            <a:r>
              <a:rPr lang="fr-BE" smtClean="0"/>
              <a:t>valeur par défaut comme repris dans le dessin ci dessus</a:t>
            </a:r>
          </a:p>
          <a:p>
            <a:pPr>
              <a:buFont typeface="Arial" pitchFamily="34" charset="0"/>
              <a:buChar char="•"/>
            </a:pPr>
            <a:r>
              <a:rPr lang="fr-BE" b="1" smtClean="0"/>
              <a:t>border-box: </a:t>
            </a:r>
            <a:r>
              <a:rPr lang="fr-BE" smtClean="0"/>
              <a:t>indiquant que la largeur inclut le padding et le bord mais pas le margin</a:t>
            </a:r>
          </a:p>
          <a:p>
            <a:pPr>
              <a:buFont typeface="Arial" pitchFamily="34" charset="0"/>
              <a:buChar char="•"/>
            </a:pPr>
            <a:r>
              <a:rPr lang="fr-BE" smtClean="0"/>
              <a:t> </a:t>
            </a:r>
            <a:r>
              <a:rPr lang="fr-BE" b="1" smtClean="0"/>
              <a:t>padding-box </a:t>
            </a:r>
            <a:r>
              <a:rPr lang="fr-BE" smtClean="0"/>
              <a:t>(experimental): le contenu et le padding mais pas le bord, ni le margin</a:t>
            </a:r>
            <a:endParaRPr lang="fr-BE"/>
          </a:p>
        </p:txBody>
      </p:sp>
    </p:spTree>
    <p:extLst>
      <p:ext uri="{BB962C8B-B14F-4D97-AF65-F5344CB8AC3E}">
        <p14:creationId xmlns="" xmlns:p14="http://schemas.microsoft.com/office/powerpoint/2010/main" val="148807503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Feuilles de style CSS3</a:t>
            </a:r>
          </a:p>
        </p:txBody>
      </p:sp>
      <p:sp>
        <p:nvSpPr>
          <p:cNvPr id="4" name="ZoneTexte 3"/>
          <p:cNvSpPr txBox="1"/>
          <p:nvPr/>
        </p:nvSpPr>
        <p:spPr>
          <a:xfrm>
            <a:off x="971600" y="996197"/>
            <a:ext cx="5649640"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Les tailles - Compatibilité</a:t>
            </a:r>
          </a:p>
        </p:txBody>
      </p:sp>
      <p:pic>
        <p:nvPicPr>
          <p:cNvPr id="8194" name="Picture 2"/>
          <p:cNvPicPr>
            <a:picLocks noChangeAspect="1" noChangeArrowheads="1"/>
          </p:cNvPicPr>
          <p:nvPr/>
        </p:nvPicPr>
        <p:blipFill>
          <a:blip r:embed="rId2" cstate="print"/>
          <a:srcRect/>
          <a:stretch>
            <a:fillRect/>
          </a:stretch>
        </p:blipFill>
        <p:spPr bwMode="auto">
          <a:xfrm>
            <a:off x="1403648" y="1844824"/>
            <a:ext cx="6552728" cy="1772376"/>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8807503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Javascript</a:t>
            </a:r>
            <a:endParaRPr lang="fr-BE" sz="5400" dirty="0" smtClean="0">
              <a:solidFill>
                <a:prstClr val="black"/>
              </a:solidFill>
            </a:endParaRPr>
          </a:p>
        </p:txBody>
      </p:sp>
      <p:sp>
        <p:nvSpPr>
          <p:cNvPr id="4" name="ZoneTexte 3"/>
          <p:cNvSpPr txBox="1"/>
          <p:nvPr/>
        </p:nvSpPr>
        <p:spPr>
          <a:xfrm>
            <a:off x="971600" y="996197"/>
            <a:ext cx="7776864" cy="867930"/>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Ajax est l'acronyme de </a:t>
            </a:r>
            <a:r>
              <a:rPr lang="fr-BE" sz="2800" b="1" i="1" smtClean="0"/>
              <a:t>Asynchronous JavaScript and XML</a:t>
            </a:r>
            <a:r>
              <a:rPr lang="fr-BE" sz="2800" smtClean="0">
                <a:solidFill>
                  <a:prstClr val="black"/>
                </a:solidFill>
              </a:rPr>
              <a:t> </a:t>
            </a:r>
            <a:endParaRPr lang="fr-BE" sz="2800" dirty="0" smtClean="0">
              <a:solidFill>
                <a:prstClr val="black"/>
              </a:solidFill>
            </a:endParaRPr>
          </a:p>
        </p:txBody>
      </p:sp>
      <p:sp>
        <p:nvSpPr>
          <p:cNvPr id="3" name="Rectangle 2"/>
          <p:cNvSpPr/>
          <p:nvPr/>
        </p:nvSpPr>
        <p:spPr>
          <a:xfrm>
            <a:off x="1483996" y="1821592"/>
            <a:ext cx="7488832" cy="523220"/>
          </a:xfrm>
          <a:prstGeom prst="rect">
            <a:avLst/>
          </a:prstGeom>
        </p:spPr>
        <p:txBody>
          <a:bodyPr wrap="square">
            <a:spAutoFit/>
          </a:bodyPr>
          <a:lstStyle/>
          <a:p>
            <a:endParaRPr lang="fr-BE" sz="2800">
              <a:solidFill>
                <a:prstClr val="black"/>
              </a:solidFill>
            </a:endParaRPr>
          </a:p>
        </p:txBody>
      </p:sp>
      <p:sp>
        <p:nvSpPr>
          <p:cNvPr id="6" name="Rectangle 5"/>
          <p:cNvSpPr/>
          <p:nvPr/>
        </p:nvSpPr>
        <p:spPr>
          <a:xfrm>
            <a:off x="1547664" y="1988840"/>
            <a:ext cx="6768752" cy="2031325"/>
          </a:xfrm>
          <a:prstGeom prst="rect">
            <a:avLst/>
          </a:prstGeom>
        </p:spPr>
        <p:txBody>
          <a:bodyPr wrap="square">
            <a:spAutoFit/>
          </a:bodyPr>
          <a:lstStyle/>
          <a:p>
            <a:r>
              <a:rPr lang="fr-BE" smtClean="0"/>
              <a:t>La mise à jour d'une page nécessitait avant le rechargement complet de la page de façon synchrone.</a:t>
            </a:r>
          </a:p>
          <a:p>
            <a:endParaRPr lang="fr-BE" smtClean="0"/>
          </a:p>
          <a:p>
            <a:r>
              <a:rPr lang="fr-BE" smtClean="0"/>
              <a:t>L'Ajax permet l'envoi asynchrone d'une demande vers un script pour obtenir des données au format texte ou XML. Ces données permettront des mises à jour ciblées d'object sur la page Web grâce au Javascript et les objets DOM manipulables </a:t>
            </a:r>
            <a:endParaRPr lang="fr-BE"/>
          </a:p>
        </p:txBody>
      </p:sp>
      <p:sp>
        <p:nvSpPr>
          <p:cNvPr id="7" name="ZoneTexte 6"/>
          <p:cNvSpPr txBox="1"/>
          <p:nvPr/>
        </p:nvSpPr>
        <p:spPr>
          <a:xfrm>
            <a:off x="1043608" y="4077072"/>
            <a:ext cx="7776864"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Création d'un objet </a:t>
            </a:r>
            <a:r>
              <a:rPr lang="fr-BE" sz="2800" b="1" smtClean="0"/>
              <a:t>XMLHttpRequest</a:t>
            </a:r>
          </a:p>
        </p:txBody>
      </p:sp>
      <p:sp>
        <p:nvSpPr>
          <p:cNvPr id="8" name="Rectangle 7"/>
          <p:cNvSpPr/>
          <p:nvPr/>
        </p:nvSpPr>
        <p:spPr>
          <a:xfrm>
            <a:off x="1619672" y="4653136"/>
            <a:ext cx="6768752" cy="2031325"/>
          </a:xfrm>
          <a:prstGeom prst="rect">
            <a:avLst/>
          </a:prstGeom>
        </p:spPr>
        <p:txBody>
          <a:bodyPr wrap="square">
            <a:spAutoFit/>
          </a:bodyPr>
          <a:lstStyle/>
          <a:p>
            <a:pPr>
              <a:buFont typeface="Arial" pitchFamily="34" charset="0"/>
              <a:buChar char="•"/>
            </a:pPr>
            <a:r>
              <a:rPr lang="fr-BE" smtClean="0"/>
              <a:t> Les navigateurs modernes implémentent TOUS un objet</a:t>
            </a:r>
          </a:p>
          <a:p>
            <a:r>
              <a:rPr lang="fr-BE" smtClean="0"/>
              <a:t>	xmlhttp=new XMLHttpRequest();</a:t>
            </a:r>
          </a:p>
          <a:p>
            <a:endParaRPr lang="fr-BE" smtClean="0"/>
          </a:p>
          <a:p>
            <a:pPr>
              <a:buFont typeface="Arial" pitchFamily="34" charset="0"/>
              <a:buChar char="•"/>
            </a:pPr>
            <a:r>
              <a:rPr lang="fr-BE" smtClean="0"/>
              <a:t> Les navigateurs IE antérieurs à la version 7 utilisaient un actixex</a:t>
            </a:r>
          </a:p>
          <a:p>
            <a:r>
              <a:rPr lang="fr-BE" smtClean="0"/>
              <a:t>	 xmlhttp=new ActiveXObject(" MSXML2.XMLHTTP.6.0 ");</a:t>
            </a:r>
          </a:p>
          <a:p>
            <a:r>
              <a:rPr lang="fr-BE" smtClean="0"/>
              <a:t>	 ou xmlhttp=new ActiveXObject(" MSXML2.XMLHTTP");</a:t>
            </a:r>
          </a:p>
          <a:p>
            <a:pPr>
              <a:buFont typeface="Arial" pitchFamily="34" charset="0"/>
              <a:buChar char="•"/>
            </a:pPr>
            <a:endParaRPr lang="fr-BE"/>
          </a:p>
        </p:txBody>
      </p:sp>
    </p:spTree>
    <p:extLst>
      <p:ext uri="{BB962C8B-B14F-4D97-AF65-F5344CB8AC3E}">
        <p14:creationId xmlns="" xmlns:p14="http://schemas.microsoft.com/office/powerpoint/2010/main" val="140651193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Javascript</a:t>
            </a:r>
            <a:endParaRPr lang="fr-BE" sz="5400" dirty="0" smtClean="0">
              <a:solidFill>
                <a:prstClr val="black"/>
              </a:solidFill>
            </a:endParaRPr>
          </a:p>
        </p:txBody>
      </p:sp>
      <p:sp>
        <p:nvSpPr>
          <p:cNvPr id="6" name="ZoneTexte 5"/>
          <p:cNvSpPr txBox="1"/>
          <p:nvPr/>
        </p:nvSpPr>
        <p:spPr>
          <a:xfrm>
            <a:off x="1043608" y="1052736"/>
            <a:ext cx="7776864"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Création d'un objet </a:t>
            </a:r>
            <a:r>
              <a:rPr lang="fr-BE" sz="2800" b="1" smtClean="0"/>
              <a:t>XMLHttpRequest</a:t>
            </a:r>
          </a:p>
        </p:txBody>
      </p:sp>
      <p:sp>
        <p:nvSpPr>
          <p:cNvPr id="7" name="Rectangle 6"/>
          <p:cNvSpPr/>
          <p:nvPr/>
        </p:nvSpPr>
        <p:spPr>
          <a:xfrm>
            <a:off x="1475656" y="2348880"/>
            <a:ext cx="7416824" cy="3970318"/>
          </a:xfrm>
          <a:prstGeom prst="rect">
            <a:avLst/>
          </a:prstGeom>
          <a:ln>
            <a:solidFill>
              <a:schemeClr val="accent1"/>
            </a:solidFill>
          </a:ln>
        </p:spPr>
        <p:txBody>
          <a:bodyPr wrap="square">
            <a:spAutoFit/>
          </a:bodyPr>
          <a:lstStyle/>
          <a:p>
            <a:r>
              <a:rPr lang="fr-BE" smtClean="0"/>
              <a:t>function AjaxRequest() { </a:t>
            </a:r>
          </a:p>
          <a:p>
            <a:r>
              <a:rPr lang="fr-BE" smtClean="0"/>
              <a:t>	var xmlhttp;</a:t>
            </a:r>
          </a:p>
          <a:p>
            <a:r>
              <a:rPr lang="fr-BE" smtClean="0"/>
              <a:t>	 if (window.XMLHttpRequest) {</a:t>
            </a:r>
          </a:p>
          <a:p>
            <a:r>
              <a:rPr lang="fr-BE" smtClean="0"/>
              <a:t>    	 xmlhttp = new XMLHttpRequest(); } </a:t>
            </a:r>
          </a:p>
          <a:p>
            <a:r>
              <a:rPr lang="fr-BE" smtClean="0"/>
              <a:t>	else { </a:t>
            </a:r>
          </a:p>
          <a:p>
            <a:r>
              <a:rPr lang="fr-BE" smtClean="0"/>
              <a:t>	        try{ </a:t>
            </a:r>
          </a:p>
          <a:p>
            <a:r>
              <a:rPr lang="fr-BE" smtClean="0"/>
              <a:t>	        xmlhttp = new ActiveXObject("MSXML2.XMLHTTP.6.0");} 	        catch(e){}</a:t>
            </a:r>
          </a:p>
          <a:p>
            <a:r>
              <a:rPr lang="fr-BE" smtClean="0"/>
              <a:t>                          try{ </a:t>
            </a:r>
          </a:p>
          <a:p>
            <a:r>
              <a:rPr lang="fr-BE" smtClean="0"/>
              <a:t>	         if(! xmlhttp) </a:t>
            </a:r>
          </a:p>
          <a:p>
            <a:r>
              <a:rPr lang="fr-BE" smtClean="0"/>
              <a:t>		xmlhttp = new ActiveXObject("MSXML2.XMLHTTP");  }</a:t>
            </a:r>
          </a:p>
          <a:p>
            <a:r>
              <a:rPr lang="fr-BE" smtClean="0"/>
              <a:t>	        catch(e){}</a:t>
            </a:r>
          </a:p>
          <a:p>
            <a:r>
              <a:rPr lang="fr-BE" smtClean="0"/>
              <a:t>  	}</a:t>
            </a:r>
          </a:p>
          <a:p>
            <a:r>
              <a:rPr lang="fr-BE" smtClean="0"/>
              <a:t>  return xmlhttp; }</a:t>
            </a:r>
            <a:endParaRPr lang="fr-BE"/>
          </a:p>
        </p:txBody>
      </p:sp>
      <p:sp>
        <p:nvSpPr>
          <p:cNvPr id="8" name="ZoneTexte 7"/>
          <p:cNvSpPr txBox="1"/>
          <p:nvPr/>
        </p:nvSpPr>
        <p:spPr>
          <a:xfrm>
            <a:off x="1475656" y="1700808"/>
            <a:ext cx="7344816" cy="369332"/>
          </a:xfrm>
          <a:prstGeom prst="rect">
            <a:avLst/>
          </a:prstGeom>
          <a:noFill/>
        </p:spPr>
        <p:txBody>
          <a:bodyPr wrap="square" rtlCol="0">
            <a:spAutoFit/>
          </a:bodyPr>
          <a:lstStyle/>
          <a:p>
            <a:r>
              <a:rPr lang="fr-BE" smtClean="0"/>
              <a:t> Pour assurer une compatibilté pour les différentsnavigateurs</a:t>
            </a:r>
          </a:p>
        </p:txBody>
      </p:sp>
    </p:spTree>
  </p:cSld>
  <p:clrMapOvr>
    <a:masterClrMapping/>
  </p:clrMapOvr>
  <p:transition spd="slow">
    <p:wipe dir="d"/>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Javascript</a:t>
            </a:r>
            <a:endParaRPr lang="fr-BE" sz="5400" dirty="0" smtClean="0">
              <a:solidFill>
                <a:prstClr val="black"/>
              </a:solidFill>
            </a:endParaRPr>
          </a:p>
        </p:txBody>
      </p:sp>
      <p:sp>
        <p:nvSpPr>
          <p:cNvPr id="3" name="ZoneTexte 2"/>
          <p:cNvSpPr txBox="1"/>
          <p:nvPr/>
        </p:nvSpPr>
        <p:spPr>
          <a:xfrm>
            <a:off x="1043608" y="1196752"/>
            <a:ext cx="7776864"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Fonction de CallBack</a:t>
            </a:r>
            <a:endParaRPr lang="fr-BE" sz="2800" b="1" smtClean="0"/>
          </a:p>
        </p:txBody>
      </p:sp>
      <p:sp>
        <p:nvSpPr>
          <p:cNvPr id="4" name="Rectangle 3"/>
          <p:cNvSpPr/>
          <p:nvPr/>
        </p:nvSpPr>
        <p:spPr>
          <a:xfrm>
            <a:off x="1475656" y="2348880"/>
            <a:ext cx="7416824" cy="2862322"/>
          </a:xfrm>
          <a:prstGeom prst="rect">
            <a:avLst/>
          </a:prstGeom>
          <a:ln>
            <a:solidFill>
              <a:schemeClr val="accent1"/>
            </a:solidFill>
          </a:ln>
        </p:spPr>
        <p:txBody>
          <a:bodyPr wrap="square">
            <a:spAutoFit/>
          </a:bodyPr>
          <a:lstStyle/>
          <a:p>
            <a:r>
              <a:rPr lang="fr-BE" smtClean="0"/>
              <a:t>function ajaxget(){ </a:t>
            </a:r>
          </a:p>
          <a:p>
            <a:r>
              <a:rPr lang="fr-BE" smtClean="0"/>
              <a:t>	var myreq=new ajaxRequest(); 	myreq.onreadystatechange=function(){ </a:t>
            </a:r>
          </a:p>
          <a:p>
            <a:r>
              <a:rPr lang="fr-BE" smtClean="0"/>
              <a:t>	if (myreq.readyState==4 &amp;&amp; myreq.status==200 ){ 			document.getElementById("result").innerHTML = 		myreq.responseText; } </a:t>
            </a:r>
          </a:p>
          <a:p>
            <a:r>
              <a:rPr lang="fr-BE" smtClean="0"/>
              <a:t>	else { </a:t>
            </a:r>
          </a:p>
          <a:p>
            <a:r>
              <a:rPr lang="fr-BE" smtClean="0"/>
              <a:t>		alert("An error has occured making the request"); } 	}  </a:t>
            </a:r>
          </a:p>
          <a:p>
            <a:r>
              <a:rPr lang="fr-BE" smtClean="0"/>
              <a:t> // suite du code .... }</a:t>
            </a:r>
            <a:endParaRPr lang="fr-BE"/>
          </a:p>
        </p:txBody>
      </p:sp>
      <p:sp>
        <p:nvSpPr>
          <p:cNvPr id="5" name="ZoneTexte 4"/>
          <p:cNvSpPr txBox="1"/>
          <p:nvPr/>
        </p:nvSpPr>
        <p:spPr>
          <a:xfrm>
            <a:off x="1475656" y="1844824"/>
            <a:ext cx="6840760" cy="646331"/>
          </a:xfrm>
          <a:prstGeom prst="rect">
            <a:avLst/>
          </a:prstGeom>
          <a:noFill/>
        </p:spPr>
        <p:txBody>
          <a:bodyPr wrap="square" rtlCol="0">
            <a:spAutoFit/>
          </a:bodyPr>
          <a:lstStyle/>
          <a:p>
            <a:r>
              <a:rPr lang="fr-BE" smtClean="0"/>
              <a:t>Cette fonction sera appelée lorsque les données seront récupérées.</a:t>
            </a:r>
          </a:p>
          <a:p>
            <a:endParaRPr lang="fr-BE"/>
          </a:p>
        </p:txBody>
      </p:sp>
    </p:spTree>
  </p:cSld>
  <p:clrMapOvr>
    <a:masterClrMapping/>
  </p:clrMapOvr>
  <p:transition spd="slow">
    <p:wipe dir="d"/>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Javascript</a:t>
            </a:r>
            <a:endParaRPr lang="fr-BE" sz="5400" dirty="0" smtClean="0">
              <a:solidFill>
                <a:prstClr val="black"/>
              </a:solidFill>
            </a:endParaRPr>
          </a:p>
        </p:txBody>
      </p:sp>
      <p:sp>
        <p:nvSpPr>
          <p:cNvPr id="3" name="ZoneTexte 2"/>
          <p:cNvSpPr txBox="1"/>
          <p:nvPr/>
        </p:nvSpPr>
        <p:spPr>
          <a:xfrm>
            <a:off x="1043608" y="1196752"/>
            <a:ext cx="7776864"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Récupération des données via une URL</a:t>
            </a:r>
            <a:endParaRPr lang="fr-BE" sz="2800" b="1" smtClean="0"/>
          </a:p>
        </p:txBody>
      </p:sp>
      <p:sp>
        <p:nvSpPr>
          <p:cNvPr id="4" name="ZoneTexte 3"/>
          <p:cNvSpPr txBox="1"/>
          <p:nvPr/>
        </p:nvSpPr>
        <p:spPr>
          <a:xfrm>
            <a:off x="1403648" y="1844824"/>
            <a:ext cx="666124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Utilisation de la méthode GET</a:t>
            </a:r>
          </a:p>
        </p:txBody>
      </p:sp>
      <p:sp>
        <p:nvSpPr>
          <p:cNvPr id="5" name="Rectangle 4"/>
          <p:cNvSpPr/>
          <p:nvPr/>
        </p:nvSpPr>
        <p:spPr>
          <a:xfrm>
            <a:off x="1331640" y="2564904"/>
            <a:ext cx="7632848" cy="2031325"/>
          </a:xfrm>
          <a:prstGeom prst="rect">
            <a:avLst/>
          </a:prstGeom>
          <a:ln>
            <a:solidFill>
              <a:schemeClr val="accent1"/>
            </a:solidFill>
          </a:ln>
        </p:spPr>
        <p:txBody>
          <a:bodyPr wrap="square">
            <a:spAutoFit/>
          </a:bodyPr>
          <a:lstStyle/>
          <a:p>
            <a:r>
              <a:rPr lang="fr-BE" smtClean="0"/>
              <a:t>var userId = </a:t>
            </a:r>
          </a:p>
          <a:p>
            <a:r>
              <a:rPr lang="fr-BE" smtClean="0"/>
              <a:t>encodeURIComponent(document.getElementById("userId").value);</a:t>
            </a:r>
          </a:p>
          <a:p>
            <a:r>
              <a:rPr lang="fr-BE" smtClean="0"/>
              <a:t>var passwd = encodeURIComponent(document.getElementById("passwd").value); myreq.open("GET", "http://localhost/login.aspx?userId="+userId+"&amp;passwd="+passwd, true); myreq.send(null); </a:t>
            </a:r>
            <a:endParaRPr lang="fr-BE"/>
          </a:p>
        </p:txBody>
      </p:sp>
    </p:spTree>
  </p:cSld>
  <p:clrMapOvr>
    <a:masterClrMapping/>
  </p:clrMapOvr>
  <p:transition spd="slow">
    <p:wipe dir="d"/>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Javascript</a:t>
            </a:r>
            <a:endParaRPr lang="fr-BE" sz="5400" dirty="0" smtClean="0">
              <a:solidFill>
                <a:prstClr val="black"/>
              </a:solidFill>
            </a:endParaRPr>
          </a:p>
        </p:txBody>
      </p:sp>
      <p:sp>
        <p:nvSpPr>
          <p:cNvPr id="3" name="ZoneTexte 2"/>
          <p:cNvSpPr txBox="1"/>
          <p:nvPr/>
        </p:nvSpPr>
        <p:spPr>
          <a:xfrm>
            <a:off x="1043608" y="1196752"/>
            <a:ext cx="7776864"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Récupération des données via une URL</a:t>
            </a:r>
            <a:endParaRPr lang="fr-BE" sz="2800" b="1" smtClean="0"/>
          </a:p>
        </p:txBody>
      </p:sp>
      <p:sp>
        <p:nvSpPr>
          <p:cNvPr id="4" name="ZoneTexte 3"/>
          <p:cNvSpPr txBox="1"/>
          <p:nvPr/>
        </p:nvSpPr>
        <p:spPr>
          <a:xfrm>
            <a:off x="1403648" y="1844824"/>
            <a:ext cx="666124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Utilisation de la méthode POST</a:t>
            </a:r>
          </a:p>
        </p:txBody>
      </p:sp>
      <p:sp>
        <p:nvSpPr>
          <p:cNvPr id="5" name="Rectangle 4"/>
          <p:cNvSpPr/>
          <p:nvPr/>
        </p:nvSpPr>
        <p:spPr>
          <a:xfrm>
            <a:off x="1331640" y="2564904"/>
            <a:ext cx="7632848" cy="2031325"/>
          </a:xfrm>
          <a:prstGeom prst="rect">
            <a:avLst/>
          </a:prstGeom>
          <a:ln>
            <a:solidFill>
              <a:schemeClr val="accent1"/>
            </a:solidFill>
          </a:ln>
        </p:spPr>
        <p:txBody>
          <a:bodyPr wrap="square">
            <a:spAutoFit/>
          </a:bodyPr>
          <a:lstStyle/>
          <a:p>
            <a:r>
              <a:rPr lang="fr-BE" smtClean="0"/>
              <a:t>var userId = </a:t>
            </a:r>
          </a:p>
          <a:p>
            <a:r>
              <a:rPr lang="fr-BE" smtClean="0"/>
              <a:t>encodeURIComponent(document.getElementById("userId").value);</a:t>
            </a:r>
          </a:p>
          <a:p>
            <a:r>
              <a:rPr lang="fr-BE" smtClean="0"/>
              <a:t>var passwd = encodeURIComponent(document.getElementById("passwd").value);</a:t>
            </a:r>
          </a:p>
          <a:p>
            <a:r>
              <a:rPr lang="fr-BE" smtClean="0"/>
              <a:t>var data="UserId"+userId+"&amp;passwd="+passwd;</a:t>
            </a:r>
          </a:p>
          <a:p>
            <a:r>
              <a:rPr lang="fr-BE" smtClean="0"/>
              <a:t> myreq.open("POST", "http://localhost/login.aspx, true);</a:t>
            </a:r>
          </a:p>
          <a:p>
            <a:r>
              <a:rPr lang="fr-BE" smtClean="0"/>
              <a:t> myreq.send(data); </a:t>
            </a:r>
            <a:endParaRPr lang="fr-BE"/>
          </a:p>
        </p:txBody>
      </p:sp>
    </p:spTree>
  </p:cSld>
  <p:clrMapOvr>
    <a:masterClrMapping/>
  </p:clrMapOvr>
  <p:transition spd="slow">
    <p:wipe dir="d"/>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et JQuery</a:t>
            </a:r>
            <a:endParaRPr lang="fr-BE" sz="5400" dirty="0" smtClean="0">
              <a:solidFill>
                <a:prstClr val="black"/>
              </a:solidFill>
            </a:endParaRPr>
          </a:p>
        </p:txBody>
      </p:sp>
      <p:sp>
        <p:nvSpPr>
          <p:cNvPr id="6" name="Rectangle 5"/>
          <p:cNvSpPr/>
          <p:nvPr/>
        </p:nvSpPr>
        <p:spPr>
          <a:xfrm>
            <a:off x="1331640" y="1772816"/>
            <a:ext cx="7632848" cy="1754326"/>
          </a:xfrm>
          <a:prstGeom prst="rect">
            <a:avLst/>
          </a:prstGeom>
          <a:ln>
            <a:solidFill>
              <a:schemeClr val="accent1"/>
            </a:solidFill>
          </a:ln>
        </p:spPr>
        <p:txBody>
          <a:bodyPr wrap="square">
            <a:spAutoFit/>
          </a:bodyPr>
          <a:lstStyle/>
          <a:p>
            <a:r>
              <a:rPr lang="fr-BE" smtClean="0"/>
              <a:t>$.ajax({ </a:t>
            </a:r>
          </a:p>
          <a:p>
            <a:r>
              <a:rPr lang="fr-BE" smtClean="0"/>
              <a:t>	type: "POST",</a:t>
            </a:r>
          </a:p>
          <a:p>
            <a:r>
              <a:rPr lang="fr-BE" smtClean="0"/>
              <a:t>	url: "login.aspx",</a:t>
            </a:r>
          </a:p>
          <a:p>
            <a:r>
              <a:rPr lang="fr-BE" smtClean="0"/>
              <a:t>	data: "userID="+$("#userID").val()+"&amp;passwd="+$("#passwd").val(),</a:t>
            </a:r>
          </a:p>
          <a:p>
            <a:r>
              <a:rPr lang="en-US" smtClean="0"/>
              <a:t>	success: function(msg){</a:t>
            </a:r>
            <a:r>
              <a:rPr lang="fr-BE" smtClean="0"/>
              <a:t>$("#result").html(msg);</a:t>
            </a:r>
          </a:p>
          <a:p>
            <a:r>
              <a:rPr lang="fr-BE" smtClean="0"/>
              <a:t>	 });</a:t>
            </a:r>
          </a:p>
        </p:txBody>
      </p:sp>
      <p:sp>
        <p:nvSpPr>
          <p:cNvPr id="4" name="ZoneTexte 3"/>
          <p:cNvSpPr txBox="1"/>
          <p:nvPr/>
        </p:nvSpPr>
        <p:spPr>
          <a:xfrm>
            <a:off x="1259632" y="1196752"/>
            <a:ext cx="666124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Utilisation de la méthode POST</a:t>
            </a:r>
          </a:p>
        </p:txBody>
      </p:sp>
      <p:sp>
        <p:nvSpPr>
          <p:cNvPr id="7" name="ZoneTexte 6"/>
          <p:cNvSpPr txBox="1"/>
          <p:nvPr/>
        </p:nvSpPr>
        <p:spPr>
          <a:xfrm>
            <a:off x="1475656" y="3645024"/>
            <a:ext cx="7272808" cy="646331"/>
          </a:xfrm>
          <a:prstGeom prst="rect">
            <a:avLst/>
          </a:prstGeom>
          <a:noFill/>
        </p:spPr>
        <p:txBody>
          <a:bodyPr wrap="square" rtlCol="0">
            <a:spAutoFit/>
          </a:bodyPr>
          <a:lstStyle/>
          <a:p>
            <a:r>
              <a:rPr lang="fr-BE" smtClean="0"/>
              <a:t>Par défaut, le contentType est "application/x-www-form-urlencoded" tandis que le dataType correspondra au type mime de la ressource envoyée</a:t>
            </a:r>
          </a:p>
        </p:txBody>
      </p:sp>
    </p:spTree>
  </p:cSld>
  <p:clrMapOvr>
    <a:masterClrMapping/>
  </p:clrMapOvr>
  <p:transition spd="slow">
    <p:wipe dir="d"/>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JQuery et ASP.NET</a:t>
            </a:r>
            <a:endParaRPr lang="fr-BE" sz="5400" dirty="0" smtClean="0">
              <a:solidFill>
                <a:prstClr val="black"/>
              </a:solidFill>
            </a:endParaRPr>
          </a:p>
        </p:txBody>
      </p:sp>
      <p:sp>
        <p:nvSpPr>
          <p:cNvPr id="3" name="Rectangle 2"/>
          <p:cNvSpPr/>
          <p:nvPr/>
        </p:nvSpPr>
        <p:spPr>
          <a:xfrm>
            <a:off x="1331640" y="1772816"/>
            <a:ext cx="7632848" cy="1754326"/>
          </a:xfrm>
          <a:prstGeom prst="rect">
            <a:avLst/>
          </a:prstGeom>
          <a:ln>
            <a:solidFill>
              <a:srgbClr val="003300"/>
            </a:solidFill>
          </a:ln>
        </p:spPr>
        <p:txBody>
          <a:bodyPr wrap="square">
            <a:spAutoFit/>
          </a:bodyPr>
          <a:lstStyle/>
          <a:p>
            <a:r>
              <a:rPr lang="fr-BE" smtClean="0"/>
              <a:t>$.ajax({ </a:t>
            </a:r>
          </a:p>
          <a:p>
            <a:r>
              <a:rPr lang="fr-BE" smtClean="0"/>
              <a:t>	type: "POST",</a:t>
            </a:r>
          </a:p>
          <a:p>
            <a:r>
              <a:rPr lang="fr-BE" smtClean="0"/>
              <a:t>	url: "login.aspx",</a:t>
            </a:r>
          </a:p>
          <a:p>
            <a:r>
              <a:rPr lang="fr-BE" smtClean="0"/>
              <a:t>	data: "userID="+$("#userID").val()+"&amp;passwd="+$("#passwd").val(),</a:t>
            </a:r>
          </a:p>
          <a:p>
            <a:r>
              <a:rPr lang="en-US" smtClean="0"/>
              <a:t>	success: function(msg){</a:t>
            </a:r>
            <a:r>
              <a:rPr lang="fr-BE" smtClean="0"/>
              <a:t>$("#result").html(msg);</a:t>
            </a:r>
          </a:p>
          <a:p>
            <a:r>
              <a:rPr lang="fr-BE" smtClean="0"/>
              <a:t>	 });</a:t>
            </a:r>
          </a:p>
        </p:txBody>
      </p:sp>
      <p:sp>
        <p:nvSpPr>
          <p:cNvPr id="4" name="ZoneTexte 3"/>
          <p:cNvSpPr txBox="1"/>
          <p:nvPr/>
        </p:nvSpPr>
        <p:spPr>
          <a:xfrm>
            <a:off x="1259632" y="1196752"/>
            <a:ext cx="666124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Récupération des données ( page aspx )</a:t>
            </a:r>
          </a:p>
        </p:txBody>
      </p:sp>
      <p:sp>
        <p:nvSpPr>
          <p:cNvPr id="6" name="Rectangle 5"/>
          <p:cNvSpPr/>
          <p:nvPr/>
        </p:nvSpPr>
        <p:spPr>
          <a:xfrm>
            <a:off x="1331640" y="3861048"/>
            <a:ext cx="7632848" cy="2308324"/>
          </a:xfrm>
          <a:prstGeom prst="rect">
            <a:avLst/>
          </a:prstGeom>
          <a:ln>
            <a:solidFill>
              <a:srgbClr val="003300"/>
            </a:solidFill>
          </a:ln>
        </p:spPr>
        <p:txBody>
          <a:bodyPr wrap="square">
            <a:spAutoFit/>
          </a:bodyPr>
          <a:lstStyle/>
          <a:p>
            <a:r>
              <a:rPr lang="en-US" smtClean="0"/>
              <a:t> protected void Page_Load(object sender, EventArgs e) </a:t>
            </a:r>
            <a:r>
              <a:rPr lang="fr-BE" smtClean="0"/>
              <a:t>{</a:t>
            </a:r>
          </a:p>
          <a:p>
            <a:r>
              <a:rPr lang="fr-BE" smtClean="0"/>
              <a:t>        string UserID = Request.Form["userID"];</a:t>
            </a:r>
          </a:p>
          <a:p>
            <a:r>
              <a:rPr lang="fr-BE" smtClean="0"/>
              <a:t>        string Passwd = Request.Form["passwd"];</a:t>
            </a:r>
          </a:p>
          <a:p>
            <a:r>
              <a:rPr lang="fr-BE" smtClean="0"/>
              <a:t>        Response.Clear();</a:t>
            </a:r>
          </a:p>
          <a:p>
            <a:r>
              <a:rPr lang="fr-BE" smtClean="0"/>
              <a:t>        Response.ContentType = "text/plain";</a:t>
            </a:r>
          </a:p>
          <a:p>
            <a:r>
              <a:rPr lang="en-US" smtClean="0"/>
              <a:t>        bool result=UserID=="admin" &amp;&amp; Passwd=="admin";</a:t>
            </a:r>
          </a:p>
          <a:p>
            <a:r>
              <a:rPr lang="fr-BE" smtClean="0"/>
              <a:t>        Response.Write(result.ToString());</a:t>
            </a:r>
          </a:p>
          <a:p>
            <a:r>
              <a:rPr lang="fr-BE" smtClean="0"/>
              <a:t>        Response.End();}</a:t>
            </a:r>
          </a:p>
        </p:txBody>
      </p:sp>
    </p:spTree>
  </p:cSld>
  <p:clrMapOvr>
    <a:masterClrMapping/>
  </p:clrMapOvr>
  <p:transition spd="slow">
    <p:wipe dir="d"/>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JQuery et ASP.NET</a:t>
            </a:r>
            <a:endParaRPr lang="fr-BE" sz="5400" dirty="0" smtClean="0">
              <a:solidFill>
                <a:prstClr val="black"/>
              </a:solidFill>
            </a:endParaRPr>
          </a:p>
        </p:txBody>
      </p:sp>
      <p:sp>
        <p:nvSpPr>
          <p:cNvPr id="3" name="Rectangle 2"/>
          <p:cNvSpPr/>
          <p:nvPr/>
        </p:nvSpPr>
        <p:spPr>
          <a:xfrm>
            <a:off x="1331640" y="1772816"/>
            <a:ext cx="7632848" cy="3416320"/>
          </a:xfrm>
          <a:prstGeom prst="rect">
            <a:avLst/>
          </a:prstGeom>
          <a:ln>
            <a:solidFill>
              <a:srgbClr val="003300"/>
            </a:solidFill>
          </a:ln>
        </p:spPr>
        <p:txBody>
          <a:bodyPr wrap="square">
            <a:spAutoFit/>
          </a:bodyPr>
          <a:lstStyle/>
          <a:p>
            <a:r>
              <a:rPr lang="fr-BE" smtClean="0"/>
              <a:t> $.ajax({</a:t>
            </a:r>
          </a:p>
          <a:p>
            <a:r>
              <a:rPr lang="fr-BE" smtClean="0"/>
              <a:t>        type: "POST",</a:t>
            </a:r>
          </a:p>
          <a:p>
            <a:r>
              <a:rPr lang="fr-BE" smtClean="0"/>
              <a:t>        url: "</a:t>
            </a:r>
            <a:r>
              <a:rPr lang="fr-BE" b="1" smtClean="0">
                <a:solidFill>
                  <a:srgbClr val="FF0000"/>
                </a:solidFill>
              </a:rPr>
              <a:t>login.aspx/Validate</a:t>
            </a:r>
            <a:r>
              <a:rPr lang="fr-BE" smtClean="0"/>
              <a:t>",</a:t>
            </a:r>
          </a:p>
          <a:p>
            <a:r>
              <a:rPr lang="fr-BE" smtClean="0"/>
              <a:t>        dataType: "json",</a:t>
            </a:r>
          </a:p>
          <a:p>
            <a:r>
              <a:rPr lang="fr-BE" smtClean="0"/>
              <a:t>        contentType: "application/json;",</a:t>
            </a:r>
          </a:p>
          <a:p>
            <a:r>
              <a:rPr lang="nn-NO" smtClean="0"/>
              <a:t>        data: "{userID:'" + $("#userID").val() + "', passwd:'" + $("#passwd").val() + "'}",</a:t>
            </a:r>
          </a:p>
          <a:p>
            <a:r>
              <a:rPr lang="fr-BE" smtClean="0"/>
              <a:t>        success: function (msg) {</a:t>
            </a:r>
          </a:p>
          <a:p>
            <a:r>
              <a:rPr lang="en-US" smtClean="0"/>
              <a:t>            if (msg.d) $("#result").html("authentification reussie");</a:t>
            </a:r>
          </a:p>
          <a:p>
            <a:r>
              <a:rPr lang="en-US" smtClean="0"/>
              <a:t>            else $("#result").html("authentification echouee");</a:t>
            </a:r>
          </a:p>
          <a:p>
            <a:r>
              <a:rPr lang="fr-BE" smtClean="0"/>
              <a:t>        }</a:t>
            </a:r>
          </a:p>
          <a:p>
            <a:r>
              <a:rPr lang="fr-BE" smtClean="0"/>
              <a:t>    });</a:t>
            </a:r>
          </a:p>
        </p:txBody>
      </p:sp>
      <p:sp>
        <p:nvSpPr>
          <p:cNvPr id="4" name="ZoneTexte 3"/>
          <p:cNvSpPr txBox="1"/>
          <p:nvPr/>
        </p:nvSpPr>
        <p:spPr>
          <a:xfrm>
            <a:off x="1259632" y="1196752"/>
            <a:ext cx="727280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Récupération des données ( WebMethod )</a:t>
            </a:r>
          </a:p>
        </p:txBody>
      </p:sp>
      <p:sp>
        <p:nvSpPr>
          <p:cNvPr id="7" name="ZoneTexte 6"/>
          <p:cNvSpPr txBox="1"/>
          <p:nvPr/>
        </p:nvSpPr>
        <p:spPr>
          <a:xfrm>
            <a:off x="1331640" y="5373216"/>
            <a:ext cx="7272808" cy="369332"/>
          </a:xfrm>
          <a:prstGeom prst="rect">
            <a:avLst/>
          </a:prstGeom>
          <a:noFill/>
        </p:spPr>
        <p:txBody>
          <a:bodyPr wrap="square" rtlCol="0">
            <a:spAutoFit/>
          </a:bodyPr>
          <a:lstStyle/>
          <a:p>
            <a:r>
              <a:rPr lang="fr-BE" smtClean="0"/>
              <a:t>La méthode Web Validate doit être définie dans le code behind login.aspx.cs</a:t>
            </a: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liens (ancrages)</a:t>
            </a:r>
          </a:p>
        </p:txBody>
      </p:sp>
      <p:sp>
        <p:nvSpPr>
          <p:cNvPr id="3" name="ZoneTexte 2"/>
          <p:cNvSpPr txBox="1"/>
          <p:nvPr/>
        </p:nvSpPr>
        <p:spPr>
          <a:xfrm>
            <a:off x="971600" y="980728"/>
            <a:ext cx="7560840" cy="5262979"/>
          </a:xfrm>
          <a:prstGeom prst="rect">
            <a:avLst/>
          </a:prstGeom>
          <a:noFill/>
        </p:spPr>
        <p:txBody>
          <a:bodyPr wrap="square" rtlCol="0">
            <a:spAutoFit/>
          </a:bodyPr>
          <a:lstStyle/>
          <a:p>
            <a:pPr marL="457200" indent="-457200">
              <a:buFont typeface="Wingdings" pitchFamily="2" charset="2"/>
              <a:buChar char="Ø"/>
            </a:pPr>
            <a:r>
              <a:rPr lang="fr-BE" sz="2800" b="1" dirty="0" smtClean="0"/>
              <a:t>Un ancrage de type graphique</a:t>
            </a:r>
            <a:r>
              <a:rPr lang="fr-BE" sz="2400" dirty="0" smtClean="0"/>
              <a:t>. (Image réactive) </a:t>
            </a:r>
          </a:p>
          <a:p>
            <a:pPr lvl="1"/>
            <a:endParaRPr lang="fr-BE" sz="2000" dirty="0" smtClean="0"/>
          </a:p>
          <a:p>
            <a:pPr lvl="1"/>
            <a:r>
              <a:rPr lang="fr-BE" sz="2400" dirty="0" smtClean="0"/>
              <a:t>&lt;</a:t>
            </a:r>
            <a:r>
              <a:rPr lang="fr-BE" sz="2400" dirty="0"/>
              <a:t>IMG SRC="</a:t>
            </a:r>
            <a:r>
              <a:rPr lang="fr-BE" sz="2400" dirty="0" smtClean="0"/>
              <a:t>images/image.gif" USEMAP</a:t>
            </a:r>
            <a:r>
              <a:rPr lang="fr-BE" sz="2400" dirty="0"/>
              <a:t>="#</a:t>
            </a:r>
            <a:r>
              <a:rPr lang="fr-BE" sz="2400" dirty="0" err="1"/>
              <a:t>Map</a:t>
            </a:r>
            <a:r>
              <a:rPr lang="fr-BE" sz="2400" dirty="0"/>
              <a:t>"&gt;</a:t>
            </a:r>
          </a:p>
          <a:p>
            <a:pPr lvl="1"/>
            <a:r>
              <a:rPr lang="fr-BE" sz="2400" dirty="0"/>
              <a:t>&lt;MAP NAME="</a:t>
            </a:r>
            <a:r>
              <a:rPr lang="fr-BE" sz="2400" dirty="0" err="1"/>
              <a:t>Map</a:t>
            </a:r>
            <a:r>
              <a:rPr lang="fr-BE" sz="2400" dirty="0"/>
              <a:t>"&gt;</a:t>
            </a:r>
          </a:p>
          <a:p>
            <a:pPr lvl="1"/>
            <a:r>
              <a:rPr lang="fr-BE" sz="2400" dirty="0"/>
              <a:t>	&lt;AREA SHAPE="</a:t>
            </a:r>
            <a:r>
              <a:rPr lang="fr-BE" sz="2400" dirty="0" err="1"/>
              <a:t>rect</a:t>
            </a:r>
            <a:r>
              <a:rPr lang="fr-BE" sz="2400" dirty="0"/>
              <a:t>"</a:t>
            </a:r>
          </a:p>
          <a:p>
            <a:pPr lvl="1"/>
            <a:r>
              <a:rPr lang="fr-BE" sz="2400" dirty="0"/>
              <a:t>		   HREF="debut.html"</a:t>
            </a:r>
          </a:p>
          <a:p>
            <a:pPr lvl="1"/>
            <a:r>
              <a:rPr lang="fr-BE" sz="2400" dirty="0"/>
              <a:t>		   COORDS="0,0,48,28"&gt;</a:t>
            </a:r>
          </a:p>
          <a:p>
            <a:pPr lvl="1"/>
            <a:r>
              <a:rPr lang="fr-BE" sz="2400" dirty="0"/>
              <a:t>	&lt;AREA SHAPE="</a:t>
            </a:r>
            <a:r>
              <a:rPr lang="fr-BE" sz="2400" dirty="0" err="1"/>
              <a:t>circle</a:t>
            </a:r>
            <a:r>
              <a:rPr lang="fr-BE" sz="2400" dirty="0"/>
              <a:t>"</a:t>
            </a:r>
          </a:p>
          <a:p>
            <a:pPr lvl="1"/>
            <a:r>
              <a:rPr lang="fr-BE" sz="2400" dirty="0"/>
              <a:t>		   HREF="precedent.html"</a:t>
            </a:r>
          </a:p>
          <a:p>
            <a:pPr lvl="1"/>
            <a:r>
              <a:rPr lang="fr-BE" sz="2400" dirty="0"/>
              <a:t>		   COORDS="50,30,10"&gt;</a:t>
            </a:r>
          </a:p>
          <a:p>
            <a:pPr lvl="1"/>
            <a:r>
              <a:rPr lang="fr-BE" sz="2400" dirty="0"/>
              <a:t>	&lt;AREA SHAPE="poly"</a:t>
            </a:r>
          </a:p>
          <a:p>
            <a:pPr lvl="1"/>
            <a:r>
              <a:rPr lang="fr-BE" sz="2400" dirty="0"/>
              <a:t>		   HREF="suivant.html"</a:t>
            </a:r>
          </a:p>
          <a:p>
            <a:pPr lvl="1"/>
            <a:r>
              <a:rPr lang="fr-BE" sz="2400" dirty="0"/>
              <a:t>		   COORDS="60,50,80,30,100,40,50,100"&gt;</a:t>
            </a:r>
          </a:p>
          <a:p>
            <a:pPr lvl="1"/>
            <a:r>
              <a:rPr lang="fr-BE" sz="2400" dirty="0"/>
              <a:t>&lt;/MAP</a:t>
            </a:r>
            <a:r>
              <a:rPr lang="fr-BE" sz="2400" dirty="0" smtClean="0"/>
              <a:t>&gt;</a:t>
            </a:r>
          </a:p>
        </p:txBody>
      </p:sp>
    </p:spTree>
    <p:extLst>
      <p:ext uri="{BB962C8B-B14F-4D97-AF65-F5344CB8AC3E}">
        <p14:creationId xmlns="" xmlns:p14="http://schemas.microsoft.com/office/powerpoint/2010/main" val="336256847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smtClean="0">
                <a:solidFill>
                  <a:prstClr val="black"/>
                </a:solidFill>
              </a:rPr>
              <a:t>Ajax JQuery et ASP.NET</a:t>
            </a:r>
            <a:endParaRPr lang="fr-BE" sz="5400" dirty="0" smtClean="0">
              <a:solidFill>
                <a:prstClr val="black"/>
              </a:solidFill>
            </a:endParaRPr>
          </a:p>
        </p:txBody>
      </p:sp>
      <p:sp>
        <p:nvSpPr>
          <p:cNvPr id="3" name="Rectangle 2"/>
          <p:cNvSpPr/>
          <p:nvPr/>
        </p:nvSpPr>
        <p:spPr>
          <a:xfrm>
            <a:off x="1331640" y="1916832"/>
            <a:ext cx="7632848" cy="1754326"/>
          </a:xfrm>
          <a:prstGeom prst="rect">
            <a:avLst/>
          </a:prstGeom>
          <a:ln>
            <a:solidFill>
              <a:srgbClr val="003300"/>
            </a:solidFill>
          </a:ln>
        </p:spPr>
        <p:txBody>
          <a:bodyPr wrap="square">
            <a:spAutoFit/>
          </a:bodyPr>
          <a:lstStyle/>
          <a:p>
            <a:r>
              <a:rPr lang="fr-BE" smtClean="0"/>
              <a:t> [WebMethod]</a:t>
            </a:r>
          </a:p>
          <a:p>
            <a:r>
              <a:rPr lang="fr-BE" smtClean="0"/>
              <a:t>    public static String Validate(string userID, string passwd)</a:t>
            </a:r>
          </a:p>
          <a:p>
            <a:r>
              <a:rPr lang="fr-BE" smtClean="0"/>
              <a:t>    {</a:t>
            </a:r>
          </a:p>
          <a:p>
            <a:r>
              <a:rPr lang="en-US" smtClean="0"/>
              <a:t>        bool result = (userID == "admin" &amp;&amp; passwd == "admin");</a:t>
            </a:r>
          </a:p>
          <a:p>
            <a:r>
              <a:rPr lang="fr-BE" smtClean="0"/>
              <a:t>        return result.ToString();</a:t>
            </a:r>
          </a:p>
          <a:p>
            <a:r>
              <a:rPr lang="fr-BE" smtClean="0"/>
              <a:t>    }</a:t>
            </a:r>
          </a:p>
        </p:txBody>
      </p:sp>
      <p:sp>
        <p:nvSpPr>
          <p:cNvPr id="4" name="ZoneTexte 3"/>
          <p:cNvSpPr txBox="1"/>
          <p:nvPr/>
        </p:nvSpPr>
        <p:spPr>
          <a:xfrm>
            <a:off x="1259632" y="1196752"/>
            <a:ext cx="7272808" cy="480131"/>
          </a:xfrm>
          <a:prstGeom prst="rect">
            <a:avLst/>
          </a:prstGeom>
          <a:noFill/>
        </p:spPr>
        <p:txBody>
          <a:bodyPr wrap="square" rtlCol="0">
            <a:spAutoFit/>
          </a:bodyPr>
          <a:lstStyle/>
          <a:p>
            <a:pPr marL="457200" indent="-457200">
              <a:lnSpc>
                <a:spcPct val="90000"/>
              </a:lnSpc>
              <a:spcBef>
                <a:spcPts val="300"/>
              </a:spcBef>
              <a:buFont typeface="Wingdings" pitchFamily="2" charset="2"/>
              <a:buChar char="Ø"/>
              <a:defRPr/>
            </a:pPr>
            <a:r>
              <a:rPr lang="fr-BE" sz="2800" smtClean="0">
                <a:solidFill>
                  <a:prstClr val="black"/>
                </a:solidFill>
              </a:rPr>
              <a:t>Récupération des données ( WebMethod )</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26090" y="1052736"/>
            <a:ext cx="8043717" cy="23762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1331640" y="3907017"/>
            <a:ext cx="6029325" cy="523220"/>
          </a:xfrm>
          <a:prstGeom prst="rect">
            <a:avLst/>
          </a:prstGeom>
          <a:noFill/>
        </p:spPr>
        <p:txBody>
          <a:bodyPr wrap="square" rtlCol="0">
            <a:spAutoFit/>
          </a:bodyPr>
          <a:lstStyle/>
          <a:p>
            <a:pPr marL="342900" indent="-342900">
              <a:buFont typeface="Wingdings" pitchFamily="2" charset="2"/>
              <a:buChar char="Ø"/>
            </a:pPr>
            <a:r>
              <a:rPr lang="fr-BE" sz="2800" dirty="0" smtClean="0"/>
              <a:t>HTTP</a:t>
            </a:r>
            <a:r>
              <a:rPr lang="fr-BE" sz="2400" dirty="0" smtClean="0"/>
              <a:t>: Hyper </a:t>
            </a:r>
            <a:r>
              <a:rPr lang="fr-BE" sz="2400" dirty="0" err="1" smtClean="0"/>
              <a:t>Text</a:t>
            </a:r>
            <a:r>
              <a:rPr lang="fr-BE" sz="2400" dirty="0" smtClean="0"/>
              <a:t> Transfert Protocol</a:t>
            </a:r>
            <a:endParaRPr lang="fr-BE" sz="2400" dirty="0"/>
          </a:p>
        </p:txBody>
      </p:sp>
      <p:sp>
        <p:nvSpPr>
          <p:cNvPr id="6" name="ZoneTexte 5"/>
          <p:cNvSpPr txBox="1"/>
          <p:nvPr/>
        </p:nvSpPr>
        <p:spPr>
          <a:xfrm>
            <a:off x="1331639" y="4519942"/>
            <a:ext cx="6029325" cy="523220"/>
          </a:xfrm>
          <a:prstGeom prst="rect">
            <a:avLst/>
          </a:prstGeom>
          <a:noFill/>
        </p:spPr>
        <p:txBody>
          <a:bodyPr wrap="square" rtlCol="0">
            <a:spAutoFit/>
          </a:bodyPr>
          <a:lstStyle/>
          <a:p>
            <a:pPr marL="342900" indent="-342900">
              <a:buFont typeface="Wingdings" pitchFamily="2" charset="2"/>
              <a:buChar char="Ø"/>
            </a:pPr>
            <a:r>
              <a:rPr lang="fr-BE" sz="2800" smtClean="0"/>
              <a:t>HTML: </a:t>
            </a:r>
            <a:r>
              <a:rPr lang="fr-BE" sz="2400" smtClean="0"/>
              <a:t>Hyper Text Markup Language</a:t>
            </a:r>
            <a:endParaRPr lang="fr-BE" sz="2400"/>
          </a:p>
        </p:txBody>
      </p:sp>
    </p:spTree>
    <p:extLst>
      <p:ext uri="{BB962C8B-B14F-4D97-AF65-F5344CB8AC3E}">
        <p14:creationId xmlns="" xmlns:p14="http://schemas.microsoft.com/office/powerpoint/2010/main" val="360585075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2556284" cy="923330"/>
          </a:xfrm>
          <a:prstGeom prst="rect">
            <a:avLst/>
          </a:prstGeom>
          <a:noFill/>
        </p:spPr>
        <p:txBody>
          <a:bodyPr wrap="square" rtlCol="0">
            <a:spAutoFit/>
          </a:bodyPr>
          <a:lstStyle/>
          <a:p>
            <a:r>
              <a:rPr lang="fr-BE" sz="5400" dirty="0" smtClean="0"/>
              <a:t>Les liens</a:t>
            </a:r>
          </a:p>
        </p:txBody>
      </p:sp>
      <p:sp>
        <p:nvSpPr>
          <p:cNvPr id="3" name="ZoneTexte 2"/>
          <p:cNvSpPr txBox="1"/>
          <p:nvPr/>
        </p:nvSpPr>
        <p:spPr>
          <a:xfrm>
            <a:off x="971600" y="973172"/>
            <a:ext cx="7560840" cy="4832092"/>
          </a:xfrm>
          <a:prstGeom prst="rect">
            <a:avLst/>
          </a:prstGeom>
          <a:noFill/>
        </p:spPr>
        <p:txBody>
          <a:bodyPr wrap="square" rtlCol="0">
            <a:spAutoFit/>
          </a:bodyPr>
          <a:lstStyle/>
          <a:p>
            <a:pPr marL="457200" indent="-457200">
              <a:buFont typeface="Wingdings" pitchFamily="2" charset="2"/>
              <a:buChar char="Ø"/>
            </a:pPr>
            <a:r>
              <a:rPr lang="fr-BE" sz="2800" b="1" dirty="0" smtClean="0"/>
              <a:t>Les liens vers un autre site</a:t>
            </a:r>
          </a:p>
          <a:p>
            <a:pPr lvl="1"/>
            <a:r>
              <a:rPr lang="fr-BE" sz="2400" dirty="0" smtClean="0">
                <a:solidFill>
                  <a:srgbClr val="FF0000"/>
                </a:solidFill>
              </a:rPr>
              <a:t>&lt;a </a:t>
            </a:r>
            <a:r>
              <a:rPr lang="fr-BE" sz="2400" dirty="0" err="1" smtClean="0">
                <a:solidFill>
                  <a:srgbClr val="FF0000"/>
                </a:solidFill>
              </a:rPr>
              <a:t>href</a:t>
            </a:r>
            <a:r>
              <a:rPr lang="fr-BE" sz="2400" dirty="0" smtClean="0">
                <a:solidFill>
                  <a:srgbClr val="FF0000"/>
                </a:solidFill>
              </a:rPr>
              <a:t>=</a:t>
            </a:r>
            <a:r>
              <a:rPr lang="fr-BE" sz="2400" dirty="0" smtClean="0">
                <a:solidFill>
                  <a:srgbClr val="FF0000"/>
                </a:solidFill>
                <a:hlinkClick r:id="rId2"/>
              </a:rPr>
              <a:t>http://www.helha.be</a:t>
            </a:r>
            <a:r>
              <a:rPr lang="fr-BE" sz="2400" dirty="0" smtClean="0">
                <a:solidFill>
                  <a:srgbClr val="FF0000"/>
                </a:solidFill>
              </a:rPr>
              <a:t>&gt;Site HELHA&lt;/a&gt;</a:t>
            </a:r>
          </a:p>
          <a:p>
            <a:pPr lvl="1"/>
            <a:endParaRPr lang="fr-BE" sz="2400" dirty="0" smtClean="0"/>
          </a:p>
          <a:p>
            <a:pPr marL="457200" indent="-457200">
              <a:buFont typeface="Wingdings" pitchFamily="2" charset="2"/>
              <a:buChar char="Ø"/>
            </a:pPr>
            <a:r>
              <a:rPr lang="fr-BE" sz="2800" b="1" dirty="0"/>
              <a:t>Les liens dans une même page</a:t>
            </a:r>
          </a:p>
          <a:p>
            <a:pPr lvl="1"/>
            <a:r>
              <a:rPr lang="fr-BE" sz="2400" dirty="0">
                <a:solidFill>
                  <a:srgbClr val="FF0000"/>
                </a:solidFill>
              </a:rPr>
              <a:t>&lt;a </a:t>
            </a:r>
            <a:r>
              <a:rPr lang="fr-BE" sz="2400" dirty="0" err="1">
                <a:solidFill>
                  <a:srgbClr val="FF0000"/>
                </a:solidFill>
              </a:rPr>
              <a:t>name</a:t>
            </a:r>
            <a:r>
              <a:rPr lang="fr-BE" sz="2400" dirty="0">
                <a:solidFill>
                  <a:srgbClr val="FF0000"/>
                </a:solidFill>
              </a:rPr>
              <a:t>="chpt1"&gt;&lt;/div&gt;</a:t>
            </a:r>
          </a:p>
          <a:p>
            <a:pPr lvl="1"/>
            <a:r>
              <a:rPr lang="fr-BE" sz="2400" dirty="0">
                <a:solidFill>
                  <a:srgbClr val="FF0000"/>
                </a:solidFill>
              </a:rPr>
              <a:t>&lt;a </a:t>
            </a:r>
            <a:r>
              <a:rPr lang="fr-BE" sz="2400" dirty="0" err="1">
                <a:solidFill>
                  <a:srgbClr val="FF0000"/>
                </a:solidFill>
              </a:rPr>
              <a:t>href</a:t>
            </a:r>
            <a:r>
              <a:rPr lang="fr-BE" sz="2400" dirty="0">
                <a:solidFill>
                  <a:srgbClr val="FF0000"/>
                </a:solidFill>
              </a:rPr>
              <a:t>="#chpt1"&gt;Chapitre 1&lt;/a&gt;</a:t>
            </a:r>
          </a:p>
          <a:p>
            <a:pPr lvl="1"/>
            <a:endParaRPr lang="fr-BE" sz="2400" dirty="0" smtClean="0">
              <a:solidFill>
                <a:srgbClr val="FF0000"/>
              </a:solidFill>
            </a:endParaRPr>
          </a:p>
          <a:p>
            <a:pPr marL="457200" lvl="0" indent="-457200">
              <a:buFont typeface="Wingdings" pitchFamily="2" charset="2"/>
              <a:buChar char="Ø"/>
            </a:pPr>
            <a:r>
              <a:rPr lang="fr-BE" sz="2800" b="1" dirty="0"/>
              <a:t>Les liens vers une adresse mail</a:t>
            </a:r>
          </a:p>
          <a:p>
            <a:pPr lvl="1"/>
            <a:r>
              <a:rPr lang="fr-BE" sz="2400" dirty="0">
                <a:solidFill>
                  <a:srgbClr val="FF0000"/>
                </a:solidFill>
              </a:rPr>
              <a:t>&lt;a </a:t>
            </a:r>
            <a:r>
              <a:rPr lang="fr-BE" sz="2400" dirty="0" err="1">
                <a:solidFill>
                  <a:srgbClr val="FF0000"/>
                </a:solidFill>
              </a:rPr>
              <a:t>href</a:t>
            </a:r>
            <a:r>
              <a:rPr lang="fr-BE" sz="2400" dirty="0">
                <a:solidFill>
                  <a:srgbClr val="FF0000"/>
                </a:solidFill>
              </a:rPr>
              <a:t>="mailto:test@helha.be?subject=information</a:t>
            </a:r>
          </a:p>
          <a:p>
            <a:pPr lvl="1"/>
            <a:endParaRPr lang="fr-BE" sz="2400" dirty="0" smtClean="0">
              <a:solidFill>
                <a:prstClr val="black"/>
              </a:solidFill>
            </a:endParaRPr>
          </a:p>
          <a:p>
            <a:pPr marL="457200" indent="-457200">
              <a:buFont typeface="Wingdings" pitchFamily="2" charset="2"/>
              <a:buChar char="Ø"/>
            </a:pPr>
            <a:r>
              <a:rPr lang="fr-BE" sz="2800" b="1" dirty="0"/>
              <a:t>Les liens vers des fichiers à télécharger</a:t>
            </a:r>
          </a:p>
          <a:p>
            <a:pPr lvl="1"/>
            <a:r>
              <a:rPr lang="fr-BE" sz="2400" dirty="0">
                <a:solidFill>
                  <a:srgbClr val="FF0000"/>
                </a:solidFill>
              </a:rPr>
              <a:t>&lt;a </a:t>
            </a:r>
            <a:r>
              <a:rPr lang="fr-BE" sz="2400" dirty="0" err="1">
                <a:solidFill>
                  <a:srgbClr val="FF0000"/>
                </a:solidFill>
              </a:rPr>
              <a:t>href</a:t>
            </a:r>
            <a:r>
              <a:rPr lang="fr-BE" sz="2400" dirty="0">
                <a:solidFill>
                  <a:srgbClr val="FF0000"/>
                </a:solidFill>
              </a:rPr>
              <a:t>="doc.pdf"&gt;charger le </a:t>
            </a:r>
            <a:r>
              <a:rPr lang="fr-BE" sz="2400" dirty="0" err="1">
                <a:solidFill>
                  <a:srgbClr val="FF0000"/>
                </a:solidFill>
              </a:rPr>
              <a:t>pdf</a:t>
            </a:r>
            <a:r>
              <a:rPr lang="fr-BE" sz="2400" dirty="0">
                <a:solidFill>
                  <a:srgbClr val="FF0000"/>
                </a:solidFill>
              </a:rPr>
              <a:t>&lt;/a&gt;</a:t>
            </a:r>
          </a:p>
        </p:txBody>
      </p:sp>
    </p:spTree>
    <p:extLst>
      <p:ext uri="{BB962C8B-B14F-4D97-AF65-F5344CB8AC3E}">
        <p14:creationId xmlns="" xmlns:p14="http://schemas.microsoft.com/office/powerpoint/2010/main" val="3750280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liens (ancrages)</a:t>
            </a:r>
          </a:p>
        </p:txBody>
      </p:sp>
      <p:sp>
        <p:nvSpPr>
          <p:cNvPr id="3" name="ZoneTexte 2"/>
          <p:cNvSpPr txBox="1"/>
          <p:nvPr/>
        </p:nvSpPr>
        <p:spPr>
          <a:xfrm>
            <a:off x="971600" y="980728"/>
            <a:ext cx="7992888" cy="2431435"/>
          </a:xfrm>
          <a:prstGeom prst="rect">
            <a:avLst/>
          </a:prstGeom>
          <a:noFill/>
        </p:spPr>
        <p:txBody>
          <a:bodyPr wrap="square" rtlCol="0">
            <a:spAutoFit/>
          </a:bodyPr>
          <a:lstStyle/>
          <a:p>
            <a:pPr marL="457200" indent="-457200">
              <a:buFont typeface="Wingdings" pitchFamily="2" charset="2"/>
              <a:buChar char="Ø"/>
            </a:pPr>
            <a:r>
              <a:rPr lang="fr-BE" sz="2800" b="1" dirty="0" smtClean="0"/>
              <a:t>En HTML5</a:t>
            </a:r>
            <a:endParaRPr lang="fr-BE" sz="2400" dirty="0" smtClean="0"/>
          </a:p>
          <a:p>
            <a:pPr lvl="1"/>
            <a:endParaRPr lang="fr-BE" sz="2000" dirty="0" smtClean="0"/>
          </a:p>
          <a:p>
            <a:r>
              <a:rPr lang="fr-BE" sz="2600" dirty="0" smtClean="0"/>
              <a:t>Tout ancrage peut se faire sur un élément de type bloc comme par exemple les divisions ou les listes.</a:t>
            </a:r>
          </a:p>
          <a:p>
            <a:endParaRPr lang="fr-BE" sz="2600" dirty="0" smtClean="0"/>
          </a:p>
          <a:p>
            <a:pPr algn="ctr"/>
            <a:r>
              <a:rPr lang="fr-BE" sz="2600" dirty="0" smtClean="0">
                <a:solidFill>
                  <a:srgbClr val="FF0000"/>
                </a:solidFill>
              </a:rPr>
              <a:t>&lt;a </a:t>
            </a:r>
            <a:r>
              <a:rPr lang="fr-BE" sz="2600" dirty="0" err="1" smtClean="0">
                <a:solidFill>
                  <a:srgbClr val="FF0000"/>
                </a:solidFill>
              </a:rPr>
              <a:t>href</a:t>
            </a:r>
            <a:r>
              <a:rPr lang="fr-BE" sz="2600" dirty="0" smtClean="0">
                <a:solidFill>
                  <a:srgbClr val="FF0000"/>
                </a:solidFill>
              </a:rPr>
              <a:t>="page.html"&gt;&lt;div&gt;contenu&lt;/div&gt;&lt;/a&gt;</a:t>
            </a:r>
          </a:p>
        </p:txBody>
      </p:sp>
    </p:spTree>
    <p:extLst>
      <p:ext uri="{BB962C8B-B14F-4D97-AF65-F5344CB8AC3E}">
        <p14:creationId xmlns="" xmlns:p14="http://schemas.microsoft.com/office/powerpoint/2010/main" val="9357853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liens et les CSS</a:t>
            </a:r>
          </a:p>
        </p:txBody>
      </p:sp>
      <p:sp>
        <p:nvSpPr>
          <p:cNvPr id="3" name="ZoneTexte 2"/>
          <p:cNvSpPr txBox="1"/>
          <p:nvPr/>
        </p:nvSpPr>
        <p:spPr>
          <a:xfrm>
            <a:off x="755576" y="1032406"/>
            <a:ext cx="8352928" cy="3908762"/>
          </a:xfrm>
          <a:prstGeom prst="rect">
            <a:avLst/>
          </a:prstGeom>
          <a:noFill/>
        </p:spPr>
        <p:txBody>
          <a:bodyPr wrap="square" rtlCol="0">
            <a:spAutoFit/>
          </a:bodyPr>
          <a:lstStyle/>
          <a:p>
            <a:pPr marL="457200" indent="-457200">
              <a:buFont typeface="Wingdings" pitchFamily="2" charset="2"/>
              <a:buChar char="Ø"/>
            </a:pPr>
            <a:r>
              <a:rPr lang="fr-BE" sz="2800" b="1" dirty="0" smtClean="0"/>
              <a:t>Par défaut</a:t>
            </a:r>
          </a:p>
          <a:p>
            <a:r>
              <a:rPr lang="fr-BE" sz="2400" dirty="0" smtClean="0"/>
              <a:t>Les liens sont soulignés et</a:t>
            </a:r>
            <a:endParaRPr lang="fr-BE" sz="2400" dirty="0"/>
          </a:p>
          <a:p>
            <a:pPr marL="800100" lvl="1" indent="-342900">
              <a:buFont typeface="Arial" pitchFamily="34" charset="0"/>
              <a:buChar char="•"/>
            </a:pPr>
            <a:r>
              <a:rPr lang="fr-BE" sz="2400" dirty="0" smtClean="0"/>
              <a:t>Pour un lien non visité: couleur bleue</a:t>
            </a:r>
          </a:p>
          <a:p>
            <a:pPr marL="800100" lvl="1" indent="-342900">
              <a:buFont typeface="Arial" pitchFamily="34" charset="0"/>
              <a:buChar char="•"/>
            </a:pPr>
            <a:r>
              <a:rPr lang="fr-BE" sz="2400" dirty="0" smtClean="0"/>
              <a:t>Pour un lien visité: couleur pourpre</a:t>
            </a:r>
          </a:p>
          <a:p>
            <a:pPr marL="800100" lvl="1" indent="-342900">
              <a:buFont typeface="Arial" pitchFamily="34" charset="0"/>
              <a:buChar char="•"/>
            </a:pPr>
            <a:r>
              <a:rPr lang="fr-BE" sz="2400" dirty="0" smtClean="0"/>
              <a:t>Pour un lien actif: couleur rouge</a:t>
            </a:r>
          </a:p>
          <a:p>
            <a:pPr marL="800100" lvl="1" indent="-342900">
              <a:buFont typeface="Arial" pitchFamily="34" charset="0"/>
              <a:buChar char="•"/>
            </a:pPr>
            <a:endParaRPr lang="fr-BE" sz="2400" dirty="0"/>
          </a:p>
          <a:p>
            <a:pPr marL="457200" indent="-457200">
              <a:buFont typeface="Wingdings" pitchFamily="2" charset="2"/>
              <a:buChar char="Ø"/>
            </a:pPr>
            <a:r>
              <a:rPr lang="fr-BE" sz="2800" b="1" dirty="0" smtClean="0"/>
              <a:t>Peuvent être modifiés dans les CSS de façon globale</a:t>
            </a:r>
          </a:p>
          <a:p>
            <a:pPr lvl="2"/>
            <a:r>
              <a:rPr lang="fr-BE" sz="2400" i="1" dirty="0" smtClean="0">
                <a:solidFill>
                  <a:srgbClr val="FF0000"/>
                </a:solidFill>
              </a:rPr>
              <a:t>a </a:t>
            </a:r>
            <a:r>
              <a:rPr lang="fr-BE" sz="2400" i="1" dirty="0">
                <a:solidFill>
                  <a:srgbClr val="FF0000"/>
                </a:solidFill>
              </a:rPr>
              <a:t>{</a:t>
            </a:r>
          </a:p>
          <a:p>
            <a:pPr lvl="2"/>
            <a:r>
              <a:rPr lang="fr-BE" sz="2400" i="1" dirty="0" smtClean="0">
                <a:solidFill>
                  <a:srgbClr val="FF0000"/>
                </a:solidFill>
              </a:rPr>
              <a:t>	</a:t>
            </a:r>
            <a:r>
              <a:rPr lang="fr-BE" sz="2400" i="1" dirty="0" err="1" smtClean="0">
                <a:solidFill>
                  <a:srgbClr val="FF0000"/>
                </a:solidFill>
              </a:rPr>
              <a:t>text-decoration:none</a:t>
            </a:r>
            <a:r>
              <a:rPr lang="fr-BE" sz="2400" i="1" dirty="0">
                <a:solidFill>
                  <a:srgbClr val="FF0000"/>
                </a:solidFill>
              </a:rPr>
              <a:t>;</a:t>
            </a:r>
          </a:p>
          <a:p>
            <a:pPr lvl="2"/>
            <a:r>
              <a:rPr lang="fr-BE" sz="2400" i="1" dirty="0">
                <a:solidFill>
                  <a:srgbClr val="FF0000"/>
                </a:solidFill>
              </a:rPr>
              <a:t>	</a:t>
            </a:r>
            <a:r>
              <a:rPr lang="fr-BE" sz="2400" i="1" dirty="0" err="1">
                <a:solidFill>
                  <a:srgbClr val="FF0000"/>
                </a:solidFill>
              </a:rPr>
              <a:t>color:black</a:t>
            </a:r>
            <a:r>
              <a:rPr lang="fr-BE" sz="2400" i="1" dirty="0">
                <a:solidFill>
                  <a:srgbClr val="FF0000"/>
                </a:solidFill>
              </a:rPr>
              <a:t>;	</a:t>
            </a:r>
            <a:r>
              <a:rPr lang="fr-BE" sz="2400" i="1" dirty="0" smtClean="0">
                <a:solidFill>
                  <a:srgbClr val="FF0000"/>
                </a:solidFill>
              </a:rPr>
              <a:t>}</a:t>
            </a:r>
            <a:endParaRPr lang="fr-BE" sz="2400" dirty="0" smtClean="0">
              <a:solidFill>
                <a:srgbClr val="FF0000"/>
              </a:solidFill>
            </a:endParaRPr>
          </a:p>
        </p:txBody>
      </p:sp>
    </p:spTree>
    <p:extLst>
      <p:ext uri="{BB962C8B-B14F-4D97-AF65-F5344CB8AC3E}">
        <p14:creationId xmlns="" xmlns:p14="http://schemas.microsoft.com/office/powerpoint/2010/main" val="72622324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liens et les CSS</a:t>
            </a:r>
          </a:p>
        </p:txBody>
      </p:sp>
      <p:sp>
        <p:nvSpPr>
          <p:cNvPr id="3" name="ZoneTexte 2"/>
          <p:cNvSpPr txBox="1"/>
          <p:nvPr/>
        </p:nvSpPr>
        <p:spPr>
          <a:xfrm>
            <a:off x="971600" y="980728"/>
            <a:ext cx="6552728" cy="4216539"/>
          </a:xfrm>
          <a:prstGeom prst="rect">
            <a:avLst/>
          </a:prstGeom>
          <a:noFill/>
        </p:spPr>
        <p:txBody>
          <a:bodyPr wrap="square" rtlCol="0">
            <a:spAutoFit/>
          </a:bodyPr>
          <a:lstStyle/>
          <a:p>
            <a:pPr marL="457200" indent="-457200">
              <a:buFont typeface="Wingdings" pitchFamily="2" charset="2"/>
              <a:buChar char="Ø"/>
            </a:pPr>
            <a:r>
              <a:rPr lang="fr-BE" sz="2800" b="1" dirty="0" smtClean="0"/>
              <a:t>Modifications individuelles</a:t>
            </a:r>
          </a:p>
          <a:p>
            <a:endParaRPr lang="fr-BE" sz="2400" dirty="0"/>
          </a:p>
          <a:p>
            <a:pPr marL="800100" lvl="1" indent="-342900">
              <a:buFont typeface="Arial" pitchFamily="34" charset="0"/>
              <a:buChar char="•"/>
            </a:pPr>
            <a:r>
              <a:rPr lang="fr-BE" sz="2400" dirty="0" smtClean="0"/>
              <a:t>Pour un lien non visité </a:t>
            </a:r>
            <a:r>
              <a:rPr lang="fr-BE" sz="2400" b="1" dirty="0" smtClean="0">
                <a:solidFill>
                  <a:srgbClr val="FF0000"/>
                </a:solidFill>
              </a:rPr>
              <a:t>a:link </a:t>
            </a:r>
            <a:r>
              <a:rPr lang="fr-BE" sz="2400" b="1" dirty="0">
                <a:solidFill>
                  <a:srgbClr val="FF0000"/>
                </a:solidFill>
              </a:rPr>
              <a:t>{ </a:t>
            </a:r>
            <a:r>
              <a:rPr lang="fr-BE" sz="2400" b="1" dirty="0" smtClean="0">
                <a:solidFill>
                  <a:srgbClr val="FF0000"/>
                </a:solidFill>
              </a:rPr>
              <a:t>}</a:t>
            </a:r>
            <a:endParaRPr lang="fr-BE" sz="2400" dirty="0" smtClean="0"/>
          </a:p>
          <a:p>
            <a:pPr marL="800100" lvl="1" indent="-342900">
              <a:buFont typeface="Arial" pitchFamily="34" charset="0"/>
              <a:buChar char="•"/>
            </a:pPr>
            <a:r>
              <a:rPr lang="fr-BE" sz="2400" dirty="0" smtClean="0"/>
              <a:t>Pour un lien visité </a:t>
            </a:r>
            <a:r>
              <a:rPr lang="fr-BE" sz="2400" b="1" dirty="0" smtClean="0">
                <a:solidFill>
                  <a:srgbClr val="FF0000"/>
                </a:solidFill>
              </a:rPr>
              <a:t>a:visited { }</a:t>
            </a:r>
          </a:p>
          <a:p>
            <a:pPr marL="800100" lvl="1" indent="-342900">
              <a:buFont typeface="Arial" pitchFamily="34" charset="0"/>
              <a:buChar char="•"/>
            </a:pPr>
            <a:r>
              <a:rPr lang="fr-BE" sz="2400" dirty="0" smtClean="0"/>
              <a:t>Pour un lien actif </a:t>
            </a:r>
            <a:r>
              <a:rPr lang="fr-BE" sz="2400" b="1" dirty="0" smtClean="0">
                <a:solidFill>
                  <a:srgbClr val="FF0000"/>
                </a:solidFill>
              </a:rPr>
              <a:t>a:active { }</a:t>
            </a:r>
          </a:p>
          <a:p>
            <a:pPr marL="800100" lvl="1" indent="-342900">
              <a:buFont typeface="Arial" pitchFamily="34" charset="0"/>
              <a:buChar char="•"/>
            </a:pPr>
            <a:endParaRPr lang="fr-BE" sz="2400" b="1" dirty="0">
              <a:solidFill>
                <a:srgbClr val="FF0000"/>
              </a:solidFill>
            </a:endParaRPr>
          </a:p>
          <a:p>
            <a:r>
              <a:rPr lang="fr-BE" sz="2400" b="1" dirty="0" smtClean="0"/>
              <a:t>Exemple:</a:t>
            </a:r>
          </a:p>
          <a:p>
            <a:r>
              <a:rPr lang="fr-BE" sz="2400" dirty="0"/>
              <a:t>	</a:t>
            </a:r>
            <a:r>
              <a:rPr lang="fr-BE" sz="2400" dirty="0" smtClean="0">
                <a:solidFill>
                  <a:srgbClr val="FF0000"/>
                </a:solidFill>
              </a:rPr>
              <a:t>a:visited {</a:t>
            </a:r>
          </a:p>
          <a:p>
            <a:r>
              <a:rPr lang="fr-BE" sz="2400" dirty="0">
                <a:solidFill>
                  <a:srgbClr val="FF0000"/>
                </a:solidFill>
              </a:rPr>
              <a:t>	</a:t>
            </a:r>
            <a:r>
              <a:rPr lang="fr-BE" sz="2400" dirty="0" smtClean="0">
                <a:solidFill>
                  <a:srgbClr val="FF0000"/>
                </a:solidFill>
              </a:rPr>
              <a:t>	</a:t>
            </a:r>
            <a:r>
              <a:rPr lang="fr-BE" sz="2400" dirty="0" err="1" smtClean="0">
                <a:solidFill>
                  <a:srgbClr val="FF0000"/>
                </a:solidFill>
              </a:rPr>
              <a:t>text-decoration:overline</a:t>
            </a:r>
            <a:r>
              <a:rPr lang="fr-BE" sz="2400" dirty="0" smtClean="0">
                <a:solidFill>
                  <a:srgbClr val="FF0000"/>
                </a:solidFill>
              </a:rPr>
              <a:t>;</a:t>
            </a:r>
          </a:p>
          <a:p>
            <a:r>
              <a:rPr lang="fr-BE" sz="2400" dirty="0">
                <a:solidFill>
                  <a:srgbClr val="FF0000"/>
                </a:solidFill>
              </a:rPr>
              <a:t>	</a:t>
            </a:r>
            <a:r>
              <a:rPr lang="fr-BE" sz="2400" dirty="0" smtClean="0">
                <a:solidFill>
                  <a:srgbClr val="FF0000"/>
                </a:solidFill>
              </a:rPr>
              <a:t>	</a:t>
            </a:r>
            <a:r>
              <a:rPr lang="fr-BE" sz="2400" dirty="0" err="1" smtClean="0">
                <a:solidFill>
                  <a:srgbClr val="FF0000"/>
                </a:solidFill>
              </a:rPr>
              <a:t>color:black</a:t>
            </a:r>
            <a:r>
              <a:rPr lang="fr-BE" sz="2400" dirty="0" smtClean="0">
                <a:solidFill>
                  <a:srgbClr val="FF0000"/>
                </a:solidFill>
              </a:rPr>
              <a:t>; }</a:t>
            </a:r>
          </a:p>
          <a:p>
            <a:pPr lvl="1"/>
            <a:endParaRPr lang="fr-BE" sz="2400" dirty="0"/>
          </a:p>
        </p:txBody>
      </p:sp>
    </p:spTree>
    <p:extLst>
      <p:ext uri="{BB962C8B-B14F-4D97-AF65-F5344CB8AC3E}">
        <p14:creationId xmlns="" xmlns:p14="http://schemas.microsoft.com/office/powerpoint/2010/main" val="40873025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3870700" cy="923330"/>
          </a:xfrm>
          <a:prstGeom prst="rect">
            <a:avLst/>
          </a:prstGeom>
          <a:noFill/>
        </p:spPr>
        <p:txBody>
          <a:bodyPr wrap="square" rtlCol="0">
            <a:spAutoFit/>
          </a:bodyPr>
          <a:lstStyle/>
          <a:p>
            <a:r>
              <a:rPr lang="fr-BE" sz="5400" dirty="0" smtClean="0"/>
              <a:t>Les tableaux</a:t>
            </a:r>
          </a:p>
        </p:txBody>
      </p:sp>
      <p:sp>
        <p:nvSpPr>
          <p:cNvPr id="3" name="ZoneTexte 2"/>
          <p:cNvSpPr txBox="1"/>
          <p:nvPr/>
        </p:nvSpPr>
        <p:spPr>
          <a:xfrm>
            <a:off x="980778" y="974333"/>
            <a:ext cx="7983710" cy="5262979"/>
          </a:xfrm>
          <a:prstGeom prst="rect">
            <a:avLst/>
          </a:prstGeom>
          <a:noFill/>
        </p:spPr>
        <p:txBody>
          <a:bodyPr wrap="square" rtlCol="0">
            <a:spAutoFit/>
          </a:bodyPr>
          <a:lstStyle/>
          <a:p>
            <a:pPr marL="457200" indent="-457200">
              <a:buFont typeface="Wingdings" pitchFamily="2" charset="2"/>
              <a:buChar char="Ø"/>
            </a:pPr>
            <a:r>
              <a:rPr lang="fr-BE" sz="2800" b="1" dirty="0" smtClean="0"/>
              <a:t>Un tableau s'identifie par les balises </a:t>
            </a:r>
          </a:p>
          <a:p>
            <a:r>
              <a:rPr lang="fr-BE" sz="2800" b="1" dirty="0" smtClean="0">
                <a:solidFill>
                  <a:srgbClr val="FF0000"/>
                </a:solidFill>
              </a:rPr>
              <a:t>	</a:t>
            </a:r>
            <a:r>
              <a:rPr lang="fr-BE" sz="2400" b="1" dirty="0" smtClean="0">
                <a:solidFill>
                  <a:srgbClr val="FF0000"/>
                </a:solidFill>
              </a:rPr>
              <a:t>&lt;table&gt; &lt;/table&gt;</a:t>
            </a:r>
          </a:p>
          <a:p>
            <a:endParaRPr lang="fr-BE" sz="2400" b="1" dirty="0" smtClean="0">
              <a:solidFill>
                <a:srgbClr val="FF0000"/>
              </a:solidFill>
            </a:endParaRPr>
          </a:p>
          <a:p>
            <a:pPr marL="457200" indent="-457200">
              <a:buFont typeface="Wingdings" pitchFamily="2" charset="2"/>
              <a:buChar char="Ø"/>
            </a:pPr>
            <a:r>
              <a:rPr lang="fr-BE" sz="2800" b="1" dirty="0" smtClean="0"/>
              <a:t>Il comprend une ou plusieurs lignes </a:t>
            </a:r>
          </a:p>
          <a:p>
            <a:r>
              <a:rPr lang="fr-BE" sz="2800" b="1" dirty="0">
                <a:solidFill>
                  <a:srgbClr val="FF0000"/>
                </a:solidFill>
              </a:rPr>
              <a:t>	</a:t>
            </a:r>
            <a:r>
              <a:rPr lang="fr-BE" sz="2400" b="1" dirty="0" smtClean="0">
                <a:solidFill>
                  <a:srgbClr val="FF0000"/>
                </a:solidFill>
              </a:rPr>
              <a:t>&lt;tr&gt;&lt;/tr&gt;</a:t>
            </a:r>
          </a:p>
          <a:p>
            <a:r>
              <a:rPr lang="fr-BE" sz="2400" dirty="0" smtClean="0"/>
              <a:t>	&lt;table&gt;&lt;tr&gt;&lt;/tr&gt;&lt;tr&gt;&lt;/tr&gt;&lt;/table&gt;</a:t>
            </a:r>
          </a:p>
          <a:p>
            <a:endParaRPr lang="fr-BE" sz="2400" dirty="0"/>
          </a:p>
          <a:p>
            <a:pPr marL="457200" indent="-457200">
              <a:buFont typeface="Wingdings" pitchFamily="2" charset="2"/>
              <a:buChar char="Ø"/>
            </a:pPr>
            <a:r>
              <a:rPr lang="fr-BE" sz="2800" b="1" dirty="0"/>
              <a:t>1</a:t>
            </a:r>
            <a:r>
              <a:rPr lang="fr-BE" sz="2800" b="1" dirty="0" smtClean="0"/>
              <a:t> ligne comprend une ou plusieurs cellules </a:t>
            </a:r>
          </a:p>
          <a:p>
            <a:r>
              <a:rPr lang="fr-BE" sz="2800" b="1" dirty="0">
                <a:solidFill>
                  <a:srgbClr val="FF0000"/>
                </a:solidFill>
              </a:rPr>
              <a:t>	</a:t>
            </a:r>
            <a:r>
              <a:rPr lang="fr-BE" sz="2400" b="1" dirty="0" smtClean="0">
                <a:solidFill>
                  <a:srgbClr val="FF0000"/>
                </a:solidFill>
              </a:rPr>
              <a:t>&lt;td&gt;&lt;/td&gt;</a:t>
            </a:r>
          </a:p>
          <a:p>
            <a:r>
              <a:rPr lang="fr-BE" sz="2400" dirty="0"/>
              <a:t>	</a:t>
            </a:r>
            <a:r>
              <a:rPr lang="fr-BE" sz="2400" dirty="0" smtClean="0"/>
              <a:t>&lt;table&gt;&lt;tr&gt;&lt;td&gt;&lt;/td&gt;&lt;/tr&gt;&lt;/table&gt;</a:t>
            </a:r>
          </a:p>
          <a:p>
            <a:endParaRPr lang="fr-BE" sz="2400" dirty="0" smtClean="0"/>
          </a:p>
          <a:p>
            <a:r>
              <a:rPr lang="fr-BE" sz="2400" b="1" dirty="0" smtClean="0"/>
              <a:t>La mise en forme d'un tableau s'effectue par les CSS</a:t>
            </a:r>
            <a:r>
              <a:rPr lang="fr-BE" sz="2400" dirty="0" smtClean="0"/>
              <a:t> (dimensions, cadres, couleurs de fond, marges,  décorations…)</a:t>
            </a:r>
            <a:endParaRPr lang="fr-BE" sz="2400" b="1" dirty="0"/>
          </a:p>
        </p:txBody>
      </p:sp>
    </p:spTree>
    <p:extLst>
      <p:ext uri="{BB962C8B-B14F-4D97-AF65-F5344CB8AC3E}">
        <p14:creationId xmlns="" xmlns:p14="http://schemas.microsoft.com/office/powerpoint/2010/main" val="425504520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tableaux - Les CSS</a:t>
            </a:r>
          </a:p>
        </p:txBody>
      </p:sp>
      <p:sp>
        <p:nvSpPr>
          <p:cNvPr id="3" name="ZoneTexte 2"/>
          <p:cNvSpPr txBox="1"/>
          <p:nvPr/>
        </p:nvSpPr>
        <p:spPr>
          <a:xfrm>
            <a:off x="984210" y="980728"/>
            <a:ext cx="8124294" cy="4685898"/>
          </a:xfrm>
          <a:prstGeom prst="rect">
            <a:avLst/>
          </a:prstGeom>
          <a:noFill/>
        </p:spPr>
        <p:txBody>
          <a:bodyPr wrap="square" rtlCol="0">
            <a:spAutoFit/>
          </a:bodyPr>
          <a:lstStyle/>
          <a:p>
            <a:pPr marL="457200" indent="-457200">
              <a:spcBef>
                <a:spcPts val="300"/>
              </a:spcBef>
              <a:buFont typeface="Wingdings" pitchFamily="2" charset="2"/>
              <a:buChar char="Ø"/>
            </a:pPr>
            <a:r>
              <a:rPr lang="fr-BE" sz="2800" b="1" dirty="0" smtClean="0"/>
              <a:t>Les cadres</a:t>
            </a:r>
          </a:p>
          <a:p>
            <a:pPr marL="800100" lvl="1" indent="-342900">
              <a:spcBef>
                <a:spcPts val="300"/>
              </a:spcBef>
              <a:buFont typeface="Arial" pitchFamily="34" charset="0"/>
              <a:buChar char="•"/>
            </a:pPr>
            <a:r>
              <a:rPr lang="fr-BE" sz="2600" i="1" dirty="0" smtClean="0"/>
              <a:t>Définir le bord extérieur du tableau</a:t>
            </a:r>
          </a:p>
          <a:p>
            <a:pPr lvl="4">
              <a:spcBef>
                <a:spcPts val="300"/>
              </a:spcBef>
            </a:pPr>
            <a:r>
              <a:rPr lang="en-US" sz="2400" dirty="0" smtClean="0">
                <a:solidFill>
                  <a:srgbClr val="FF0000"/>
                </a:solidFill>
              </a:rPr>
              <a:t>table {</a:t>
            </a:r>
            <a:endParaRPr lang="en-US" sz="2400" dirty="0">
              <a:solidFill>
                <a:srgbClr val="FF0000"/>
              </a:solidFill>
            </a:endParaRPr>
          </a:p>
          <a:p>
            <a:pPr lvl="4">
              <a:spcBef>
                <a:spcPts val="300"/>
              </a:spcBef>
            </a:pPr>
            <a:r>
              <a:rPr lang="en-US" sz="2400" dirty="0">
                <a:solidFill>
                  <a:srgbClr val="FF0000"/>
                </a:solidFill>
              </a:rPr>
              <a:t>	</a:t>
            </a:r>
            <a:r>
              <a:rPr lang="en-US" sz="2400" dirty="0" err="1">
                <a:solidFill>
                  <a:srgbClr val="FF0000"/>
                </a:solidFill>
              </a:rPr>
              <a:t>border:thin</a:t>
            </a:r>
            <a:r>
              <a:rPr lang="en-US" sz="2400" dirty="0">
                <a:solidFill>
                  <a:srgbClr val="FF0000"/>
                </a:solidFill>
              </a:rPr>
              <a:t> black solid </a:t>
            </a:r>
            <a:r>
              <a:rPr lang="en-US" sz="2400" dirty="0" smtClean="0">
                <a:solidFill>
                  <a:srgbClr val="FF0000"/>
                </a:solidFill>
              </a:rPr>
              <a:t>; }</a:t>
            </a:r>
          </a:p>
          <a:p>
            <a:pPr marL="800100" lvl="1" indent="-342900">
              <a:spcBef>
                <a:spcPts val="300"/>
              </a:spcBef>
              <a:buFont typeface="Arial" pitchFamily="34" charset="0"/>
              <a:buChar char="•"/>
            </a:pPr>
            <a:r>
              <a:rPr lang="en-US" sz="2600" i="1" dirty="0" err="1" smtClean="0"/>
              <a:t>Définir</a:t>
            </a:r>
            <a:r>
              <a:rPr lang="en-US" sz="2600" i="1" dirty="0" smtClean="0"/>
              <a:t> le </a:t>
            </a:r>
            <a:r>
              <a:rPr lang="en-US" sz="2600" i="1" dirty="0" err="1" smtClean="0"/>
              <a:t>bord</a:t>
            </a:r>
            <a:r>
              <a:rPr lang="en-US" sz="2600" i="1" dirty="0" smtClean="0"/>
              <a:t> </a:t>
            </a:r>
            <a:r>
              <a:rPr lang="en-US" sz="2600" i="1" dirty="0" err="1" smtClean="0"/>
              <a:t>extérieur</a:t>
            </a:r>
            <a:r>
              <a:rPr lang="en-US" sz="2600" i="1" dirty="0" smtClean="0"/>
              <a:t> de </a:t>
            </a:r>
            <a:r>
              <a:rPr lang="en-US" sz="2600" i="1" dirty="0" err="1" smtClean="0"/>
              <a:t>chaque</a:t>
            </a:r>
            <a:r>
              <a:rPr lang="en-US" sz="2600" i="1" dirty="0" smtClean="0"/>
              <a:t> cellule </a:t>
            </a:r>
            <a:endParaRPr lang="en-US" sz="2600" i="1" dirty="0"/>
          </a:p>
          <a:p>
            <a:pPr lvl="4">
              <a:spcBef>
                <a:spcPts val="300"/>
              </a:spcBef>
            </a:pPr>
            <a:r>
              <a:rPr lang="en-US" sz="2400" dirty="0" smtClean="0">
                <a:solidFill>
                  <a:srgbClr val="FF0000"/>
                </a:solidFill>
              </a:rPr>
              <a:t>td {</a:t>
            </a:r>
            <a:endParaRPr lang="en-US" sz="2400" dirty="0">
              <a:solidFill>
                <a:srgbClr val="FF0000"/>
              </a:solidFill>
            </a:endParaRPr>
          </a:p>
          <a:p>
            <a:pPr lvl="4">
              <a:spcBef>
                <a:spcPts val="300"/>
              </a:spcBef>
            </a:pPr>
            <a:r>
              <a:rPr lang="en-US" sz="2400" dirty="0">
                <a:solidFill>
                  <a:srgbClr val="FF0000"/>
                </a:solidFill>
              </a:rPr>
              <a:t>	</a:t>
            </a:r>
            <a:r>
              <a:rPr lang="en-US" sz="2400" dirty="0" err="1">
                <a:solidFill>
                  <a:srgbClr val="FF0000"/>
                </a:solidFill>
              </a:rPr>
              <a:t>border:thin</a:t>
            </a:r>
            <a:r>
              <a:rPr lang="en-US" sz="2400" dirty="0">
                <a:solidFill>
                  <a:srgbClr val="FF0000"/>
                </a:solidFill>
              </a:rPr>
              <a:t> black solid </a:t>
            </a:r>
            <a:r>
              <a:rPr lang="en-US" sz="2400" dirty="0" smtClean="0">
                <a:solidFill>
                  <a:srgbClr val="FF0000"/>
                </a:solidFill>
              </a:rPr>
              <a:t>; }</a:t>
            </a:r>
            <a:endParaRPr lang="en-US" sz="2000" dirty="0" smtClean="0">
              <a:solidFill>
                <a:srgbClr val="FF0000"/>
              </a:solidFill>
            </a:endParaRPr>
          </a:p>
          <a:p>
            <a:pPr marL="457200" indent="-457200">
              <a:spcBef>
                <a:spcPts val="300"/>
              </a:spcBef>
              <a:buFont typeface="Wingdings" pitchFamily="2" charset="2"/>
              <a:buChar char="Ø"/>
            </a:pPr>
            <a:r>
              <a:rPr lang="en-US" sz="2800" b="1" dirty="0" smtClean="0"/>
              <a:t>Les </a:t>
            </a:r>
            <a:r>
              <a:rPr lang="en-US" sz="2800" b="1" dirty="0" err="1" smtClean="0"/>
              <a:t>marges</a:t>
            </a:r>
            <a:r>
              <a:rPr lang="en-US" sz="2400" dirty="0" smtClean="0"/>
              <a:t> </a:t>
            </a:r>
          </a:p>
          <a:p>
            <a:pPr lvl="1">
              <a:spcBef>
                <a:spcPts val="300"/>
              </a:spcBef>
            </a:pPr>
            <a:r>
              <a:rPr lang="en-US" sz="2400" dirty="0" err="1" smtClean="0"/>
              <a:t>Elles</a:t>
            </a:r>
            <a:r>
              <a:rPr lang="en-US" sz="2400" dirty="0" smtClean="0"/>
              <a:t> </a:t>
            </a:r>
            <a:r>
              <a:rPr lang="en-US" sz="2400" dirty="0" err="1" smtClean="0"/>
              <a:t>permettent</a:t>
            </a:r>
            <a:r>
              <a:rPr lang="en-US" sz="2400" dirty="0" smtClean="0"/>
              <a:t> de </a:t>
            </a:r>
            <a:r>
              <a:rPr lang="en-US" sz="2400" dirty="0" err="1" smtClean="0"/>
              <a:t>décaler</a:t>
            </a:r>
            <a:r>
              <a:rPr lang="en-US" sz="2400" dirty="0" smtClean="0"/>
              <a:t> le </a:t>
            </a:r>
            <a:r>
              <a:rPr lang="en-US" sz="2400" dirty="0" err="1" smtClean="0"/>
              <a:t>contenu</a:t>
            </a:r>
            <a:r>
              <a:rPr lang="en-US" sz="2400" dirty="0" smtClean="0"/>
              <a:t> du </a:t>
            </a:r>
            <a:r>
              <a:rPr lang="en-US" sz="2400" dirty="0" err="1" smtClean="0"/>
              <a:t>bord</a:t>
            </a:r>
            <a:r>
              <a:rPr lang="en-US" sz="2400" dirty="0" smtClean="0"/>
              <a:t> de la cellule</a:t>
            </a:r>
            <a:r>
              <a:rPr lang="fr-BE" sz="2400" dirty="0" smtClean="0"/>
              <a:t>	</a:t>
            </a:r>
            <a:r>
              <a:rPr lang="fr-BE" sz="2400" dirty="0">
                <a:solidFill>
                  <a:srgbClr val="FF0000"/>
                </a:solidFill>
              </a:rPr>
              <a:t>td {</a:t>
            </a:r>
          </a:p>
          <a:p>
            <a:pPr lvl="1">
              <a:spcBef>
                <a:spcPts val="300"/>
              </a:spcBef>
            </a:pPr>
            <a:r>
              <a:rPr lang="fr-BE" sz="2400" dirty="0">
                <a:solidFill>
                  <a:srgbClr val="FF0000"/>
                </a:solidFill>
              </a:rPr>
              <a:t>	      padding:5px; }</a:t>
            </a:r>
          </a:p>
        </p:txBody>
      </p:sp>
    </p:spTree>
    <p:extLst>
      <p:ext uri="{BB962C8B-B14F-4D97-AF65-F5344CB8AC3E}">
        <p14:creationId xmlns="" xmlns:p14="http://schemas.microsoft.com/office/powerpoint/2010/main" val="259777909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7128792" cy="923330"/>
          </a:xfrm>
          <a:prstGeom prst="rect">
            <a:avLst/>
          </a:prstGeom>
          <a:noFill/>
        </p:spPr>
        <p:txBody>
          <a:bodyPr wrap="square" rtlCol="0">
            <a:spAutoFit/>
          </a:bodyPr>
          <a:lstStyle/>
          <a:p>
            <a:r>
              <a:rPr lang="fr-BE" sz="5400" dirty="0" smtClean="0"/>
              <a:t>Les tableaux - Les CSS</a:t>
            </a:r>
          </a:p>
        </p:txBody>
      </p:sp>
      <p:sp>
        <p:nvSpPr>
          <p:cNvPr id="3" name="ZoneTexte 2"/>
          <p:cNvSpPr txBox="1"/>
          <p:nvPr/>
        </p:nvSpPr>
        <p:spPr>
          <a:xfrm>
            <a:off x="971600" y="980728"/>
            <a:ext cx="8424936" cy="1261884"/>
          </a:xfrm>
          <a:prstGeom prst="rect">
            <a:avLst/>
          </a:prstGeom>
          <a:noFill/>
        </p:spPr>
        <p:txBody>
          <a:bodyPr wrap="square" rtlCol="0">
            <a:spAutoFit/>
          </a:bodyPr>
          <a:lstStyle/>
          <a:p>
            <a:pPr marL="457200" indent="-457200">
              <a:buFont typeface="Wingdings" pitchFamily="2" charset="2"/>
              <a:buChar char="Ø"/>
            </a:pPr>
            <a:r>
              <a:rPr lang="fr-BE" sz="2800" b="1" dirty="0" smtClean="0"/>
              <a:t>Les fusions des colonnes</a:t>
            </a:r>
          </a:p>
          <a:p>
            <a:pPr lvl="2"/>
            <a:r>
              <a:rPr lang="fr-BE" sz="2400" dirty="0" smtClean="0"/>
              <a:t>Dans la balise </a:t>
            </a:r>
            <a:r>
              <a:rPr lang="fr-BE" sz="2400" dirty="0" smtClean="0">
                <a:solidFill>
                  <a:srgbClr val="FF0000"/>
                </a:solidFill>
              </a:rPr>
              <a:t>&lt;td&gt;</a:t>
            </a:r>
            <a:r>
              <a:rPr lang="fr-BE" sz="2400" dirty="0" smtClean="0"/>
              <a:t>, nous retrouvons l'attribut </a:t>
            </a:r>
            <a:r>
              <a:rPr lang="fr-BE" sz="2400" dirty="0" err="1" smtClean="0">
                <a:solidFill>
                  <a:srgbClr val="FF0000"/>
                </a:solidFill>
              </a:rPr>
              <a:t>colspan</a:t>
            </a:r>
            <a:endParaRPr lang="fr-BE" sz="2400" dirty="0">
              <a:solidFill>
                <a:srgbClr val="FF0000"/>
              </a:solidFill>
            </a:endParaRPr>
          </a:p>
          <a:p>
            <a:pPr lvl="2"/>
            <a:r>
              <a:rPr lang="fr-BE" sz="2400" dirty="0" smtClean="0"/>
              <a:t>Exemple:</a:t>
            </a:r>
          </a:p>
        </p:txBody>
      </p:sp>
      <p:sp>
        <p:nvSpPr>
          <p:cNvPr id="4" name="ZoneTexte 3"/>
          <p:cNvSpPr txBox="1"/>
          <p:nvPr/>
        </p:nvSpPr>
        <p:spPr>
          <a:xfrm>
            <a:off x="611560" y="2996952"/>
            <a:ext cx="3240360" cy="3031599"/>
          </a:xfrm>
          <a:prstGeom prst="rect">
            <a:avLst/>
          </a:prstGeom>
          <a:noFill/>
          <a:ln>
            <a:solidFill>
              <a:schemeClr val="accent1"/>
            </a:solidFill>
          </a:ln>
        </p:spPr>
        <p:txBody>
          <a:bodyPr wrap="square" rtlCol="0">
            <a:spAutoFit/>
          </a:bodyPr>
          <a:lstStyle/>
          <a:p>
            <a:pPr>
              <a:spcBef>
                <a:spcPts val="300"/>
              </a:spcBef>
            </a:pPr>
            <a:r>
              <a:rPr lang="fr-BE" sz="1900" dirty="0"/>
              <a:t>#</a:t>
            </a:r>
            <a:r>
              <a:rPr lang="fr-BE" sz="1900" dirty="0" err="1" smtClean="0"/>
              <a:t>MaTable</a:t>
            </a:r>
            <a:r>
              <a:rPr lang="fr-BE" sz="1900" dirty="0" smtClean="0"/>
              <a:t> {</a:t>
            </a:r>
            <a:endParaRPr lang="fr-BE" sz="1900" dirty="0"/>
          </a:p>
          <a:p>
            <a:pPr lvl="1">
              <a:spcBef>
                <a:spcPts val="300"/>
              </a:spcBef>
            </a:pPr>
            <a:r>
              <a:rPr lang="fr-BE" sz="1900" dirty="0" err="1" smtClean="0"/>
              <a:t>border:thin</a:t>
            </a:r>
            <a:r>
              <a:rPr lang="fr-BE" sz="1900" dirty="0" smtClean="0"/>
              <a:t> </a:t>
            </a:r>
            <a:r>
              <a:rPr lang="fr-BE" sz="1900" dirty="0"/>
              <a:t>black </a:t>
            </a:r>
            <a:r>
              <a:rPr lang="fr-BE" sz="1900" dirty="0" err="1" smtClean="0"/>
              <a:t>solid</a:t>
            </a:r>
            <a:r>
              <a:rPr lang="fr-BE" sz="1900" dirty="0" smtClean="0"/>
              <a:t>;</a:t>
            </a:r>
            <a:endParaRPr lang="fr-BE" sz="1900" dirty="0"/>
          </a:p>
          <a:p>
            <a:pPr lvl="1">
              <a:spcBef>
                <a:spcPts val="300"/>
              </a:spcBef>
            </a:pPr>
            <a:r>
              <a:rPr lang="fr-BE" sz="1900" dirty="0" err="1" smtClean="0"/>
              <a:t>border-collapse:collapse</a:t>
            </a:r>
            <a:r>
              <a:rPr lang="fr-BE" sz="1900" dirty="0"/>
              <a:t>;</a:t>
            </a:r>
          </a:p>
          <a:p>
            <a:pPr lvl="1">
              <a:spcBef>
                <a:spcPts val="300"/>
              </a:spcBef>
            </a:pPr>
            <a:r>
              <a:rPr lang="fr-BE" sz="1900" dirty="0" smtClean="0"/>
              <a:t>width:250px; }</a:t>
            </a:r>
            <a:endParaRPr lang="fr-BE" sz="1900" dirty="0"/>
          </a:p>
          <a:p>
            <a:pPr>
              <a:spcBef>
                <a:spcPts val="300"/>
              </a:spcBef>
            </a:pPr>
            <a:r>
              <a:rPr lang="fr-BE" sz="1900" dirty="0"/>
              <a:t>t</a:t>
            </a:r>
            <a:r>
              <a:rPr lang="fr-BE" sz="1900" dirty="0" smtClean="0"/>
              <a:t>d {</a:t>
            </a:r>
            <a:endParaRPr lang="fr-BE" sz="1900" dirty="0"/>
          </a:p>
          <a:p>
            <a:pPr lvl="1">
              <a:spcBef>
                <a:spcPts val="300"/>
              </a:spcBef>
            </a:pPr>
            <a:r>
              <a:rPr lang="fr-BE" sz="1900" dirty="0" err="1" smtClean="0"/>
              <a:t>border:thin</a:t>
            </a:r>
            <a:r>
              <a:rPr lang="fr-BE" sz="1900" dirty="0" smtClean="0"/>
              <a:t> </a:t>
            </a:r>
            <a:r>
              <a:rPr lang="fr-BE" sz="1900" dirty="0"/>
              <a:t>black </a:t>
            </a:r>
            <a:r>
              <a:rPr lang="fr-BE" sz="1900" dirty="0" err="1" smtClean="0"/>
              <a:t>solid</a:t>
            </a:r>
            <a:r>
              <a:rPr lang="fr-BE" sz="1900" dirty="0" smtClean="0"/>
              <a:t>; </a:t>
            </a:r>
            <a:endParaRPr lang="fr-BE" sz="1900" dirty="0"/>
          </a:p>
          <a:p>
            <a:pPr lvl="1">
              <a:spcBef>
                <a:spcPts val="300"/>
              </a:spcBef>
            </a:pPr>
            <a:r>
              <a:rPr lang="fr-BE" sz="1900" dirty="0" smtClean="0"/>
              <a:t>padding:5px</a:t>
            </a:r>
            <a:r>
              <a:rPr lang="fr-BE" sz="1900" dirty="0"/>
              <a:t>;</a:t>
            </a:r>
          </a:p>
          <a:p>
            <a:pPr lvl="1">
              <a:spcBef>
                <a:spcPts val="300"/>
              </a:spcBef>
            </a:pPr>
            <a:r>
              <a:rPr lang="fr-BE" sz="1900" dirty="0" smtClean="0"/>
              <a:t>width:33</a:t>
            </a:r>
            <a:r>
              <a:rPr lang="fr-BE" sz="1900" dirty="0"/>
              <a:t>%;</a:t>
            </a:r>
          </a:p>
          <a:p>
            <a:pPr lvl="1">
              <a:spcBef>
                <a:spcPts val="300"/>
              </a:spcBef>
            </a:pPr>
            <a:r>
              <a:rPr lang="fr-BE" sz="1900" dirty="0" err="1" smtClean="0"/>
              <a:t>text-align:center</a:t>
            </a:r>
            <a:r>
              <a:rPr lang="fr-BE" sz="1900" dirty="0" smtClean="0"/>
              <a:t>; }</a:t>
            </a:r>
            <a:endParaRPr lang="fr-BE" sz="1900" dirty="0"/>
          </a:p>
        </p:txBody>
      </p:sp>
      <p:sp>
        <p:nvSpPr>
          <p:cNvPr id="5" name="ZoneTexte 4"/>
          <p:cNvSpPr txBox="1"/>
          <p:nvPr/>
        </p:nvSpPr>
        <p:spPr>
          <a:xfrm>
            <a:off x="3923928" y="2996952"/>
            <a:ext cx="5112568" cy="3600986"/>
          </a:xfrm>
          <a:prstGeom prst="rect">
            <a:avLst/>
          </a:prstGeom>
          <a:noFill/>
          <a:ln>
            <a:solidFill>
              <a:schemeClr val="accent1"/>
            </a:solidFill>
          </a:ln>
        </p:spPr>
        <p:txBody>
          <a:bodyPr wrap="square" rtlCol="0">
            <a:spAutoFit/>
          </a:bodyPr>
          <a:lstStyle/>
          <a:p>
            <a:r>
              <a:rPr lang="fr-BE" sz="1900" dirty="0"/>
              <a:t>&lt;body&gt;</a:t>
            </a:r>
          </a:p>
          <a:p>
            <a:pPr lvl="1"/>
            <a:r>
              <a:rPr lang="fr-BE" sz="1900" dirty="0" smtClean="0"/>
              <a:t>&lt;</a:t>
            </a:r>
            <a:r>
              <a:rPr lang="fr-BE" sz="1900" dirty="0"/>
              <a:t>table id="</a:t>
            </a:r>
            <a:r>
              <a:rPr lang="fr-BE" sz="1900" dirty="0" err="1"/>
              <a:t>MaTable</a:t>
            </a:r>
            <a:r>
              <a:rPr lang="fr-BE" sz="1900" dirty="0" smtClean="0"/>
              <a:t>"&gt;</a:t>
            </a:r>
          </a:p>
          <a:p>
            <a:pPr lvl="2"/>
            <a:r>
              <a:rPr lang="fr-BE" sz="1900" dirty="0" smtClean="0"/>
              <a:t>&lt;tr&gt;</a:t>
            </a:r>
          </a:p>
          <a:p>
            <a:pPr lvl="3"/>
            <a:r>
              <a:rPr lang="fr-BE" sz="1900" dirty="0" smtClean="0"/>
              <a:t>&lt;td </a:t>
            </a:r>
            <a:r>
              <a:rPr lang="fr-BE" sz="1900" dirty="0" err="1"/>
              <a:t>colspan</a:t>
            </a:r>
            <a:r>
              <a:rPr lang="fr-BE" sz="1900" dirty="0"/>
              <a:t>="3"&gt;Pondération&lt;/td</a:t>
            </a:r>
            <a:r>
              <a:rPr lang="fr-BE" sz="1900" dirty="0" smtClean="0"/>
              <a:t>&gt;</a:t>
            </a:r>
          </a:p>
          <a:p>
            <a:pPr lvl="2"/>
            <a:r>
              <a:rPr lang="fr-BE" sz="1900" dirty="0" smtClean="0"/>
              <a:t>&lt;/</a:t>
            </a:r>
            <a:r>
              <a:rPr lang="fr-BE" sz="1900" dirty="0"/>
              <a:t>tr&gt;</a:t>
            </a:r>
          </a:p>
          <a:p>
            <a:pPr lvl="1"/>
            <a:r>
              <a:rPr lang="fr-BE" sz="1900" dirty="0" smtClean="0"/>
              <a:t>  	&lt;</a:t>
            </a:r>
            <a:r>
              <a:rPr lang="fr-BE" sz="1900" dirty="0"/>
              <a:t>tr</a:t>
            </a:r>
            <a:r>
              <a:rPr lang="fr-BE" sz="1900" dirty="0" smtClean="0"/>
              <a:t>&gt;   </a:t>
            </a:r>
          </a:p>
          <a:p>
            <a:pPr lvl="3"/>
            <a:r>
              <a:rPr lang="fr-BE" sz="1900" dirty="0" smtClean="0"/>
              <a:t>&lt;</a:t>
            </a:r>
            <a:r>
              <a:rPr lang="fr-BE" sz="1900" dirty="0"/>
              <a:t>td&gt;100&lt;/td</a:t>
            </a:r>
            <a:r>
              <a:rPr lang="fr-BE" sz="1900" dirty="0" smtClean="0"/>
              <a:t>&gt;</a:t>
            </a:r>
          </a:p>
          <a:p>
            <a:pPr lvl="3"/>
            <a:r>
              <a:rPr lang="fr-BE" sz="1900" dirty="0" smtClean="0"/>
              <a:t>&lt;td&gt;200&lt;/td&gt;</a:t>
            </a:r>
          </a:p>
          <a:p>
            <a:pPr lvl="3"/>
            <a:r>
              <a:rPr lang="fr-BE" sz="1900" dirty="0" smtClean="0"/>
              <a:t>&lt;td&gt;300&lt;/td&gt;</a:t>
            </a:r>
          </a:p>
          <a:p>
            <a:pPr lvl="2"/>
            <a:r>
              <a:rPr lang="fr-BE" sz="1900" dirty="0" smtClean="0"/>
              <a:t> &lt;/</a:t>
            </a:r>
            <a:r>
              <a:rPr lang="fr-BE" sz="1900" dirty="0"/>
              <a:t>tr&gt;</a:t>
            </a:r>
          </a:p>
          <a:p>
            <a:pPr lvl="1"/>
            <a:r>
              <a:rPr lang="fr-BE" sz="1900" dirty="0"/>
              <a:t>&lt;/table&gt;</a:t>
            </a:r>
          </a:p>
          <a:p>
            <a:r>
              <a:rPr lang="fr-BE" sz="1900" dirty="0"/>
              <a:t>&lt;/body</a:t>
            </a:r>
            <a:r>
              <a:rPr lang="fr-BE" sz="1900" dirty="0" smtClean="0"/>
              <a:t>&gt;   </a:t>
            </a:r>
            <a:endParaRPr lang="fr-BE" sz="1900" dirty="0"/>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09516" y="1844824"/>
            <a:ext cx="4386820" cy="1070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0991917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tableaux - Les CSS</a:t>
            </a:r>
          </a:p>
        </p:txBody>
      </p:sp>
      <p:sp>
        <p:nvSpPr>
          <p:cNvPr id="3" name="ZoneTexte 2"/>
          <p:cNvSpPr txBox="1"/>
          <p:nvPr/>
        </p:nvSpPr>
        <p:spPr>
          <a:xfrm>
            <a:off x="971600" y="942980"/>
            <a:ext cx="7992888" cy="1261884"/>
          </a:xfrm>
          <a:prstGeom prst="rect">
            <a:avLst/>
          </a:prstGeom>
          <a:noFill/>
        </p:spPr>
        <p:txBody>
          <a:bodyPr wrap="square" rtlCol="0">
            <a:spAutoFit/>
          </a:bodyPr>
          <a:lstStyle/>
          <a:p>
            <a:pPr marL="457200" indent="-457200">
              <a:buFont typeface="Wingdings" pitchFamily="2" charset="2"/>
              <a:buChar char="Ø"/>
            </a:pPr>
            <a:r>
              <a:rPr lang="fr-BE" sz="2800" b="1" dirty="0" smtClean="0"/>
              <a:t>Les fusions des lignes</a:t>
            </a:r>
          </a:p>
          <a:p>
            <a:pPr lvl="2"/>
            <a:r>
              <a:rPr lang="fr-BE" sz="2400" dirty="0" smtClean="0"/>
              <a:t>Dans la balise &lt;td&gt;, nous retrouvons l' attribut </a:t>
            </a:r>
            <a:r>
              <a:rPr lang="fr-BE" sz="2400" dirty="0" err="1" smtClean="0"/>
              <a:t>rowspan</a:t>
            </a:r>
          </a:p>
          <a:p>
            <a:pPr lvl="2"/>
            <a:r>
              <a:rPr lang="fr-BE" sz="2400" dirty="0" smtClean="0"/>
              <a:t>Exemple:</a:t>
            </a:r>
          </a:p>
        </p:txBody>
      </p:sp>
      <p:sp>
        <p:nvSpPr>
          <p:cNvPr id="4" name="ZoneTexte 3"/>
          <p:cNvSpPr txBox="1"/>
          <p:nvPr/>
        </p:nvSpPr>
        <p:spPr>
          <a:xfrm>
            <a:off x="696178" y="2492896"/>
            <a:ext cx="3443774" cy="3031599"/>
          </a:xfrm>
          <a:prstGeom prst="rect">
            <a:avLst/>
          </a:prstGeom>
          <a:noFill/>
          <a:ln>
            <a:solidFill>
              <a:schemeClr val="accent1"/>
            </a:solidFill>
          </a:ln>
        </p:spPr>
        <p:txBody>
          <a:bodyPr wrap="square" rtlCol="0">
            <a:spAutoFit/>
          </a:bodyPr>
          <a:lstStyle/>
          <a:p>
            <a:pPr>
              <a:spcBef>
                <a:spcPts val="300"/>
              </a:spcBef>
            </a:pPr>
            <a:r>
              <a:rPr lang="fr-BE" sz="1900" dirty="0" smtClean="0"/>
              <a:t>#</a:t>
            </a:r>
            <a:r>
              <a:rPr lang="fr-BE" sz="1900" dirty="0" err="1" smtClean="0"/>
              <a:t>MaTable</a:t>
            </a:r>
            <a:r>
              <a:rPr lang="fr-BE" sz="1900" dirty="0" smtClean="0"/>
              <a:t> {</a:t>
            </a:r>
          </a:p>
          <a:p>
            <a:pPr lvl="1">
              <a:spcBef>
                <a:spcPts val="300"/>
              </a:spcBef>
            </a:pPr>
            <a:r>
              <a:rPr lang="fr-BE" sz="1900" dirty="0" err="1" smtClean="0"/>
              <a:t>border:thin</a:t>
            </a:r>
            <a:r>
              <a:rPr lang="fr-BE" sz="1900" dirty="0" smtClean="0"/>
              <a:t> black </a:t>
            </a:r>
            <a:r>
              <a:rPr lang="fr-BE" sz="1900" dirty="0" err="1" smtClean="0"/>
              <a:t>solid</a:t>
            </a:r>
            <a:r>
              <a:rPr lang="fr-BE" sz="1900" dirty="0" smtClean="0"/>
              <a:t> ;</a:t>
            </a:r>
          </a:p>
          <a:p>
            <a:pPr lvl="1">
              <a:spcBef>
                <a:spcPts val="300"/>
              </a:spcBef>
            </a:pPr>
            <a:r>
              <a:rPr lang="fr-BE" sz="1900" dirty="0" err="1" smtClean="0"/>
              <a:t>border-collapse:collapse</a:t>
            </a:r>
            <a:r>
              <a:rPr lang="fr-BE" sz="1900" dirty="0" smtClean="0"/>
              <a:t>;</a:t>
            </a:r>
          </a:p>
          <a:p>
            <a:pPr lvl="1">
              <a:spcBef>
                <a:spcPts val="300"/>
              </a:spcBef>
            </a:pPr>
            <a:r>
              <a:rPr lang="fr-BE" sz="1900" dirty="0" smtClean="0"/>
              <a:t>width:250px; }</a:t>
            </a:r>
          </a:p>
          <a:p>
            <a:pPr>
              <a:spcBef>
                <a:spcPts val="300"/>
              </a:spcBef>
            </a:pPr>
            <a:r>
              <a:rPr lang="fr-BE" sz="1900" dirty="0" smtClean="0"/>
              <a:t>td {</a:t>
            </a:r>
          </a:p>
          <a:p>
            <a:pPr lvl="1">
              <a:spcBef>
                <a:spcPts val="300"/>
              </a:spcBef>
            </a:pPr>
            <a:r>
              <a:rPr lang="fr-BE" sz="1900" dirty="0" err="1" smtClean="0"/>
              <a:t>border:thin</a:t>
            </a:r>
            <a:r>
              <a:rPr lang="fr-BE" sz="1900" dirty="0" smtClean="0"/>
              <a:t> black </a:t>
            </a:r>
            <a:r>
              <a:rPr lang="fr-BE" sz="1900" dirty="0" err="1" smtClean="0"/>
              <a:t>solid</a:t>
            </a:r>
            <a:r>
              <a:rPr lang="fr-BE" sz="1900" dirty="0" smtClean="0"/>
              <a:t> ; </a:t>
            </a:r>
          </a:p>
          <a:p>
            <a:pPr lvl="1">
              <a:spcBef>
                <a:spcPts val="300"/>
              </a:spcBef>
            </a:pPr>
            <a:r>
              <a:rPr lang="fr-BE" sz="1900" dirty="0" smtClean="0"/>
              <a:t>padding:5px;</a:t>
            </a:r>
          </a:p>
          <a:p>
            <a:pPr lvl="1">
              <a:spcBef>
                <a:spcPts val="300"/>
              </a:spcBef>
            </a:pPr>
            <a:r>
              <a:rPr lang="fr-BE" sz="1900" dirty="0" smtClean="0"/>
              <a:t>width:33%;</a:t>
            </a:r>
          </a:p>
          <a:p>
            <a:pPr lvl="1">
              <a:spcBef>
                <a:spcPts val="300"/>
              </a:spcBef>
            </a:pPr>
            <a:r>
              <a:rPr lang="fr-BE" sz="1900" dirty="0" err="1" smtClean="0"/>
              <a:t>text-align:center</a:t>
            </a:r>
            <a:r>
              <a:rPr lang="fr-BE" sz="1900" dirty="0" smtClean="0"/>
              <a:t>; }</a:t>
            </a:r>
          </a:p>
        </p:txBody>
      </p:sp>
      <p:sp>
        <p:nvSpPr>
          <p:cNvPr id="5" name="ZoneTexte 4"/>
          <p:cNvSpPr txBox="1"/>
          <p:nvPr/>
        </p:nvSpPr>
        <p:spPr>
          <a:xfrm>
            <a:off x="4211960" y="2492896"/>
            <a:ext cx="4752528" cy="3893374"/>
          </a:xfrm>
          <a:prstGeom prst="rect">
            <a:avLst/>
          </a:prstGeom>
          <a:noFill/>
          <a:ln>
            <a:solidFill>
              <a:schemeClr val="accent1"/>
            </a:solidFill>
          </a:ln>
        </p:spPr>
        <p:txBody>
          <a:bodyPr wrap="square" rtlCol="0">
            <a:spAutoFit/>
          </a:bodyPr>
          <a:lstStyle/>
          <a:p>
            <a:r>
              <a:rPr lang="fr-BE" sz="1900" dirty="0"/>
              <a:t>&lt;body&gt;</a:t>
            </a:r>
          </a:p>
          <a:p>
            <a:pPr lvl="1"/>
            <a:r>
              <a:rPr lang="fr-BE" sz="1900" dirty="0" smtClean="0"/>
              <a:t>&lt;</a:t>
            </a:r>
            <a:r>
              <a:rPr lang="fr-BE" sz="1900" dirty="0"/>
              <a:t>table id="</a:t>
            </a:r>
            <a:r>
              <a:rPr lang="fr-BE" sz="1900" dirty="0" err="1"/>
              <a:t>MaTable</a:t>
            </a:r>
            <a:r>
              <a:rPr lang="fr-BE" sz="1900" dirty="0"/>
              <a:t>" &gt;</a:t>
            </a:r>
          </a:p>
          <a:p>
            <a:pPr lvl="2"/>
            <a:r>
              <a:rPr lang="fr-BE" sz="1900" dirty="0" smtClean="0"/>
              <a:t>&lt;</a:t>
            </a:r>
            <a:r>
              <a:rPr lang="fr-BE" sz="1900" dirty="0"/>
              <a:t>tr</a:t>
            </a:r>
            <a:r>
              <a:rPr lang="fr-BE" sz="1900" dirty="0" smtClean="0"/>
              <a:t>&gt; </a:t>
            </a:r>
          </a:p>
          <a:p>
            <a:pPr lvl="3"/>
            <a:r>
              <a:rPr lang="fr-BE" sz="1900" dirty="0" smtClean="0"/>
              <a:t>&lt;td </a:t>
            </a:r>
            <a:r>
              <a:rPr lang="fr-BE" sz="1900" dirty="0" err="1" smtClean="0"/>
              <a:t>rowspan</a:t>
            </a:r>
            <a:r>
              <a:rPr lang="fr-BE" sz="1900" dirty="0"/>
              <a:t>="2</a:t>
            </a:r>
            <a:r>
              <a:rPr lang="fr-BE" sz="1900" dirty="0" smtClean="0"/>
              <a:t>"&gt;</a:t>
            </a:r>
            <a:r>
              <a:rPr lang="fr-BE" sz="1900" dirty="0"/>
              <a:t>1&lt;/td</a:t>
            </a:r>
            <a:r>
              <a:rPr lang="fr-BE" sz="1900" dirty="0" smtClean="0"/>
              <a:t>&gt;</a:t>
            </a:r>
          </a:p>
          <a:p>
            <a:pPr lvl="3"/>
            <a:r>
              <a:rPr lang="fr-BE" sz="1900" dirty="0" smtClean="0"/>
              <a:t>&lt;</a:t>
            </a:r>
            <a:r>
              <a:rPr lang="fr-BE" sz="1900" dirty="0"/>
              <a:t>td&gt;2&lt;/td</a:t>
            </a:r>
            <a:r>
              <a:rPr lang="fr-BE" sz="1900" dirty="0" smtClean="0"/>
              <a:t>&gt;</a:t>
            </a:r>
          </a:p>
          <a:p>
            <a:pPr lvl="3"/>
            <a:r>
              <a:rPr lang="fr-BE" sz="1900" dirty="0" smtClean="0"/>
              <a:t>&lt;</a:t>
            </a:r>
            <a:r>
              <a:rPr lang="fr-BE" sz="1900" dirty="0"/>
              <a:t>td&gt;3&lt;/td</a:t>
            </a:r>
            <a:r>
              <a:rPr lang="fr-BE" sz="1900" dirty="0" smtClean="0"/>
              <a:t>&gt;</a:t>
            </a:r>
          </a:p>
          <a:p>
            <a:pPr lvl="2"/>
            <a:r>
              <a:rPr lang="fr-BE" sz="1900" dirty="0" smtClean="0"/>
              <a:t>&lt;/</a:t>
            </a:r>
            <a:r>
              <a:rPr lang="fr-BE" sz="1900" dirty="0"/>
              <a:t>tr&gt;</a:t>
            </a:r>
          </a:p>
          <a:p>
            <a:pPr lvl="2"/>
            <a:r>
              <a:rPr lang="fr-BE" sz="1900" dirty="0" smtClean="0"/>
              <a:t>&lt;tr&gt;</a:t>
            </a:r>
          </a:p>
          <a:p>
            <a:pPr lvl="3"/>
            <a:r>
              <a:rPr lang="fr-BE" sz="1900" dirty="0" smtClean="0"/>
              <a:t>&lt;</a:t>
            </a:r>
            <a:r>
              <a:rPr lang="fr-BE" sz="1900" dirty="0"/>
              <a:t>td&gt;200&lt;/td</a:t>
            </a:r>
            <a:r>
              <a:rPr lang="fr-BE" sz="1900" dirty="0" smtClean="0"/>
              <a:t>&gt;</a:t>
            </a:r>
          </a:p>
          <a:p>
            <a:pPr lvl="3"/>
            <a:r>
              <a:rPr lang="fr-BE" sz="1900" dirty="0" smtClean="0"/>
              <a:t>&lt;</a:t>
            </a:r>
            <a:r>
              <a:rPr lang="fr-BE" sz="1900" dirty="0"/>
              <a:t>td&gt;300&lt;/td</a:t>
            </a:r>
            <a:r>
              <a:rPr lang="fr-BE" sz="1900" dirty="0" smtClean="0"/>
              <a:t>&gt;</a:t>
            </a:r>
          </a:p>
          <a:p>
            <a:pPr lvl="2"/>
            <a:r>
              <a:rPr lang="fr-BE" sz="1900" dirty="0" smtClean="0"/>
              <a:t>&lt;/</a:t>
            </a:r>
            <a:r>
              <a:rPr lang="fr-BE" sz="1900" dirty="0"/>
              <a:t>tr&gt;</a:t>
            </a:r>
          </a:p>
          <a:p>
            <a:pPr lvl="1"/>
            <a:r>
              <a:rPr lang="fr-BE" sz="1900" dirty="0"/>
              <a:t>&lt;/table&gt;</a:t>
            </a:r>
          </a:p>
          <a:p>
            <a:r>
              <a:rPr lang="fr-BE" sz="1900" dirty="0"/>
              <a:t>&lt;/body</a:t>
            </a:r>
            <a:r>
              <a:rPr lang="fr-BE" sz="1900" dirty="0" smtClean="0"/>
              <a:t>&gt; </a:t>
            </a:r>
            <a:endParaRPr lang="fr-BE" sz="1900" dirty="0"/>
          </a:p>
        </p:txBody>
      </p:sp>
    </p:spTree>
    <p:extLst>
      <p:ext uri="{BB962C8B-B14F-4D97-AF65-F5344CB8AC3E}">
        <p14:creationId xmlns="" xmlns:p14="http://schemas.microsoft.com/office/powerpoint/2010/main" val="18741961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tableaux - Les CSS</a:t>
            </a:r>
          </a:p>
        </p:txBody>
      </p:sp>
      <p:sp>
        <p:nvSpPr>
          <p:cNvPr id="3" name="ZoneTexte 2"/>
          <p:cNvSpPr txBox="1"/>
          <p:nvPr/>
        </p:nvSpPr>
        <p:spPr>
          <a:xfrm>
            <a:off x="912202" y="961564"/>
            <a:ext cx="3875822" cy="523220"/>
          </a:xfrm>
          <a:prstGeom prst="rect">
            <a:avLst/>
          </a:prstGeom>
          <a:noFill/>
        </p:spPr>
        <p:txBody>
          <a:bodyPr wrap="square" rtlCol="0">
            <a:spAutoFit/>
          </a:bodyPr>
          <a:lstStyle/>
          <a:p>
            <a:pPr marL="457200" indent="-457200">
              <a:buFont typeface="Wingdings" pitchFamily="2" charset="2"/>
              <a:buChar char="Ø"/>
            </a:pPr>
            <a:r>
              <a:rPr lang="fr-BE" sz="2800" b="1" dirty="0" smtClean="0"/>
              <a:t>Les fusions des lignes</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1628800"/>
            <a:ext cx="4895595" cy="12963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1043608" y="2996952"/>
            <a:ext cx="7380820" cy="830997"/>
          </a:xfrm>
          <a:prstGeom prst="rect">
            <a:avLst/>
          </a:prstGeom>
          <a:noFill/>
        </p:spPr>
        <p:txBody>
          <a:bodyPr wrap="square" rtlCol="0">
            <a:spAutoFit/>
          </a:bodyPr>
          <a:lstStyle/>
          <a:p>
            <a:r>
              <a:rPr lang="fr-BE" sz="2400" dirty="0"/>
              <a:t>Si nous ajoutons la </a:t>
            </a:r>
            <a:r>
              <a:rPr lang="fr-BE" sz="2400" dirty="0" smtClean="0"/>
              <a:t>propriété suivante </a:t>
            </a:r>
            <a:r>
              <a:rPr lang="fr-BE" sz="2400" b="1" dirty="0" err="1" smtClean="0">
                <a:solidFill>
                  <a:srgbClr val="FF0000"/>
                </a:solidFill>
              </a:rPr>
              <a:t>vertical-align:top</a:t>
            </a:r>
            <a:r>
              <a:rPr lang="fr-BE" sz="2400" b="1" dirty="0" smtClean="0">
                <a:solidFill>
                  <a:srgbClr val="FF0000"/>
                </a:solidFill>
              </a:rPr>
              <a:t>; </a:t>
            </a:r>
            <a:r>
              <a:rPr lang="fr-BE" sz="2400" dirty="0" smtClean="0"/>
              <a:t>pour l'élément td, nous obtiendrons </a:t>
            </a:r>
            <a:endParaRPr lang="fr-BE" sz="2400"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42657" y="4000110"/>
            <a:ext cx="4832650" cy="13010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819770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tableaux - Les CSS</a:t>
            </a:r>
          </a:p>
        </p:txBody>
      </p:sp>
      <p:sp>
        <p:nvSpPr>
          <p:cNvPr id="3" name="ZoneTexte 2"/>
          <p:cNvSpPr txBox="1"/>
          <p:nvPr/>
        </p:nvSpPr>
        <p:spPr>
          <a:xfrm>
            <a:off x="971600" y="980728"/>
            <a:ext cx="6408712" cy="523220"/>
          </a:xfrm>
          <a:prstGeom prst="rect">
            <a:avLst/>
          </a:prstGeom>
          <a:noFill/>
        </p:spPr>
        <p:txBody>
          <a:bodyPr wrap="square" rtlCol="0">
            <a:spAutoFit/>
          </a:bodyPr>
          <a:lstStyle/>
          <a:p>
            <a:pPr marL="457200" indent="-457200">
              <a:buFont typeface="Wingdings" pitchFamily="2" charset="2"/>
              <a:buChar char="Ø"/>
            </a:pPr>
            <a:r>
              <a:rPr lang="fr-BE" sz="2800" b="1" dirty="0" smtClean="0"/>
              <a:t>Regroupement des colonnes</a:t>
            </a:r>
          </a:p>
        </p:txBody>
      </p:sp>
      <p:sp>
        <p:nvSpPr>
          <p:cNvPr id="4" name="ZoneTexte 3"/>
          <p:cNvSpPr txBox="1"/>
          <p:nvPr/>
        </p:nvSpPr>
        <p:spPr>
          <a:xfrm>
            <a:off x="993279" y="1556792"/>
            <a:ext cx="8115225" cy="1015663"/>
          </a:xfrm>
          <a:prstGeom prst="rect">
            <a:avLst/>
          </a:prstGeom>
          <a:noFill/>
        </p:spPr>
        <p:txBody>
          <a:bodyPr wrap="square" rtlCol="0">
            <a:spAutoFit/>
          </a:bodyPr>
          <a:lstStyle/>
          <a:p>
            <a:r>
              <a:rPr lang="fr-BE" sz="2000" dirty="0" smtClean="0"/>
              <a:t>Si nous souhaitons appliquer des règles communes à plusieurs colonnes, nous pouvons utiliser les classes ou alors utiliser la balise </a:t>
            </a:r>
            <a:r>
              <a:rPr lang="fr-BE" sz="2000" dirty="0" smtClean="0">
                <a:solidFill>
                  <a:srgbClr val="FF0000"/>
                </a:solidFill>
              </a:rPr>
              <a:t>&lt;</a:t>
            </a:r>
            <a:r>
              <a:rPr lang="fr-BE" sz="2000" dirty="0" err="1" smtClean="0">
                <a:solidFill>
                  <a:srgbClr val="FF0000"/>
                </a:solidFill>
              </a:rPr>
              <a:t>colgroup</a:t>
            </a:r>
            <a:r>
              <a:rPr lang="fr-BE" sz="2000" dirty="0" smtClean="0">
                <a:solidFill>
                  <a:srgbClr val="FF0000"/>
                </a:solidFill>
              </a:rPr>
              <a:t>&gt; </a:t>
            </a:r>
            <a:r>
              <a:rPr lang="fr-BE" sz="2000" dirty="0" smtClean="0"/>
              <a:t>dont l'attribut </a:t>
            </a:r>
            <a:r>
              <a:rPr lang="fr-BE" sz="2000" dirty="0" err="1" smtClean="0">
                <a:solidFill>
                  <a:srgbClr val="FF0000"/>
                </a:solidFill>
              </a:rPr>
              <a:t>span</a:t>
            </a:r>
            <a:r>
              <a:rPr lang="fr-BE" sz="2000" dirty="0" smtClean="0">
                <a:solidFill>
                  <a:srgbClr val="FF0000"/>
                </a:solidFill>
              </a:rPr>
              <a:t> </a:t>
            </a:r>
            <a:r>
              <a:rPr lang="fr-BE" sz="2000" dirty="0" smtClean="0"/>
              <a:t>précise le nombre de colonnes à considérer.</a:t>
            </a:r>
            <a:endParaRPr lang="fr-BE" sz="2000" dirty="0"/>
          </a:p>
        </p:txBody>
      </p:sp>
      <p:sp>
        <p:nvSpPr>
          <p:cNvPr id="5" name="ZoneTexte 4"/>
          <p:cNvSpPr txBox="1"/>
          <p:nvPr/>
        </p:nvSpPr>
        <p:spPr>
          <a:xfrm>
            <a:off x="1065286" y="2708920"/>
            <a:ext cx="2498602" cy="1015663"/>
          </a:xfrm>
          <a:prstGeom prst="rect">
            <a:avLst/>
          </a:prstGeom>
          <a:noFill/>
          <a:ln>
            <a:solidFill>
              <a:schemeClr val="accent1"/>
            </a:solidFill>
          </a:ln>
        </p:spPr>
        <p:txBody>
          <a:bodyPr wrap="square" rtlCol="0">
            <a:spAutoFit/>
          </a:bodyPr>
          <a:lstStyle/>
          <a:p>
            <a:r>
              <a:rPr lang="fr-BE" sz="2000" dirty="0"/>
              <a:t>#</a:t>
            </a:r>
            <a:r>
              <a:rPr lang="fr-BE" sz="2000" dirty="0" err="1" smtClean="0"/>
              <a:t>MesCols</a:t>
            </a:r>
            <a:r>
              <a:rPr lang="fr-BE" sz="2000" dirty="0" smtClean="0"/>
              <a:t> {</a:t>
            </a:r>
            <a:endParaRPr lang="fr-BE" sz="2000" dirty="0"/>
          </a:p>
          <a:p>
            <a:pPr lvl="1"/>
            <a:r>
              <a:rPr lang="fr-BE" sz="2000" dirty="0" err="1" smtClean="0"/>
              <a:t>background-color:aqua</a:t>
            </a:r>
            <a:r>
              <a:rPr lang="fr-BE" sz="2000" dirty="0" smtClean="0"/>
              <a:t>; }</a:t>
            </a:r>
            <a:endParaRPr lang="fr-BE" sz="2000" dirty="0"/>
          </a:p>
        </p:txBody>
      </p:sp>
      <p:sp>
        <p:nvSpPr>
          <p:cNvPr id="6" name="ZoneTexte 5"/>
          <p:cNvSpPr txBox="1"/>
          <p:nvPr/>
        </p:nvSpPr>
        <p:spPr>
          <a:xfrm>
            <a:off x="3635896" y="2708920"/>
            <a:ext cx="5472608" cy="3170099"/>
          </a:xfrm>
          <a:prstGeom prst="rect">
            <a:avLst/>
          </a:prstGeom>
          <a:noFill/>
          <a:ln>
            <a:solidFill>
              <a:schemeClr val="accent1"/>
            </a:solidFill>
          </a:ln>
        </p:spPr>
        <p:txBody>
          <a:bodyPr wrap="square" rtlCol="0">
            <a:spAutoFit/>
          </a:bodyPr>
          <a:lstStyle/>
          <a:p>
            <a:r>
              <a:rPr lang="fr-BE" sz="2000" dirty="0"/>
              <a:t>&lt;table id="</a:t>
            </a:r>
            <a:r>
              <a:rPr lang="fr-BE" sz="2000" dirty="0" err="1"/>
              <a:t>MaTable</a:t>
            </a:r>
            <a:r>
              <a:rPr lang="fr-BE" sz="2000" dirty="0"/>
              <a:t>" &gt;</a:t>
            </a:r>
          </a:p>
          <a:p>
            <a:pPr lvl="1"/>
            <a:r>
              <a:rPr lang="fr-BE" sz="2000" dirty="0" smtClean="0"/>
              <a:t>&lt;</a:t>
            </a:r>
            <a:r>
              <a:rPr lang="fr-BE" sz="2000" dirty="0" err="1"/>
              <a:t>colgroup</a:t>
            </a:r>
            <a:r>
              <a:rPr lang="fr-BE" sz="2000" dirty="0"/>
              <a:t> </a:t>
            </a:r>
            <a:r>
              <a:rPr lang="fr-BE" sz="2000" dirty="0" err="1"/>
              <a:t>span</a:t>
            </a:r>
            <a:r>
              <a:rPr lang="fr-BE" sz="2000" dirty="0"/>
              <a:t>="2" </a:t>
            </a:r>
            <a:r>
              <a:rPr lang="fr-BE" sz="2000" dirty="0" smtClean="0"/>
              <a:t>id</a:t>
            </a:r>
            <a:r>
              <a:rPr lang="fr-BE" sz="2000" dirty="0"/>
              <a:t>="</a:t>
            </a:r>
            <a:r>
              <a:rPr lang="fr-BE" sz="2000" dirty="0" err="1"/>
              <a:t>MesCols</a:t>
            </a:r>
            <a:r>
              <a:rPr lang="fr-BE" sz="2000" dirty="0" smtClean="0"/>
              <a:t>"&gt;</a:t>
            </a:r>
          </a:p>
          <a:p>
            <a:pPr lvl="1"/>
            <a:r>
              <a:rPr lang="fr-BE" sz="2000" dirty="0" smtClean="0"/>
              <a:t>&lt;/</a:t>
            </a:r>
            <a:r>
              <a:rPr lang="fr-BE" sz="2000" dirty="0" err="1"/>
              <a:t>colgroup</a:t>
            </a:r>
            <a:r>
              <a:rPr lang="fr-BE" sz="2000" dirty="0"/>
              <a:t>&gt;</a:t>
            </a:r>
          </a:p>
          <a:p>
            <a:pPr lvl="1"/>
            <a:r>
              <a:rPr lang="fr-BE" sz="2000" dirty="0" smtClean="0"/>
              <a:t>&lt;</a:t>
            </a:r>
            <a:r>
              <a:rPr lang="fr-BE" sz="2000" dirty="0"/>
              <a:t>tr</a:t>
            </a:r>
            <a:r>
              <a:rPr lang="fr-BE" sz="2000" dirty="0" smtClean="0"/>
              <a:t>&gt;</a:t>
            </a:r>
          </a:p>
          <a:p>
            <a:pPr lvl="1"/>
            <a:r>
              <a:rPr lang="fr-BE" sz="2000" dirty="0" smtClean="0"/>
              <a:t>        &lt;</a:t>
            </a:r>
            <a:r>
              <a:rPr lang="fr-BE" sz="2000" dirty="0"/>
              <a:t>td&gt;1&lt;/td</a:t>
            </a:r>
            <a:r>
              <a:rPr lang="fr-BE" sz="2000" dirty="0" smtClean="0"/>
              <a:t>&gt;&lt;</a:t>
            </a:r>
            <a:r>
              <a:rPr lang="fr-BE" sz="2000" dirty="0"/>
              <a:t>td&gt;2&lt;/</a:t>
            </a:r>
            <a:r>
              <a:rPr lang="fr-BE" sz="2000" dirty="0" smtClean="0"/>
              <a:t>td&gt;&lt;</a:t>
            </a:r>
            <a:r>
              <a:rPr lang="fr-BE" sz="2000" dirty="0"/>
              <a:t>td&gt;3&lt;/td</a:t>
            </a:r>
            <a:r>
              <a:rPr lang="fr-BE" sz="2000" dirty="0" smtClean="0"/>
              <a:t>&gt;</a:t>
            </a:r>
          </a:p>
          <a:p>
            <a:pPr lvl="1"/>
            <a:r>
              <a:rPr lang="fr-BE" sz="2000" dirty="0" smtClean="0"/>
              <a:t>&lt;/</a:t>
            </a:r>
            <a:r>
              <a:rPr lang="fr-BE" sz="2000" dirty="0"/>
              <a:t>tr</a:t>
            </a:r>
            <a:r>
              <a:rPr lang="fr-BE" sz="2000" dirty="0" smtClean="0"/>
              <a:t>&gt;</a:t>
            </a:r>
          </a:p>
          <a:p>
            <a:pPr lvl="1"/>
            <a:r>
              <a:rPr lang="fr-BE" sz="2000" dirty="0" smtClean="0"/>
              <a:t>&lt;</a:t>
            </a:r>
            <a:r>
              <a:rPr lang="fr-BE" sz="2000" dirty="0"/>
              <a:t>tr</a:t>
            </a:r>
            <a:r>
              <a:rPr lang="fr-BE" sz="2000" dirty="0" smtClean="0"/>
              <a:t>&gt;    </a:t>
            </a:r>
          </a:p>
          <a:p>
            <a:pPr lvl="2"/>
            <a:r>
              <a:rPr lang="fr-BE" sz="2000" dirty="0" smtClean="0"/>
              <a:t>&lt;</a:t>
            </a:r>
            <a:r>
              <a:rPr lang="fr-BE" sz="2000" dirty="0"/>
              <a:t>td&gt;100&lt;/td&gt;&lt;td&gt;200&lt;/td&gt;&lt;td&gt;300&lt;/td</a:t>
            </a:r>
            <a:r>
              <a:rPr lang="fr-BE" sz="2000" dirty="0" smtClean="0"/>
              <a:t>&gt;</a:t>
            </a:r>
          </a:p>
          <a:p>
            <a:pPr lvl="1"/>
            <a:r>
              <a:rPr lang="fr-BE" sz="2000" dirty="0" smtClean="0"/>
              <a:t>&lt;/</a:t>
            </a:r>
            <a:r>
              <a:rPr lang="fr-BE" sz="2000" dirty="0"/>
              <a:t>tr&gt;</a:t>
            </a:r>
          </a:p>
          <a:p>
            <a:r>
              <a:rPr lang="fr-BE" sz="2000" dirty="0"/>
              <a:t>&lt;/table</a:t>
            </a:r>
            <a:r>
              <a:rPr lang="fr-BE" sz="2000" dirty="0" smtClean="0"/>
              <a:t>&gt;</a:t>
            </a:r>
            <a:endParaRPr lang="fr-BE" sz="2000" dirty="0"/>
          </a:p>
        </p:txBody>
      </p:sp>
      <p:pic>
        <p:nvPicPr>
          <p:cNvPr id="3074"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683568" y="4361284"/>
            <a:ext cx="2952328" cy="795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1926306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2232248" cy="923330"/>
          </a:xfrm>
          <a:prstGeom prst="rect">
            <a:avLst/>
          </a:prstGeom>
          <a:noFill/>
        </p:spPr>
        <p:txBody>
          <a:bodyPr wrap="square" rtlCol="0">
            <a:spAutoFit/>
          </a:bodyPr>
          <a:lstStyle/>
          <a:p>
            <a:r>
              <a:rPr lang="fr-BE" sz="5400" dirty="0" smtClean="0"/>
              <a:t>HTML</a:t>
            </a:r>
            <a:endParaRPr lang="fr-BE" sz="5400" dirty="0"/>
          </a:p>
        </p:txBody>
      </p:sp>
      <p:sp>
        <p:nvSpPr>
          <p:cNvPr id="3" name="ZoneTexte 2"/>
          <p:cNvSpPr txBox="1"/>
          <p:nvPr/>
        </p:nvSpPr>
        <p:spPr>
          <a:xfrm>
            <a:off x="1039076" y="1412776"/>
            <a:ext cx="7709387" cy="4478149"/>
          </a:xfrm>
          <a:prstGeom prst="rect">
            <a:avLst/>
          </a:prstGeom>
          <a:noFill/>
        </p:spPr>
        <p:txBody>
          <a:bodyPr wrap="square" rtlCol="0">
            <a:spAutoFit/>
          </a:bodyPr>
          <a:lstStyle/>
          <a:p>
            <a:pPr marL="457200" indent="-457200">
              <a:buFont typeface="Wingdings" pitchFamily="2" charset="2"/>
              <a:buChar char="Ø"/>
            </a:pPr>
            <a:r>
              <a:rPr lang="fr-BE" sz="2800" dirty="0" smtClean="0"/>
              <a:t>Balise seule: </a:t>
            </a:r>
            <a:r>
              <a:rPr lang="fr-BE" sz="2400" dirty="0" smtClean="0">
                <a:solidFill>
                  <a:srgbClr val="FF0000"/>
                </a:solidFill>
              </a:rPr>
              <a:t>&lt;balise&gt; ou &lt;balise /&gt;</a:t>
            </a:r>
          </a:p>
          <a:p>
            <a:endParaRPr lang="fr-BE" sz="2400" dirty="0"/>
          </a:p>
          <a:p>
            <a:pPr marL="457200" indent="-457200">
              <a:buFont typeface="Wingdings" pitchFamily="2" charset="2"/>
              <a:buChar char="Ø"/>
            </a:pPr>
            <a:r>
              <a:rPr lang="fr-BE" sz="2800" dirty="0" smtClean="0"/>
              <a:t>Conteneurs: </a:t>
            </a:r>
            <a:r>
              <a:rPr lang="fr-BE" sz="2400" dirty="0" smtClean="0">
                <a:solidFill>
                  <a:srgbClr val="FF0000"/>
                </a:solidFill>
              </a:rPr>
              <a:t>&lt;balise&gt; contenu du conteneur &lt;/balise&gt;</a:t>
            </a:r>
          </a:p>
          <a:p>
            <a:endParaRPr lang="fr-BE" sz="2400" dirty="0"/>
          </a:p>
          <a:p>
            <a:pPr marL="457200" indent="-457200">
              <a:buFont typeface="Wingdings" pitchFamily="2" charset="2"/>
              <a:buChar char="Ø"/>
            </a:pPr>
            <a:r>
              <a:rPr lang="fr-BE" sz="2800" dirty="0" smtClean="0"/>
              <a:t>Attributs: </a:t>
            </a:r>
            <a:r>
              <a:rPr lang="fr-BE" sz="2400" dirty="0" smtClean="0">
                <a:solidFill>
                  <a:srgbClr val="FF0000"/>
                </a:solidFill>
              </a:rPr>
              <a:t>&lt;balise  attribut= "valeur"&gt;</a:t>
            </a:r>
          </a:p>
          <a:p>
            <a:pPr marL="342900" indent="-342900">
              <a:buFont typeface="Wingdings" pitchFamily="2" charset="2"/>
              <a:buChar char="Ø"/>
            </a:pPr>
            <a:endParaRPr lang="fr-BE" sz="2400" dirty="0"/>
          </a:p>
          <a:p>
            <a:pPr marL="457200" indent="-457200">
              <a:buFont typeface="Wingdings" pitchFamily="2" charset="2"/>
              <a:buChar char="Ø"/>
            </a:pPr>
            <a:r>
              <a:rPr lang="fr-BE" sz="2800" dirty="0" smtClean="0"/>
              <a:t>Quelques règles:</a:t>
            </a:r>
          </a:p>
          <a:p>
            <a:pPr marL="800100" lvl="1" indent="-342900">
              <a:spcBef>
                <a:spcPts val="300"/>
              </a:spcBef>
              <a:buFont typeface="Wingdings" pitchFamily="2" charset="2"/>
              <a:buChar char="§"/>
            </a:pPr>
            <a:r>
              <a:rPr lang="fr-BE" sz="2400" dirty="0" smtClean="0"/>
              <a:t>Les noms des balises de préférence en minuscule</a:t>
            </a:r>
          </a:p>
          <a:p>
            <a:pPr marL="800100" lvl="1" indent="-342900">
              <a:spcBef>
                <a:spcPts val="300"/>
              </a:spcBef>
              <a:buFont typeface="Wingdings" pitchFamily="2" charset="2"/>
              <a:buChar char="§"/>
            </a:pPr>
            <a:r>
              <a:rPr lang="fr-BE" sz="2400" dirty="0" smtClean="0"/>
              <a:t>Toujours fermer les conteneurs par une balise de fermeture</a:t>
            </a:r>
          </a:p>
          <a:p>
            <a:pPr marL="800100" lvl="1" indent="-342900">
              <a:buFont typeface="Wingdings" pitchFamily="2" charset="2"/>
              <a:buChar char="§"/>
            </a:pPr>
            <a:endParaRPr lang="fr-BE" sz="2400" dirty="0"/>
          </a:p>
        </p:txBody>
      </p:sp>
    </p:spTree>
    <p:extLst>
      <p:ext uri="{BB962C8B-B14F-4D97-AF65-F5344CB8AC3E}">
        <p14:creationId xmlns="" xmlns:p14="http://schemas.microsoft.com/office/powerpoint/2010/main" val="86114149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tableaux</a:t>
            </a:r>
          </a:p>
        </p:txBody>
      </p:sp>
      <p:sp>
        <p:nvSpPr>
          <p:cNvPr id="3" name="ZoneTexte 2"/>
          <p:cNvSpPr txBox="1"/>
          <p:nvPr/>
        </p:nvSpPr>
        <p:spPr>
          <a:xfrm>
            <a:off x="984210" y="980728"/>
            <a:ext cx="3587790" cy="523220"/>
          </a:xfrm>
          <a:prstGeom prst="rect">
            <a:avLst/>
          </a:prstGeom>
          <a:noFill/>
        </p:spPr>
        <p:txBody>
          <a:bodyPr wrap="square" rtlCol="0">
            <a:spAutoFit/>
          </a:bodyPr>
          <a:lstStyle/>
          <a:p>
            <a:pPr marL="514350" indent="-514350">
              <a:buFont typeface="Wingdings" pitchFamily="2" charset="2"/>
              <a:buChar char="Ø"/>
            </a:pPr>
            <a:r>
              <a:rPr lang="fr-BE" sz="2800" b="1" dirty="0" smtClean="0"/>
              <a:t>En vrac</a:t>
            </a:r>
          </a:p>
        </p:txBody>
      </p:sp>
      <p:sp>
        <p:nvSpPr>
          <p:cNvPr id="4" name="ZoneTexte 3"/>
          <p:cNvSpPr txBox="1"/>
          <p:nvPr/>
        </p:nvSpPr>
        <p:spPr>
          <a:xfrm>
            <a:off x="1043608" y="1556792"/>
            <a:ext cx="7920880" cy="3724096"/>
          </a:xfrm>
          <a:prstGeom prst="rect">
            <a:avLst/>
          </a:prstGeom>
          <a:noFill/>
        </p:spPr>
        <p:txBody>
          <a:bodyPr wrap="square" rtlCol="0">
            <a:spAutoFit/>
          </a:bodyPr>
          <a:lstStyle/>
          <a:p>
            <a:pPr marL="342900" indent="-342900">
              <a:spcBef>
                <a:spcPts val="600"/>
              </a:spcBef>
              <a:buFont typeface="Arial" pitchFamily="34" charset="0"/>
              <a:buChar char="•"/>
            </a:pPr>
            <a:r>
              <a:rPr lang="fr-BE" sz="2400" dirty="0" smtClean="0"/>
              <a:t>Résumé l'un tableau: attribut </a:t>
            </a:r>
            <a:r>
              <a:rPr lang="fr-BE" sz="2400" b="1" dirty="0" err="1" smtClean="0">
                <a:solidFill>
                  <a:srgbClr val="FF0000"/>
                </a:solidFill>
              </a:rPr>
              <a:t>summury</a:t>
            </a:r>
            <a:r>
              <a:rPr lang="fr-BE" sz="2400" b="1" dirty="0" smtClean="0">
                <a:solidFill>
                  <a:srgbClr val="FF0000"/>
                </a:solidFill>
              </a:rPr>
              <a:t> </a:t>
            </a:r>
            <a:r>
              <a:rPr lang="fr-BE" sz="2400" dirty="0" smtClean="0"/>
              <a:t>de la balise &lt;table&gt;</a:t>
            </a:r>
          </a:p>
          <a:p>
            <a:pPr marL="342900" indent="-342900">
              <a:spcBef>
                <a:spcPts val="600"/>
              </a:spcBef>
              <a:buFont typeface="Arial" pitchFamily="34" charset="0"/>
              <a:buChar char="•"/>
            </a:pPr>
            <a:r>
              <a:rPr lang="fr-BE" sz="2400" dirty="0" smtClean="0"/>
              <a:t>La légende d'un tableau: balises </a:t>
            </a:r>
            <a:r>
              <a:rPr lang="fr-BE" sz="2400" b="1" dirty="0" smtClean="0">
                <a:solidFill>
                  <a:srgbClr val="FF0000"/>
                </a:solidFill>
              </a:rPr>
              <a:t>&lt;</a:t>
            </a:r>
            <a:r>
              <a:rPr lang="fr-BE" sz="2400" b="1" dirty="0" err="1" smtClean="0">
                <a:solidFill>
                  <a:srgbClr val="FF0000"/>
                </a:solidFill>
              </a:rPr>
              <a:t>caption</a:t>
            </a:r>
            <a:r>
              <a:rPr lang="fr-BE" sz="2400" b="1" dirty="0" smtClean="0">
                <a:solidFill>
                  <a:srgbClr val="FF0000"/>
                </a:solidFill>
              </a:rPr>
              <a:t>&gt;Légende&lt;/</a:t>
            </a:r>
            <a:r>
              <a:rPr lang="fr-BE" sz="2400" b="1" dirty="0" err="1" smtClean="0">
                <a:solidFill>
                  <a:srgbClr val="FF0000"/>
                </a:solidFill>
              </a:rPr>
              <a:t>caption</a:t>
            </a:r>
            <a:r>
              <a:rPr lang="fr-BE" sz="2400" b="1" dirty="0" smtClean="0">
                <a:solidFill>
                  <a:srgbClr val="FF0000"/>
                </a:solidFill>
              </a:rPr>
              <a:t>&gt;</a:t>
            </a:r>
          </a:p>
          <a:p>
            <a:pPr marL="342900" indent="-342900">
              <a:spcBef>
                <a:spcPts val="600"/>
              </a:spcBef>
              <a:buFont typeface="Arial" pitchFamily="34" charset="0"/>
              <a:buChar char="•"/>
            </a:pPr>
            <a:r>
              <a:rPr lang="fr-BE" sz="2400" dirty="0" smtClean="0"/>
              <a:t>Les balises pour comprendre les lignes associées à une entête: </a:t>
            </a:r>
            <a:r>
              <a:rPr lang="fr-BE" sz="2400" b="1" dirty="0" smtClean="0">
                <a:solidFill>
                  <a:srgbClr val="FF0000"/>
                </a:solidFill>
              </a:rPr>
              <a:t>&lt;</a:t>
            </a:r>
            <a:r>
              <a:rPr lang="fr-BE" sz="2400" b="1" dirty="0" err="1" smtClean="0">
                <a:solidFill>
                  <a:srgbClr val="FF0000"/>
                </a:solidFill>
              </a:rPr>
              <a:t>thead</a:t>
            </a:r>
            <a:r>
              <a:rPr lang="fr-BE" sz="2400" b="1" dirty="0" smtClean="0">
                <a:solidFill>
                  <a:srgbClr val="FF0000"/>
                </a:solidFill>
              </a:rPr>
              <a:t>&gt;&lt;/</a:t>
            </a:r>
            <a:r>
              <a:rPr lang="fr-BE" sz="2400" b="1" dirty="0" err="1" smtClean="0">
                <a:solidFill>
                  <a:srgbClr val="FF0000"/>
                </a:solidFill>
              </a:rPr>
              <a:t>thead</a:t>
            </a:r>
            <a:r>
              <a:rPr lang="fr-BE" sz="2400" b="1" dirty="0" smtClean="0">
                <a:solidFill>
                  <a:srgbClr val="FF0000"/>
                </a:solidFill>
              </a:rPr>
              <a:t>&gt;</a:t>
            </a:r>
          </a:p>
          <a:p>
            <a:pPr marL="342900" indent="-342900">
              <a:spcBef>
                <a:spcPts val="600"/>
              </a:spcBef>
              <a:buFont typeface="Arial" pitchFamily="34" charset="0"/>
              <a:buChar char="•"/>
            </a:pPr>
            <a:r>
              <a:rPr lang="fr-BE" sz="2400" dirty="0" smtClean="0"/>
              <a:t>Les balises pour comprendre les lignes associées au corps: </a:t>
            </a:r>
            <a:r>
              <a:rPr lang="fr-BE" sz="2400" b="1" dirty="0" smtClean="0">
                <a:solidFill>
                  <a:srgbClr val="FF0000"/>
                </a:solidFill>
              </a:rPr>
              <a:t>&lt;</a:t>
            </a:r>
            <a:r>
              <a:rPr lang="fr-BE" sz="2400" b="1" dirty="0" err="1" smtClean="0">
                <a:solidFill>
                  <a:srgbClr val="FF0000"/>
                </a:solidFill>
              </a:rPr>
              <a:t>tbody</a:t>
            </a:r>
            <a:r>
              <a:rPr lang="fr-BE" sz="2400" b="1" dirty="0" smtClean="0">
                <a:solidFill>
                  <a:srgbClr val="FF0000"/>
                </a:solidFill>
              </a:rPr>
              <a:t>&gt;&lt;/</a:t>
            </a:r>
            <a:r>
              <a:rPr lang="fr-BE" sz="2400" b="1" dirty="0" err="1" smtClean="0">
                <a:solidFill>
                  <a:srgbClr val="FF0000"/>
                </a:solidFill>
              </a:rPr>
              <a:t>tbody</a:t>
            </a:r>
            <a:r>
              <a:rPr lang="fr-BE" sz="2400" b="1" dirty="0" smtClean="0">
                <a:solidFill>
                  <a:srgbClr val="FF0000"/>
                </a:solidFill>
              </a:rPr>
              <a:t>&gt;</a:t>
            </a:r>
          </a:p>
          <a:p>
            <a:pPr marL="342900" indent="-342900">
              <a:spcBef>
                <a:spcPts val="600"/>
              </a:spcBef>
              <a:buFont typeface="Arial" pitchFamily="34" charset="0"/>
              <a:buChar char="•"/>
            </a:pPr>
            <a:r>
              <a:rPr lang="fr-BE" sz="2400" dirty="0" smtClean="0"/>
              <a:t>Les balises pour comprendre les lignes associées au pied du tableau: </a:t>
            </a:r>
            <a:r>
              <a:rPr lang="fr-BE" sz="2400" b="1" dirty="0" smtClean="0">
                <a:solidFill>
                  <a:srgbClr val="FF0000"/>
                </a:solidFill>
              </a:rPr>
              <a:t>&lt;</a:t>
            </a:r>
            <a:r>
              <a:rPr lang="fr-BE" sz="2400" b="1" dirty="0" err="1" smtClean="0">
                <a:solidFill>
                  <a:srgbClr val="FF0000"/>
                </a:solidFill>
              </a:rPr>
              <a:t>tfoot</a:t>
            </a:r>
            <a:r>
              <a:rPr lang="fr-BE" sz="2400" b="1" dirty="0" smtClean="0">
                <a:solidFill>
                  <a:srgbClr val="FF0000"/>
                </a:solidFill>
              </a:rPr>
              <a:t>&gt;&lt;/</a:t>
            </a:r>
            <a:r>
              <a:rPr lang="fr-BE" sz="2400" b="1" dirty="0" err="1" smtClean="0">
                <a:solidFill>
                  <a:srgbClr val="FF0000"/>
                </a:solidFill>
              </a:rPr>
              <a:t>tfoot</a:t>
            </a:r>
            <a:r>
              <a:rPr lang="fr-BE" sz="2400" b="1" dirty="0" smtClean="0">
                <a:solidFill>
                  <a:srgbClr val="FF0000"/>
                </a:solidFill>
              </a:rPr>
              <a:t>&gt;</a:t>
            </a:r>
            <a:endParaRPr lang="fr-BE" sz="2400" b="1" dirty="0">
              <a:solidFill>
                <a:srgbClr val="FF0000"/>
              </a:solidFill>
            </a:endParaRPr>
          </a:p>
        </p:txBody>
      </p:sp>
    </p:spTree>
    <p:extLst>
      <p:ext uri="{BB962C8B-B14F-4D97-AF65-F5344CB8AC3E}">
        <p14:creationId xmlns="" xmlns:p14="http://schemas.microsoft.com/office/powerpoint/2010/main" val="42577708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Balises d'organisation</a:t>
            </a: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87624" y="1100546"/>
            <a:ext cx="6952718" cy="55573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2101912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Balises sémantiques</a:t>
            </a:r>
          </a:p>
        </p:txBody>
      </p:sp>
      <p:sp>
        <p:nvSpPr>
          <p:cNvPr id="3" name="ZoneTexte 2"/>
          <p:cNvSpPr txBox="1"/>
          <p:nvPr/>
        </p:nvSpPr>
        <p:spPr>
          <a:xfrm>
            <a:off x="1043608" y="1052736"/>
            <a:ext cx="7712704" cy="707886"/>
          </a:xfrm>
          <a:prstGeom prst="rect">
            <a:avLst/>
          </a:prstGeom>
          <a:noFill/>
        </p:spPr>
        <p:txBody>
          <a:bodyPr wrap="square" rtlCol="0">
            <a:spAutoFit/>
          </a:bodyPr>
          <a:lstStyle/>
          <a:p>
            <a:r>
              <a:rPr lang="fr-BE" sz="2000" dirty="0" smtClean="0"/>
              <a:t>Bien que faisant partie de la norme HTML5, certaines balises ne sont pas reconnues par tous les navigateurs. (13/07/2011)</a:t>
            </a:r>
            <a:endParaRPr lang="fr-BE" sz="2000" dirty="0"/>
          </a:p>
        </p:txBody>
      </p:sp>
      <p:sp>
        <p:nvSpPr>
          <p:cNvPr id="4" name="ZoneTexte 3"/>
          <p:cNvSpPr txBox="1"/>
          <p:nvPr/>
        </p:nvSpPr>
        <p:spPr>
          <a:xfrm>
            <a:off x="720080" y="1988840"/>
            <a:ext cx="8388424" cy="3570208"/>
          </a:xfrm>
          <a:prstGeom prst="rect">
            <a:avLst/>
          </a:prstGeom>
          <a:noFill/>
        </p:spPr>
        <p:txBody>
          <a:bodyPr wrap="square" rtlCol="0">
            <a:spAutoFit/>
          </a:bodyPr>
          <a:lstStyle/>
          <a:p>
            <a:pPr marL="342900" indent="-342900">
              <a:spcBef>
                <a:spcPts val="300"/>
              </a:spcBef>
              <a:buFont typeface="Arial" pitchFamily="34" charset="0"/>
              <a:buChar char="•"/>
            </a:pPr>
            <a:r>
              <a:rPr lang="fr-BE" sz="2400" dirty="0" smtClean="0"/>
              <a:t>Balises </a:t>
            </a:r>
            <a:r>
              <a:rPr lang="fr-BE" sz="2400" b="1" dirty="0" smtClean="0">
                <a:solidFill>
                  <a:srgbClr val="FF0000"/>
                </a:solidFill>
              </a:rPr>
              <a:t>&lt;</a:t>
            </a:r>
            <a:r>
              <a:rPr lang="fr-BE" sz="2400" b="1" dirty="0" err="1" smtClean="0">
                <a:solidFill>
                  <a:srgbClr val="FF0000"/>
                </a:solidFill>
              </a:rPr>
              <a:t>hgroup</a:t>
            </a:r>
            <a:r>
              <a:rPr lang="fr-BE" sz="2400" b="1" dirty="0" smtClean="0">
                <a:solidFill>
                  <a:srgbClr val="FF0000"/>
                </a:solidFill>
              </a:rPr>
              <a:t>&gt;&lt;/</a:t>
            </a:r>
            <a:r>
              <a:rPr lang="fr-BE" sz="2400" b="1" dirty="0" err="1" smtClean="0">
                <a:solidFill>
                  <a:srgbClr val="FF0000"/>
                </a:solidFill>
              </a:rPr>
              <a:t>hgroup</a:t>
            </a:r>
            <a:r>
              <a:rPr lang="fr-BE" sz="2400" b="1" dirty="0" smtClean="0">
                <a:solidFill>
                  <a:srgbClr val="FF0000"/>
                </a:solidFill>
              </a:rPr>
              <a:t>&gt; </a:t>
            </a:r>
            <a:r>
              <a:rPr lang="fr-BE" sz="2400" dirty="0" smtClean="0"/>
              <a:t>qui permettent de regrouper des balises de type &lt;</a:t>
            </a:r>
            <a:r>
              <a:rPr lang="fr-BE" sz="2400" dirty="0" err="1" smtClean="0"/>
              <a:t>hx</a:t>
            </a:r>
            <a:r>
              <a:rPr lang="fr-BE" sz="2400" dirty="0" smtClean="0"/>
              <a:t>&gt;</a:t>
            </a:r>
          </a:p>
          <a:p>
            <a:pPr marL="342900" indent="-342900">
              <a:spcBef>
                <a:spcPts val="300"/>
              </a:spcBef>
              <a:buFont typeface="Arial" pitchFamily="34" charset="0"/>
              <a:buChar char="•"/>
            </a:pPr>
            <a:r>
              <a:rPr lang="fr-BE" sz="2400" dirty="0" smtClean="0"/>
              <a:t>Balises </a:t>
            </a:r>
            <a:r>
              <a:rPr lang="fr-BE" sz="2400" b="1" dirty="0" smtClean="0">
                <a:solidFill>
                  <a:srgbClr val="FF0000"/>
                </a:solidFill>
              </a:rPr>
              <a:t>&lt;time&gt;&lt;/time&gt; </a:t>
            </a:r>
            <a:r>
              <a:rPr lang="fr-BE" sz="2400" dirty="0" smtClean="0"/>
              <a:t>qui définissent une date ou une heure</a:t>
            </a:r>
          </a:p>
          <a:p>
            <a:pPr marL="342900" indent="-342900">
              <a:spcBef>
                <a:spcPts val="300"/>
              </a:spcBef>
              <a:buFont typeface="Arial" pitchFamily="34" charset="0"/>
              <a:buChar char="•"/>
            </a:pPr>
            <a:r>
              <a:rPr lang="fr-BE" sz="2400" dirty="0" smtClean="0"/>
              <a:t>Balises </a:t>
            </a:r>
            <a:r>
              <a:rPr lang="fr-BE" sz="2400" b="1" dirty="0" smtClean="0">
                <a:solidFill>
                  <a:srgbClr val="FF0000"/>
                </a:solidFill>
              </a:rPr>
              <a:t>&lt;mark&gt;&lt;/mark&gt; </a:t>
            </a:r>
            <a:r>
              <a:rPr lang="fr-BE" sz="2400" dirty="0" smtClean="0"/>
              <a:t>qui mettent en évidence avec un fond jaune un texte</a:t>
            </a:r>
          </a:p>
          <a:p>
            <a:pPr marL="342900" indent="-342900">
              <a:spcBef>
                <a:spcPts val="300"/>
              </a:spcBef>
              <a:buFont typeface="Arial" pitchFamily="34" charset="0"/>
              <a:buChar char="•"/>
            </a:pPr>
            <a:r>
              <a:rPr lang="fr-BE" sz="2400" dirty="0" smtClean="0"/>
              <a:t>Balises </a:t>
            </a:r>
            <a:r>
              <a:rPr lang="fr-BE" sz="2400" b="1" dirty="0" smtClean="0">
                <a:solidFill>
                  <a:srgbClr val="FF0000"/>
                </a:solidFill>
              </a:rPr>
              <a:t>&lt;figure&gt;&lt;/figure&gt; </a:t>
            </a:r>
            <a:r>
              <a:rPr lang="fr-BE" sz="2400" dirty="0" smtClean="0"/>
              <a:t>qui permettent de regrouper des images, vidéos qui viennent en illustration du contenu principal</a:t>
            </a:r>
          </a:p>
          <a:p>
            <a:pPr marL="342900" indent="-342900">
              <a:spcBef>
                <a:spcPts val="300"/>
              </a:spcBef>
              <a:buFont typeface="Arial" pitchFamily="34" charset="0"/>
              <a:buChar char="•"/>
            </a:pPr>
            <a:r>
              <a:rPr lang="fr-BE" sz="2400" dirty="0" smtClean="0"/>
              <a:t>Balises </a:t>
            </a:r>
            <a:r>
              <a:rPr lang="fr-BE" sz="2400" b="1" dirty="0" smtClean="0">
                <a:solidFill>
                  <a:srgbClr val="FF0000"/>
                </a:solidFill>
              </a:rPr>
              <a:t>&lt;</a:t>
            </a:r>
            <a:r>
              <a:rPr lang="fr-BE" sz="2400" b="1" dirty="0" err="1" smtClean="0">
                <a:solidFill>
                  <a:srgbClr val="FF0000"/>
                </a:solidFill>
              </a:rPr>
              <a:t>figcaption</a:t>
            </a:r>
            <a:r>
              <a:rPr lang="fr-BE" sz="2400" b="1" dirty="0" smtClean="0">
                <a:solidFill>
                  <a:srgbClr val="FF0000"/>
                </a:solidFill>
              </a:rPr>
              <a:t>&gt;&lt;/</a:t>
            </a:r>
            <a:r>
              <a:rPr lang="fr-BE" sz="2400" b="1" dirty="0" err="1" smtClean="0">
                <a:solidFill>
                  <a:srgbClr val="FF0000"/>
                </a:solidFill>
              </a:rPr>
              <a:t>figcaption</a:t>
            </a:r>
            <a:r>
              <a:rPr lang="fr-BE" sz="2400" b="1" dirty="0" smtClean="0">
                <a:solidFill>
                  <a:srgbClr val="FF0000"/>
                </a:solidFill>
              </a:rPr>
              <a:t>&gt; </a:t>
            </a:r>
            <a:r>
              <a:rPr lang="fr-BE" sz="2400" dirty="0" smtClean="0"/>
              <a:t>permettant de fournir une légende pour les balises &lt;figure&gt;&lt;/figure&gt;</a:t>
            </a:r>
            <a:endParaRPr lang="fr-BE" sz="2400" dirty="0"/>
          </a:p>
        </p:txBody>
      </p:sp>
    </p:spTree>
    <p:extLst>
      <p:ext uri="{BB962C8B-B14F-4D97-AF65-F5344CB8AC3E}">
        <p14:creationId xmlns="" xmlns:p14="http://schemas.microsoft.com/office/powerpoint/2010/main" val="162262533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Balises sémantiques</a:t>
            </a:r>
          </a:p>
        </p:txBody>
      </p:sp>
      <p:sp>
        <p:nvSpPr>
          <p:cNvPr id="5" name="ZoneTexte 4"/>
          <p:cNvSpPr txBox="1"/>
          <p:nvPr/>
        </p:nvSpPr>
        <p:spPr>
          <a:xfrm>
            <a:off x="1035760" y="980728"/>
            <a:ext cx="8108240" cy="1015663"/>
          </a:xfrm>
          <a:prstGeom prst="rect">
            <a:avLst/>
          </a:prstGeom>
          <a:noFill/>
        </p:spPr>
        <p:txBody>
          <a:bodyPr wrap="square" rtlCol="0">
            <a:spAutoFit/>
          </a:bodyPr>
          <a:lstStyle/>
          <a:p>
            <a:r>
              <a:rPr lang="fr-BE" sz="2000" dirty="0" smtClean="0"/>
              <a:t>Les balises suivantes sont trop peu reconnues bien que prometteuses dans l'avenir: </a:t>
            </a:r>
            <a:r>
              <a:rPr lang="fr-BE" sz="2000" b="1" dirty="0" smtClean="0">
                <a:solidFill>
                  <a:srgbClr val="FF0000"/>
                </a:solidFill>
              </a:rPr>
              <a:t>&lt;</a:t>
            </a:r>
            <a:r>
              <a:rPr lang="fr-BE" sz="2000" b="1" dirty="0" err="1" smtClean="0">
                <a:solidFill>
                  <a:srgbClr val="FF0000"/>
                </a:solidFill>
              </a:rPr>
              <a:t>meter</a:t>
            </a:r>
            <a:r>
              <a:rPr lang="fr-BE" sz="2000" b="1" dirty="0" smtClean="0">
                <a:solidFill>
                  <a:srgbClr val="FF0000"/>
                </a:solidFill>
              </a:rPr>
              <a:t>&gt;&lt;/</a:t>
            </a:r>
            <a:r>
              <a:rPr lang="fr-BE" sz="2000" b="1" dirty="0" err="1" smtClean="0">
                <a:solidFill>
                  <a:srgbClr val="FF0000"/>
                </a:solidFill>
              </a:rPr>
              <a:t>meter</a:t>
            </a:r>
            <a:r>
              <a:rPr lang="fr-BE" sz="2000" b="1" dirty="0" smtClean="0">
                <a:solidFill>
                  <a:srgbClr val="FF0000"/>
                </a:solidFill>
              </a:rPr>
              <a:t>&gt; </a:t>
            </a:r>
            <a:r>
              <a:rPr lang="fr-BE" sz="2000" b="1" dirty="0">
                <a:solidFill>
                  <a:srgbClr val="FF0000"/>
                </a:solidFill>
              </a:rPr>
              <a:t>&lt;</a:t>
            </a:r>
            <a:r>
              <a:rPr lang="fr-BE" sz="2000" b="1" dirty="0" err="1" smtClean="0">
                <a:solidFill>
                  <a:srgbClr val="FF0000"/>
                </a:solidFill>
              </a:rPr>
              <a:t>progress</a:t>
            </a:r>
            <a:r>
              <a:rPr lang="fr-BE" sz="2000" b="1" dirty="0" smtClean="0">
                <a:solidFill>
                  <a:srgbClr val="FF0000"/>
                </a:solidFill>
              </a:rPr>
              <a:t>&gt;&lt;/</a:t>
            </a:r>
            <a:r>
              <a:rPr lang="fr-BE" sz="2000" b="1" dirty="0" err="1" smtClean="0">
                <a:solidFill>
                  <a:srgbClr val="FF0000"/>
                </a:solidFill>
              </a:rPr>
              <a:t>progress</a:t>
            </a:r>
            <a:r>
              <a:rPr lang="fr-BE" sz="2000" b="1" dirty="0" smtClean="0">
                <a:solidFill>
                  <a:srgbClr val="FF0000"/>
                </a:solidFill>
              </a:rPr>
              <a:t>&gt; &lt;</a:t>
            </a:r>
            <a:r>
              <a:rPr lang="fr-BE" sz="2000" b="1" dirty="0" err="1" smtClean="0">
                <a:solidFill>
                  <a:srgbClr val="FF0000"/>
                </a:solidFill>
              </a:rPr>
              <a:t>details</a:t>
            </a:r>
            <a:r>
              <a:rPr lang="fr-BE" sz="2000" b="1" dirty="0" smtClean="0">
                <a:solidFill>
                  <a:srgbClr val="FF0000"/>
                </a:solidFill>
              </a:rPr>
              <a:t>&gt;&lt;</a:t>
            </a:r>
            <a:r>
              <a:rPr lang="fr-BE" sz="2000" b="1" dirty="0" err="1" smtClean="0">
                <a:solidFill>
                  <a:srgbClr val="FF0000"/>
                </a:solidFill>
              </a:rPr>
              <a:t>details</a:t>
            </a:r>
            <a:r>
              <a:rPr lang="fr-BE" sz="2000" b="1" dirty="0" smtClean="0">
                <a:solidFill>
                  <a:srgbClr val="FF0000"/>
                </a:solidFill>
              </a:rPr>
              <a:t>&gt;&lt;</a:t>
            </a:r>
            <a:r>
              <a:rPr lang="fr-BE" sz="2000" b="1" dirty="0" err="1" smtClean="0">
                <a:solidFill>
                  <a:srgbClr val="FF0000"/>
                </a:solidFill>
              </a:rPr>
              <a:t>summary</a:t>
            </a:r>
            <a:r>
              <a:rPr lang="fr-BE" sz="2000" b="1" dirty="0" smtClean="0">
                <a:solidFill>
                  <a:srgbClr val="FF0000"/>
                </a:solidFill>
              </a:rPr>
              <a:t>&gt;&lt;/</a:t>
            </a:r>
            <a:r>
              <a:rPr lang="fr-BE" sz="2000" b="1" dirty="0" err="1" smtClean="0">
                <a:solidFill>
                  <a:srgbClr val="FF0000"/>
                </a:solidFill>
              </a:rPr>
              <a:t>summary</a:t>
            </a:r>
            <a:r>
              <a:rPr lang="fr-BE" sz="2000" b="1" dirty="0" smtClean="0">
                <a:solidFill>
                  <a:srgbClr val="FF0000"/>
                </a:solidFill>
              </a:rPr>
              <a:t>&gt; &lt;menu&gt;&lt;/menu&gt; </a:t>
            </a:r>
            <a:endParaRPr lang="fr-BE" sz="2000" b="1" dirty="0">
              <a:solidFill>
                <a:srgbClr val="FF0000"/>
              </a:solidFill>
            </a:endParaRPr>
          </a:p>
        </p:txBody>
      </p:sp>
      <p:sp>
        <p:nvSpPr>
          <p:cNvPr id="6" name="ZoneTexte 5"/>
          <p:cNvSpPr txBox="1"/>
          <p:nvPr/>
        </p:nvSpPr>
        <p:spPr>
          <a:xfrm>
            <a:off x="1035760" y="2204864"/>
            <a:ext cx="6848608" cy="400110"/>
          </a:xfrm>
          <a:prstGeom prst="rect">
            <a:avLst/>
          </a:prstGeom>
          <a:noFill/>
        </p:spPr>
        <p:txBody>
          <a:bodyPr wrap="square" rtlCol="0">
            <a:spAutoFit/>
          </a:bodyPr>
          <a:lstStyle/>
          <a:p>
            <a:r>
              <a:rPr lang="fr-BE" sz="2000" b="1" dirty="0" smtClean="0"/>
              <a:t>Exemple d'utilisation de &lt;</a:t>
            </a:r>
            <a:r>
              <a:rPr lang="fr-BE" sz="2000" b="1" dirty="0" err="1" smtClean="0"/>
              <a:t>meter</a:t>
            </a:r>
            <a:r>
              <a:rPr lang="fr-BE" sz="2000" b="1" dirty="0" smtClean="0"/>
              <a:t>&gt;  sous Google Chrome</a:t>
            </a:r>
            <a:endParaRPr lang="fr-BE" sz="2000" b="1"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43608" y="2708920"/>
            <a:ext cx="4396743" cy="12425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1103664" y="4149080"/>
            <a:ext cx="7263499" cy="1938992"/>
          </a:xfrm>
          <a:prstGeom prst="rect">
            <a:avLst/>
          </a:prstGeom>
          <a:noFill/>
          <a:ln>
            <a:solidFill>
              <a:schemeClr val="accent1"/>
            </a:solidFill>
          </a:ln>
        </p:spPr>
        <p:txBody>
          <a:bodyPr wrap="square" rtlCol="0">
            <a:spAutoFit/>
          </a:bodyPr>
          <a:lstStyle/>
          <a:p>
            <a:r>
              <a:rPr lang="fr-BE" sz="2000" dirty="0"/>
              <a:t>&lt;p&gt;Votre score </a:t>
            </a:r>
          </a:p>
          <a:p>
            <a:r>
              <a:rPr lang="fr-BE" sz="2000" dirty="0"/>
              <a:t>&lt;</a:t>
            </a:r>
            <a:r>
              <a:rPr lang="fr-BE" sz="2000" dirty="0" err="1"/>
              <a:t>meter</a:t>
            </a:r>
            <a:r>
              <a:rPr lang="fr-BE" sz="2000" dirty="0"/>
              <a:t> value="61" min="0" max="100" </a:t>
            </a:r>
            <a:r>
              <a:rPr lang="fr-BE" sz="2000" dirty="0" err="1"/>
              <a:t>low</a:t>
            </a:r>
            <a:r>
              <a:rPr lang="fr-BE" sz="2000" dirty="0"/>
              <a:t>="65" </a:t>
            </a:r>
            <a:r>
              <a:rPr lang="fr-BE" sz="2000" dirty="0" err="1"/>
              <a:t>high</a:t>
            </a:r>
            <a:r>
              <a:rPr lang="fr-BE" sz="2000" dirty="0"/>
              <a:t>="96" optimum="100"&gt;&lt;/</a:t>
            </a:r>
            <a:r>
              <a:rPr lang="fr-BE" sz="2000" dirty="0" err="1"/>
              <a:t>meter</a:t>
            </a:r>
            <a:r>
              <a:rPr lang="fr-BE" sz="2000" dirty="0"/>
              <a:t>&gt;61</a:t>
            </a:r>
            <a:r>
              <a:rPr lang="fr-BE" sz="2000" dirty="0" smtClean="0"/>
              <a:t>%&lt;/</a:t>
            </a:r>
            <a:r>
              <a:rPr lang="fr-BE" sz="2000" dirty="0"/>
              <a:t>p&gt;</a:t>
            </a:r>
          </a:p>
          <a:p>
            <a:r>
              <a:rPr lang="fr-BE" sz="2000" dirty="0"/>
              <a:t>&lt;p&gt;Votre deuxième score </a:t>
            </a:r>
          </a:p>
          <a:p>
            <a:r>
              <a:rPr lang="fr-BE" sz="2000" dirty="0"/>
              <a:t>&lt;</a:t>
            </a:r>
            <a:r>
              <a:rPr lang="fr-BE" sz="2000" dirty="0" err="1"/>
              <a:t>meter</a:t>
            </a:r>
            <a:r>
              <a:rPr lang="fr-BE" sz="2000" dirty="0"/>
              <a:t> value="75" min="0" max="100" </a:t>
            </a:r>
            <a:r>
              <a:rPr lang="fr-BE" sz="2000" dirty="0" err="1"/>
              <a:t>low</a:t>
            </a:r>
            <a:r>
              <a:rPr lang="fr-BE" sz="2000" dirty="0"/>
              <a:t>="65" </a:t>
            </a:r>
            <a:r>
              <a:rPr lang="fr-BE" sz="2000" dirty="0" err="1"/>
              <a:t>high</a:t>
            </a:r>
            <a:r>
              <a:rPr lang="fr-BE" sz="2000" dirty="0"/>
              <a:t>="96" optimum="100"&gt;&lt;/</a:t>
            </a:r>
            <a:r>
              <a:rPr lang="fr-BE" sz="2000" dirty="0" err="1"/>
              <a:t>meter</a:t>
            </a:r>
            <a:r>
              <a:rPr lang="fr-BE" sz="2000" dirty="0"/>
              <a:t>&gt;75</a:t>
            </a:r>
            <a:r>
              <a:rPr lang="fr-BE" sz="2000" dirty="0" smtClean="0"/>
              <a:t>%&lt;/</a:t>
            </a:r>
            <a:r>
              <a:rPr lang="fr-BE" sz="2000" dirty="0"/>
              <a:t>p</a:t>
            </a:r>
            <a:r>
              <a:rPr lang="fr-BE" sz="2000" dirty="0" smtClean="0"/>
              <a:t>&gt;</a:t>
            </a:r>
            <a:endParaRPr lang="fr-BE" sz="2000" dirty="0"/>
          </a:p>
        </p:txBody>
      </p:sp>
    </p:spTree>
    <p:extLst>
      <p:ext uri="{BB962C8B-B14F-4D97-AF65-F5344CB8AC3E}">
        <p14:creationId xmlns="" xmlns:p14="http://schemas.microsoft.com/office/powerpoint/2010/main" val="13479146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3" name="ZoneTexte 2"/>
          <p:cNvSpPr txBox="1"/>
          <p:nvPr/>
        </p:nvSpPr>
        <p:spPr>
          <a:xfrm>
            <a:off x="1055144" y="980728"/>
            <a:ext cx="7765328" cy="1015663"/>
          </a:xfrm>
          <a:prstGeom prst="rect">
            <a:avLst/>
          </a:prstGeom>
          <a:noFill/>
        </p:spPr>
        <p:txBody>
          <a:bodyPr wrap="square" rtlCol="0">
            <a:spAutoFit/>
          </a:bodyPr>
          <a:lstStyle/>
          <a:p>
            <a:r>
              <a:rPr lang="fr-BE" sz="2000" dirty="0" smtClean="0"/>
              <a:t>Les balises s'affichent dans le flux naturel où elle se présente dans le document html. Leur largeur dépendra qu'elles soient considérées par le navigateur comme de type </a:t>
            </a:r>
            <a:r>
              <a:rPr lang="fr-BE" sz="2000" dirty="0" err="1" smtClean="0"/>
              <a:t>in-line</a:t>
            </a:r>
            <a:r>
              <a:rPr lang="fr-BE" sz="2000" dirty="0" smtClean="0"/>
              <a:t> ou bloc.</a:t>
            </a:r>
            <a:endParaRPr lang="fr-BE" sz="2000" dirty="0"/>
          </a:p>
        </p:txBody>
      </p:sp>
      <p:sp>
        <p:nvSpPr>
          <p:cNvPr id="4" name="ZoneTexte 3"/>
          <p:cNvSpPr txBox="1"/>
          <p:nvPr/>
        </p:nvSpPr>
        <p:spPr>
          <a:xfrm>
            <a:off x="971600" y="1988840"/>
            <a:ext cx="7704856" cy="1138773"/>
          </a:xfrm>
          <a:prstGeom prst="rect">
            <a:avLst/>
          </a:prstGeom>
          <a:noFill/>
        </p:spPr>
        <p:txBody>
          <a:bodyPr wrap="square" rtlCol="0">
            <a:spAutoFit/>
          </a:bodyPr>
          <a:lstStyle/>
          <a:p>
            <a:pPr marL="457200" indent="-457200">
              <a:buFont typeface="Wingdings" pitchFamily="2" charset="2"/>
              <a:buChar char="Ø"/>
            </a:pPr>
            <a:r>
              <a:rPr lang="fr-BE" sz="2800" dirty="0" smtClean="0"/>
              <a:t>Position relative:</a:t>
            </a:r>
          </a:p>
          <a:p>
            <a:r>
              <a:rPr lang="fr-BE" sz="2000" dirty="0" smtClean="0"/>
              <a:t>Nous modifions la position de façon relative à la position occupée par le flux naturel. Un peu plus en haut, en bas, à gauche ou à droite.</a:t>
            </a:r>
            <a:endParaRPr lang="fr-BE" sz="2000" dirty="0"/>
          </a:p>
        </p:txBody>
      </p:sp>
      <p:sp>
        <p:nvSpPr>
          <p:cNvPr id="5" name="ZoneTexte 4"/>
          <p:cNvSpPr txBox="1"/>
          <p:nvPr/>
        </p:nvSpPr>
        <p:spPr>
          <a:xfrm>
            <a:off x="957280" y="3360020"/>
            <a:ext cx="3168352" cy="3170099"/>
          </a:xfrm>
          <a:prstGeom prst="rect">
            <a:avLst/>
          </a:prstGeom>
          <a:noFill/>
          <a:ln>
            <a:solidFill>
              <a:schemeClr val="tx1"/>
            </a:solidFill>
          </a:ln>
        </p:spPr>
        <p:txBody>
          <a:bodyPr wrap="square" rtlCol="0">
            <a:spAutoFit/>
          </a:bodyPr>
          <a:lstStyle/>
          <a:p>
            <a:r>
              <a:rPr lang="fr-BE" sz="2000" dirty="0"/>
              <a:t>.</a:t>
            </a:r>
            <a:r>
              <a:rPr lang="fr-BE" sz="2000" dirty="0" smtClean="0"/>
              <a:t>haut {</a:t>
            </a:r>
            <a:endParaRPr lang="fr-BE" sz="2000" dirty="0"/>
          </a:p>
          <a:p>
            <a:r>
              <a:rPr lang="fr-BE" sz="2000" dirty="0"/>
              <a:t>	</a:t>
            </a:r>
            <a:r>
              <a:rPr lang="fr-BE" sz="2000" dirty="0" err="1" smtClean="0"/>
              <a:t>position:relative</a:t>
            </a:r>
            <a:r>
              <a:rPr lang="fr-BE" sz="2000" dirty="0"/>
              <a:t>;</a:t>
            </a:r>
          </a:p>
          <a:p>
            <a:r>
              <a:rPr lang="fr-BE" sz="2000" dirty="0"/>
              <a:t>	bottom:5px;</a:t>
            </a:r>
          </a:p>
          <a:p>
            <a:r>
              <a:rPr lang="fr-BE" sz="2000" dirty="0"/>
              <a:t>	</a:t>
            </a:r>
            <a:r>
              <a:rPr lang="fr-BE" sz="2000" dirty="0" err="1"/>
              <a:t>font-weight:bold</a:t>
            </a:r>
            <a:r>
              <a:rPr lang="fr-BE" sz="2000" dirty="0"/>
              <a:t>;</a:t>
            </a:r>
          </a:p>
          <a:p>
            <a:r>
              <a:rPr lang="fr-BE" sz="2000" dirty="0"/>
              <a:t>	</a:t>
            </a:r>
            <a:r>
              <a:rPr lang="fr-BE" sz="2000" dirty="0" err="1"/>
              <a:t>color:blue</a:t>
            </a:r>
            <a:r>
              <a:rPr lang="fr-BE" sz="2000" dirty="0" smtClean="0"/>
              <a:t>; }</a:t>
            </a:r>
            <a:endParaRPr lang="fr-BE" sz="2000" dirty="0"/>
          </a:p>
          <a:p>
            <a:r>
              <a:rPr lang="fr-BE" sz="2000" dirty="0"/>
              <a:t>.</a:t>
            </a:r>
            <a:r>
              <a:rPr lang="fr-BE" sz="2000" dirty="0" smtClean="0"/>
              <a:t>bas {</a:t>
            </a:r>
            <a:endParaRPr lang="fr-BE" sz="2000" dirty="0"/>
          </a:p>
          <a:p>
            <a:r>
              <a:rPr lang="fr-BE" sz="2000" dirty="0"/>
              <a:t>	</a:t>
            </a:r>
            <a:r>
              <a:rPr lang="fr-BE" sz="2000" dirty="0" err="1"/>
              <a:t>position:relative</a:t>
            </a:r>
            <a:r>
              <a:rPr lang="fr-BE" sz="2000" dirty="0"/>
              <a:t>;</a:t>
            </a:r>
          </a:p>
          <a:p>
            <a:r>
              <a:rPr lang="fr-BE" sz="2000" dirty="0"/>
              <a:t>	top:5px;</a:t>
            </a:r>
          </a:p>
          <a:p>
            <a:r>
              <a:rPr lang="fr-BE" sz="2000" dirty="0"/>
              <a:t>	</a:t>
            </a:r>
            <a:r>
              <a:rPr lang="fr-BE" sz="2000" dirty="0" err="1"/>
              <a:t>font-weight:bold</a:t>
            </a:r>
            <a:r>
              <a:rPr lang="fr-BE" sz="2000" dirty="0"/>
              <a:t>;</a:t>
            </a:r>
          </a:p>
          <a:p>
            <a:r>
              <a:rPr lang="fr-BE" sz="2000" dirty="0"/>
              <a:t>	</a:t>
            </a:r>
            <a:r>
              <a:rPr lang="fr-BE" sz="2000" dirty="0" err="1"/>
              <a:t>color:blue</a:t>
            </a:r>
            <a:r>
              <a:rPr lang="fr-BE" sz="2000" dirty="0" smtClean="0"/>
              <a:t>; }</a:t>
            </a:r>
            <a:endParaRPr lang="fr-BE" sz="2000" dirty="0"/>
          </a:p>
        </p:txBody>
      </p:sp>
      <p:sp>
        <p:nvSpPr>
          <p:cNvPr id="6" name="ZoneTexte 5"/>
          <p:cNvSpPr txBox="1"/>
          <p:nvPr/>
        </p:nvSpPr>
        <p:spPr>
          <a:xfrm>
            <a:off x="4351920" y="3360020"/>
            <a:ext cx="4320480" cy="1631216"/>
          </a:xfrm>
          <a:prstGeom prst="rect">
            <a:avLst/>
          </a:prstGeom>
          <a:noFill/>
          <a:ln>
            <a:solidFill>
              <a:schemeClr val="tx1"/>
            </a:solidFill>
          </a:ln>
        </p:spPr>
        <p:txBody>
          <a:bodyPr wrap="square" rtlCol="0">
            <a:spAutoFit/>
          </a:bodyPr>
          <a:lstStyle/>
          <a:p>
            <a:r>
              <a:rPr lang="fr-BE" sz="2000" dirty="0"/>
              <a:t>&lt;body</a:t>
            </a:r>
            <a:r>
              <a:rPr lang="fr-BE" sz="2000" dirty="0" smtClean="0"/>
              <a:t>&gt; &lt;</a:t>
            </a:r>
            <a:r>
              <a:rPr lang="fr-BE" sz="2000" dirty="0" err="1"/>
              <a:t>br</a:t>
            </a:r>
            <a:r>
              <a:rPr lang="fr-BE" sz="2000" dirty="0"/>
              <a:t>/&gt;</a:t>
            </a:r>
          </a:p>
          <a:p>
            <a:r>
              <a:rPr lang="fr-BE" sz="2000" dirty="0"/>
              <a:t>Texte plus&lt;</a:t>
            </a:r>
            <a:r>
              <a:rPr lang="fr-BE" sz="2000" dirty="0" err="1"/>
              <a:t>span</a:t>
            </a:r>
            <a:r>
              <a:rPr lang="fr-BE" sz="2000" dirty="0"/>
              <a:t> class="haut"&gt; haut &lt;/</a:t>
            </a:r>
            <a:r>
              <a:rPr lang="fr-BE" sz="2000" dirty="0" err="1"/>
              <a:t>span</a:t>
            </a:r>
            <a:r>
              <a:rPr lang="fr-BE" sz="2000" dirty="0"/>
              <a:t>&gt;que la suite&lt;</a:t>
            </a:r>
            <a:r>
              <a:rPr lang="fr-BE" sz="2000" dirty="0" err="1"/>
              <a:t>br</a:t>
            </a:r>
            <a:r>
              <a:rPr lang="fr-BE" sz="2000" dirty="0"/>
              <a:t>/&gt;&lt;</a:t>
            </a:r>
            <a:r>
              <a:rPr lang="fr-BE" sz="2000" dirty="0" err="1"/>
              <a:t>br</a:t>
            </a:r>
            <a:r>
              <a:rPr lang="fr-BE" sz="2000" dirty="0"/>
              <a:t>/&gt;</a:t>
            </a:r>
          </a:p>
          <a:p>
            <a:r>
              <a:rPr lang="fr-BE" sz="2000" dirty="0"/>
              <a:t>Texte plus&lt;</a:t>
            </a:r>
            <a:r>
              <a:rPr lang="fr-BE" sz="2000" dirty="0" err="1"/>
              <a:t>span</a:t>
            </a:r>
            <a:r>
              <a:rPr lang="fr-BE" sz="2000" dirty="0"/>
              <a:t> class="bas"&gt; bas &lt;/</a:t>
            </a:r>
            <a:r>
              <a:rPr lang="fr-BE" sz="2000" dirty="0" err="1"/>
              <a:t>span</a:t>
            </a:r>
            <a:r>
              <a:rPr lang="fr-BE" sz="2000" dirty="0"/>
              <a:t>&gt;que la suite&lt;</a:t>
            </a:r>
            <a:r>
              <a:rPr lang="fr-BE" sz="2000" dirty="0" err="1"/>
              <a:t>br</a:t>
            </a:r>
            <a:r>
              <a:rPr lang="fr-BE" sz="2000" dirty="0"/>
              <a:t>/&gt;&lt;</a:t>
            </a:r>
            <a:r>
              <a:rPr lang="fr-BE" sz="2000" dirty="0" err="1"/>
              <a:t>br</a:t>
            </a:r>
            <a:r>
              <a:rPr lang="fr-BE" sz="2000" dirty="0" smtClean="0"/>
              <a:t>/&gt; &lt;/</a:t>
            </a:r>
            <a:r>
              <a:rPr lang="fr-BE" sz="2000" dirty="0"/>
              <a:t>body</a:t>
            </a:r>
            <a:r>
              <a:rPr lang="fr-BE" sz="2000" dirty="0" smtClean="0"/>
              <a:t>&gt;</a:t>
            </a:r>
            <a:endParaRPr lang="fr-BE" sz="2000"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6216" y="5157192"/>
            <a:ext cx="3219053" cy="121434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3308210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1138773"/>
          </a:xfrm>
          <a:prstGeom prst="rect">
            <a:avLst/>
          </a:prstGeom>
          <a:noFill/>
        </p:spPr>
        <p:txBody>
          <a:bodyPr wrap="square" rtlCol="0">
            <a:spAutoFit/>
          </a:bodyPr>
          <a:lstStyle/>
          <a:p>
            <a:pPr marL="457200" indent="-457200">
              <a:buFont typeface="Wingdings" pitchFamily="2" charset="2"/>
              <a:buChar char="Ø"/>
            </a:pPr>
            <a:r>
              <a:rPr lang="fr-BE" sz="2800" dirty="0" smtClean="0"/>
              <a:t>Position absolue:</a:t>
            </a:r>
          </a:p>
          <a:p>
            <a:r>
              <a:rPr lang="fr-BE" sz="2000" dirty="0" smtClean="0"/>
              <a:t>Nous définissons la position de l'élément dans son conteneur. </a:t>
            </a:r>
          </a:p>
          <a:p>
            <a:r>
              <a:rPr lang="fr-BE" sz="2000" dirty="0" smtClean="0"/>
              <a:t>Exemple de centrage vertical pour restreindre la page à un format 800x600.</a:t>
            </a:r>
            <a:endParaRPr lang="fr-BE" sz="2000" dirty="0"/>
          </a:p>
        </p:txBody>
      </p:sp>
      <p:sp>
        <p:nvSpPr>
          <p:cNvPr id="5" name="ZoneTexte 4"/>
          <p:cNvSpPr txBox="1"/>
          <p:nvPr/>
        </p:nvSpPr>
        <p:spPr>
          <a:xfrm>
            <a:off x="947632" y="2564904"/>
            <a:ext cx="3168352" cy="3170099"/>
          </a:xfrm>
          <a:prstGeom prst="rect">
            <a:avLst/>
          </a:prstGeom>
          <a:noFill/>
          <a:ln>
            <a:solidFill>
              <a:schemeClr val="tx1"/>
            </a:solidFill>
          </a:ln>
        </p:spPr>
        <p:txBody>
          <a:bodyPr wrap="square" rtlCol="0">
            <a:spAutoFit/>
          </a:bodyPr>
          <a:lstStyle/>
          <a:p>
            <a:r>
              <a:rPr lang="fr-BE" sz="2000" dirty="0"/>
              <a:t>.Bloc800x600{</a:t>
            </a:r>
          </a:p>
          <a:p>
            <a:pPr lvl="1"/>
            <a:r>
              <a:rPr lang="fr-BE" sz="2000" dirty="0" smtClean="0"/>
              <a:t>width:800px</a:t>
            </a:r>
            <a:r>
              <a:rPr lang="fr-BE" sz="2000" dirty="0"/>
              <a:t>;</a:t>
            </a:r>
          </a:p>
          <a:p>
            <a:pPr lvl="1"/>
            <a:r>
              <a:rPr lang="fr-BE" sz="2000" dirty="0" smtClean="0"/>
              <a:t>height:600px</a:t>
            </a:r>
            <a:r>
              <a:rPr lang="fr-BE" sz="2000" dirty="0"/>
              <a:t>;</a:t>
            </a:r>
          </a:p>
          <a:p>
            <a:pPr lvl="1"/>
            <a:r>
              <a:rPr lang="fr-BE" sz="2000" dirty="0" err="1" smtClean="0"/>
              <a:t>position:absolute</a:t>
            </a:r>
            <a:r>
              <a:rPr lang="fr-BE" sz="2000" dirty="0"/>
              <a:t>;</a:t>
            </a:r>
          </a:p>
          <a:p>
            <a:pPr lvl="1"/>
            <a:r>
              <a:rPr lang="fr-BE" sz="2000" dirty="0" err="1" smtClean="0"/>
              <a:t>margin:auto</a:t>
            </a:r>
            <a:r>
              <a:rPr lang="fr-BE" sz="2000" dirty="0"/>
              <a:t>;</a:t>
            </a:r>
          </a:p>
          <a:p>
            <a:pPr lvl="1"/>
            <a:r>
              <a:rPr lang="fr-BE" sz="2000" dirty="0" smtClean="0"/>
              <a:t>top:0px</a:t>
            </a:r>
            <a:r>
              <a:rPr lang="fr-BE" sz="2000" dirty="0"/>
              <a:t>;</a:t>
            </a:r>
          </a:p>
          <a:p>
            <a:pPr lvl="1"/>
            <a:r>
              <a:rPr lang="fr-BE" sz="2000" dirty="0" smtClean="0"/>
              <a:t>z-index:2</a:t>
            </a:r>
            <a:r>
              <a:rPr lang="fr-BE" sz="2000" dirty="0"/>
              <a:t>;</a:t>
            </a:r>
          </a:p>
          <a:p>
            <a:pPr lvl="1"/>
            <a:r>
              <a:rPr lang="fr-BE" sz="2000" dirty="0" smtClean="0"/>
              <a:t>left:50</a:t>
            </a:r>
            <a:r>
              <a:rPr lang="fr-BE" sz="2000" dirty="0"/>
              <a:t>%;</a:t>
            </a:r>
          </a:p>
          <a:p>
            <a:pPr lvl="1"/>
            <a:r>
              <a:rPr lang="fr-BE" sz="2000" dirty="0" err="1" smtClean="0"/>
              <a:t>margin-left</a:t>
            </a:r>
            <a:r>
              <a:rPr lang="fr-BE" sz="2000" dirty="0"/>
              <a:t>:-400px;</a:t>
            </a:r>
          </a:p>
          <a:p>
            <a:pPr lvl="1"/>
            <a:r>
              <a:rPr lang="fr-BE" sz="2000" dirty="0" err="1" smtClean="0"/>
              <a:t>border:thin</a:t>
            </a:r>
            <a:r>
              <a:rPr lang="fr-BE" sz="2000" dirty="0" smtClean="0"/>
              <a:t> </a:t>
            </a:r>
            <a:r>
              <a:rPr lang="fr-BE" sz="2000" dirty="0"/>
              <a:t>black </a:t>
            </a:r>
            <a:r>
              <a:rPr lang="fr-BE" sz="2000" dirty="0" err="1"/>
              <a:t>solid</a:t>
            </a:r>
            <a:r>
              <a:rPr lang="fr-BE" sz="2000" dirty="0" smtClean="0"/>
              <a:t>; }</a:t>
            </a:r>
            <a:endParaRPr lang="fr-BE" sz="2000" dirty="0"/>
          </a:p>
        </p:txBody>
      </p:sp>
      <p:sp>
        <p:nvSpPr>
          <p:cNvPr id="6" name="ZoneTexte 5"/>
          <p:cNvSpPr txBox="1"/>
          <p:nvPr/>
        </p:nvSpPr>
        <p:spPr>
          <a:xfrm>
            <a:off x="4283968" y="2564904"/>
            <a:ext cx="4320480" cy="1015663"/>
          </a:xfrm>
          <a:prstGeom prst="rect">
            <a:avLst/>
          </a:prstGeom>
          <a:noFill/>
          <a:ln>
            <a:solidFill>
              <a:schemeClr val="tx1"/>
            </a:solidFill>
          </a:ln>
        </p:spPr>
        <p:txBody>
          <a:bodyPr wrap="square" rtlCol="0">
            <a:spAutoFit/>
          </a:bodyPr>
          <a:lstStyle/>
          <a:p>
            <a:r>
              <a:rPr lang="en-US" sz="2000" dirty="0"/>
              <a:t>&lt;body&gt;</a:t>
            </a:r>
          </a:p>
          <a:p>
            <a:pPr lvl="1"/>
            <a:r>
              <a:rPr lang="en-US" sz="2000" dirty="0" smtClean="0"/>
              <a:t>&lt;</a:t>
            </a:r>
            <a:r>
              <a:rPr lang="en-US" sz="2000" dirty="0"/>
              <a:t>div class="Bloc800x600"&gt;&lt;/div&gt;</a:t>
            </a:r>
          </a:p>
          <a:p>
            <a:r>
              <a:rPr lang="en-US" sz="2000" dirty="0"/>
              <a:t>&lt;/body</a:t>
            </a:r>
            <a:r>
              <a:rPr lang="en-US" sz="2000" dirty="0" smtClean="0"/>
              <a:t>&gt;</a:t>
            </a:r>
            <a:endParaRPr lang="en-US" sz="2000" dirty="0"/>
          </a:p>
        </p:txBody>
      </p:sp>
    </p:spTree>
    <p:extLst>
      <p:ext uri="{BB962C8B-B14F-4D97-AF65-F5344CB8AC3E}">
        <p14:creationId xmlns="" xmlns:p14="http://schemas.microsoft.com/office/powerpoint/2010/main" val="250420564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1138773"/>
          </a:xfrm>
          <a:prstGeom prst="rect">
            <a:avLst/>
          </a:prstGeom>
          <a:noFill/>
        </p:spPr>
        <p:txBody>
          <a:bodyPr wrap="square" rtlCol="0">
            <a:spAutoFit/>
          </a:bodyPr>
          <a:lstStyle/>
          <a:p>
            <a:pPr marL="457200" indent="-457200">
              <a:buFont typeface="Wingdings" pitchFamily="2" charset="2"/>
              <a:buChar char="Ø"/>
            </a:pPr>
            <a:r>
              <a:rPr lang="fr-BE" sz="2800" dirty="0" smtClean="0"/>
              <a:t>Position absolue/</a:t>
            </a:r>
            <a:r>
              <a:rPr lang="fr-BE" sz="2800" dirty="0" err="1"/>
              <a:t>z</a:t>
            </a:r>
            <a:r>
              <a:rPr lang="fr-BE" sz="2800" dirty="0" err="1" smtClean="0"/>
              <a:t>index</a:t>
            </a:r>
            <a:r>
              <a:rPr lang="fr-BE" sz="2800" dirty="0" smtClean="0"/>
              <a:t>:</a:t>
            </a:r>
          </a:p>
          <a:p>
            <a:r>
              <a:rPr lang="fr-BE" sz="2000" dirty="0" smtClean="0"/>
              <a:t>Pouvoir placer un élément où l'on veut, c'est aussi devoir gérer les superpositions avec la propriété z-index.</a:t>
            </a:r>
            <a:endParaRPr lang="fr-BE" sz="2000" dirty="0"/>
          </a:p>
        </p:txBody>
      </p:sp>
      <p:sp>
        <p:nvSpPr>
          <p:cNvPr id="5" name="ZoneTexte 4"/>
          <p:cNvSpPr txBox="1"/>
          <p:nvPr/>
        </p:nvSpPr>
        <p:spPr>
          <a:xfrm>
            <a:off x="743040" y="2348880"/>
            <a:ext cx="3528392" cy="3785652"/>
          </a:xfrm>
          <a:prstGeom prst="rect">
            <a:avLst/>
          </a:prstGeom>
          <a:noFill/>
          <a:ln>
            <a:solidFill>
              <a:schemeClr val="tx1"/>
            </a:solidFill>
          </a:ln>
        </p:spPr>
        <p:txBody>
          <a:bodyPr wrap="square" rtlCol="0">
            <a:spAutoFit/>
          </a:bodyPr>
          <a:lstStyle/>
          <a:p>
            <a:r>
              <a:rPr lang="fr-BE" sz="2000" dirty="0"/>
              <a:t>#clavier{</a:t>
            </a:r>
          </a:p>
          <a:p>
            <a:r>
              <a:rPr lang="fr-BE" sz="2000" dirty="0"/>
              <a:t> </a:t>
            </a:r>
            <a:r>
              <a:rPr lang="fr-BE" sz="2000" dirty="0" smtClean="0"/>
              <a:t>      </a:t>
            </a:r>
            <a:r>
              <a:rPr lang="fr-BE" sz="2000" dirty="0" err="1" smtClean="0"/>
              <a:t>position:absolute</a:t>
            </a:r>
            <a:r>
              <a:rPr lang="fr-BE" sz="2000" dirty="0"/>
              <a:t>;</a:t>
            </a:r>
          </a:p>
          <a:p>
            <a:r>
              <a:rPr lang="fr-BE" sz="2000" dirty="0" smtClean="0"/>
              <a:t>       top:10px</a:t>
            </a:r>
            <a:r>
              <a:rPr lang="fr-BE" sz="2000" dirty="0"/>
              <a:t>;</a:t>
            </a:r>
          </a:p>
          <a:p>
            <a:r>
              <a:rPr lang="fr-BE" sz="2000" dirty="0" smtClean="0"/>
              <a:t>       left:10px</a:t>
            </a:r>
            <a:r>
              <a:rPr lang="fr-BE" sz="2000" dirty="0"/>
              <a:t>;</a:t>
            </a:r>
          </a:p>
          <a:p>
            <a:r>
              <a:rPr lang="fr-BE" sz="2000" dirty="0" smtClean="0"/>
              <a:t>       z-index:2</a:t>
            </a:r>
            <a:r>
              <a:rPr lang="fr-BE" sz="2000" dirty="0"/>
              <a:t>;</a:t>
            </a:r>
          </a:p>
          <a:p>
            <a:r>
              <a:rPr lang="fr-BE" sz="2000" dirty="0" smtClean="0"/>
              <a:t>       border:4px </a:t>
            </a:r>
            <a:r>
              <a:rPr lang="fr-BE" sz="2000" dirty="0" err="1"/>
              <a:t>aliceblue</a:t>
            </a:r>
            <a:r>
              <a:rPr lang="fr-BE" sz="2000" dirty="0"/>
              <a:t> </a:t>
            </a:r>
            <a:r>
              <a:rPr lang="fr-BE" sz="2000" dirty="0" err="1"/>
              <a:t>solid</a:t>
            </a:r>
            <a:r>
              <a:rPr lang="fr-BE" sz="2000" dirty="0" smtClean="0"/>
              <a:t>; }</a:t>
            </a:r>
            <a:endParaRPr lang="fr-BE" sz="2000" dirty="0"/>
          </a:p>
          <a:p>
            <a:r>
              <a:rPr lang="fr-BE" sz="2000" dirty="0"/>
              <a:t>#clef{</a:t>
            </a:r>
          </a:p>
          <a:p>
            <a:r>
              <a:rPr lang="fr-BE" sz="2000" dirty="0" smtClean="0"/>
              <a:t>        </a:t>
            </a:r>
            <a:r>
              <a:rPr lang="fr-BE" sz="2000" dirty="0" err="1" smtClean="0"/>
              <a:t>position:absolute</a:t>
            </a:r>
            <a:r>
              <a:rPr lang="fr-BE" sz="2000" dirty="0"/>
              <a:t>;</a:t>
            </a:r>
          </a:p>
          <a:p>
            <a:r>
              <a:rPr lang="fr-BE" sz="2000" dirty="0" smtClean="0"/>
              <a:t>        top:70px</a:t>
            </a:r>
            <a:r>
              <a:rPr lang="fr-BE" sz="2000" dirty="0"/>
              <a:t>;</a:t>
            </a:r>
          </a:p>
          <a:p>
            <a:r>
              <a:rPr lang="fr-BE" sz="2000" dirty="0" smtClean="0"/>
              <a:t>        left:70px</a:t>
            </a:r>
            <a:r>
              <a:rPr lang="fr-BE" sz="2000" dirty="0"/>
              <a:t>;</a:t>
            </a:r>
          </a:p>
          <a:p>
            <a:r>
              <a:rPr lang="fr-BE" sz="2000" dirty="0" smtClean="0"/>
              <a:t>        z-index:1</a:t>
            </a:r>
            <a:r>
              <a:rPr lang="fr-BE" sz="2000" dirty="0"/>
              <a:t>;</a:t>
            </a:r>
          </a:p>
          <a:p>
            <a:r>
              <a:rPr lang="fr-BE" sz="2000" dirty="0" smtClean="0"/>
              <a:t>        border:4px </a:t>
            </a:r>
            <a:r>
              <a:rPr lang="fr-BE" sz="2000" dirty="0" err="1"/>
              <a:t>aliceblue</a:t>
            </a:r>
            <a:r>
              <a:rPr lang="fr-BE" sz="2000" dirty="0"/>
              <a:t> </a:t>
            </a:r>
            <a:r>
              <a:rPr lang="fr-BE" sz="2000" dirty="0" err="1"/>
              <a:t>solid</a:t>
            </a:r>
            <a:r>
              <a:rPr lang="fr-BE" sz="2000" dirty="0" smtClean="0"/>
              <a:t>; }</a:t>
            </a:r>
            <a:endParaRPr lang="fr-BE" sz="2000" dirty="0"/>
          </a:p>
        </p:txBody>
      </p:sp>
      <p:sp>
        <p:nvSpPr>
          <p:cNvPr id="6" name="ZoneTexte 5"/>
          <p:cNvSpPr txBox="1"/>
          <p:nvPr/>
        </p:nvSpPr>
        <p:spPr>
          <a:xfrm>
            <a:off x="4355976" y="2348880"/>
            <a:ext cx="4320480" cy="1938992"/>
          </a:xfrm>
          <a:prstGeom prst="rect">
            <a:avLst/>
          </a:prstGeom>
          <a:noFill/>
          <a:ln>
            <a:solidFill>
              <a:schemeClr val="tx1"/>
            </a:solidFill>
          </a:ln>
        </p:spPr>
        <p:txBody>
          <a:bodyPr wrap="square" rtlCol="0">
            <a:spAutoFit/>
          </a:bodyPr>
          <a:lstStyle/>
          <a:p>
            <a:r>
              <a:rPr lang="en-US" sz="2000" dirty="0"/>
              <a:t>&lt;span id="clavier"&gt;&lt;</a:t>
            </a:r>
            <a:r>
              <a:rPr lang="en-US" sz="2000" dirty="0" err="1"/>
              <a:t>img</a:t>
            </a:r>
            <a:r>
              <a:rPr lang="en-US" sz="2000" dirty="0"/>
              <a:t> width="200px" height="150px" </a:t>
            </a:r>
            <a:r>
              <a:rPr lang="en-US" sz="2000" dirty="0" err="1"/>
              <a:t>src</a:t>
            </a:r>
            <a:r>
              <a:rPr lang="en-US" sz="2000" dirty="0"/>
              <a:t>="clavier.jpg" alt="clavier"/&gt;&lt;/span</a:t>
            </a:r>
            <a:r>
              <a:rPr lang="en-US" sz="2000" dirty="0" smtClean="0"/>
              <a:t>&gt;</a:t>
            </a:r>
          </a:p>
          <a:p>
            <a:r>
              <a:rPr lang="en-US" sz="2000" dirty="0" smtClean="0"/>
              <a:t>&lt;</a:t>
            </a:r>
            <a:r>
              <a:rPr lang="en-US" sz="2000" dirty="0"/>
              <a:t>span id="clef"&gt;&lt;</a:t>
            </a:r>
            <a:r>
              <a:rPr lang="en-US" sz="2000" dirty="0" err="1"/>
              <a:t>img</a:t>
            </a:r>
            <a:r>
              <a:rPr lang="en-US" sz="2000" dirty="0"/>
              <a:t> width="200px" height="150px" </a:t>
            </a:r>
            <a:r>
              <a:rPr lang="en-US" sz="2000" dirty="0" err="1"/>
              <a:t>src</a:t>
            </a:r>
            <a:r>
              <a:rPr lang="en-US" sz="2000" dirty="0"/>
              <a:t>="usb.jpg" alt="</a:t>
            </a:r>
            <a:r>
              <a:rPr lang="en-US" sz="2000" dirty="0" err="1"/>
              <a:t>ClefUSB</a:t>
            </a:r>
            <a:r>
              <a:rPr lang="en-US" sz="2000" dirty="0"/>
              <a:t>"/&gt;&lt;/span</a:t>
            </a:r>
            <a:r>
              <a:rPr lang="en-US" sz="2000" dirty="0" smtClean="0"/>
              <a:t>&gt;</a:t>
            </a:r>
            <a:endParaRPr lang="en-US" sz="2000" dirty="0"/>
          </a:p>
        </p:txBody>
      </p:sp>
      <p:pic>
        <p:nvPicPr>
          <p:cNvPr id="1027" name="Picture 3"/>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4355976" y="4444839"/>
            <a:ext cx="2160240" cy="16896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6696237" y="4444839"/>
            <a:ext cx="2232248" cy="1756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4720040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1138773"/>
          </a:xfrm>
          <a:prstGeom prst="rect">
            <a:avLst/>
          </a:prstGeom>
          <a:noFill/>
        </p:spPr>
        <p:txBody>
          <a:bodyPr wrap="square" rtlCol="0">
            <a:spAutoFit/>
          </a:bodyPr>
          <a:lstStyle/>
          <a:p>
            <a:pPr marL="457200" indent="-457200">
              <a:buFont typeface="Wingdings" pitchFamily="2" charset="2"/>
              <a:buChar char="Ø"/>
            </a:pPr>
            <a:r>
              <a:rPr lang="fr-BE" sz="2800" dirty="0" smtClean="0"/>
              <a:t>Position fixe:</a:t>
            </a:r>
          </a:p>
          <a:p>
            <a:r>
              <a:rPr lang="fr-BE" sz="2000" dirty="0" smtClean="0"/>
              <a:t>Identique à la position absolue excepté que l'élément se positionne par rapport à la fenêtre du navigateur et pas par rapport au conteneur.</a:t>
            </a:r>
            <a:endParaRPr lang="fr-BE" sz="2000" dirty="0"/>
          </a:p>
        </p:txBody>
      </p:sp>
      <p:sp>
        <p:nvSpPr>
          <p:cNvPr id="5" name="ZoneTexte 4"/>
          <p:cNvSpPr txBox="1"/>
          <p:nvPr/>
        </p:nvSpPr>
        <p:spPr>
          <a:xfrm>
            <a:off x="971600" y="2487800"/>
            <a:ext cx="3168352" cy="3170099"/>
          </a:xfrm>
          <a:prstGeom prst="rect">
            <a:avLst/>
          </a:prstGeom>
          <a:noFill/>
          <a:ln>
            <a:solidFill>
              <a:schemeClr val="tx1"/>
            </a:solidFill>
          </a:ln>
        </p:spPr>
        <p:txBody>
          <a:bodyPr wrap="square" rtlCol="0">
            <a:spAutoFit/>
          </a:bodyPr>
          <a:lstStyle/>
          <a:p>
            <a:r>
              <a:rPr lang="fr-BE" sz="2000" dirty="0"/>
              <a:t>.Bloc800x600{</a:t>
            </a:r>
          </a:p>
          <a:p>
            <a:pPr lvl="1"/>
            <a:r>
              <a:rPr lang="fr-BE" sz="2000" dirty="0" smtClean="0"/>
              <a:t>width:800px</a:t>
            </a:r>
            <a:r>
              <a:rPr lang="fr-BE" sz="2000" dirty="0"/>
              <a:t>;</a:t>
            </a:r>
          </a:p>
          <a:p>
            <a:pPr lvl="1"/>
            <a:r>
              <a:rPr lang="fr-BE" sz="2000" dirty="0" smtClean="0"/>
              <a:t>height:600px</a:t>
            </a:r>
            <a:r>
              <a:rPr lang="fr-BE" sz="2000" dirty="0"/>
              <a:t>;</a:t>
            </a:r>
          </a:p>
          <a:p>
            <a:pPr lvl="1"/>
            <a:r>
              <a:rPr lang="fr-BE" sz="2000" dirty="0" err="1" smtClean="0"/>
              <a:t>position:absolute</a:t>
            </a:r>
            <a:r>
              <a:rPr lang="fr-BE" sz="2000" dirty="0"/>
              <a:t>;</a:t>
            </a:r>
          </a:p>
          <a:p>
            <a:pPr lvl="1"/>
            <a:r>
              <a:rPr lang="fr-BE" sz="2000" dirty="0" err="1" smtClean="0"/>
              <a:t>margin:auto</a:t>
            </a:r>
            <a:r>
              <a:rPr lang="fr-BE" sz="2000" dirty="0"/>
              <a:t>;</a:t>
            </a:r>
          </a:p>
          <a:p>
            <a:pPr lvl="1"/>
            <a:r>
              <a:rPr lang="fr-BE" sz="2000" dirty="0" smtClean="0"/>
              <a:t>top:0px</a:t>
            </a:r>
            <a:r>
              <a:rPr lang="fr-BE" sz="2000" dirty="0"/>
              <a:t>;</a:t>
            </a:r>
          </a:p>
          <a:p>
            <a:pPr lvl="1"/>
            <a:r>
              <a:rPr lang="fr-BE" sz="2000" dirty="0" smtClean="0"/>
              <a:t>z-index:2</a:t>
            </a:r>
            <a:r>
              <a:rPr lang="fr-BE" sz="2000" dirty="0"/>
              <a:t>;</a:t>
            </a:r>
          </a:p>
          <a:p>
            <a:pPr lvl="1"/>
            <a:r>
              <a:rPr lang="fr-BE" sz="2000" dirty="0" smtClean="0"/>
              <a:t>left:50</a:t>
            </a:r>
            <a:r>
              <a:rPr lang="fr-BE" sz="2000" dirty="0"/>
              <a:t>%;</a:t>
            </a:r>
          </a:p>
          <a:p>
            <a:pPr lvl="1"/>
            <a:r>
              <a:rPr lang="fr-BE" sz="2000" dirty="0" err="1" smtClean="0"/>
              <a:t>margin-left</a:t>
            </a:r>
            <a:r>
              <a:rPr lang="fr-BE" sz="2000" dirty="0"/>
              <a:t>:-400px;</a:t>
            </a:r>
          </a:p>
          <a:p>
            <a:pPr lvl="1"/>
            <a:r>
              <a:rPr lang="fr-BE" sz="2000" dirty="0" err="1" smtClean="0"/>
              <a:t>border:thin</a:t>
            </a:r>
            <a:r>
              <a:rPr lang="fr-BE" sz="2000" dirty="0" smtClean="0"/>
              <a:t> </a:t>
            </a:r>
            <a:r>
              <a:rPr lang="fr-BE" sz="2000" dirty="0"/>
              <a:t>black </a:t>
            </a:r>
            <a:r>
              <a:rPr lang="fr-BE" sz="2000" dirty="0" err="1"/>
              <a:t>solid</a:t>
            </a:r>
            <a:r>
              <a:rPr lang="fr-BE" sz="2000" dirty="0" smtClean="0"/>
              <a:t>; }</a:t>
            </a:r>
            <a:endParaRPr lang="fr-BE" sz="2000" dirty="0"/>
          </a:p>
        </p:txBody>
      </p:sp>
      <p:sp>
        <p:nvSpPr>
          <p:cNvPr id="6" name="ZoneTexte 5"/>
          <p:cNvSpPr txBox="1"/>
          <p:nvPr/>
        </p:nvSpPr>
        <p:spPr>
          <a:xfrm>
            <a:off x="4355976" y="2487800"/>
            <a:ext cx="4320480" cy="1015663"/>
          </a:xfrm>
          <a:prstGeom prst="rect">
            <a:avLst/>
          </a:prstGeom>
          <a:noFill/>
          <a:ln>
            <a:solidFill>
              <a:schemeClr val="tx1"/>
            </a:solidFill>
          </a:ln>
        </p:spPr>
        <p:txBody>
          <a:bodyPr wrap="square" rtlCol="0">
            <a:spAutoFit/>
          </a:bodyPr>
          <a:lstStyle/>
          <a:p>
            <a:r>
              <a:rPr lang="en-US" sz="2000" dirty="0"/>
              <a:t>&lt;body&gt;</a:t>
            </a:r>
          </a:p>
          <a:p>
            <a:pPr lvl="1"/>
            <a:r>
              <a:rPr lang="en-US" sz="2000" dirty="0"/>
              <a:t>&lt;div class="Bloc800x600"&gt;&lt;/div&gt;</a:t>
            </a:r>
          </a:p>
          <a:p>
            <a:r>
              <a:rPr lang="en-US" sz="2000" dirty="0"/>
              <a:t>&lt;/body</a:t>
            </a:r>
            <a:r>
              <a:rPr lang="en-US" sz="2000" dirty="0" smtClean="0"/>
              <a:t>&gt;</a:t>
            </a:r>
            <a:endParaRPr lang="en-US" sz="2000" dirty="0"/>
          </a:p>
        </p:txBody>
      </p:sp>
    </p:spTree>
    <p:extLst>
      <p:ext uri="{BB962C8B-B14F-4D97-AF65-F5344CB8AC3E}">
        <p14:creationId xmlns="" xmlns:p14="http://schemas.microsoft.com/office/powerpoint/2010/main" val="182575014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2062103"/>
          </a:xfrm>
          <a:prstGeom prst="rect">
            <a:avLst/>
          </a:prstGeom>
          <a:noFill/>
        </p:spPr>
        <p:txBody>
          <a:bodyPr wrap="square" rtlCol="0">
            <a:spAutoFit/>
          </a:bodyPr>
          <a:lstStyle/>
          <a:p>
            <a:pPr marL="457200" indent="-457200">
              <a:buFont typeface="Wingdings" pitchFamily="2" charset="2"/>
              <a:buChar char="Ø"/>
            </a:pPr>
            <a:r>
              <a:rPr lang="fr-BE" sz="2800" dirty="0" smtClean="0"/>
              <a:t>Rognage, débordement, barres de défilement</a:t>
            </a:r>
          </a:p>
          <a:p>
            <a:r>
              <a:rPr lang="fr-BE" sz="2000" dirty="0" smtClean="0"/>
              <a:t>Normalement </a:t>
            </a:r>
            <a:r>
              <a:rPr lang="fr-BE" sz="2000" dirty="0"/>
              <a:t>un type </a:t>
            </a:r>
            <a:r>
              <a:rPr lang="fr-BE" sz="2000" dirty="0" err="1"/>
              <a:t>in-line</a:t>
            </a:r>
            <a:r>
              <a:rPr lang="fr-BE" sz="2000" dirty="0"/>
              <a:t> s'adapte à son contenu. </a:t>
            </a:r>
            <a:endParaRPr lang="fr-BE" sz="2000" dirty="0" smtClean="0"/>
          </a:p>
          <a:p>
            <a:r>
              <a:rPr lang="fr-BE" sz="2000" dirty="0" smtClean="0"/>
              <a:t>Qu'en </a:t>
            </a:r>
            <a:r>
              <a:rPr lang="fr-BE" sz="2000" dirty="0"/>
              <a:t>est-il si une largeur est déterminée? </a:t>
            </a:r>
            <a:r>
              <a:rPr lang="fr-BE" sz="2000" dirty="0" smtClean="0"/>
              <a:t> </a:t>
            </a:r>
          </a:p>
          <a:p>
            <a:r>
              <a:rPr lang="fr-BE" sz="2000" dirty="0" smtClean="0"/>
              <a:t>Toutes </a:t>
            </a:r>
            <a:r>
              <a:rPr lang="fr-BE" sz="2000" dirty="0"/>
              <a:t>les fois que survient un </a:t>
            </a:r>
            <a:r>
              <a:rPr lang="fr-BE" sz="2000" b="1" dirty="0"/>
              <a:t>débordement,</a:t>
            </a:r>
            <a:r>
              <a:rPr lang="fr-BE" sz="2000" dirty="0"/>
              <a:t> la propriété </a:t>
            </a:r>
            <a:r>
              <a:rPr lang="fr-BE" sz="2000" dirty="0">
                <a:solidFill>
                  <a:srgbClr val="FF0000"/>
                </a:solidFill>
              </a:rPr>
              <a:t>"</a:t>
            </a:r>
            <a:r>
              <a:rPr lang="fr-BE" sz="2000" dirty="0" err="1">
                <a:solidFill>
                  <a:srgbClr val="FF0000"/>
                </a:solidFill>
              </a:rPr>
              <a:t>overflow</a:t>
            </a:r>
            <a:r>
              <a:rPr lang="fr-BE" sz="2000" dirty="0">
                <a:solidFill>
                  <a:srgbClr val="FF0000"/>
                </a:solidFill>
              </a:rPr>
              <a:t>" </a:t>
            </a:r>
            <a:r>
              <a:rPr lang="fr-BE" sz="2000" dirty="0"/>
              <a:t>vient spécifier, s'il y a lieu, la façon dont la boîte sera </a:t>
            </a:r>
            <a:r>
              <a:rPr lang="fr-BE" sz="2000" b="1" dirty="0"/>
              <a:t>rognée.</a:t>
            </a:r>
            <a:r>
              <a:rPr lang="fr-BE" sz="2000" dirty="0"/>
              <a:t> </a:t>
            </a:r>
            <a:r>
              <a:rPr lang="fr-BE" sz="2000" dirty="0" smtClean="0"/>
              <a:t>C'est </a:t>
            </a:r>
            <a:r>
              <a:rPr lang="fr-BE" sz="2000" dirty="0"/>
              <a:t>la propriété </a:t>
            </a:r>
            <a:r>
              <a:rPr lang="fr-BE" sz="2000" dirty="0">
                <a:solidFill>
                  <a:srgbClr val="FF0000"/>
                </a:solidFill>
              </a:rPr>
              <a:t>"clip" </a:t>
            </a:r>
            <a:r>
              <a:rPr lang="fr-BE" sz="2000" dirty="0" smtClean="0"/>
              <a:t>qui </a:t>
            </a:r>
            <a:r>
              <a:rPr lang="fr-BE" sz="2000" dirty="0"/>
              <a:t>spécifie alors la taille et la forme de la zone </a:t>
            </a:r>
            <a:r>
              <a:rPr lang="fr-BE" sz="2000" dirty="0" smtClean="0"/>
              <a:t>rognée.</a:t>
            </a:r>
            <a:endParaRPr lang="fr-BE" sz="2000"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27764" y="3356992"/>
            <a:ext cx="3024337" cy="313891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4356698" y="3356992"/>
            <a:ext cx="3959718" cy="2131353"/>
          </a:xfrm>
          <a:prstGeom prst="rect">
            <a:avLst/>
          </a:prstGeom>
          <a:noFill/>
          <a:ln>
            <a:solidFill>
              <a:schemeClr val="tx1"/>
            </a:solidFill>
          </a:ln>
        </p:spPr>
        <p:txBody>
          <a:bodyPr wrap="square" rtlCol="0">
            <a:spAutoFit/>
          </a:bodyPr>
          <a:lstStyle/>
          <a:p>
            <a:pPr>
              <a:spcBef>
                <a:spcPts val="300"/>
              </a:spcBef>
            </a:pPr>
            <a:r>
              <a:rPr lang="fr-BE" sz="2000" dirty="0"/>
              <a:t>#</a:t>
            </a:r>
            <a:r>
              <a:rPr lang="fr-BE" sz="2000" dirty="0" smtClean="0"/>
              <a:t>limite {</a:t>
            </a:r>
            <a:endParaRPr lang="fr-BE" sz="2000" dirty="0"/>
          </a:p>
          <a:p>
            <a:pPr lvl="1">
              <a:spcBef>
                <a:spcPts val="300"/>
              </a:spcBef>
            </a:pPr>
            <a:r>
              <a:rPr lang="fr-BE" sz="2000" dirty="0" smtClean="0"/>
              <a:t>width:150px</a:t>
            </a:r>
            <a:r>
              <a:rPr lang="fr-BE" sz="2000" dirty="0"/>
              <a:t>;</a:t>
            </a:r>
          </a:p>
          <a:p>
            <a:pPr lvl="1">
              <a:spcBef>
                <a:spcPts val="300"/>
              </a:spcBef>
            </a:pPr>
            <a:r>
              <a:rPr lang="fr-BE" sz="2000" dirty="0" smtClean="0"/>
              <a:t>height:200px;</a:t>
            </a:r>
          </a:p>
          <a:p>
            <a:pPr lvl="1">
              <a:spcBef>
                <a:spcPts val="300"/>
              </a:spcBef>
            </a:pPr>
            <a:r>
              <a:rPr lang="fr-BE" sz="2000" dirty="0" err="1" smtClean="0"/>
              <a:t>border:thin</a:t>
            </a:r>
            <a:r>
              <a:rPr lang="fr-BE" sz="2000" dirty="0" smtClean="0"/>
              <a:t> </a:t>
            </a:r>
            <a:r>
              <a:rPr lang="fr-BE" sz="2000" dirty="0"/>
              <a:t>black </a:t>
            </a:r>
            <a:r>
              <a:rPr lang="fr-BE" sz="2000" dirty="0" err="1"/>
              <a:t>solid</a:t>
            </a:r>
            <a:r>
              <a:rPr lang="fr-BE" sz="2000" dirty="0"/>
              <a:t>;</a:t>
            </a:r>
          </a:p>
          <a:p>
            <a:pPr lvl="1">
              <a:spcBef>
                <a:spcPts val="300"/>
              </a:spcBef>
            </a:pPr>
            <a:r>
              <a:rPr lang="fr-BE" sz="2000" dirty="0" smtClean="0"/>
              <a:t>margin:10px </a:t>
            </a:r>
            <a:r>
              <a:rPr lang="fr-BE" sz="2000" dirty="0"/>
              <a:t>0 0 10px;</a:t>
            </a:r>
          </a:p>
          <a:p>
            <a:pPr lvl="1">
              <a:spcBef>
                <a:spcPts val="300"/>
              </a:spcBef>
            </a:pPr>
            <a:r>
              <a:rPr lang="fr-BE" sz="2000" dirty="0" err="1" smtClean="0"/>
              <a:t>background-color:gainsboro</a:t>
            </a:r>
            <a:r>
              <a:rPr lang="fr-BE" sz="2000" dirty="0" smtClean="0"/>
              <a:t>; }</a:t>
            </a:r>
            <a:endParaRPr lang="fr-BE" sz="2000" dirty="0"/>
          </a:p>
        </p:txBody>
      </p:sp>
      <p:sp>
        <p:nvSpPr>
          <p:cNvPr id="9" name="ZoneTexte 8"/>
          <p:cNvSpPr txBox="1"/>
          <p:nvPr/>
        </p:nvSpPr>
        <p:spPr>
          <a:xfrm>
            <a:off x="4356698" y="5639543"/>
            <a:ext cx="4176464" cy="707886"/>
          </a:xfrm>
          <a:prstGeom prst="rect">
            <a:avLst/>
          </a:prstGeom>
          <a:noFill/>
        </p:spPr>
        <p:txBody>
          <a:bodyPr wrap="square" rtlCol="0">
            <a:spAutoFit/>
          </a:bodyPr>
          <a:lstStyle/>
          <a:p>
            <a:r>
              <a:rPr lang="fr-BE" sz="2000" dirty="0" smtClean="0"/>
              <a:t>Par défaut, la propriété </a:t>
            </a:r>
            <a:r>
              <a:rPr lang="fr-BE" sz="2000" dirty="0" err="1" smtClean="0">
                <a:solidFill>
                  <a:srgbClr val="FF0000"/>
                </a:solidFill>
              </a:rPr>
              <a:t>overflow</a:t>
            </a:r>
            <a:r>
              <a:rPr lang="fr-BE" sz="2000" dirty="0" smtClean="0"/>
              <a:t> est égale à </a:t>
            </a:r>
            <a:r>
              <a:rPr lang="fr-BE" sz="2000" i="1" dirty="0" smtClean="0"/>
              <a:t>visible</a:t>
            </a:r>
            <a:endParaRPr lang="fr-BE" sz="2000" i="1" dirty="0"/>
          </a:p>
        </p:txBody>
      </p:sp>
    </p:spTree>
    <p:extLst>
      <p:ext uri="{BB962C8B-B14F-4D97-AF65-F5344CB8AC3E}">
        <p14:creationId xmlns="" xmlns:p14="http://schemas.microsoft.com/office/powerpoint/2010/main" val="42054342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128792"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67544" y="980728"/>
            <a:ext cx="7704856" cy="969496"/>
          </a:xfrm>
          <a:prstGeom prst="rect">
            <a:avLst/>
          </a:prstGeom>
          <a:noFill/>
        </p:spPr>
        <p:txBody>
          <a:bodyPr wrap="square" rtlCol="0">
            <a:spAutoFit/>
          </a:bodyPr>
          <a:lstStyle/>
          <a:p>
            <a:pPr marL="457200" indent="-457200">
              <a:spcBef>
                <a:spcPts val="600"/>
              </a:spcBef>
              <a:buFont typeface="Wingdings" pitchFamily="2" charset="2"/>
              <a:buChar char="Ø"/>
            </a:pPr>
            <a:r>
              <a:rPr lang="fr-BE" sz="2800" dirty="0" smtClean="0"/>
              <a:t>Rognage</a:t>
            </a:r>
          </a:p>
          <a:p>
            <a:pPr>
              <a:spcBef>
                <a:spcPts val="600"/>
              </a:spcBef>
            </a:pPr>
            <a:r>
              <a:rPr lang="fr-BE" dirty="0"/>
              <a:t> </a:t>
            </a:r>
            <a:r>
              <a:rPr lang="fr-BE" sz="2400" b="1" dirty="0" smtClean="0"/>
              <a:t>La propriété </a:t>
            </a:r>
            <a:r>
              <a:rPr lang="fr-BE" sz="2400" b="1" dirty="0" err="1" smtClean="0">
                <a:solidFill>
                  <a:srgbClr val="FF0000"/>
                </a:solidFill>
              </a:rPr>
              <a:t>overflow</a:t>
            </a:r>
            <a:r>
              <a:rPr lang="fr-BE" sz="2400" b="1" dirty="0" smtClean="0"/>
              <a:t> à la valeur </a:t>
            </a:r>
            <a:r>
              <a:rPr lang="fr-BE" sz="2400" b="1" dirty="0" err="1" smtClean="0">
                <a:solidFill>
                  <a:srgbClr val="FF0000"/>
                </a:solidFill>
              </a:rPr>
              <a:t>hidden</a:t>
            </a:r>
            <a:endParaRPr lang="fr-BE" sz="2400" b="1"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2465" y="2276872"/>
            <a:ext cx="3263509" cy="36528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9" y="2276872"/>
            <a:ext cx="2888293" cy="365284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7541556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Structure HTML 4</a:t>
            </a:r>
            <a:endParaRPr lang="fr-BE" sz="5400" dirty="0"/>
          </a:p>
        </p:txBody>
      </p:sp>
      <p:sp>
        <p:nvSpPr>
          <p:cNvPr id="3" name="ZoneTexte 2"/>
          <p:cNvSpPr txBox="1"/>
          <p:nvPr/>
        </p:nvSpPr>
        <p:spPr>
          <a:xfrm>
            <a:off x="1115616" y="1075252"/>
            <a:ext cx="7992888" cy="5170646"/>
          </a:xfrm>
          <a:prstGeom prst="rect">
            <a:avLst/>
          </a:prstGeom>
          <a:noFill/>
        </p:spPr>
        <p:txBody>
          <a:bodyPr wrap="square" rtlCol="0">
            <a:spAutoFit/>
          </a:bodyPr>
          <a:lstStyle/>
          <a:p>
            <a:r>
              <a:rPr lang="fr-BE" sz="2400" b="1" dirty="0">
                <a:solidFill>
                  <a:srgbClr val="FF0000"/>
                </a:solidFill>
              </a:rPr>
              <a:t>&lt;!DOCTYPE html PUBLIC "-//W3C//DTD HTML 4.01//EN" "http://www.w3.org/TR/html4/strict.dtd"&gt;</a:t>
            </a:r>
          </a:p>
          <a:p>
            <a:r>
              <a:rPr lang="fr-BE" sz="2400" dirty="0"/>
              <a:t>&lt;html&gt;</a:t>
            </a:r>
          </a:p>
          <a:p>
            <a:r>
              <a:rPr lang="fr-BE" sz="2400" dirty="0" smtClean="0"/>
              <a:t>	&lt;</a:t>
            </a:r>
            <a:r>
              <a:rPr lang="fr-BE" sz="2400" dirty="0" err="1"/>
              <a:t>head</a:t>
            </a:r>
            <a:r>
              <a:rPr lang="fr-BE" sz="2400" dirty="0"/>
              <a:t>&gt;</a:t>
            </a:r>
          </a:p>
          <a:p>
            <a:r>
              <a:rPr lang="fr-BE" sz="2400" dirty="0" smtClean="0"/>
              <a:t>		&lt;</a:t>
            </a:r>
            <a:r>
              <a:rPr lang="fr-BE" sz="2400" dirty="0" err="1"/>
              <a:t>meta</a:t>
            </a:r>
            <a:r>
              <a:rPr lang="fr-BE" sz="2400" dirty="0"/>
              <a:t> content="</a:t>
            </a:r>
            <a:r>
              <a:rPr lang="fr-BE" sz="2400" dirty="0" err="1"/>
              <a:t>text</a:t>
            </a:r>
            <a:r>
              <a:rPr lang="fr-BE" sz="2400" dirty="0"/>
              <a:t>/html; </a:t>
            </a:r>
            <a:r>
              <a:rPr lang="fr-BE" sz="2400" dirty="0" err="1"/>
              <a:t>charset</a:t>
            </a:r>
            <a:r>
              <a:rPr lang="fr-BE" sz="2400" dirty="0"/>
              <a:t>=utf-8" </a:t>
            </a:r>
            <a:r>
              <a:rPr lang="fr-BE" sz="2400" dirty="0" smtClean="0"/>
              <a:t>http-		</a:t>
            </a:r>
            <a:r>
              <a:rPr lang="fr-BE" sz="2400" dirty="0" err="1" smtClean="0"/>
              <a:t>equiv</a:t>
            </a:r>
            <a:r>
              <a:rPr lang="fr-BE" sz="2400" dirty="0"/>
              <a:t>="Content-Type</a:t>
            </a:r>
            <a:r>
              <a:rPr lang="fr-BE" sz="2400" dirty="0" smtClean="0"/>
              <a:t>"&gt;</a:t>
            </a:r>
          </a:p>
          <a:p>
            <a:endParaRPr lang="fr-BE" sz="2400" dirty="0"/>
          </a:p>
          <a:p>
            <a:r>
              <a:rPr lang="fr-BE" sz="2400" dirty="0" smtClean="0"/>
              <a:t>		&lt;</a:t>
            </a:r>
            <a:r>
              <a:rPr lang="fr-BE" sz="2400" dirty="0" err="1" smtClean="0"/>
              <a:t>title</a:t>
            </a:r>
            <a:r>
              <a:rPr lang="fr-BE" sz="2400" dirty="0" smtClean="0"/>
              <a:t>&gt;Titre de la page&lt;/</a:t>
            </a:r>
            <a:r>
              <a:rPr lang="fr-BE" sz="2400" dirty="0" err="1"/>
              <a:t>title</a:t>
            </a:r>
            <a:r>
              <a:rPr lang="fr-BE" sz="2400" dirty="0"/>
              <a:t>&gt;</a:t>
            </a:r>
          </a:p>
          <a:p>
            <a:r>
              <a:rPr lang="fr-BE" sz="2400" dirty="0" smtClean="0"/>
              <a:t>	&lt;/</a:t>
            </a:r>
            <a:r>
              <a:rPr lang="fr-BE" sz="2400" dirty="0" err="1"/>
              <a:t>head</a:t>
            </a:r>
            <a:r>
              <a:rPr lang="fr-BE" sz="2400" dirty="0"/>
              <a:t>&gt;</a:t>
            </a:r>
          </a:p>
          <a:p>
            <a:r>
              <a:rPr lang="fr-BE" sz="2400" dirty="0" smtClean="0"/>
              <a:t>	&lt;</a:t>
            </a:r>
            <a:r>
              <a:rPr lang="fr-BE" sz="2400" dirty="0"/>
              <a:t>body&gt;</a:t>
            </a:r>
          </a:p>
          <a:p>
            <a:endParaRPr lang="fr-BE" sz="2400" dirty="0"/>
          </a:p>
          <a:p>
            <a:r>
              <a:rPr lang="fr-BE" sz="2400" dirty="0" smtClean="0"/>
              <a:t>	&lt;/</a:t>
            </a:r>
            <a:r>
              <a:rPr lang="fr-BE" sz="2400" dirty="0"/>
              <a:t>body&gt;</a:t>
            </a:r>
          </a:p>
          <a:p>
            <a:r>
              <a:rPr lang="fr-BE" sz="2400" dirty="0" smtClean="0"/>
              <a:t>&lt;/</a:t>
            </a:r>
            <a:r>
              <a:rPr lang="fr-BE" sz="2400" dirty="0"/>
              <a:t>html&gt;</a:t>
            </a:r>
          </a:p>
          <a:p>
            <a:endParaRPr lang="fr-BE" dirty="0"/>
          </a:p>
        </p:txBody>
      </p:sp>
    </p:spTree>
    <p:extLst>
      <p:ext uri="{BB962C8B-B14F-4D97-AF65-F5344CB8AC3E}">
        <p14:creationId xmlns="" xmlns:p14="http://schemas.microsoft.com/office/powerpoint/2010/main" val="269664811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969496"/>
          </a:xfrm>
          <a:prstGeom prst="rect">
            <a:avLst/>
          </a:prstGeom>
          <a:noFill/>
        </p:spPr>
        <p:txBody>
          <a:bodyPr wrap="square" rtlCol="0">
            <a:spAutoFit/>
          </a:bodyPr>
          <a:lstStyle/>
          <a:p>
            <a:pPr marL="457200" indent="-457200">
              <a:spcBef>
                <a:spcPts val="600"/>
              </a:spcBef>
              <a:buFont typeface="Wingdings" pitchFamily="2" charset="2"/>
              <a:buChar char="Ø"/>
            </a:pPr>
            <a:r>
              <a:rPr lang="fr-BE" sz="2800" dirty="0" smtClean="0"/>
              <a:t>Barres de défilement</a:t>
            </a:r>
          </a:p>
          <a:p>
            <a:pPr>
              <a:spcBef>
                <a:spcPts val="600"/>
              </a:spcBef>
            </a:pPr>
            <a:r>
              <a:rPr lang="fr-BE" dirty="0"/>
              <a:t> </a:t>
            </a:r>
            <a:r>
              <a:rPr lang="fr-BE" sz="2400" b="1" dirty="0" smtClean="0"/>
              <a:t>La propriété </a:t>
            </a:r>
            <a:r>
              <a:rPr lang="fr-BE" sz="2400" b="1" dirty="0" err="1" smtClean="0">
                <a:solidFill>
                  <a:srgbClr val="FF0000"/>
                </a:solidFill>
              </a:rPr>
              <a:t>overflow</a:t>
            </a:r>
            <a:r>
              <a:rPr lang="fr-BE" sz="2400" b="1" dirty="0" smtClean="0"/>
              <a:t> à la valeur </a:t>
            </a:r>
            <a:r>
              <a:rPr lang="fr-BE" sz="2400" b="1" dirty="0" smtClean="0">
                <a:solidFill>
                  <a:srgbClr val="FF0000"/>
                </a:solidFill>
              </a:rPr>
              <a:t>scroll</a:t>
            </a:r>
            <a:endParaRPr lang="fr-BE" sz="2400" b="1"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88784" y="2204864"/>
            <a:ext cx="3085419" cy="345350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rotWithShape="1">
          <a:blip r:embed="rId3" cstate="email">
            <a:extLst>
              <a:ext uri="{28A0092B-C50C-407E-A947-70E740481C1C}">
                <a14:useLocalDpi xmlns="" xmlns:a14="http://schemas.microsoft.com/office/drawing/2010/main" val="0"/>
              </a:ext>
            </a:extLst>
          </a:blip>
          <a:srcRect/>
          <a:stretch/>
        </p:blipFill>
        <p:spPr bwMode="auto">
          <a:xfrm>
            <a:off x="4283968" y="2204864"/>
            <a:ext cx="2695981" cy="345350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Taille et CSS</a:t>
            </a:r>
            <a:endParaRPr lang="fr-BE" sz="2800" dirty="0" smtClean="0"/>
          </a:p>
        </p:txBody>
      </p:sp>
      <p:pic>
        <p:nvPicPr>
          <p:cNvPr id="6146" name="Picture 2"/>
          <p:cNvPicPr>
            <a:picLocks noChangeAspect="1" noChangeArrowheads="1"/>
          </p:cNvPicPr>
          <p:nvPr/>
        </p:nvPicPr>
        <p:blipFill>
          <a:blip r:embed="rId2" cstate="print"/>
          <a:srcRect/>
          <a:stretch>
            <a:fillRect/>
          </a:stretch>
        </p:blipFill>
        <p:spPr bwMode="auto">
          <a:xfrm>
            <a:off x="1475656" y="1772816"/>
            <a:ext cx="4067175" cy="2771775"/>
          </a:xfrm>
          <a:prstGeom prst="rect">
            <a:avLst/>
          </a:prstGeom>
          <a:noFill/>
          <a:ln w="9525">
            <a:solidFill>
              <a:schemeClr val="accent1"/>
            </a:solidFill>
            <a:miter lim="800000"/>
            <a:headEnd/>
            <a:tailEnd/>
          </a:ln>
        </p:spPr>
      </p:pic>
      <p:sp>
        <p:nvSpPr>
          <p:cNvPr id="7" name="ZoneTexte 6"/>
          <p:cNvSpPr txBox="1"/>
          <p:nvPr/>
        </p:nvSpPr>
        <p:spPr>
          <a:xfrm>
            <a:off x="1259632" y="4725144"/>
            <a:ext cx="7704856" cy="923330"/>
          </a:xfrm>
          <a:prstGeom prst="rect">
            <a:avLst/>
          </a:prstGeom>
          <a:noFill/>
        </p:spPr>
        <p:txBody>
          <a:bodyPr wrap="square" rtlCol="0">
            <a:spAutoFit/>
          </a:bodyPr>
          <a:lstStyle/>
          <a:p>
            <a:r>
              <a:rPr lang="fr-BE" smtClean="0"/>
              <a:t>Par défaut, la propriété width correspond au contenu. La norme CSS3 permet de changer un attribut ayant une incidence sur la façon dont la largeur est calculée.</a:t>
            </a:r>
          </a:p>
          <a:p>
            <a:r>
              <a:rPr lang="fr-BE" smtClean="0"/>
              <a:t>Elle sera abordée dans les dias traitant du CSS3</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Taille et position type block</a:t>
            </a:r>
            <a:endParaRPr lang="fr-BE" sz="2800" dirty="0" smtClean="0"/>
          </a:p>
        </p:txBody>
      </p:sp>
      <p:sp>
        <p:nvSpPr>
          <p:cNvPr id="7" name="ZoneTexte 6"/>
          <p:cNvSpPr txBox="1"/>
          <p:nvPr/>
        </p:nvSpPr>
        <p:spPr>
          <a:xfrm>
            <a:off x="1043608" y="1628800"/>
            <a:ext cx="7704856" cy="1754326"/>
          </a:xfrm>
          <a:prstGeom prst="rect">
            <a:avLst/>
          </a:prstGeom>
          <a:noFill/>
        </p:spPr>
        <p:txBody>
          <a:bodyPr wrap="square" rtlCol="0">
            <a:spAutoFit/>
          </a:bodyPr>
          <a:lstStyle/>
          <a:p>
            <a:r>
              <a:rPr lang="fr-BE" smtClean="0"/>
              <a:t>Comme nous en avons déjà parlé, la position dépend du fait d'avoir un bloc de type inline (se place dans le flot) ou en block (nouvelle ligne avant et après).</a:t>
            </a:r>
          </a:p>
          <a:p>
            <a:r>
              <a:rPr lang="fr-BE" smtClean="0"/>
              <a:t>Il est possible malgré tout de pouvoir changer ce positionnement par défaut au moyen des CSS.</a:t>
            </a:r>
          </a:p>
          <a:p>
            <a:r>
              <a:rPr lang="fr-BE" smtClean="0"/>
              <a:t>Un type inline ne peut voir sa largeur modifiée du fait que son objectif est de prendre le moins de place possible sur base de son contenu.</a:t>
            </a:r>
            <a:endParaRPr lang="fr-BE"/>
          </a:p>
        </p:txBody>
      </p:sp>
      <p:sp>
        <p:nvSpPr>
          <p:cNvPr id="8" name="Rectangle 7"/>
          <p:cNvSpPr/>
          <p:nvPr/>
        </p:nvSpPr>
        <p:spPr>
          <a:xfrm>
            <a:off x="1187624" y="3429000"/>
            <a:ext cx="7776864" cy="1477328"/>
          </a:xfrm>
          <a:prstGeom prst="rect">
            <a:avLst/>
          </a:prstGeom>
          <a:ln>
            <a:solidFill>
              <a:schemeClr val="accent1"/>
            </a:solidFill>
          </a:ln>
        </p:spPr>
        <p:txBody>
          <a:bodyPr wrap="square">
            <a:spAutoFit/>
          </a:bodyPr>
          <a:lstStyle/>
          <a:p>
            <a:r>
              <a:rPr lang="fr-BE" smtClean="0"/>
              <a:t>&lt;div id="content"&gt;</a:t>
            </a:r>
          </a:p>
          <a:p>
            <a:r>
              <a:rPr lang="en-US" smtClean="0"/>
              <a:t>    &lt;div class="child"&gt;un&lt;/div&gt;</a:t>
            </a:r>
          </a:p>
          <a:p>
            <a:r>
              <a:rPr lang="en-US" smtClean="0"/>
              <a:t>    &lt;div class="child"&gt;deux&lt;/div&gt;</a:t>
            </a:r>
          </a:p>
          <a:p>
            <a:r>
              <a:rPr lang="en-US" smtClean="0"/>
              <a:t>    &lt;div class="child"&gt;trois&lt;/div&gt;</a:t>
            </a:r>
          </a:p>
          <a:p>
            <a:r>
              <a:rPr lang="en-US" smtClean="0"/>
              <a:t>    &lt;div class="child"&gt;quatre&lt;/div&gt;</a:t>
            </a:r>
            <a:r>
              <a:rPr lang="fr-BE" smtClean="0"/>
              <a:t>&lt;/div&gt;</a:t>
            </a:r>
            <a:endParaRPr lang="fr-BE"/>
          </a:p>
        </p:txBody>
      </p:sp>
      <p:pic>
        <p:nvPicPr>
          <p:cNvPr id="165891" name="Picture 3"/>
          <p:cNvPicPr>
            <a:picLocks noChangeAspect="1" noChangeArrowheads="1"/>
          </p:cNvPicPr>
          <p:nvPr/>
        </p:nvPicPr>
        <p:blipFill>
          <a:blip r:embed="rId2" cstate="print"/>
          <a:srcRect/>
          <a:stretch>
            <a:fillRect/>
          </a:stretch>
        </p:blipFill>
        <p:spPr bwMode="auto">
          <a:xfrm>
            <a:off x="1187624" y="5157192"/>
            <a:ext cx="4714875" cy="139065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Taille et posistion type inline </a:t>
            </a:r>
            <a:endParaRPr lang="fr-BE" sz="2800" dirty="0" smtClean="0"/>
          </a:p>
        </p:txBody>
      </p:sp>
      <p:sp>
        <p:nvSpPr>
          <p:cNvPr id="9" name="ZoneTexte 8"/>
          <p:cNvSpPr txBox="1"/>
          <p:nvPr/>
        </p:nvSpPr>
        <p:spPr>
          <a:xfrm>
            <a:off x="1043608" y="1556792"/>
            <a:ext cx="7920880" cy="646331"/>
          </a:xfrm>
          <a:prstGeom prst="rect">
            <a:avLst/>
          </a:prstGeom>
          <a:noFill/>
        </p:spPr>
        <p:txBody>
          <a:bodyPr wrap="square" rtlCol="0">
            <a:spAutoFit/>
          </a:bodyPr>
          <a:lstStyle/>
          <a:p>
            <a:r>
              <a:rPr lang="fr-BE" smtClean="0"/>
              <a:t>Un objet de type block occupe toute la largeur du parent. Nous allons modifier par le CSS les caractéristiques des blocs DIV en choisissant un type inline</a:t>
            </a:r>
            <a:endParaRPr lang="fr-BE"/>
          </a:p>
        </p:txBody>
      </p:sp>
      <p:sp>
        <p:nvSpPr>
          <p:cNvPr id="10" name="Rectangle 9"/>
          <p:cNvSpPr/>
          <p:nvPr/>
        </p:nvSpPr>
        <p:spPr>
          <a:xfrm>
            <a:off x="1187624" y="2276872"/>
            <a:ext cx="7776864" cy="2031325"/>
          </a:xfrm>
          <a:prstGeom prst="rect">
            <a:avLst/>
          </a:prstGeom>
          <a:ln>
            <a:solidFill>
              <a:schemeClr val="accent1"/>
            </a:solidFill>
          </a:ln>
        </p:spPr>
        <p:txBody>
          <a:bodyPr wrap="square">
            <a:spAutoFit/>
          </a:bodyPr>
          <a:lstStyle/>
          <a:p>
            <a:r>
              <a:rPr lang="fr-BE" smtClean="0"/>
              <a:t> &lt;style&gt;</a:t>
            </a:r>
          </a:p>
          <a:p>
            <a:r>
              <a:rPr lang="fr-BE" smtClean="0"/>
              <a:t>        .child</a:t>
            </a:r>
          </a:p>
          <a:p>
            <a:r>
              <a:rPr lang="fr-BE" smtClean="0"/>
              <a:t>        {</a:t>
            </a:r>
          </a:p>
          <a:p>
            <a:r>
              <a:rPr lang="fr-BE" smtClean="0"/>
              <a:t>            border:1px solid black;</a:t>
            </a:r>
          </a:p>
          <a:p>
            <a:r>
              <a:rPr lang="fr-BE" smtClean="0"/>
              <a:t>            </a:t>
            </a:r>
            <a:r>
              <a:rPr lang="fr-BE" b="1" smtClean="0">
                <a:solidFill>
                  <a:srgbClr val="FF0000"/>
                </a:solidFill>
              </a:rPr>
              <a:t>display:inline;</a:t>
            </a:r>
          </a:p>
          <a:p>
            <a:r>
              <a:rPr lang="fr-BE" smtClean="0"/>
              <a:t>        }</a:t>
            </a:r>
          </a:p>
          <a:p>
            <a:r>
              <a:rPr lang="fr-BE" smtClean="0"/>
              <a:t>&lt;/style&gt;</a:t>
            </a:r>
            <a:endParaRPr lang="fr-BE"/>
          </a:p>
        </p:txBody>
      </p:sp>
      <p:pic>
        <p:nvPicPr>
          <p:cNvPr id="166914" name="Picture 2"/>
          <p:cNvPicPr>
            <a:picLocks noChangeAspect="1" noChangeArrowheads="1"/>
          </p:cNvPicPr>
          <p:nvPr/>
        </p:nvPicPr>
        <p:blipFill>
          <a:blip r:embed="rId2" cstate="print"/>
          <a:srcRect/>
          <a:stretch>
            <a:fillRect/>
          </a:stretch>
        </p:blipFill>
        <p:spPr bwMode="auto">
          <a:xfrm>
            <a:off x="1187624" y="4509120"/>
            <a:ext cx="4695825" cy="1381125"/>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Largeur d'un type block</a:t>
            </a:r>
            <a:endParaRPr lang="fr-BE" sz="2800" dirty="0" smtClean="0"/>
          </a:p>
        </p:txBody>
      </p:sp>
      <p:sp>
        <p:nvSpPr>
          <p:cNvPr id="9" name="ZoneTexte 8"/>
          <p:cNvSpPr txBox="1"/>
          <p:nvPr/>
        </p:nvSpPr>
        <p:spPr>
          <a:xfrm>
            <a:off x="1043608" y="1556792"/>
            <a:ext cx="7920880" cy="646331"/>
          </a:xfrm>
          <a:prstGeom prst="rect">
            <a:avLst/>
          </a:prstGeom>
          <a:noFill/>
        </p:spPr>
        <p:txBody>
          <a:bodyPr wrap="square" rtlCol="0">
            <a:spAutoFit/>
          </a:bodyPr>
          <a:lstStyle/>
          <a:p>
            <a:r>
              <a:rPr lang="fr-BE" smtClean="0"/>
              <a:t>Un objet de type block peut voir sa largeur modifiée grâce à la propriété width des styles CSS</a:t>
            </a:r>
            <a:endParaRPr lang="fr-BE"/>
          </a:p>
        </p:txBody>
      </p:sp>
      <p:sp>
        <p:nvSpPr>
          <p:cNvPr id="10" name="Rectangle 9"/>
          <p:cNvSpPr/>
          <p:nvPr/>
        </p:nvSpPr>
        <p:spPr>
          <a:xfrm>
            <a:off x="1115616" y="2348880"/>
            <a:ext cx="7776864" cy="2031325"/>
          </a:xfrm>
          <a:prstGeom prst="rect">
            <a:avLst/>
          </a:prstGeom>
          <a:ln>
            <a:solidFill>
              <a:schemeClr val="accent1"/>
            </a:solidFill>
          </a:ln>
        </p:spPr>
        <p:txBody>
          <a:bodyPr wrap="square">
            <a:spAutoFit/>
          </a:bodyPr>
          <a:lstStyle/>
          <a:p>
            <a:r>
              <a:rPr lang="fr-BE" smtClean="0"/>
              <a:t> &lt;style&gt;</a:t>
            </a:r>
          </a:p>
          <a:p>
            <a:r>
              <a:rPr lang="fr-BE" smtClean="0"/>
              <a:t>        .child</a:t>
            </a:r>
          </a:p>
          <a:p>
            <a:r>
              <a:rPr lang="fr-BE" smtClean="0"/>
              <a:t>        {</a:t>
            </a:r>
          </a:p>
          <a:p>
            <a:r>
              <a:rPr lang="fr-BE" smtClean="0"/>
              <a:t>            border:1px solid black;</a:t>
            </a:r>
          </a:p>
          <a:p>
            <a:r>
              <a:rPr lang="fr-BE" smtClean="0"/>
              <a:t>             width:200px;	           </a:t>
            </a:r>
            <a:endParaRPr lang="fr-BE" b="1" smtClean="0">
              <a:solidFill>
                <a:srgbClr val="FF0000"/>
              </a:solidFill>
            </a:endParaRPr>
          </a:p>
          <a:p>
            <a:r>
              <a:rPr lang="fr-BE" smtClean="0"/>
              <a:t>        }</a:t>
            </a:r>
          </a:p>
          <a:p>
            <a:r>
              <a:rPr lang="fr-BE" smtClean="0"/>
              <a:t>&lt;/style&gt;</a:t>
            </a:r>
            <a:endParaRPr lang="fr-BE"/>
          </a:p>
        </p:txBody>
      </p:sp>
      <p:pic>
        <p:nvPicPr>
          <p:cNvPr id="167938" name="Picture 2"/>
          <p:cNvPicPr>
            <a:picLocks noChangeAspect="1" noChangeArrowheads="1"/>
          </p:cNvPicPr>
          <p:nvPr/>
        </p:nvPicPr>
        <p:blipFill>
          <a:blip r:embed="rId2" cstate="print"/>
          <a:srcRect/>
          <a:stretch>
            <a:fillRect/>
          </a:stretch>
        </p:blipFill>
        <p:spPr bwMode="auto">
          <a:xfrm>
            <a:off x="1115616" y="4581128"/>
            <a:ext cx="5105400" cy="137160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Largeur d'un type inline-block</a:t>
            </a:r>
            <a:endParaRPr lang="fr-BE" sz="2800" dirty="0" smtClean="0"/>
          </a:p>
        </p:txBody>
      </p:sp>
      <p:sp>
        <p:nvSpPr>
          <p:cNvPr id="9" name="ZoneTexte 8"/>
          <p:cNvSpPr txBox="1"/>
          <p:nvPr/>
        </p:nvSpPr>
        <p:spPr>
          <a:xfrm>
            <a:off x="1043608" y="1556792"/>
            <a:ext cx="7920880" cy="646331"/>
          </a:xfrm>
          <a:prstGeom prst="rect">
            <a:avLst/>
          </a:prstGeom>
          <a:noFill/>
        </p:spPr>
        <p:txBody>
          <a:bodyPr wrap="square" rtlCol="0">
            <a:spAutoFit/>
          </a:bodyPr>
          <a:lstStyle/>
          <a:p>
            <a:r>
              <a:rPr lang="fr-BE" smtClean="0"/>
              <a:t>Ce mode d'affichage permet de respecter le type inline tandis que la largeur peut alors être modifiée. La hauteur du parent s'adapte au contenu.</a:t>
            </a:r>
            <a:endParaRPr lang="fr-BE"/>
          </a:p>
        </p:txBody>
      </p:sp>
      <p:sp>
        <p:nvSpPr>
          <p:cNvPr id="10" name="Rectangle 9"/>
          <p:cNvSpPr/>
          <p:nvPr/>
        </p:nvSpPr>
        <p:spPr>
          <a:xfrm>
            <a:off x="1115616" y="2348880"/>
            <a:ext cx="7776864" cy="1754326"/>
          </a:xfrm>
          <a:prstGeom prst="rect">
            <a:avLst/>
          </a:prstGeom>
          <a:ln>
            <a:solidFill>
              <a:schemeClr val="accent1"/>
            </a:solidFill>
          </a:ln>
        </p:spPr>
        <p:txBody>
          <a:bodyPr wrap="square">
            <a:spAutoFit/>
          </a:bodyPr>
          <a:lstStyle/>
          <a:p>
            <a:r>
              <a:rPr lang="fr-BE" smtClean="0"/>
              <a:t>.child</a:t>
            </a:r>
          </a:p>
          <a:p>
            <a:r>
              <a:rPr lang="fr-BE" smtClean="0"/>
              <a:t> {</a:t>
            </a:r>
          </a:p>
          <a:p>
            <a:r>
              <a:rPr lang="fr-BE" smtClean="0"/>
              <a:t>            border:1px solid black;</a:t>
            </a:r>
          </a:p>
          <a:p>
            <a:r>
              <a:rPr lang="fr-BE" smtClean="0"/>
              <a:t>            display:inline-block;</a:t>
            </a:r>
          </a:p>
          <a:p>
            <a:r>
              <a:rPr lang="fr-BE" smtClean="0"/>
              <a:t>            width:80px;</a:t>
            </a:r>
          </a:p>
          <a:p>
            <a:r>
              <a:rPr lang="fr-BE" smtClean="0"/>
              <a:t> }</a:t>
            </a:r>
            <a:endParaRPr lang="fr-BE"/>
          </a:p>
        </p:txBody>
      </p:sp>
      <p:pic>
        <p:nvPicPr>
          <p:cNvPr id="168962" name="Picture 2"/>
          <p:cNvPicPr>
            <a:picLocks noChangeAspect="1" noChangeArrowheads="1"/>
          </p:cNvPicPr>
          <p:nvPr/>
        </p:nvPicPr>
        <p:blipFill>
          <a:blip r:embed="rId2" cstate="print"/>
          <a:srcRect/>
          <a:stretch>
            <a:fillRect/>
          </a:stretch>
        </p:blipFill>
        <p:spPr bwMode="auto">
          <a:xfrm>
            <a:off x="1115616" y="4437112"/>
            <a:ext cx="5029200" cy="118110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Largeur d'un type inline-block</a:t>
            </a:r>
            <a:endParaRPr lang="fr-BE" sz="2800" dirty="0" smtClean="0"/>
          </a:p>
        </p:txBody>
      </p:sp>
      <p:sp>
        <p:nvSpPr>
          <p:cNvPr id="9" name="ZoneTexte 8"/>
          <p:cNvSpPr txBox="1"/>
          <p:nvPr/>
        </p:nvSpPr>
        <p:spPr>
          <a:xfrm>
            <a:off x="1043608" y="1556792"/>
            <a:ext cx="7920880" cy="646331"/>
          </a:xfrm>
          <a:prstGeom prst="rect">
            <a:avLst/>
          </a:prstGeom>
          <a:noFill/>
        </p:spPr>
        <p:txBody>
          <a:bodyPr wrap="square" rtlCol="0">
            <a:spAutoFit/>
          </a:bodyPr>
          <a:lstStyle/>
          <a:p>
            <a:r>
              <a:rPr lang="fr-BE" smtClean="0"/>
              <a:t>Si le conteneur parent diminue en largeur, le contenu s'adaptera et se verra affecter de retour chariot. </a:t>
            </a:r>
            <a:endParaRPr lang="fr-BE"/>
          </a:p>
        </p:txBody>
      </p:sp>
      <p:pic>
        <p:nvPicPr>
          <p:cNvPr id="168962" name="Picture 2"/>
          <p:cNvPicPr>
            <a:picLocks noChangeAspect="1" noChangeArrowheads="1"/>
          </p:cNvPicPr>
          <p:nvPr/>
        </p:nvPicPr>
        <p:blipFill>
          <a:blip r:embed="rId2" cstate="print"/>
          <a:srcRect/>
          <a:stretch>
            <a:fillRect/>
          </a:stretch>
        </p:blipFill>
        <p:spPr bwMode="auto">
          <a:xfrm>
            <a:off x="1115616" y="2492896"/>
            <a:ext cx="5029200" cy="1181100"/>
          </a:xfrm>
          <a:prstGeom prst="rect">
            <a:avLst/>
          </a:prstGeom>
          <a:noFill/>
          <a:ln w="9525">
            <a:solidFill>
              <a:schemeClr val="accent1"/>
            </a:solidFill>
            <a:miter lim="800000"/>
            <a:headEnd/>
            <a:tailEnd/>
          </a:ln>
        </p:spPr>
      </p:pic>
      <p:pic>
        <p:nvPicPr>
          <p:cNvPr id="169987" name="Picture 3"/>
          <p:cNvPicPr>
            <a:picLocks noChangeAspect="1" noChangeArrowheads="1"/>
          </p:cNvPicPr>
          <p:nvPr/>
        </p:nvPicPr>
        <p:blipFill>
          <a:blip r:embed="rId3" cstate="print"/>
          <a:srcRect/>
          <a:stretch>
            <a:fillRect/>
          </a:stretch>
        </p:blipFill>
        <p:spPr bwMode="auto">
          <a:xfrm>
            <a:off x="1115616" y="4005064"/>
            <a:ext cx="4133850" cy="112395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de type float</a:t>
            </a:r>
            <a:endParaRPr lang="fr-BE" sz="2800" dirty="0" smtClean="0"/>
          </a:p>
        </p:txBody>
      </p:sp>
      <p:sp>
        <p:nvSpPr>
          <p:cNvPr id="9" name="ZoneTexte 8"/>
          <p:cNvSpPr txBox="1"/>
          <p:nvPr/>
        </p:nvSpPr>
        <p:spPr>
          <a:xfrm>
            <a:off x="1043608" y="1556792"/>
            <a:ext cx="7920880" cy="923330"/>
          </a:xfrm>
          <a:prstGeom prst="rect">
            <a:avLst/>
          </a:prstGeom>
          <a:noFill/>
        </p:spPr>
        <p:txBody>
          <a:bodyPr wrap="square" rtlCol="0">
            <a:spAutoFit/>
          </a:bodyPr>
          <a:lstStyle/>
          <a:p>
            <a:r>
              <a:rPr lang="fr-BE" smtClean="0"/>
              <a:t>L'attribut float peut prendre comme valeur left, right. Cet attribut consiste à enlever les enfants du flux et les placer sur la droite ou sur la gauche du conteneur parent</a:t>
            </a:r>
            <a:endParaRPr lang="fr-BE"/>
          </a:p>
        </p:txBody>
      </p:sp>
      <p:pic>
        <p:nvPicPr>
          <p:cNvPr id="168962" name="Picture 2"/>
          <p:cNvPicPr>
            <a:picLocks noChangeAspect="1" noChangeArrowheads="1"/>
          </p:cNvPicPr>
          <p:nvPr/>
        </p:nvPicPr>
        <p:blipFill>
          <a:blip r:embed="rId2" cstate="print"/>
          <a:srcRect/>
          <a:stretch>
            <a:fillRect/>
          </a:stretch>
        </p:blipFill>
        <p:spPr bwMode="auto">
          <a:xfrm>
            <a:off x="1403648" y="2996952"/>
            <a:ext cx="5029200" cy="1181100"/>
          </a:xfrm>
          <a:prstGeom prst="rect">
            <a:avLst/>
          </a:prstGeom>
          <a:noFill/>
          <a:ln w="9525">
            <a:solidFill>
              <a:schemeClr val="accent1"/>
            </a:solidFill>
            <a:miter lim="800000"/>
            <a:headEnd/>
            <a:tailEnd/>
          </a:ln>
        </p:spPr>
      </p:pic>
      <p:sp>
        <p:nvSpPr>
          <p:cNvPr id="7" name="ZoneTexte 6"/>
          <p:cNvSpPr txBox="1"/>
          <p:nvPr/>
        </p:nvSpPr>
        <p:spPr>
          <a:xfrm>
            <a:off x="1259632" y="2492896"/>
            <a:ext cx="5328592" cy="369332"/>
          </a:xfrm>
          <a:prstGeom prst="rect">
            <a:avLst/>
          </a:prstGeom>
          <a:noFill/>
        </p:spPr>
        <p:txBody>
          <a:bodyPr wrap="square" rtlCol="0">
            <a:spAutoFit/>
          </a:bodyPr>
          <a:lstStyle/>
          <a:p>
            <a:pPr>
              <a:buFont typeface="Wingdings" pitchFamily="2" charset="2"/>
              <a:buChar char="Ø"/>
            </a:pPr>
            <a:r>
              <a:rPr lang="fr-BE" smtClean="0"/>
              <a:t> Avec un display:inline-block</a:t>
            </a:r>
            <a:endParaRPr lang="fr-BE"/>
          </a:p>
        </p:txBody>
      </p:sp>
      <p:sp>
        <p:nvSpPr>
          <p:cNvPr id="8" name="ZoneTexte 7"/>
          <p:cNvSpPr txBox="1"/>
          <p:nvPr/>
        </p:nvSpPr>
        <p:spPr>
          <a:xfrm>
            <a:off x="1259632" y="4293096"/>
            <a:ext cx="5328592" cy="369332"/>
          </a:xfrm>
          <a:prstGeom prst="rect">
            <a:avLst/>
          </a:prstGeom>
          <a:noFill/>
        </p:spPr>
        <p:txBody>
          <a:bodyPr wrap="square" rtlCol="0">
            <a:spAutoFit/>
          </a:bodyPr>
          <a:lstStyle/>
          <a:p>
            <a:pPr>
              <a:buFont typeface="Wingdings" pitchFamily="2" charset="2"/>
              <a:buChar char="Ø"/>
            </a:pPr>
            <a:r>
              <a:rPr lang="fr-BE" smtClean="0"/>
              <a:t> Avec un float:left</a:t>
            </a:r>
            <a:endParaRPr lang="fr-BE"/>
          </a:p>
        </p:txBody>
      </p:sp>
      <p:pic>
        <p:nvPicPr>
          <p:cNvPr id="171010" name="Picture 2"/>
          <p:cNvPicPr>
            <a:picLocks noChangeAspect="1" noChangeArrowheads="1"/>
          </p:cNvPicPr>
          <p:nvPr/>
        </p:nvPicPr>
        <p:blipFill>
          <a:blip r:embed="rId3" cstate="print"/>
          <a:srcRect/>
          <a:stretch>
            <a:fillRect/>
          </a:stretch>
        </p:blipFill>
        <p:spPr bwMode="auto">
          <a:xfrm>
            <a:off x="1403648" y="4725144"/>
            <a:ext cx="5029200" cy="914400"/>
          </a:xfrm>
          <a:prstGeom prst="rect">
            <a:avLst/>
          </a:prstGeom>
          <a:noFill/>
          <a:ln w="9525">
            <a:solidFill>
              <a:schemeClr val="accent1"/>
            </a:solidFill>
            <a:miter lim="800000"/>
            <a:headEnd/>
            <a:tailEnd/>
          </a:ln>
        </p:spPr>
      </p:pic>
      <p:sp>
        <p:nvSpPr>
          <p:cNvPr id="10" name="ZoneTexte 9"/>
          <p:cNvSpPr txBox="1"/>
          <p:nvPr/>
        </p:nvSpPr>
        <p:spPr>
          <a:xfrm>
            <a:off x="1115616" y="5805264"/>
            <a:ext cx="7776864" cy="923330"/>
          </a:xfrm>
          <a:prstGeom prst="rect">
            <a:avLst/>
          </a:prstGeom>
          <a:noFill/>
        </p:spPr>
        <p:txBody>
          <a:bodyPr wrap="square" rtlCol="0">
            <a:spAutoFit/>
          </a:bodyPr>
          <a:lstStyle/>
          <a:p>
            <a:r>
              <a:rPr lang="fr-BE" smtClean="0"/>
              <a:t>Le bloc div ne s'adapte pas en hauteur au contenu et les blocs enfant sont collés sans l'espace que l'on retrouve par défaut dans l'exemple précédent. Une solution consiste à définir le bloc parent de type inline-block</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704856"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de type float</a:t>
            </a:r>
            <a:endParaRPr lang="fr-BE" sz="2800" dirty="0" smtClean="0"/>
          </a:p>
        </p:txBody>
      </p:sp>
      <p:pic>
        <p:nvPicPr>
          <p:cNvPr id="176130" name="Picture 2"/>
          <p:cNvPicPr>
            <a:picLocks noChangeAspect="1" noChangeArrowheads="1"/>
          </p:cNvPicPr>
          <p:nvPr/>
        </p:nvPicPr>
        <p:blipFill>
          <a:blip r:embed="rId2" cstate="print"/>
          <a:srcRect/>
          <a:stretch>
            <a:fillRect/>
          </a:stretch>
        </p:blipFill>
        <p:spPr bwMode="auto">
          <a:xfrm>
            <a:off x="1115616" y="1628800"/>
            <a:ext cx="5505450" cy="1304925"/>
          </a:xfrm>
          <a:prstGeom prst="rect">
            <a:avLst/>
          </a:prstGeom>
          <a:noFill/>
          <a:ln w="9525">
            <a:solidFill>
              <a:schemeClr val="accent1"/>
            </a:solidFill>
            <a:miter lim="800000"/>
            <a:headEnd/>
            <a:tailEnd/>
          </a:ln>
        </p:spPr>
      </p:pic>
      <p:sp>
        <p:nvSpPr>
          <p:cNvPr id="11" name="Rectangle 10"/>
          <p:cNvSpPr/>
          <p:nvPr/>
        </p:nvSpPr>
        <p:spPr>
          <a:xfrm>
            <a:off x="1187624" y="3212976"/>
            <a:ext cx="7632848" cy="2308324"/>
          </a:xfrm>
          <a:prstGeom prst="rect">
            <a:avLst/>
          </a:prstGeom>
          <a:ln>
            <a:solidFill>
              <a:schemeClr val="accent1"/>
            </a:solidFill>
          </a:ln>
        </p:spPr>
        <p:txBody>
          <a:bodyPr wrap="square">
            <a:spAutoFit/>
          </a:bodyPr>
          <a:lstStyle/>
          <a:p>
            <a:r>
              <a:rPr lang="fr-BE" smtClean="0"/>
              <a:t> #conteneur {</a:t>
            </a:r>
          </a:p>
          <a:p>
            <a:r>
              <a:rPr lang="fr-BE" smtClean="0"/>
              <a:t>            </a:t>
            </a:r>
            <a:r>
              <a:rPr lang="fr-BE" b="1" smtClean="0">
                <a:solidFill>
                  <a:srgbClr val="FF0000"/>
                </a:solidFill>
              </a:rPr>
              <a:t>display:inline-block;</a:t>
            </a:r>
          </a:p>
          <a:p>
            <a:r>
              <a:rPr lang="fr-BE" smtClean="0"/>
              <a:t>            border:1px solid red;</a:t>
            </a:r>
          </a:p>
          <a:p>
            <a:r>
              <a:rPr lang="fr-BE" smtClean="0"/>
              <a:t>            width:100%; }</a:t>
            </a:r>
          </a:p>
          <a:p>
            <a:r>
              <a:rPr lang="fr-BE" smtClean="0"/>
              <a:t>.child {</a:t>
            </a:r>
          </a:p>
          <a:p>
            <a:r>
              <a:rPr lang="fr-BE" smtClean="0"/>
              <a:t>            border:1px solid black;</a:t>
            </a:r>
          </a:p>
          <a:p>
            <a:r>
              <a:rPr lang="fr-BE" smtClean="0"/>
              <a:t>            </a:t>
            </a:r>
            <a:r>
              <a:rPr lang="fr-BE" b="1" smtClean="0">
                <a:solidFill>
                  <a:srgbClr val="FF0000"/>
                </a:solidFill>
              </a:rPr>
              <a:t>float:left;</a:t>
            </a:r>
          </a:p>
          <a:p>
            <a:r>
              <a:rPr lang="fr-BE" smtClean="0"/>
              <a:t>            width:80px;}</a:t>
            </a:r>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de type table, table-row, table-cell</a:t>
            </a:r>
            <a:endParaRPr lang="fr-BE" sz="2800" dirty="0" smtClean="0"/>
          </a:p>
        </p:txBody>
      </p:sp>
      <p:sp>
        <p:nvSpPr>
          <p:cNvPr id="9" name="ZoneTexte 8"/>
          <p:cNvSpPr txBox="1"/>
          <p:nvPr/>
        </p:nvSpPr>
        <p:spPr>
          <a:xfrm>
            <a:off x="1043608" y="1556792"/>
            <a:ext cx="7920880" cy="646331"/>
          </a:xfrm>
          <a:prstGeom prst="rect">
            <a:avLst/>
          </a:prstGeom>
          <a:noFill/>
        </p:spPr>
        <p:txBody>
          <a:bodyPr wrap="square" rtlCol="0">
            <a:spAutoFit/>
          </a:bodyPr>
          <a:lstStyle/>
          <a:p>
            <a:r>
              <a:rPr lang="fr-BE" smtClean="0"/>
              <a:t>Lors du redimensionnement d'un conteneur parent, le layout peut changer en s'adaptant à la nouvelle largeur. Une solution est de fixer la taille du parent</a:t>
            </a:r>
            <a:endParaRPr lang="fr-BE"/>
          </a:p>
        </p:txBody>
      </p:sp>
      <p:sp>
        <p:nvSpPr>
          <p:cNvPr id="10" name="ZoneTexte 9"/>
          <p:cNvSpPr txBox="1"/>
          <p:nvPr/>
        </p:nvSpPr>
        <p:spPr>
          <a:xfrm>
            <a:off x="1187624" y="4653136"/>
            <a:ext cx="7776864" cy="923330"/>
          </a:xfrm>
          <a:prstGeom prst="rect">
            <a:avLst/>
          </a:prstGeom>
          <a:noFill/>
        </p:spPr>
        <p:txBody>
          <a:bodyPr wrap="square" rtlCol="0">
            <a:spAutoFit/>
          </a:bodyPr>
          <a:lstStyle/>
          <a:p>
            <a:r>
              <a:rPr lang="fr-BE" smtClean="0"/>
              <a:t>Avec l'attribut display:table-cell, les blocs enfant restent les uns à côté des autres comme pour un tableau mais avec l'attribut width, la largeur diminuera pour prendre moins de place </a:t>
            </a:r>
            <a:endParaRPr lang="fr-BE"/>
          </a:p>
        </p:txBody>
      </p:sp>
      <p:pic>
        <p:nvPicPr>
          <p:cNvPr id="172034" name="Picture 2"/>
          <p:cNvPicPr>
            <a:picLocks noChangeAspect="1" noChangeArrowheads="1"/>
          </p:cNvPicPr>
          <p:nvPr/>
        </p:nvPicPr>
        <p:blipFill>
          <a:blip r:embed="rId2" cstate="print"/>
          <a:srcRect/>
          <a:stretch>
            <a:fillRect/>
          </a:stretch>
        </p:blipFill>
        <p:spPr bwMode="auto">
          <a:xfrm>
            <a:off x="1187625" y="3501008"/>
            <a:ext cx="3384376" cy="948969"/>
          </a:xfrm>
          <a:prstGeom prst="rect">
            <a:avLst/>
          </a:prstGeom>
          <a:noFill/>
          <a:ln w="9525">
            <a:solidFill>
              <a:schemeClr val="accent1"/>
            </a:solidFill>
            <a:miter lim="800000"/>
            <a:headEnd/>
            <a:tailEnd/>
          </a:ln>
        </p:spPr>
      </p:pic>
      <p:pic>
        <p:nvPicPr>
          <p:cNvPr id="172035" name="Picture 3"/>
          <p:cNvPicPr>
            <a:picLocks noChangeAspect="1" noChangeArrowheads="1"/>
          </p:cNvPicPr>
          <p:nvPr/>
        </p:nvPicPr>
        <p:blipFill>
          <a:blip r:embed="rId3" cstate="print"/>
          <a:srcRect/>
          <a:stretch>
            <a:fillRect/>
          </a:stretch>
        </p:blipFill>
        <p:spPr bwMode="auto">
          <a:xfrm>
            <a:off x="1187624" y="2276872"/>
            <a:ext cx="4032448" cy="965754"/>
          </a:xfrm>
          <a:prstGeom prst="rect">
            <a:avLst/>
          </a:prstGeom>
          <a:noFill/>
          <a:ln w="9525">
            <a:solidFill>
              <a:schemeClr val="accent1"/>
            </a:solidFill>
            <a:miter lim="800000"/>
            <a:headEnd/>
            <a:tailEnd/>
          </a:ln>
        </p:spPr>
      </p:pic>
      <p:sp>
        <p:nvSpPr>
          <p:cNvPr id="12" name="Rectangle 11"/>
          <p:cNvSpPr/>
          <p:nvPr/>
        </p:nvSpPr>
        <p:spPr>
          <a:xfrm>
            <a:off x="5508104" y="2348880"/>
            <a:ext cx="3150096" cy="2031325"/>
          </a:xfrm>
          <a:prstGeom prst="rect">
            <a:avLst/>
          </a:prstGeom>
          <a:ln>
            <a:solidFill>
              <a:schemeClr val="accent1"/>
            </a:solidFill>
          </a:ln>
        </p:spPr>
        <p:txBody>
          <a:bodyPr wrap="square">
            <a:spAutoFit/>
          </a:bodyPr>
          <a:lstStyle/>
          <a:p>
            <a:r>
              <a:rPr lang="fr-BE" smtClean="0"/>
              <a:t> .child  {</a:t>
            </a:r>
          </a:p>
          <a:p>
            <a:r>
              <a:rPr lang="fr-BE" smtClean="0"/>
              <a:t>            border:1px solid black;</a:t>
            </a:r>
          </a:p>
          <a:p>
            <a:r>
              <a:rPr lang="fr-BE" smtClean="0"/>
              <a:t>            display:inline-block;            </a:t>
            </a:r>
          </a:p>
          <a:p>
            <a:r>
              <a:rPr lang="fr-BE" smtClean="0"/>
              <a:t>            width:80px;  }</a:t>
            </a:r>
          </a:p>
          <a:p>
            <a:r>
              <a:rPr lang="fr-BE" smtClean="0"/>
              <a:t>  #content  {</a:t>
            </a:r>
          </a:p>
          <a:p>
            <a:r>
              <a:rPr lang="fr-BE" smtClean="0"/>
              <a:t>            border:1px double red;</a:t>
            </a:r>
          </a:p>
          <a:p>
            <a:r>
              <a:rPr lang="fr-BE" smtClean="0"/>
              <a:t>            width:350px;  }</a:t>
            </a:r>
            <a:endParaRPr lang="fr-BE"/>
          </a:p>
        </p:txBody>
      </p:sp>
      <p:pic>
        <p:nvPicPr>
          <p:cNvPr id="172036" name="Picture 4"/>
          <p:cNvPicPr>
            <a:picLocks noChangeAspect="1" noChangeArrowheads="1"/>
          </p:cNvPicPr>
          <p:nvPr/>
        </p:nvPicPr>
        <p:blipFill>
          <a:blip r:embed="rId4" cstate="print"/>
          <a:srcRect/>
          <a:stretch>
            <a:fillRect/>
          </a:stretch>
        </p:blipFill>
        <p:spPr bwMode="auto">
          <a:xfrm>
            <a:off x="1115616" y="5589240"/>
            <a:ext cx="4343400" cy="981075"/>
          </a:xfrm>
          <a:prstGeom prst="rect">
            <a:avLst/>
          </a:prstGeom>
          <a:noFill/>
          <a:ln w="9525">
            <a:noFill/>
            <a:miter lim="800000"/>
            <a:headEnd/>
            <a:tailEnd/>
          </a:ln>
        </p:spPr>
      </p:pic>
      <p:pic>
        <p:nvPicPr>
          <p:cNvPr id="172037" name="Picture 5"/>
          <p:cNvPicPr>
            <a:picLocks noChangeAspect="1" noChangeArrowheads="1"/>
          </p:cNvPicPr>
          <p:nvPr/>
        </p:nvPicPr>
        <p:blipFill>
          <a:blip r:embed="rId5" cstate="print"/>
          <a:srcRect/>
          <a:stretch>
            <a:fillRect/>
          </a:stretch>
        </p:blipFill>
        <p:spPr bwMode="auto">
          <a:xfrm>
            <a:off x="5868144" y="5589240"/>
            <a:ext cx="2314575" cy="971550"/>
          </a:xfrm>
          <a:prstGeom prst="rect">
            <a:avLst/>
          </a:prstGeom>
          <a:noFill/>
          <a:ln w="9525">
            <a:no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Structure HTML 5</a:t>
            </a:r>
            <a:endParaRPr lang="fr-BE" sz="5400" dirty="0"/>
          </a:p>
        </p:txBody>
      </p:sp>
      <p:sp>
        <p:nvSpPr>
          <p:cNvPr id="3" name="ZoneTexte 2"/>
          <p:cNvSpPr txBox="1"/>
          <p:nvPr/>
        </p:nvSpPr>
        <p:spPr>
          <a:xfrm>
            <a:off x="1043608" y="1124744"/>
            <a:ext cx="7992888" cy="4524315"/>
          </a:xfrm>
          <a:prstGeom prst="rect">
            <a:avLst/>
          </a:prstGeom>
          <a:noFill/>
        </p:spPr>
        <p:txBody>
          <a:bodyPr wrap="square" rtlCol="0">
            <a:spAutoFit/>
          </a:bodyPr>
          <a:lstStyle/>
          <a:p>
            <a:r>
              <a:rPr lang="en-US" sz="2400" b="1" dirty="0">
                <a:solidFill>
                  <a:srgbClr val="FF0000"/>
                </a:solidFill>
              </a:rPr>
              <a:t>&lt;!DOCTYPE html&gt;</a:t>
            </a:r>
          </a:p>
          <a:p>
            <a:r>
              <a:rPr lang="en-US" sz="2400" dirty="0"/>
              <a:t>&lt;</a:t>
            </a:r>
            <a:r>
              <a:rPr lang="en-US" sz="2400" dirty="0" smtClean="0"/>
              <a:t>html </a:t>
            </a:r>
            <a:r>
              <a:rPr lang="en-US" sz="2400" dirty="0" err="1" smtClean="0"/>
              <a:t>lang</a:t>
            </a:r>
            <a:r>
              <a:rPr lang="en-US" sz="2400" dirty="0" smtClean="0"/>
              <a:t>="</a:t>
            </a:r>
            <a:r>
              <a:rPr lang="en-US" sz="2400" dirty="0" err="1" smtClean="0"/>
              <a:t>fr</a:t>
            </a:r>
            <a:r>
              <a:rPr lang="en-US" sz="2400" dirty="0" smtClean="0"/>
              <a:t>-be"&gt;</a:t>
            </a:r>
            <a:endParaRPr lang="en-US" sz="2400" dirty="0"/>
          </a:p>
          <a:p>
            <a:r>
              <a:rPr lang="en-US" sz="2400" dirty="0" smtClean="0"/>
              <a:t>	&lt;</a:t>
            </a:r>
            <a:r>
              <a:rPr lang="en-US" sz="2400" dirty="0"/>
              <a:t>head&gt;</a:t>
            </a:r>
          </a:p>
          <a:p>
            <a:r>
              <a:rPr lang="en-US" sz="2400" dirty="0" smtClean="0"/>
              <a:t>		&lt;</a:t>
            </a:r>
            <a:r>
              <a:rPr lang="en-US" sz="2400" dirty="0"/>
              <a:t>meta content="text/html; charset=utf-8" </a:t>
            </a:r>
            <a:r>
              <a:rPr lang="en-US" sz="2400" dirty="0" smtClean="0"/>
              <a:t>http-		</a:t>
            </a:r>
            <a:r>
              <a:rPr lang="en-US" sz="2400" dirty="0" err="1" smtClean="0"/>
              <a:t>equiv</a:t>
            </a:r>
            <a:r>
              <a:rPr lang="en-US" sz="2400" dirty="0"/>
              <a:t>="Content-Type"&gt;</a:t>
            </a:r>
          </a:p>
          <a:p>
            <a:r>
              <a:rPr lang="en-US" sz="2400" dirty="0" smtClean="0"/>
              <a:t>	</a:t>
            </a:r>
          </a:p>
          <a:p>
            <a:r>
              <a:rPr lang="en-US" sz="2400" dirty="0" smtClean="0"/>
              <a:t>		&lt;title&gt;</a:t>
            </a:r>
            <a:r>
              <a:rPr lang="en-US" sz="2400" dirty="0" err="1" smtClean="0"/>
              <a:t>Titre</a:t>
            </a:r>
            <a:r>
              <a:rPr lang="en-US" sz="2400" dirty="0" smtClean="0"/>
              <a:t> de la page&lt;/</a:t>
            </a:r>
            <a:r>
              <a:rPr lang="en-US" sz="2400" dirty="0"/>
              <a:t>title&gt;</a:t>
            </a:r>
          </a:p>
          <a:p>
            <a:r>
              <a:rPr lang="en-US" sz="2400" dirty="0" smtClean="0"/>
              <a:t>	&lt;/</a:t>
            </a:r>
            <a:r>
              <a:rPr lang="en-US" sz="2400" dirty="0"/>
              <a:t>head&gt;</a:t>
            </a:r>
          </a:p>
          <a:p>
            <a:r>
              <a:rPr lang="en-US" sz="2400" dirty="0" smtClean="0"/>
              <a:t>	&lt;</a:t>
            </a:r>
            <a:r>
              <a:rPr lang="en-US" sz="2400" dirty="0"/>
              <a:t>body&gt;</a:t>
            </a:r>
          </a:p>
          <a:p>
            <a:endParaRPr lang="en-US" sz="2400" dirty="0"/>
          </a:p>
          <a:p>
            <a:r>
              <a:rPr lang="en-US" sz="2400" dirty="0" smtClean="0"/>
              <a:t>	&lt;/</a:t>
            </a:r>
            <a:r>
              <a:rPr lang="en-US" sz="2400" dirty="0"/>
              <a:t>body&gt;</a:t>
            </a:r>
          </a:p>
          <a:p>
            <a:r>
              <a:rPr lang="en-US" sz="2400" dirty="0" smtClean="0"/>
              <a:t>&lt;/</a:t>
            </a:r>
            <a:r>
              <a:rPr lang="en-US" sz="2400" dirty="0"/>
              <a:t>html&gt;</a:t>
            </a:r>
            <a:endParaRPr lang="fr-BE" sz="2400" dirty="0"/>
          </a:p>
        </p:txBody>
      </p:sp>
    </p:spTree>
    <p:extLst>
      <p:ext uri="{BB962C8B-B14F-4D97-AF65-F5344CB8AC3E}">
        <p14:creationId xmlns="" xmlns:p14="http://schemas.microsoft.com/office/powerpoint/2010/main" val="234824397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de type table, table-row, table-cell</a:t>
            </a:r>
            <a:endParaRPr lang="fr-BE" sz="2800" dirty="0" smtClean="0"/>
          </a:p>
        </p:txBody>
      </p:sp>
      <p:sp>
        <p:nvSpPr>
          <p:cNvPr id="10" name="ZoneTexte 9"/>
          <p:cNvSpPr txBox="1"/>
          <p:nvPr/>
        </p:nvSpPr>
        <p:spPr>
          <a:xfrm>
            <a:off x="1115616" y="1628800"/>
            <a:ext cx="7776864" cy="646331"/>
          </a:xfrm>
          <a:prstGeom prst="rect">
            <a:avLst/>
          </a:prstGeom>
          <a:noFill/>
        </p:spPr>
        <p:txBody>
          <a:bodyPr wrap="square" rtlCol="0">
            <a:spAutoFit/>
          </a:bodyPr>
          <a:lstStyle/>
          <a:p>
            <a:r>
              <a:rPr lang="fr-BE" smtClean="0"/>
              <a:t>Pour éviter le redimensionnement des conteneurs enfant, nous pouvons travailler avec la propriété min-width.</a:t>
            </a:r>
            <a:endParaRPr lang="fr-BE"/>
          </a:p>
        </p:txBody>
      </p:sp>
      <p:pic>
        <p:nvPicPr>
          <p:cNvPr id="172036" name="Picture 4"/>
          <p:cNvPicPr>
            <a:picLocks noChangeAspect="1" noChangeArrowheads="1"/>
          </p:cNvPicPr>
          <p:nvPr/>
        </p:nvPicPr>
        <p:blipFill>
          <a:blip r:embed="rId2" cstate="print"/>
          <a:srcRect/>
          <a:stretch>
            <a:fillRect/>
          </a:stretch>
        </p:blipFill>
        <p:spPr bwMode="auto">
          <a:xfrm>
            <a:off x="1259632" y="2420888"/>
            <a:ext cx="4343400" cy="981075"/>
          </a:xfrm>
          <a:prstGeom prst="rect">
            <a:avLst/>
          </a:prstGeom>
          <a:noFill/>
          <a:ln w="9525">
            <a:solidFill>
              <a:schemeClr val="accent1"/>
            </a:solidFill>
            <a:miter lim="800000"/>
            <a:headEnd/>
            <a:tailEnd/>
          </a:ln>
        </p:spPr>
      </p:pic>
      <p:pic>
        <p:nvPicPr>
          <p:cNvPr id="173058" name="Picture 2"/>
          <p:cNvPicPr>
            <a:picLocks noChangeAspect="1" noChangeArrowheads="1"/>
          </p:cNvPicPr>
          <p:nvPr/>
        </p:nvPicPr>
        <p:blipFill>
          <a:blip r:embed="rId3" cstate="print"/>
          <a:srcRect/>
          <a:stretch>
            <a:fillRect/>
          </a:stretch>
        </p:blipFill>
        <p:spPr bwMode="auto">
          <a:xfrm>
            <a:off x="1259632" y="3573016"/>
            <a:ext cx="3676650" cy="942975"/>
          </a:xfrm>
          <a:prstGeom prst="rect">
            <a:avLst/>
          </a:prstGeom>
          <a:noFill/>
          <a:ln w="9525">
            <a:solidFill>
              <a:schemeClr val="accent1"/>
            </a:solidFill>
            <a:miter lim="800000"/>
            <a:headEnd/>
            <a:tailEnd/>
          </a:ln>
        </p:spPr>
      </p:pic>
      <p:sp>
        <p:nvSpPr>
          <p:cNvPr id="13" name="ZoneTexte 12"/>
          <p:cNvSpPr txBox="1"/>
          <p:nvPr/>
        </p:nvSpPr>
        <p:spPr>
          <a:xfrm>
            <a:off x="1259632" y="4725144"/>
            <a:ext cx="7704856" cy="646331"/>
          </a:xfrm>
          <a:prstGeom prst="rect">
            <a:avLst/>
          </a:prstGeom>
          <a:noFill/>
        </p:spPr>
        <p:txBody>
          <a:bodyPr wrap="square" rtlCol="0">
            <a:spAutoFit/>
          </a:bodyPr>
          <a:lstStyle/>
          <a:p>
            <a:r>
              <a:rPr lang="fr-BE" smtClean="0"/>
              <a:t>Un inconvénient est que le bloc div parent a une taille qui diminue en deçà de la largeur occupée par les blocs enfant </a:t>
            </a:r>
            <a:endParaRPr lang="fr-BE"/>
          </a:p>
        </p:txBody>
      </p:sp>
      <p:sp>
        <p:nvSpPr>
          <p:cNvPr id="14" name="Rectangle 13"/>
          <p:cNvSpPr/>
          <p:nvPr/>
        </p:nvSpPr>
        <p:spPr>
          <a:xfrm>
            <a:off x="5796136" y="2420888"/>
            <a:ext cx="3096344" cy="1200329"/>
          </a:xfrm>
          <a:prstGeom prst="rect">
            <a:avLst/>
          </a:prstGeom>
          <a:ln>
            <a:solidFill>
              <a:schemeClr val="accent1"/>
            </a:solidFill>
          </a:ln>
        </p:spPr>
        <p:txBody>
          <a:bodyPr wrap="square">
            <a:spAutoFit/>
          </a:bodyPr>
          <a:lstStyle/>
          <a:p>
            <a:r>
              <a:rPr lang="fr-BE" smtClean="0"/>
              <a:t> .child {</a:t>
            </a:r>
          </a:p>
          <a:p>
            <a:r>
              <a:rPr lang="fr-BE" smtClean="0"/>
              <a:t>            border:1px solid black;          </a:t>
            </a:r>
          </a:p>
          <a:p>
            <a:r>
              <a:rPr lang="fr-BE" smtClean="0"/>
              <a:t>            </a:t>
            </a:r>
            <a:r>
              <a:rPr lang="fr-BE" b="1" smtClean="0">
                <a:solidFill>
                  <a:srgbClr val="FF0000"/>
                </a:solidFill>
              </a:rPr>
              <a:t>min-width:80px</a:t>
            </a:r>
            <a:r>
              <a:rPr lang="fr-BE" smtClean="0"/>
              <a:t>;</a:t>
            </a:r>
          </a:p>
          <a:p>
            <a:r>
              <a:rPr lang="fr-BE" smtClean="0"/>
              <a:t>            </a:t>
            </a:r>
            <a:r>
              <a:rPr lang="fr-BE" b="1" smtClean="0">
                <a:solidFill>
                  <a:srgbClr val="FF0000"/>
                </a:solidFill>
              </a:rPr>
              <a:t>display:table-cell;  </a:t>
            </a:r>
            <a:r>
              <a:rPr lang="fr-BE" smtClean="0"/>
              <a:t>}</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 centrage</a:t>
            </a:r>
            <a:endParaRPr lang="fr-BE" sz="2800" dirty="0" smtClean="0"/>
          </a:p>
        </p:txBody>
      </p:sp>
      <p:sp>
        <p:nvSpPr>
          <p:cNvPr id="10" name="ZoneTexte 9"/>
          <p:cNvSpPr txBox="1"/>
          <p:nvPr/>
        </p:nvSpPr>
        <p:spPr>
          <a:xfrm>
            <a:off x="1115616" y="1628800"/>
            <a:ext cx="7776864" cy="646331"/>
          </a:xfrm>
          <a:prstGeom prst="rect">
            <a:avLst/>
          </a:prstGeom>
          <a:noFill/>
        </p:spPr>
        <p:txBody>
          <a:bodyPr wrap="square" rtlCol="0">
            <a:spAutoFit/>
          </a:bodyPr>
          <a:lstStyle/>
          <a:p>
            <a:r>
              <a:rPr lang="fr-BE" smtClean="0"/>
              <a:t> Nous allons centrer un bloc div sur notre page. Ce centrage peut s'effectuer de plusieurs façons.</a:t>
            </a:r>
            <a:endParaRPr lang="fr-BE"/>
          </a:p>
        </p:txBody>
      </p:sp>
      <p:sp>
        <p:nvSpPr>
          <p:cNvPr id="9" name="Rectangle 8"/>
          <p:cNvSpPr/>
          <p:nvPr/>
        </p:nvSpPr>
        <p:spPr>
          <a:xfrm>
            <a:off x="1259632" y="2420888"/>
            <a:ext cx="7704856" cy="1477328"/>
          </a:xfrm>
          <a:prstGeom prst="rect">
            <a:avLst/>
          </a:prstGeom>
          <a:ln>
            <a:solidFill>
              <a:schemeClr val="accent1"/>
            </a:solidFill>
          </a:ln>
        </p:spPr>
        <p:txBody>
          <a:bodyPr wrap="square">
            <a:spAutoFit/>
          </a:bodyPr>
          <a:lstStyle/>
          <a:p>
            <a:r>
              <a:rPr lang="fr-BE" smtClean="0"/>
              <a:t> &lt;div id="content"&gt;</a:t>
            </a:r>
          </a:p>
          <a:p>
            <a:r>
              <a:rPr lang="fr-BE" smtClean="0"/>
              <a:t>        &lt;label&gt;UserID:&lt;/label&gt;&lt;input type="text" /&gt;&lt;br /&gt;</a:t>
            </a:r>
          </a:p>
          <a:p>
            <a:r>
              <a:rPr lang="en-US" smtClean="0"/>
              <a:t>        &lt;label&gt;Passwd:&lt;/label&gt;&lt;input type="text" /&gt;&lt;br /&gt;</a:t>
            </a:r>
          </a:p>
          <a:p>
            <a:r>
              <a:rPr lang="en-US" smtClean="0"/>
              <a:t>        &lt;input type="submit" value="Valider" /&gt;</a:t>
            </a:r>
          </a:p>
          <a:p>
            <a:r>
              <a:rPr lang="fr-BE" smtClean="0"/>
              <a:t> &lt;/div&gt;</a:t>
            </a:r>
            <a:endParaRPr lang="fr-BE"/>
          </a:p>
        </p:txBody>
      </p:sp>
      <p:sp>
        <p:nvSpPr>
          <p:cNvPr id="11" name="Rectangle 10"/>
          <p:cNvSpPr/>
          <p:nvPr/>
        </p:nvSpPr>
        <p:spPr>
          <a:xfrm>
            <a:off x="1259632" y="4149080"/>
            <a:ext cx="2952328" cy="1754326"/>
          </a:xfrm>
          <a:prstGeom prst="rect">
            <a:avLst/>
          </a:prstGeom>
          <a:ln>
            <a:solidFill>
              <a:schemeClr val="accent1"/>
            </a:solidFill>
          </a:ln>
        </p:spPr>
        <p:txBody>
          <a:bodyPr wrap="square">
            <a:spAutoFit/>
          </a:bodyPr>
          <a:lstStyle/>
          <a:p>
            <a:r>
              <a:rPr lang="fr-BE" smtClean="0"/>
              <a:t> #content {</a:t>
            </a:r>
          </a:p>
          <a:p>
            <a:r>
              <a:rPr lang="fr-BE" smtClean="0"/>
              <a:t>       border:1px solid black;</a:t>
            </a:r>
          </a:p>
          <a:p>
            <a:r>
              <a:rPr lang="fr-BE" smtClean="0"/>
              <a:t>       width:300px;</a:t>
            </a:r>
          </a:p>
          <a:p>
            <a:r>
              <a:rPr lang="fr-BE" smtClean="0"/>
              <a:t>       </a:t>
            </a:r>
            <a:r>
              <a:rPr lang="fr-BE" b="1" smtClean="0">
                <a:solidFill>
                  <a:srgbClr val="FF0000"/>
                </a:solidFill>
              </a:rPr>
              <a:t>margin:auto;</a:t>
            </a:r>
          </a:p>
          <a:p>
            <a:r>
              <a:rPr lang="fr-BE" smtClean="0"/>
              <a:t>       padding:20px;</a:t>
            </a:r>
          </a:p>
          <a:p>
            <a:r>
              <a:rPr lang="fr-BE" smtClean="0"/>
              <a:t>  }</a:t>
            </a:r>
            <a:endParaRPr lang="fr-BE"/>
          </a:p>
        </p:txBody>
      </p:sp>
      <p:pic>
        <p:nvPicPr>
          <p:cNvPr id="174082" name="Picture 2"/>
          <p:cNvPicPr>
            <a:picLocks noChangeAspect="1" noChangeArrowheads="1"/>
          </p:cNvPicPr>
          <p:nvPr/>
        </p:nvPicPr>
        <p:blipFill>
          <a:blip r:embed="rId2" cstate="print"/>
          <a:srcRect/>
          <a:stretch>
            <a:fillRect/>
          </a:stretch>
        </p:blipFill>
        <p:spPr bwMode="auto">
          <a:xfrm>
            <a:off x="4387021" y="4149080"/>
            <a:ext cx="4506500" cy="1080120"/>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 centrage</a:t>
            </a:r>
            <a:endParaRPr lang="fr-BE" sz="2800" dirty="0" smtClean="0"/>
          </a:p>
        </p:txBody>
      </p:sp>
      <p:sp>
        <p:nvSpPr>
          <p:cNvPr id="10" name="ZoneTexte 9"/>
          <p:cNvSpPr txBox="1"/>
          <p:nvPr/>
        </p:nvSpPr>
        <p:spPr>
          <a:xfrm>
            <a:off x="1115616" y="1628800"/>
            <a:ext cx="7776864" cy="646331"/>
          </a:xfrm>
          <a:prstGeom prst="rect">
            <a:avLst/>
          </a:prstGeom>
          <a:noFill/>
        </p:spPr>
        <p:txBody>
          <a:bodyPr wrap="square" rtlCol="0">
            <a:spAutoFit/>
          </a:bodyPr>
          <a:lstStyle/>
          <a:p>
            <a:r>
              <a:rPr lang="fr-BE" smtClean="0"/>
              <a:t> Nous allons prévoir une dimension fixe pour les label mais il sera nécessaire de les faire passer en mode inline-block</a:t>
            </a:r>
            <a:endParaRPr lang="fr-BE"/>
          </a:p>
        </p:txBody>
      </p:sp>
      <p:sp>
        <p:nvSpPr>
          <p:cNvPr id="11" name="Rectangle 10"/>
          <p:cNvSpPr/>
          <p:nvPr/>
        </p:nvSpPr>
        <p:spPr>
          <a:xfrm>
            <a:off x="1259632" y="4437112"/>
            <a:ext cx="2952328" cy="1754326"/>
          </a:xfrm>
          <a:prstGeom prst="rect">
            <a:avLst/>
          </a:prstGeom>
          <a:ln>
            <a:solidFill>
              <a:schemeClr val="accent1"/>
            </a:solidFill>
          </a:ln>
        </p:spPr>
        <p:txBody>
          <a:bodyPr wrap="square">
            <a:spAutoFit/>
          </a:bodyPr>
          <a:lstStyle/>
          <a:p>
            <a:r>
              <a:rPr lang="fr-BE" smtClean="0"/>
              <a:t> #content {</a:t>
            </a:r>
          </a:p>
          <a:p>
            <a:r>
              <a:rPr lang="fr-BE" smtClean="0"/>
              <a:t>       border:1px solid black;</a:t>
            </a:r>
          </a:p>
          <a:p>
            <a:r>
              <a:rPr lang="fr-BE" smtClean="0"/>
              <a:t>       width:300px;</a:t>
            </a:r>
          </a:p>
          <a:p>
            <a:r>
              <a:rPr lang="fr-BE" smtClean="0"/>
              <a:t>       </a:t>
            </a:r>
            <a:r>
              <a:rPr lang="fr-BE" b="1" smtClean="0">
                <a:solidFill>
                  <a:srgbClr val="FF0000"/>
                </a:solidFill>
              </a:rPr>
              <a:t>margin:auto;</a:t>
            </a:r>
          </a:p>
          <a:p>
            <a:r>
              <a:rPr lang="fr-BE" smtClean="0"/>
              <a:t>       padding:20px;</a:t>
            </a:r>
          </a:p>
          <a:p>
            <a:r>
              <a:rPr lang="fr-BE" smtClean="0"/>
              <a:t>  }</a:t>
            </a:r>
            <a:endParaRPr lang="fr-BE"/>
          </a:p>
        </p:txBody>
      </p:sp>
      <p:pic>
        <p:nvPicPr>
          <p:cNvPr id="175106" name="Picture 2"/>
          <p:cNvPicPr>
            <a:picLocks noChangeAspect="1" noChangeArrowheads="1"/>
          </p:cNvPicPr>
          <p:nvPr/>
        </p:nvPicPr>
        <p:blipFill>
          <a:blip r:embed="rId2" cstate="print"/>
          <a:srcRect/>
          <a:stretch>
            <a:fillRect/>
          </a:stretch>
        </p:blipFill>
        <p:spPr bwMode="auto">
          <a:xfrm>
            <a:off x="1259632" y="2420888"/>
            <a:ext cx="5400600" cy="1648070"/>
          </a:xfrm>
          <a:prstGeom prst="rect">
            <a:avLst/>
          </a:prstGeom>
          <a:noFill/>
          <a:ln w="9525">
            <a:solidFill>
              <a:schemeClr val="accent1"/>
            </a:solidFill>
            <a:miter lim="800000"/>
            <a:headEnd/>
            <a:tailEnd/>
          </a:ln>
        </p:spPr>
      </p:pic>
      <p:sp>
        <p:nvSpPr>
          <p:cNvPr id="12" name="Rectangle 11"/>
          <p:cNvSpPr/>
          <p:nvPr/>
        </p:nvSpPr>
        <p:spPr>
          <a:xfrm>
            <a:off x="4427984" y="4437112"/>
            <a:ext cx="3024336" cy="1754326"/>
          </a:xfrm>
          <a:prstGeom prst="rect">
            <a:avLst/>
          </a:prstGeom>
          <a:ln>
            <a:solidFill>
              <a:schemeClr val="accent1"/>
            </a:solidFill>
          </a:ln>
        </p:spPr>
        <p:txBody>
          <a:bodyPr wrap="square">
            <a:spAutoFit/>
          </a:bodyPr>
          <a:lstStyle/>
          <a:p>
            <a:r>
              <a:rPr lang="fr-BE" smtClean="0"/>
              <a:t> label</a:t>
            </a:r>
          </a:p>
          <a:p>
            <a:r>
              <a:rPr lang="fr-BE" smtClean="0"/>
              <a:t> {</a:t>
            </a:r>
          </a:p>
          <a:p>
            <a:r>
              <a:rPr lang="fr-BE" b="1" smtClean="0">
                <a:solidFill>
                  <a:srgbClr val="FF0000"/>
                </a:solidFill>
              </a:rPr>
              <a:t>            width:100px;</a:t>
            </a:r>
          </a:p>
          <a:p>
            <a:r>
              <a:rPr lang="fr-BE" b="1" smtClean="0">
                <a:solidFill>
                  <a:srgbClr val="FF0000"/>
                </a:solidFill>
              </a:rPr>
              <a:t>            display:inline-block;</a:t>
            </a:r>
          </a:p>
          <a:p>
            <a:r>
              <a:rPr lang="fr-BE" smtClean="0"/>
              <a:t>            margin:5px;</a:t>
            </a:r>
          </a:p>
          <a:p>
            <a:r>
              <a:rPr lang="fr-BE" smtClean="0"/>
              <a:t> }</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 centrage</a:t>
            </a:r>
            <a:endParaRPr lang="fr-BE" sz="2800" dirty="0" smtClean="0"/>
          </a:p>
        </p:txBody>
      </p:sp>
      <p:sp>
        <p:nvSpPr>
          <p:cNvPr id="10" name="ZoneTexte 9"/>
          <p:cNvSpPr txBox="1"/>
          <p:nvPr/>
        </p:nvSpPr>
        <p:spPr>
          <a:xfrm>
            <a:off x="1115616" y="1628800"/>
            <a:ext cx="7776864" cy="1200329"/>
          </a:xfrm>
          <a:prstGeom prst="rect">
            <a:avLst/>
          </a:prstGeom>
          <a:noFill/>
        </p:spPr>
        <p:txBody>
          <a:bodyPr wrap="square" rtlCol="0">
            <a:spAutoFit/>
          </a:bodyPr>
          <a:lstStyle/>
          <a:p>
            <a:r>
              <a:rPr lang="fr-BE" smtClean="0"/>
              <a:t> Si nous voulons aligner le bouton sur la droite avec le maintient de la hauteur en fonction du contenu, il faut faire passer le conteneur parent à l'affichage inline-block mais alors le margin:auto ne fonctionne plus. Il sera alors remplacer  favorablement par le table</a:t>
            </a:r>
            <a:endParaRPr lang="fr-BE"/>
          </a:p>
        </p:txBody>
      </p:sp>
      <p:pic>
        <p:nvPicPr>
          <p:cNvPr id="177154" name="Picture 2"/>
          <p:cNvPicPr>
            <a:picLocks noChangeAspect="1" noChangeArrowheads="1"/>
          </p:cNvPicPr>
          <p:nvPr/>
        </p:nvPicPr>
        <p:blipFill>
          <a:blip r:embed="rId2" cstate="print"/>
          <a:srcRect/>
          <a:stretch>
            <a:fillRect/>
          </a:stretch>
        </p:blipFill>
        <p:spPr bwMode="auto">
          <a:xfrm>
            <a:off x="1259632" y="3140968"/>
            <a:ext cx="4608179" cy="1656184"/>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 - centrage</a:t>
            </a:r>
            <a:endParaRPr lang="fr-BE" sz="2800" dirty="0" smtClean="0"/>
          </a:p>
        </p:txBody>
      </p:sp>
      <p:pic>
        <p:nvPicPr>
          <p:cNvPr id="177154" name="Picture 2"/>
          <p:cNvPicPr>
            <a:picLocks noChangeAspect="1" noChangeArrowheads="1"/>
          </p:cNvPicPr>
          <p:nvPr/>
        </p:nvPicPr>
        <p:blipFill>
          <a:blip r:embed="rId2" cstate="print"/>
          <a:srcRect/>
          <a:stretch>
            <a:fillRect/>
          </a:stretch>
        </p:blipFill>
        <p:spPr bwMode="auto">
          <a:xfrm>
            <a:off x="1187624" y="1556792"/>
            <a:ext cx="4608179" cy="1656184"/>
          </a:xfrm>
          <a:prstGeom prst="rect">
            <a:avLst/>
          </a:prstGeom>
          <a:noFill/>
          <a:ln w="9525">
            <a:solidFill>
              <a:schemeClr val="accent1"/>
            </a:solidFill>
            <a:miter lim="800000"/>
            <a:headEnd/>
            <a:tailEnd/>
          </a:ln>
        </p:spPr>
      </p:pic>
      <p:sp>
        <p:nvSpPr>
          <p:cNvPr id="6" name="Rectangle 5"/>
          <p:cNvSpPr/>
          <p:nvPr/>
        </p:nvSpPr>
        <p:spPr>
          <a:xfrm>
            <a:off x="1187624" y="3429000"/>
            <a:ext cx="7776864" cy="3139321"/>
          </a:xfrm>
          <a:prstGeom prst="rect">
            <a:avLst/>
          </a:prstGeom>
          <a:ln>
            <a:solidFill>
              <a:schemeClr val="accent1"/>
            </a:solidFill>
          </a:ln>
        </p:spPr>
        <p:txBody>
          <a:bodyPr wrap="square">
            <a:spAutoFit/>
          </a:bodyPr>
          <a:lstStyle/>
          <a:p>
            <a:r>
              <a:rPr lang="fr-BE" smtClean="0"/>
              <a:t> #bouton {</a:t>
            </a:r>
          </a:p>
          <a:p>
            <a:r>
              <a:rPr lang="fr-BE" smtClean="0"/>
              <a:t>            </a:t>
            </a:r>
            <a:r>
              <a:rPr lang="fr-BE" b="1" smtClean="0">
                <a:solidFill>
                  <a:srgbClr val="FF0000"/>
                </a:solidFill>
              </a:rPr>
              <a:t>float:right;</a:t>
            </a:r>
          </a:p>
          <a:p>
            <a:r>
              <a:rPr lang="fr-BE" smtClean="0"/>
              <a:t>            margin-top:20px;</a:t>
            </a:r>
          </a:p>
          <a:p>
            <a:r>
              <a:rPr lang="fr-BE" smtClean="0"/>
              <a:t> }</a:t>
            </a:r>
          </a:p>
          <a:p>
            <a:r>
              <a:rPr lang="fr-BE" smtClean="0"/>
              <a:t>#content  {</a:t>
            </a:r>
          </a:p>
          <a:p>
            <a:r>
              <a:rPr lang="fr-BE" smtClean="0"/>
              <a:t>            border:1px solid black;</a:t>
            </a:r>
          </a:p>
          <a:p>
            <a:r>
              <a:rPr lang="fr-BE" smtClean="0"/>
              <a:t>            </a:t>
            </a:r>
            <a:r>
              <a:rPr lang="fr-BE" b="1" smtClean="0">
                <a:solidFill>
                  <a:srgbClr val="FF0000"/>
                </a:solidFill>
              </a:rPr>
              <a:t>display:table;</a:t>
            </a:r>
          </a:p>
          <a:p>
            <a:r>
              <a:rPr lang="fr-BE" smtClean="0"/>
              <a:t>            width:300px;</a:t>
            </a:r>
          </a:p>
          <a:p>
            <a:r>
              <a:rPr lang="fr-BE" smtClean="0"/>
              <a:t>            </a:t>
            </a:r>
            <a:r>
              <a:rPr lang="fr-BE" b="1" smtClean="0">
                <a:solidFill>
                  <a:srgbClr val="FF0000"/>
                </a:solidFill>
              </a:rPr>
              <a:t>margin:auto;</a:t>
            </a:r>
          </a:p>
          <a:p>
            <a:r>
              <a:rPr lang="fr-BE" smtClean="0"/>
              <a:t>            padding:20px;</a:t>
            </a:r>
          </a:p>
          <a:p>
            <a:r>
              <a:rPr lang="fr-BE" smtClean="0"/>
              <a:t>}</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a:t>
            </a:r>
            <a:endParaRPr lang="fr-BE" sz="2800" dirty="0" smtClean="0"/>
          </a:p>
        </p:txBody>
      </p:sp>
      <p:sp>
        <p:nvSpPr>
          <p:cNvPr id="7" name="ZoneTexte 6"/>
          <p:cNvSpPr txBox="1"/>
          <p:nvPr/>
        </p:nvSpPr>
        <p:spPr>
          <a:xfrm>
            <a:off x="1187624" y="1556792"/>
            <a:ext cx="7776864" cy="1477328"/>
          </a:xfrm>
          <a:prstGeom prst="rect">
            <a:avLst/>
          </a:prstGeom>
          <a:noFill/>
        </p:spPr>
        <p:txBody>
          <a:bodyPr wrap="square" rtlCol="0">
            <a:spAutoFit/>
          </a:bodyPr>
          <a:lstStyle/>
          <a:p>
            <a:r>
              <a:rPr lang="fr-BE" smtClean="0"/>
              <a:t>Nous pouvons positionner tout élément en choisisant comme attribut de position: relative, absolute ou fixed. Le positionnement peut alors se réaliser en utilisant les attributs left, right, top et bottom. </a:t>
            </a:r>
          </a:p>
          <a:p>
            <a:r>
              <a:rPr lang="fr-BE" smtClean="0"/>
              <a:t>Attention: en mode absolu, le conteneur est enlevé du flux!</a:t>
            </a:r>
          </a:p>
          <a:p>
            <a:r>
              <a:rPr lang="fr-BE" smtClean="0"/>
              <a:t>Nous reprenons deux blocs divs imbriqués.</a:t>
            </a:r>
            <a:endParaRPr lang="fr-BE"/>
          </a:p>
        </p:txBody>
      </p:sp>
      <p:pic>
        <p:nvPicPr>
          <p:cNvPr id="178178" name="Picture 2"/>
          <p:cNvPicPr>
            <a:picLocks noChangeAspect="1" noChangeArrowheads="1"/>
          </p:cNvPicPr>
          <p:nvPr/>
        </p:nvPicPr>
        <p:blipFill>
          <a:blip r:embed="rId2" cstate="print"/>
          <a:srcRect/>
          <a:stretch>
            <a:fillRect/>
          </a:stretch>
        </p:blipFill>
        <p:spPr bwMode="auto">
          <a:xfrm>
            <a:off x="1259632" y="3212976"/>
            <a:ext cx="3600400" cy="2809465"/>
          </a:xfrm>
          <a:prstGeom prst="rect">
            <a:avLst/>
          </a:prstGeom>
          <a:noFill/>
          <a:ln w="9525">
            <a:solidFill>
              <a:schemeClr val="accent1"/>
            </a:solidFill>
            <a:miter lim="800000"/>
            <a:headEnd/>
            <a:tailEnd/>
          </a:ln>
        </p:spPr>
      </p:pic>
      <p:sp>
        <p:nvSpPr>
          <p:cNvPr id="8" name="Rectangle 7"/>
          <p:cNvSpPr/>
          <p:nvPr/>
        </p:nvSpPr>
        <p:spPr>
          <a:xfrm>
            <a:off x="5148064" y="3212976"/>
            <a:ext cx="3744416" cy="2031325"/>
          </a:xfrm>
          <a:prstGeom prst="rect">
            <a:avLst/>
          </a:prstGeom>
          <a:ln>
            <a:solidFill>
              <a:schemeClr val="accent1"/>
            </a:solidFill>
          </a:ln>
        </p:spPr>
        <p:txBody>
          <a:bodyPr wrap="square">
            <a:spAutoFit/>
          </a:bodyPr>
          <a:lstStyle/>
          <a:p>
            <a:r>
              <a:rPr lang="fr-BE" smtClean="0"/>
              <a:t>#content {</a:t>
            </a:r>
          </a:p>
          <a:p>
            <a:r>
              <a:rPr lang="fr-BE" smtClean="0"/>
              <a:t>            border:1px solid black;</a:t>
            </a:r>
          </a:p>
          <a:p>
            <a:r>
              <a:rPr lang="fr-BE" smtClean="0"/>
              <a:t>            width:400px; }</a:t>
            </a:r>
          </a:p>
          <a:p>
            <a:r>
              <a:rPr lang="fr-BE" smtClean="0"/>
              <a:t>#div1 {</a:t>
            </a:r>
          </a:p>
          <a:p>
            <a:r>
              <a:rPr lang="fr-BE" smtClean="0"/>
              <a:t>            border:1px solid red;</a:t>
            </a:r>
          </a:p>
          <a:p>
            <a:r>
              <a:rPr lang="fr-BE" smtClean="0"/>
              <a:t>            width:200px;</a:t>
            </a:r>
          </a:p>
          <a:p>
            <a:r>
              <a:rPr lang="fr-BE" smtClean="0"/>
              <a:t>            background-color:yellow; }</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a:t>
            </a:r>
            <a:endParaRPr lang="fr-BE" sz="2800" dirty="0" smtClean="0"/>
          </a:p>
        </p:txBody>
      </p:sp>
      <p:sp>
        <p:nvSpPr>
          <p:cNvPr id="7" name="ZoneTexte 6"/>
          <p:cNvSpPr txBox="1"/>
          <p:nvPr/>
        </p:nvSpPr>
        <p:spPr>
          <a:xfrm>
            <a:off x="1187624" y="1556792"/>
            <a:ext cx="7776864" cy="646331"/>
          </a:xfrm>
          <a:prstGeom prst="rect">
            <a:avLst/>
          </a:prstGeom>
          <a:noFill/>
        </p:spPr>
        <p:txBody>
          <a:bodyPr wrap="square" rtlCol="0">
            <a:spAutoFit/>
          </a:bodyPr>
          <a:lstStyle/>
          <a:p>
            <a:r>
              <a:rPr lang="fr-BE" smtClean="0"/>
              <a:t>Nous choisissons de positionner le bloc div1 de façon relative par rapport à la position qu'il devrait occuper naturellement dans le flux</a:t>
            </a:r>
            <a:endParaRPr lang="fr-BE"/>
          </a:p>
        </p:txBody>
      </p:sp>
      <p:pic>
        <p:nvPicPr>
          <p:cNvPr id="179202" name="Picture 2"/>
          <p:cNvPicPr>
            <a:picLocks noChangeAspect="1" noChangeArrowheads="1"/>
          </p:cNvPicPr>
          <p:nvPr/>
        </p:nvPicPr>
        <p:blipFill>
          <a:blip r:embed="rId2" cstate="print"/>
          <a:srcRect/>
          <a:stretch>
            <a:fillRect/>
          </a:stretch>
        </p:blipFill>
        <p:spPr bwMode="auto">
          <a:xfrm>
            <a:off x="1259632" y="2276872"/>
            <a:ext cx="4210050" cy="3286125"/>
          </a:xfrm>
          <a:prstGeom prst="rect">
            <a:avLst/>
          </a:prstGeom>
          <a:noFill/>
          <a:ln w="9525">
            <a:solidFill>
              <a:schemeClr val="accent1"/>
            </a:solidFill>
            <a:miter lim="800000"/>
            <a:headEnd/>
            <a:tailEnd/>
          </a:ln>
        </p:spPr>
      </p:pic>
      <p:sp>
        <p:nvSpPr>
          <p:cNvPr id="9" name="Rectangle 8"/>
          <p:cNvSpPr/>
          <p:nvPr/>
        </p:nvSpPr>
        <p:spPr>
          <a:xfrm>
            <a:off x="5652120" y="2276872"/>
            <a:ext cx="3312368" cy="3240360"/>
          </a:xfrm>
          <a:prstGeom prst="rect">
            <a:avLst/>
          </a:prstGeom>
          <a:ln>
            <a:solidFill>
              <a:schemeClr val="accent1"/>
            </a:solidFill>
          </a:ln>
        </p:spPr>
        <p:txBody>
          <a:bodyPr wrap="square">
            <a:spAutoFit/>
          </a:bodyPr>
          <a:lstStyle/>
          <a:p>
            <a:r>
              <a:rPr lang="fr-BE" smtClean="0"/>
              <a:t> #content {</a:t>
            </a:r>
          </a:p>
          <a:p>
            <a:r>
              <a:rPr lang="fr-BE" smtClean="0"/>
              <a:t>            border:1px solid black;</a:t>
            </a:r>
          </a:p>
          <a:p>
            <a:r>
              <a:rPr lang="fr-BE" smtClean="0"/>
              <a:t>            width:400px;</a:t>
            </a:r>
          </a:p>
          <a:p>
            <a:r>
              <a:rPr lang="fr-BE" b="1" smtClean="0">
                <a:solidFill>
                  <a:srgbClr val="FF0000"/>
                </a:solidFill>
              </a:rPr>
              <a:t>            overflow:hidden</a:t>
            </a:r>
            <a:r>
              <a:rPr lang="fr-BE" smtClean="0"/>
              <a:t>; }</a:t>
            </a:r>
          </a:p>
          <a:p>
            <a:r>
              <a:rPr lang="fr-BE" smtClean="0"/>
              <a:t> #div1 {</a:t>
            </a:r>
          </a:p>
          <a:p>
            <a:r>
              <a:rPr lang="fr-BE" b="1" smtClean="0">
                <a:solidFill>
                  <a:srgbClr val="FF0000"/>
                </a:solidFill>
              </a:rPr>
              <a:t>            position:relative;</a:t>
            </a:r>
          </a:p>
          <a:p>
            <a:r>
              <a:rPr lang="fr-BE" b="1" smtClean="0">
                <a:solidFill>
                  <a:srgbClr val="FF0000"/>
                </a:solidFill>
              </a:rPr>
              <a:t>            left:20px;</a:t>
            </a:r>
          </a:p>
          <a:p>
            <a:r>
              <a:rPr lang="fr-BE" b="1" smtClean="0">
                <a:solidFill>
                  <a:srgbClr val="FF0000"/>
                </a:solidFill>
              </a:rPr>
              <a:t>            top:20px;</a:t>
            </a:r>
          </a:p>
          <a:p>
            <a:r>
              <a:rPr lang="fr-BE" smtClean="0"/>
              <a:t>            border:1px solid red;</a:t>
            </a:r>
          </a:p>
          <a:p>
            <a:r>
              <a:rPr lang="fr-BE" smtClean="0"/>
              <a:t>            width:200px;</a:t>
            </a:r>
          </a:p>
          <a:p>
            <a:r>
              <a:rPr lang="fr-BE" smtClean="0"/>
              <a:t>            background-color:yellow;}</a:t>
            </a:r>
            <a:endParaRPr lang="fr-BE"/>
          </a:p>
        </p:txBody>
      </p:sp>
      <p:sp>
        <p:nvSpPr>
          <p:cNvPr id="10" name="ZoneTexte 9"/>
          <p:cNvSpPr txBox="1"/>
          <p:nvPr/>
        </p:nvSpPr>
        <p:spPr>
          <a:xfrm>
            <a:off x="1331640" y="5733256"/>
            <a:ext cx="7632848" cy="646331"/>
          </a:xfrm>
          <a:prstGeom prst="rect">
            <a:avLst/>
          </a:prstGeom>
          <a:noFill/>
        </p:spPr>
        <p:txBody>
          <a:bodyPr wrap="square" rtlCol="0">
            <a:spAutoFit/>
          </a:bodyPr>
          <a:lstStyle/>
          <a:p>
            <a:r>
              <a:rPr lang="fr-BE" smtClean="0"/>
              <a:t>Le bloc div parent conserve sa hauteur tandis que la propriété overflow permet de cacher ce qui déborde.</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a:t>
            </a:r>
            <a:endParaRPr lang="fr-BE" sz="2800" dirty="0" smtClean="0"/>
          </a:p>
        </p:txBody>
      </p:sp>
      <p:sp>
        <p:nvSpPr>
          <p:cNvPr id="7" name="ZoneTexte 6"/>
          <p:cNvSpPr txBox="1"/>
          <p:nvPr/>
        </p:nvSpPr>
        <p:spPr>
          <a:xfrm>
            <a:off x="1187624" y="1556792"/>
            <a:ext cx="7776864" cy="923330"/>
          </a:xfrm>
          <a:prstGeom prst="rect">
            <a:avLst/>
          </a:prstGeom>
          <a:noFill/>
        </p:spPr>
        <p:txBody>
          <a:bodyPr wrap="square" rtlCol="0">
            <a:spAutoFit/>
          </a:bodyPr>
          <a:lstStyle/>
          <a:p>
            <a:r>
              <a:rPr lang="fr-BE" smtClean="0"/>
              <a:t>Si nous choisissons de positionner le bloc de façon absolue, le bloc parent auquel se référenceront les positions dépendra du fait que le parent contienne ou pas une position.</a:t>
            </a:r>
            <a:endParaRPr lang="fr-BE"/>
          </a:p>
        </p:txBody>
      </p:sp>
      <p:sp>
        <p:nvSpPr>
          <p:cNvPr id="9" name="Rectangle 8"/>
          <p:cNvSpPr/>
          <p:nvPr/>
        </p:nvSpPr>
        <p:spPr>
          <a:xfrm>
            <a:off x="5580112" y="2492896"/>
            <a:ext cx="3312368" cy="2862322"/>
          </a:xfrm>
          <a:prstGeom prst="rect">
            <a:avLst/>
          </a:prstGeom>
          <a:ln>
            <a:solidFill>
              <a:schemeClr val="accent1"/>
            </a:solidFill>
          </a:ln>
        </p:spPr>
        <p:txBody>
          <a:bodyPr wrap="square">
            <a:spAutoFit/>
          </a:bodyPr>
          <a:lstStyle/>
          <a:p>
            <a:r>
              <a:rPr lang="fr-BE" smtClean="0"/>
              <a:t> #content {</a:t>
            </a:r>
          </a:p>
          <a:p>
            <a:r>
              <a:rPr lang="fr-BE" smtClean="0"/>
              <a:t>            border:1px solid black;</a:t>
            </a:r>
          </a:p>
          <a:p>
            <a:r>
              <a:rPr lang="fr-BE" smtClean="0"/>
              <a:t>            width:400px;}</a:t>
            </a:r>
          </a:p>
          <a:p>
            <a:r>
              <a:rPr lang="fr-BE" smtClean="0"/>
              <a:t> #div1 {</a:t>
            </a:r>
          </a:p>
          <a:p>
            <a:r>
              <a:rPr lang="fr-BE" b="1" smtClean="0">
                <a:solidFill>
                  <a:srgbClr val="FF0000"/>
                </a:solidFill>
              </a:rPr>
              <a:t>            position:absolute;</a:t>
            </a:r>
          </a:p>
          <a:p>
            <a:r>
              <a:rPr lang="fr-BE" b="1" smtClean="0">
                <a:solidFill>
                  <a:srgbClr val="FF0000"/>
                </a:solidFill>
              </a:rPr>
              <a:t>            right:0px;</a:t>
            </a:r>
          </a:p>
          <a:p>
            <a:r>
              <a:rPr lang="fr-BE" b="1" smtClean="0">
                <a:solidFill>
                  <a:srgbClr val="FF0000"/>
                </a:solidFill>
              </a:rPr>
              <a:t>            top:20px;</a:t>
            </a:r>
          </a:p>
          <a:p>
            <a:r>
              <a:rPr lang="fr-BE" smtClean="0"/>
              <a:t>            border:1px solid red;</a:t>
            </a:r>
          </a:p>
          <a:p>
            <a:r>
              <a:rPr lang="fr-BE" smtClean="0"/>
              <a:t>            width:200px;</a:t>
            </a:r>
          </a:p>
          <a:p>
            <a:r>
              <a:rPr lang="fr-BE" smtClean="0"/>
              <a:t>            background-color:yellow;}</a:t>
            </a:r>
            <a:endParaRPr lang="fr-BE"/>
          </a:p>
        </p:txBody>
      </p:sp>
      <p:pic>
        <p:nvPicPr>
          <p:cNvPr id="180226" name="Picture 2"/>
          <p:cNvPicPr>
            <a:picLocks noChangeAspect="1" noChangeArrowheads="1"/>
          </p:cNvPicPr>
          <p:nvPr/>
        </p:nvPicPr>
        <p:blipFill>
          <a:blip r:embed="rId2" cstate="print"/>
          <a:srcRect/>
          <a:stretch>
            <a:fillRect/>
          </a:stretch>
        </p:blipFill>
        <p:spPr bwMode="auto">
          <a:xfrm>
            <a:off x="1259632" y="2636912"/>
            <a:ext cx="4034945" cy="2664296"/>
          </a:xfrm>
          <a:prstGeom prst="rect">
            <a:avLst/>
          </a:prstGeom>
          <a:noFill/>
          <a:ln w="9525">
            <a:noFill/>
            <a:miter lim="800000"/>
            <a:headEnd/>
            <a:tailEnd/>
          </a:ln>
        </p:spPr>
      </p:pic>
      <p:sp>
        <p:nvSpPr>
          <p:cNvPr id="11" name="ZoneTexte 10"/>
          <p:cNvSpPr txBox="1"/>
          <p:nvPr/>
        </p:nvSpPr>
        <p:spPr>
          <a:xfrm>
            <a:off x="1259632" y="5589240"/>
            <a:ext cx="7704856" cy="646331"/>
          </a:xfrm>
          <a:prstGeom prst="rect">
            <a:avLst/>
          </a:prstGeom>
          <a:noFill/>
        </p:spPr>
        <p:txBody>
          <a:bodyPr wrap="square" rtlCol="0">
            <a:spAutoFit/>
          </a:bodyPr>
          <a:lstStyle/>
          <a:p>
            <a:r>
              <a:rPr lang="fr-BE" smtClean="0"/>
              <a:t>La hauteur du parent ne dépend plus de son contenu. Le positionnement s'effectuera en rapport au document.</a:t>
            </a:r>
            <a:endParaRPr lang="fr-BE"/>
          </a:p>
        </p:txBody>
      </p:sp>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5332648" cy="923330"/>
          </a:xfrm>
          <a:prstGeom prst="rect">
            <a:avLst/>
          </a:prstGeom>
          <a:noFill/>
        </p:spPr>
        <p:txBody>
          <a:bodyPr wrap="square" rtlCol="0">
            <a:spAutoFit/>
          </a:bodyPr>
          <a:lstStyle/>
          <a:p>
            <a:r>
              <a:rPr lang="fr-BE" sz="5400" dirty="0" smtClean="0"/>
              <a:t>Taille et position</a:t>
            </a:r>
          </a:p>
        </p:txBody>
      </p:sp>
      <p:sp>
        <p:nvSpPr>
          <p:cNvPr id="4" name="ZoneTexte 3"/>
          <p:cNvSpPr txBox="1"/>
          <p:nvPr/>
        </p:nvSpPr>
        <p:spPr>
          <a:xfrm>
            <a:off x="971600" y="980728"/>
            <a:ext cx="7992888" cy="523220"/>
          </a:xfrm>
          <a:prstGeom prst="rect">
            <a:avLst/>
          </a:prstGeom>
          <a:noFill/>
        </p:spPr>
        <p:txBody>
          <a:bodyPr wrap="square" rtlCol="0">
            <a:spAutoFit/>
          </a:bodyPr>
          <a:lstStyle/>
          <a:p>
            <a:pPr marL="457200" indent="-457200">
              <a:spcBef>
                <a:spcPts val="600"/>
              </a:spcBef>
              <a:buFont typeface="Wingdings" pitchFamily="2" charset="2"/>
              <a:buChar char="Ø"/>
            </a:pPr>
            <a:r>
              <a:rPr lang="fr-BE" sz="2800" smtClean="0"/>
              <a:t>Positionnement</a:t>
            </a:r>
            <a:endParaRPr lang="fr-BE" sz="2800" dirty="0" smtClean="0"/>
          </a:p>
        </p:txBody>
      </p:sp>
      <p:sp>
        <p:nvSpPr>
          <p:cNvPr id="7" name="ZoneTexte 6"/>
          <p:cNvSpPr txBox="1"/>
          <p:nvPr/>
        </p:nvSpPr>
        <p:spPr>
          <a:xfrm>
            <a:off x="1187624" y="1556792"/>
            <a:ext cx="7776864" cy="646331"/>
          </a:xfrm>
          <a:prstGeom prst="rect">
            <a:avLst/>
          </a:prstGeom>
          <a:noFill/>
        </p:spPr>
        <p:txBody>
          <a:bodyPr wrap="square" rtlCol="0">
            <a:spAutoFit/>
          </a:bodyPr>
          <a:lstStyle/>
          <a:p>
            <a:r>
              <a:rPr lang="fr-BE" smtClean="0"/>
              <a:t>Nous changeons la position du parent pour le définir suivant une position relative.</a:t>
            </a:r>
            <a:endParaRPr lang="fr-BE"/>
          </a:p>
        </p:txBody>
      </p:sp>
      <p:sp>
        <p:nvSpPr>
          <p:cNvPr id="9" name="Rectangle 8"/>
          <p:cNvSpPr/>
          <p:nvPr/>
        </p:nvSpPr>
        <p:spPr>
          <a:xfrm>
            <a:off x="5292080" y="2276872"/>
            <a:ext cx="3600400" cy="3139321"/>
          </a:xfrm>
          <a:prstGeom prst="rect">
            <a:avLst/>
          </a:prstGeom>
          <a:ln>
            <a:solidFill>
              <a:schemeClr val="accent1"/>
            </a:solidFill>
          </a:ln>
        </p:spPr>
        <p:txBody>
          <a:bodyPr wrap="square">
            <a:spAutoFit/>
          </a:bodyPr>
          <a:lstStyle/>
          <a:p>
            <a:r>
              <a:rPr lang="fr-BE" smtClean="0"/>
              <a:t> #content {</a:t>
            </a:r>
          </a:p>
          <a:p>
            <a:r>
              <a:rPr lang="fr-BE" smtClean="0"/>
              <a:t>            border:1px solid black;</a:t>
            </a:r>
          </a:p>
          <a:p>
            <a:r>
              <a:rPr lang="fr-BE" smtClean="0"/>
              <a:t>            width:400px;</a:t>
            </a:r>
          </a:p>
          <a:p>
            <a:r>
              <a:rPr lang="fr-BE" smtClean="0"/>
              <a:t>            </a:t>
            </a:r>
            <a:r>
              <a:rPr lang="fr-BE" b="1" smtClean="0">
                <a:solidFill>
                  <a:srgbClr val="FF0000"/>
                </a:solidFill>
              </a:rPr>
              <a:t>position:relative; </a:t>
            </a:r>
            <a:r>
              <a:rPr lang="fr-BE" smtClean="0"/>
              <a:t>}</a:t>
            </a:r>
          </a:p>
          <a:p>
            <a:r>
              <a:rPr lang="fr-BE" smtClean="0"/>
              <a:t> #div1 {</a:t>
            </a:r>
          </a:p>
          <a:p>
            <a:r>
              <a:rPr lang="fr-BE" b="1" smtClean="0">
                <a:solidFill>
                  <a:srgbClr val="FF0000"/>
                </a:solidFill>
              </a:rPr>
              <a:t>            position:absolute;</a:t>
            </a:r>
          </a:p>
          <a:p>
            <a:r>
              <a:rPr lang="fr-BE" b="1" smtClean="0">
                <a:solidFill>
                  <a:srgbClr val="FF0000"/>
                </a:solidFill>
              </a:rPr>
              <a:t>            right:0px;</a:t>
            </a:r>
          </a:p>
          <a:p>
            <a:r>
              <a:rPr lang="fr-BE" b="1" smtClean="0">
                <a:solidFill>
                  <a:srgbClr val="FF0000"/>
                </a:solidFill>
              </a:rPr>
              <a:t>            top:20px;</a:t>
            </a:r>
          </a:p>
          <a:p>
            <a:r>
              <a:rPr lang="fr-BE" smtClean="0"/>
              <a:t>            border:1px solid red;</a:t>
            </a:r>
          </a:p>
          <a:p>
            <a:r>
              <a:rPr lang="fr-BE" smtClean="0"/>
              <a:t>            width:200px;</a:t>
            </a:r>
          </a:p>
          <a:p>
            <a:r>
              <a:rPr lang="fr-BE" smtClean="0"/>
              <a:t>            background-color:yellow;}</a:t>
            </a:r>
            <a:endParaRPr lang="fr-BE"/>
          </a:p>
        </p:txBody>
      </p:sp>
      <p:sp>
        <p:nvSpPr>
          <p:cNvPr id="11" name="ZoneTexte 10"/>
          <p:cNvSpPr txBox="1"/>
          <p:nvPr/>
        </p:nvSpPr>
        <p:spPr>
          <a:xfrm>
            <a:off x="1259632" y="5589240"/>
            <a:ext cx="7704856" cy="646331"/>
          </a:xfrm>
          <a:prstGeom prst="rect">
            <a:avLst/>
          </a:prstGeom>
          <a:noFill/>
        </p:spPr>
        <p:txBody>
          <a:bodyPr wrap="square" rtlCol="0">
            <a:spAutoFit/>
          </a:bodyPr>
          <a:lstStyle/>
          <a:p>
            <a:r>
              <a:rPr lang="fr-BE" smtClean="0"/>
              <a:t>La hauteur du parent ne dépend plus de son contenu. Le positionnement s'effectuera en rapport au parent.</a:t>
            </a:r>
            <a:endParaRPr lang="fr-BE"/>
          </a:p>
        </p:txBody>
      </p:sp>
      <p:pic>
        <p:nvPicPr>
          <p:cNvPr id="181250" name="Picture 2"/>
          <p:cNvPicPr>
            <a:picLocks noChangeAspect="1" noChangeArrowheads="1"/>
          </p:cNvPicPr>
          <p:nvPr/>
        </p:nvPicPr>
        <p:blipFill>
          <a:blip r:embed="rId2" cstate="print"/>
          <a:srcRect/>
          <a:stretch>
            <a:fillRect/>
          </a:stretch>
        </p:blipFill>
        <p:spPr bwMode="auto">
          <a:xfrm>
            <a:off x="1259633" y="2276872"/>
            <a:ext cx="3744416" cy="3155886"/>
          </a:xfrm>
          <a:prstGeom prst="rect">
            <a:avLst/>
          </a:prstGeom>
          <a:noFill/>
          <a:ln w="9525">
            <a:noFill/>
            <a:miter lim="800000"/>
            <a:headEnd/>
            <a:tailEnd/>
          </a:ln>
        </p:spPr>
      </p:pic>
    </p:spTree>
    <p:extLst>
      <p:ext uri="{BB962C8B-B14F-4D97-AF65-F5344CB8AC3E}">
        <p14:creationId xmlns="" xmlns:p14="http://schemas.microsoft.com/office/powerpoint/2010/main" val="14645338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3568" y="116632"/>
            <a:ext cx="4684576" cy="923330"/>
          </a:xfrm>
          <a:prstGeom prst="rect">
            <a:avLst/>
          </a:prstGeom>
          <a:noFill/>
        </p:spPr>
        <p:txBody>
          <a:bodyPr wrap="square" rtlCol="0">
            <a:spAutoFit/>
          </a:bodyPr>
          <a:lstStyle/>
          <a:p>
            <a:r>
              <a:rPr lang="fr-BE" sz="5400" dirty="0" smtClean="0"/>
              <a:t>Les formulaires</a:t>
            </a:r>
          </a:p>
        </p:txBody>
      </p:sp>
      <p:sp>
        <p:nvSpPr>
          <p:cNvPr id="4" name="ZoneTexte 3"/>
          <p:cNvSpPr txBox="1"/>
          <p:nvPr/>
        </p:nvSpPr>
        <p:spPr>
          <a:xfrm>
            <a:off x="971600" y="980728"/>
            <a:ext cx="8064896" cy="5278368"/>
          </a:xfrm>
          <a:prstGeom prst="rect">
            <a:avLst/>
          </a:prstGeom>
          <a:noFill/>
        </p:spPr>
        <p:txBody>
          <a:bodyPr wrap="square" rtlCol="0">
            <a:spAutoFit/>
          </a:bodyPr>
          <a:lstStyle/>
          <a:p>
            <a:pPr marL="457200" indent="-457200">
              <a:spcBef>
                <a:spcPts val="600"/>
              </a:spcBef>
              <a:buFont typeface="Wingdings" pitchFamily="2" charset="2"/>
              <a:buChar char="Ø"/>
            </a:pPr>
            <a:r>
              <a:rPr lang="fr-BE" sz="2800" dirty="0" smtClean="0"/>
              <a:t>Présentation</a:t>
            </a:r>
          </a:p>
          <a:p>
            <a:pPr marL="457200" indent="-457200">
              <a:spcBef>
                <a:spcPts val="600"/>
              </a:spcBef>
              <a:buFont typeface="Wingdings" pitchFamily="2" charset="2"/>
              <a:buChar char="Ø"/>
            </a:pPr>
            <a:r>
              <a:rPr lang="fr-BE" sz="2800" dirty="0" smtClean="0"/>
              <a:t>Déclaration d'un formulaire</a:t>
            </a:r>
          </a:p>
          <a:p>
            <a:pPr marL="914400" lvl="1" indent="-457200">
              <a:spcBef>
                <a:spcPts val="300"/>
              </a:spcBef>
              <a:buFont typeface="Arial" pitchFamily="34" charset="0"/>
              <a:buChar char="•"/>
            </a:pPr>
            <a:r>
              <a:rPr lang="fr-BE" sz="2800" dirty="0" smtClean="0"/>
              <a:t>Utilisation du conteneur &lt;</a:t>
            </a:r>
            <a:r>
              <a:rPr lang="fr-BE" sz="2800" dirty="0" err="1" smtClean="0"/>
              <a:t>form</a:t>
            </a:r>
            <a:r>
              <a:rPr lang="fr-BE" sz="2800" dirty="0" smtClean="0"/>
              <a:t>&gt; &lt;/</a:t>
            </a:r>
            <a:r>
              <a:rPr lang="fr-BE" sz="2800" dirty="0" err="1" smtClean="0"/>
              <a:t>form</a:t>
            </a:r>
            <a:r>
              <a:rPr lang="fr-BE" sz="2800" dirty="0" smtClean="0"/>
              <a:t>&gt;</a:t>
            </a:r>
          </a:p>
          <a:p>
            <a:pPr lvl="1">
              <a:spcBef>
                <a:spcPts val="300"/>
              </a:spcBef>
            </a:pPr>
            <a:endParaRPr lang="fr-BE" sz="2800" dirty="0" smtClean="0"/>
          </a:p>
          <a:p>
            <a:pPr lvl="1">
              <a:spcBef>
                <a:spcPts val="300"/>
              </a:spcBef>
            </a:pPr>
            <a:endParaRPr lang="fr-BE" sz="2800" dirty="0"/>
          </a:p>
          <a:p>
            <a:pPr marL="914400" lvl="1" indent="-457200">
              <a:spcBef>
                <a:spcPts val="300"/>
              </a:spcBef>
              <a:buFont typeface="Arial" pitchFamily="34" charset="0"/>
              <a:buChar char="•"/>
            </a:pPr>
            <a:endParaRPr lang="fr-BE" sz="1500" dirty="0" smtClean="0"/>
          </a:p>
          <a:p>
            <a:pPr marL="914400" lvl="1" indent="-457200">
              <a:spcBef>
                <a:spcPts val="300"/>
              </a:spcBef>
              <a:buFont typeface="Arial" pitchFamily="34" charset="0"/>
              <a:buChar char="•"/>
            </a:pPr>
            <a:endParaRPr lang="fr-BE" sz="1500" dirty="0" smtClean="0"/>
          </a:p>
          <a:p>
            <a:pPr marL="914400" lvl="1" indent="-457200">
              <a:spcBef>
                <a:spcPts val="300"/>
              </a:spcBef>
              <a:buFont typeface="Arial" pitchFamily="34" charset="0"/>
              <a:buChar char="•"/>
            </a:pPr>
            <a:r>
              <a:rPr lang="fr-BE" sz="2800" dirty="0" smtClean="0"/>
              <a:t>Les attributs de la balise &lt;</a:t>
            </a:r>
            <a:r>
              <a:rPr lang="fr-BE" sz="2800" dirty="0" err="1" smtClean="0"/>
              <a:t>form</a:t>
            </a:r>
            <a:r>
              <a:rPr lang="fr-BE" sz="2800" dirty="0" smtClean="0"/>
              <a:t>&gt;</a:t>
            </a:r>
          </a:p>
          <a:p>
            <a:pPr marL="1371600" lvl="2" indent="-457200">
              <a:spcBef>
                <a:spcPts val="300"/>
              </a:spcBef>
              <a:buFontTx/>
              <a:buChar char="-"/>
            </a:pPr>
            <a:r>
              <a:rPr lang="fr-BE" sz="2400" dirty="0" err="1">
                <a:solidFill>
                  <a:srgbClr val="FF0000"/>
                </a:solidFill>
              </a:rPr>
              <a:t>n</a:t>
            </a:r>
            <a:r>
              <a:rPr lang="fr-BE" sz="2400" dirty="0" err="1" smtClean="0">
                <a:solidFill>
                  <a:srgbClr val="FF0000"/>
                </a:solidFill>
              </a:rPr>
              <a:t>ame</a:t>
            </a:r>
            <a:r>
              <a:rPr lang="fr-BE" sz="2400" dirty="0" smtClean="0"/>
              <a:t>: précise le nom donné au formulaire</a:t>
            </a:r>
          </a:p>
          <a:p>
            <a:pPr marL="1371600" lvl="2" indent="-457200">
              <a:spcBef>
                <a:spcPts val="300"/>
              </a:spcBef>
              <a:buFontTx/>
              <a:buChar char="-"/>
            </a:pPr>
            <a:r>
              <a:rPr lang="fr-BE" sz="2400" dirty="0">
                <a:solidFill>
                  <a:srgbClr val="FF0000"/>
                </a:solidFill>
              </a:rPr>
              <a:t>a</a:t>
            </a:r>
            <a:r>
              <a:rPr lang="fr-BE" sz="2400" dirty="0" smtClean="0">
                <a:solidFill>
                  <a:srgbClr val="FF0000"/>
                </a:solidFill>
              </a:rPr>
              <a:t>ction</a:t>
            </a:r>
            <a:r>
              <a:rPr lang="fr-BE" sz="2400" dirty="0" smtClean="0"/>
              <a:t>: précise à qui doit être transmis le formulaire</a:t>
            </a:r>
          </a:p>
          <a:p>
            <a:pPr marL="1828800" lvl="3" indent="-457200">
              <a:spcBef>
                <a:spcPts val="300"/>
              </a:spcBef>
              <a:buFont typeface="Wingdings" pitchFamily="2" charset="2"/>
              <a:buChar char="§"/>
            </a:pPr>
            <a:r>
              <a:rPr lang="fr-BE" sz="2400" dirty="0" smtClean="0"/>
              <a:t>action="http://www.helha.be/gestion.aspx"</a:t>
            </a:r>
          </a:p>
          <a:p>
            <a:pPr marL="1828800" lvl="3" indent="-457200">
              <a:spcBef>
                <a:spcPts val="300"/>
              </a:spcBef>
              <a:buFont typeface="Wingdings" pitchFamily="2" charset="2"/>
              <a:buChar char="§"/>
            </a:pPr>
            <a:r>
              <a:rPr lang="fr-BE" sz="2400" dirty="0" smtClean="0"/>
              <a:t>action="mailto:test@helha.be"</a:t>
            </a:r>
          </a:p>
        </p:txBody>
      </p:sp>
      <p:sp>
        <p:nvSpPr>
          <p:cNvPr id="6" name="ZoneTexte 5"/>
          <p:cNvSpPr txBox="1"/>
          <p:nvPr/>
        </p:nvSpPr>
        <p:spPr>
          <a:xfrm>
            <a:off x="1791136" y="2636912"/>
            <a:ext cx="7029336" cy="1200329"/>
          </a:xfrm>
          <a:prstGeom prst="rect">
            <a:avLst/>
          </a:prstGeom>
          <a:noFill/>
          <a:ln>
            <a:solidFill>
              <a:schemeClr val="tx1"/>
            </a:solidFill>
          </a:ln>
        </p:spPr>
        <p:txBody>
          <a:bodyPr wrap="square" rtlCol="0">
            <a:spAutoFit/>
          </a:bodyPr>
          <a:lstStyle/>
          <a:p>
            <a:r>
              <a:rPr lang="en-US" sz="2400" dirty="0" smtClean="0">
                <a:solidFill>
                  <a:srgbClr val="FF0000"/>
                </a:solidFill>
              </a:rPr>
              <a:t>&lt;body&gt;</a:t>
            </a:r>
            <a:endParaRPr lang="en-US" sz="2400" dirty="0">
              <a:solidFill>
                <a:srgbClr val="FF0000"/>
              </a:solidFill>
            </a:endParaRPr>
          </a:p>
          <a:p>
            <a:pPr lvl="1"/>
            <a:r>
              <a:rPr lang="en-US" sz="2400" dirty="0" smtClean="0">
                <a:solidFill>
                  <a:srgbClr val="FF0000"/>
                </a:solidFill>
              </a:rPr>
              <a:t>&lt;form action=" "&gt;</a:t>
            </a:r>
            <a:r>
              <a:rPr lang="en-US" sz="2400" dirty="0" err="1" smtClean="0">
                <a:solidFill>
                  <a:srgbClr val="FF0000"/>
                </a:solidFill>
              </a:rPr>
              <a:t>Contenu</a:t>
            </a:r>
            <a:r>
              <a:rPr lang="en-US" sz="2400" dirty="0" smtClean="0">
                <a:solidFill>
                  <a:srgbClr val="FF0000"/>
                </a:solidFill>
              </a:rPr>
              <a:t> du </a:t>
            </a:r>
            <a:r>
              <a:rPr lang="en-US" sz="2400" dirty="0" err="1" smtClean="0">
                <a:solidFill>
                  <a:srgbClr val="FF0000"/>
                </a:solidFill>
              </a:rPr>
              <a:t>formulaire</a:t>
            </a:r>
            <a:r>
              <a:rPr lang="en-US" sz="2400" dirty="0" smtClean="0">
                <a:solidFill>
                  <a:srgbClr val="FF0000"/>
                </a:solidFill>
              </a:rPr>
              <a:t>&lt;/form&gt;</a:t>
            </a:r>
            <a:endParaRPr lang="en-US" sz="2400" dirty="0">
              <a:solidFill>
                <a:srgbClr val="FF0000"/>
              </a:solidFill>
            </a:endParaRPr>
          </a:p>
          <a:p>
            <a:r>
              <a:rPr lang="en-US" sz="2400" dirty="0">
                <a:solidFill>
                  <a:srgbClr val="FF0000"/>
                </a:solidFill>
              </a:rPr>
              <a:t>&lt;/body</a:t>
            </a:r>
            <a:r>
              <a:rPr lang="en-US" sz="2400" dirty="0" smtClean="0">
                <a:solidFill>
                  <a:srgbClr val="FF0000"/>
                </a:solidFill>
              </a:rPr>
              <a:t>&gt;</a:t>
            </a:r>
            <a:endParaRPr lang="en-US" sz="2400" dirty="0">
              <a:solidFill>
                <a:srgbClr val="FF0000"/>
              </a:solidFill>
            </a:endParaRPr>
          </a:p>
        </p:txBody>
      </p:sp>
    </p:spTree>
    <p:extLst>
      <p:ext uri="{BB962C8B-B14F-4D97-AF65-F5344CB8AC3E}">
        <p14:creationId xmlns="" xmlns:p14="http://schemas.microsoft.com/office/powerpoint/2010/main" val="33579450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71600" y="836712"/>
            <a:ext cx="7560840" cy="25680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1115616" y="3933056"/>
            <a:ext cx="7560840" cy="1231106"/>
          </a:xfrm>
          <a:prstGeom prst="rect">
            <a:avLst/>
          </a:prstGeom>
          <a:noFill/>
        </p:spPr>
        <p:txBody>
          <a:bodyPr wrap="square" rtlCol="0">
            <a:spAutoFit/>
          </a:bodyPr>
          <a:lstStyle/>
          <a:p>
            <a:pPr marL="457200" indent="-457200">
              <a:buFont typeface="Wingdings" pitchFamily="2" charset="2"/>
              <a:buChar char="Ø"/>
            </a:pPr>
            <a:r>
              <a:rPr lang="fr-BE" sz="2800" dirty="0" smtClean="0"/>
              <a:t>Page HTML:</a:t>
            </a:r>
            <a:r>
              <a:rPr lang="fr-BE" dirty="0" smtClean="0"/>
              <a:t> </a:t>
            </a:r>
            <a:r>
              <a:rPr lang="fr-BE" sz="2400" dirty="0" smtClean="0"/>
              <a:t>contenu</a:t>
            </a:r>
          </a:p>
          <a:p>
            <a:endParaRPr lang="fr-BE" dirty="0"/>
          </a:p>
          <a:p>
            <a:pPr marL="457200" indent="-457200">
              <a:buFont typeface="Wingdings" pitchFamily="2" charset="2"/>
              <a:buChar char="Ø"/>
            </a:pPr>
            <a:r>
              <a:rPr lang="fr-BE" sz="2800" dirty="0" smtClean="0"/>
              <a:t>Feuille de style: </a:t>
            </a:r>
            <a:r>
              <a:rPr lang="fr-BE" sz="2400" dirty="0" smtClean="0"/>
              <a:t>mise en page</a:t>
            </a:r>
            <a:endParaRPr lang="fr-BE" sz="2400" dirty="0"/>
          </a:p>
        </p:txBody>
      </p:sp>
    </p:spTree>
    <p:extLst>
      <p:ext uri="{BB962C8B-B14F-4D97-AF65-F5344CB8AC3E}">
        <p14:creationId xmlns="" xmlns:p14="http://schemas.microsoft.com/office/powerpoint/2010/main" val="252838048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Les formulaires</a:t>
            </a:r>
          </a:p>
        </p:txBody>
      </p:sp>
      <p:sp>
        <p:nvSpPr>
          <p:cNvPr id="4" name="ZoneTexte 3"/>
          <p:cNvSpPr txBox="1"/>
          <p:nvPr/>
        </p:nvSpPr>
        <p:spPr>
          <a:xfrm>
            <a:off x="1003548" y="977964"/>
            <a:ext cx="7960940" cy="3839513"/>
          </a:xfrm>
          <a:prstGeom prst="rect">
            <a:avLst/>
          </a:prstGeom>
          <a:noFill/>
        </p:spPr>
        <p:txBody>
          <a:bodyPr wrap="square" rtlCol="0">
            <a:spAutoFit/>
          </a:bodyPr>
          <a:lstStyle/>
          <a:p>
            <a:pPr marL="457200" indent="-457200">
              <a:spcBef>
                <a:spcPts val="600"/>
              </a:spcBef>
              <a:buFont typeface="Arial" pitchFamily="34" charset="0"/>
              <a:buChar char="•"/>
            </a:pPr>
            <a:r>
              <a:rPr lang="fr-BE" sz="2800" dirty="0" smtClean="0"/>
              <a:t>Les attributs de la balise &lt;</a:t>
            </a:r>
            <a:r>
              <a:rPr lang="fr-BE" sz="2800" dirty="0" err="1" smtClean="0"/>
              <a:t>form</a:t>
            </a:r>
            <a:r>
              <a:rPr lang="fr-BE" sz="2800" dirty="0" smtClean="0"/>
              <a:t>&gt;</a:t>
            </a:r>
          </a:p>
          <a:p>
            <a:pPr marL="914400" lvl="1" indent="-457200">
              <a:spcBef>
                <a:spcPts val="300"/>
              </a:spcBef>
              <a:buFontTx/>
              <a:buChar char="-"/>
            </a:pPr>
            <a:r>
              <a:rPr lang="fr-BE" sz="2600" dirty="0" err="1">
                <a:solidFill>
                  <a:srgbClr val="FF0000"/>
                </a:solidFill>
              </a:rPr>
              <a:t>e</a:t>
            </a:r>
            <a:r>
              <a:rPr lang="fr-BE" sz="2600" dirty="0" err="1" smtClean="0">
                <a:solidFill>
                  <a:srgbClr val="FF0000"/>
                </a:solidFill>
              </a:rPr>
              <a:t>nctype</a:t>
            </a:r>
            <a:r>
              <a:rPr lang="fr-BE" sz="2600" dirty="0" smtClean="0"/>
              <a:t>: type mime utilisé pour transmettre les données du formulaire</a:t>
            </a:r>
          </a:p>
          <a:p>
            <a:pPr marL="1371600" lvl="2" indent="-457200">
              <a:spcBef>
                <a:spcPts val="300"/>
              </a:spcBef>
              <a:buFont typeface="Wingdings" pitchFamily="2" charset="2"/>
              <a:buChar char="§"/>
            </a:pPr>
            <a:r>
              <a:rPr lang="fr-BE" sz="2400" i="1" dirty="0" smtClean="0"/>
              <a:t>application/x-www-</a:t>
            </a:r>
            <a:r>
              <a:rPr lang="fr-BE" sz="2400" i="1" dirty="0" err="1" smtClean="0"/>
              <a:t>form</a:t>
            </a:r>
            <a:r>
              <a:rPr lang="fr-BE" sz="2400" i="1" dirty="0" smtClean="0"/>
              <a:t>-</a:t>
            </a:r>
            <a:r>
              <a:rPr lang="fr-BE" sz="2400" i="1" dirty="0" err="1" smtClean="0"/>
              <a:t>urlencoded</a:t>
            </a:r>
            <a:r>
              <a:rPr lang="fr-BE" sz="2400" dirty="0" smtClean="0"/>
              <a:t> par défaut</a:t>
            </a:r>
          </a:p>
          <a:p>
            <a:pPr marL="1371600" lvl="2" indent="-457200">
              <a:spcBef>
                <a:spcPts val="300"/>
              </a:spcBef>
              <a:buFont typeface="Wingdings" pitchFamily="2" charset="2"/>
              <a:buChar char="§"/>
            </a:pPr>
            <a:r>
              <a:rPr lang="fr-BE" sz="2400" i="1" dirty="0" err="1" smtClean="0"/>
              <a:t>multipart</a:t>
            </a:r>
            <a:r>
              <a:rPr lang="fr-BE" sz="2400" i="1" dirty="0" smtClean="0"/>
              <a:t>/</a:t>
            </a:r>
            <a:r>
              <a:rPr lang="fr-BE" sz="2400" i="1" dirty="0" err="1" smtClean="0"/>
              <a:t>form</a:t>
            </a:r>
            <a:r>
              <a:rPr lang="fr-BE" sz="2400" i="1" dirty="0" smtClean="0"/>
              <a:t>-data</a:t>
            </a:r>
            <a:r>
              <a:rPr lang="fr-BE" sz="2400" dirty="0" smtClean="0"/>
              <a:t> pour le transfert de fichiers</a:t>
            </a:r>
          </a:p>
          <a:p>
            <a:pPr marL="1371600" lvl="2" indent="-457200">
              <a:spcBef>
                <a:spcPts val="300"/>
              </a:spcBef>
              <a:buFont typeface="Wingdings" pitchFamily="2" charset="2"/>
              <a:buChar char="§"/>
            </a:pPr>
            <a:r>
              <a:rPr lang="fr-BE" sz="2400" i="1" dirty="0" err="1" smtClean="0"/>
              <a:t>text</a:t>
            </a:r>
            <a:r>
              <a:rPr lang="fr-BE" sz="2400" i="1" dirty="0" smtClean="0"/>
              <a:t>/plain</a:t>
            </a:r>
            <a:r>
              <a:rPr lang="fr-BE" sz="2400" dirty="0" smtClean="0"/>
              <a:t> pour le </a:t>
            </a:r>
            <a:r>
              <a:rPr lang="fr-BE" sz="2400" dirty="0" err="1" smtClean="0"/>
              <a:t>mailto</a:t>
            </a:r>
            <a:endParaRPr lang="fr-BE" sz="2400" dirty="0" smtClean="0"/>
          </a:p>
          <a:p>
            <a:pPr marL="914400" lvl="1" indent="-457200">
              <a:spcBef>
                <a:spcPts val="300"/>
              </a:spcBef>
              <a:buFontTx/>
              <a:buChar char="-"/>
            </a:pPr>
            <a:r>
              <a:rPr lang="fr-BE" sz="2600" dirty="0" err="1">
                <a:solidFill>
                  <a:srgbClr val="FF0000"/>
                </a:solidFill>
              </a:rPr>
              <a:t>m</a:t>
            </a:r>
            <a:r>
              <a:rPr lang="fr-BE" sz="2600" dirty="0" err="1" smtClean="0">
                <a:solidFill>
                  <a:srgbClr val="FF0000"/>
                </a:solidFill>
              </a:rPr>
              <a:t>ethod</a:t>
            </a:r>
            <a:r>
              <a:rPr lang="fr-BE" sz="2600" dirty="0" smtClean="0"/>
              <a:t>: méthode de transfert soit:</a:t>
            </a:r>
          </a:p>
          <a:p>
            <a:pPr marL="1371600" lvl="2" indent="-457200">
              <a:spcBef>
                <a:spcPts val="300"/>
              </a:spcBef>
              <a:buFont typeface="Wingdings" pitchFamily="2" charset="2"/>
              <a:buChar char="§"/>
            </a:pPr>
            <a:r>
              <a:rPr lang="fr-BE" sz="2400" dirty="0" err="1" smtClean="0"/>
              <a:t>get</a:t>
            </a:r>
            <a:r>
              <a:rPr lang="fr-BE" sz="2400" dirty="0" smtClean="0"/>
              <a:t> (&lt;100 caractères ascii) </a:t>
            </a:r>
          </a:p>
          <a:p>
            <a:pPr marL="1371600" lvl="2" indent="-457200">
              <a:spcBef>
                <a:spcPts val="300"/>
              </a:spcBef>
              <a:buFont typeface="Wingdings" pitchFamily="2" charset="2"/>
              <a:buChar char="§"/>
            </a:pPr>
            <a:r>
              <a:rPr lang="fr-BE" sz="2400" dirty="0" smtClean="0"/>
              <a:t>post (tout type </a:t>
            </a:r>
            <a:r>
              <a:rPr lang="fr-BE" sz="2400" b="1" dirty="0" smtClean="0"/>
              <a:t>de caractères et non limité)</a:t>
            </a:r>
          </a:p>
        </p:txBody>
      </p:sp>
    </p:spTree>
    <p:extLst>
      <p:ext uri="{BB962C8B-B14F-4D97-AF65-F5344CB8AC3E}">
        <p14:creationId xmlns="" xmlns:p14="http://schemas.microsoft.com/office/powerpoint/2010/main" val="165899567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69397"/>
            <a:ext cx="8064896" cy="5339923"/>
          </a:xfrm>
          <a:prstGeom prst="rect">
            <a:avLst/>
          </a:prstGeom>
          <a:noFill/>
        </p:spPr>
        <p:txBody>
          <a:bodyPr wrap="square" rtlCol="0">
            <a:spAutoFit/>
          </a:bodyPr>
          <a:lstStyle/>
          <a:p>
            <a:pPr marL="457200" indent="-457200">
              <a:spcBef>
                <a:spcPts val="600"/>
              </a:spcBef>
              <a:buFont typeface="Wingdings" pitchFamily="2" charset="2"/>
              <a:buChar char="Ø"/>
            </a:pPr>
            <a:r>
              <a:rPr lang="fr-BE" sz="2800" dirty="0" smtClean="0"/>
              <a:t>Une zone d'édition &lt;input type="</a:t>
            </a:r>
            <a:r>
              <a:rPr lang="fr-BE" sz="2800" dirty="0" err="1" smtClean="0"/>
              <a:t>text</a:t>
            </a:r>
            <a:r>
              <a:rPr lang="fr-BE" sz="2800" dirty="0" smtClean="0"/>
              <a:t>"&gt;</a:t>
            </a:r>
          </a:p>
          <a:p>
            <a:pPr marL="914400" lvl="1" indent="-457200">
              <a:spcBef>
                <a:spcPts val="300"/>
              </a:spcBef>
              <a:buFont typeface="Arial" pitchFamily="34" charset="0"/>
              <a:buChar char="•"/>
            </a:pPr>
            <a:r>
              <a:rPr lang="fr-BE" sz="2400" dirty="0" err="1" smtClean="0">
                <a:solidFill>
                  <a:srgbClr val="FF0000"/>
                </a:solidFill>
              </a:rPr>
              <a:t>name</a:t>
            </a:r>
            <a:r>
              <a:rPr lang="fr-BE" sz="2400" dirty="0"/>
              <a:t>:</a:t>
            </a:r>
            <a:r>
              <a:rPr lang="fr-BE" sz="2400" dirty="0" smtClean="0"/>
              <a:t> définit un nom unique pour cette ressource</a:t>
            </a:r>
            <a:endParaRPr lang="fr-BE" sz="2400" dirty="0"/>
          </a:p>
          <a:p>
            <a:pPr marL="914400" lvl="1" indent="-457200">
              <a:spcBef>
                <a:spcPts val="300"/>
              </a:spcBef>
              <a:buFont typeface="Arial" pitchFamily="34" charset="0"/>
              <a:buChar char="•"/>
            </a:pPr>
            <a:r>
              <a:rPr lang="fr-BE" sz="2400" dirty="0" smtClean="0">
                <a:solidFill>
                  <a:srgbClr val="FF0000"/>
                </a:solidFill>
              </a:rPr>
              <a:t>size</a:t>
            </a:r>
            <a:r>
              <a:rPr lang="fr-BE" sz="2400" dirty="0" smtClean="0"/>
              <a:t>: nombre de caractères de la zone visible</a:t>
            </a:r>
          </a:p>
          <a:p>
            <a:pPr marL="914400" lvl="1" indent="-457200">
              <a:spcBef>
                <a:spcPts val="300"/>
              </a:spcBef>
              <a:buFont typeface="Arial" pitchFamily="34" charset="0"/>
              <a:buChar char="•"/>
            </a:pPr>
            <a:r>
              <a:rPr lang="fr-BE" sz="2400" dirty="0" err="1" smtClean="0">
                <a:solidFill>
                  <a:srgbClr val="FF0000"/>
                </a:solidFill>
              </a:rPr>
              <a:t>maxlength</a:t>
            </a:r>
            <a:r>
              <a:rPr lang="fr-BE" sz="2400" dirty="0" smtClean="0"/>
              <a:t>: nombre maximum de caractères</a:t>
            </a:r>
          </a:p>
          <a:p>
            <a:pPr marL="914400" lvl="1" indent="-457200">
              <a:spcBef>
                <a:spcPts val="300"/>
              </a:spcBef>
              <a:buFont typeface="Arial" pitchFamily="34" charset="0"/>
              <a:buChar char="•"/>
            </a:pPr>
            <a:r>
              <a:rPr lang="fr-BE" sz="2400" dirty="0" smtClean="0">
                <a:solidFill>
                  <a:srgbClr val="FF0000"/>
                </a:solidFill>
              </a:rPr>
              <a:t>value</a:t>
            </a:r>
            <a:r>
              <a:rPr lang="fr-BE" sz="2400" dirty="0" smtClean="0"/>
              <a:t>: texte par défaut qui apparaît</a:t>
            </a:r>
          </a:p>
          <a:p>
            <a:pPr marL="914400" lvl="1" indent="-457200">
              <a:spcBef>
                <a:spcPts val="300"/>
              </a:spcBef>
              <a:buFont typeface="Arial" pitchFamily="34" charset="0"/>
              <a:buChar char="•"/>
            </a:pPr>
            <a:r>
              <a:rPr lang="fr-BE" sz="2400" dirty="0" err="1" smtClean="0">
                <a:solidFill>
                  <a:srgbClr val="FF0000"/>
                </a:solidFill>
              </a:rPr>
              <a:t>readonly</a:t>
            </a:r>
            <a:r>
              <a:rPr lang="fr-BE" sz="2400" dirty="0" smtClean="0"/>
              <a:t>: champ en lecture seule</a:t>
            </a:r>
          </a:p>
          <a:p>
            <a:pPr marL="914400" lvl="1" indent="-457200">
              <a:spcBef>
                <a:spcPts val="300"/>
              </a:spcBef>
              <a:buFont typeface="Arial" pitchFamily="34" charset="0"/>
              <a:buChar char="•"/>
            </a:pPr>
            <a:r>
              <a:rPr lang="fr-BE" sz="2400" dirty="0" err="1" smtClean="0">
                <a:solidFill>
                  <a:srgbClr val="FF0000"/>
                </a:solidFill>
              </a:rPr>
              <a:t>placeholder</a:t>
            </a:r>
            <a:r>
              <a:rPr lang="fr-BE" sz="2400" dirty="0" smtClean="0"/>
              <a:t>: suggestion de saisie qui disparaît lorsque le champ a le focus (html5)</a:t>
            </a:r>
          </a:p>
          <a:p>
            <a:pPr marL="914400" lvl="1" indent="-457200">
              <a:spcBef>
                <a:spcPts val="300"/>
              </a:spcBef>
              <a:buFont typeface="Arial" pitchFamily="34" charset="0"/>
              <a:buChar char="•"/>
            </a:pPr>
            <a:r>
              <a:rPr lang="fr-BE" sz="2400" dirty="0" smtClean="0">
                <a:solidFill>
                  <a:srgbClr val="FF0000"/>
                </a:solidFill>
              </a:rPr>
              <a:t>autofocus</a:t>
            </a:r>
            <a:r>
              <a:rPr lang="fr-BE" sz="2400" dirty="0" smtClean="0"/>
              <a:t>: (html5)</a:t>
            </a:r>
          </a:p>
          <a:p>
            <a:pPr marL="914400" lvl="1" indent="-457200">
              <a:spcBef>
                <a:spcPts val="300"/>
              </a:spcBef>
              <a:buFont typeface="Arial" pitchFamily="34" charset="0"/>
              <a:buChar char="•"/>
            </a:pPr>
            <a:r>
              <a:rPr lang="fr-BE" sz="2400" dirty="0" err="1" smtClean="0">
                <a:solidFill>
                  <a:srgbClr val="FF0000"/>
                </a:solidFill>
              </a:rPr>
              <a:t>required</a:t>
            </a:r>
            <a:r>
              <a:rPr lang="fr-BE" sz="2400" dirty="0" smtClean="0"/>
              <a:t>: (html5)</a:t>
            </a:r>
          </a:p>
          <a:p>
            <a:pPr marL="914400" lvl="1" indent="-457200">
              <a:spcBef>
                <a:spcPts val="300"/>
              </a:spcBef>
              <a:buFont typeface="Arial" pitchFamily="34" charset="0"/>
              <a:buChar char="•"/>
            </a:pPr>
            <a:r>
              <a:rPr lang="fr-BE" sz="2400" dirty="0" smtClean="0">
                <a:solidFill>
                  <a:srgbClr val="FF0000"/>
                </a:solidFill>
              </a:rPr>
              <a:t>pattern</a:t>
            </a:r>
            <a:r>
              <a:rPr lang="fr-BE" sz="2400" dirty="0" smtClean="0"/>
              <a:t>: expression régulière </a:t>
            </a:r>
            <a:r>
              <a:rPr lang="fr-BE" sz="2400" dirty="0" err="1" smtClean="0"/>
              <a:t>Javascript</a:t>
            </a:r>
            <a:r>
              <a:rPr lang="fr-BE" sz="2400" dirty="0" smtClean="0"/>
              <a:t> pour valider l'entrée (html5)</a:t>
            </a:r>
          </a:p>
          <a:p>
            <a:pPr marL="914400" lvl="1" indent="-457200">
              <a:spcBef>
                <a:spcPts val="300"/>
              </a:spcBef>
              <a:buFont typeface="Arial" pitchFamily="34" charset="0"/>
              <a:buChar char="•"/>
            </a:pPr>
            <a:r>
              <a:rPr lang="fr-BE" sz="2400" dirty="0" err="1">
                <a:solidFill>
                  <a:srgbClr val="FF0000"/>
                </a:solidFill>
              </a:rPr>
              <a:t>width</a:t>
            </a:r>
            <a:r>
              <a:rPr lang="fr-BE" sz="2400" dirty="0" smtClean="0"/>
              <a:t> et </a:t>
            </a:r>
            <a:r>
              <a:rPr lang="fr-BE" sz="2400" dirty="0" err="1" smtClean="0">
                <a:solidFill>
                  <a:srgbClr val="FF0000"/>
                </a:solidFill>
              </a:rPr>
              <a:t>height</a:t>
            </a:r>
            <a:r>
              <a:rPr lang="fr-BE" sz="2400" dirty="0" smtClean="0"/>
              <a:t>: (peut être remplacé par CSS)</a:t>
            </a:r>
          </a:p>
        </p:txBody>
      </p:sp>
    </p:spTree>
    <p:extLst>
      <p:ext uri="{BB962C8B-B14F-4D97-AF65-F5344CB8AC3E}">
        <p14:creationId xmlns="" xmlns:p14="http://schemas.microsoft.com/office/powerpoint/2010/main" val="155173150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6624736" cy="523220"/>
          </a:xfrm>
          <a:prstGeom prst="rect">
            <a:avLst/>
          </a:prstGeom>
          <a:noFill/>
        </p:spPr>
        <p:txBody>
          <a:bodyPr wrap="square" rtlCol="0">
            <a:spAutoFit/>
          </a:bodyPr>
          <a:lstStyle/>
          <a:p>
            <a:pPr marL="457200" indent="-457200">
              <a:buFont typeface="Wingdings" pitchFamily="2" charset="2"/>
              <a:buChar char="Ø"/>
            </a:pPr>
            <a:r>
              <a:rPr lang="fr-BE" sz="2800" dirty="0" smtClean="0"/>
              <a:t>Une zone d'édition &lt;input type="</a:t>
            </a:r>
            <a:r>
              <a:rPr lang="fr-BE" sz="2800" dirty="0" err="1" smtClean="0"/>
              <a:t>text</a:t>
            </a:r>
            <a:r>
              <a:rPr lang="fr-BE" sz="2800" dirty="0" smtClean="0"/>
              <a:t>"&gt;</a:t>
            </a:r>
            <a:endParaRPr lang="fr-BE" sz="2400" dirty="0" smtClean="0"/>
          </a:p>
        </p:txBody>
      </p:sp>
      <p:pic>
        <p:nvPicPr>
          <p:cNvPr id="1026" name="Picture 2"/>
          <p:cNvPicPr>
            <a:picLocks noChangeAspect="1" noChangeArrowheads="1"/>
          </p:cNvPicPr>
          <p:nvPr/>
        </p:nvPicPr>
        <p:blipFill>
          <a:blip r:embed="rId2" cstate="print">
            <a:lum bright="-20000" contrast="40000"/>
            <a:extLst>
              <a:ext uri="{28A0092B-C50C-407E-A947-70E740481C1C}">
                <a14:useLocalDpi xmlns="" xmlns:a14="http://schemas.microsoft.com/office/drawing/2010/main" val="0"/>
              </a:ext>
            </a:extLst>
          </a:blip>
          <a:srcRect/>
          <a:stretch>
            <a:fillRect/>
          </a:stretch>
        </p:blipFill>
        <p:spPr bwMode="auto">
          <a:xfrm>
            <a:off x="1385756" y="3356992"/>
            <a:ext cx="4150222" cy="7200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85756" y="1772816"/>
            <a:ext cx="6138572" cy="1015663"/>
          </a:xfrm>
          <a:prstGeom prst="rect">
            <a:avLst/>
          </a:prstGeom>
          <a:ln>
            <a:solidFill>
              <a:schemeClr val="tx1"/>
            </a:solidFill>
          </a:ln>
        </p:spPr>
        <p:txBody>
          <a:bodyPr wrap="square">
            <a:spAutoFit/>
          </a:bodyPr>
          <a:lstStyle/>
          <a:p>
            <a:r>
              <a:rPr lang="en-US" sz="2000" dirty="0">
                <a:solidFill>
                  <a:srgbClr val="FF0000"/>
                </a:solidFill>
              </a:rPr>
              <a:t>&lt;body&gt;</a:t>
            </a:r>
          </a:p>
          <a:p>
            <a:pPr lvl="1"/>
            <a:r>
              <a:rPr lang="en-US" sz="2000" dirty="0">
                <a:solidFill>
                  <a:srgbClr val="FF0000"/>
                </a:solidFill>
              </a:rPr>
              <a:t>&lt;form action=""&gt; Nom: &lt;input type="text"&gt;&lt;/form&gt;</a:t>
            </a:r>
          </a:p>
          <a:p>
            <a:r>
              <a:rPr lang="en-US" sz="2000" dirty="0">
                <a:solidFill>
                  <a:srgbClr val="FF0000"/>
                </a:solidFill>
              </a:rPr>
              <a:t>&lt;/body&gt;</a:t>
            </a:r>
          </a:p>
        </p:txBody>
      </p:sp>
    </p:spTree>
    <p:extLst>
      <p:ext uri="{BB962C8B-B14F-4D97-AF65-F5344CB8AC3E}">
        <p14:creationId xmlns="" xmlns:p14="http://schemas.microsoft.com/office/powerpoint/2010/main" val="8366609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8208912" cy="3539430"/>
          </a:xfrm>
          <a:prstGeom prst="rect">
            <a:avLst/>
          </a:prstGeom>
          <a:noFill/>
        </p:spPr>
        <p:txBody>
          <a:bodyPr wrap="square" rtlCol="0">
            <a:spAutoFit/>
          </a:bodyPr>
          <a:lstStyle/>
          <a:p>
            <a:pPr marL="457200" indent="-457200">
              <a:buFont typeface="Wingdings" pitchFamily="2" charset="2"/>
              <a:buChar char="Ø"/>
            </a:pPr>
            <a:r>
              <a:rPr lang="fr-BE" sz="2800" dirty="0" smtClean="0"/>
              <a:t>Les zones d'éditions particulières</a:t>
            </a:r>
          </a:p>
          <a:p>
            <a:pPr marL="914400" lvl="1" indent="-457200">
              <a:buFont typeface="Wingdings" pitchFamily="2" charset="2"/>
              <a:buChar char="§"/>
            </a:pPr>
            <a:r>
              <a:rPr lang="fr-BE" sz="2800" dirty="0" smtClean="0"/>
              <a:t>Les mots de passe </a:t>
            </a:r>
            <a:r>
              <a:rPr lang="fr-BE" sz="2800" dirty="0" smtClean="0">
                <a:solidFill>
                  <a:srgbClr val="FF0000"/>
                </a:solidFill>
              </a:rPr>
              <a:t>&lt;input type="</a:t>
            </a:r>
            <a:r>
              <a:rPr lang="fr-BE" sz="2800" dirty="0" err="1" smtClean="0">
                <a:solidFill>
                  <a:srgbClr val="FF0000"/>
                </a:solidFill>
              </a:rPr>
              <a:t>password</a:t>
            </a:r>
            <a:r>
              <a:rPr lang="fr-BE" sz="2800" dirty="0" smtClean="0">
                <a:solidFill>
                  <a:srgbClr val="FF0000"/>
                </a:solidFill>
              </a:rPr>
              <a:t>"&gt;</a:t>
            </a:r>
          </a:p>
          <a:p>
            <a:pPr marL="914400" lvl="1" indent="-457200">
              <a:buFont typeface="Wingdings" pitchFamily="2" charset="2"/>
              <a:buChar char="§"/>
            </a:pPr>
            <a:endParaRPr lang="fr-BE" sz="2800" dirty="0" smtClean="0"/>
          </a:p>
          <a:p>
            <a:pPr marL="914400" lvl="1" indent="-457200">
              <a:buFont typeface="Wingdings" pitchFamily="2" charset="2"/>
              <a:buChar char="§"/>
            </a:pPr>
            <a:endParaRPr lang="fr-BE" sz="2800" dirty="0" smtClean="0"/>
          </a:p>
          <a:p>
            <a:pPr marL="914400" lvl="1" indent="-457200">
              <a:buFont typeface="Wingdings" pitchFamily="2" charset="2"/>
              <a:buChar char="§"/>
            </a:pPr>
            <a:endParaRPr lang="fr-BE" sz="2800" dirty="0" smtClean="0"/>
          </a:p>
          <a:p>
            <a:pPr marL="914400" lvl="1" indent="-457200">
              <a:buFont typeface="Wingdings" pitchFamily="2" charset="2"/>
              <a:buChar char="§"/>
            </a:pPr>
            <a:endParaRPr lang="fr-BE" sz="2800" dirty="0" smtClean="0"/>
          </a:p>
          <a:p>
            <a:pPr marL="914400" lvl="1" indent="-457200">
              <a:buFont typeface="Wingdings" pitchFamily="2" charset="2"/>
              <a:buChar char="§"/>
            </a:pPr>
            <a:endParaRPr lang="fr-BE" sz="2000" dirty="0" smtClean="0"/>
          </a:p>
          <a:p>
            <a:pPr marL="914400" lvl="1" indent="-457200">
              <a:buFont typeface="Wingdings" pitchFamily="2" charset="2"/>
              <a:buChar char="§"/>
            </a:pPr>
            <a:r>
              <a:rPr lang="fr-BE" sz="2800" dirty="0" smtClean="0"/>
              <a:t>Les fichiers à transférer </a:t>
            </a:r>
            <a:r>
              <a:rPr lang="fr-BE" sz="2800" dirty="0" smtClean="0">
                <a:solidFill>
                  <a:srgbClr val="FF0000"/>
                </a:solidFill>
              </a:rPr>
              <a:t>&lt;input type="file"&gt;</a:t>
            </a:r>
            <a:endParaRPr lang="fr-BE" sz="2400" dirty="0" smtClean="0"/>
          </a:p>
        </p:txBody>
      </p:sp>
      <p:sp>
        <p:nvSpPr>
          <p:cNvPr id="5" name="Rectangle 4"/>
          <p:cNvSpPr/>
          <p:nvPr/>
        </p:nvSpPr>
        <p:spPr>
          <a:xfrm>
            <a:off x="1835696" y="2060848"/>
            <a:ext cx="6788678" cy="1015663"/>
          </a:xfrm>
          <a:prstGeom prst="rect">
            <a:avLst/>
          </a:prstGeom>
          <a:ln>
            <a:solidFill>
              <a:schemeClr val="tx1"/>
            </a:solidFill>
          </a:ln>
        </p:spPr>
        <p:txBody>
          <a:bodyPr wrap="square">
            <a:spAutoFit/>
          </a:bodyPr>
          <a:lstStyle/>
          <a:p>
            <a:r>
              <a:rPr lang="en-US" sz="2000" dirty="0">
                <a:solidFill>
                  <a:srgbClr val="FF0000"/>
                </a:solidFill>
              </a:rPr>
              <a:t>&lt;body&gt;</a:t>
            </a:r>
          </a:p>
          <a:p>
            <a:pPr lvl="1"/>
            <a:r>
              <a:rPr lang="en-US" sz="2000" dirty="0">
                <a:solidFill>
                  <a:srgbClr val="FF0000"/>
                </a:solidFill>
              </a:rPr>
              <a:t>&lt;form action=""&gt; Nom: &lt;input type</a:t>
            </a:r>
            <a:r>
              <a:rPr lang="en-US" sz="2000" dirty="0" smtClean="0">
                <a:solidFill>
                  <a:srgbClr val="FF0000"/>
                </a:solidFill>
              </a:rPr>
              <a:t>="password"&gt;&lt;/</a:t>
            </a:r>
            <a:r>
              <a:rPr lang="en-US" sz="2000" dirty="0">
                <a:solidFill>
                  <a:srgbClr val="FF0000"/>
                </a:solidFill>
              </a:rPr>
              <a:t>form&gt;</a:t>
            </a:r>
          </a:p>
          <a:p>
            <a:r>
              <a:rPr lang="en-US" sz="2000" dirty="0">
                <a:solidFill>
                  <a:srgbClr val="FF0000"/>
                </a:solidFill>
              </a:rPr>
              <a:t>&lt;/body&gt;</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6" y="3212976"/>
            <a:ext cx="3260286" cy="55970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35696" y="6021288"/>
            <a:ext cx="4760529" cy="50405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835696" y="4509120"/>
            <a:ext cx="6726455" cy="1323439"/>
          </a:xfrm>
          <a:prstGeom prst="rect">
            <a:avLst/>
          </a:prstGeom>
          <a:ln>
            <a:solidFill>
              <a:schemeClr val="tx1"/>
            </a:solidFill>
          </a:ln>
        </p:spPr>
        <p:txBody>
          <a:bodyPr wrap="square">
            <a:spAutoFit/>
          </a:bodyPr>
          <a:lstStyle/>
          <a:p>
            <a:r>
              <a:rPr lang="en-US" sz="2000" dirty="0" smtClean="0">
                <a:solidFill>
                  <a:srgbClr val="FF0000"/>
                </a:solidFill>
              </a:rPr>
              <a:t>&lt;body&gt; </a:t>
            </a:r>
          </a:p>
          <a:p>
            <a:pPr lvl="1"/>
            <a:r>
              <a:rPr lang="en-US" sz="2000" dirty="0" smtClean="0">
                <a:solidFill>
                  <a:srgbClr val="FF0000"/>
                </a:solidFill>
              </a:rPr>
              <a:t>&lt;form action="" </a:t>
            </a:r>
            <a:r>
              <a:rPr lang="en-US" sz="2000" dirty="0" err="1" smtClean="0">
                <a:solidFill>
                  <a:srgbClr val="FF0000"/>
                </a:solidFill>
              </a:rPr>
              <a:t>enctype</a:t>
            </a:r>
            <a:r>
              <a:rPr lang="en-US" sz="2000" dirty="0" smtClean="0">
                <a:solidFill>
                  <a:srgbClr val="FF0000"/>
                </a:solidFill>
              </a:rPr>
              <a:t>="multipart/form-data</a:t>
            </a:r>
            <a:r>
              <a:rPr lang="en-US" sz="2000" b="1" dirty="0" smtClean="0">
                <a:solidFill>
                  <a:srgbClr val="FF0000"/>
                </a:solidFill>
              </a:rPr>
              <a:t>"</a:t>
            </a:r>
            <a:r>
              <a:rPr lang="en-US" sz="2000" dirty="0" smtClean="0">
                <a:solidFill>
                  <a:srgbClr val="FF0000"/>
                </a:solidFill>
              </a:rPr>
              <a:t>&gt; </a:t>
            </a:r>
          </a:p>
          <a:p>
            <a:pPr lvl="1"/>
            <a:r>
              <a:rPr lang="en-US" sz="2000" dirty="0" smtClean="0">
                <a:solidFill>
                  <a:srgbClr val="FF0000"/>
                </a:solidFill>
              </a:rPr>
              <a:t>Nom: &lt;input type="file"&gt;&lt;/form&gt;</a:t>
            </a:r>
          </a:p>
          <a:p>
            <a:r>
              <a:rPr lang="en-US" sz="2000" dirty="0" smtClean="0">
                <a:solidFill>
                  <a:srgbClr val="FF0000"/>
                </a:solidFill>
              </a:rPr>
              <a:t>&lt;/body&gt;</a:t>
            </a:r>
            <a:endParaRPr lang="en-US" sz="2000" dirty="0">
              <a:solidFill>
                <a:srgbClr val="FF0000"/>
              </a:solidFill>
            </a:endParaRPr>
          </a:p>
        </p:txBody>
      </p:sp>
    </p:spTree>
    <p:extLst>
      <p:ext uri="{BB962C8B-B14F-4D97-AF65-F5344CB8AC3E}">
        <p14:creationId xmlns="" xmlns:p14="http://schemas.microsoft.com/office/powerpoint/2010/main" val="7216113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61248" y="980728"/>
            <a:ext cx="8075248" cy="5170646"/>
          </a:xfrm>
          <a:prstGeom prst="rect">
            <a:avLst/>
          </a:prstGeom>
          <a:noFill/>
        </p:spPr>
        <p:txBody>
          <a:bodyPr wrap="square" rtlCol="0">
            <a:spAutoFit/>
          </a:bodyPr>
          <a:lstStyle/>
          <a:p>
            <a:pPr marL="457200" indent="-457200">
              <a:buFont typeface="Wingdings" pitchFamily="2" charset="2"/>
              <a:buChar char="Ø"/>
            </a:pPr>
            <a:r>
              <a:rPr lang="fr-BE" sz="2800" dirty="0" smtClean="0"/>
              <a:t>Les zones d'éditions particulières </a:t>
            </a:r>
            <a:r>
              <a:rPr lang="fr-BE" sz="2400" dirty="0" smtClean="0"/>
              <a:t>(peu ou pas  implémentées)</a:t>
            </a:r>
          </a:p>
          <a:p>
            <a:pPr marL="914400" lvl="1" indent="-457200">
              <a:buFont typeface="Wingdings" pitchFamily="2" charset="2"/>
              <a:buChar char="§"/>
            </a:pPr>
            <a:r>
              <a:rPr lang="fr-BE" sz="2600" dirty="0" smtClean="0">
                <a:solidFill>
                  <a:srgbClr val="FF0000"/>
                </a:solidFill>
              </a:rPr>
              <a:t>Une adresse mail &lt;input type="email"&gt;</a:t>
            </a:r>
          </a:p>
          <a:p>
            <a:pPr lvl="2"/>
            <a:r>
              <a:rPr lang="fr-BE" sz="2400" dirty="0" smtClean="0"/>
              <a:t>Permet de vérifier la validité  syntaxique de l'adresse</a:t>
            </a:r>
          </a:p>
          <a:p>
            <a:pPr marL="914400" lvl="1" indent="-457200">
              <a:buFont typeface="Wingdings" pitchFamily="2" charset="2"/>
              <a:buChar char="§"/>
            </a:pPr>
            <a:r>
              <a:rPr lang="fr-BE" sz="2600" dirty="0" smtClean="0">
                <a:solidFill>
                  <a:srgbClr val="FF0000"/>
                </a:solidFill>
              </a:rPr>
              <a:t>Les fichiers à transférer &lt;input type="url"&gt;</a:t>
            </a:r>
          </a:p>
          <a:p>
            <a:pPr lvl="2"/>
            <a:r>
              <a:rPr lang="fr-BE" sz="2400" dirty="0"/>
              <a:t>Permet de vérifier la validité  syntaxique de </a:t>
            </a:r>
            <a:r>
              <a:rPr lang="fr-BE" sz="2400" dirty="0" smtClean="0"/>
              <a:t>l'adresse</a:t>
            </a:r>
          </a:p>
          <a:p>
            <a:pPr marL="800100" lvl="1" indent="-342900">
              <a:buFont typeface="Wingdings" pitchFamily="2" charset="2"/>
              <a:buChar char="§"/>
            </a:pPr>
            <a:r>
              <a:rPr lang="fr-BE" sz="2800" dirty="0" smtClean="0">
                <a:solidFill>
                  <a:srgbClr val="FF0000"/>
                </a:solidFill>
              </a:rPr>
              <a:t> </a:t>
            </a:r>
            <a:r>
              <a:rPr lang="fr-BE" sz="2600" dirty="0" smtClean="0">
                <a:solidFill>
                  <a:srgbClr val="FF0000"/>
                </a:solidFill>
              </a:rPr>
              <a:t>Sélection d'une couleur &lt;input type="</a:t>
            </a:r>
            <a:r>
              <a:rPr lang="fr-BE" sz="2600" dirty="0" err="1" smtClean="0">
                <a:solidFill>
                  <a:srgbClr val="FF0000"/>
                </a:solidFill>
              </a:rPr>
              <a:t>color</a:t>
            </a:r>
            <a:r>
              <a:rPr lang="fr-BE" sz="2600" dirty="0" smtClean="0">
                <a:solidFill>
                  <a:srgbClr val="FF0000"/>
                </a:solidFill>
              </a:rPr>
              <a:t>"&gt;</a:t>
            </a:r>
          </a:p>
          <a:p>
            <a:pPr marL="800100" lvl="1" indent="-342900">
              <a:buFont typeface="Wingdings" pitchFamily="2" charset="2"/>
              <a:buChar char="§"/>
            </a:pPr>
            <a:r>
              <a:rPr lang="fr-BE" sz="2600" dirty="0" smtClean="0">
                <a:solidFill>
                  <a:srgbClr val="FF0000"/>
                </a:solidFill>
              </a:rPr>
              <a:t> Zone de recherche &lt;input type="</a:t>
            </a:r>
            <a:r>
              <a:rPr lang="fr-BE" sz="2600" dirty="0" err="1" smtClean="0">
                <a:solidFill>
                  <a:srgbClr val="FF0000"/>
                </a:solidFill>
              </a:rPr>
              <a:t>search</a:t>
            </a:r>
            <a:r>
              <a:rPr lang="fr-BE" sz="2600" dirty="0" smtClean="0">
                <a:solidFill>
                  <a:srgbClr val="FF0000"/>
                </a:solidFill>
              </a:rPr>
              <a:t>"&gt;</a:t>
            </a:r>
          </a:p>
          <a:p>
            <a:pPr marL="800100" lvl="1" indent="-342900">
              <a:buFont typeface="Wingdings" pitchFamily="2" charset="2"/>
              <a:buChar char="§"/>
            </a:pPr>
            <a:r>
              <a:rPr lang="fr-BE" sz="2600" dirty="0" smtClean="0">
                <a:solidFill>
                  <a:srgbClr val="FF0000"/>
                </a:solidFill>
              </a:rPr>
              <a:t> Sélection d'une date &lt;input type="</a:t>
            </a:r>
            <a:r>
              <a:rPr lang="fr-BE" sz="2600" dirty="0" err="1" smtClean="0">
                <a:solidFill>
                  <a:srgbClr val="FF0000"/>
                </a:solidFill>
              </a:rPr>
              <a:t>datetime</a:t>
            </a:r>
            <a:r>
              <a:rPr lang="fr-BE" sz="2600" dirty="0" smtClean="0">
                <a:solidFill>
                  <a:srgbClr val="FF0000"/>
                </a:solidFill>
              </a:rPr>
              <a:t>"&gt;</a:t>
            </a:r>
          </a:p>
          <a:p>
            <a:pPr lvl="2"/>
            <a:r>
              <a:rPr lang="fr-BE" sz="2400" dirty="0" smtClean="0"/>
              <a:t>type peut aussi valoir date, </a:t>
            </a:r>
            <a:r>
              <a:rPr lang="fr-BE" sz="2400" dirty="0" err="1" smtClean="0"/>
              <a:t>month</a:t>
            </a:r>
            <a:r>
              <a:rPr lang="fr-BE" sz="2400" dirty="0" smtClean="0"/>
              <a:t>, </a:t>
            </a:r>
            <a:r>
              <a:rPr lang="fr-BE" sz="2400" dirty="0" err="1" smtClean="0"/>
              <a:t>week</a:t>
            </a:r>
            <a:endParaRPr lang="fr-BE" sz="2400" dirty="0" smtClean="0"/>
          </a:p>
          <a:p>
            <a:pPr marL="914400" lvl="1" indent="-457200">
              <a:buFont typeface="Wingdings" pitchFamily="2" charset="2"/>
              <a:buChar char="§"/>
            </a:pPr>
            <a:r>
              <a:rPr lang="fr-BE" sz="2600" dirty="0" smtClean="0">
                <a:solidFill>
                  <a:srgbClr val="FF0000"/>
                </a:solidFill>
              </a:rPr>
              <a:t>Sélection d'une heure &lt;input type="time"&gt;</a:t>
            </a:r>
          </a:p>
          <a:p>
            <a:pPr lvl="2"/>
            <a:r>
              <a:rPr lang="fr-BE" sz="2400" dirty="0" smtClean="0"/>
              <a:t>L'attribut min fixe l'heure de début, max l'heure de fin et </a:t>
            </a:r>
            <a:r>
              <a:rPr lang="fr-BE" sz="2400" dirty="0" err="1" smtClean="0"/>
              <a:t>step</a:t>
            </a:r>
            <a:r>
              <a:rPr lang="fr-BE" sz="2400" dirty="0" smtClean="0"/>
              <a:t> l'avancement</a:t>
            </a:r>
          </a:p>
        </p:txBody>
      </p:sp>
    </p:spTree>
    <p:extLst>
      <p:ext uri="{BB962C8B-B14F-4D97-AF65-F5344CB8AC3E}">
        <p14:creationId xmlns="" xmlns:p14="http://schemas.microsoft.com/office/powerpoint/2010/main" val="373465329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8064896" cy="4970591"/>
          </a:xfrm>
          <a:prstGeom prst="rect">
            <a:avLst/>
          </a:prstGeom>
          <a:noFill/>
        </p:spPr>
        <p:txBody>
          <a:bodyPr wrap="square" rtlCol="0">
            <a:spAutoFit/>
          </a:bodyPr>
          <a:lstStyle/>
          <a:p>
            <a:pPr marL="457200" indent="-457200">
              <a:buFont typeface="Wingdings" pitchFamily="2" charset="2"/>
              <a:buChar char="Ø"/>
            </a:pPr>
            <a:r>
              <a:rPr lang="fr-BE" sz="2800" dirty="0" smtClean="0"/>
              <a:t>Une zone de texte </a:t>
            </a:r>
            <a:r>
              <a:rPr lang="fr-BE" sz="2800" dirty="0" smtClean="0">
                <a:solidFill>
                  <a:srgbClr val="FF0000"/>
                </a:solidFill>
              </a:rPr>
              <a:t>&lt;</a:t>
            </a:r>
            <a:r>
              <a:rPr lang="fr-BE" sz="2800" dirty="0" err="1" smtClean="0">
                <a:solidFill>
                  <a:srgbClr val="FF0000"/>
                </a:solidFill>
              </a:rPr>
              <a:t>textarea</a:t>
            </a:r>
            <a:r>
              <a:rPr lang="fr-BE" sz="2800" dirty="0" smtClean="0">
                <a:solidFill>
                  <a:srgbClr val="FF0000"/>
                </a:solidFill>
              </a:rPr>
              <a:t>&gt;&lt;/</a:t>
            </a:r>
            <a:r>
              <a:rPr lang="fr-BE" sz="2800" dirty="0" err="1" smtClean="0">
                <a:solidFill>
                  <a:srgbClr val="FF0000"/>
                </a:solidFill>
              </a:rPr>
              <a:t>textarea</a:t>
            </a:r>
            <a:r>
              <a:rPr lang="fr-BE" sz="2800" dirty="0" smtClean="0">
                <a:solidFill>
                  <a:srgbClr val="FF0000"/>
                </a:solidFill>
              </a:rPr>
              <a:t>&gt;</a:t>
            </a:r>
          </a:p>
          <a:p>
            <a:pPr marL="914400" lvl="1" indent="-457200">
              <a:spcBef>
                <a:spcPts val="300"/>
              </a:spcBef>
              <a:buFont typeface="Wingdings" pitchFamily="2" charset="2"/>
              <a:buChar char="§"/>
            </a:pPr>
            <a:r>
              <a:rPr lang="fr-BE" sz="2400" dirty="0" err="1">
                <a:solidFill>
                  <a:srgbClr val="FF0000"/>
                </a:solidFill>
              </a:rPr>
              <a:t>n</a:t>
            </a:r>
            <a:r>
              <a:rPr lang="fr-BE" sz="2400" dirty="0" err="1" smtClean="0">
                <a:solidFill>
                  <a:srgbClr val="FF0000"/>
                </a:solidFill>
              </a:rPr>
              <a:t>ame</a:t>
            </a:r>
            <a:r>
              <a:rPr lang="fr-BE" sz="2400" dirty="0" smtClean="0"/>
              <a:t>: définit un nom unique pour cette ressource</a:t>
            </a:r>
            <a:endParaRPr lang="fr-BE" sz="2400" dirty="0"/>
          </a:p>
          <a:p>
            <a:pPr marL="914400" lvl="1" indent="-457200">
              <a:spcBef>
                <a:spcPts val="300"/>
              </a:spcBef>
              <a:buFont typeface="Wingdings" pitchFamily="2" charset="2"/>
              <a:buChar char="§"/>
            </a:pPr>
            <a:r>
              <a:rPr lang="fr-BE" sz="2400" dirty="0" err="1" smtClean="0">
                <a:solidFill>
                  <a:srgbClr val="FF0000"/>
                </a:solidFill>
              </a:rPr>
              <a:t>maxlength</a:t>
            </a:r>
            <a:r>
              <a:rPr lang="fr-BE" sz="2400" dirty="0" smtClean="0"/>
              <a:t>: nombre maximum de caractères</a:t>
            </a:r>
          </a:p>
          <a:p>
            <a:pPr marL="914400" lvl="1" indent="-457200">
              <a:spcBef>
                <a:spcPts val="300"/>
              </a:spcBef>
              <a:buFont typeface="Wingdings" pitchFamily="2" charset="2"/>
              <a:buChar char="§"/>
            </a:pPr>
            <a:r>
              <a:rPr lang="fr-BE" sz="2400" dirty="0" smtClean="0">
                <a:solidFill>
                  <a:srgbClr val="FF0000"/>
                </a:solidFill>
              </a:rPr>
              <a:t>value</a:t>
            </a:r>
            <a:r>
              <a:rPr lang="fr-BE" sz="2400" dirty="0" smtClean="0"/>
              <a:t>: texte par défaut qui apparaît</a:t>
            </a:r>
          </a:p>
          <a:p>
            <a:pPr marL="914400" lvl="1" indent="-457200">
              <a:spcBef>
                <a:spcPts val="300"/>
              </a:spcBef>
              <a:buFont typeface="Wingdings" pitchFamily="2" charset="2"/>
              <a:buChar char="§"/>
            </a:pPr>
            <a:r>
              <a:rPr lang="fr-BE" sz="2400" dirty="0" err="1">
                <a:solidFill>
                  <a:srgbClr val="FF0000"/>
                </a:solidFill>
              </a:rPr>
              <a:t>r</a:t>
            </a:r>
            <a:r>
              <a:rPr lang="fr-BE" sz="2400" dirty="0" err="1" smtClean="0">
                <a:solidFill>
                  <a:srgbClr val="FF0000"/>
                </a:solidFill>
              </a:rPr>
              <a:t>eadonly</a:t>
            </a:r>
            <a:r>
              <a:rPr lang="fr-BE" sz="2400" dirty="0" smtClean="0"/>
              <a:t>: champ en lecture seule</a:t>
            </a:r>
          </a:p>
          <a:p>
            <a:pPr marL="914400" lvl="1" indent="-457200">
              <a:spcBef>
                <a:spcPts val="300"/>
              </a:spcBef>
              <a:buFont typeface="Wingdings" pitchFamily="2" charset="2"/>
              <a:buChar char="§"/>
            </a:pPr>
            <a:r>
              <a:rPr lang="fr-BE" sz="2400" dirty="0" err="1" smtClean="0">
                <a:solidFill>
                  <a:srgbClr val="FF0000"/>
                </a:solidFill>
              </a:rPr>
              <a:t>placeholder</a:t>
            </a:r>
            <a:r>
              <a:rPr lang="fr-BE" sz="2400" dirty="0" smtClean="0"/>
              <a:t>: suggestion de saisie qui disparaît lorsque le champ a le focus (html5)</a:t>
            </a:r>
          </a:p>
          <a:p>
            <a:pPr marL="914400" lvl="1" indent="-457200">
              <a:spcBef>
                <a:spcPts val="300"/>
              </a:spcBef>
              <a:buFont typeface="Wingdings" pitchFamily="2" charset="2"/>
              <a:buChar char="§"/>
            </a:pPr>
            <a:r>
              <a:rPr lang="fr-BE" sz="2400" dirty="0" smtClean="0">
                <a:solidFill>
                  <a:srgbClr val="FF0000"/>
                </a:solidFill>
              </a:rPr>
              <a:t>autofocus</a:t>
            </a:r>
            <a:r>
              <a:rPr lang="fr-BE" sz="2400" dirty="0" smtClean="0"/>
              <a:t>: (html5)</a:t>
            </a:r>
          </a:p>
          <a:p>
            <a:pPr marL="914400" lvl="1" indent="-457200">
              <a:spcBef>
                <a:spcPts val="300"/>
              </a:spcBef>
              <a:buFont typeface="Wingdings" pitchFamily="2" charset="2"/>
              <a:buChar char="§"/>
            </a:pPr>
            <a:r>
              <a:rPr lang="fr-BE" sz="2400" dirty="0" err="1">
                <a:solidFill>
                  <a:srgbClr val="FF0000"/>
                </a:solidFill>
              </a:rPr>
              <a:t>r</a:t>
            </a:r>
            <a:r>
              <a:rPr lang="fr-BE" sz="2400" dirty="0" err="1" smtClean="0">
                <a:solidFill>
                  <a:srgbClr val="FF0000"/>
                </a:solidFill>
              </a:rPr>
              <a:t>equired</a:t>
            </a:r>
            <a:r>
              <a:rPr lang="fr-BE" sz="2400" dirty="0" smtClean="0"/>
              <a:t>: (html5)</a:t>
            </a:r>
          </a:p>
          <a:p>
            <a:pPr marL="914400" lvl="1" indent="-457200">
              <a:spcBef>
                <a:spcPts val="300"/>
              </a:spcBef>
              <a:buFont typeface="Wingdings" pitchFamily="2" charset="2"/>
              <a:buChar char="§"/>
            </a:pPr>
            <a:r>
              <a:rPr lang="fr-BE" sz="2400" dirty="0" smtClean="0">
                <a:solidFill>
                  <a:srgbClr val="FF0000"/>
                </a:solidFill>
              </a:rPr>
              <a:t>cols et </a:t>
            </a:r>
            <a:r>
              <a:rPr lang="fr-BE" sz="2400" dirty="0" err="1" smtClean="0">
                <a:solidFill>
                  <a:srgbClr val="FF0000"/>
                </a:solidFill>
              </a:rPr>
              <a:t>rows</a:t>
            </a:r>
            <a:r>
              <a:rPr lang="fr-BE" sz="2400" dirty="0" smtClean="0"/>
              <a:t>: (peut être remplacé par CSS)</a:t>
            </a:r>
          </a:p>
          <a:p>
            <a:pPr marL="914400" lvl="1" indent="-457200">
              <a:spcBef>
                <a:spcPts val="300"/>
              </a:spcBef>
              <a:buFont typeface="Wingdings" pitchFamily="2" charset="2"/>
              <a:buChar char="§"/>
            </a:pPr>
            <a:r>
              <a:rPr lang="fr-BE" sz="2400" dirty="0" err="1">
                <a:solidFill>
                  <a:srgbClr val="FF0000"/>
                </a:solidFill>
              </a:rPr>
              <a:t>w</a:t>
            </a:r>
            <a:r>
              <a:rPr lang="fr-BE" sz="2400" dirty="0" err="1" smtClean="0">
                <a:solidFill>
                  <a:srgbClr val="FF0000"/>
                </a:solidFill>
              </a:rPr>
              <a:t>rap</a:t>
            </a:r>
            <a:r>
              <a:rPr lang="fr-BE" sz="2400" dirty="0" smtClean="0"/>
              <a:t>: permet de gérer les retours automatiques</a:t>
            </a:r>
          </a:p>
          <a:p>
            <a:pPr lvl="2">
              <a:spcBef>
                <a:spcPts val="300"/>
              </a:spcBef>
            </a:pPr>
            <a:r>
              <a:rPr lang="fr-BE" sz="2400" dirty="0" smtClean="0"/>
              <a:t>Valeur hard (retour transmis avec le texte) ou soft</a:t>
            </a:r>
          </a:p>
        </p:txBody>
      </p:sp>
    </p:spTree>
    <p:extLst>
      <p:ext uri="{BB962C8B-B14F-4D97-AF65-F5344CB8AC3E}">
        <p14:creationId xmlns="" xmlns:p14="http://schemas.microsoft.com/office/powerpoint/2010/main" val="333499505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89217" y="961564"/>
            <a:ext cx="7111175" cy="523220"/>
          </a:xfrm>
          <a:prstGeom prst="rect">
            <a:avLst/>
          </a:prstGeom>
          <a:noFill/>
        </p:spPr>
        <p:txBody>
          <a:bodyPr wrap="square" rtlCol="0">
            <a:spAutoFit/>
          </a:bodyPr>
          <a:lstStyle/>
          <a:p>
            <a:pPr marL="457200" indent="-457200">
              <a:buFont typeface="Wingdings" pitchFamily="2" charset="2"/>
              <a:buChar char="Ø"/>
            </a:pPr>
            <a:r>
              <a:rPr lang="fr-BE" sz="2800" dirty="0" smtClean="0"/>
              <a:t>Une zone de texte </a:t>
            </a:r>
            <a:r>
              <a:rPr lang="fr-BE" sz="2800" dirty="0" smtClean="0">
                <a:solidFill>
                  <a:srgbClr val="FF0000"/>
                </a:solidFill>
              </a:rPr>
              <a:t>&lt;</a:t>
            </a:r>
            <a:r>
              <a:rPr lang="fr-BE" sz="2800" dirty="0" err="1" smtClean="0">
                <a:solidFill>
                  <a:srgbClr val="FF0000"/>
                </a:solidFill>
              </a:rPr>
              <a:t>textarea</a:t>
            </a:r>
            <a:r>
              <a:rPr lang="fr-BE" sz="2800" dirty="0" smtClean="0">
                <a:solidFill>
                  <a:srgbClr val="FF0000"/>
                </a:solidFill>
              </a:rPr>
              <a:t>&gt;&lt;/</a:t>
            </a:r>
            <a:r>
              <a:rPr lang="fr-BE" sz="2800" dirty="0" err="1" smtClean="0">
                <a:solidFill>
                  <a:srgbClr val="FF0000"/>
                </a:solidFill>
              </a:rPr>
              <a:t>textarea</a:t>
            </a:r>
            <a:r>
              <a:rPr lang="fr-BE" sz="2800" dirty="0" smtClean="0">
                <a:solidFill>
                  <a:srgbClr val="FF0000"/>
                </a:solidFill>
              </a:rPr>
              <a:t>&gt;</a:t>
            </a: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3068960"/>
            <a:ext cx="3240360" cy="1933091"/>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31640" y="1628800"/>
            <a:ext cx="7632848" cy="1015663"/>
          </a:xfrm>
          <a:prstGeom prst="rect">
            <a:avLst/>
          </a:prstGeom>
          <a:ln>
            <a:solidFill>
              <a:schemeClr val="tx1"/>
            </a:solidFill>
          </a:ln>
        </p:spPr>
        <p:txBody>
          <a:bodyPr wrap="square">
            <a:spAutoFit/>
          </a:bodyPr>
          <a:lstStyle/>
          <a:p>
            <a:r>
              <a:rPr lang="en-US" sz="2000" dirty="0">
                <a:solidFill>
                  <a:srgbClr val="FF0000"/>
                </a:solidFill>
              </a:rPr>
              <a:t>&lt;form action=""&gt; </a:t>
            </a:r>
          </a:p>
          <a:p>
            <a:pPr lvl="1"/>
            <a:r>
              <a:rPr lang="en-US" sz="2000" dirty="0" err="1">
                <a:solidFill>
                  <a:srgbClr val="FF0000"/>
                </a:solidFill>
              </a:rPr>
              <a:t>Remarques</a:t>
            </a:r>
            <a:r>
              <a:rPr lang="en-US" sz="2000" dirty="0">
                <a:solidFill>
                  <a:srgbClr val="FF0000"/>
                </a:solidFill>
              </a:rPr>
              <a:t>:&lt;</a:t>
            </a:r>
            <a:r>
              <a:rPr lang="en-US" sz="2000" dirty="0" err="1">
                <a:solidFill>
                  <a:srgbClr val="FF0000"/>
                </a:solidFill>
              </a:rPr>
              <a:t>br</a:t>
            </a:r>
            <a:r>
              <a:rPr lang="en-US" sz="2000" dirty="0">
                <a:solidFill>
                  <a:srgbClr val="FF0000"/>
                </a:solidFill>
              </a:rPr>
              <a:t>/&gt;&lt;</a:t>
            </a:r>
            <a:r>
              <a:rPr lang="en-US" sz="2000" dirty="0" err="1">
                <a:solidFill>
                  <a:srgbClr val="FF0000"/>
                </a:solidFill>
              </a:rPr>
              <a:t>br</a:t>
            </a:r>
            <a:r>
              <a:rPr lang="en-US" sz="2000" dirty="0">
                <a:solidFill>
                  <a:srgbClr val="FF0000"/>
                </a:solidFill>
              </a:rPr>
              <a:t>/&gt; &lt;</a:t>
            </a:r>
            <a:r>
              <a:rPr lang="en-US" sz="2000" dirty="0" err="1">
                <a:solidFill>
                  <a:srgbClr val="FF0000"/>
                </a:solidFill>
              </a:rPr>
              <a:t>textarea</a:t>
            </a:r>
            <a:r>
              <a:rPr lang="en-US" sz="2000" dirty="0">
                <a:solidFill>
                  <a:srgbClr val="FF0000"/>
                </a:solidFill>
              </a:rPr>
              <a:t> rows="4" cols="20"&gt;&lt;/</a:t>
            </a:r>
            <a:r>
              <a:rPr lang="en-US" sz="2000" dirty="0" err="1">
                <a:solidFill>
                  <a:srgbClr val="FF0000"/>
                </a:solidFill>
              </a:rPr>
              <a:t>textarea</a:t>
            </a:r>
            <a:r>
              <a:rPr lang="en-US" sz="2000" dirty="0">
                <a:solidFill>
                  <a:srgbClr val="FF0000"/>
                </a:solidFill>
              </a:rPr>
              <a:t>&gt;</a:t>
            </a:r>
          </a:p>
          <a:p>
            <a:r>
              <a:rPr lang="en-US" sz="2000" dirty="0">
                <a:solidFill>
                  <a:srgbClr val="FF0000"/>
                </a:solidFill>
              </a:rPr>
              <a:t>&lt;/form&gt;</a:t>
            </a:r>
          </a:p>
        </p:txBody>
      </p:sp>
    </p:spTree>
    <p:extLst>
      <p:ext uri="{BB962C8B-B14F-4D97-AF65-F5344CB8AC3E}">
        <p14:creationId xmlns="" xmlns:p14="http://schemas.microsoft.com/office/powerpoint/2010/main" val="2459108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53983" y="980728"/>
            <a:ext cx="8082513" cy="4239622"/>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t>Une zone de sélection </a:t>
            </a:r>
            <a:r>
              <a:rPr lang="fr-BE" sz="2800" dirty="0" smtClean="0">
                <a:solidFill>
                  <a:srgbClr val="FF0000"/>
                </a:solidFill>
              </a:rPr>
              <a:t>&lt;select&gt;&lt;/select&gt;</a:t>
            </a:r>
          </a:p>
          <a:p>
            <a:pPr marL="914400" lvl="1" indent="-457200">
              <a:spcBef>
                <a:spcPts val="300"/>
              </a:spcBef>
              <a:buFont typeface="Wingdings" pitchFamily="2" charset="2"/>
              <a:buChar char="§"/>
            </a:pPr>
            <a:r>
              <a:rPr lang="fr-BE" sz="2400" dirty="0" err="1">
                <a:solidFill>
                  <a:srgbClr val="FF0000"/>
                </a:solidFill>
              </a:rPr>
              <a:t>n</a:t>
            </a:r>
            <a:r>
              <a:rPr lang="fr-BE" sz="2400" dirty="0" err="1" smtClean="0">
                <a:solidFill>
                  <a:srgbClr val="FF0000"/>
                </a:solidFill>
              </a:rPr>
              <a:t>ame</a:t>
            </a:r>
            <a:r>
              <a:rPr lang="fr-BE" sz="2400" dirty="0" smtClean="0"/>
              <a:t>: définit un nom unique pour cette ressource</a:t>
            </a:r>
            <a:endParaRPr lang="fr-BE" sz="2400" dirty="0"/>
          </a:p>
          <a:p>
            <a:pPr marL="914400" lvl="1" indent="-457200">
              <a:spcBef>
                <a:spcPts val="300"/>
              </a:spcBef>
              <a:buFont typeface="Wingdings" pitchFamily="2" charset="2"/>
              <a:buChar char="§"/>
            </a:pPr>
            <a:r>
              <a:rPr lang="fr-BE" sz="2400" dirty="0">
                <a:solidFill>
                  <a:srgbClr val="FF0000"/>
                </a:solidFill>
              </a:rPr>
              <a:t>s</a:t>
            </a:r>
            <a:r>
              <a:rPr lang="fr-BE" sz="2400" dirty="0" smtClean="0">
                <a:solidFill>
                  <a:srgbClr val="FF0000"/>
                </a:solidFill>
              </a:rPr>
              <a:t>ize</a:t>
            </a:r>
            <a:r>
              <a:rPr lang="fr-BE" sz="2400" dirty="0" smtClean="0">
                <a:solidFill>
                  <a:prstClr val="black"/>
                </a:solidFill>
              </a:rPr>
              <a:t>: </a:t>
            </a:r>
            <a:r>
              <a:rPr lang="fr-BE" sz="2400" dirty="0">
                <a:solidFill>
                  <a:prstClr val="black"/>
                </a:solidFill>
              </a:rPr>
              <a:t>nombre d'éléments </a:t>
            </a:r>
            <a:r>
              <a:rPr lang="fr-BE" sz="2400" dirty="0" smtClean="0">
                <a:solidFill>
                  <a:prstClr val="black"/>
                </a:solidFill>
              </a:rPr>
              <a:t>visibles. 1 par défaut</a:t>
            </a:r>
            <a:endParaRPr lang="fr-BE" sz="2400" dirty="0">
              <a:solidFill>
                <a:prstClr val="black"/>
              </a:solidFill>
            </a:endParaRPr>
          </a:p>
          <a:p>
            <a:pPr marL="914400" lvl="1" indent="-457200">
              <a:spcBef>
                <a:spcPts val="300"/>
              </a:spcBef>
              <a:buFont typeface="Wingdings" pitchFamily="2" charset="2"/>
              <a:buChar char="§"/>
            </a:pPr>
            <a:r>
              <a:rPr lang="fr-BE" sz="2400" dirty="0">
                <a:solidFill>
                  <a:srgbClr val="FF0000"/>
                </a:solidFill>
              </a:rPr>
              <a:t>m</a:t>
            </a:r>
            <a:r>
              <a:rPr lang="fr-BE" sz="2400" dirty="0" smtClean="0">
                <a:solidFill>
                  <a:srgbClr val="FF0000"/>
                </a:solidFill>
              </a:rPr>
              <a:t>ultiple</a:t>
            </a:r>
            <a:r>
              <a:rPr lang="fr-BE" sz="2400" dirty="0" smtClean="0"/>
              <a:t>: </a:t>
            </a:r>
            <a:r>
              <a:rPr lang="fr-BE" sz="2400" dirty="0"/>
              <a:t>u</a:t>
            </a:r>
            <a:r>
              <a:rPr lang="fr-BE" sz="2400" dirty="0" smtClean="0"/>
              <a:t>tilisation de la touche Ctrl </a:t>
            </a:r>
          </a:p>
          <a:p>
            <a:pPr marL="914400" lvl="1" indent="-457200">
              <a:spcBef>
                <a:spcPts val="300"/>
              </a:spcBef>
              <a:buFont typeface="Wingdings" pitchFamily="2" charset="2"/>
              <a:buChar char="§"/>
            </a:pPr>
            <a:r>
              <a:rPr lang="fr-BE" sz="2400" dirty="0" smtClean="0">
                <a:solidFill>
                  <a:srgbClr val="FF0000"/>
                </a:solidFill>
              </a:rPr>
              <a:t>autofocus</a:t>
            </a:r>
          </a:p>
          <a:p>
            <a:pPr marL="457200" indent="-457200">
              <a:spcBef>
                <a:spcPts val="300"/>
              </a:spcBef>
              <a:buFont typeface="Wingdings" pitchFamily="2" charset="2"/>
              <a:buChar char="Ø"/>
            </a:pPr>
            <a:r>
              <a:rPr lang="fr-BE" sz="2800" dirty="0" smtClean="0"/>
              <a:t>Les différents items se définissent par le conteneur </a:t>
            </a:r>
            <a:r>
              <a:rPr lang="fr-BE" sz="2800" dirty="0" smtClean="0">
                <a:solidFill>
                  <a:srgbClr val="FF0000"/>
                </a:solidFill>
              </a:rPr>
              <a:t>&lt;option&gt;&lt;/option&gt;</a:t>
            </a:r>
          </a:p>
          <a:p>
            <a:pPr marL="1371600" lvl="2" indent="-457200">
              <a:spcBef>
                <a:spcPts val="300"/>
              </a:spcBef>
              <a:buFont typeface="Wingdings" pitchFamily="2" charset="2"/>
              <a:buChar char="§"/>
            </a:pPr>
            <a:r>
              <a:rPr lang="fr-BE" sz="2400" dirty="0" err="1" smtClean="0">
                <a:solidFill>
                  <a:srgbClr val="FF0000"/>
                </a:solidFill>
              </a:rPr>
              <a:t>selected</a:t>
            </a:r>
            <a:r>
              <a:rPr lang="fr-BE" sz="2400" dirty="0" smtClean="0"/>
              <a:t>: Item par défaut sélectionné</a:t>
            </a:r>
          </a:p>
          <a:p>
            <a:pPr marL="1371600" lvl="2" indent="-457200">
              <a:spcBef>
                <a:spcPts val="300"/>
              </a:spcBef>
              <a:buFont typeface="Wingdings" pitchFamily="2" charset="2"/>
              <a:buChar char="§"/>
            </a:pPr>
            <a:r>
              <a:rPr lang="fr-BE" sz="2400" dirty="0">
                <a:solidFill>
                  <a:srgbClr val="FF0000"/>
                </a:solidFill>
              </a:rPr>
              <a:t>v</a:t>
            </a:r>
            <a:r>
              <a:rPr lang="fr-BE" sz="2400" dirty="0" smtClean="0">
                <a:solidFill>
                  <a:srgbClr val="FF0000"/>
                </a:solidFill>
              </a:rPr>
              <a:t>alue</a:t>
            </a:r>
            <a:r>
              <a:rPr lang="fr-BE" sz="2400" dirty="0" smtClean="0"/>
              <a:t>: valeur transmise en place du texte de l'item si cette option est sélectionnée</a:t>
            </a:r>
          </a:p>
        </p:txBody>
      </p:sp>
    </p:spTree>
    <p:extLst>
      <p:ext uri="{BB962C8B-B14F-4D97-AF65-F5344CB8AC3E}">
        <p14:creationId xmlns="" xmlns:p14="http://schemas.microsoft.com/office/powerpoint/2010/main" val="1720557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6984776" cy="523220"/>
          </a:xfrm>
          <a:prstGeom prst="rect">
            <a:avLst/>
          </a:prstGeom>
          <a:noFill/>
        </p:spPr>
        <p:txBody>
          <a:bodyPr wrap="square" rtlCol="0">
            <a:spAutoFit/>
          </a:bodyPr>
          <a:lstStyle/>
          <a:p>
            <a:pPr marL="457200" indent="-457200">
              <a:buFont typeface="Wingdings" pitchFamily="2" charset="2"/>
              <a:buChar char="Ø"/>
            </a:pPr>
            <a:r>
              <a:rPr lang="fr-BE" sz="2800" dirty="0" smtClean="0"/>
              <a:t>Une zone de sélection </a:t>
            </a:r>
            <a:r>
              <a:rPr lang="fr-BE" sz="2800" dirty="0" smtClean="0">
                <a:solidFill>
                  <a:srgbClr val="FF0000"/>
                </a:solidFill>
              </a:rPr>
              <a:t>&lt;select&gt;&lt;/select&gt;</a:t>
            </a: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648" y="4509120"/>
            <a:ext cx="3975938" cy="63183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03648" y="1628800"/>
            <a:ext cx="6624736" cy="2554545"/>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action=""&gt; </a:t>
            </a:r>
          </a:p>
          <a:p>
            <a:pPr lvl="1"/>
            <a:r>
              <a:rPr lang="fr-BE" sz="2000" dirty="0">
                <a:solidFill>
                  <a:srgbClr val="FF0000"/>
                </a:solidFill>
              </a:rPr>
              <a:t>Choix de pizza: </a:t>
            </a:r>
          </a:p>
          <a:p>
            <a:pPr lvl="1"/>
            <a:r>
              <a:rPr lang="fr-BE" sz="2000" dirty="0">
                <a:solidFill>
                  <a:srgbClr val="FF0000"/>
                </a:solidFill>
              </a:rPr>
              <a:t>&lt;select </a:t>
            </a:r>
            <a:r>
              <a:rPr lang="fr-BE" sz="2000" dirty="0" err="1">
                <a:solidFill>
                  <a:srgbClr val="FF0000"/>
                </a:solidFill>
              </a:rPr>
              <a:t>name</a:t>
            </a:r>
            <a:r>
              <a:rPr lang="fr-BE" sz="2000" dirty="0">
                <a:solidFill>
                  <a:srgbClr val="FF0000"/>
                </a:solidFill>
              </a:rPr>
              <a:t>="</a:t>
            </a:r>
            <a:r>
              <a:rPr lang="fr-BE" sz="2000" dirty="0" err="1">
                <a:solidFill>
                  <a:srgbClr val="FF0000"/>
                </a:solidFill>
              </a:rPr>
              <a:t>choixpizza</a:t>
            </a:r>
            <a:r>
              <a:rPr lang="fr-BE" sz="2000" dirty="0">
                <a:solidFill>
                  <a:srgbClr val="FF0000"/>
                </a:solidFill>
              </a:rPr>
              <a:t>"&gt;</a:t>
            </a:r>
          </a:p>
          <a:p>
            <a:pPr lvl="2"/>
            <a:r>
              <a:rPr lang="fr-BE" sz="2000" dirty="0">
                <a:solidFill>
                  <a:srgbClr val="FF0000"/>
                </a:solidFill>
              </a:rPr>
              <a:t>&lt;option value="pizza1"&gt;quatre fromages&lt;/option&gt;</a:t>
            </a:r>
          </a:p>
          <a:p>
            <a:pPr lvl="2"/>
            <a:r>
              <a:rPr lang="fr-BE" sz="2000" dirty="0">
                <a:solidFill>
                  <a:srgbClr val="FF0000"/>
                </a:solidFill>
              </a:rPr>
              <a:t>&lt;option value="pizza2" </a:t>
            </a:r>
            <a:r>
              <a:rPr lang="fr-BE" sz="2000" dirty="0" err="1">
                <a:solidFill>
                  <a:srgbClr val="FF0000"/>
                </a:solidFill>
              </a:rPr>
              <a:t>selected</a:t>
            </a:r>
            <a:r>
              <a:rPr lang="fr-BE" sz="2000" dirty="0">
                <a:solidFill>
                  <a:srgbClr val="FF0000"/>
                </a:solidFill>
              </a:rPr>
              <a:t>&gt;</a:t>
            </a:r>
            <a:r>
              <a:rPr lang="fr-BE" sz="2000" dirty="0" err="1">
                <a:solidFill>
                  <a:srgbClr val="FF0000"/>
                </a:solidFill>
              </a:rPr>
              <a:t>Calzone</a:t>
            </a:r>
            <a:r>
              <a:rPr lang="fr-BE" sz="2000" dirty="0">
                <a:solidFill>
                  <a:srgbClr val="FF0000"/>
                </a:solidFill>
              </a:rPr>
              <a:t>&lt;/option&gt;</a:t>
            </a:r>
          </a:p>
          <a:p>
            <a:pPr lvl="2"/>
            <a:r>
              <a:rPr lang="fr-BE" sz="2000" dirty="0">
                <a:solidFill>
                  <a:srgbClr val="FF0000"/>
                </a:solidFill>
              </a:rPr>
              <a:t>&lt;option value="pizza3"&gt;Napolitaine&lt;/option&gt;</a:t>
            </a:r>
          </a:p>
          <a:p>
            <a:pPr lvl="1"/>
            <a:r>
              <a:rPr lang="fr-BE" sz="2000" dirty="0">
                <a:solidFill>
                  <a:srgbClr val="FF0000"/>
                </a:solidFill>
              </a:rPr>
              <a:t>&lt;/select&gt;</a:t>
            </a:r>
          </a:p>
          <a:p>
            <a:r>
              <a:rPr lang="fr-BE" sz="2000" dirty="0">
                <a:solidFill>
                  <a:srgbClr val="FF0000"/>
                </a:solidFill>
              </a:rPr>
              <a:t>&lt;/</a:t>
            </a:r>
            <a:r>
              <a:rPr lang="fr-BE" sz="2000" dirty="0" err="1">
                <a:solidFill>
                  <a:srgbClr val="FF0000"/>
                </a:solidFill>
              </a:rPr>
              <a:t>form</a:t>
            </a:r>
            <a:r>
              <a:rPr lang="fr-BE" sz="2000" dirty="0">
                <a:solidFill>
                  <a:srgbClr val="FF0000"/>
                </a:solidFill>
              </a:rPr>
              <a:t>&gt;</a:t>
            </a:r>
          </a:p>
        </p:txBody>
      </p:sp>
    </p:spTree>
    <p:extLst>
      <p:ext uri="{BB962C8B-B14F-4D97-AF65-F5344CB8AC3E}">
        <p14:creationId xmlns="" xmlns:p14="http://schemas.microsoft.com/office/powerpoint/2010/main" val="280166745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99526" y="980728"/>
            <a:ext cx="8036970" cy="2154436"/>
          </a:xfrm>
          <a:prstGeom prst="rect">
            <a:avLst/>
          </a:prstGeom>
          <a:noFill/>
        </p:spPr>
        <p:txBody>
          <a:bodyPr wrap="square" rtlCol="0">
            <a:spAutoFit/>
          </a:bodyPr>
          <a:lstStyle/>
          <a:p>
            <a:pPr marL="457200" indent="-457200">
              <a:buFont typeface="Wingdings" pitchFamily="2" charset="2"/>
              <a:buChar char="Ø"/>
            </a:pPr>
            <a:r>
              <a:rPr lang="fr-BE" sz="2800" dirty="0" smtClean="0"/>
              <a:t>Les boutons radio </a:t>
            </a:r>
            <a:r>
              <a:rPr lang="fr-BE" sz="2800" dirty="0" smtClean="0">
                <a:solidFill>
                  <a:srgbClr val="FF0000"/>
                </a:solidFill>
              </a:rPr>
              <a:t>&lt;input type="radio"&gt;</a:t>
            </a:r>
          </a:p>
          <a:p>
            <a:pPr marL="914400" lvl="1" indent="-457200">
              <a:spcBef>
                <a:spcPts val="300"/>
              </a:spcBef>
              <a:buFont typeface="Wingdings" pitchFamily="2" charset="2"/>
              <a:buChar char="§"/>
            </a:pPr>
            <a:r>
              <a:rPr lang="fr-BE" sz="2400" dirty="0" err="1" smtClean="0">
                <a:solidFill>
                  <a:srgbClr val="FF0000"/>
                </a:solidFill>
              </a:rPr>
              <a:t>name</a:t>
            </a:r>
            <a:r>
              <a:rPr lang="fr-BE" sz="2400" dirty="0" smtClean="0"/>
              <a:t>: définit un nom unique pour cette ressource</a:t>
            </a:r>
            <a:endParaRPr lang="fr-BE" sz="2400" dirty="0"/>
          </a:p>
          <a:p>
            <a:pPr marL="914400" lvl="1" indent="-457200">
              <a:spcBef>
                <a:spcPts val="300"/>
              </a:spcBef>
              <a:buFont typeface="Wingdings" pitchFamily="2" charset="2"/>
              <a:buChar char="§"/>
            </a:pPr>
            <a:r>
              <a:rPr lang="fr-BE" sz="2400" dirty="0" err="1">
                <a:solidFill>
                  <a:srgbClr val="FF0000"/>
                </a:solidFill>
              </a:rPr>
              <a:t>c</a:t>
            </a:r>
            <a:r>
              <a:rPr lang="fr-BE" sz="2400" dirty="0" err="1" smtClean="0">
                <a:solidFill>
                  <a:srgbClr val="FF0000"/>
                </a:solidFill>
              </a:rPr>
              <a:t>hecked</a:t>
            </a:r>
            <a:r>
              <a:rPr lang="fr-BE" sz="2400" dirty="0" smtClean="0"/>
              <a:t>: sélection par défaut de l'élément</a:t>
            </a:r>
          </a:p>
          <a:p>
            <a:pPr marL="914400" lvl="1" indent="-457200">
              <a:spcBef>
                <a:spcPts val="300"/>
              </a:spcBef>
              <a:buFont typeface="Wingdings" pitchFamily="2" charset="2"/>
              <a:buChar char="§"/>
            </a:pPr>
            <a:r>
              <a:rPr lang="fr-BE" sz="2400" dirty="0" smtClean="0">
                <a:solidFill>
                  <a:srgbClr val="FF0000"/>
                </a:solidFill>
              </a:rPr>
              <a:t>value</a:t>
            </a:r>
            <a:r>
              <a:rPr lang="fr-BE" sz="2400" dirty="0" smtClean="0"/>
              <a:t>: </a:t>
            </a:r>
            <a:r>
              <a:rPr lang="fr-BE" sz="2400" dirty="0"/>
              <a:t>t</a:t>
            </a:r>
            <a:r>
              <a:rPr lang="fr-BE" sz="2400" dirty="0" smtClean="0"/>
              <a:t>exte envoyé si le bouton radio est sélectionné</a:t>
            </a:r>
          </a:p>
          <a:p>
            <a:pPr marL="914400" lvl="1" indent="-457200">
              <a:spcBef>
                <a:spcPts val="300"/>
              </a:spcBef>
              <a:buFont typeface="Wingdings" pitchFamily="2" charset="2"/>
              <a:buChar char="§"/>
            </a:pPr>
            <a:r>
              <a:rPr lang="fr-BE" sz="2400" dirty="0" smtClean="0">
                <a:solidFill>
                  <a:srgbClr val="FF0000"/>
                </a:solidFill>
              </a:rPr>
              <a:t>autofocus</a:t>
            </a: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5085184"/>
            <a:ext cx="2656908" cy="127251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54100" y="3284984"/>
            <a:ext cx="6546292" cy="1631216"/>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action=""&gt; </a:t>
            </a:r>
          </a:p>
          <a:p>
            <a:pPr lvl="1"/>
            <a:r>
              <a:rPr lang="fr-BE" sz="2000" dirty="0">
                <a:solidFill>
                  <a:srgbClr val="FF0000"/>
                </a:solidFill>
              </a:rPr>
              <a:t>Sexe:&lt;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&lt;input type="radio"&gt; Masculin &lt;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&lt;input type="radio"&gt; </a:t>
            </a:r>
            <a:r>
              <a:rPr lang="fr-BE" sz="2000" dirty="0" err="1" smtClean="0">
                <a:solidFill>
                  <a:srgbClr val="FF0000"/>
                </a:solidFill>
              </a:rPr>
              <a:t>Feminin</a:t>
            </a:r>
            <a:r>
              <a:rPr lang="fr-BE" sz="2000" dirty="0" smtClean="0">
                <a:solidFill>
                  <a:srgbClr val="FF0000"/>
                </a:solidFill>
              </a:rPr>
              <a:t> </a:t>
            </a:r>
            <a:endParaRPr lang="fr-BE" sz="2000" dirty="0">
              <a:solidFill>
                <a:srgbClr val="FF0000"/>
              </a:solidFill>
            </a:endParaRPr>
          </a:p>
          <a:p>
            <a:r>
              <a:rPr lang="fr-BE" sz="2000" dirty="0" smtClean="0">
                <a:solidFill>
                  <a:srgbClr val="FF0000"/>
                </a:solidFill>
              </a:rPr>
              <a:t>&lt;/</a:t>
            </a:r>
            <a:r>
              <a:rPr lang="fr-BE" sz="2000" dirty="0" err="1">
                <a:solidFill>
                  <a:srgbClr val="FF0000"/>
                </a:solidFill>
              </a:rPr>
              <a:t>form</a:t>
            </a:r>
            <a:r>
              <a:rPr lang="fr-BE" sz="2000" dirty="0">
                <a:solidFill>
                  <a:srgbClr val="FF0000"/>
                </a:solidFill>
              </a:rPr>
              <a:t>&gt;</a:t>
            </a:r>
          </a:p>
        </p:txBody>
      </p:sp>
    </p:spTree>
    <p:extLst>
      <p:ext uri="{BB962C8B-B14F-4D97-AF65-F5344CB8AC3E}">
        <p14:creationId xmlns="" xmlns:p14="http://schemas.microsoft.com/office/powerpoint/2010/main" val="169114868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Feuille de style</a:t>
            </a:r>
            <a:endParaRPr lang="fr-BE" sz="5400" dirty="0"/>
          </a:p>
        </p:txBody>
      </p:sp>
      <p:sp>
        <p:nvSpPr>
          <p:cNvPr id="3" name="ZoneTexte 2"/>
          <p:cNvSpPr txBox="1"/>
          <p:nvPr/>
        </p:nvSpPr>
        <p:spPr>
          <a:xfrm>
            <a:off x="971600" y="980728"/>
            <a:ext cx="8064896" cy="5078313"/>
          </a:xfrm>
          <a:prstGeom prst="rect">
            <a:avLst/>
          </a:prstGeom>
          <a:noFill/>
        </p:spPr>
        <p:txBody>
          <a:bodyPr wrap="square" rtlCol="0">
            <a:spAutoFit/>
          </a:bodyPr>
          <a:lstStyle/>
          <a:p>
            <a:pPr marL="457200" indent="-457200">
              <a:buFont typeface="Wingdings" pitchFamily="2" charset="2"/>
              <a:buChar char="Ø"/>
            </a:pPr>
            <a:r>
              <a:rPr lang="fr-BE" sz="2800" dirty="0" smtClean="0"/>
              <a:t>Les propriétés:  </a:t>
            </a:r>
            <a:r>
              <a:rPr lang="fr-BE" sz="2400" dirty="0" smtClean="0"/>
              <a:t>propriété: valeur;    </a:t>
            </a:r>
          </a:p>
          <a:p>
            <a:r>
              <a:rPr lang="fr-BE" sz="2400" dirty="0"/>
              <a:t>	</a:t>
            </a:r>
            <a:r>
              <a:rPr lang="fr-BE" sz="2400" dirty="0" smtClean="0"/>
              <a:t>		</a:t>
            </a:r>
            <a:r>
              <a:rPr lang="fr-BE" sz="2400" dirty="0" err="1" smtClean="0"/>
              <a:t>text-align</a:t>
            </a:r>
            <a:r>
              <a:rPr lang="fr-BE" sz="2400" dirty="0" smtClean="0"/>
              <a:t>: center;</a:t>
            </a:r>
          </a:p>
          <a:p>
            <a:pPr marL="457200" indent="-457200">
              <a:buFont typeface="Wingdings" pitchFamily="2" charset="2"/>
              <a:buChar char="Ø"/>
            </a:pPr>
            <a:r>
              <a:rPr lang="fr-BE" sz="2800" dirty="0" smtClean="0"/>
              <a:t>Les sélecteurs:</a:t>
            </a:r>
          </a:p>
          <a:p>
            <a:pPr marL="914400" lvl="1" indent="-457200">
              <a:buFont typeface="Wingdings" pitchFamily="2" charset="2"/>
              <a:buChar char="§"/>
            </a:pPr>
            <a:r>
              <a:rPr lang="fr-BE" sz="2600" dirty="0" smtClean="0">
                <a:solidFill>
                  <a:srgbClr val="FF0000"/>
                </a:solidFill>
              </a:rPr>
              <a:t>Sélecteur de base:</a:t>
            </a:r>
            <a:r>
              <a:rPr lang="fr-BE" sz="2600" dirty="0" smtClean="0"/>
              <a:t> </a:t>
            </a:r>
          </a:p>
          <a:p>
            <a:pPr lvl="2"/>
            <a:r>
              <a:rPr lang="fr-BE" sz="2400" i="1" dirty="0" smtClean="0"/>
              <a:t>div { </a:t>
            </a:r>
            <a:r>
              <a:rPr lang="fr-BE" sz="2400" i="1" dirty="0" err="1" smtClean="0"/>
              <a:t>text-align</a:t>
            </a:r>
            <a:r>
              <a:rPr lang="fr-BE" sz="2400" i="1" dirty="0" smtClean="0"/>
              <a:t>: center; } </a:t>
            </a:r>
            <a:r>
              <a:rPr lang="fr-BE" sz="2000" dirty="0" smtClean="0"/>
              <a:t>valide pour tous les blocs div</a:t>
            </a:r>
          </a:p>
          <a:p>
            <a:pPr marL="914400" lvl="1" indent="-457200">
              <a:buFont typeface="Wingdings" pitchFamily="2" charset="2"/>
              <a:buChar char="§"/>
            </a:pPr>
            <a:r>
              <a:rPr lang="fr-BE" sz="2600" dirty="0" smtClean="0">
                <a:solidFill>
                  <a:srgbClr val="FF0000"/>
                </a:solidFill>
              </a:rPr>
              <a:t>Sélecteur de classe:</a:t>
            </a:r>
          </a:p>
          <a:p>
            <a:pPr lvl="2"/>
            <a:r>
              <a:rPr lang="fr-BE" sz="2400" i="1" dirty="0" smtClean="0"/>
              <a:t>.class1 { </a:t>
            </a:r>
            <a:r>
              <a:rPr lang="fr-BE" sz="2400" i="1" dirty="0" err="1" smtClean="0"/>
              <a:t>text-align</a:t>
            </a:r>
            <a:r>
              <a:rPr lang="fr-BE" sz="2400" i="1" dirty="0" smtClean="0"/>
              <a:t>: center; } </a:t>
            </a:r>
            <a:r>
              <a:rPr lang="fr-BE" sz="2000" dirty="0" smtClean="0"/>
              <a:t>valide pour toutes les balises associées à cette classe</a:t>
            </a:r>
          </a:p>
          <a:p>
            <a:pPr lvl="2"/>
            <a:r>
              <a:rPr lang="fr-BE" sz="2400" dirty="0" smtClean="0"/>
              <a:t>&lt;div class="class1"&gt;&lt;/div&gt;</a:t>
            </a:r>
          </a:p>
          <a:p>
            <a:pPr marL="914400" lvl="1" indent="-457200">
              <a:buFont typeface="Wingdings" pitchFamily="2" charset="2"/>
              <a:buChar char="§"/>
            </a:pPr>
            <a:r>
              <a:rPr lang="fr-BE" sz="2600" dirty="0" smtClean="0">
                <a:solidFill>
                  <a:srgbClr val="FF0000"/>
                </a:solidFill>
              </a:rPr>
              <a:t>Sélecteur d'identifiant:</a:t>
            </a:r>
          </a:p>
          <a:p>
            <a:pPr lvl="2"/>
            <a:r>
              <a:rPr lang="fr-BE" sz="2400" i="1" dirty="0" smtClean="0"/>
              <a:t>#bloc1 { </a:t>
            </a:r>
            <a:r>
              <a:rPr lang="fr-BE" sz="2400" i="1" dirty="0" err="1" smtClean="0"/>
              <a:t>text-align</a:t>
            </a:r>
            <a:r>
              <a:rPr lang="fr-BE" sz="2400" i="1" dirty="0" smtClean="0"/>
              <a:t>: center; </a:t>
            </a:r>
            <a:r>
              <a:rPr lang="fr-BE" sz="2000" i="1" dirty="0" smtClean="0"/>
              <a:t>} </a:t>
            </a:r>
            <a:r>
              <a:rPr lang="fr-BE" sz="2000" dirty="0" smtClean="0"/>
              <a:t> valide la balise ayant cet identifiant unique</a:t>
            </a:r>
            <a:endParaRPr lang="fr-BE" sz="2000" i="1" dirty="0" smtClean="0"/>
          </a:p>
          <a:p>
            <a:pPr lvl="2"/>
            <a:r>
              <a:rPr lang="fr-BE" sz="2400" dirty="0" smtClean="0"/>
              <a:t>&lt;div id="bloc1"&gt;&lt;/div&gt;</a:t>
            </a:r>
          </a:p>
        </p:txBody>
      </p:sp>
    </p:spTree>
    <p:extLst>
      <p:ext uri="{BB962C8B-B14F-4D97-AF65-F5344CB8AC3E}">
        <p14:creationId xmlns="" xmlns:p14="http://schemas.microsoft.com/office/powerpoint/2010/main" val="5567620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7704856" cy="1746632"/>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t>Les cases à cocher </a:t>
            </a:r>
            <a:r>
              <a:rPr lang="fr-BE" sz="2800" dirty="0" smtClean="0">
                <a:solidFill>
                  <a:srgbClr val="FF0000"/>
                </a:solidFill>
              </a:rPr>
              <a:t>&lt;input type="</a:t>
            </a:r>
            <a:r>
              <a:rPr lang="fr-BE" sz="2800" dirty="0" err="1" smtClean="0">
                <a:solidFill>
                  <a:srgbClr val="FF0000"/>
                </a:solidFill>
              </a:rPr>
              <a:t>checkbox</a:t>
            </a:r>
            <a:r>
              <a:rPr lang="fr-BE" sz="2800" dirty="0" smtClean="0">
                <a:solidFill>
                  <a:srgbClr val="FF0000"/>
                </a:solidFill>
              </a:rPr>
              <a:t>"&gt;</a:t>
            </a:r>
          </a:p>
          <a:p>
            <a:pPr marL="914400" lvl="1" indent="-457200">
              <a:spcBef>
                <a:spcPts val="300"/>
              </a:spcBef>
              <a:buFont typeface="Wingdings" pitchFamily="2" charset="2"/>
              <a:buChar char="§"/>
            </a:pPr>
            <a:r>
              <a:rPr lang="fr-BE" sz="2400" dirty="0" err="1" smtClean="0">
                <a:solidFill>
                  <a:srgbClr val="FF0000"/>
                </a:solidFill>
              </a:rPr>
              <a:t>name</a:t>
            </a:r>
            <a:r>
              <a:rPr lang="fr-BE" sz="2400" dirty="0" smtClean="0"/>
              <a:t>: définit un nom unique pour cette ressource</a:t>
            </a:r>
            <a:endParaRPr lang="fr-BE" sz="2400" dirty="0"/>
          </a:p>
          <a:p>
            <a:pPr marL="914400" lvl="1" indent="-457200">
              <a:spcBef>
                <a:spcPts val="300"/>
              </a:spcBef>
              <a:buFont typeface="Wingdings" pitchFamily="2" charset="2"/>
              <a:buChar char="§"/>
            </a:pPr>
            <a:r>
              <a:rPr lang="fr-BE" sz="2400" dirty="0" err="1" smtClean="0">
                <a:solidFill>
                  <a:srgbClr val="FF0000"/>
                </a:solidFill>
              </a:rPr>
              <a:t>checked</a:t>
            </a:r>
            <a:r>
              <a:rPr lang="fr-BE" sz="2400" dirty="0" smtClean="0"/>
              <a:t>: sélection par défaut des éléments</a:t>
            </a:r>
          </a:p>
          <a:p>
            <a:pPr marL="914400" lvl="1" indent="-457200">
              <a:spcBef>
                <a:spcPts val="300"/>
              </a:spcBef>
              <a:buFont typeface="Wingdings" pitchFamily="2" charset="2"/>
              <a:buChar char="§"/>
            </a:pPr>
            <a:r>
              <a:rPr lang="fr-BE" sz="2400" dirty="0" smtClean="0">
                <a:solidFill>
                  <a:srgbClr val="FF0000"/>
                </a:solidFill>
              </a:rPr>
              <a:t>value</a:t>
            </a:r>
            <a:r>
              <a:rPr lang="fr-BE" sz="2400" dirty="0" smtClean="0"/>
              <a:t>: </a:t>
            </a:r>
            <a:r>
              <a:rPr lang="fr-BE" sz="2400" dirty="0"/>
              <a:t>t</a:t>
            </a:r>
            <a:r>
              <a:rPr lang="fr-BE" sz="2400" dirty="0" smtClean="0"/>
              <a:t>exte envoyé si cette case est cochée</a:t>
            </a: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664" y="4721342"/>
            <a:ext cx="2926077" cy="1659986"/>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547664" y="2852936"/>
            <a:ext cx="6174432" cy="1631216"/>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action=""&gt; </a:t>
            </a:r>
            <a:r>
              <a:rPr lang="fr-BE" sz="2000" dirty="0" smtClean="0">
                <a:solidFill>
                  <a:srgbClr val="FF0000"/>
                </a:solidFill>
              </a:rPr>
              <a:t>Garniture </a:t>
            </a:r>
            <a:r>
              <a:rPr lang="fr-BE" sz="2000" dirty="0">
                <a:solidFill>
                  <a:srgbClr val="FF0000"/>
                </a:solidFill>
              </a:rPr>
              <a:t>de votre pizza&lt;</a:t>
            </a:r>
            <a:r>
              <a:rPr lang="fr-BE" sz="2000" dirty="0" err="1">
                <a:solidFill>
                  <a:srgbClr val="FF0000"/>
                </a:solidFill>
              </a:rPr>
              <a:t>br</a:t>
            </a:r>
            <a:r>
              <a:rPr lang="fr-BE" sz="2000" dirty="0" smtClean="0">
                <a:solidFill>
                  <a:srgbClr val="FF0000"/>
                </a:solidFill>
              </a:rPr>
              <a:t>/&gt;</a:t>
            </a:r>
          </a:p>
          <a:p>
            <a:r>
              <a:rPr lang="fr-BE" sz="2000" dirty="0" smtClean="0">
                <a:solidFill>
                  <a:srgbClr val="FF0000"/>
                </a:solidFill>
              </a:rPr>
              <a:t>&lt;</a:t>
            </a:r>
            <a:r>
              <a:rPr lang="fr-BE" sz="2000" dirty="0">
                <a:solidFill>
                  <a:srgbClr val="FF0000"/>
                </a:solidFill>
              </a:rPr>
              <a:t>input type="</a:t>
            </a:r>
            <a:r>
              <a:rPr lang="fr-BE" sz="2000" dirty="0" err="1">
                <a:solidFill>
                  <a:srgbClr val="FF0000"/>
                </a:solidFill>
              </a:rPr>
              <a:t>checkbox</a:t>
            </a:r>
            <a:r>
              <a:rPr lang="fr-BE" sz="2000" dirty="0">
                <a:solidFill>
                  <a:srgbClr val="FF0000"/>
                </a:solidFill>
              </a:rPr>
              <a:t>" </a:t>
            </a:r>
            <a:r>
              <a:rPr lang="fr-BE" sz="2000" dirty="0" err="1">
                <a:solidFill>
                  <a:srgbClr val="FF0000"/>
                </a:solidFill>
              </a:rPr>
              <a:t>checked</a:t>
            </a:r>
            <a:r>
              <a:rPr lang="fr-BE" sz="2000" dirty="0">
                <a:solidFill>
                  <a:srgbClr val="FF0000"/>
                </a:solidFill>
              </a:rPr>
              <a:t>&gt; </a:t>
            </a:r>
            <a:r>
              <a:rPr lang="fr-BE" sz="2000" dirty="0" err="1">
                <a:solidFill>
                  <a:srgbClr val="FF0000"/>
                </a:solidFill>
              </a:rPr>
              <a:t>Mozzarela</a:t>
            </a:r>
            <a:r>
              <a:rPr lang="fr-BE" sz="2000" dirty="0">
                <a:solidFill>
                  <a:srgbClr val="FF0000"/>
                </a:solidFill>
              </a:rPr>
              <a:t> &lt;</a:t>
            </a:r>
            <a:r>
              <a:rPr lang="fr-BE" sz="2000" dirty="0" err="1">
                <a:solidFill>
                  <a:srgbClr val="FF0000"/>
                </a:solidFill>
              </a:rPr>
              <a:t>br</a:t>
            </a:r>
            <a:r>
              <a:rPr lang="fr-BE" sz="2000" dirty="0">
                <a:solidFill>
                  <a:srgbClr val="FF0000"/>
                </a:solidFill>
              </a:rPr>
              <a:t>/&gt;</a:t>
            </a:r>
          </a:p>
          <a:p>
            <a:r>
              <a:rPr lang="fr-BE" sz="2000" dirty="0">
                <a:solidFill>
                  <a:srgbClr val="FF0000"/>
                </a:solidFill>
              </a:rPr>
              <a:t>&lt;input type="</a:t>
            </a:r>
            <a:r>
              <a:rPr lang="fr-BE" sz="2000" dirty="0" err="1">
                <a:solidFill>
                  <a:srgbClr val="FF0000"/>
                </a:solidFill>
              </a:rPr>
              <a:t>checkbox</a:t>
            </a:r>
            <a:r>
              <a:rPr lang="fr-BE" sz="2000" dirty="0">
                <a:solidFill>
                  <a:srgbClr val="FF0000"/>
                </a:solidFill>
              </a:rPr>
              <a:t>"&gt; </a:t>
            </a:r>
            <a:r>
              <a:rPr lang="fr-BE" sz="2000" dirty="0" err="1">
                <a:solidFill>
                  <a:srgbClr val="FF0000"/>
                </a:solidFill>
              </a:rPr>
              <a:t>Champigon</a:t>
            </a:r>
            <a:r>
              <a:rPr lang="fr-BE" sz="2000" dirty="0">
                <a:solidFill>
                  <a:srgbClr val="FF0000"/>
                </a:solidFill>
              </a:rPr>
              <a:t> &lt;</a:t>
            </a:r>
            <a:r>
              <a:rPr lang="fr-BE" sz="2000" dirty="0" err="1">
                <a:solidFill>
                  <a:srgbClr val="FF0000"/>
                </a:solidFill>
              </a:rPr>
              <a:t>br</a:t>
            </a:r>
            <a:r>
              <a:rPr lang="fr-BE" sz="2000" dirty="0">
                <a:solidFill>
                  <a:srgbClr val="FF0000"/>
                </a:solidFill>
              </a:rPr>
              <a:t>/&gt;</a:t>
            </a:r>
          </a:p>
          <a:p>
            <a:r>
              <a:rPr lang="fr-BE" sz="2000" dirty="0">
                <a:solidFill>
                  <a:srgbClr val="FF0000"/>
                </a:solidFill>
              </a:rPr>
              <a:t>&lt;input type="</a:t>
            </a:r>
            <a:r>
              <a:rPr lang="fr-BE" sz="2000" dirty="0" err="1">
                <a:solidFill>
                  <a:srgbClr val="FF0000"/>
                </a:solidFill>
              </a:rPr>
              <a:t>checkbox</a:t>
            </a:r>
            <a:r>
              <a:rPr lang="fr-BE" sz="2000" dirty="0">
                <a:solidFill>
                  <a:srgbClr val="FF0000"/>
                </a:solidFill>
              </a:rPr>
              <a:t>"&gt; Olives &lt;</a:t>
            </a:r>
            <a:r>
              <a:rPr lang="fr-BE" sz="2000" dirty="0" err="1">
                <a:solidFill>
                  <a:srgbClr val="FF0000"/>
                </a:solidFill>
              </a:rPr>
              <a:t>br</a:t>
            </a:r>
            <a:r>
              <a:rPr lang="fr-BE" sz="2000" dirty="0">
                <a:solidFill>
                  <a:srgbClr val="FF0000"/>
                </a:solidFill>
              </a:rPr>
              <a:t>/&gt;</a:t>
            </a:r>
          </a:p>
          <a:p>
            <a:r>
              <a:rPr lang="fr-BE" sz="2000" dirty="0">
                <a:solidFill>
                  <a:srgbClr val="FF0000"/>
                </a:solidFill>
              </a:rPr>
              <a:t>&lt;input type="</a:t>
            </a:r>
            <a:r>
              <a:rPr lang="fr-BE" sz="2000" dirty="0" err="1">
                <a:solidFill>
                  <a:srgbClr val="FF0000"/>
                </a:solidFill>
              </a:rPr>
              <a:t>checkbox</a:t>
            </a:r>
            <a:r>
              <a:rPr lang="fr-BE" sz="2000" dirty="0">
                <a:solidFill>
                  <a:srgbClr val="FF0000"/>
                </a:solidFill>
              </a:rPr>
              <a:t>"&gt; </a:t>
            </a:r>
            <a:r>
              <a:rPr lang="fr-BE" sz="2000" dirty="0" smtClean="0">
                <a:solidFill>
                  <a:srgbClr val="FF0000"/>
                </a:solidFill>
              </a:rPr>
              <a:t>Poivrons&lt;/</a:t>
            </a:r>
            <a:r>
              <a:rPr lang="fr-BE" sz="2000" dirty="0" err="1">
                <a:solidFill>
                  <a:srgbClr val="FF0000"/>
                </a:solidFill>
              </a:rPr>
              <a:t>form</a:t>
            </a:r>
            <a:r>
              <a:rPr lang="fr-BE" sz="2000" dirty="0">
                <a:solidFill>
                  <a:srgbClr val="FF0000"/>
                </a:solidFill>
              </a:rPr>
              <a:t>&gt;</a:t>
            </a:r>
          </a:p>
        </p:txBody>
      </p:sp>
    </p:spTree>
    <p:extLst>
      <p:ext uri="{BB962C8B-B14F-4D97-AF65-F5344CB8AC3E}">
        <p14:creationId xmlns="" xmlns:p14="http://schemas.microsoft.com/office/powerpoint/2010/main" val="171582835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8064896" cy="1692771"/>
          </a:xfrm>
          <a:prstGeom prst="rect">
            <a:avLst/>
          </a:prstGeom>
          <a:noFill/>
        </p:spPr>
        <p:txBody>
          <a:bodyPr wrap="square" rtlCol="0">
            <a:spAutoFit/>
          </a:bodyPr>
          <a:lstStyle/>
          <a:p>
            <a:pPr marL="457200" indent="-457200">
              <a:buFont typeface="Wingdings" pitchFamily="2" charset="2"/>
              <a:buChar char="Ø"/>
            </a:pPr>
            <a:r>
              <a:rPr lang="fr-BE" sz="2800" dirty="0" smtClean="0"/>
              <a:t>Ligne de texte avec suggestions (</a:t>
            </a:r>
            <a:r>
              <a:rPr lang="fr-BE" sz="2800" dirty="0" err="1" smtClean="0"/>
              <a:t>firefox</a:t>
            </a:r>
            <a:r>
              <a:rPr lang="fr-BE" sz="2800" dirty="0" smtClean="0"/>
              <a:t>) </a:t>
            </a:r>
            <a:r>
              <a:rPr lang="fr-BE" sz="2800" dirty="0" smtClean="0">
                <a:solidFill>
                  <a:srgbClr val="FF0000"/>
                </a:solidFill>
              </a:rPr>
              <a:t>&lt;</a:t>
            </a:r>
            <a:r>
              <a:rPr lang="fr-BE" sz="2800" dirty="0" err="1" smtClean="0">
                <a:solidFill>
                  <a:srgbClr val="FF0000"/>
                </a:solidFill>
              </a:rPr>
              <a:t>datalist</a:t>
            </a:r>
            <a:r>
              <a:rPr lang="fr-BE" sz="2800" dirty="0" smtClean="0">
                <a:solidFill>
                  <a:srgbClr val="FF0000"/>
                </a:solidFill>
              </a:rPr>
              <a:t>&gt;&lt;/</a:t>
            </a:r>
            <a:r>
              <a:rPr lang="fr-BE" sz="2800" dirty="0" err="1" smtClean="0">
                <a:solidFill>
                  <a:srgbClr val="FF0000"/>
                </a:solidFill>
              </a:rPr>
              <a:t>datalist</a:t>
            </a:r>
            <a:r>
              <a:rPr lang="fr-BE" sz="2800" dirty="0" smtClean="0">
                <a:solidFill>
                  <a:srgbClr val="FF0000"/>
                </a:solidFill>
              </a:rPr>
              <a:t>&gt;</a:t>
            </a:r>
          </a:p>
          <a:p>
            <a:pPr lvl="1"/>
            <a:r>
              <a:rPr lang="fr-BE" sz="2400" dirty="0" smtClean="0"/>
              <a:t>Cette liste comprend des options définies par le conteneur </a:t>
            </a:r>
            <a:r>
              <a:rPr lang="fr-BE" sz="2400" dirty="0" smtClean="0">
                <a:solidFill>
                  <a:srgbClr val="FF0000"/>
                </a:solidFill>
              </a:rPr>
              <a:t>&lt;option&gt;&lt;/option&gt;</a:t>
            </a:r>
            <a:endParaRPr lang="fr-BE" sz="2400" dirty="0" smtClean="0"/>
          </a:p>
        </p:txBody>
      </p:sp>
      <p:sp>
        <p:nvSpPr>
          <p:cNvPr id="3" name="Rectangle 2"/>
          <p:cNvSpPr/>
          <p:nvPr/>
        </p:nvSpPr>
        <p:spPr>
          <a:xfrm>
            <a:off x="1475656" y="2804741"/>
            <a:ext cx="6408712" cy="2554545"/>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 </a:t>
            </a:r>
            <a:r>
              <a:rPr lang="fr-BE" sz="2000" dirty="0" err="1">
                <a:solidFill>
                  <a:srgbClr val="FF0000"/>
                </a:solidFill>
              </a:rPr>
              <a:t>method</a:t>
            </a:r>
            <a:r>
              <a:rPr lang="fr-BE" sz="2000" dirty="0">
                <a:solidFill>
                  <a:srgbClr val="FF0000"/>
                </a:solidFill>
              </a:rPr>
              <a:t>="post"&gt;</a:t>
            </a:r>
          </a:p>
          <a:p>
            <a:pPr lvl="1"/>
            <a:r>
              <a:rPr lang="fr-BE" sz="2000" dirty="0">
                <a:solidFill>
                  <a:srgbClr val="FF0000"/>
                </a:solidFill>
              </a:rPr>
              <a:t>Choix:&lt;input type="</a:t>
            </a:r>
            <a:r>
              <a:rPr lang="fr-BE" sz="2000" dirty="0" err="1">
                <a:solidFill>
                  <a:srgbClr val="FF0000"/>
                </a:solidFill>
              </a:rPr>
              <a:t>text</a:t>
            </a:r>
            <a:r>
              <a:rPr lang="fr-BE" sz="2000" dirty="0">
                <a:solidFill>
                  <a:srgbClr val="FF0000"/>
                </a:solidFill>
              </a:rPr>
              <a:t>" </a:t>
            </a:r>
            <a:r>
              <a:rPr lang="fr-BE" sz="2000" dirty="0" err="1">
                <a:solidFill>
                  <a:srgbClr val="FF0000"/>
                </a:solidFill>
              </a:rPr>
              <a:t>list</a:t>
            </a:r>
            <a:r>
              <a:rPr lang="fr-BE" sz="2000" dirty="0">
                <a:solidFill>
                  <a:srgbClr val="FF0000"/>
                </a:solidFill>
              </a:rPr>
              <a:t>="garniture</a:t>
            </a:r>
            <a:r>
              <a:rPr lang="fr-BE" sz="2000" dirty="0" smtClean="0">
                <a:solidFill>
                  <a:srgbClr val="FF0000"/>
                </a:solidFill>
              </a:rPr>
              <a:t>"&gt;</a:t>
            </a:r>
            <a:endParaRPr lang="fr-BE" sz="2000" dirty="0">
              <a:solidFill>
                <a:srgbClr val="FF0000"/>
              </a:solidFill>
            </a:endParaRPr>
          </a:p>
          <a:p>
            <a:pPr lvl="1"/>
            <a:r>
              <a:rPr lang="fr-BE" sz="2000" dirty="0">
                <a:solidFill>
                  <a:srgbClr val="FF0000"/>
                </a:solidFill>
              </a:rPr>
              <a:t>&lt;</a:t>
            </a:r>
            <a:r>
              <a:rPr lang="fr-BE" sz="2000" dirty="0" err="1">
                <a:solidFill>
                  <a:srgbClr val="FF0000"/>
                </a:solidFill>
              </a:rPr>
              <a:t>datalist</a:t>
            </a:r>
            <a:r>
              <a:rPr lang="fr-BE" sz="2000" dirty="0">
                <a:solidFill>
                  <a:srgbClr val="FF0000"/>
                </a:solidFill>
              </a:rPr>
              <a:t> id="garniture"&gt;</a:t>
            </a:r>
          </a:p>
          <a:p>
            <a:pPr lvl="2"/>
            <a:r>
              <a:rPr lang="fr-BE" sz="2000" dirty="0">
                <a:solidFill>
                  <a:srgbClr val="FF0000"/>
                </a:solidFill>
              </a:rPr>
              <a:t>&lt;option value="</a:t>
            </a:r>
            <a:r>
              <a:rPr lang="fr-BE" sz="2000" dirty="0" err="1">
                <a:solidFill>
                  <a:srgbClr val="FF0000"/>
                </a:solidFill>
              </a:rPr>
              <a:t>Mozarella</a:t>
            </a:r>
            <a:r>
              <a:rPr lang="fr-BE" sz="2000" dirty="0">
                <a:solidFill>
                  <a:srgbClr val="FF0000"/>
                </a:solidFill>
              </a:rPr>
              <a:t>"&gt;&lt;/option&gt;</a:t>
            </a:r>
          </a:p>
          <a:p>
            <a:pPr lvl="2"/>
            <a:r>
              <a:rPr lang="fr-BE" sz="2000" dirty="0">
                <a:solidFill>
                  <a:srgbClr val="FF0000"/>
                </a:solidFill>
              </a:rPr>
              <a:t>&lt;option value="Champignon"&gt;&lt;/option&gt;</a:t>
            </a:r>
          </a:p>
          <a:p>
            <a:pPr lvl="2"/>
            <a:r>
              <a:rPr lang="fr-BE" sz="2000" dirty="0">
                <a:solidFill>
                  <a:srgbClr val="FF0000"/>
                </a:solidFill>
              </a:rPr>
              <a:t>&lt;option value="Olives"&gt;&lt;/option</a:t>
            </a:r>
            <a:r>
              <a:rPr lang="fr-BE" sz="2000" dirty="0" smtClean="0">
                <a:solidFill>
                  <a:srgbClr val="FF0000"/>
                </a:solidFill>
              </a:rPr>
              <a:t>&gt;</a:t>
            </a:r>
          </a:p>
          <a:p>
            <a:pPr lvl="1"/>
            <a:r>
              <a:rPr lang="fr-BE" sz="2000" dirty="0" smtClean="0">
                <a:solidFill>
                  <a:srgbClr val="FF0000"/>
                </a:solidFill>
              </a:rPr>
              <a:t>&lt;/</a:t>
            </a:r>
            <a:r>
              <a:rPr lang="fr-BE" sz="2000" dirty="0" err="1">
                <a:solidFill>
                  <a:srgbClr val="FF0000"/>
                </a:solidFill>
              </a:rPr>
              <a:t>datalist</a:t>
            </a:r>
            <a:r>
              <a:rPr lang="fr-BE" sz="2000" dirty="0" smtClean="0">
                <a:solidFill>
                  <a:srgbClr val="FF0000"/>
                </a:solidFill>
              </a:rPr>
              <a:t>&gt;</a:t>
            </a:r>
          </a:p>
          <a:p>
            <a:r>
              <a:rPr lang="fr-BE" sz="2000" dirty="0" smtClean="0">
                <a:solidFill>
                  <a:srgbClr val="FF0000"/>
                </a:solidFill>
              </a:rPr>
              <a:t>&lt;/</a:t>
            </a:r>
            <a:r>
              <a:rPr lang="fr-BE" sz="2000" dirty="0" err="1">
                <a:solidFill>
                  <a:srgbClr val="FF0000"/>
                </a:solidFill>
              </a:rPr>
              <a:t>form</a:t>
            </a:r>
            <a:r>
              <a:rPr lang="fr-BE" sz="2000" dirty="0">
                <a:solidFill>
                  <a:srgbClr val="FF0000"/>
                </a:solidFill>
              </a:rPr>
              <a:t>&gt;</a:t>
            </a:r>
          </a:p>
        </p:txBody>
      </p:sp>
      <p:pic>
        <p:nvPicPr>
          <p:cNvPr id="9219" name="Picture 3"/>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1475656" y="5445224"/>
            <a:ext cx="3204356" cy="115102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2201822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71600" y="980728"/>
            <a:ext cx="7704856" cy="2585323"/>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t>Champ numérique </a:t>
            </a:r>
            <a:r>
              <a:rPr lang="fr-BE" sz="2800" dirty="0" smtClean="0">
                <a:solidFill>
                  <a:srgbClr val="FF0000"/>
                </a:solidFill>
              </a:rPr>
              <a:t>&lt;input type="</a:t>
            </a:r>
            <a:r>
              <a:rPr lang="fr-BE" sz="2800" dirty="0" err="1" smtClean="0">
                <a:solidFill>
                  <a:srgbClr val="FF0000"/>
                </a:solidFill>
              </a:rPr>
              <a:t>number</a:t>
            </a:r>
            <a:r>
              <a:rPr lang="fr-BE" sz="2800" dirty="0" smtClean="0">
                <a:solidFill>
                  <a:srgbClr val="FF0000"/>
                </a:solidFill>
              </a:rPr>
              <a:t>"&gt; </a:t>
            </a:r>
            <a:r>
              <a:rPr lang="fr-BE" sz="2800" dirty="0" smtClean="0"/>
              <a:t>(uniquement </a:t>
            </a:r>
            <a:r>
              <a:rPr lang="fr-BE" sz="2800" dirty="0" err="1" smtClean="0"/>
              <a:t>google</a:t>
            </a:r>
            <a:r>
              <a:rPr lang="fr-BE" sz="2800" dirty="0" smtClean="0"/>
              <a:t> chrome)</a:t>
            </a:r>
          </a:p>
          <a:p>
            <a:pPr marL="800100" lvl="1" indent="-342900">
              <a:spcBef>
                <a:spcPts val="300"/>
              </a:spcBef>
              <a:buFont typeface="Wingdings" pitchFamily="2" charset="2"/>
              <a:buChar char="§"/>
            </a:pPr>
            <a:r>
              <a:rPr lang="fr-BE" sz="2400" dirty="0" smtClean="0">
                <a:solidFill>
                  <a:srgbClr val="FF0000"/>
                </a:solidFill>
              </a:rPr>
              <a:t>min</a:t>
            </a:r>
            <a:r>
              <a:rPr lang="fr-BE" sz="2400" dirty="0" smtClean="0"/>
              <a:t>: valeur minimale du compteur</a:t>
            </a:r>
          </a:p>
          <a:p>
            <a:pPr marL="800100" lvl="1" indent="-342900">
              <a:spcBef>
                <a:spcPts val="300"/>
              </a:spcBef>
              <a:buFont typeface="Wingdings" pitchFamily="2" charset="2"/>
              <a:buChar char="§"/>
            </a:pPr>
            <a:r>
              <a:rPr lang="fr-BE" sz="2400" dirty="0" smtClean="0">
                <a:solidFill>
                  <a:srgbClr val="FF0000"/>
                </a:solidFill>
              </a:rPr>
              <a:t>max</a:t>
            </a:r>
            <a:r>
              <a:rPr lang="fr-BE" sz="2400" dirty="0" smtClean="0"/>
              <a:t>: valeur maximale du compteur</a:t>
            </a:r>
          </a:p>
          <a:p>
            <a:pPr marL="800100" lvl="1" indent="-342900">
              <a:spcBef>
                <a:spcPts val="300"/>
              </a:spcBef>
              <a:buFont typeface="Wingdings" pitchFamily="2" charset="2"/>
              <a:buChar char="§"/>
            </a:pPr>
            <a:r>
              <a:rPr lang="fr-BE" sz="2400" dirty="0" err="1" smtClean="0">
                <a:solidFill>
                  <a:srgbClr val="FF0000"/>
                </a:solidFill>
              </a:rPr>
              <a:t>step</a:t>
            </a:r>
            <a:r>
              <a:rPr lang="fr-BE" sz="2400" dirty="0" smtClean="0"/>
              <a:t>: pas d'incrémentation</a:t>
            </a:r>
          </a:p>
          <a:p>
            <a:pPr marL="800100" lvl="1" indent="-342900">
              <a:spcBef>
                <a:spcPts val="300"/>
              </a:spcBef>
              <a:buFont typeface="Wingdings" pitchFamily="2" charset="2"/>
              <a:buChar char="§"/>
            </a:pPr>
            <a:r>
              <a:rPr lang="fr-BE" sz="2400" dirty="0" smtClean="0">
                <a:solidFill>
                  <a:srgbClr val="FF0000"/>
                </a:solidFill>
              </a:rPr>
              <a:t>value</a:t>
            </a:r>
            <a:r>
              <a:rPr lang="fr-BE" sz="2400" dirty="0" smtClean="0"/>
              <a:t>: valeur d'origine</a:t>
            </a:r>
          </a:p>
        </p:txBody>
      </p:sp>
      <p:sp>
        <p:nvSpPr>
          <p:cNvPr id="5" name="Rectangle 4"/>
          <p:cNvSpPr/>
          <p:nvPr/>
        </p:nvSpPr>
        <p:spPr>
          <a:xfrm>
            <a:off x="1475656" y="3709481"/>
            <a:ext cx="7412330" cy="1015663"/>
          </a:xfrm>
          <a:prstGeom prst="rect">
            <a:avLst/>
          </a:prstGeom>
          <a:ln>
            <a:solidFill>
              <a:schemeClr val="tx1"/>
            </a:solidFill>
          </a:ln>
        </p:spPr>
        <p:txBody>
          <a:bodyPr wrap="square">
            <a:spAutoFit/>
          </a:bodyPr>
          <a:lstStyle/>
          <a:p>
            <a:r>
              <a:rPr lang="en-US" sz="2000" dirty="0">
                <a:solidFill>
                  <a:srgbClr val="FF0000"/>
                </a:solidFill>
              </a:rPr>
              <a:t>&lt;form action="" method="post"&gt;</a:t>
            </a:r>
          </a:p>
          <a:p>
            <a:pPr lvl="1"/>
            <a:r>
              <a:rPr lang="en-US" sz="2000" dirty="0">
                <a:solidFill>
                  <a:srgbClr val="FF0000"/>
                </a:solidFill>
              </a:rPr>
              <a:t>&lt;input type="number" min="10" max="20" step="2" value="12"&gt;</a:t>
            </a:r>
          </a:p>
          <a:p>
            <a:r>
              <a:rPr lang="en-US" sz="2000" dirty="0">
                <a:solidFill>
                  <a:srgbClr val="FF0000"/>
                </a:solidFill>
              </a:rPr>
              <a:t>&lt;/form&gt;</a:t>
            </a:r>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5013176"/>
            <a:ext cx="2739817" cy="576064"/>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3731709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Les champs de formulaires</a:t>
            </a:r>
          </a:p>
        </p:txBody>
      </p:sp>
      <p:sp>
        <p:nvSpPr>
          <p:cNvPr id="4" name="ZoneTexte 3"/>
          <p:cNvSpPr txBox="1"/>
          <p:nvPr/>
        </p:nvSpPr>
        <p:spPr>
          <a:xfrm>
            <a:off x="989856" y="980728"/>
            <a:ext cx="6246440" cy="2623795"/>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t>Les curseurs </a:t>
            </a:r>
            <a:r>
              <a:rPr lang="fr-BE" sz="2800" dirty="0" smtClean="0">
                <a:solidFill>
                  <a:srgbClr val="FF0000"/>
                </a:solidFill>
              </a:rPr>
              <a:t>&lt;input type="range"&gt;</a:t>
            </a:r>
          </a:p>
          <a:p>
            <a:pPr>
              <a:spcBef>
                <a:spcPts val="300"/>
              </a:spcBef>
            </a:pPr>
            <a:r>
              <a:rPr lang="fr-BE" sz="2800" dirty="0"/>
              <a:t>	</a:t>
            </a:r>
            <a:r>
              <a:rPr lang="fr-BE" sz="2800" dirty="0" smtClean="0"/>
              <a:t> (uniquement </a:t>
            </a:r>
            <a:r>
              <a:rPr lang="fr-BE" sz="2800" dirty="0" err="1" smtClean="0"/>
              <a:t>google</a:t>
            </a:r>
            <a:r>
              <a:rPr lang="fr-BE" sz="2800" dirty="0" smtClean="0"/>
              <a:t> chrome)</a:t>
            </a:r>
          </a:p>
          <a:p>
            <a:pPr marL="800100" lvl="1" indent="-342900">
              <a:spcBef>
                <a:spcPts val="300"/>
              </a:spcBef>
              <a:buFont typeface="Wingdings" pitchFamily="2" charset="2"/>
              <a:buChar char="§"/>
            </a:pPr>
            <a:r>
              <a:rPr lang="fr-BE" sz="2400" dirty="0" smtClean="0">
                <a:solidFill>
                  <a:srgbClr val="FF0000"/>
                </a:solidFill>
              </a:rPr>
              <a:t>min</a:t>
            </a:r>
            <a:r>
              <a:rPr lang="fr-BE" sz="2400" dirty="0" smtClean="0"/>
              <a:t>: valeur minimale du curseur</a:t>
            </a:r>
          </a:p>
          <a:p>
            <a:pPr marL="800100" lvl="1" indent="-342900">
              <a:spcBef>
                <a:spcPts val="300"/>
              </a:spcBef>
              <a:buFont typeface="Wingdings" pitchFamily="2" charset="2"/>
              <a:buChar char="§"/>
            </a:pPr>
            <a:r>
              <a:rPr lang="fr-BE" sz="2400" dirty="0" smtClean="0">
                <a:solidFill>
                  <a:srgbClr val="FF0000"/>
                </a:solidFill>
              </a:rPr>
              <a:t>max</a:t>
            </a:r>
            <a:r>
              <a:rPr lang="fr-BE" sz="2400" dirty="0" smtClean="0"/>
              <a:t>: valeur maximale du curseur</a:t>
            </a:r>
          </a:p>
          <a:p>
            <a:pPr marL="800100" lvl="1" indent="-342900">
              <a:spcBef>
                <a:spcPts val="300"/>
              </a:spcBef>
              <a:buFont typeface="Wingdings" pitchFamily="2" charset="2"/>
              <a:buChar char="§"/>
            </a:pPr>
            <a:r>
              <a:rPr lang="fr-BE" sz="2400" dirty="0" err="1" smtClean="0">
                <a:solidFill>
                  <a:srgbClr val="FF0000"/>
                </a:solidFill>
              </a:rPr>
              <a:t>step</a:t>
            </a:r>
            <a:r>
              <a:rPr lang="fr-BE" sz="2400" dirty="0" smtClean="0"/>
              <a:t>: pas d'incrémentation</a:t>
            </a:r>
          </a:p>
          <a:p>
            <a:pPr marL="800100" lvl="1" indent="-342900">
              <a:spcBef>
                <a:spcPts val="300"/>
              </a:spcBef>
              <a:buFont typeface="Wingdings" pitchFamily="2" charset="2"/>
              <a:buChar char="§"/>
            </a:pPr>
            <a:r>
              <a:rPr lang="fr-BE" sz="2400" dirty="0" smtClean="0">
                <a:solidFill>
                  <a:srgbClr val="FF0000"/>
                </a:solidFill>
              </a:rPr>
              <a:t>value</a:t>
            </a:r>
            <a:r>
              <a:rPr lang="fr-BE" sz="2400" dirty="0" smtClean="0"/>
              <a:t>: valeur d'origine</a:t>
            </a:r>
          </a:p>
        </p:txBody>
      </p:sp>
      <p:sp>
        <p:nvSpPr>
          <p:cNvPr id="5" name="Rectangle 4"/>
          <p:cNvSpPr/>
          <p:nvPr/>
        </p:nvSpPr>
        <p:spPr>
          <a:xfrm>
            <a:off x="1475656" y="3861048"/>
            <a:ext cx="7242042" cy="1015663"/>
          </a:xfrm>
          <a:prstGeom prst="rect">
            <a:avLst/>
          </a:prstGeom>
          <a:ln>
            <a:solidFill>
              <a:schemeClr val="tx1"/>
            </a:solidFill>
          </a:ln>
        </p:spPr>
        <p:txBody>
          <a:bodyPr wrap="square">
            <a:spAutoFit/>
          </a:bodyPr>
          <a:lstStyle/>
          <a:p>
            <a:r>
              <a:rPr lang="en-US" sz="2000" dirty="0">
                <a:solidFill>
                  <a:srgbClr val="FF0000"/>
                </a:solidFill>
              </a:rPr>
              <a:t>&lt;form action="" method="post"&gt;</a:t>
            </a:r>
          </a:p>
          <a:p>
            <a:pPr lvl="1"/>
            <a:r>
              <a:rPr lang="en-US" sz="2000" dirty="0">
                <a:solidFill>
                  <a:srgbClr val="FF0000"/>
                </a:solidFill>
              </a:rPr>
              <a:t>&lt;input type</a:t>
            </a:r>
            <a:r>
              <a:rPr lang="en-US" sz="2000" dirty="0" smtClean="0">
                <a:solidFill>
                  <a:srgbClr val="FF0000"/>
                </a:solidFill>
              </a:rPr>
              <a:t>="range" </a:t>
            </a:r>
            <a:r>
              <a:rPr lang="en-US" sz="2000" dirty="0">
                <a:solidFill>
                  <a:srgbClr val="FF0000"/>
                </a:solidFill>
              </a:rPr>
              <a:t>min="10" max="20" step="2" value="12"&gt;</a:t>
            </a:r>
          </a:p>
          <a:p>
            <a:r>
              <a:rPr lang="en-US" sz="2000" dirty="0">
                <a:solidFill>
                  <a:srgbClr val="FF0000"/>
                </a:solidFill>
              </a:rPr>
              <a:t>&lt;/form&gt;</a:t>
            </a:r>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5301208"/>
            <a:ext cx="2304256" cy="50448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9409277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7848872" cy="923330"/>
          </a:xfrm>
          <a:prstGeom prst="rect">
            <a:avLst/>
          </a:prstGeom>
          <a:noFill/>
        </p:spPr>
        <p:txBody>
          <a:bodyPr wrap="square" rtlCol="0">
            <a:spAutoFit/>
          </a:bodyPr>
          <a:lstStyle/>
          <a:p>
            <a:r>
              <a:rPr lang="fr-BE" sz="5400" dirty="0"/>
              <a:t>T</a:t>
            </a:r>
            <a:r>
              <a:rPr lang="fr-BE" sz="5400" dirty="0" smtClean="0"/>
              <a:t>raitement des formulaires</a:t>
            </a:r>
          </a:p>
        </p:txBody>
      </p:sp>
      <p:sp>
        <p:nvSpPr>
          <p:cNvPr id="4" name="ZoneTexte 3"/>
          <p:cNvSpPr txBox="1"/>
          <p:nvPr/>
        </p:nvSpPr>
        <p:spPr>
          <a:xfrm>
            <a:off x="971600" y="974333"/>
            <a:ext cx="8208912" cy="5386090"/>
          </a:xfrm>
          <a:prstGeom prst="rect">
            <a:avLst/>
          </a:prstGeom>
          <a:noFill/>
        </p:spPr>
        <p:txBody>
          <a:bodyPr wrap="square" rtlCol="0">
            <a:spAutoFit/>
          </a:bodyPr>
          <a:lstStyle/>
          <a:p>
            <a:pPr marL="457200" indent="-457200">
              <a:buFont typeface="Wingdings" pitchFamily="2" charset="2"/>
              <a:buChar char="Ø"/>
            </a:pPr>
            <a:r>
              <a:rPr lang="fr-BE" sz="2800" dirty="0" smtClean="0"/>
              <a:t>Le bouton d'envoi </a:t>
            </a:r>
            <a:r>
              <a:rPr lang="fr-BE" sz="2800" dirty="0" smtClean="0">
                <a:solidFill>
                  <a:srgbClr val="FF0000"/>
                </a:solidFill>
              </a:rPr>
              <a:t>&lt;input type="</a:t>
            </a:r>
            <a:r>
              <a:rPr lang="fr-BE" sz="2800" dirty="0" err="1" smtClean="0">
                <a:solidFill>
                  <a:srgbClr val="FF0000"/>
                </a:solidFill>
              </a:rPr>
              <a:t>submit</a:t>
            </a:r>
            <a:r>
              <a:rPr lang="fr-BE" sz="2800" dirty="0" smtClean="0">
                <a:solidFill>
                  <a:srgbClr val="FF0000"/>
                </a:solidFill>
              </a:rPr>
              <a:t>"&gt;</a:t>
            </a:r>
          </a:p>
          <a:p>
            <a:pPr marL="457200" indent="-457200">
              <a:buFont typeface="Wingdings" pitchFamily="2" charset="2"/>
              <a:buChar char="Ø"/>
            </a:pPr>
            <a:endParaRPr lang="fr-BE" sz="2800" dirty="0"/>
          </a:p>
          <a:p>
            <a:pPr marL="457200" indent="-457200">
              <a:buFont typeface="Wingdings" pitchFamily="2" charset="2"/>
              <a:buChar char="Ø"/>
            </a:pPr>
            <a:endParaRPr lang="fr-BE" sz="2800" dirty="0" smtClean="0"/>
          </a:p>
          <a:p>
            <a:pPr marL="457200" indent="-457200">
              <a:buFont typeface="Wingdings" pitchFamily="2" charset="2"/>
              <a:buChar char="Ø"/>
            </a:pPr>
            <a:endParaRPr lang="fr-BE" sz="2800" dirty="0"/>
          </a:p>
          <a:p>
            <a:pPr marL="457200" indent="-457200">
              <a:buFont typeface="Wingdings" pitchFamily="2" charset="2"/>
              <a:buChar char="Ø"/>
            </a:pPr>
            <a:endParaRPr lang="fr-BE" sz="2800" dirty="0" smtClean="0"/>
          </a:p>
          <a:p>
            <a:pPr marL="457200" indent="-457200">
              <a:buFont typeface="Wingdings" pitchFamily="2" charset="2"/>
              <a:buChar char="Ø"/>
            </a:pPr>
            <a:endParaRPr lang="fr-BE" sz="2800" dirty="0"/>
          </a:p>
          <a:p>
            <a:pPr marL="457200" indent="-457200">
              <a:buFont typeface="Wingdings" pitchFamily="2" charset="2"/>
              <a:buChar char="Ø"/>
            </a:pPr>
            <a:endParaRPr lang="fr-BE" sz="2800" dirty="0" smtClean="0"/>
          </a:p>
          <a:p>
            <a:pPr marL="457200" indent="-457200">
              <a:buFont typeface="Wingdings" pitchFamily="2" charset="2"/>
              <a:buChar char="Ø"/>
            </a:pPr>
            <a:endParaRPr lang="fr-BE" sz="2800" dirty="0"/>
          </a:p>
          <a:p>
            <a:pPr marL="457200" indent="-457200">
              <a:buFont typeface="Wingdings" pitchFamily="2" charset="2"/>
              <a:buChar char="Ø"/>
            </a:pPr>
            <a:endParaRPr lang="fr-BE" sz="2800" dirty="0" smtClean="0"/>
          </a:p>
          <a:p>
            <a:pPr marL="457200" indent="-457200">
              <a:buFont typeface="Wingdings" pitchFamily="2" charset="2"/>
              <a:buChar char="Ø"/>
            </a:pPr>
            <a:endParaRPr lang="fr-BE" sz="2800" dirty="0"/>
          </a:p>
          <a:p>
            <a:pPr marL="457200" indent="-457200">
              <a:buFont typeface="Wingdings" pitchFamily="2" charset="2"/>
              <a:buChar char="Ø"/>
            </a:pPr>
            <a:endParaRPr lang="fr-BE" sz="1200" dirty="0" smtClean="0"/>
          </a:p>
          <a:p>
            <a:pPr marL="457200" indent="-457200">
              <a:buFont typeface="Wingdings" pitchFamily="2" charset="2"/>
              <a:buChar char="Ø"/>
            </a:pPr>
            <a:endParaRPr lang="fr-BE" sz="1200" dirty="0"/>
          </a:p>
          <a:p>
            <a:pPr marL="457200" indent="-457200">
              <a:buFont typeface="Wingdings" pitchFamily="2" charset="2"/>
              <a:buChar char="Ø"/>
            </a:pPr>
            <a:endParaRPr lang="fr-BE" sz="1200" dirty="0" smtClean="0"/>
          </a:p>
          <a:p>
            <a:pPr marL="457200" indent="-457200">
              <a:buFont typeface="Wingdings" pitchFamily="2" charset="2"/>
              <a:buChar char="Ø"/>
            </a:pPr>
            <a:r>
              <a:rPr lang="fr-BE" sz="2800" dirty="0" smtClean="0"/>
              <a:t>Le bouton de reset </a:t>
            </a:r>
            <a:r>
              <a:rPr lang="fr-BE" sz="2800" dirty="0" smtClean="0">
                <a:solidFill>
                  <a:srgbClr val="FF0000"/>
                </a:solidFill>
              </a:rPr>
              <a:t>&lt;input type="reset"&gt;</a:t>
            </a:r>
          </a:p>
        </p:txBody>
      </p:sp>
      <p:pic>
        <p:nvPicPr>
          <p:cNvPr id="7170" name="Picture 2"/>
          <p:cNvPicPr>
            <a:picLocks noChangeAspect="1" noChangeArrowheads="1"/>
          </p:cNvPicPr>
          <p:nvPr/>
        </p:nvPicPr>
        <p:blipFill rotWithShape="1">
          <a:blip r:embed="rId2" cstate="email">
            <a:extLst>
              <a:ext uri="{28A0092B-C50C-407E-A947-70E740481C1C}">
                <a14:useLocalDpi xmlns="" xmlns:a14="http://schemas.microsoft.com/office/drawing/2010/main" val="0"/>
              </a:ext>
            </a:extLst>
          </a:blip>
          <a:srcRect/>
          <a:stretch/>
        </p:blipFill>
        <p:spPr bwMode="auto">
          <a:xfrm>
            <a:off x="1764696" y="3861048"/>
            <a:ext cx="2898744" cy="193852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64696" y="1556792"/>
            <a:ext cx="5399592" cy="2246769"/>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action=""&gt;</a:t>
            </a:r>
          </a:p>
          <a:p>
            <a:pPr lvl="1"/>
            <a:r>
              <a:rPr lang="fr-BE" sz="2000" dirty="0">
                <a:solidFill>
                  <a:srgbClr val="FF0000"/>
                </a:solidFill>
              </a:rPr>
              <a:t>&lt;p&gt;Formulaire&lt;/p&gt;</a:t>
            </a:r>
          </a:p>
          <a:p>
            <a:pPr lvl="1"/>
            <a:r>
              <a:rPr lang="fr-BE" sz="2000" dirty="0">
                <a:solidFill>
                  <a:srgbClr val="FF0000"/>
                </a:solidFill>
              </a:rPr>
              <a:t>Nom:&lt;input </a:t>
            </a:r>
            <a:r>
              <a:rPr lang="fr-BE" sz="2000" dirty="0" err="1">
                <a:solidFill>
                  <a:srgbClr val="FF0000"/>
                </a:solidFill>
              </a:rPr>
              <a:t>name</a:t>
            </a:r>
            <a:r>
              <a:rPr lang="fr-BE" sz="2000" dirty="0">
                <a:solidFill>
                  <a:srgbClr val="FF0000"/>
                </a:solidFill>
              </a:rPr>
              <a:t>="Nom"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Email:&lt;input </a:t>
            </a:r>
            <a:r>
              <a:rPr lang="fr-BE" sz="2000" dirty="0" err="1">
                <a:solidFill>
                  <a:srgbClr val="FF0000"/>
                </a:solidFill>
              </a:rPr>
              <a:t>name</a:t>
            </a:r>
            <a:r>
              <a:rPr lang="fr-BE" sz="2000" dirty="0">
                <a:solidFill>
                  <a:srgbClr val="FF0000"/>
                </a:solidFill>
              </a:rPr>
              <a:t>="email"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&lt;input type="</a:t>
            </a:r>
            <a:r>
              <a:rPr lang="fr-BE" sz="2000" dirty="0" err="1">
                <a:solidFill>
                  <a:srgbClr val="FF0000"/>
                </a:solidFill>
              </a:rPr>
              <a:t>submit</a:t>
            </a:r>
            <a:r>
              <a:rPr lang="fr-BE" sz="2000" dirty="0" smtClean="0">
                <a:solidFill>
                  <a:srgbClr val="FF0000"/>
                </a:solidFill>
              </a:rPr>
              <a:t>"&gt;</a:t>
            </a:r>
          </a:p>
          <a:p>
            <a:r>
              <a:rPr lang="fr-BE" sz="2000" dirty="0" smtClean="0">
                <a:solidFill>
                  <a:srgbClr val="FF0000"/>
                </a:solidFill>
              </a:rPr>
              <a:t>&lt;/</a:t>
            </a:r>
            <a:r>
              <a:rPr lang="fr-BE" sz="2000" dirty="0" err="1">
                <a:solidFill>
                  <a:srgbClr val="FF0000"/>
                </a:solidFill>
              </a:rPr>
              <a:t>form</a:t>
            </a:r>
            <a:r>
              <a:rPr lang="fr-BE" sz="2000" dirty="0">
                <a:solidFill>
                  <a:srgbClr val="FF0000"/>
                </a:solidFill>
              </a:rPr>
              <a:t>&gt;</a:t>
            </a:r>
          </a:p>
        </p:txBody>
      </p:sp>
    </p:spTree>
    <p:extLst>
      <p:ext uri="{BB962C8B-B14F-4D97-AF65-F5344CB8AC3E}">
        <p14:creationId xmlns="" xmlns:p14="http://schemas.microsoft.com/office/powerpoint/2010/main" val="64169530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29406"/>
            <a:ext cx="7848872" cy="923330"/>
          </a:xfrm>
          <a:prstGeom prst="rect">
            <a:avLst/>
          </a:prstGeom>
          <a:noFill/>
        </p:spPr>
        <p:txBody>
          <a:bodyPr wrap="square" rtlCol="0">
            <a:spAutoFit/>
          </a:bodyPr>
          <a:lstStyle/>
          <a:p>
            <a:r>
              <a:rPr lang="fr-BE" sz="5400" dirty="0"/>
              <a:t>T</a:t>
            </a:r>
            <a:r>
              <a:rPr lang="fr-BE" sz="5400" dirty="0" smtClean="0"/>
              <a:t>raitement des formulaires</a:t>
            </a:r>
          </a:p>
        </p:txBody>
      </p:sp>
      <p:sp>
        <p:nvSpPr>
          <p:cNvPr id="4" name="ZoneTexte 3"/>
          <p:cNvSpPr txBox="1"/>
          <p:nvPr/>
        </p:nvSpPr>
        <p:spPr>
          <a:xfrm>
            <a:off x="971600" y="967954"/>
            <a:ext cx="7992888" cy="523220"/>
          </a:xfrm>
          <a:prstGeom prst="rect">
            <a:avLst/>
          </a:prstGeom>
          <a:noFill/>
        </p:spPr>
        <p:txBody>
          <a:bodyPr wrap="square" rtlCol="0">
            <a:spAutoFit/>
          </a:bodyPr>
          <a:lstStyle/>
          <a:p>
            <a:pPr marL="457200" indent="-457200">
              <a:buFont typeface="Wingdings" pitchFamily="2" charset="2"/>
              <a:buChar char="Ø"/>
            </a:pPr>
            <a:r>
              <a:rPr lang="fr-BE" sz="2800" dirty="0" smtClean="0"/>
              <a:t>Image réactive pour l'envoi </a:t>
            </a:r>
            <a:r>
              <a:rPr lang="fr-BE" sz="2800" dirty="0" smtClean="0">
                <a:solidFill>
                  <a:srgbClr val="FF0000"/>
                </a:solidFill>
              </a:rPr>
              <a:t>&lt;input type="image"&gt;</a:t>
            </a:r>
          </a:p>
        </p:txBody>
      </p:sp>
      <p:sp>
        <p:nvSpPr>
          <p:cNvPr id="5" name="Rectangle 4"/>
          <p:cNvSpPr/>
          <p:nvPr/>
        </p:nvSpPr>
        <p:spPr>
          <a:xfrm>
            <a:off x="1475656" y="1556792"/>
            <a:ext cx="6839752" cy="1938992"/>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action=""&gt;</a:t>
            </a:r>
          </a:p>
          <a:p>
            <a:pPr lvl="1"/>
            <a:r>
              <a:rPr lang="fr-BE" sz="2000" dirty="0">
                <a:solidFill>
                  <a:srgbClr val="FF0000"/>
                </a:solidFill>
              </a:rPr>
              <a:t>&lt;p&gt;Formulaire&lt;/p&gt;</a:t>
            </a:r>
          </a:p>
          <a:p>
            <a:pPr lvl="1"/>
            <a:r>
              <a:rPr lang="fr-BE" sz="2000" dirty="0">
                <a:solidFill>
                  <a:srgbClr val="FF0000"/>
                </a:solidFill>
              </a:rPr>
              <a:t>Nom:&lt;input </a:t>
            </a:r>
            <a:r>
              <a:rPr lang="fr-BE" sz="2000" dirty="0" err="1">
                <a:solidFill>
                  <a:srgbClr val="FF0000"/>
                </a:solidFill>
              </a:rPr>
              <a:t>name</a:t>
            </a:r>
            <a:r>
              <a:rPr lang="fr-BE" sz="2000" dirty="0">
                <a:solidFill>
                  <a:srgbClr val="FF0000"/>
                </a:solidFill>
              </a:rPr>
              <a:t>="Nom"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Email:&lt;input </a:t>
            </a:r>
            <a:r>
              <a:rPr lang="fr-BE" sz="2000" dirty="0" err="1">
                <a:solidFill>
                  <a:srgbClr val="FF0000"/>
                </a:solidFill>
              </a:rPr>
              <a:t>name</a:t>
            </a:r>
            <a:r>
              <a:rPr lang="fr-BE" sz="2000" dirty="0">
                <a:solidFill>
                  <a:srgbClr val="FF0000"/>
                </a:solidFill>
              </a:rPr>
              <a:t>="email"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&lt;input type="image" </a:t>
            </a:r>
            <a:r>
              <a:rPr lang="fr-BE" sz="2000" dirty="0" err="1">
                <a:solidFill>
                  <a:srgbClr val="FF0000"/>
                </a:solidFill>
              </a:rPr>
              <a:t>src</a:t>
            </a:r>
            <a:r>
              <a:rPr lang="fr-BE" sz="2000" dirty="0">
                <a:solidFill>
                  <a:srgbClr val="FF0000"/>
                </a:solidFill>
              </a:rPr>
              <a:t>="monbouton.jpg" </a:t>
            </a:r>
            <a:r>
              <a:rPr lang="fr-BE" sz="2000" dirty="0" err="1">
                <a:solidFill>
                  <a:srgbClr val="FF0000"/>
                </a:solidFill>
              </a:rPr>
              <a:t>width</a:t>
            </a:r>
            <a:r>
              <a:rPr lang="fr-BE" sz="2000" dirty="0">
                <a:solidFill>
                  <a:srgbClr val="FF0000"/>
                </a:solidFill>
              </a:rPr>
              <a:t>="100</a:t>
            </a:r>
            <a:r>
              <a:rPr lang="fr-BE" sz="2000" dirty="0" smtClean="0">
                <a:solidFill>
                  <a:srgbClr val="FF0000"/>
                </a:solidFill>
              </a:rPr>
              <a:t>"&gt;</a:t>
            </a:r>
          </a:p>
          <a:p>
            <a:r>
              <a:rPr lang="fr-BE" sz="2000" dirty="0" smtClean="0">
                <a:solidFill>
                  <a:srgbClr val="FF0000"/>
                </a:solidFill>
              </a:rPr>
              <a:t>&lt;/</a:t>
            </a:r>
            <a:r>
              <a:rPr lang="fr-BE" sz="2000" dirty="0" err="1">
                <a:solidFill>
                  <a:srgbClr val="FF0000"/>
                </a:solidFill>
              </a:rPr>
              <a:t>form</a:t>
            </a:r>
            <a:r>
              <a:rPr lang="fr-BE" sz="2000" dirty="0">
                <a:solidFill>
                  <a:srgbClr val="FF0000"/>
                </a:solidFill>
              </a:rPr>
              <a:t>&gt;</a:t>
            </a: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3615115"/>
            <a:ext cx="3585065" cy="219014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685879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15616" y="116632"/>
            <a:ext cx="7848872" cy="923330"/>
          </a:xfrm>
          <a:prstGeom prst="rect">
            <a:avLst/>
          </a:prstGeom>
          <a:noFill/>
        </p:spPr>
        <p:txBody>
          <a:bodyPr wrap="square" rtlCol="0">
            <a:spAutoFit/>
          </a:bodyPr>
          <a:lstStyle/>
          <a:p>
            <a:r>
              <a:rPr lang="fr-BE" sz="5400" dirty="0"/>
              <a:t>T</a:t>
            </a:r>
            <a:r>
              <a:rPr lang="fr-BE" sz="5400" dirty="0" smtClean="0"/>
              <a:t>raitement des formulaires</a:t>
            </a:r>
          </a:p>
        </p:txBody>
      </p:sp>
      <p:sp>
        <p:nvSpPr>
          <p:cNvPr id="4" name="ZoneTexte 3"/>
          <p:cNvSpPr txBox="1"/>
          <p:nvPr/>
        </p:nvSpPr>
        <p:spPr>
          <a:xfrm>
            <a:off x="971600" y="961564"/>
            <a:ext cx="7920880" cy="523220"/>
          </a:xfrm>
          <a:prstGeom prst="rect">
            <a:avLst/>
          </a:prstGeom>
          <a:noFill/>
        </p:spPr>
        <p:txBody>
          <a:bodyPr wrap="square" rtlCol="0">
            <a:spAutoFit/>
          </a:bodyPr>
          <a:lstStyle/>
          <a:p>
            <a:pPr marL="457200" indent="-457200">
              <a:buFont typeface="Wingdings" pitchFamily="2" charset="2"/>
              <a:buChar char="Ø"/>
            </a:pPr>
            <a:r>
              <a:rPr lang="fr-BE" sz="2800" dirty="0" smtClean="0"/>
              <a:t>Image réactive pour l'envoi </a:t>
            </a:r>
            <a:r>
              <a:rPr lang="fr-BE" sz="2800" dirty="0" smtClean="0">
                <a:solidFill>
                  <a:srgbClr val="FF0000"/>
                </a:solidFill>
              </a:rPr>
              <a:t>&lt;input type="image"&gt;</a:t>
            </a:r>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5656" y="3903147"/>
            <a:ext cx="3585065" cy="219014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490991" y="1542271"/>
            <a:ext cx="6969441" cy="2246769"/>
          </a:xfrm>
          <a:prstGeom prst="rect">
            <a:avLst/>
          </a:prstGeom>
          <a:ln>
            <a:solidFill>
              <a:schemeClr val="tx1"/>
            </a:solidFill>
          </a:ln>
        </p:spPr>
        <p:txBody>
          <a:bodyPr wrap="square">
            <a:spAutoFit/>
          </a:bodyPr>
          <a:lstStyle/>
          <a:p>
            <a:r>
              <a:rPr lang="fr-BE" sz="2000" dirty="0">
                <a:solidFill>
                  <a:srgbClr val="FF0000"/>
                </a:solidFill>
              </a:rPr>
              <a:t>&lt;</a:t>
            </a:r>
            <a:r>
              <a:rPr lang="fr-BE" sz="2000" dirty="0" err="1">
                <a:solidFill>
                  <a:srgbClr val="FF0000"/>
                </a:solidFill>
              </a:rPr>
              <a:t>form</a:t>
            </a:r>
            <a:r>
              <a:rPr lang="fr-BE" sz="2000" dirty="0">
                <a:solidFill>
                  <a:srgbClr val="FF0000"/>
                </a:solidFill>
              </a:rPr>
              <a:t> action</a:t>
            </a:r>
            <a:r>
              <a:rPr lang="fr-BE" sz="2000" dirty="0" smtClean="0">
                <a:solidFill>
                  <a:srgbClr val="FF0000"/>
                </a:solidFill>
              </a:rPr>
              <a:t>=""&gt;</a:t>
            </a:r>
          </a:p>
          <a:p>
            <a:pPr lvl="1"/>
            <a:r>
              <a:rPr lang="fr-BE" sz="2000" dirty="0" smtClean="0">
                <a:solidFill>
                  <a:srgbClr val="FF0000"/>
                </a:solidFill>
              </a:rPr>
              <a:t>&lt;</a:t>
            </a:r>
            <a:r>
              <a:rPr lang="fr-BE" sz="2000" dirty="0">
                <a:solidFill>
                  <a:srgbClr val="FF0000"/>
                </a:solidFill>
              </a:rPr>
              <a:t>p&gt;Formulaire&lt;/p&gt;</a:t>
            </a:r>
          </a:p>
          <a:p>
            <a:pPr lvl="1"/>
            <a:r>
              <a:rPr lang="fr-BE" sz="2000" dirty="0">
                <a:solidFill>
                  <a:srgbClr val="FF0000"/>
                </a:solidFill>
              </a:rPr>
              <a:t>Nom:&lt;input </a:t>
            </a:r>
            <a:r>
              <a:rPr lang="fr-BE" sz="2000" dirty="0" err="1">
                <a:solidFill>
                  <a:srgbClr val="FF0000"/>
                </a:solidFill>
              </a:rPr>
              <a:t>name</a:t>
            </a:r>
            <a:r>
              <a:rPr lang="fr-BE" sz="2000" dirty="0">
                <a:solidFill>
                  <a:srgbClr val="FF0000"/>
                </a:solidFill>
              </a:rPr>
              <a:t>="Nom"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Email:&lt;input </a:t>
            </a:r>
            <a:r>
              <a:rPr lang="fr-BE" sz="2000" dirty="0" err="1">
                <a:solidFill>
                  <a:srgbClr val="FF0000"/>
                </a:solidFill>
              </a:rPr>
              <a:t>name</a:t>
            </a:r>
            <a:r>
              <a:rPr lang="fr-BE" sz="2000" dirty="0">
                <a:solidFill>
                  <a:srgbClr val="FF0000"/>
                </a:solidFill>
              </a:rPr>
              <a:t>="email" type="</a:t>
            </a:r>
            <a:r>
              <a:rPr lang="fr-BE" sz="2000" dirty="0" err="1">
                <a:solidFill>
                  <a:srgbClr val="FF0000"/>
                </a:solidFill>
              </a:rPr>
              <a:t>text</a:t>
            </a:r>
            <a:r>
              <a:rPr lang="fr-BE" sz="2000" dirty="0">
                <a:solidFill>
                  <a:srgbClr val="FF0000"/>
                </a:solidFill>
              </a:rPr>
              <a:t>"&gt;&lt;</a:t>
            </a:r>
            <a:r>
              <a:rPr lang="fr-BE" sz="2000" dirty="0" err="1">
                <a:solidFill>
                  <a:srgbClr val="FF0000"/>
                </a:solidFill>
              </a:rPr>
              <a:t>br</a:t>
            </a:r>
            <a:r>
              <a:rPr lang="fr-BE" sz="2000" dirty="0">
                <a:solidFill>
                  <a:srgbClr val="FF0000"/>
                </a:solidFill>
              </a:rPr>
              <a:t>/&gt;&lt;</a:t>
            </a:r>
            <a:r>
              <a:rPr lang="fr-BE" sz="2000" dirty="0" err="1">
                <a:solidFill>
                  <a:srgbClr val="FF0000"/>
                </a:solidFill>
              </a:rPr>
              <a:t>br</a:t>
            </a:r>
            <a:r>
              <a:rPr lang="fr-BE" sz="2000" dirty="0">
                <a:solidFill>
                  <a:srgbClr val="FF0000"/>
                </a:solidFill>
              </a:rPr>
              <a:t>/&gt;</a:t>
            </a:r>
          </a:p>
          <a:p>
            <a:pPr lvl="1"/>
            <a:r>
              <a:rPr lang="fr-BE" sz="2000" dirty="0">
                <a:solidFill>
                  <a:srgbClr val="FF0000"/>
                </a:solidFill>
              </a:rPr>
              <a:t>&lt;</a:t>
            </a:r>
            <a:r>
              <a:rPr lang="fr-BE" sz="2000" dirty="0" err="1">
                <a:solidFill>
                  <a:srgbClr val="FF0000"/>
                </a:solidFill>
              </a:rPr>
              <a:t>button</a:t>
            </a:r>
            <a:r>
              <a:rPr lang="fr-BE" sz="2000" dirty="0">
                <a:solidFill>
                  <a:srgbClr val="FF0000"/>
                </a:solidFill>
              </a:rPr>
              <a:t> class="</a:t>
            </a:r>
            <a:r>
              <a:rPr lang="fr-BE" sz="2000" dirty="0" err="1">
                <a:solidFill>
                  <a:srgbClr val="FF0000"/>
                </a:solidFill>
              </a:rPr>
              <a:t>submit</a:t>
            </a:r>
            <a:r>
              <a:rPr lang="fr-BE" sz="2000" dirty="0">
                <a:solidFill>
                  <a:srgbClr val="FF0000"/>
                </a:solidFill>
              </a:rPr>
              <a:t>" </a:t>
            </a:r>
            <a:r>
              <a:rPr lang="fr-BE" sz="2000" dirty="0" err="1">
                <a:solidFill>
                  <a:srgbClr val="FF0000"/>
                </a:solidFill>
              </a:rPr>
              <a:t>onclick</a:t>
            </a:r>
            <a:r>
              <a:rPr lang="fr-BE" sz="2000" dirty="0">
                <a:solidFill>
                  <a:srgbClr val="FF0000"/>
                </a:solidFill>
              </a:rPr>
              <a:t>="</a:t>
            </a:r>
            <a:r>
              <a:rPr lang="fr-BE" sz="2000" dirty="0" err="1">
                <a:solidFill>
                  <a:srgbClr val="FF0000"/>
                </a:solidFill>
              </a:rPr>
              <a:t>submit</a:t>
            </a:r>
            <a:r>
              <a:rPr lang="fr-BE" sz="2000" dirty="0">
                <a:solidFill>
                  <a:srgbClr val="FF0000"/>
                </a:solidFill>
              </a:rPr>
              <a:t>()"&gt;&lt;</a:t>
            </a:r>
            <a:r>
              <a:rPr lang="fr-BE" sz="2000" dirty="0" err="1">
                <a:solidFill>
                  <a:srgbClr val="FF0000"/>
                </a:solidFill>
              </a:rPr>
              <a:t>img</a:t>
            </a:r>
            <a:r>
              <a:rPr lang="fr-BE" sz="2000" dirty="0">
                <a:solidFill>
                  <a:srgbClr val="FF0000"/>
                </a:solidFill>
              </a:rPr>
              <a:t> </a:t>
            </a:r>
            <a:r>
              <a:rPr lang="fr-BE" sz="2000" dirty="0" err="1">
                <a:solidFill>
                  <a:srgbClr val="FF0000"/>
                </a:solidFill>
              </a:rPr>
              <a:t>src</a:t>
            </a:r>
            <a:r>
              <a:rPr lang="fr-BE" sz="2000" dirty="0">
                <a:solidFill>
                  <a:srgbClr val="FF0000"/>
                </a:solidFill>
              </a:rPr>
              <a:t>="monbouton.jpg" </a:t>
            </a:r>
            <a:r>
              <a:rPr lang="fr-BE" sz="2000" dirty="0" err="1">
                <a:solidFill>
                  <a:srgbClr val="FF0000"/>
                </a:solidFill>
              </a:rPr>
              <a:t>width</a:t>
            </a:r>
            <a:r>
              <a:rPr lang="fr-BE" sz="2000" dirty="0">
                <a:solidFill>
                  <a:srgbClr val="FF0000"/>
                </a:solidFill>
              </a:rPr>
              <a:t>="100px" </a:t>
            </a:r>
            <a:r>
              <a:rPr lang="fr-BE" sz="2000" dirty="0" err="1">
                <a:solidFill>
                  <a:srgbClr val="FF0000"/>
                </a:solidFill>
              </a:rPr>
              <a:t>alt</a:t>
            </a:r>
            <a:r>
              <a:rPr lang="fr-BE" sz="2000" dirty="0">
                <a:solidFill>
                  <a:srgbClr val="FF0000"/>
                </a:solidFill>
              </a:rPr>
              <a:t>=""&gt;&lt;/</a:t>
            </a:r>
            <a:r>
              <a:rPr lang="fr-BE" sz="2000" dirty="0" err="1">
                <a:solidFill>
                  <a:srgbClr val="FF0000"/>
                </a:solidFill>
              </a:rPr>
              <a:t>button</a:t>
            </a:r>
            <a:r>
              <a:rPr lang="fr-BE" sz="2000" dirty="0" smtClean="0">
                <a:solidFill>
                  <a:srgbClr val="FF0000"/>
                </a:solidFill>
              </a:rPr>
              <a:t>&gt;</a:t>
            </a:r>
          </a:p>
          <a:p>
            <a:r>
              <a:rPr lang="fr-BE" sz="2000" dirty="0" smtClean="0">
                <a:solidFill>
                  <a:srgbClr val="FF0000"/>
                </a:solidFill>
              </a:rPr>
              <a:t>&lt;/</a:t>
            </a:r>
            <a:r>
              <a:rPr lang="fr-BE" sz="2000" dirty="0" err="1">
                <a:solidFill>
                  <a:srgbClr val="FF0000"/>
                </a:solidFill>
              </a:rPr>
              <a:t>form</a:t>
            </a:r>
            <a:r>
              <a:rPr lang="fr-BE" sz="2000" dirty="0">
                <a:solidFill>
                  <a:srgbClr val="FF0000"/>
                </a:solidFill>
              </a:rPr>
              <a:t>&gt;</a:t>
            </a:r>
          </a:p>
        </p:txBody>
      </p:sp>
      <p:sp>
        <p:nvSpPr>
          <p:cNvPr id="6" name="Rectangle 5"/>
          <p:cNvSpPr/>
          <p:nvPr/>
        </p:nvSpPr>
        <p:spPr>
          <a:xfrm>
            <a:off x="5259553" y="3908195"/>
            <a:ext cx="3150095" cy="1631216"/>
          </a:xfrm>
          <a:prstGeom prst="rect">
            <a:avLst/>
          </a:prstGeom>
          <a:ln>
            <a:solidFill>
              <a:schemeClr val="tx1"/>
            </a:solidFill>
          </a:ln>
        </p:spPr>
        <p:txBody>
          <a:bodyPr wrap="square">
            <a:spAutoFit/>
          </a:bodyPr>
          <a:lstStyle/>
          <a:p>
            <a:r>
              <a:rPr lang="fr-BE" sz="2000" dirty="0"/>
              <a:t>&lt;style type="</a:t>
            </a:r>
            <a:r>
              <a:rPr lang="fr-BE" sz="2000" dirty="0" err="1"/>
              <a:t>text</a:t>
            </a:r>
            <a:r>
              <a:rPr lang="fr-BE" sz="2000" dirty="0"/>
              <a:t>/</a:t>
            </a:r>
            <a:r>
              <a:rPr lang="fr-BE" sz="2000" dirty="0" err="1"/>
              <a:t>css</a:t>
            </a:r>
            <a:r>
              <a:rPr lang="fr-BE" sz="2000" dirty="0"/>
              <a:t>" &gt;</a:t>
            </a:r>
          </a:p>
          <a:p>
            <a:r>
              <a:rPr lang="fr-BE" sz="2000" dirty="0"/>
              <a:t>.</a:t>
            </a:r>
            <a:r>
              <a:rPr lang="fr-BE" sz="2000" dirty="0" err="1" smtClean="0"/>
              <a:t>submit</a:t>
            </a:r>
            <a:r>
              <a:rPr lang="fr-BE" sz="2000" dirty="0" smtClean="0"/>
              <a:t> {</a:t>
            </a:r>
            <a:endParaRPr lang="fr-BE" sz="2000" dirty="0"/>
          </a:p>
          <a:p>
            <a:r>
              <a:rPr lang="fr-BE" sz="2000" dirty="0" smtClean="0"/>
              <a:t>       </a:t>
            </a:r>
            <a:r>
              <a:rPr lang="fr-BE" sz="2000" dirty="0" err="1" smtClean="0"/>
              <a:t>background:inherit</a:t>
            </a:r>
            <a:r>
              <a:rPr lang="fr-BE" sz="2000" dirty="0"/>
              <a:t>;</a:t>
            </a:r>
          </a:p>
          <a:p>
            <a:r>
              <a:rPr lang="fr-BE" sz="2000" dirty="0" smtClean="0"/>
              <a:t>       </a:t>
            </a:r>
            <a:r>
              <a:rPr lang="fr-BE" sz="2000" dirty="0" err="1" smtClean="0"/>
              <a:t>border:none</a:t>
            </a:r>
            <a:r>
              <a:rPr lang="fr-BE" sz="2000" dirty="0" smtClean="0"/>
              <a:t>; } </a:t>
            </a:r>
          </a:p>
          <a:p>
            <a:r>
              <a:rPr lang="fr-BE" sz="2000" dirty="0" smtClean="0"/>
              <a:t>&lt;/style&gt;</a:t>
            </a:r>
            <a:endParaRPr lang="fr-BE" sz="2000" dirty="0"/>
          </a:p>
        </p:txBody>
      </p:sp>
    </p:spTree>
    <p:extLst>
      <p:ext uri="{BB962C8B-B14F-4D97-AF65-F5344CB8AC3E}">
        <p14:creationId xmlns="" xmlns:p14="http://schemas.microsoft.com/office/powerpoint/2010/main" val="22672594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t>Langage </a:t>
            </a:r>
            <a:r>
              <a:rPr lang="fr-BE" sz="5400" dirty="0" err="1"/>
              <a:t>J</a:t>
            </a:r>
            <a:r>
              <a:rPr lang="fr-BE" sz="5400" dirty="0" err="1" smtClean="0"/>
              <a:t>avascript</a:t>
            </a:r>
            <a:endParaRPr lang="fr-BE" sz="5400" dirty="0" smtClean="0"/>
          </a:p>
        </p:txBody>
      </p:sp>
      <p:sp>
        <p:nvSpPr>
          <p:cNvPr id="4" name="ZoneTexte 3"/>
          <p:cNvSpPr txBox="1"/>
          <p:nvPr/>
        </p:nvSpPr>
        <p:spPr>
          <a:xfrm>
            <a:off x="971600" y="980728"/>
            <a:ext cx="8064896" cy="5293757"/>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t>Langage inspiré du langage C et orienté objet</a:t>
            </a:r>
          </a:p>
          <a:p>
            <a:pPr marL="457200" indent="-457200">
              <a:spcBef>
                <a:spcPts val="300"/>
              </a:spcBef>
              <a:buFont typeface="Wingdings" pitchFamily="2" charset="2"/>
              <a:buChar char="Ø"/>
            </a:pPr>
            <a:r>
              <a:rPr lang="fr-BE" sz="2800" dirty="0" smtClean="0"/>
              <a:t>Utilité du langage</a:t>
            </a:r>
          </a:p>
          <a:p>
            <a:pPr marL="914400" lvl="1" indent="-457200">
              <a:spcBef>
                <a:spcPts val="300"/>
              </a:spcBef>
              <a:buFont typeface="Wingdings" pitchFamily="2" charset="2"/>
              <a:buChar char="§"/>
            </a:pPr>
            <a:r>
              <a:rPr lang="fr-BE" sz="2600" dirty="0" smtClean="0"/>
              <a:t>Rendu dynamique des pages</a:t>
            </a:r>
          </a:p>
          <a:p>
            <a:pPr marL="914400" lvl="1" indent="-457200">
              <a:spcBef>
                <a:spcPts val="300"/>
              </a:spcBef>
              <a:buFont typeface="Wingdings" pitchFamily="2" charset="2"/>
              <a:buChar char="§"/>
            </a:pPr>
            <a:r>
              <a:rPr lang="fr-BE" sz="2600" dirty="0" smtClean="0"/>
              <a:t>Interactivité</a:t>
            </a:r>
          </a:p>
          <a:p>
            <a:pPr marL="914400" lvl="1" indent="-457200">
              <a:spcBef>
                <a:spcPts val="300"/>
              </a:spcBef>
              <a:buFont typeface="Wingdings" pitchFamily="2" charset="2"/>
              <a:buChar char="§"/>
            </a:pPr>
            <a:r>
              <a:rPr lang="fr-BE" sz="2600" dirty="0" smtClean="0"/>
              <a:t>Validation du contenu des formulaires</a:t>
            </a:r>
          </a:p>
          <a:p>
            <a:pPr marL="457200" indent="-457200">
              <a:spcBef>
                <a:spcPts val="300"/>
              </a:spcBef>
              <a:buFont typeface="Wingdings" pitchFamily="2" charset="2"/>
              <a:buChar char="Ø"/>
            </a:pPr>
            <a:r>
              <a:rPr lang="fr-BE" sz="2800" dirty="0" smtClean="0"/>
              <a:t>Problèmes rencontrés</a:t>
            </a:r>
          </a:p>
          <a:p>
            <a:pPr marL="914400" lvl="1" indent="-457200">
              <a:spcBef>
                <a:spcPts val="300"/>
              </a:spcBef>
              <a:buFont typeface="Wingdings" pitchFamily="2" charset="2"/>
              <a:buChar char="§"/>
            </a:pPr>
            <a:r>
              <a:rPr lang="fr-BE" sz="2600" dirty="0" smtClean="0"/>
              <a:t>Le modèle DOM n'est pas interprété de la même façon par tous les navigateurs</a:t>
            </a:r>
          </a:p>
          <a:p>
            <a:pPr marL="914400" lvl="1" indent="-457200">
              <a:spcBef>
                <a:spcPts val="300"/>
              </a:spcBef>
              <a:buFont typeface="Wingdings" pitchFamily="2" charset="2"/>
              <a:buChar char="§"/>
            </a:pPr>
            <a:r>
              <a:rPr lang="fr-BE" sz="2600" dirty="0" smtClean="0"/>
              <a:t>Le langage lui-même qui malgré son évolution doit se limiter à la version 1.2</a:t>
            </a:r>
          </a:p>
          <a:p>
            <a:pPr marL="914400" lvl="1" indent="-457200">
              <a:spcBef>
                <a:spcPts val="300"/>
              </a:spcBef>
              <a:buFont typeface="Wingdings" pitchFamily="2" charset="2"/>
              <a:buChar char="§"/>
            </a:pPr>
            <a:r>
              <a:rPr lang="fr-BE" sz="2600" dirty="0" smtClean="0"/>
              <a:t>Il faut parfois adapté le code pour chaque navigateur utilisé, voir version utilisée</a:t>
            </a:r>
          </a:p>
        </p:txBody>
      </p:sp>
    </p:spTree>
    <p:extLst>
      <p:ext uri="{BB962C8B-B14F-4D97-AF65-F5344CB8AC3E}">
        <p14:creationId xmlns="" xmlns:p14="http://schemas.microsoft.com/office/powerpoint/2010/main" val="95439231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5976664" cy="923330"/>
          </a:xfrm>
          <a:prstGeom prst="rect">
            <a:avLst/>
          </a:prstGeom>
          <a:noFill/>
        </p:spPr>
        <p:txBody>
          <a:bodyPr wrap="square" rtlCol="0">
            <a:spAutoFit/>
          </a:bodyPr>
          <a:lstStyle/>
          <a:p>
            <a:r>
              <a:rPr lang="fr-BE" sz="5400" dirty="0" smtClean="0"/>
              <a:t>Langage </a:t>
            </a:r>
            <a:r>
              <a:rPr lang="fr-BE" sz="5400" dirty="0" err="1"/>
              <a:t>J</a:t>
            </a:r>
            <a:r>
              <a:rPr lang="fr-BE" sz="5400" dirty="0" err="1" smtClean="0"/>
              <a:t>avascript</a:t>
            </a:r>
            <a:endParaRPr lang="fr-BE" sz="5400" dirty="0" smtClean="0"/>
          </a:p>
        </p:txBody>
      </p:sp>
      <p:sp>
        <p:nvSpPr>
          <p:cNvPr id="4" name="ZoneTexte 3"/>
          <p:cNvSpPr txBox="1"/>
          <p:nvPr/>
        </p:nvSpPr>
        <p:spPr>
          <a:xfrm>
            <a:off x="971600" y="980728"/>
            <a:ext cx="8460432" cy="3108543"/>
          </a:xfrm>
          <a:prstGeom prst="rect">
            <a:avLst/>
          </a:prstGeom>
          <a:noFill/>
        </p:spPr>
        <p:txBody>
          <a:bodyPr wrap="square" rtlCol="0">
            <a:spAutoFit/>
          </a:bodyPr>
          <a:lstStyle/>
          <a:p>
            <a:pPr marL="457200" indent="-457200">
              <a:buFont typeface="Wingdings" pitchFamily="2" charset="2"/>
              <a:buChar char="Ø"/>
            </a:pPr>
            <a:r>
              <a:rPr lang="fr-BE" sz="2800" dirty="0" smtClean="0"/>
              <a:t>Intégration dans les pages HTML </a:t>
            </a:r>
            <a:r>
              <a:rPr lang="fr-BE" sz="2800" dirty="0" smtClean="0">
                <a:solidFill>
                  <a:srgbClr val="FF0000"/>
                </a:solidFill>
              </a:rPr>
              <a:t>&lt;script&gt;&lt;/script&gt;</a:t>
            </a:r>
          </a:p>
          <a:p>
            <a:pPr marL="914400" lvl="1" indent="-457200">
              <a:buFont typeface="Wingdings" pitchFamily="2" charset="2"/>
              <a:buChar char="§"/>
            </a:pPr>
            <a:r>
              <a:rPr lang="fr-BE" sz="2800" dirty="0" smtClean="0"/>
              <a:t>Dans n'importe quelle partie de la page</a:t>
            </a:r>
          </a:p>
          <a:p>
            <a:pPr marL="914400" lvl="1" indent="-457200">
              <a:buFont typeface="Wingdings" pitchFamily="2" charset="2"/>
              <a:buChar char="§"/>
            </a:pPr>
            <a:endParaRPr lang="fr-BE" sz="2800" dirty="0"/>
          </a:p>
          <a:p>
            <a:pPr marL="914400" lvl="1" indent="-457200">
              <a:buFont typeface="Wingdings" pitchFamily="2" charset="2"/>
              <a:buChar char="§"/>
            </a:pPr>
            <a:endParaRPr lang="fr-BE" sz="2800" dirty="0" smtClean="0"/>
          </a:p>
          <a:p>
            <a:pPr marL="914400" lvl="1" indent="-457200">
              <a:buFont typeface="Wingdings" pitchFamily="2" charset="2"/>
              <a:buChar char="§"/>
            </a:pPr>
            <a:endParaRPr lang="fr-BE" sz="2800" dirty="0"/>
          </a:p>
          <a:p>
            <a:pPr marL="914400" lvl="1" indent="-457200">
              <a:buFont typeface="Wingdings" pitchFamily="2" charset="2"/>
              <a:buChar char="§"/>
            </a:pPr>
            <a:endParaRPr lang="fr-BE" sz="2800" dirty="0" smtClean="0"/>
          </a:p>
          <a:p>
            <a:pPr marL="914400" lvl="1" indent="-457200">
              <a:buFont typeface="Wingdings" pitchFamily="2" charset="2"/>
              <a:buChar char="§"/>
            </a:pPr>
            <a:r>
              <a:rPr lang="fr-BE" sz="2800" dirty="0" smtClean="0"/>
              <a:t>Dans l'entête du document</a:t>
            </a:r>
          </a:p>
        </p:txBody>
      </p:sp>
      <p:sp>
        <p:nvSpPr>
          <p:cNvPr id="3" name="Rectangle 2"/>
          <p:cNvSpPr/>
          <p:nvPr/>
        </p:nvSpPr>
        <p:spPr>
          <a:xfrm>
            <a:off x="1835696" y="1916832"/>
            <a:ext cx="5616624" cy="1631216"/>
          </a:xfrm>
          <a:prstGeom prst="rect">
            <a:avLst/>
          </a:prstGeom>
          <a:ln>
            <a:solidFill>
              <a:schemeClr val="tx1"/>
            </a:solidFill>
          </a:ln>
        </p:spPr>
        <p:txBody>
          <a:bodyPr wrap="square">
            <a:spAutoFit/>
          </a:bodyPr>
          <a:lstStyle/>
          <a:p>
            <a:r>
              <a:rPr lang="fr-BE" sz="2000" dirty="0"/>
              <a:t>&lt;body</a:t>
            </a:r>
            <a:r>
              <a:rPr lang="fr-BE" sz="2000" dirty="0" smtClean="0"/>
              <a:t>&gt;</a:t>
            </a:r>
          </a:p>
          <a:p>
            <a:pPr lvl="1"/>
            <a:r>
              <a:rPr lang="fr-BE" sz="2000" b="1" dirty="0" smtClean="0">
                <a:solidFill>
                  <a:srgbClr val="FF0000"/>
                </a:solidFill>
              </a:rPr>
              <a:t>&lt;</a:t>
            </a:r>
            <a:r>
              <a:rPr lang="fr-BE" sz="2000" b="1" dirty="0">
                <a:solidFill>
                  <a:srgbClr val="FF0000"/>
                </a:solidFill>
              </a:rPr>
              <a:t>script type="</a:t>
            </a:r>
            <a:r>
              <a:rPr lang="fr-BE" sz="2000" b="1" dirty="0" err="1">
                <a:solidFill>
                  <a:srgbClr val="FF0000"/>
                </a:solidFill>
              </a:rPr>
              <a:t>text</a:t>
            </a:r>
            <a:r>
              <a:rPr lang="fr-BE" sz="2000" b="1" dirty="0">
                <a:solidFill>
                  <a:srgbClr val="FF0000"/>
                </a:solidFill>
              </a:rPr>
              <a:t>/</a:t>
            </a:r>
            <a:r>
              <a:rPr lang="fr-BE" sz="2000" b="1" dirty="0" err="1">
                <a:solidFill>
                  <a:srgbClr val="FF0000"/>
                </a:solidFill>
              </a:rPr>
              <a:t>javascript</a:t>
            </a:r>
            <a:r>
              <a:rPr lang="fr-BE" sz="2000" b="1" dirty="0">
                <a:solidFill>
                  <a:srgbClr val="FF0000"/>
                </a:solidFill>
              </a:rPr>
              <a:t>"&gt;  </a:t>
            </a:r>
            <a:r>
              <a:rPr lang="fr-BE" sz="2000" b="1" dirty="0" smtClean="0">
                <a:solidFill>
                  <a:srgbClr val="FF0000"/>
                </a:solidFill>
              </a:rPr>
              <a:t> </a:t>
            </a:r>
          </a:p>
          <a:p>
            <a:pPr lvl="2"/>
            <a:r>
              <a:rPr lang="fr-BE" sz="2000" dirty="0" err="1" smtClean="0"/>
              <a:t>document.write</a:t>
            </a:r>
            <a:r>
              <a:rPr lang="fr-BE" sz="2000" dirty="0"/>
              <a:t>("&lt;p&gt;paragraphe&lt;/p</a:t>
            </a:r>
            <a:r>
              <a:rPr lang="fr-BE" sz="2000" dirty="0" smtClean="0"/>
              <a:t>&gt;");</a:t>
            </a:r>
          </a:p>
          <a:p>
            <a:pPr lvl="1"/>
            <a:r>
              <a:rPr lang="fr-BE" sz="2000" b="1" dirty="0" smtClean="0">
                <a:solidFill>
                  <a:srgbClr val="FF0000"/>
                </a:solidFill>
              </a:rPr>
              <a:t>&lt;/</a:t>
            </a:r>
            <a:r>
              <a:rPr lang="fr-BE" sz="2000" b="1" dirty="0">
                <a:solidFill>
                  <a:srgbClr val="FF0000"/>
                </a:solidFill>
              </a:rPr>
              <a:t>script&gt;</a:t>
            </a:r>
          </a:p>
          <a:p>
            <a:r>
              <a:rPr lang="fr-BE" sz="2000" dirty="0"/>
              <a:t>&lt;/body&gt;</a:t>
            </a:r>
          </a:p>
        </p:txBody>
      </p:sp>
      <p:sp>
        <p:nvSpPr>
          <p:cNvPr id="5" name="Rectangle 4"/>
          <p:cNvSpPr/>
          <p:nvPr/>
        </p:nvSpPr>
        <p:spPr>
          <a:xfrm>
            <a:off x="1853444" y="4201917"/>
            <a:ext cx="6606988" cy="2246769"/>
          </a:xfrm>
          <a:prstGeom prst="rect">
            <a:avLst/>
          </a:prstGeom>
          <a:ln>
            <a:solidFill>
              <a:schemeClr val="tx1"/>
            </a:solidFill>
          </a:ln>
        </p:spPr>
        <p:txBody>
          <a:bodyPr wrap="square">
            <a:spAutoFit/>
          </a:bodyPr>
          <a:lstStyle/>
          <a:p>
            <a:r>
              <a:rPr lang="fr-BE" sz="2000" dirty="0" smtClean="0">
                <a:solidFill>
                  <a:srgbClr val="FF0000"/>
                </a:solidFill>
              </a:rPr>
              <a:t>&lt;</a:t>
            </a:r>
            <a:r>
              <a:rPr lang="fr-BE" sz="2000" dirty="0" err="1" smtClean="0">
                <a:solidFill>
                  <a:srgbClr val="FF0000"/>
                </a:solidFill>
              </a:rPr>
              <a:t>head</a:t>
            </a:r>
            <a:r>
              <a:rPr lang="fr-BE" sz="2000" dirty="0" smtClean="0">
                <a:solidFill>
                  <a:srgbClr val="FF0000"/>
                </a:solidFill>
              </a:rPr>
              <a:t>&gt;&lt;script </a:t>
            </a:r>
            <a:r>
              <a:rPr lang="fr-BE" sz="2000" dirty="0">
                <a:solidFill>
                  <a:srgbClr val="FF0000"/>
                </a:solidFill>
              </a:rPr>
              <a:t>type="</a:t>
            </a:r>
            <a:r>
              <a:rPr lang="fr-BE" sz="2000" dirty="0" err="1">
                <a:solidFill>
                  <a:srgbClr val="FF0000"/>
                </a:solidFill>
              </a:rPr>
              <a:t>text</a:t>
            </a:r>
            <a:r>
              <a:rPr lang="fr-BE" sz="2000" dirty="0">
                <a:solidFill>
                  <a:srgbClr val="FF0000"/>
                </a:solidFill>
              </a:rPr>
              <a:t>/</a:t>
            </a:r>
            <a:r>
              <a:rPr lang="fr-BE" sz="2000" dirty="0" err="1">
                <a:solidFill>
                  <a:srgbClr val="FF0000"/>
                </a:solidFill>
              </a:rPr>
              <a:t>javascript</a:t>
            </a:r>
            <a:r>
              <a:rPr lang="fr-BE" sz="2000" dirty="0">
                <a:solidFill>
                  <a:srgbClr val="FF0000"/>
                </a:solidFill>
              </a:rPr>
              <a:t>"&gt;</a:t>
            </a:r>
          </a:p>
          <a:p>
            <a:r>
              <a:rPr lang="fr-BE" sz="2000" dirty="0" err="1">
                <a:solidFill>
                  <a:srgbClr val="FF0000"/>
                </a:solidFill>
              </a:rPr>
              <a:t>function</a:t>
            </a:r>
            <a:r>
              <a:rPr lang="fr-BE" sz="2000" dirty="0">
                <a:solidFill>
                  <a:srgbClr val="FF0000"/>
                </a:solidFill>
              </a:rPr>
              <a:t> Afficher</a:t>
            </a:r>
            <a:r>
              <a:rPr lang="fr-BE" sz="2000" dirty="0" smtClean="0">
                <a:solidFill>
                  <a:srgbClr val="FF0000"/>
                </a:solidFill>
              </a:rPr>
              <a:t>() {</a:t>
            </a:r>
            <a:endParaRPr lang="fr-BE" sz="2000" dirty="0">
              <a:solidFill>
                <a:srgbClr val="FF0000"/>
              </a:solidFill>
            </a:endParaRPr>
          </a:p>
          <a:p>
            <a:r>
              <a:rPr lang="fr-BE" sz="2000" dirty="0">
                <a:solidFill>
                  <a:srgbClr val="FF0000"/>
                </a:solidFill>
              </a:rPr>
              <a:t>	</a:t>
            </a:r>
            <a:r>
              <a:rPr lang="fr-BE" sz="2000" dirty="0" err="1">
                <a:solidFill>
                  <a:srgbClr val="FF0000"/>
                </a:solidFill>
              </a:rPr>
              <a:t>document.write</a:t>
            </a:r>
            <a:r>
              <a:rPr lang="fr-BE" sz="2000" dirty="0">
                <a:solidFill>
                  <a:srgbClr val="FF0000"/>
                </a:solidFill>
              </a:rPr>
              <a:t>("&lt;p&gt;paragraphe&lt;/p&gt;");</a:t>
            </a:r>
          </a:p>
          <a:p>
            <a:r>
              <a:rPr lang="fr-BE" sz="2000" dirty="0">
                <a:solidFill>
                  <a:srgbClr val="FF0000"/>
                </a:solidFill>
              </a:rPr>
              <a:t>}</a:t>
            </a:r>
          </a:p>
          <a:p>
            <a:r>
              <a:rPr lang="fr-BE" sz="2000" dirty="0">
                <a:solidFill>
                  <a:srgbClr val="FF0000"/>
                </a:solidFill>
              </a:rPr>
              <a:t>&lt;/script</a:t>
            </a:r>
            <a:r>
              <a:rPr lang="fr-BE" sz="2000" dirty="0" smtClean="0">
                <a:solidFill>
                  <a:srgbClr val="FF0000"/>
                </a:solidFill>
              </a:rPr>
              <a:t>&gt; &lt;/</a:t>
            </a:r>
            <a:r>
              <a:rPr lang="fr-BE" sz="2000" dirty="0" err="1">
                <a:solidFill>
                  <a:srgbClr val="FF0000"/>
                </a:solidFill>
              </a:rPr>
              <a:t>head</a:t>
            </a:r>
            <a:r>
              <a:rPr lang="fr-BE" sz="2000" dirty="0">
                <a:solidFill>
                  <a:srgbClr val="FF0000"/>
                </a:solidFill>
              </a:rPr>
              <a:t>&gt;</a:t>
            </a:r>
          </a:p>
          <a:p>
            <a:r>
              <a:rPr lang="fr-BE" sz="2000" dirty="0" smtClean="0">
                <a:solidFill>
                  <a:srgbClr val="FF0000"/>
                </a:solidFill>
              </a:rPr>
              <a:t>&lt;</a:t>
            </a:r>
            <a:r>
              <a:rPr lang="fr-BE" sz="2000" dirty="0">
                <a:solidFill>
                  <a:srgbClr val="FF0000"/>
                </a:solidFill>
              </a:rPr>
              <a:t>body&gt;</a:t>
            </a:r>
          </a:p>
          <a:p>
            <a:r>
              <a:rPr lang="fr-BE" sz="2000" dirty="0">
                <a:solidFill>
                  <a:srgbClr val="FF0000"/>
                </a:solidFill>
              </a:rPr>
              <a:t>&lt;script type="</a:t>
            </a:r>
            <a:r>
              <a:rPr lang="fr-BE" sz="2000" dirty="0" err="1">
                <a:solidFill>
                  <a:srgbClr val="FF0000"/>
                </a:solidFill>
              </a:rPr>
              <a:t>text</a:t>
            </a:r>
            <a:r>
              <a:rPr lang="fr-BE" sz="2000" dirty="0">
                <a:solidFill>
                  <a:srgbClr val="FF0000"/>
                </a:solidFill>
              </a:rPr>
              <a:t>/</a:t>
            </a:r>
            <a:r>
              <a:rPr lang="fr-BE" sz="2000" dirty="0" err="1">
                <a:solidFill>
                  <a:srgbClr val="FF0000"/>
                </a:solidFill>
              </a:rPr>
              <a:t>javascript</a:t>
            </a:r>
            <a:r>
              <a:rPr lang="fr-BE" sz="2000" dirty="0">
                <a:solidFill>
                  <a:srgbClr val="FF0000"/>
                </a:solidFill>
              </a:rPr>
              <a:t>"&gt;Afficher</a:t>
            </a:r>
            <a:r>
              <a:rPr lang="fr-BE" sz="2000" dirty="0" smtClean="0">
                <a:solidFill>
                  <a:srgbClr val="FF0000"/>
                </a:solidFill>
              </a:rPr>
              <a:t>(); &lt;/</a:t>
            </a:r>
            <a:r>
              <a:rPr lang="fr-BE" sz="2000" dirty="0">
                <a:solidFill>
                  <a:srgbClr val="FF0000"/>
                </a:solidFill>
              </a:rPr>
              <a:t>script</a:t>
            </a:r>
            <a:r>
              <a:rPr lang="fr-BE" sz="2000" dirty="0" smtClean="0">
                <a:solidFill>
                  <a:srgbClr val="FF0000"/>
                </a:solidFill>
              </a:rPr>
              <a:t>&gt; &lt;/</a:t>
            </a:r>
            <a:r>
              <a:rPr lang="fr-BE" sz="2000" dirty="0">
                <a:solidFill>
                  <a:srgbClr val="FF0000"/>
                </a:solidFill>
              </a:rPr>
              <a:t>body&gt;</a:t>
            </a:r>
          </a:p>
        </p:txBody>
      </p:sp>
    </p:spTree>
    <p:extLst>
      <p:ext uri="{BB962C8B-B14F-4D97-AF65-F5344CB8AC3E}">
        <p14:creationId xmlns="" xmlns:p14="http://schemas.microsoft.com/office/powerpoint/2010/main" val="235350635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8" name="Rectangle 7"/>
          <p:cNvSpPr/>
          <p:nvPr/>
        </p:nvSpPr>
        <p:spPr>
          <a:xfrm>
            <a:off x="1331640" y="2348880"/>
            <a:ext cx="7488832" cy="1323439"/>
          </a:xfrm>
          <a:prstGeom prst="rect">
            <a:avLst/>
          </a:prstGeom>
          <a:ln>
            <a:solidFill>
              <a:schemeClr val="tx1"/>
            </a:solidFill>
          </a:ln>
        </p:spPr>
        <p:txBody>
          <a:bodyPr wrap="square">
            <a:spAutoFit/>
          </a:bodyPr>
          <a:lstStyle/>
          <a:p>
            <a:r>
              <a:rPr lang="fr-BE" sz="2000" smtClean="0"/>
              <a:t> &lt;script type="text/javascript"&gt;</a:t>
            </a:r>
          </a:p>
          <a:p>
            <a:r>
              <a:rPr lang="fr-BE" sz="2000" smtClean="0"/>
              <a:t>        </a:t>
            </a:r>
            <a:r>
              <a:rPr lang="fr-BE" sz="2000" b="1" smtClean="0">
                <a:solidFill>
                  <a:srgbClr val="FF0000"/>
                </a:solidFill>
              </a:rPr>
              <a:t>document.getElementById("nom").innerHTML = "Dupond";</a:t>
            </a:r>
          </a:p>
          <a:p>
            <a:r>
              <a:rPr lang="fr-BE" sz="2000" smtClean="0"/>
              <a:t>&lt;/script&gt;</a:t>
            </a:r>
          </a:p>
          <a:p>
            <a:r>
              <a:rPr lang="sv-SE" sz="2000" smtClean="0"/>
              <a:t>&lt;label&gt;Nom:&lt;/label&gt;&lt;span id="nom"&gt;&lt;/span&gt;</a:t>
            </a:r>
            <a:endParaRPr lang="en-US" sz="2000" dirty="0">
              <a:solidFill>
                <a:srgbClr val="FF0000"/>
              </a:solidFill>
            </a:endParaRPr>
          </a:p>
        </p:txBody>
      </p:sp>
      <p:sp>
        <p:nvSpPr>
          <p:cNvPr id="6" name="ZoneTexte 5"/>
          <p:cNvSpPr txBox="1"/>
          <p:nvPr/>
        </p:nvSpPr>
        <p:spPr>
          <a:xfrm>
            <a:off x="1331640" y="1556792"/>
            <a:ext cx="7632848" cy="646331"/>
          </a:xfrm>
          <a:prstGeom prst="rect">
            <a:avLst/>
          </a:prstGeom>
          <a:noFill/>
        </p:spPr>
        <p:txBody>
          <a:bodyPr wrap="square" rtlCol="0">
            <a:spAutoFit/>
          </a:bodyPr>
          <a:lstStyle/>
          <a:p>
            <a:r>
              <a:rPr lang="fr-BE" smtClean="0"/>
              <a:t>L'accès aux objets du modèle DOM peut être possible en javascript pour autant que ceux-ci existent déjà avant leur manipulation.</a:t>
            </a:r>
            <a:endParaRPr lang="fr-BE"/>
          </a:p>
        </p:txBody>
      </p:sp>
      <p:sp>
        <p:nvSpPr>
          <p:cNvPr id="7" name="ZoneTexte 6"/>
          <p:cNvSpPr txBox="1"/>
          <p:nvPr/>
        </p:nvSpPr>
        <p:spPr>
          <a:xfrm>
            <a:off x="1403648" y="3933056"/>
            <a:ext cx="7416824" cy="1477328"/>
          </a:xfrm>
          <a:prstGeom prst="rect">
            <a:avLst/>
          </a:prstGeom>
          <a:noFill/>
        </p:spPr>
        <p:txBody>
          <a:bodyPr wrap="square" rtlCol="0">
            <a:spAutoFit/>
          </a:bodyPr>
          <a:lstStyle/>
          <a:p>
            <a:r>
              <a:rPr lang="fr-BE" smtClean="0"/>
              <a:t>Le chargement de la page est séquentiel et l'accès à l'objet identifié par "nom" ne sera donc pas possible. Un débugage avec Visual Studio et IE provoquera une erreur.</a:t>
            </a:r>
          </a:p>
          <a:p>
            <a:r>
              <a:rPr lang="fr-BE" smtClean="0"/>
              <a:t>Un chargement de la page en dehors de cet environnement ne provoquera pas d'erreur mais l'affichage ne donnera pas le résultat escompté</a:t>
            </a:r>
            <a:endParaRPr lang="fr-BE"/>
          </a:p>
        </p:txBody>
      </p:sp>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HTML et CSS</a:t>
            </a:r>
            <a:endParaRPr lang="fr-BE" sz="5400" dirty="0"/>
          </a:p>
        </p:txBody>
      </p:sp>
      <p:sp>
        <p:nvSpPr>
          <p:cNvPr id="3" name="ZoneTexte 2"/>
          <p:cNvSpPr txBox="1"/>
          <p:nvPr/>
        </p:nvSpPr>
        <p:spPr>
          <a:xfrm>
            <a:off x="971600" y="980728"/>
            <a:ext cx="7776864" cy="4339650"/>
          </a:xfrm>
          <a:prstGeom prst="rect">
            <a:avLst/>
          </a:prstGeom>
          <a:noFill/>
        </p:spPr>
        <p:txBody>
          <a:bodyPr wrap="square" rtlCol="0">
            <a:spAutoFit/>
          </a:bodyPr>
          <a:lstStyle/>
          <a:p>
            <a:pPr marL="457200" indent="-457200">
              <a:buFont typeface="Wingdings" pitchFamily="2" charset="2"/>
              <a:buChar char="Ø"/>
            </a:pPr>
            <a:r>
              <a:rPr lang="fr-BE" sz="2800" dirty="0" smtClean="0">
                <a:solidFill>
                  <a:srgbClr val="FF0000"/>
                </a:solidFill>
              </a:rPr>
              <a:t>Style en ligne</a:t>
            </a:r>
          </a:p>
          <a:p>
            <a:pPr lvl="1"/>
            <a:r>
              <a:rPr lang="fr-BE" sz="2400" dirty="0" smtClean="0"/>
              <a:t>&lt;div style="</a:t>
            </a:r>
            <a:r>
              <a:rPr lang="fr-BE" sz="2400" dirty="0" err="1" smtClean="0"/>
              <a:t>text-align</a:t>
            </a:r>
            <a:r>
              <a:rPr lang="fr-BE" sz="2400" dirty="0" smtClean="0"/>
              <a:t>: center;"&gt; &lt;/div&gt;</a:t>
            </a:r>
          </a:p>
          <a:p>
            <a:pPr marL="457200" indent="-457200">
              <a:buFont typeface="Wingdings" pitchFamily="2" charset="2"/>
              <a:buChar char="Ø"/>
            </a:pPr>
            <a:r>
              <a:rPr lang="fr-BE" sz="2800" dirty="0" smtClean="0">
                <a:solidFill>
                  <a:srgbClr val="FF0000"/>
                </a:solidFill>
              </a:rPr>
              <a:t>Style </a:t>
            </a:r>
            <a:r>
              <a:rPr lang="fr-BE" sz="2800" dirty="0">
                <a:solidFill>
                  <a:srgbClr val="FF0000"/>
                </a:solidFill>
              </a:rPr>
              <a:t>en interne</a:t>
            </a:r>
          </a:p>
          <a:p>
            <a:pPr lvl="1"/>
            <a:r>
              <a:rPr lang="fr-BE" sz="2400" dirty="0" smtClean="0"/>
              <a:t>&lt;</a:t>
            </a:r>
            <a:r>
              <a:rPr lang="fr-BE" sz="2400" dirty="0" err="1" smtClean="0"/>
              <a:t>head</a:t>
            </a:r>
            <a:r>
              <a:rPr lang="fr-BE" sz="2400" dirty="0" smtClean="0"/>
              <a:t>&gt;</a:t>
            </a:r>
          </a:p>
          <a:p>
            <a:pPr lvl="1"/>
            <a:r>
              <a:rPr lang="fr-BE" sz="2400" dirty="0"/>
              <a:t>	</a:t>
            </a:r>
            <a:r>
              <a:rPr lang="fr-BE" sz="2400" dirty="0" smtClean="0"/>
              <a:t>&lt;style  type="</a:t>
            </a:r>
            <a:r>
              <a:rPr lang="fr-BE" sz="2400" dirty="0" err="1" smtClean="0"/>
              <a:t>text</a:t>
            </a:r>
            <a:r>
              <a:rPr lang="fr-BE" sz="2400" dirty="0" smtClean="0"/>
              <a:t>/</a:t>
            </a:r>
            <a:r>
              <a:rPr lang="fr-BE" sz="2400" dirty="0" err="1" smtClean="0"/>
              <a:t>css</a:t>
            </a:r>
            <a:r>
              <a:rPr lang="fr-BE" sz="2400" dirty="0" smtClean="0"/>
              <a:t>"&gt;</a:t>
            </a:r>
          </a:p>
          <a:p>
            <a:pPr lvl="1"/>
            <a:r>
              <a:rPr lang="fr-BE" sz="2400" dirty="0"/>
              <a:t>	</a:t>
            </a:r>
            <a:r>
              <a:rPr lang="fr-BE" sz="2400" dirty="0" smtClean="0"/>
              <a:t>	div { </a:t>
            </a:r>
            <a:r>
              <a:rPr lang="fr-BE" sz="2400" dirty="0" err="1" smtClean="0"/>
              <a:t>text-align</a:t>
            </a:r>
            <a:r>
              <a:rPr lang="fr-BE" sz="2400" dirty="0" smtClean="0"/>
              <a:t>: center; }</a:t>
            </a:r>
          </a:p>
          <a:p>
            <a:pPr lvl="1"/>
            <a:r>
              <a:rPr lang="fr-BE" sz="2400" dirty="0"/>
              <a:t>	</a:t>
            </a:r>
            <a:r>
              <a:rPr lang="fr-BE" sz="2400" dirty="0" smtClean="0"/>
              <a:t>	.classe1 { </a:t>
            </a:r>
            <a:r>
              <a:rPr lang="fr-BE" sz="2400" dirty="0" err="1" smtClean="0"/>
              <a:t>text-align:center</a:t>
            </a:r>
            <a:r>
              <a:rPr lang="fr-BE" sz="2400" dirty="0" smtClean="0"/>
              <a:t>; }</a:t>
            </a:r>
          </a:p>
          <a:p>
            <a:pPr lvl="1"/>
            <a:r>
              <a:rPr lang="fr-BE" sz="2400" dirty="0"/>
              <a:t>	</a:t>
            </a:r>
            <a:r>
              <a:rPr lang="fr-BE" sz="2400" dirty="0" smtClean="0"/>
              <a:t>&lt;style&gt;</a:t>
            </a:r>
          </a:p>
          <a:p>
            <a:pPr lvl="1"/>
            <a:r>
              <a:rPr lang="fr-BE" sz="2400" dirty="0" smtClean="0"/>
              <a:t>&lt;/</a:t>
            </a:r>
            <a:r>
              <a:rPr lang="fr-BE" sz="2400" dirty="0" err="1" smtClean="0"/>
              <a:t>head</a:t>
            </a:r>
            <a:r>
              <a:rPr lang="fr-BE" sz="2400" dirty="0" smtClean="0"/>
              <a:t>&gt;</a:t>
            </a:r>
            <a:endParaRPr lang="fr-BE" dirty="0" smtClean="0"/>
          </a:p>
          <a:p>
            <a:pPr marL="457200" indent="-457200">
              <a:buFont typeface="Wingdings" pitchFamily="2" charset="2"/>
              <a:buChar char="Ø"/>
            </a:pPr>
            <a:r>
              <a:rPr lang="fr-BE" sz="2800" dirty="0">
                <a:solidFill>
                  <a:srgbClr val="FF0000"/>
                </a:solidFill>
              </a:rPr>
              <a:t>Style externe</a:t>
            </a:r>
          </a:p>
          <a:p>
            <a:pPr lvl="1"/>
            <a:r>
              <a:rPr lang="fr-BE" sz="2400" dirty="0" smtClean="0"/>
              <a:t>&lt;</a:t>
            </a:r>
            <a:r>
              <a:rPr lang="fr-BE" sz="2400" dirty="0" err="1" smtClean="0"/>
              <a:t>link</a:t>
            </a:r>
            <a:r>
              <a:rPr lang="fr-BE" sz="2400" dirty="0" smtClean="0"/>
              <a:t> </a:t>
            </a:r>
            <a:r>
              <a:rPr lang="fr-BE" sz="2400" dirty="0" err="1" smtClean="0"/>
              <a:t>rel</a:t>
            </a:r>
            <a:r>
              <a:rPr lang="fr-BE" sz="2400" dirty="0" smtClean="0"/>
              <a:t>="</a:t>
            </a:r>
            <a:r>
              <a:rPr lang="fr-BE" sz="2400" dirty="0" err="1" smtClean="0"/>
              <a:t>stylesheet</a:t>
            </a:r>
            <a:r>
              <a:rPr lang="fr-BE" sz="2400" dirty="0" smtClean="0"/>
              <a:t>" type="</a:t>
            </a:r>
            <a:r>
              <a:rPr lang="fr-BE" sz="2400" dirty="0" err="1" smtClean="0"/>
              <a:t>text</a:t>
            </a:r>
            <a:r>
              <a:rPr lang="fr-BE" sz="2400" dirty="0" smtClean="0"/>
              <a:t>/</a:t>
            </a:r>
            <a:r>
              <a:rPr lang="fr-BE" sz="2400" dirty="0" err="1" smtClean="0"/>
              <a:t>css</a:t>
            </a:r>
            <a:r>
              <a:rPr lang="fr-BE" sz="2400" dirty="0" smtClean="0"/>
              <a:t>" </a:t>
            </a:r>
            <a:r>
              <a:rPr lang="fr-BE" sz="2400" dirty="0" err="1" smtClean="0"/>
              <a:t>href</a:t>
            </a:r>
            <a:r>
              <a:rPr lang="fr-BE" sz="2400" dirty="0" smtClean="0"/>
              <a:t>="fichier.css"&gt;</a:t>
            </a:r>
            <a:endParaRPr lang="fr-BE" sz="2400" dirty="0"/>
          </a:p>
        </p:txBody>
      </p:sp>
    </p:spTree>
    <p:extLst>
      <p:ext uri="{BB962C8B-B14F-4D97-AF65-F5344CB8AC3E}">
        <p14:creationId xmlns="" xmlns:p14="http://schemas.microsoft.com/office/powerpoint/2010/main" val="89934919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8" name="Rectangle 7"/>
          <p:cNvSpPr/>
          <p:nvPr/>
        </p:nvSpPr>
        <p:spPr>
          <a:xfrm>
            <a:off x="1331640" y="2348880"/>
            <a:ext cx="7488832" cy="1323439"/>
          </a:xfrm>
          <a:prstGeom prst="rect">
            <a:avLst/>
          </a:prstGeom>
          <a:ln>
            <a:solidFill>
              <a:schemeClr val="tx1"/>
            </a:solidFill>
          </a:ln>
        </p:spPr>
        <p:txBody>
          <a:bodyPr wrap="square">
            <a:spAutoFit/>
          </a:bodyPr>
          <a:lstStyle/>
          <a:p>
            <a:r>
              <a:rPr lang="sv-SE" sz="2000" smtClean="0"/>
              <a:t>&lt;label&gt;Nom:&lt;/label&gt;&lt;span id="nom"&gt;&lt;/span</a:t>
            </a:r>
          </a:p>
          <a:p>
            <a:r>
              <a:rPr lang="fr-BE" sz="2000" smtClean="0"/>
              <a:t> &lt;script type="text/javascript"&gt;</a:t>
            </a:r>
          </a:p>
          <a:p>
            <a:r>
              <a:rPr lang="fr-BE" sz="2000" smtClean="0"/>
              <a:t>        </a:t>
            </a:r>
            <a:r>
              <a:rPr lang="fr-BE" sz="2000" b="1" smtClean="0">
                <a:solidFill>
                  <a:srgbClr val="FF0000"/>
                </a:solidFill>
              </a:rPr>
              <a:t>document.getElementById("nom").innerHTML = "Dupond";</a:t>
            </a:r>
          </a:p>
          <a:p>
            <a:r>
              <a:rPr lang="fr-BE" sz="2000" smtClean="0"/>
              <a:t>&lt;/script&gt;</a:t>
            </a:r>
          </a:p>
        </p:txBody>
      </p:sp>
      <p:sp>
        <p:nvSpPr>
          <p:cNvPr id="6" name="ZoneTexte 5"/>
          <p:cNvSpPr txBox="1"/>
          <p:nvPr/>
        </p:nvSpPr>
        <p:spPr>
          <a:xfrm>
            <a:off x="1331640" y="1556792"/>
            <a:ext cx="7632848" cy="646331"/>
          </a:xfrm>
          <a:prstGeom prst="rect">
            <a:avLst/>
          </a:prstGeom>
          <a:noFill/>
        </p:spPr>
        <p:txBody>
          <a:bodyPr wrap="square" rtlCol="0">
            <a:spAutoFit/>
          </a:bodyPr>
          <a:lstStyle/>
          <a:p>
            <a:r>
              <a:rPr lang="fr-BE" smtClean="0"/>
              <a:t>L'accès aux objets du modèle DOM peut être possible en javascript pour autant que ceux-ci existent déjà avant leur manipulation.</a:t>
            </a:r>
            <a:endParaRPr lang="fr-BE"/>
          </a:p>
        </p:txBody>
      </p:sp>
      <p:pic>
        <p:nvPicPr>
          <p:cNvPr id="1026" name="Picture 2"/>
          <p:cNvPicPr>
            <a:picLocks noChangeAspect="1" noChangeArrowheads="1"/>
          </p:cNvPicPr>
          <p:nvPr/>
        </p:nvPicPr>
        <p:blipFill>
          <a:blip r:embed="rId2" cstate="print"/>
          <a:srcRect/>
          <a:stretch>
            <a:fillRect/>
          </a:stretch>
        </p:blipFill>
        <p:spPr bwMode="auto">
          <a:xfrm>
            <a:off x="1331640" y="4005064"/>
            <a:ext cx="2939442" cy="1008112"/>
          </a:xfrm>
          <a:prstGeom prst="rect">
            <a:avLst/>
          </a:prstGeom>
          <a:noFill/>
          <a:ln w="9525">
            <a:noFill/>
            <a:miter lim="800000"/>
            <a:headEnd/>
            <a:tailEnd/>
          </a:ln>
        </p:spPr>
      </p:pic>
      <p:sp>
        <p:nvSpPr>
          <p:cNvPr id="9" name="ZoneTexte 8"/>
          <p:cNvSpPr txBox="1"/>
          <p:nvPr/>
        </p:nvSpPr>
        <p:spPr>
          <a:xfrm>
            <a:off x="1331640" y="5157192"/>
            <a:ext cx="7488832" cy="1200329"/>
          </a:xfrm>
          <a:prstGeom prst="rect">
            <a:avLst/>
          </a:prstGeom>
          <a:noFill/>
        </p:spPr>
        <p:txBody>
          <a:bodyPr wrap="square" rtlCol="0">
            <a:spAutoFit/>
          </a:bodyPr>
          <a:lstStyle/>
          <a:p>
            <a:r>
              <a:rPr lang="fr-BE" smtClean="0"/>
              <a:t>L'objet est accessible et provoque alors l'affichage du bon résultat.</a:t>
            </a:r>
          </a:p>
          <a:p>
            <a:r>
              <a:rPr lang="fr-BE" smtClean="0"/>
              <a:t>Un aspect négatif du code proposé est le mélange du code HTML et du code Javascript qu'il vaut mieux dissocier. Il faudrait pour le bien que ce code puisse s'exécuter uniquement lorsque la page est chargée</a:t>
            </a:r>
            <a:endParaRPr lang="fr-BE"/>
          </a:p>
        </p:txBody>
      </p:sp>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8" name="Rectangle 7"/>
          <p:cNvSpPr/>
          <p:nvPr/>
        </p:nvSpPr>
        <p:spPr>
          <a:xfrm>
            <a:off x="1331640" y="2276872"/>
            <a:ext cx="7488832" cy="2246769"/>
          </a:xfrm>
          <a:prstGeom prst="rect">
            <a:avLst/>
          </a:prstGeom>
          <a:ln>
            <a:solidFill>
              <a:schemeClr val="tx1"/>
            </a:solidFill>
          </a:ln>
        </p:spPr>
        <p:txBody>
          <a:bodyPr wrap="square">
            <a:spAutoFit/>
          </a:bodyPr>
          <a:lstStyle/>
          <a:p>
            <a:r>
              <a:rPr lang="fr-BE" sz="2000" smtClean="0"/>
              <a:t>&lt;head&gt;</a:t>
            </a:r>
          </a:p>
          <a:p>
            <a:r>
              <a:rPr lang="fr-BE" sz="2000" smtClean="0"/>
              <a:t>    &lt;script type="text/javascript"&gt;</a:t>
            </a:r>
          </a:p>
          <a:p>
            <a:r>
              <a:rPr lang="fr-BE" sz="2000" b="1" smtClean="0">
                <a:solidFill>
                  <a:srgbClr val="FF0000"/>
                </a:solidFill>
              </a:rPr>
              <a:t>        function Modifier() </a:t>
            </a:r>
            <a:r>
              <a:rPr lang="fr-BE" sz="2000" smtClean="0"/>
              <a:t>{</a:t>
            </a:r>
          </a:p>
          <a:p>
            <a:r>
              <a:rPr lang="fr-BE" sz="2000" smtClean="0"/>
              <a:t>            document.getElementById("nom").innerHTML = "Dupond";</a:t>
            </a:r>
          </a:p>
          <a:p>
            <a:r>
              <a:rPr lang="fr-BE" sz="2000" smtClean="0"/>
              <a:t>        }</a:t>
            </a:r>
          </a:p>
          <a:p>
            <a:r>
              <a:rPr lang="fr-BE" sz="2000" smtClean="0"/>
              <a:t>    &lt;/script&gt;</a:t>
            </a:r>
          </a:p>
          <a:p>
            <a:r>
              <a:rPr lang="fr-BE" sz="2000" smtClean="0"/>
              <a:t>&lt;/head&gt;</a:t>
            </a:r>
          </a:p>
        </p:txBody>
      </p:sp>
      <p:sp>
        <p:nvSpPr>
          <p:cNvPr id="6" name="ZoneTexte 5"/>
          <p:cNvSpPr txBox="1"/>
          <p:nvPr/>
        </p:nvSpPr>
        <p:spPr>
          <a:xfrm>
            <a:off x="1331640" y="1556792"/>
            <a:ext cx="7632848" cy="646331"/>
          </a:xfrm>
          <a:prstGeom prst="rect">
            <a:avLst/>
          </a:prstGeom>
          <a:noFill/>
        </p:spPr>
        <p:txBody>
          <a:bodyPr wrap="square" rtlCol="0">
            <a:spAutoFit/>
          </a:bodyPr>
          <a:lstStyle/>
          <a:p>
            <a:r>
              <a:rPr lang="fr-BE" smtClean="0"/>
              <a:t>Nous allons utiliser un événement déclenché lorsque la page a terminé son chargement. Cet événement sera associé à la balise &lt;body&gt;</a:t>
            </a:r>
            <a:endParaRPr lang="fr-BE"/>
          </a:p>
        </p:txBody>
      </p:sp>
      <p:sp>
        <p:nvSpPr>
          <p:cNvPr id="10" name="Rectangle 9"/>
          <p:cNvSpPr/>
          <p:nvPr/>
        </p:nvSpPr>
        <p:spPr>
          <a:xfrm>
            <a:off x="1331640" y="4653136"/>
            <a:ext cx="7488832" cy="1015663"/>
          </a:xfrm>
          <a:prstGeom prst="rect">
            <a:avLst/>
          </a:prstGeom>
          <a:ln>
            <a:solidFill>
              <a:schemeClr val="tx1"/>
            </a:solidFill>
          </a:ln>
        </p:spPr>
        <p:txBody>
          <a:bodyPr wrap="square">
            <a:spAutoFit/>
          </a:bodyPr>
          <a:lstStyle/>
          <a:p>
            <a:r>
              <a:rPr lang="fr-BE" sz="2000" smtClean="0"/>
              <a:t>&lt;body </a:t>
            </a:r>
            <a:r>
              <a:rPr lang="fr-BE" sz="2000" b="1" smtClean="0">
                <a:solidFill>
                  <a:srgbClr val="FF0000"/>
                </a:solidFill>
              </a:rPr>
              <a:t>onload="Modifier();"</a:t>
            </a:r>
            <a:r>
              <a:rPr lang="fr-BE" sz="2000" smtClean="0"/>
              <a:t>&gt;</a:t>
            </a:r>
          </a:p>
          <a:p>
            <a:r>
              <a:rPr lang="sv-SE" sz="2000" smtClean="0"/>
              <a:t>    &lt;label&gt;Nom:&lt;/label&gt;&lt;span id="nom"&gt;&lt;/span&gt;</a:t>
            </a:r>
          </a:p>
          <a:p>
            <a:r>
              <a:rPr lang="fr-BE" sz="2000" smtClean="0"/>
              <a:t>&lt;/body&gt;</a:t>
            </a:r>
          </a:p>
        </p:txBody>
      </p:sp>
      <p:sp>
        <p:nvSpPr>
          <p:cNvPr id="11" name="ZoneTexte 10"/>
          <p:cNvSpPr txBox="1"/>
          <p:nvPr/>
        </p:nvSpPr>
        <p:spPr>
          <a:xfrm>
            <a:off x="1331640" y="5733256"/>
            <a:ext cx="7488832" cy="646331"/>
          </a:xfrm>
          <a:prstGeom prst="rect">
            <a:avLst/>
          </a:prstGeom>
          <a:noFill/>
        </p:spPr>
        <p:txBody>
          <a:bodyPr wrap="square" rtlCol="0">
            <a:spAutoFit/>
          </a:bodyPr>
          <a:lstStyle/>
          <a:p>
            <a:r>
              <a:rPr lang="fr-BE" smtClean="0"/>
              <a:t>L'événement provoquera l'exécution de la fonction </a:t>
            </a:r>
            <a:r>
              <a:rPr lang="fr-BE" b="1" smtClean="0">
                <a:solidFill>
                  <a:srgbClr val="FF0000"/>
                </a:solidFill>
              </a:rPr>
              <a:t>Modifier();</a:t>
            </a:r>
            <a:r>
              <a:rPr lang="fr-BE" smtClean="0"/>
              <a:t> définie dans le conteneur d'en-tête. </a:t>
            </a:r>
            <a:endParaRPr lang="fr-BE"/>
          </a:p>
        </p:txBody>
      </p:sp>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6" name="ZoneTexte 5"/>
          <p:cNvSpPr txBox="1"/>
          <p:nvPr/>
        </p:nvSpPr>
        <p:spPr>
          <a:xfrm>
            <a:off x="1331640" y="1556792"/>
            <a:ext cx="7632848" cy="646331"/>
          </a:xfrm>
          <a:prstGeom prst="rect">
            <a:avLst/>
          </a:prstGeom>
          <a:noFill/>
        </p:spPr>
        <p:txBody>
          <a:bodyPr wrap="square" rtlCol="0">
            <a:spAutoFit/>
          </a:bodyPr>
          <a:lstStyle/>
          <a:p>
            <a:r>
              <a:rPr lang="fr-BE" smtClean="0"/>
              <a:t>On peut aller plus loin et trouver cette façon de faire intrusive puisque l'appel à la fonction est malgré tout encore inséré dans la balise &lt;body&gt; elle même. </a:t>
            </a:r>
            <a:endParaRPr lang="fr-BE"/>
          </a:p>
        </p:txBody>
      </p:sp>
      <p:sp>
        <p:nvSpPr>
          <p:cNvPr id="9" name="Rectangle 8"/>
          <p:cNvSpPr/>
          <p:nvPr/>
        </p:nvSpPr>
        <p:spPr>
          <a:xfrm>
            <a:off x="1331640" y="2276872"/>
            <a:ext cx="7488832" cy="2246769"/>
          </a:xfrm>
          <a:prstGeom prst="rect">
            <a:avLst/>
          </a:prstGeom>
          <a:ln>
            <a:solidFill>
              <a:schemeClr val="tx1"/>
            </a:solidFill>
          </a:ln>
        </p:spPr>
        <p:txBody>
          <a:bodyPr wrap="square">
            <a:spAutoFit/>
          </a:bodyPr>
          <a:lstStyle/>
          <a:p>
            <a:r>
              <a:rPr lang="fr-BE" sz="2000" smtClean="0"/>
              <a:t>&lt;head&gt; </a:t>
            </a:r>
          </a:p>
          <a:p>
            <a:r>
              <a:rPr lang="fr-BE" sz="2000" smtClean="0"/>
              <a:t>&lt;script type="text/javascript"&gt;</a:t>
            </a:r>
          </a:p>
          <a:p>
            <a:r>
              <a:rPr lang="fr-BE" sz="2000" smtClean="0"/>
              <a:t>        </a:t>
            </a:r>
            <a:r>
              <a:rPr lang="fr-BE" sz="2000" b="1" smtClean="0">
                <a:solidFill>
                  <a:srgbClr val="FF0000"/>
                </a:solidFill>
              </a:rPr>
              <a:t>window.addEventListener("load", function () </a:t>
            </a:r>
            <a:r>
              <a:rPr lang="fr-BE" sz="2000" smtClean="0"/>
              <a:t>{</a:t>
            </a:r>
          </a:p>
          <a:p>
            <a:r>
              <a:rPr lang="fr-BE" sz="2000" smtClean="0"/>
              <a:t>            document.getElementById("nom").innerHTML = "Dupond";</a:t>
            </a:r>
          </a:p>
          <a:p>
            <a:r>
              <a:rPr lang="fr-BE" sz="2000" smtClean="0"/>
              <a:t>        },false);</a:t>
            </a:r>
          </a:p>
          <a:p>
            <a:r>
              <a:rPr lang="fr-BE" sz="2000" smtClean="0"/>
              <a:t> &lt;/script&gt;</a:t>
            </a:r>
          </a:p>
          <a:p>
            <a:r>
              <a:rPr lang="fr-BE" sz="2000" smtClean="0"/>
              <a:t>&lt;/head&gt;</a:t>
            </a:r>
          </a:p>
        </p:txBody>
      </p:sp>
      <p:sp>
        <p:nvSpPr>
          <p:cNvPr id="13" name="Rectangle 12"/>
          <p:cNvSpPr/>
          <p:nvPr/>
        </p:nvSpPr>
        <p:spPr>
          <a:xfrm>
            <a:off x="1331640" y="4653136"/>
            <a:ext cx="7488832" cy="1015663"/>
          </a:xfrm>
          <a:prstGeom prst="rect">
            <a:avLst/>
          </a:prstGeom>
          <a:ln>
            <a:solidFill>
              <a:schemeClr val="tx1"/>
            </a:solidFill>
          </a:ln>
        </p:spPr>
        <p:txBody>
          <a:bodyPr wrap="square">
            <a:spAutoFit/>
          </a:bodyPr>
          <a:lstStyle/>
          <a:p>
            <a:r>
              <a:rPr lang="fr-BE" sz="2000" b="1" smtClean="0">
                <a:solidFill>
                  <a:srgbClr val="FF0000"/>
                </a:solidFill>
              </a:rPr>
              <a:t>&lt;body&gt;</a:t>
            </a:r>
          </a:p>
          <a:p>
            <a:r>
              <a:rPr lang="sv-SE" sz="2000" smtClean="0"/>
              <a:t>    &lt;label&gt;Nom:&lt;/label&gt;&lt;span id="nom"&gt;&lt;/span&gt;</a:t>
            </a:r>
          </a:p>
          <a:p>
            <a:r>
              <a:rPr lang="fr-BE" sz="2000" smtClean="0"/>
              <a:t>&lt;/body&gt;</a:t>
            </a:r>
          </a:p>
        </p:txBody>
      </p:sp>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89348" y="980728"/>
            <a:ext cx="437474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p:txBody>
      </p:sp>
      <p:sp>
        <p:nvSpPr>
          <p:cNvPr id="6" name="ZoneTexte 5"/>
          <p:cNvSpPr txBox="1"/>
          <p:nvPr/>
        </p:nvSpPr>
        <p:spPr>
          <a:xfrm>
            <a:off x="1331640" y="1556792"/>
            <a:ext cx="7632848" cy="923330"/>
          </a:xfrm>
          <a:prstGeom prst="rect">
            <a:avLst/>
          </a:prstGeom>
          <a:noFill/>
        </p:spPr>
        <p:txBody>
          <a:bodyPr wrap="square" rtlCol="0">
            <a:spAutoFit/>
          </a:bodyPr>
          <a:lstStyle/>
          <a:p>
            <a:r>
              <a:rPr lang="fr-BE" smtClean="0"/>
              <a:t>L'événement load attend que toute la page soit chargée, y compris toutes les ressources dont les images. Une page lourde retarde alors les traitements javascript. On peut agir sur le DOM dès que celui ci est chargé</a:t>
            </a:r>
            <a:endParaRPr lang="fr-BE"/>
          </a:p>
        </p:txBody>
      </p:sp>
      <p:sp>
        <p:nvSpPr>
          <p:cNvPr id="7" name="Rectangle 6"/>
          <p:cNvSpPr/>
          <p:nvPr/>
        </p:nvSpPr>
        <p:spPr>
          <a:xfrm>
            <a:off x="1403648" y="2564904"/>
            <a:ext cx="7488832" cy="1631216"/>
          </a:xfrm>
          <a:prstGeom prst="rect">
            <a:avLst/>
          </a:prstGeom>
          <a:ln>
            <a:solidFill>
              <a:schemeClr val="tx1"/>
            </a:solidFill>
          </a:ln>
        </p:spPr>
        <p:txBody>
          <a:bodyPr wrap="square">
            <a:spAutoFit/>
          </a:bodyPr>
          <a:lstStyle/>
          <a:p>
            <a:r>
              <a:rPr lang="fr-BE" sz="2000" smtClean="0"/>
              <a:t> &lt;script type="text/javascript"&gt;</a:t>
            </a:r>
          </a:p>
          <a:p>
            <a:r>
              <a:rPr lang="fr-BE" sz="2000" smtClean="0"/>
              <a:t>        document.addEventListener("</a:t>
            </a:r>
            <a:r>
              <a:rPr lang="fr-BE" sz="2000" b="1" smtClean="0">
                <a:solidFill>
                  <a:srgbClr val="FF0000"/>
                </a:solidFill>
              </a:rPr>
              <a:t>DOMContentLoaded</a:t>
            </a:r>
            <a:r>
              <a:rPr lang="fr-BE" sz="2000" smtClean="0"/>
              <a:t>", function () {</a:t>
            </a:r>
          </a:p>
          <a:p>
            <a:r>
              <a:rPr lang="fr-BE" sz="2000" smtClean="0"/>
              <a:t>            document.getElementById("nom").innerHTML = "Dupond";</a:t>
            </a:r>
          </a:p>
          <a:p>
            <a:r>
              <a:rPr lang="fr-BE" sz="2000" smtClean="0"/>
              <a:t>        });</a:t>
            </a:r>
          </a:p>
          <a:p>
            <a:r>
              <a:rPr lang="fr-BE" sz="2000" smtClean="0"/>
              <a:t> &lt;/script&gt;</a:t>
            </a:r>
          </a:p>
        </p:txBody>
      </p:sp>
      <p:sp>
        <p:nvSpPr>
          <p:cNvPr id="8" name="ZoneTexte 7"/>
          <p:cNvSpPr txBox="1"/>
          <p:nvPr/>
        </p:nvSpPr>
        <p:spPr>
          <a:xfrm>
            <a:off x="1403648" y="4365104"/>
            <a:ext cx="7488832" cy="923330"/>
          </a:xfrm>
          <a:prstGeom prst="rect">
            <a:avLst/>
          </a:prstGeom>
          <a:noFill/>
        </p:spPr>
        <p:txBody>
          <a:bodyPr wrap="square" rtlCol="0">
            <a:spAutoFit/>
          </a:bodyPr>
          <a:lstStyle/>
          <a:p>
            <a:r>
              <a:rPr lang="fr-BE" b="1" smtClean="0">
                <a:solidFill>
                  <a:srgbClr val="FF0000"/>
                </a:solidFill>
              </a:rPr>
              <a:t>DOMContentLoaded </a:t>
            </a:r>
            <a:r>
              <a:rPr lang="fr-BE" smtClean="0"/>
              <a:t>sera déclenché lorsque le document sera chargé ET parsé</a:t>
            </a:r>
          </a:p>
          <a:p>
            <a:endParaRPr lang="fr-BE" smtClean="0"/>
          </a:p>
          <a:p>
            <a:r>
              <a:rPr lang="fr-BE" smtClean="0"/>
              <a:t>Attention: cet événement n'est géré qu'avec des navigateurs récents</a:t>
            </a:r>
            <a:endParaRPr lang="fr-BE"/>
          </a:p>
        </p:txBody>
      </p:sp>
      <p:pic>
        <p:nvPicPr>
          <p:cNvPr id="2050" name="Picture 2"/>
          <p:cNvPicPr>
            <a:picLocks noChangeAspect="1" noChangeArrowheads="1"/>
          </p:cNvPicPr>
          <p:nvPr/>
        </p:nvPicPr>
        <p:blipFill>
          <a:blip r:embed="rId2" cstate="print"/>
          <a:srcRect/>
          <a:stretch>
            <a:fillRect/>
          </a:stretch>
        </p:blipFill>
        <p:spPr bwMode="auto">
          <a:xfrm>
            <a:off x="1403648" y="5373216"/>
            <a:ext cx="6292009" cy="1008112"/>
          </a:xfrm>
          <a:prstGeom prst="rect">
            <a:avLst/>
          </a:prstGeom>
          <a:noFill/>
          <a:ln w="9525">
            <a:solidFill>
              <a:schemeClr val="accent1"/>
            </a:solidFill>
            <a:miter lim="800000"/>
            <a:headEnd/>
            <a:tailEnd/>
          </a:ln>
        </p:spPr>
      </p:pic>
    </p:spTree>
    <p:extLst>
      <p:ext uri="{BB962C8B-B14F-4D97-AF65-F5344CB8AC3E}">
        <p14:creationId xmlns="" xmlns:p14="http://schemas.microsoft.com/office/powerpoint/2010/main" val="272062500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5472608"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1001041"/>
            <a:ext cx="8460432" cy="3693319"/>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Accès aux objets DOM</a:t>
            </a:r>
          </a:p>
          <a:p>
            <a:pPr marL="914400" lvl="1" indent="-457200">
              <a:buFont typeface="Wingdings" pitchFamily="2" charset="2"/>
              <a:buChar char="§"/>
            </a:pPr>
            <a:r>
              <a:rPr lang="fr-BE" sz="2800" dirty="0" smtClean="0">
                <a:solidFill>
                  <a:prstClr val="black"/>
                </a:solidFill>
              </a:rPr>
              <a:t>En respectant l'imbrication des conteneurs</a:t>
            </a:r>
          </a:p>
          <a:p>
            <a:pPr marL="914400" lvl="1" indent="-457200">
              <a:buFont typeface="Wingdings" pitchFamily="2" charset="2"/>
              <a:buChar char="§"/>
            </a:pPr>
            <a:endParaRPr lang="fr-BE" sz="2800" dirty="0">
              <a:solidFill>
                <a:prstClr val="black"/>
              </a:solidFill>
            </a:endParaRPr>
          </a:p>
          <a:p>
            <a:pPr marL="914400" lvl="1" indent="-457200">
              <a:buFont typeface="Wingdings" pitchFamily="2" charset="2"/>
              <a:buChar char="§"/>
            </a:pPr>
            <a:endParaRPr lang="fr-BE" sz="2800" dirty="0" smtClean="0">
              <a:solidFill>
                <a:prstClr val="black"/>
              </a:solidFill>
            </a:endParaRPr>
          </a:p>
          <a:p>
            <a:pPr marL="914400" lvl="1" indent="-457200">
              <a:buFont typeface="Wingdings" pitchFamily="2" charset="2"/>
              <a:buChar char="§"/>
            </a:pPr>
            <a:endParaRPr lang="fr-BE" sz="2800" dirty="0">
              <a:solidFill>
                <a:prstClr val="black"/>
              </a:solidFill>
            </a:endParaRPr>
          </a:p>
          <a:p>
            <a:pPr marL="914400" lvl="1" indent="-457200">
              <a:buFont typeface="Wingdings" pitchFamily="2" charset="2"/>
              <a:buChar char="§"/>
            </a:pPr>
            <a:endParaRPr lang="fr-BE" dirty="0" smtClean="0">
              <a:solidFill>
                <a:prstClr val="black"/>
              </a:solidFill>
            </a:endParaRPr>
          </a:p>
          <a:p>
            <a:pPr marL="914400" lvl="1" indent="-457200">
              <a:buFont typeface="Wingdings" pitchFamily="2" charset="2"/>
              <a:buChar char="§"/>
            </a:pPr>
            <a:r>
              <a:rPr lang="fr-BE" sz="2800" dirty="0" smtClean="0">
                <a:solidFill>
                  <a:prstClr val="black"/>
                </a:solidFill>
              </a:rPr>
              <a:t>En utilisant des méthodes spécifiques:</a:t>
            </a:r>
          </a:p>
          <a:p>
            <a:pPr lvl="2"/>
            <a:r>
              <a:rPr lang="fr-BE" sz="2400" dirty="0" err="1" smtClean="0">
                <a:solidFill>
                  <a:srgbClr val="FF0000"/>
                </a:solidFill>
              </a:rPr>
              <a:t>getElementByID</a:t>
            </a:r>
            <a:r>
              <a:rPr lang="fr-BE" sz="2400" dirty="0" smtClean="0">
                <a:solidFill>
                  <a:srgbClr val="FF0000"/>
                </a:solidFill>
              </a:rPr>
              <a:t>, </a:t>
            </a:r>
            <a:r>
              <a:rPr lang="fr-BE" sz="2400" dirty="0" err="1" smtClean="0">
                <a:solidFill>
                  <a:srgbClr val="FF0000"/>
                </a:solidFill>
              </a:rPr>
              <a:t>getElementsByName</a:t>
            </a:r>
            <a:r>
              <a:rPr lang="fr-BE" sz="2400" dirty="0" smtClean="0">
                <a:solidFill>
                  <a:srgbClr val="FF0000"/>
                </a:solidFill>
              </a:rPr>
              <a:t>, </a:t>
            </a:r>
            <a:r>
              <a:rPr lang="fr-BE" sz="2400" dirty="0" err="1" smtClean="0">
                <a:solidFill>
                  <a:srgbClr val="FF0000"/>
                </a:solidFill>
              </a:rPr>
              <a:t>getElementsByTagName</a:t>
            </a:r>
            <a:endParaRPr lang="fr-BE" sz="2800" dirty="0" smtClean="0">
              <a:solidFill>
                <a:srgbClr val="FF0000"/>
              </a:solidFill>
            </a:endParaRPr>
          </a:p>
        </p:txBody>
      </p:sp>
      <p:sp>
        <p:nvSpPr>
          <p:cNvPr id="6" name="Rectangle 5"/>
          <p:cNvSpPr/>
          <p:nvPr/>
        </p:nvSpPr>
        <p:spPr>
          <a:xfrm>
            <a:off x="1593240" y="1961545"/>
            <a:ext cx="7515264" cy="1323439"/>
          </a:xfrm>
          <a:prstGeom prst="rect">
            <a:avLst/>
          </a:prstGeom>
          <a:ln>
            <a:solidFill>
              <a:schemeClr val="tx1"/>
            </a:solidFill>
          </a:ln>
        </p:spPr>
        <p:txBody>
          <a:bodyPr wrap="square">
            <a:spAutoFit/>
          </a:bodyPr>
          <a:lstStyle/>
          <a:p>
            <a:r>
              <a:rPr lang="fr-BE" sz="2000" dirty="0">
                <a:solidFill>
                  <a:prstClr val="black"/>
                </a:solidFill>
              </a:rPr>
              <a:t>&lt;script type="</a:t>
            </a:r>
            <a:r>
              <a:rPr lang="fr-BE" sz="2000" dirty="0" err="1">
                <a:solidFill>
                  <a:prstClr val="black"/>
                </a:solidFill>
              </a:rPr>
              <a:t>text</a:t>
            </a:r>
            <a:r>
              <a:rPr lang="fr-BE" sz="2000" dirty="0">
                <a:solidFill>
                  <a:prstClr val="black"/>
                </a:solidFill>
              </a:rPr>
              <a:t>/</a:t>
            </a:r>
            <a:r>
              <a:rPr lang="fr-BE" sz="2000" dirty="0" err="1">
                <a:solidFill>
                  <a:prstClr val="black"/>
                </a:solidFill>
              </a:rPr>
              <a:t>javascript</a:t>
            </a:r>
            <a:r>
              <a:rPr lang="fr-BE" sz="2000" dirty="0" smtClean="0">
                <a:solidFill>
                  <a:prstClr val="black"/>
                </a:solidFill>
              </a:rPr>
              <a:t>"&gt;</a:t>
            </a:r>
          </a:p>
          <a:p>
            <a:r>
              <a:rPr lang="fr-BE" sz="2000" dirty="0" err="1" smtClean="0">
                <a:solidFill>
                  <a:prstClr val="black"/>
                </a:solidFill>
              </a:rPr>
              <a:t>function</a:t>
            </a:r>
            <a:r>
              <a:rPr lang="fr-BE" sz="2000" dirty="0" smtClean="0">
                <a:solidFill>
                  <a:prstClr val="black"/>
                </a:solidFill>
              </a:rPr>
              <a:t> modifier() {</a:t>
            </a:r>
            <a:endParaRPr lang="fr-BE" sz="2000" dirty="0">
              <a:solidFill>
                <a:prstClr val="black"/>
              </a:solidFill>
            </a:endParaRPr>
          </a:p>
          <a:p>
            <a:r>
              <a:rPr lang="fr-BE" sz="2000" dirty="0">
                <a:solidFill>
                  <a:prstClr val="black"/>
                </a:solidFill>
              </a:rPr>
              <a:t>	</a:t>
            </a:r>
            <a:r>
              <a:rPr lang="fr-BE" sz="2000" b="1" dirty="0" err="1" smtClean="0">
                <a:solidFill>
                  <a:srgbClr val="FF0000"/>
                </a:solidFill>
              </a:rPr>
              <a:t>window.document.forms</a:t>
            </a:r>
            <a:r>
              <a:rPr lang="fr-BE" sz="2000" b="1" dirty="0" smtClean="0">
                <a:solidFill>
                  <a:srgbClr val="FF0000"/>
                </a:solidFill>
              </a:rPr>
              <a:t>[0</a:t>
            </a:r>
            <a:r>
              <a:rPr lang="fr-BE" sz="2000" b="1" dirty="0">
                <a:solidFill>
                  <a:srgbClr val="FF0000"/>
                </a:solidFill>
              </a:rPr>
              <a:t>].</a:t>
            </a:r>
            <a:r>
              <a:rPr lang="fr-BE" sz="2000" b="1" dirty="0" err="1">
                <a:solidFill>
                  <a:srgbClr val="FF0000"/>
                </a:solidFill>
              </a:rPr>
              <a:t>elements</a:t>
            </a:r>
            <a:r>
              <a:rPr lang="fr-BE" sz="2000" b="1" dirty="0">
                <a:solidFill>
                  <a:srgbClr val="FF0000"/>
                </a:solidFill>
              </a:rPr>
              <a:t>[0].value</a:t>
            </a:r>
            <a:r>
              <a:rPr lang="fr-BE" sz="2000" b="1" dirty="0" smtClean="0">
                <a:solidFill>
                  <a:srgbClr val="FF0000"/>
                </a:solidFill>
              </a:rPr>
              <a:t>="au revoir";</a:t>
            </a:r>
            <a:endParaRPr lang="fr-BE" sz="2000" b="1" dirty="0">
              <a:solidFill>
                <a:srgbClr val="FF0000"/>
              </a:solidFill>
            </a:endParaRPr>
          </a:p>
          <a:p>
            <a:r>
              <a:rPr lang="fr-BE" sz="2000" dirty="0" smtClean="0">
                <a:solidFill>
                  <a:prstClr val="black"/>
                </a:solidFill>
              </a:rPr>
              <a:t>}&lt;/</a:t>
            </a:r>
            <a:r>
              <a:rPr lang="fr-BE" sz="2000" dirty="0">
                <a:solidFill>
                  <a:prstClr val="black"/>
                </a:solidFill>
              </a:rPr>
              <a:t>script&gt;</a:t>
            </a:r>
          </a:p>
        </p:txBody>
      </p:sp>
      <p:sp>
        <p:nvSpPr>
          <p:cNvPr id="7" name="Rectangle 6"/>
          <p:cNvSpPr/>
          <p:nvPr/>
        </p:nvSpPr>
        <p:spPr>
          <a:xfrm>
            <a:off x="1619672" y="4769857"/>
            <a:ext cx="7222592" cy="1323439"/>
          </a:xfrm>
          <a:prstGeom prst="rect">
            <a:avLst/>
          </a:prstGeom>
          <a:ln>
            <a:solidFill>
              <a:schemeClr val="tx1"/>
            </a:solidFill>
          </a:ln>
        </p:spPr>
        <p:txBody>
          <a:bodyPr wrap="square">
            <a:spAutoFit/>
          </a:bodyPr>
          <a:lstStyle/>
          <a:p>
            <a:r>
              <a:rPr lang="fr-BE" sz="2000" dirty="0">
                <a:solidFill>
                  <a:prstClr val="black"/>
                </a:solidFill>
              </a:rPr>
              <a:t>&lt;script type="</a:t>
            </a:r>
            <a:r>
              <a:rPr lang="fr-BE" sz="2000" dirty="0" err="1">
                <a:solidFill>
                  <a:prstClr val="black"/>
                </a:solidFill>
              </a:rPr>
              <a:t>text</a:t>
            </a:r>
            <a:r>
              <a:rPr lang="fr-BE" sz="2000" dirty="0">
                <a:solidFill>
                  <a:prstClr val="black"/>
                </a:solidFill>
              </a:rPr>
              <a:t>/</a:t>
            </a:r>
            <a:r>
              <a:rPr lang="fr-BE" sz="2000" dirty="0" err="1">
                <a:solidFill>
                  <a:prstClr val="black"/>
                </a:solidFill>
              </a:rPr>
              <a:t>javascript</a:t>
            </a:r>
            <a:r>
              <a:rPr lang="fr-BE" sz="2000" dirty="0">
                <a:solidFill>
                  <a:prstClr val="black"/>
                </a:solidFill>
              </a:rPr>
              <a:t>"&gt;</a:t>
            </a:r>
          </a:p>
          <a:p>
            <a:r>
              <a:rPr lang="fr-BE" sz="2000" dirty="0" err="1">
                <a:solidFill>
                  <a:prstClr val="black"/>
                </a:solidFill>
              </a:rPr>
              <a:t>function</a:t>
            </a:r>
            <a:r>
              <a:rPr lang="fr-BE" sz="2000" dirty="0">
                <a:solidFill>
                  <a:prstClr val="black"/>
                </a:solidFill>
              </a:rPr>
              <a:t> trouver</a:t>
            </a:r>
            <a:r>
              <a:rPr lang="fr-BE" sz="2000" dirty="0" smtClean="0">
                <a:solidFill>
                  <a:prstClr val="black"/>
                </a:solidFill>
              </a:rPr>
              <a:t>(){</a:t>
            </a:r>
            <a:endParaRPr lang="fr-BE" sz="2000" dirty="0">
              <a:solidFill>
                <a:prstClr val="black"/>
              </a:solidFill>
            </a:endParaRPr>
          </a:p>
          <a:p>
            <a:r>
              <a:rPr lang="fr-BE" sz="2000" dirty="0">
                <a:solidFill>
                  <a:prstClr val="black"/>
                </a:solidFill>
              </a:rPr>
              <a:t>	</a:t>
            </a:r>
            <a:r>
              <a:rPr lang="fr-BE" sz="2000" b="1" dirty="0" err="1">
                <a:solidFill>
                  <a:srgbClr val="FF0000"/>
                </a:solidFill>
              </a:rPr>
              <a:t>document.getElementById</a:t>
            </a:r>
            <a:r>
              <a:rPr lang="fr-BE" sz="2000" b="1" dirty="0">
                <a:solidFill>
                  <a:srgbClr val="FF0000"/>
                </a:solidFill>
              </a:rPr>
              <a:t>("test").value="au revoir";</a:t>
            </a:r>
          </a:p>
          <a:p>
            <a:r>
              <a:rPr lang="fr-BE" sz="2000" dirty="0" smtClean="0">
                <a:solidFill>
                  <a:prstClr val="black"/>
                </a:solidFill>
              </a:rPr>
              <a:t>}&lt;/</a:t>
            </a:r>
            <a:r>
              <a:rPr lang="fr-BE" sz="2000" dirty="0">
                <a:solidFill>
                  <a:prstClr val="black"/>
                </a:solidFill>
              </a:rPr>
              <a:t>script&gt;</a:t>
            </a:r>
          </a:p>
        </p:txBody>
      </p:sp>
    </p:spTree>
    <p:extLst>
      <p:ext uri="{BB962C8B-B14F-4D97-AF65-F5344CB8AC3E}">
        <p14:creationId xmlns="" xmlns:p14="http://schemas.microsoft.com/office/powerpoint/2010/main" val="2446592720"/>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544616"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540060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objets du navigateur</a:t>
            </a:r>
          </a:p>
        </p:txBody>
      </p:sp>
      <p:pic>
        <p:nvPicPr>
          <p:cNvPr id="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648" y="1556792"/>
            <a:ext cx="7359057" cy="4968552"/>
          </a:xfrm>
          <a:prstGeom prst="rect">
            <a:avLst/>
          </a:prstGeom>
          <a:noFill/>
          <a:ln w="9525">
            <a:solidFill>
              <a:srgbClr val="000000"/>
            </a:solidFill>
            <a:miter lim="800000"/>
            <a:headEnd/>
            <a:tailEnd/>
          </a:ln>
          <a:extLst>
            <a:ext uri="{909E8E84-426E-40DD-AFC4-6F175D3DCCD1}">
              <a14:hiddenFill xmlns="" xmlns:a14="http://schemas.microsoft.com/office/drawing/2010/main">
                <a:blipFill dpi="0" rotWithShape="0">
                  <a:blip/>
                  <a:srcRect/>
                  <a:stretch>
                    <a:fillRect/>
                  </a:stretch>
                </a:blipFill>
              </a14:hiddenFill>
            </a:ext>
          </a:extLst>
        </p:spPr>
      </p:pic>
    </p:spTree>
    <p:extLst>
      <p:ext uri="{BB962C8B-B14F-4D97-AF65-F5344CB8AC3E}">
        <p14:creationId xmlns="" xmlns:p14="http://schemas.microsoft.com/office/powerpoint/2010/main" val="49767775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472608"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8064896" cy="3708708"/>
          </a:xfrm>
          <a:prstGeom prst="rect">
            <a:avLst/>
          </a:prstGeom>
          <a:noFill/>
        </p:spPr>
        <p:txBody>
          <a:bodyPr wrap="square" rtlCol="0">
            <a:spAutoFit/>
          </a:bodyPr>
          <a:lstStyle/>
          <a:p>
            <a:pPr lvl="1" indent="-457200">
              <a:buFont typeface="Wingdings" pitchFamily="2" charset="2"/>
              <a:buChar char="Ø"/>
            </a:pPr>
            <a:r>
              <a:rPr lang="fr-BE" sz="2800" dirty="0">
                <a:solidFill>
                  <a:prstClr val="black"/>
                </a:solidFill>
              </a:rPr>
              <a:t>L'objet </a:t>
            </a:r>
            <a:r>
              <a:rPr lang="fr-BE" sz="2800" dirty="0" err="1">
                <a:solidFill>
                  <a:prstClr val="black"/>
                </a:solidFill>
              </a:rPr>
              <a:t>window</a:t>
            </a:r>
            <a:r>
              <a:rPr lang="fr-BE" sz="2800" dirty="0">
                <a:solidFill>
                  <a:prstClr val="black"/>
                </a:solidFill>
              </a:rPr>
              <a:t> </a:t>
            </a:r>
            <a:r>
              <a:rPr lang="fr-BE" sz="2800" dirty="0" smtClean="0">
                <a:solidFill>
                  <a:prstClr val="black"/>
                </a:solidFill>
              </a:rPr>
              <a:t>- </a:t>
            </a:r>
            <a:r>
              <a:rPr lang="fr-BE" sz="2800" dirty="0">
                <a:solidFill>
                  <a:prstClr val="black"/>
                </a:solidFill>
              </a:rPr>
              <a:t>Les propriétés</a:t>
            </a:r>
          </a:p>
          <a:p>
            <a:pPr marL="914400" lvl="1" indent="-457200">
              <a:buFont typeface="Wingdings" pitchFamily="2" charset="2"/>
              <a:buChar char="§"/>
            </a:pPr>
            <a:r>
              <a:rPr lang="fr-BE" sz="2400" dirty="0" err="1" smtClean="0">
                <a:solidFill>
                  <a:srgbClr val="FF0000"/>
                </a:solidFill>
              </a:rPr>
              <a:t>closed</a:t>
            </a:r>
            <a:r>
              <a:rPr lang="fr-BE" sz="2400" dirty="0" smtClean="0">
                <a:solidFill>
                  <a:prstClr val="black"/>
                </a:solidFill>
              </a:rPr>
              <a:t>: </a:t>
            </a:r>
            <a:r>
              <a:rPr lang="fr-BE" sz="2400" dirty="0">
                <a:solidFill>
                  <a:prstClr val="black"/>
                </a:solidFill>
              </a:rPr>
              <a:t>indique que la fenêtre a été </a:t>
            </a:r>
            <a:r>
              <a:rPr lang="fr-BE" sz="2400" dirty="0" smtClean="0">
                <a:solidFill>
                  <a:prstClr val="black"/>
                </a:solidFill>
              </a:rPr>
              <a:t>fermée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defaultStatus</a:t>
            </a:r>
            <a:r>
              <a:rPr lang="fr-BE" sz="2400" dirty="0" smtClean="0">
                <a:solidFill>
                  <a:prstClr val="black"/>
                </a:solidFill>
              </a:rPr>
              <a:t>: </a:t>
            </a:r>
            <a:r>
              <a:rPr lang="fr-BE" sz="2400" dirty="0">
                <a:solidFill>
                  <a:prstClr val="black"/>
                </a:solidFill>
              </a:rPr>
              <a:t>indique le message par défaut dans la barre de </a:t>
            </a:r>
            <a:r>
              <a:rPr lang="fr-BE" sz="2400" dirty="0" err="1" smtClean="0">
                <a:solidFill>
                  <a:prstClr val="black"/>
                </a:solidFill>
              </a:rPr>
              <a:t>status</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document</a:t>
            </a:r>
            <a:r>
              <a:rPr lang="fr-BE" sz="2400" dirty="0" smtClean="0">
                <a:solidFill>
                  <a:prstClr val="black"/>
                </a:solidFill>
              </a:rPr>
              <a:t>: </a:t>
            </a:r>
            <a:r>
              <a:rPr lang="fr-BE" sz="2400" dirty="0">
                <a:solidFill>
                  <a:prstClr val="black"/>
                </a:solidFill>
              </a:rPr>
              <a:t>retourne l'objet document de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frames</a:t>
            </a:r>
            <a:r>
              <a:rPr lang="fr-BE" sz="2400" dirty="0" smtClean="0">
                <a:solidFill>
                  <a:prstClr val="black"/>
                </a:solidFill>
              </a:rPr>
              <a:t>: </a:t>
            </a:r>
            <a:r>
              <a:rPr lang="fr-BE" sz="2400" dirty="0">
                <a:solidFill>
                  <a:prstClr val="black"/>
                </a:solidFill>
              </a:rPr>
              <a:t>retourne la collection de cadres dans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history</a:t>
            </a:r>
            <a:r>
              <a:rPr lang="fr-BE" sz="2400" dirty="0" smtClean="0">
                <a:solidFill>
                  <a:prstClr val="black"/>
                </a:solidFill>
              </a:rPr>
              <a:t>: </a:t>
            </a:r>
            <a:r>
              <a:rPr lang="fr-BE" sz="2400" dirty="0">
                <a:solidFill>
                  <a:prstClr val="black"/>
                </a:solidFill>
              </a:rPr>
              <a:t>retourne l'historique de la session de </a:t>
            </a:r>
            <a:r>
              <a:rPr lang="fr-BE" sz="2400" dirty="0" smtClean="0">
                <a:solidFill>
                  <a:prstClr val="black"/>
                </a:solidFill>
              </a:rPr>
              <a:t>navigation</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location</a:t>
            </a:r>
            <a:r>
              <a:rPr lang="fr-BE" sz="2400" dirty="0" smtClean="0">
                <a:solidFill>
                  <a:prstClr val="black"/>
                </a:solidFill>
              </a:rPr>
              <a:t>: </a:t>
            </a:r>
            <a:r>
              <a:rPr lang="fr-BE" sz="2400" dirty="0">
                <a:solidFill>
                  <a:prstClr val="black"/>
                </a:solidFill>
              </a:rPr>
              <a:t>retourne l'adresse actuellement </a:t>
            </a:r>
            <a:r>
              <a:rPr lang="fr-BE" sz="2400" dirty="0" smtClean="0">
                <a:solidFill>
                  <a:prstClr val="black"/>
                </a:solidFill>
              </a:rPr>
              <a:t>visitée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name</a:t>
            </a:r>
            <a:r>
              <a:rPr lang="fr-BE" sz="2400" dirty="0" smtClean="0">
                <a:solidFill>
                  <a:prstClr val="black"/>
                </a:solidFill>
              </a:rPr>
              <a:t>: indique </a:t>
            </a:r>
            <a:r>
              <a:rPr lang="fr-BE" sz="2400" dirty="0">
                <a:solidFill>
                  <a:prstClr val="black"/>
                </a:solidFill>
              </a:rPr>
              <a:t>le nom de la </a:t>
            </a:r>
            <a:r>
              <a:rPr lang="fr-BE" sz="2400" dirty="0" smtClean="0">
                <a:solidFill>
                  <a:prstClr val="black"/>
                </a:solidFill>
              </a:rPr>
              <a:t>fenêtre</a:t>
            </a:r>
          </a:p>
        </p:txBody>
      </p:sp>
    </p:spTree>
    <p:extLst>
      <p:ext uri="{BB962C8B-B14F-4D97-AF65-F5344CB8AC3E}">
        <p14:creationId xmlns="" xmlns:p14="http://schemas.microsoft.com/office/powerpoint/2010/main" val="2485856123"/>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8172400" cy="4447371"/>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a:t>
            </a:r>
            <a:r>
              <a:rPr lang="fr-BE" sz="2800" dirty="0" err="1" smtClean="0">
                <a:solidFill>
                  <a:prstClr val="black"/>
                </a:solidFill>
              </a:rPr>
              <a:t>window</a:t>
            </a:r>
            <a:r>
              <a:rPr lang="fr-BE" sz="2800" dirty="0" smtClean="0">
                <a:solidFill>
                  <a:prstClr val="black"/>
                </a:solidFill>
              </a:rPr>
              <a:t> - Les propriétés</a:t>
            </a:r>
          </a:p>
          <a:p>
            <a:pPr marL="914400" lvl="1" indent="-457200">
              <a:spcBef>
                <a:spcPts val="300"/>
              </a:spcBef>
              <a:buFont typeface="Wingdings" pitchFamily="2" charset="2"/>
              <a:buChar char="§"/>
            </a:pPr>
            <a:r>
              <a:rPr lang="fr-BE" sz="2400" dirty="0" err="1" smtClean="0">
                <a:solidFill>
                  <a:srgbClr val="FF0000"/>
                </a:solidFill>
              </a:rPr>
              <a:t>navigator</a:t>
            </a:r>
            <a:r>
              <a:rPr lang="fr-BE" sz="2400" dirty="0" smtClean="0">
                <a:solidFill>
                  <a:prstClr val="black"/>
                </a:solidFill>
              </a:rPr>
              <a:t>: </a:t>
            </a:r>
            <a:r>
              <a:rPr lang="fr-BE" sz="2400" dirty="0">
                <a:solidFill>
                  <a:prstClr val="black"/>
                </a:solidFill>
              </a:rPr>
              <a:t>retourne le navigateur </a:t>
            </a:r>
            <a:r>
              <a:rPr lang="fr-BE" sz="2400" dirty="0" smtClean="0">
                <a:solidFill>
                  <a:prstClr val="black"/>
                </a:solidFill>
              </a:rPr>
              <a:t>utilisé</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opener</a:t>
            </a:r>
            <a:r>
              <a:rPr lang="fr-BE" sz="2400" dirty="0" smtClean="0">
                <a:solidFill>
                  <a:prstClr val="black"/>
                </a:solidFill>
              </a:rPr>
              <a:t>: </a:t>
            </a:r>
            <a:r>
              <a:rPr lang="fr-BE" sz="2400" dirty="0">
                <a:solidFill>
                  <a:prstClr val="black"/>
                </a:solidFill>
              </a:rPr>
              <a:t>retourne l'objet </a:t>
            </a:r>
            <a:r>
              <a:rPr lang="fr-BE" sz="2400" dirty="0" err="1">
                <a:solidFill>
                  <a:prstClr val="black"/>
                </a:solidFill>
              </a:rPr>
              <a:t>window</a:t>
            </a:r>
            <a:r>
              <a:rPr lang="fr-BE" sz="2400" dirty="0">
                <a:solidFill>
                  <a:prstClr val="black"/>
                </a:solidFill>
              </a:rPr>
              <a:t> qui a créé la fenêtre en </a:t>
            </a:r>
            <a:r>
              <a:rPr lang="fr-BE" sz="2400" dirty="0" smtClean="0">
                <a:solidFill>
                  <a:prstClr val="black"/>
                </a:solidFill>
              </a:rPr>
              <a:t>cours</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parent</a:t>
            </a:r>
            <a:r>
              <a:rPr lang="fr-BE" sz="2400" dirty="0" smtClean="0">
                <a:solidFill>
                  <a:prstClr val="black"/>
                </a:solidFill>
              </a:rPr>
              <a:t>: </a:t>
            </a:r>
            <a:r>
              <a:rPr lang="fr-BE" sz="2400" dirty="0">
                <a:solidFill>
                  <a:prstClr val="black"/>
                </a:solidFill>
              </a:rPr>
              <a:t>retourne l'objet </a:t>
            </a:r>
            <a:r>
              <a:rPr lang="fr-BE" sz="2400" dirty="0" err="1">
                <a:solidFill>
                  <a:prstClr val="black"/>
                </a:solidFill>
              </a:rPr>
              <a:t>window</a:t>
            </a:r>
            <a:r>
              <a:rPr lang="fr-BE" sz="2400" dirty="0">
                <a:solidFill>
                  <a:prstClr val="black"/>
                </a:solidFill>
              </a:rPr>
              <a:t> </a:t>
            </a:r>
            <a:r>
              <a:rPr lang="fr-BE" sz="2400" dirty="0" smtClean="0">
                <a:solidFill>
                  <a:prstClr val="black"/>
                </a:solidFill>
              </a:rPr>
              <a:t>immédiatement </a:t>
            </a:r>
            <a:r>
              <a:rPr lang="fr-BE" sz="2400" dirty="0">
                <a:solidFill>
                  <a:prstClr val="black"/>
                </a:solidFill>
              </a:rPr>
              <a:t>supérieur dans la </a:t>
            </a:r>
            <a:r>
              <a:rPr lang="fr-BE" sz="2400" dirty="0" smtClean="0">
                <a:solidFill>
                  <a:prstClr val="black"/>
                </a:solidFill>
              </a:rPr>
              <a:t>hiérarchie</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self</a:t>
            </a:r>
            <a:r>
              <a:rPr lang="fr-BE" sz="2400" dirty="0" smtClean="0">
                <a:solidFill>
                  <a:prstClr val="black"/>
                </a:solidFill>
              </a:rPr>
              <a:t>: </a:t>
            </a:r>
            <a:r>
              <a:rPr lang="fr-BE" sz="2400" dirty="0">
                <a:solidFill>
                  <a:prstClr val="black"/>
                </a:solidFill>
              </a:rPr>
              <a:t>retourne l'objet </a:t>
            </a:r>
            <a:r>
              <a:rPr lang="fr-BE" sz="2400" dirty="0" err="1">
                <a:solidFill>
                  <a:prstClr val="black"/>
                </a:solidFill>
              </a:rPr>
              <a:t>window</a:t>
            </a:r>
            <a:r>
              <a:rPr lang="fr-BE" sz="2400" dirty="0">
                <a:solidFill>
                  <a:prstClr val="black"/>
                </a:solidFill>
              </a:rPr>
              <a:t> correspondant à la fenêtre en </a:t>
            </a:r>
            <a:r>
              <a:rPr lang="fr-BE" sz="2400" dirty="0" smtClean="0">
                <a:solidFill>
                  <a:prstClr val="black"/>
                </a:solidFill>
              </a:rPr>
              <a:t>cours</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status</a:t>
            </a:r>
            <a:r>
              <a:rPr lang="fr-BE" sz="2400" dirty="0" smtClean="0">
                <a:solidFill>
                  <a:prstClr val="black"/>
                </a:solidFill>
              </a:rPr>
              <a:t>: </a:t>
            </a:r>
            <a:r>
              <a:rPr lang="fr-BE" sz="2400" dirty="0">
                <a:solidFill>
                  <a:prstClr val="black"/>
                </a:solidFill>
              </a:rPr>
              <a:t>indique le message affiché dans la barre de </a:t>
            </a:r>
            <a:r>
              <a:rPr lang="fr-BE" sz="2400" dirty="0" err="1" smtClean="0">
                <a:solidFill>
                  <a:prstClr val="black"/>
                </a:solidFill>
              </a:rPr>
              <a:t>status</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top</a:t>
            </a:r>
            <a:r>
              <a:rPr lang="fr-BE" sz="2400" dirty="0" smtClean="0">
                <a:solidFill>
                  <a:prstClr val="black"/>
                </a:solidFill>
              </a:rPr>
              <a:t>: </a:t>
            </a:r>
            <a:r>
              <a:rPr lang="fr-BE" sz="2400" dirty="0">
                <a:solidFill>
                  <a:prstClr val="black"/>
                </a:solidFill>
              </a:rPr>
              <a:t>retourne l'objet </a:t>
            </a:r>
            <a:r>
              <a:rPr lang="fr-BE" sz="2400" dirty="0" err="1">
                <a:solidFill>
                  <a:prstClr val="black"/>
                </a:solidFill>
              </a:rPr>
              <a:t>window</a:t>
            </a:r>
            <a:r>
              <a:rPr lang="fr-BE" sz="2400" dirty="0">
                <a:solidFill>
                  <a:prstClr val="black"/>
                </a:solidFill>
              </a:rPr>
              <a:t> le plus haut dans la </a:t>
            </a:r>
            <a:r>
              <a:rPr lang="fr-BE" sz="2400" dirty="0" smtClean="0">
                <a:solidFill>
                  <a:prstClr val="black"/>
                </a:solidFill>
              </a:rPr>
              <a:t>hiérarchie</a:t>
            </a:r>
          </a:p>
        </p:txBody>
      </p:sp>
    </p:spTree>
    <p:extLst>
      <p:ext uri="{BB962C8B-B14F-4D97-AF65-F5344CB8AC3E}">
        <p14:creationId xmlns="" xmlns:p14="http://schemas.microsoft.com/office/powerpoint/2010/main" val="302174564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904656"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8496" y="978689"/>
            <a:ext cx="8058000" cy="4970591"/>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L'objet </a:t>
            </a:r>
            <a:r>
              <a:rPr lang="fr-BE" sz="2800" dirty="0" err="1" smtClean="0">
                <a:solidFill>
                  <a:prstClr val="black"/>
                </a:solidFill>
              </a:rPr>
              <a:t>window</a:t>
            </a:r>
            <a:r>
              <a:rPr lang="fr-BE" sz="2800" dirty="0" smtClean="0">
                <a:solidFill>
                  <a:prstClr val="black"/>
                </a:solidFill>
              </a:rPr>
              <a:t> - Les méthodes</a:t>
            </a:r>
          </a:p>
          <a:p>
            <a:pPr marL="914400" lvl="1" indent="-457200">
              <a:spcBef>
                <a:spcPts val="300"/>
              </a:spcBef>
              <a:buFont typeface="Wingdings" pitchFamily="2" charset="2"/>
              <a:buChar char="§"/>
            </a:pPr>
            <a:r>
              <a:rPr lang="fr-BE" sz="2400" dirty="0" err="1" smtClean="0">
                <a:solidFill>
                  <a:srgbClr val="FF0000"/>
                </a:solidFill>
              </a:rPr>
              <a:t>blur</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enlève le focus de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close</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ferme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focus</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place le focus sur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moveBy</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déplace d'une </a:t>
            </a:r>
            <a:r>
              <a:rPr lang="fr-BE" sz="2400" dirty="0" smtClean="0">
                <a:solidFill>
                  <a:prstClr val="black"/>
                </a:solidFill>
              </a:rPr>
              <a:t>distance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moveTo</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déplace la fenêtre vers un point </a:t>
            </a:r>
            <a:r>
              <a:rPr lang="fr-BE" sz="2400" dirty="0" smtClean="0">
                <a:solidFill>
                  <a:prstClr val="black"/>
                </a:solidFill>
              </a:rPr>
              <a:t>spécifié</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open</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ouvre une nouvelle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print</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imprime le contenu de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resizeBy</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redimensionne d'un certain </a:t>
            </a:r>
            <a:r>
              <a:rPr lang="fr-BE" sz="2400" dirty="0" smtClean="0">
                <a:solidFill>
                  <a:prstClr val="black"/>
                </a:solidFill>
              </a:rPr>
              <a:t>rapport</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resizeTo</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redimensionne la </a:t>
            </a:r>
            <a:r>
              <a:rPr lang="fr-BE" sz="2400" dirty="0" smtClean="0">
                <a:solidFill>
                  <a:prstClr val="black"/>
                </a:solidFill>
              </a:rPr>
              <a:t>fenêtre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setTimeout</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évalue une chaîne de caractère après un certain laps de </a:t>
            </a:r>
            <a:r>
              <a:rPr lang="fr-BE" sz="2400" dirty="0" smtClean="0">
                <a:solidFill>
                  <a:prstClr val="black"/>
                </a:solidFill>
              </a:rPr>
              <a:t>temps</a:t>
            </a:r>
          </a:p>
        </p:txBody>
      </p:sp>
    </p:spTree>
    <p:extLst>
      <p:ext uri="{BB962C8B-B14F-4D97-AF65-F5344CB8AC3E}">
        <p14:creationId xmlns="" xmlns:p14="http://schemas.microsoft.com/office/powerpoint/2010/main" val="2979828216"/>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580024"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8064896" cy="4816703"/>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document - Les propriétés</a:t>
            </a:r>
          </a:p>
          <a:p>
            <a:pPr marL="914400" lvl="1" indent="-457200">
              <a:spcBef>
                <a:spcPts val="300"/>
              </a:spcBef>
              <a:buFont typeface="Wingdings" pitchFamily="2" charset="2"/>
              <a:buChar char="§"/>
            </a:pPr>
            <a:r>
              <a:rPr lang="fr-BE" sz="2400" dirty="0" smtClean="0">
                <a:solidFill>
                  <a:srgbClr val="FF0000"/>
                </a:solidFill>
              </a:rPr>
              <a:t>applets</a:t>
            </a:r>
            <a:r>
              <a:rPr lang="fr-BE" sz="2400" dirty="0" smtClean="0">
                <a:solidFill>
                  <a:prstClr val="black"/>
                </a:solidFill>
              </a:rPr>
              <a:t>: </a:t>
            </a:r>
            <a:r>
              <a:rPr lang="fr-BE" sz="2400" dirty="0">
                <a:solidFill>
                  <a:prstClr val="black"/>
                </a:solidFill>
              </a:rPr>
              <a:t>retourne la collection d'applets java présente dans le </a:t>
            </a:r>
            <a:r>
              <a:rPr lang="fr-BE" sz="2400" dirty="0" smtClean="0">
                <a:solidFill>
                  <a:prstClr val="black"/>
                </a:solidFill>
              </a:rPr>
              <a:t>document</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cookie</a:t>
            </a:r>
            <a:r>
              <a:rPr lang="fr-BE" sz="2400" dirty="0" smtClean="0">
                <a:solidFill>
                  <a:prstClr val="black"/>
                </a:solidFill>
              </a:rPr>
              <a:t>: </a:t>
            </a:r>
            <a:r>
              <a:rPr lang="fr-BE" sz="2400" dirty="0">
                <a:solidFill>
                  <a:prstClr val="black"/>
                </a:solidFill>
              </a:rPr>
              <a:t>permet de stocker un </a:t>
            </a:r>
            <a:r>
              <a:rPr lang="fr-BE" sz="2400" dirty="0" smtClean="0">
                <a:solidFill>
                  <a:prstClr val="black"/>
                </a:solidFill>
              </a:rPr>
              <a:t>cookie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domain</a:t>
            </a:r>
            <a:r>
              <a:rPr lang="fr-BE" sz="2400" dirty="0" smtClean="0">
                <a:solidFill>
                  <a:prstClr val="black"/>
                </a:solidFill>
              </a:rPr>
              <a:t>: </a:t>
            </a:r>
            <a:r>
              <a:rPr lang="fr-BE" sz="2400" dirty="0">
                <a:solidFill>
                  <a:prstClr val="black"/>
                </a:solidFill>
              </a:rPr>
              <a:t>indique le nom de domaine du serveur ayant apporté le </a:t>
            </a:r>
            <a:r>
              <a:rPr lang="fr-BE" sz="2400" dirty="0" smtClean="0">
                <a:solidFill>
                  <a:prstClr val="black"/>
                </a:solidFill>
              </a:rPr>
              <a:t>document</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forms</a:t>
            </a:r>
            <a:r>
              <a:rPr lang="fr-BE" sz="2400" dirty="0" smtClean="0">
                <a:solidFill>
                  <a:prstClr val="black"/>
                </a:solidFill>
              </a:rPr>
              <a:t>: </a:t>
            </a:r>
            <a:r>
              <a:rPr lang="fr-BE" sz="2400" dirty="0">
                <a:solidFill>
                  <a:prstClr val="black"/>
                </a:solidFill>
              </a:rPr>
              <a:t>retourne la collection de formulaires présents dans le </a:t>
            </a:r>
            <a:r>
              <a:rPr lang="fr-BE" sz="2400" dirty="0" smtClean="0">
                <a:solidFill>
                  <a:prstClr val="black"/>
                </a:solidFill>
              </a:rPr>
              <a:t>document</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images</a:t>
            </a:r>
            <a:r>
              <a:rPr lang="fr-BE" sz="2400" dirty="0" smtClean="0">
                <a:solidFill>
                  <a:prstClr val="black"/>
                </a:solidFill>
              </a:rPr>
              <a:t>: </a:t>
            </a:r>
            <a:r>
              <a:rPr lang="fr-BE" sz="2400" dirty="0">
                <a:solidFill>
                  <a:prstClr val="black"/>
                </a:solidFill>
              </a:rPr>
              <a:t>retourne la collection d'images présentes dans le </a:t>
            </a:r>
            <a:r>
              <a:rPr lang="fr-BE" sz="2400" dirty="0" smtClean="0">
                <a:solidFill>
                  <a:prstClr val="black"/>
                </a:solidFill>
              </a:rPr>
              <a:t>document</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links</a:t>
            </a:r>
            <a:r>
              <a:rPr lang="fr-BE" sz="2400" dirty="0" smtClean="0">
                <a:solidFill>
                  <a:prstClr val="black"/>
                </a:solidFill>
              </a:rPr>
              <a:t>: </a:t>
            </a:r>
            <a:r>
              <a:rPr lang="fr-BE" sz="2400" dirty="0">
                <a:solidFill>
                  <a:prstClr val="black"/>
                </a:solidFill>
              </a:rPr>
              <a:t>retourne la collection de liens présents dans le </a:t>
            </a:r>
            <a:r>
              <a:rPr lang="fr-BE" sz="2400" dirty="0" smtClean="0">
                <a:solidFill>
                  <a:prstClr val="black"/>
                </a:solidFill>
              </a:rPr>
              <a:t>document</a:t>
            </a:r>
          </a:p>
        </p:txBody>
      </p:sp>
    </p:spTree>
    <p:extLst>
      <p:ext uri="{BB962C8B-B14F-4D97-AF65-F5344CB8AC3E}">
        <p14:creationId xmlns="" xmlns:p14="http://schemas.microsoft.com/office/powerpoint/2010/main" val="117641689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128792" cy="923330"/>
          </a:xfrm>
          <a:prstGeom prst="rect">
            <a:avLst/>
          </a:prstGeom>
          <a:noFill/>
        </p:spPr>
        <p:txBody>
          <a:bodyPr wrap="square" rtlCol="0">
            <a:spAutoFit/>
          </a:bodyPr>
          <a:lstStyle/>
          <a:p>
            <a:r>
              <a:rPr lang="fr-BE" sz="5400" dirty="0" smtClean="0"/>
              <a:t>HTML dynamique</a:t>
            </a:r>
            <a:endParaRPr lang="fr-BE" sz="54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556792"/>
            <a:ext cx="8309520" cy="27634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8078340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472608"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55616" y="988417"/>
            <a:ext cx="8080880" cy="3808735"/>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document - Les propriétés</a:t>
            </a:r>
          </a:p>
          <a:p>
            <a:pPr marL="914400" lvl="1" indent="-457200">
              <a:spcBef>
                <a:spcPts val="300"/>
              </a:spcBef>
              <a:buFont typeface="Wingdings" pitchFamily="2" charset="2"/>
              <a:buChar char="§"/>
            </a:pPr>
            <a:r>
              <a:rPr lang="fr-BE" sz="2400" dirty="0" err="1" smtClean="0">
                <a:solidFill>
                  <a:srgbClr val="FF0000"/>
                </a:solidFill>
              </a:rPr>
              <a:t>referrer</a:t>
            </a:r>
            <a:r>
              <a:rPr lang="fr-BE" sz="2400" dirty="0" smtClean="0">
                <a:solidFill>
                  <a:prstClr val="black"/>
                </a:solidFill>
              </a:rPr>
              <a:t>: </a:t>
            </a:r>
            <a:r>
              <a:rPr lang="fr-BE" sz="2400" dirty="0">
                <a:solidFill>
                  <a:prstClr val="black"/>
                </a:solidFill>
              </a:rPr>
              <a:t>indique l'adresse de la page </a:t>
            </a:r>
            <a:r>
              <a:rPr lang="fr-BE" sz="2400" dirty="0" smtClean="0">
                <a:solidFill>
                  <a:prstClr val="black"/>
                </a:solidFill>
              </a:rPr>
              <a:t>précédente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title</a:t>
            </a:r>
            <a:r>
              <a:rPr lang="fr-BE" sz="2400" dirty="0" smtClean="0">
                <a:solidFill>
                  <a:prstClr val="black"/>
                </a:solidFill>
              </a:rPr>
              <a:t>: </a:t>
            </a:r>
            <a:r>
              <a:rPr lang="fr-BE" sz="2400" dirty="0">
                <a:solidFill>
                  <a:prstClr val="black"/>
                </a:solidFill>
              </a:rPr>
              <a:t>indique le titre du </a:t>
            </a:r>
            <a:r>
              <a:rPr lang="fr-BE" sz="2400" dirty="0" smtClean="0">
                <a:solidFill>
                  <a:prstClr val="black"/>
                </a:solidFill>
              </a:rPr>
              <a:t>document</a:t>
            </a:r>
          </a:p>
          <a:p>
            <a:pPr marL="457200" indent="-457200">
              <a:spcBef>
                <a:spcPts val="300"/>
              </a:spcBef>
              <a:buFont typeface="Wingdings" pitchFamily="2" charset="2"/>
              <a:buChar char="Ø"/>
            </a:pPr>
            <a:r>
              <a:rPr lang="fr-BE" sz="2800" dirty="0" smtClean="0">
                <a:solidFill>
                  <a:prstClr val="black"/>
                </a:solidFill>
              </a:rPr>
              <a:t>L'objet document - Les méthodes</a:t>
            </a:r>
          </a:p>
          <a:p>
            <a:pPr marL="914400" lvl="1" indent="-457200">
              <a:spcBef>
                <a:spcPts val="300"/>
              </a:spcBef>
              <a:buFont typeface="Wingdings" pitchFamily="2" charset="2"/>
              <a:buChar char="§"/>
            </a:pPr>
            <a:r>
              <a:rPr lang="fr-BE" sz="2400" dirty="0" smtClean="0">
                <a:solidFill>
                  <a:srgbClr val="FF0000"/>
                </a:solidFill>
              </a:rPr>
              <a:t>close</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ferme le document en </a:t>
            </a:r>
            <a:r>
              <a:rPr lang="fr-BE" sz="2400" dirty="0" smtClean="0">
                <a:solidFill>
                  <a:prstClr val="black"/>
                </a:solidFill>
              </a:rPr>
              <a:t>écriture</a:t>
            </a:r>
            <a:endParaRPr lang="fr-BE" sz="2400" dirty="0">
              <a:solidFill>
                <a:prstClr val="black"/>
              </a:solidFill>
            </a:endParaRPr>
          </a:p>
          <a:p>
            <a:pPr marL="914400" lvl="1" indent="-457200">
              <a:spcBef>
                <a:spcPts val="300"/>
              </a:spcBef>
              <a:buFont typeface="Wingdings" pitchFamily="2" charset="2"/>
              <a:buChar char="§"/>
            </a:pPr>
            <a:r>
              <a:rPr lang="fr-BE" sz="2400" dirty="0" smtClean="0">
                <a:solidFill>
                  <a:srgbClr val="FF0000"/>
                </a:solidFill>
              </a:rPr>
              <a:t>open</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ouvre le document en </a:t>
            </a:r>
            <a:r>
              <a:rPr lang="fr-BE" sz="2400" dirty="0" smtClean="0">
                <a:solidFill>
                  <a:prstClr val="black"/>
                </a:solidFill>
              </a:rPr>
              <a:t>écriture</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write</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écrit dans le </a:t>
            </a:r>
            <a:r>
              <a:rPr lang="fr-BE" sz="2400" dirty="0" smtClean="0">
                <a:solidFill>
                  <a:prstClr val="black"/>
                </a:solidFill>
              </a:rPr>
              <a:t>document</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writeln</a:t>
            </a:r>
            <a:r>
              <a:rPr lang="fr-BE" sz="2400" dirty="0">
                <a:solidFill>
                  <a:srgbClr val="FF0000"/>
                </a:solidFill>
              </a:rPr>
              <a:t>( </a:t>
            </a:r>
            <a:r>
              <a:rPr lang="fr-BE" sz="2400" dirty="0" smtClean="0">
                <a:solidFill>
                  <a:srgbClr val="FF0000"/>
                </a:solidFill>
              </a:rPr>
              <a:t>)</a:t>
            </a:r>
            <a:r>
              <a:rPr lang="fr-BE" sz="2400" dirty="0" smtClean="0">
                <a:solidFill>
                  <a:prstClr val="black"/>
                </a:solidFill>
              </a:rPr>
              <a:t>: </a:t>
            </a:r>
            <a:r>
              <a:rPr lang="fr-BE" sz="2400" dirty="0">
                <a:solidFill>
                  <a:prstClr val="black"/>
                </a:solidFill>
              </a:rPr>
              <a:t>écrit dans le document et effectue un retour à la </a:t>
            </a:r>
            <a:r>
              <a:rPr lang="fr-BE" sz="2400" dirty="0" smtClean="0">
                <a:solidFill>
                  <a:prstClr val="black"/>
                </a:solidFill>
              </a:rPr>
              <a:t>ligne</a:t>
            </a:r>
          </a:p>
        </p:txBody>
      </p:sp>
    </p:spTree>
    <p:extLst>
      <p:ext uri="{BB962C8B-B14F-4D97-AF65-F5344CB8AC3E}">
        <p14:creationId xmlns="" xmlns:p14="http://schemas.microsoft.com/office/powerpoint/2010/main" val="405955107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5544616"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6408712" cy="2970044"/>
          </a:xfrm>
          <a:prstGeom prst="rect">
            <a:avLst/>
          </a:prstGeom>
          <a:noFill/>
        </p:spPr>
        <p:txBody>
          <a:bodyPr wrap="square" rtlCol="0">
            <a:spAutoFit/>
          </a:bodyPr>
          <a:lstStyle/>
          <a:p>
            <a:pPr marL="457200" indent="-457200">
              <a:spcBef>
                <a:spcPts val="300"/>
              </a:spcBef>
              <a:buFont typeface="Wingdings" pitchFamily="2" charset="2"/>
              <a:buChar char="Ø"/>
            </a:pPr>
            <a:r>
              <a:rPr lang="fr-BE" sz="2800" dirty="0" smtClean="0">
                <a:solidFill>
                  <a:prstClr val="black"/>
                </a:solidFill>
              </a:rPr>
              <a:t>L'objet </a:t>
            </a:r>
            <a:r>
              <a:rPr lang="fr-BE" sz="2800" dirty="0" err="1" smtClean="0">
                <a:solidFill>
                  <a:prstClr val="black"/>
                </a:solidFill>
              </a:rPr>
              <a:t>navigator</a:t>
            </a:r>
            <a:r>
              <a:rPr lang="fr-BE" sz="2800" dirty="0" smtClean="0">
                <a:solidFill>
                  <a:prstClr val="black"/>
                </a:solidFill>
              </a:rPr>
              <a:t> - Les propriétés</a:t>
            </a:r>
          </a:p>
          <a:p>
            <a:pPr marL="914400" lvl="1" indent="-457200">
              <a:spcBef>
                <a:spcPts val="300"/>
              </a:spcBef>
              <a:buFont typeface="Wingdings" pitchFamily="2" charset="2"/>
              <a:buChar char="§"/>
            </a:pPr>
            <a:r>
              <a:rPr lang="fr-BE" sz="2400" dirty="0" err="1" smtClean="0">
                <a:solidFill>
                  <a:srgbClr val="FF0000"/>
                </a:solidFill>
              </a:rPr>
              <a:t>appName</a:t>
            </a:r>
            <a:r>
              <a:rPr lang="fr-BE" sz="2400" dirty="0" smtClean="0">
                <a:solidFill>
                  <a:prstClr val="black"/>
                </a:solidFill>
              </a:rPr>
              <a:t>: </a:t>
            </a:r>
            <a:r>
              <a:rPr lang="fr-BE" sz="2400" dirty="0">
                <a:solidFill>
                  <a:prstClr val="black"/>
                </a:solidFill>
              </a:rPr>
              <a:t>application </a:t>
            </a:r>
            <a:r>
              <a:rPr lang="fr-BE" sz="2400" dirty="0" smtClean="0">
                <a:solidFill>
                  <a:prstClr val="black"/>
                </a:solidFill>
              </a:rPr>
              <a:t> </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appVersion</a:t>
            </a:r>
            <a:r>
              <a:rPr lang="fr-BE" sz="2400" dirty="0" smtClean="0">
                <a:solidFill>
                  <a:prstClr val="black"/>
                </a:solidFill>
              </a:rPr>
              <a:t>: numéro </a:t>
            </a:r>
            <a:r>
              <a:rPr lang="fr-BE" sz="2400" dirty="0">
                <a:solidFill>
                  <a:prstClr val="black"/>
                </a:solidFill>
              </a:rPr>
              <a:t>de version.</a:t>
            </a:r>
          </a:p>
          <a:p>
            <a:pPr marL="914400" lvl="1" indent="-457200">
              <a:spcBef>
                <a:spcPts val="300"/>
              </a:spcBef>
              <a:buFont typeface="Wingdings" pitchFamily="2" charset="2"/>
              <a:buChar char="§"/>
            </a:pPr>
            <a:r>
              <a:rPr lang="fr-BE" sz="2400" dirty="0" err="1" smtClean="0">
                <a:solidFill>
                  <a:srgbClr val="FF0000"/>
                </a:solidFill>
              </a:rPr>
              <a:t>platform</a:t>
            </a:r>
            <a:r>
              <a:rPr lang="fr-BE" sz="2400" dirty="0" smtClean="0">
                <a:solidFill>
                  <a:prstClr val="black"/>
                </a:solidFill>
              </a:rPr>
              <a:t>: </a:t>
            </a:r>
            <a:r>
              <a:rPr lang="fr-BE" sz="2400" dirty="0">
                <a:solidFill>
                  <a:prstClr val="black"/>
                </a:solidFill>
              </a:rPr>
              <a:t>système d’exploitation (Win32)</a:t>
            </a:r>
          </a:p>
          <a:p>
            <a:pPr marL="914400" lvl="1" indent="-457200">
              <a:spcBef>
                <a:spcPts val="300"/>
              </a:spcBef>
              <a:buFont typeface="Wingdings" pitchFamily="2" charset="2"/>
              <a:buChar char="§"/>
            </a:pPr>
            <a:r>
              <a:rPr lang="fr-BE" sz="2400" dirty="0" smtClean="0">
                <a:solidFill>
                  <a:srgbClr val="FF0000"/>
                </a:solidFill>
              </a:rPr>
              <a:t>plugins</a:t>
            </a:r>
            <a:r>
              <a:rPr lang="fr-BE" sz="2400" dirty="0" smtClean="0">
                <a:solidFill>
                  <a:prstClr val="black"/>
                </a:solidFill>
              </a:rPr>
              <a:t> </a:t>
            </a:r>
            <a:endParaRPr lang="fr-BE" sz="2400" dirty="0">
              <a:solidFill>
                <a:prstClr val="black"/>
              </a:solidFill>
            </a:endParaRPr>
          </a:p>
          <a:p>
            <a:pPr marL="914400" lvl="1" indent="-457200">
              <a:spcBef>
                <a:spcPts val="300"/>
              </a:spcBef>
              <a:buFont typeface="Wingdings" pitchFamily="2" charset="2"/>
              <a:buChar char="§"/>
            </a:pPr>
            <a:r>
              <a:rPr lang="fr-BE" sz="2400" dirty="0" err="1" smtClean="0">
                <a:solidFill>
                  <a:srgbClr val="FF0000"/>
                </a:solidFill>
              </a:rPr>
              <a:t>language</a:t>
            </a:r>
            <a:endParaRPr lang="fr-BE" sz="2400" dirty="0">
              <a:solidFill>
                <a:srgbClr val="FF0000"/>
              </a:solidFill>
            </a:endParaRPr>
          </a:p>
          <a:p>
            <a:pPr marL="914400" lvl="1" indent="-457200">
              <a:spcBef>
                <a:spcPts val="300"/>
              </a:spcBef>
              <a:buFont typeface="Wingdings" pitchFamily="2" charset="2"/>
              <a:buChar char="§"/>
            </a:pPr>
            <a:r>
              <a:rPr lang="fr-BE" sz="2400" dirty="0" err="1" smtClean="0">
                <a:solidFill>
                  <a:srgbClr val="FF0000"/>
                </a:solidFill>
              </a:rPr>
              <a:t>mimeTypes</a:t>
            </a:r>
            <a:endParaRPr lang="fr-BE" sz="2400" dirty="0">
              <a:solidFill>
                <a:srgbClr val="FF0000"/>
              </a:solidFill>
            </a:endParaRPr>
          </a:p>
        </p:txBody>
      </p:sp>
    </p:spTree>
    <p:extLst>
      <p:ext uri="{BB962C8B-B14F-4D97-AF65-F5344CB8AC3E}">
        <p14:creationId xmlns="" xmlns:p14="http://schemas.microsoft.com/office/powerpoint/2010/main" val="1338240261"/>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540060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a:t>
            </a:r>
          </a:p>
        </p:txBody>
      </p:sp>
      <p:graphicFrame>
        <p:nvGraphicFramePr>
          <p:cNvPr id="7" name="Tableau 6"/>
          <p:cNvGraphicFramePr>
            <a:graphicFrameLocks noGrp="1"/>
          </p:cNvGraphicFramePr>
          <p:nvPr>
            <p:extLst>
              <p:ext uri="{D42A27DB-BD31-4B8C-83A1-F6EECF244321}">
                <p14:modId xmlns="" xmlns:p14="http://schemas.microsoft.com/office/powerpoint/2010/main" val="3549821748"/>
              </p:ext>
            </p:extLst>
          </p:nvPr>
        </p:nvGraphicFramePr>
        <p:xfrm>
          <a:off x="953344" y="1556792"/>
          <a:ext cx="8083152" cy="4824537"/>
        </p:xfrm>
        <a:graphic>
          <a:graphicData uri="http://schemas.openxmlformats.org/drawingml/2006/table">
            <a:tbl>
              <a:tblPr firstRow="1" firstCol="1" bandRow="1">
                <a:tableStyleId>{5C22544A-7EE6-4342-B048-85BDC9FD1C3A}</a:tableStyleId>
              </a:tblPr>
              <a:tblGrid>
                <a:gridCol w="2171855"/>
                <a:gridCol w="3084130"/>
                <a:gridCol w="2827167"/>
              </a:tblGrid>
              <a:tr h="641877">
                <a:tc>
                  <a:txBody>
                    <a:bodyPr/>
                    <a:lstStyle/>
                    <a:p>
                      <a:pPr algn="just">
                        <a:lnSpc>
                          <a:spcPct val="115000"/>
                        </a:lnSpc>
                        <a:spcAft>
                          <a:spcPts val="375"/>
                        </a:spcAft>
                      </a:pPr>
                      <a:r>
                        <a:rPr lang="fr-BE" sz="500" dirty="0">
                          <a:effectLst/>
                        </a:rPr>
                        <a:t> </a:t>
                      </a:r>
                      <a:endParaRPr lang="fr-BE" sz="800" dirty="0">
                        <a:effectLst/>
                      </a:endParaRPr>
                    </a:p>
                    <a:p>
                      <a:pPr algn="ctr">
                        <a:lnSpc>
                          <a:spcPct val="115000"/>
                        </a:lnSpc>
                        <a:spcAft>
                          <a:spcPts val="0"/>
                        </a:spcAft>
                      </a:pPr>
                      <a:r>
                        <a:rPr lang="fr-BE" sz="2400" dirty="0" err="1">
                          <a:effectLst/>
                        </a:rPr>
                        <a:t>onabort</a:t>
                      </a:r>
                      <a:endParaRPr lang="fr-BE" sz="240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dirty="0">
                          <a:effectLst/>
                        </a:rPr>
                        <a:t>Arrêt du chargement de l'image.</a:t>
                      </a:r>
                      <a:endParaRPr lang="fr-BE" sz="100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Objets : image </a:t>
                      </a:r>
                      <a:br>
                        <a:rPr lang="fr-BE" sz="1600">
                          <a:effectLst/>
                        </a:rPr>
                      </a:br>
                      <a:r>
                        <a:rPr lang="fr-BE" sz="1600">
                          <a:effectLst/>
                        </a:rPr>
                        <a:t>Balises: img</a:t>
                      </a:r>
                      <a:endParaRPr lang="fr-BE" sz="1000">
                        <a:effectLst/>
                        <a:latin typeface="Calibri"/>
                        <a:ea typeface="Calibri"/>
                        <a:cs typeface="Times New Roman"/>
                      </a:endParaRPr>
                    </a:p>
                  </a:txBody>
                  <a:tcPr marL="34488" marR="34488" marT="34488" marB="34488"/>
                </a:tc>
              </a:tr>
              <a:tr h="1234437">
                <a:tc>
                  <a:txBody>
                    <a:bodyPr/>
                    <a:lstStyle/>
                    <a:p>
                      <a:pPr algn="ctr">
                        <a:lnSpc>
                          <a:spcPct val="115000"/>
                        </a:lnSpc>
                        <a:spcAft>
                          <a:spcPts val="0"/>
                        </a:spcAft>
                      </a:pPr>
                      <a:r>
                        <a:rPr lang="fr-BE" sz="2400" dirty="0" err="1">
                          <a:effectLst/>
                        </a:rPr>
                        <a:t>onblur</a:t>
                      </a:r>
                      <a:endParaRPr lang="fr-BE" sz="100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dirty="0">
                          <a:effectLst/>
                        </a:rPr>
                        <a:t>perte du Focus.</a:t>
                      </a:r>
                      <a:endParaRPr lang="fr-BE" sz="100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Objets : form, window, frame </a:t>
                      </a:r>
                      <a:br>
                        <a:rPr lang="fr-BE" sz="1600">
                          <a:effectLst/>
                        </a:rPr>
                      </a:br>
                      <a:r>
                        <a:rPr lang="fr-BE" sz="1600">
                          <a:effectLst/>
                        </a:rPr>
                        <a:t>Balises : input, textarea, select, body, frame, frameset</a:t>
                      </a:r>
                      <a:endParaRPr lang="fr-BE" sz="1000">
                        <a:effectLst/>
                        <a:latin typeface="Calibri"/>
                        <a:ea typeface="Calibri"/>
                        <a:cs typeface="Times New Roman"/>
                      </a:endParaRPr>
                    </a:p>
                  </a:txBody>
                  <a:tcPr marL="34488" marR="34488" marT="34488" marB="34488"/>
                </a:tc>
              </a:tr>
              <a:tr h="768782">
                <a:tc>
                  <a:txBody>
                    <a:bodyPr/>
                    <a:lstStyle/>
                    <a:p>
                      <a:pPr algn="ctr">
                        <a:lnSpc>
                          <a:spcPct val="115000"/>
                        </a:lnSpc>
                        <a:spcAft>
                          <a:spcPts val="0"/>
                        </a:spcAft>
                      </a:pPr>
                      <a:r>
                        <a:rPr lang="fr-BE" sz="2400">
                          <a:effectLst/>
                        </a:rPr>
                        <a:t>onchange</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changement du contenu.</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smtClean="0">
                          <a:effectLst/>
                        </a:rPr>
                        <a:t>Objets: </a:t>
                      </a:r>
                      <a:r>
                        <a:rPr lang="fr-BE" sz="1600">
                          <a:effectLst/>
                        </a:rPr>
                        <a:t>form </a:t>
                      </a:r>
                      <a:br>
                        <a:rPr lang="fr-BE" sz="1600">
                          <a:effectLst/>
                        </a:rPr>
                      </a:br>
                      <a:r>
                        <a:rPr lang="fr-BE" sz="1600">
                          <a:effectLst/>
                        </a:rPr>
                        <a:t>Balises: input, textarea,select</a:t>
                      </a:r>
                      <a:endParaRPr lang="fr-BE" sz="1000">
                        <a:effectLst/>
                        <a:latin typeface="Calibri"/>
                        <a:ea typeface="Calibri"/>
                        <a:cs typeface="Times New Roman"/>
                      </a:endParaRPr>
                    </a:p>
                  </a:txBody>
                  <a:tcPr marL="34488" marR="34488" marT="34488" marB="34488"/>
                </a:tc>
              </a:tr>
              <a:tr h="768782">
                <a:tc>
                  <a:txBody>
                    <a:bodyPr/>
                    <a:lstStyle/>
                    <a:p>
                      <a:pPr algn="ctr">
                        <a:lnSpc>
                          <a:spcPct val="115000"/>
                        </a:lnSpc>
                        <a:spcAft>
                          <a:spcPts val="0"/>
                        </a:spcAft>
                      </a:pPr>
                      <a:r>
                        <a:rPr lang="fr-BE" sz="2400">
                          <a:effectLst/>
                        </a:rPr>
                        <a:t>onclick</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clique.</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smtClean="0">
                          <a:effectLst/>
                        </a:rPr>
                        <a:t>Objets: </a:t>
                      </a:r>
                      <a:r>
                        <a:rPr lang="fr-BE" sz="1600">
                          <a:effectLst/>
                        </a:rPr>
                        <a:t>link,document, form </a:t>
                      </a:r>
                      <a:br>
                        <a:rPr lang="fr-BE" sz="1600">
                          <a:effectLst/>
                        </a:rPr>
                      </a:br>
                      <a:r>
                        <a:rPr lang="fr-BE" sz="1600">
                          <a:effectLst/>
                        </a:rPr>
                        <a:t>Balises: a, body,area</a:t>
                      </a:r>
                      <a:endParaRPr lang="fr-BE" sz="1000">
                        <a:effectLst/>
                        <a:latin typeface="Calibri"/>
                        <a:ea typeface="Calibri"/>
                        <a:cs typeface="Times New Roman"/>
                      </a:endParaRPr>
                    </a:p>
                  </a:txBody>
                  <a:tcPr marL="34488" marR="34488" marT="34488" marB="34488"/>
                </a:tc>
              </a:tr>
              <a:tr h="768782">
                <a:tc>
                  <a:txBody>
                    <a:bodyPr/>
                    <a:lstStyle/>
                    <a:p>
                      <a:pPr algn="ctr">
                        <a:lnSpc>
                          <a:spcPct val="115000"/>
                        </a:lnSpc>
                        <a:spcAft>
                          <a:spcPts val="0"/>
                        </a:spcAft>
                      </a:pPr>
                      <a:r>
                        <a:rPr lang="fr-BE" sz="2400">
                          <a:effectLst/>
                        </a:rPr>
                        <a:t>ondlclick</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double clique.</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smtClean="0">
                          <a:effectLst/>
                        </a:rPr>
                        <a:t>Objets: </a:t>
                      </a:r>
                      <a:r>
                        <a:rPr lang="fr-BE" sz="1600">
                          <a:effectLst/>
                        </a:rPr>
                        <a:t>link, document,area </a:t>
                      </a:r>
                      <a:br>
                        <a:rPr lang="fr-BE" sz="1600">
                          <a:effectLst/>
                        </a:rPr>
                      </a:br>
                      <a:r>
                        <a:rPr lang="fr-BE" sz="1600">
                          <a:effectLst/>
                        </a:rPr>
                        <a:t>Balises: a, body, area</a:t>
                      </a:r>
                      <a:endParaRPr lang="fr-BE" sz="1000">
                        <a:effectLst/>
                        <a:latin typeface="Calibri"/>
                        <a:ea typeface="Calibri"/>
                        <a:cs typeface="Times New Roman"/>
                      </a:endParaRPr>
                    </a:p>
                  </a:txBody>
                  <a:tcPr marL="34488" marR="34488" marT="34488" marB="34488"/>
                </a:tc>
              </a:tr>
              <a:tr h="641877">
                <a:tc>
                  <a:txBody>
                    <a:bodyPr/>
                    <a:lstStyle/>
                    <a:p>
                      <a:pPr algn="ctr">
                        <a:lnSpc>
                          <a:spcPct val="115000"/>
                        </a:lnSpc>
                        <a:spcAft>
                          <a:spcPts val="0"/>
                        </a:spcAft>
                      </a:pPr>
                      <a:r>
                        <a:rPr lang="fr-BE" sz="2400" dirty="0" err="1">
                          <a:effectLst/>
                        </a:rPr>
                        <a:t>ondragdrop</a:t>
                      </a:r>
                      <a:endParaRPr lang="fr-BE" sz="105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dirty="0">
                          <a:effectLst/>
                        </a:rPr>
                        <a:t>Déplacement d'un objet dans une fenêtre.</a:t>
                      </a:r>
                      <a:endParaRPr lang="fr-BE" sz="100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dirty="0" smtClean="0">
                          <a:effectLst/>
                        </a:rPr>
                        <a:t>Objets: </a:t>
                      </a:r>
                      <a:r>
                        <a:rPr lang="fr-BE" sz="1600" dirty="0" err="1">
                          <a:effectLst/>
                        </a:rPr>
                        <a:t>window</a:t>
                      </a:r>
                      <a:r>
                        <a:rPr lang="fr-BE" sz="1600" dirty="0">
                          <a:effectLst/>
                        </a:rPr>
                        <a:t>, frame </a:t>
                      </a:r>
                      <a:br>
                        <a:rPr lang="fr-BE" sz="1600" dirty="0">
                          <a:effectLst/>
                        </a:rPr>
                      </a:br>
                      <a:r>
                        <a:rPr lang="fr-BE" sz="1600" dirty="0">
                          <a:effectLst/>
                        </a:rPr>
                        <a:t>Balises: body, frame</a:t>
                      </a:r>
                      <a:endParaRPr lang="fr-BE" sz="1000" dirty="0">
                        <a:effectLst/>
                        <a:latin typeface="Calibri"/>
                        <a:ea typeface="Calibri"/>
                        <a:cs typeface="Times New Roman"/>
                      </a:endParaRPr>
                    </a:p>
                  </a:txBody>
                  <a:tcPr marL="34488" marR="34488" marT="34488" marB="34488"/>
                </a:tc>
              </a:tr>
            </a:tbl>
          </a:graphicData>
        </a:graphic>
      </p:graphicFrame>
    </p:spTree>
    <p:extLst>
      <p:ext uri="{BB962C8B-B14F-4D97-AF65-F5344CB8AC3E}">
        <p14:creationId xmlns="" xmlns:p14="http://schemas.microsoft.com/office/powerpoint/2010/main" val="260423220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61564"/>
            <a:ext cx="4608512"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 </a:t>
            </a:r>
          </a:p>
        </p:txBody>
      </p:sp>
      <p:graphicFrame>
        <p:nvGraphicFramePr>
          <p:cNvPr id="3" name="Tableau 2"/>
          <p:cNvGraphicFramePr>
            <a:graphicFrameLocks noGrp="1"/>
          </p:cNvGraphicFramePr>
          <p:nvPr>
            <p:extLst>
              <p:ext uri="{D42A27DB-BD31-4B8C-83A1-F6EECF244321}">
                <p14:modId xmlns="" xmlns:p14="http://schemas.microsoft.com/office/powerpoint/2010/main" val="51611408"/>
              </p:ext>
            </p:extLst>
          </p:nvPr>
        </p:nvGraphicFramePr>
        <p:xfrm>
          <a:off x="971600" y="1560083"/>
          <a:ext cx="7848872" cy="5037270"/>
        </p:xfrm>
        <a:graphic>
          <a:graphicData uri="http://schemas.openxmlformats.org/drawingml/2006/table">
            <a:tbl>
              <a:tblPr firstRow="1" firstCol="1" bandRow="1">
                <a:tableStyleId>{5C22544A-7EE6-4342-B048-85BDC9FD1C3A}</a:tableStyleId>
              </a:tblPr>
              <a:tblGrid>
                <a:gridCol w="2108907"/>
                <a:gridCol w="2994740"/>
                <a:gridCol w="2745225"/>
              </a:tblGrid>
              <a:tr h="705476">
                <a:tc>
                  <a:txBody>
                    <a:bodyPr/>
                    <a:lstStyle/>
                    <a:p>
                      <a:pPr algn="ctr">
                        <a:lnSpc>
                          <a:spcPct val="115000"/>
                        </a:lnSpc>
                        <a:spcAft>
                          <a:spcPts val="0"/>
                        </a:spcAft>
                      </a:pPr>
                      <a:r>
                        <a:rPr lang="fr-BE" sz="2400" dirty="0" err="1">
                          <a:effectLst/>
                        </a:rPr>
                        <a:t>onerror</a:t>
                      </a:r>
                      <a:endParaRPr lang="fr-BE" sz="1050" dirty="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lorsqu'il se produit une erreur de script.</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 image, window </a:t>
                      </a:r>
                      <a:br>
                        <a:rPr lang="fr-BE" sz="1600">
                          <a:effectLst/>
                        </a:rPr>
                      </a:br>
                      <a:r>
                        <a:rPr lang="fr-BE" sz="1600">
                          <a:effectLst/>
                        </a:rPr>
                        <a:t>Balises: img, body</a:t>
                      </a:r>
                      <a:endParaRPr lang="fr-BE" sz="1000">
                        <a:effectLst/>
                        <a:latin typeface="Calibri"/>
                        <a:ea typeface="Calibri"/>
                        <a:cs typeface="Times New Roman"/>
                      </a:endParaRPr>
                    </a:p>
                  </a:txBody>
                  <a:tcPr marL="34488" marR="34488" marT="34488" marB="34488"/>
                </a:tc>
              </a:tr>
              <a:tr h="648344">
                <a:tc>
                  <a:txBody>
                    <a:bodyPr/>
                    <a:lstStyle/>
                    <a:p>
                      <a:pPr algn="ctr">
                        <a:lnSpc>
                          <a:spcPct val="115000"/>
                        </a:lnSpc>
                        <a:spcAft>
                          <a:spcPts val="0"/>
                        </a:spcAft>
                      </a:pPr>
                      <a:r>
                        <a:rPr lang="fr-BE" sz="2400">
                          <a:effectLst/>
                        </a:rPr>
                        <a:t>onfocus</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quand un élément prend le focus.</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 window, form </a:t>
                      </a:r>
                      <a:br>
                        <a:rPr lang="fr-BE" sz="1600">
                          <a:effectLst/>
                        </a:rPr>
                      </a:br>
                      <a:r>
                        <a:rPr lang="fr-BE" sz="1600">
                          <a:effectLst/>
                        </a:rPr>
                        <a:t>Balises: body, input</a:t>
                      </a:r>
                      <a:endParaRPr lang="fr-BE" sz="1000">
                        <a:effectLst/>
                        <a:latin typeface="Calibri"/>
                        <a:ea typeface="Calibri"/>
                        <a:cs typeface="Times New Roman"/>
                      </a:endParaRPr>
                    </a:p>
                  </a:txBody>
                  <a:tcPr marL="34488" marR="34488" marT="34488" marB="34488"/>
                </a:tc>
              </a:tr>
              <a:tr h="1011702">
                <a:tc>
                  <a:txBody>
                    <a:bodyPr/>
                    <a:lstStyle/>
                    <a:p>
                      <a:pPr algn="ctr">
                        <a:lnSpc>
                          <a:spcPct val="115000"/>
                        </a:lnSpc>
                        <a:spcAft>
                          <a:spcPts val="0"/>
                        </a:spcAft>
                      </a:pPr>
                      <a:r>
                        <a:rPr lang="fr-BE" sz="2400">
                          <a:effectLst/>
                        </a:rPr>
                        <a:t>onkeydown</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touche du clavier est enfoncée.</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 link, image, document, form </a:t>
                      </a:r>
                      <a:br>
                        <a:rPr lang="fr-BE" sz="1600">
                          <a:effectLst/>
                        </a:rPr>
                      </a:br>
                      <a:r>
                        <a:rPr lang="fr-BE" sz="1600">
                          <a:effectLst/>
                        </a:rPr>
                        <a:t>Balises: a, img, body, textarea</a:t>
                      </a:r>
                      <a:endParaRPr lang="fr-BE" sz="1000">
                        <a:effectLst/>
                        <a:latin typeface="Calibri"/>
                        <a:ea typeface="Calibri"/>
                        <a:cs typeface="Times New Roman"/>
                      </a:endParaRPr>
                    </a:p>
                  </a:txBody>
                  <a:tcPr marL="34488" marR="34488" marT="34488" marB="34488"/>
                </a:tc>
              </a:tr>
              <a:tr h="1011702">
                <a:tc>
                  <a:txBody>
                    <a:bodyPr/>
                    <a:lstStyle/>
                    <a:p>
                      <a:pPr algn="ctr">
                        <a:lnSpc>
                          <a:spcPct val="115000"/>
                        </a:lnSpc>
                        <a:spcAft>
                          <a:spcPts val="0"/>
                        </a:spcAft>
                      </a:pPr>
                      <a:r>
                        <a:rPr lang="fr-BE" sz="2400">
                          <a:effectLst/>
                        </a:rPr>
                        <a:t>onkeypress</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touche appuyée.</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 link, image, document, form </a:t>
                      </a:r>
                      <a:br>
                        <a:rPr lang="fr-BE" sz="1600">
                          <a:effectLst/>
                        </a:rPr>
                      </a:br>
                      <a:r>
                        <a:rPr lang="fr-BE" sz="1600">
                          <a:effectLst/>
                        </a:rPr>
                        <a:t>Balises: a, img, body, textarea</a:t>
                      </a:r>
                      <a:endParaRPr lang="fr-BE" sz="1000">
                        <a:effectLst/>
                        <a:latin typeface="Calibri"/>
                        <a:ea typeface="Calibri"/>
                        <a:cs typeface="Times New Roman"/>
                      </a:endParaRPr>
                    </a:p>
                  </a:txBody>
                  <a:tcPr marL="34488" marR="34488" marT="34488" marB="34488"/>
                </a:tc>
              </a:tr>
              <a:tr h="1011702">
                <a:tc>
                  <a:txBody>
                    <a:bodyPr/>
                    <a:lstStyle/>
                    <a:p>
                      <a:pPr algn="ctr">
                        <a:lnSpc>
                          <a:spcPct val="115000"/>
                        </a:lnSpc>
                        <a:spcAft>
                          <a:spcPts val="0"/>
                        </a:spcAft>
                      </a:pPr>
                      <a:r>
                        <a:rPr lang="fr-BE" sz="2400">
                          <a:effectLst/>
                        </a:rPr>
                        <a:t>onkeyup</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quand on lâche une touche du clavier.</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Objet: link, image, document, form </a:t>
                      </a:r>
                      <a:br>
                        <a:rPr lang="fr-BE" sz="1600">
                          <a:effectLst/>
                        </a:rPr>
                      </a:br>
                      <a:r>
                        <a:rPr lang="fr-BE" sz="1600">
                          <a:effectLst/>
                        </a:rPr>
                        <a:t>Balises: a, img, body, textarea</a:t>
                      </a:r>
                      <a:endParaRPr lang="fr-BE" sz="1000">
                        <a:effectLst/>
                        <a:latin typeface="Calibri"/>
                        <a:ea typeface="Calibri"/>
                        <a:cs typeface="Times New Roman"/>
                      </a:endParaRPr>
                    </a:p>
                  </a:txBody>
                  <a:tcPr marL="34488" marR="34488" marT="34488" marB="34488"/>
                </a:tc>
              </a:tr>
              <a:tr h="648344">
                <a:tc>
                  <a:txBody>
                    <a:bodyPr/>
                    <a:lstStyle/>
                    <a:p>
                      <a:pPr algn="ctr">
                        <a:lnSpc>
                          <a:spcPct val="115000"/>
                        </a:lnSpc>
                        <a:spcAft>
                          <a:spcPts val="0"/>
                        </a:spcAft>
                      </a:pPr>
                      <a:r>
                        <a:rPr lang="fr-BE" sz="2400">
                          <a:effectLst/>
                        </a:rPr>
                        <a:t>onload</a:t>
                      </a:r>
                      <a:endParaRPr lang="fr-BE" sz="105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a:effectLst/>
                        </a:rPr>
                        <a:t>lors du chargement.</a:t>
                      </a:r>
                      <a:endParaRPr lang="fr-BE" sz="1000">
                        <a:effectLst/>
                        <a:latin typeface="Calibri"/>
                        <a:ea typeface="Calibri"/>
                        <a:cs typeface="Times New Roman"/>
                      </a:endParaRPr>
                    </a:p>
                  </a:txBody>
                  <a:tcPr marL="34488" marR="34488" marT="34488" marB="34488"/>
                </a:tc>
                <a:tc>
                  <a:txBody>
                    <a:bodyPr/>
                    <a:lstStyle/>
                    <a:p>
                      <a:pPr>
                        <a:lnSpc>
                          <a:spcPct val="115000"/>
                        </a:lnSpc>
                        <a:spcAft>
                          <a:spcPts val="0"/>
                        </a:spcAft>
                      </a:pPr>
                      <a:r>
                        <a:rPr lang="fr-BE" sz="1600" dirty="0">
                          <a:effectLst/>
                        </a:rPr>
                        <a:t>Objet: image, </a:t>
                      </a:r>
                      <a:r>
                        <a:rPr lang="fr-BE" sz="1600" dirty="0" err="1">
                          <a:effectLst/>
                        </a:rPr>
                        <a:t>window</a:t>
                      </a:r>
                      <a:r>
                        <a:rPr lang="fr-BE" sz="1600" dirty="0">
                          <a:effectLst/>
                        </a:rPr>
                        <a:t> </a:t>
                      </a:r>
                      <a:br>
                        <a:rPr lang="fr-BE" sz="1600" dirty="0">
                          <a:effectLst/>
                        </a:rPr>
                      </a:br>
                      <a:r>
                        <a:rPr lang="fr-BE" sz="1600" dirty="0" err="1">
                          <a:effectLst/>
                        </a:rPr>
                        <a:t>img</a:t>
                      </a:r>
                      <a:r>
                        <a:rPr lang="fr-BE" sz="1600" dirty="0">
                          <a:effectLst/>
                        </a:rPr>
                        <a:t>, body</a:t>
                      </a:r>
                      <a:endParaRPr lang="fr-BE" sz="1000" dirty="0">
                        <a:effectLst/>
                        <a:latin typeface="Calibri"/>
                        <a:ea typeface="Calibri"/>
                        <a:cs typeface="Times New Roman"/>
                      </a:endParaRPr>
                    </a:p>
                  </a:txBody>
                  <a:tcPr marL="34488" marR="34488" marT="34488" marB="34488"/>
                </a:tc>
              </a:tr>
            </a:tbl>
          </a:graphicData>
        </a:graphic>
      </p:graphicFrame>
    </p:spTree>
    <p:extLst>
      <p:ext uri="{BB962C8B-B14F-4D97-AF65-F5344CB8AC3E}">
        <p14:creationId xmlns="" xmlns:p14="http://schemas.microsoft.com/office/powerpoint/2010/main" val="352032826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4320480"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 </a:t>
            </a:r>
          </a:p>
        </p:txBody>
      </p:sp>
      <p:graphicFrame>
        <p:nvGraphicFramePr>
          <p:cNvPr id="5" name="Tableau 4"/>
          <p:cNvGraphicFramePr>
            <a:graphicFrameLocks noGrp="1"/>
          </p:cNvGraphicFramePr>
          <p:nvPr>
            <p:extLst>
              <p:ext uri="{D42A27DB-BD31-4B8C-83A1-F6EECF244321}">
                <p14:modId xmlns="" xmlns:p14="http://schemas.microsoft.com/office/powerpoint/2010/main" val="80979113"/>
              </p:ext>
            </p:extLst>
          </p:nvPr>
        </p:nvGraphicFramePr>
        <p:xfrm>
          <a:off x="899592" y="1556792"/>
          <a:ext cx="8064896" cy="4981344"/>
        </p:xfrm>
        <a:graphic>
          <a:graphicData uri="http://schemas.openxmlformats.org/drawingml/2006/table">
            <a:tbl>
              <a:tblPr firstRow="1" firstCol="1" bandRow="1">
                <a:tableStyleId>{5C22544A-7EE6-4342-B048-85BDC9FD1C3A}</a:tableStyleId>
              </a:tblPr>
              <a:tblGrid>
                <a:gridCol w="2166951"/>
                <a:gridCol w="3077163"/>
                <a:gridCol w="2820782"/>
              </a:tblGrid>
              <a:tr h="817344">
                <a:tc>
                  <a:txBody>
                    <a:bodyPr/>
                    <a:lstStyle/>
                    <a:p>
                      <a:pPr algn="ctr">
                        <a:lnSpc>
                          <a:spcPct val="115000"/>
                        </a:lnSpc>
                        <a:spcAft>
                          <a:spcPts val="0"/>
                        </a:spcAft>
                      </a:pPr>
                      <a:r>
                        <a:rPr lang="fr-BE" sz="2400" dirty="0" err="1">
                          <a:effectLst/>
                        </a:rPr>
                        <a:t>onmousedown</a:t>
                      </a:r>
                      <a:endParaRPr lang="fr-BE" sz="1000" dirty="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le bouton de la sourie est appuyé.</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link, document, form </a:t>
                      </a:r>
                      <a:br>
                        <a:rPr lang="fr-BE" sz="1600">
                          <a:effectLst/>
                        </a:rPr>
                      </a:br>
                      <a:r>
                        <a:rPr lang="fr-BE" sz="1600">
                          <a:effectLst/>
                        </a:rPr>
                        <a:t>Balises: a, body, form</a:t>
                      </a:r>
                      <a:endParaRPr lang="fr-BE" sz="900">
                        <a:effectLst/>
                        <a:latin typeface="Calibri"/>
                        <a:ea typeface="Calibri"/>
                        <a:cs typeface="Times New Roman"/>
                      </a:endParaRPr>
                    </a:p>
                  </a:txBody>
                  <a:tcPr marL="35748" marR="35748" marT="35748" marB="35748"/>
                </a:tc>
              </a:tr>
              <a:tr h="817344">
                <a:tc>
                  <a:txBody>
                    <a:bodyPr/>
                    <a:lstStyle/>
                    <a:p>
                      <a:pPr algn="ctr">
                        <a:lnSpc>
                          <a:spcPct val="115000"/>
                        </a:lnSpc>
                        <a:spcAft>
                          <a:spcPts val="0"/>
                        </a:spcAft>
                      </a:pPr>
                      <a:r>
                        <a:rPr lang="fr-BE" sz="2400">
                          <a:effectLst/>
                        </a:rPr>
                        <a:t>onmousemove</a:t>
                      </a:r>
                      <a:endParaRPr lang="fr-BE" sz="10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le curseur bouge.</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link, document, form </a:t>
                      </a:r>
                      <a:br>
                        <a:rPr lang="fr-BE" sz="1600">
                          <a:effectLst/>
                        </a:rPr>
                      </a:br>
                      <a:r>
                        <a:rPr lang="fr-BE" sz="1600">
                          <a:effectLst/>
                        </a:rPr>
                        <a:t>Balises: a, body, form</a:t>
                      </a:r>
                      <a:endParaRPr lang="fr-BE" sz="900">
                        <a:effectLst/>
                        <a:latin typeface="Calibri"/>
                        <a:ea typeface="Calibri"/>
                        <a:cs typeface="Times New Roman"/>
                      </a:endParaRPr>
                    </a:p>
                  </a:txBody>
                  <a:tcPr marL="35748" marR="35748" marT="35748" marB="35748"/>
                </a:tc>
              </a:tr>
              <a:tr h="587727">
                <a:tc>
                  <a:txBody>
                    <a:bodyPr/>
                    <a:lstStyle/>
                    <a:p>
                      <a:pPr algn="ctr">
                        <a:lnSpc>
                          <a:spcPct val="115000"/>
                        </a:lnSpc>
                        <a:spcAft>
                          <a:spcPts val="0"/>
                        </a:spcAft>
                      </a:pPr>
                      <a:r>
                        <a:rPr lang="fr-BE" sz="2400">
                          <a:effectLst/>
                        </a:rPr>
                        <a:t>onmouseout</a:t>
                      </a:r>
                      <a:endParaRPr lang="fr-BE" sz="10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le curseur sort de l'objet.</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link, area </a:t>
                      </a:r>
                      <a:br>
                        <a:rPr lang="fr-BE" sz="1600">
                          <a:effectLst/>
                        </a:rPr>
                      </a:br>
                      <a:r>
                        <a:rPr lang="fr-BE" sz="1600">
                          <a:effectLst/>
                        </a:rPr>
                        <a:t>Balises: a, area</a:t>
                      </a:r>
                      <a:endParaRPr lang="fr-BE" sz="900">
                        <a:effectLst/>
                        <a:latin typeface="Calibri"/>
                        <a:ea typeface="Calibri"/>
                        <a:cs typeface="Times New Roman"/>
                      </a:endParaRPr>
                    </a:p>
                  </a:txBody>
                  <a:tcPr marL="35748" marR="35748" marT="35748" marB="35748"/>
                </a:tc>
              </a:tr>
              <a:tr h="587727">
                <a:tc>
                  <a:txBody>
                    <a:bodyPr/>
                    <a:lstStyle/>
                    <a:p>
                      <a:pPr algn="ctr">
                        <a:lnSpc>
                          <a:spcPct val="115000"/>
                        </a:lnSpc>
                        <a:spcAft>
                          <a:spcPts val="0"/>
                        </a:spcAft>
                      </a:pPr>
                      <a:r>
                        <a:rPr lang="fr-BE" sz="2400">
                          <a:effectLst/>
                        </a:rPr>
                        <a:t>onmouseover</a:t>
                      </a:r>
                      <a:endParaRPr lang="fr-BE" sz="10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le curseur passe au-dessus de l'objet</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link, area </a:t>
                      </a:r>
                      <a:br>
                        <a:rPr lang="fr-BE" sz="1600">
                          <a:effectLst/>
                        </a:rPr>
                      </a:br>
                      <a:r>
                        <a:rPr lang="fr-BE" sz="1600">
                          <a:effectLst/>
                        </a:rPr>
                        <a:t>Balises: a, area</a:t>
                      </a:r>
                      <a:endParaRPr lang="fr-BE" sz="900">
                        <a:effectLst/>
                        <a:latin typeface="Calibri"/>
                        <a:ea typeface="Calibri"/>
                        <a:cs typeface="Times New Roman"/>
                      </a:endParaRPr>
                    </a:p>
                  </a:txBody>
                  <a:tcPr marL="35748" marR="35748" marT="35748" marB="35748"/>
                </a:tc>
              </a:tr>
              <a:tr h="817344">
                <a:tc>
                  <a:txBody>
                    <a:bodyPr/>
                    <a:lstStyle/>
                    <a:p>
                      <a:pPr algn="ctr">
                        <a:lnSpc>
                          <a:spcPct val="115000"/>
                        </a:lnSpc>
                        <a:spcAft>
                          <a:spcPts val="0"/>
                        </a:spcAft>
                      </a:pPr>
                      <a:r>
                        <a:rPr lang="fr-BE" sz="2400">
                          <a:effectLst/>
                        </a:rPr>
                        <a:t>onmouseup</a:t>
                      </a:r>
                      <a:endParaRPr lang="fr-BE" sz="10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le bouton de la sourie est relâché.</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link, document, form </a:t>
                      </a:r>
                      <a:br>
                        <a:rPr lang="fr-BE" sz="1600">
                          <a:effectLst/>
                        </a:rPr>
                      </a:br>
                      <a:r>
                        <a:rPr lang="fr-BE" sz="1600">
                          <a:effectLst/>
                        </a:rPr>
                        <a:t>Balises: a, body, input</a:t>
                      </a:r>
                      <a:endParaRPr lang="fr-BE" sz="900">
                        <a:effectLst/>
                        <a:latin typeface="Calibri"/>
                        <a:ea typeface="Calibri"/>
                        <a:cs typeface="Times New Roman"/>
                      </a:endParaRPr>
                    </a:p>
                  </a:txBody>
                  <a:tcPr marL="35748" marR="35748" marT="35748" marB="35748"/>
                </a:tc>
              </a:tr>
              <a:tr h="587727">
                <a:tc>
                  <a:txBody>
                    <a:bodyPr/>
                    <a:lstStyle/>
                    <a:p>
                      <a:pPr algn="ctr">
                        <a:lnSpc>
                          <a:spcPct val="115000"/>
                        </a:lnSpc>
                        <a:spcAft>
                          <a:spcPts val="0"/>
                        </a:spcAft>
                      </a:pPr>
                      <a:r>
                        <a:rPr lang="fr-BE" sz="2400">
                          <a:effectLst/>
                        </a:rPr>
                        <a:t>onmove</a:t>
                      </a:r>
                      <a:endParaRPr lang="fr-BE" sz="10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on déplace la fenêtre.</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Objet: window </a:t>
                      </a:r>
                      <a:br>
                        <a:rPr lang="fr-BE" sz="1600">
                          <a:effectLst/>
                        </a:rPr>
                      </a:br>
                      <a:r>
                        <a:rPr lang="fr-BE" sz="1600">
                          <a:effectLst/>
                        </a:rPr>
                        <a:t>Balises: body</a:t>
                      </a:r>
                      <a:endParaRPr lang="fr-BE" sz="900">
                        <a:effectLst/>
                        <a:latin typeface="Calibri"/>
                        <a:ea typeface="Calibri"/>
                        <a:cs typeface="Times New Roman"/>
                      </a:endParaRPr>
                    </a:p>
                  </a:txBody>
                  <a:tcPr marL="35748" marR="35748" marT="35748" marB="35748"/>
                </a:tc>
              </a:tr>
              <a:tr h="587727">
                <a:tc>
                  <a:txBody>
                    <a:bodyPr/>
                    <a:lstStyle/>
                    <a:p>
                      <a:pPr algn="ctr">
                        <a:lnSpc>
                          <a:spcPct val="115000"/>
                        </a:lnSpc>
                        <a:spcAft>
                          <a:spcPts val="0"/>
                        </a:spcAft>
                      </a:pPr>
                      <a:r>
                        <a:rPr lang="fr-BE" sz="2400" dirty="0" err="1">
                          <a:effectLst/>
                        </a:rPr>
                        <a:t>onreset</a:t>
                      </a:r>
                      <a:endParaRPr lang="fr-BE" sz="1000" dirty="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a:effectLst/>
                        </a:rPr>
                        <a:t>quand on réinitialise.</a:t>
                      </a:r>
                      <a:endParaRPr lang="fr-BE" sz="900">
                        <a:effectLst/>
                        <a:latin typeface="Calibri"/>
                        <a:ea typeface="Calibri"/>
                        <a:cs typeface="Times New Roman"/>
                      </a:endParaRPr>
                    </a:p>
                  </a:txBody>
                  <a:tcPr marL="35748" marR="35748" marT="35748" marB="35748"/>
                </a:tc>
                <a:tc>
                  <a:txBody>
                    <a:bodyPr/>
                    <a:lstStyle/>
                    <a:p>
                      <a:pPr>
                        <a:lnSpc>
                          <a:spcPct val="115000"/>
                        </a:lnSpc>
                        <a:spcAft>
                          <a:spcPts val="0"/>
                        </a:spcAft>
                      </a:pPr>
                      <a:r>
                        <a:rPr lang="fr-BE" sz="1600" dirty="0">
                          <a:effectLst/>
                        </a:rPr>
                        <a:t>Objet: </a:t>
                      </a:r>
                      <a:r>
                        <a:rPr lang="fr-BE" sz="1600" dirty="0" err="1">
                          <a:effectLst/>
                        </a:rPr>
                        <a:t>form</a:t>
                      </a:r>
                      <a:r>
                        <a:rPr lang="fr-BE" sz="1600" dirty="0">
                          <a:effectLst/>
                        </a:rPr>
                        <a:t> </a:t>
                      </a:r>
                      <a:br>
                        <a:rPr lang="fr-BE" sz="1600" dirty="0">
                          <a:effectLst/>
                        </a:rPr>
                      </a:br>
                      <a:r>
                        <a:rPr lang="fr-BE" sz="1600" dirty="0">
                          <a:effectLst/>
                        </a:rPr>
                        <a:t>Balises: </a:t>
                      </a:r>
                      <a:r>
                        <a:rPr lang="fr-BE" sz="1600" dirty="0" err="1">
                          <a:effectLst/>
                        </a:rPr>
                        <a:t>form</a:t>
                      </a:r>
                      <a:endParaRPr lang="fr-BE" sz="900" dirty="0">
                        <a:effectLst/>
                        <a:latin typeface="Calibri"/>
                        <a:ea typeface="Calibri"/>
                        <a:cs typeface="Times New Roman"/>
                      </a:endParaRPr>
                    </a:p>
                  </a:txBody>
                  <a:tcPr marL="35748" marR="35748" marT="35748" marB="35748"/>
                </a:tc>
              </a:tr>
            </a:tbl>
          </a:graphicData>
        </a:graphic>
      </p:graphicFrame>
    </p:spTree>
    <p:extLst>
      <p:ext uri="{BB962C8B-B14F-4D97-AF65-F5344CB8AC3E}">
        <p14:creationId xmlns="" xmlns:p14="http://schemas.microsoft.com/office/powerpoint/2010/main" val="939572498"/>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3672408"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 </a:t>
            </a:r>
          </a:p>
        </p:txBody>
      </p:sp>
      <p:graphicFrame>
        <p:nvGraphicFramePr>
          <p:cNvPr id="3" name="Tableau 2"/>
          <p:cNvGraphicFramePr>
            <a:graphicFrameLocks noGrp="1"/>
          </p:cNvGraphicFramePr>
          <p:nvPr>
            <p:extLst>
              <p:ext uri="{D42A27DB-BD31-4B8C-83A1-F6EECF244321}">
                <p14:modId xmlns="" xmlns:p14="http://schemas.microsoft.com/office/powerpoint/2010/main" val="160279477"/>
              </p:ext>
            </p:extLst>
          </p:nvPr>
        </p:nvGraphicFramePr>
        <p:xfrm>
          <a:off x="875184" y="1556792"/>
          <a:ext cx="8077199" cy="2681692"/>
        </p:xfrm>
        <a:graphic>
          <a:graphicData uri="http://schemas.openxmlformats.org/drawingml/2006/table">
            <a:tbl>
              <a:tblPr firstRow="1" firstCol="1" bandRow="1">
                <a:tableStyleId>{5C22544A-7EE6-4342-B048-85BDC9FD1C3A}</a:tableStyleId>
              </a:tblPr>
              <a:tblGrid>
                <a:gridCol w="2170256"/>
                <a:gridCol w="3081858"/>
                <a:gridCol w="2825085"/>
              </a:tblGrid>
              <a:tr h="670423">
                <a:tc>
                  <a:txBody>
                    <a:bodyPr/>
                    <a:lstStyle/>
                    <a:p>
                      <a:pPr algn="ctr">
                        <a:lnSpc>
                          <a:spcPct val="115000"/>
                        </a:lnSpc>
                        <a:spcAft>
                          <a:spcPts val="0"/>
                        </a:spcAft>
                      </a:pPr>
                      <a:r>
                        <a:rPr lang="fr-BE" sz="2400">
                          <a:effectLst/>
                        </a:rPr>
                        <a:t>onresize</a:t>
                      </a:r>
                      <a:endParaRPr lang="fr-BE" sz="105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quand on redimensionne.</a:t>
                      </a:r>
                      <a:endParaRPr lang="fr-BE" sz="100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Objet: window </a:t>
                      </a:r>
                      <a:br>
                        <a:rPr lang="fr-BE" sz="1600">
                          <a:effectLst/>
                        </a:rPr>
                      </a:br>
                      <a:r>
                        <a:rPr lang="fr-BE" sz="1600">
                          <a:effectLst/>
                        </a:rPr>
                        <a:t>Balises: body</a:t>
                      </a:r>
                      <a:endParaRPr lang="fr-BE" sz="1000">
                        <a:effectLst/>
                        <a:latin typeface="Calibri"/>
                        <a:ea typeface="Calibri"/>
                        <a:cs typeface="Times New Roman"/>
                      </a:endParaRPr>
                    </a:p>
                  </a:txBody>
                  <a:tcPr marL="43968" marR="43968" marT="43968" marB="43968"/>
                </a:tc>
              </a:tr>
              <a:tr h="670423">
                <a:tc>
                  <a:txBody>
                    <a:bodyPr/>
                    <a:lstStyle/>
                    <a:p>
                      <a:pPr algn="ctr">
                        <a:lnSpc>
                          <a:spcPct val="115000"/>
                        </a:lnSpc>
                        <a:spcAft>
                          <a:spcPts val="0"/>
                        </a:spcAft>
                      </a:pPr>
                      <a:r>
                        <a:rPr lang="fr-BE" sz="2400">
                          <a:effectLst/>
                        </a:rPr>
                        <a:t>onselect</a:t>
                      </a:r>
                      <a:endParaRPr lang="fr-BE" sz="105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quand on sélectionne.</a:t>
                      </a:r>
                      <a:endParaRPr lang="fr-BE" sz="100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Objet: form </a:t>
                      </a:r>
                      <a:br>
                        <a:rPr lang="fr-BE" sz="1600">
                          <a:effectLst/>
                        </a:rPr>
                      </a:br>
                      <a:r>
                        <a:rPr lang="fr-BE" sz="1600">
                          <a:effectLst/>
                        </a:rPr>
                        <a:t>Balises: input, textarea</a:t>
                      </a:r>
                      <a:endParaRPr lang="fr-BE" sz="1000">
                        <a:effectLst/>
                        <a:latin typeface="Calibri"/>
                        <a:ea typeface="Calibri"/>
                        <a:cs typeface="Times New Roman"/>
                      </a:endParaRPr>
                    </a:p>
                  </a:txBody>
                  <a:tcPr marL="43968" marR="43968" marT="43968" marB="43968"/>
                </a:tc>
              </a:tr>
              <a:tr h="670423">
                <a:tc>
                  <a:txBody>
                    <a:bodyPr/>
                    <a:lstStyle/>
                    <a:p>
                      <a:pPr algn="ctr">
                        <a:lnSpc>
                          <a:spcPct val="115000"/>
                        </a:lnSpc>
                        <a:spcAft>
                          <a:spcPts val="0"/>
                        </a:spcAft>
                      </a:pPr>
                      <a:r>
                        <a:rPr lang="fr-BE" sz="2400">
                          <a:effectLst/>
                        </a:rPr>
                        <a:t>onsubmit</a:t>
                      </a:r>
                      <a:endParaRPr lang="fr-BE" sz="105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quand on envoie un formulaire.</a:t>
                      </a:r>
                      <a:endParaRPr lang="fr-BE" sz="100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Objet: form </a:t>
                      </a:r>
                      <a:br>
                        <a:rPr lang="fr-BE" sz="1600">
                          <a:effectLst/>
                        </a:rPr>
                      </a:br>
                      <a:r>
                        <a:rPr lang="fr-BE" sz="1600">
                          <a:effectLst/>
                        </a:rPr>
                        <a:t>Balises: form</a:t>
                      </a:r>
                      <a:endParaRPr lang="fr-BE" sz="1000">
                        <a:effectLst/>
                        <a:latin typeface="Calibri"/>
                        <a:ea typeface="Calibri"/>
                        <a:cs typeface="Times New Roman"/>
                      </a:endParaRPr>
                    </a:p>
                  </a:txBody>
                  <a:tcPr marL="43968" marR="43968" marT="43968" marB="43968"/>
                </a:tc>
              </a:tr>
              <a:tr h="670423">
                <a:tc>
                  <a:txBody>
                    <a:bodyPr/>
                    <a:lstStyle/>
                    <a:p>
                      <a:pPr algn="ctr">
                        <a:lnSpc>
                          <a:spcPct val="115000"/>
                        </a:lnSpc>
                        <a:spcAft>
                          <a:spcPts val="0"/>
                        </a:spcAft>
                      </a:pPr>
                      <a:r>
                        <a:rPr lang="fr-BE" sz="2400">
                          <a:effectLst/>
                        </a:rPr>
                        <a:t>onunload</a:t>
                      </a:r>
                      <a:endParaRPr lang="fr-BE" sz="105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a:effectLst/>
                        </a:rPr>
                        <a:t>quand on ferme la fenêtre.</a:t>
                      </a:r>
                      <a:endParaRPr lang="fr-BE" sz="1000">
                        <a:effectLst/>
                        <a:latin typeface="Calibri"/>
                        <a:ea typeface="Calibri"/>
                        <a:cs typeface="Times New Roman"/>
                      </a:endParaRPr>
                    </a:p>
                  </a:txBody>
                  <a:tcPr marL="43968" marR="43968" marT="43968" marB="43968"/>
                </a:tc>
                <a:tc>
                  <a:txBody>
                    <a:bodyPr/>
                    <a:lstStyle/>
                    <a:p>
                      <a:pPr>
                        <a:lnSpc>
                          <a:spcPct val="115000"/>
                        </a:lnSpc>
                        <a:spcAft>
                          <a:spcPts val="0"/>
                        </a:spcAft>
                      </a:pPr>
                      <a:r>
                        <a:rPr lang="fr-BE" sz="1600" dirty="0">
                          <a:effectLst/>
                        </a:rPr>
                        <a:t>Objet: </a:t>
                      </a:r>
                      <a:r>
                        <a:rPr lang="fr-BE" sz="1600" dirty="0" err="1">
                          <a:effectLst/>
                        </a:rPr>
                        <a:t>window</a:t>
                      </a:r>
                      <a:r>
                        <a:rPr lang="fr-BE" sz="1600" dirty="0">
                          <a:effectLst/>
                        </a:rPr>
                        <a:t> </a:t>
                      </a:r>
                      <a:br>
                        <a:rPr lang="fr-BE" sz="1600" dirty="0">
                          <a:effectLst/>
                        </a:rPr>
                      </a:br>
                      <a:r>
                        <a:rPr lang="fr-BE" sz="1600" dirty="0">
                          <a:effectLst/>
                        </a:rPr>
                        <a:t>Balises HTML : body</a:t>
                      </a:r>
                      <a:endParaRPr lang="fr-BE" sz="1000" dirty="0">
                        <a:effectLst/>
                        <a:latin typeface="Calibri"/>
                        <a:ea typeface="Calibri"/>
                        <a:cs typeface="Times New Roman"/>
                      </a:endParaRPr>
                    </a:p>
                  </a:txBody>
                  <a:tcPr marL="43968" marR="43968" marT="43968" marB="43968"/>
                </a:tc>
              </a:tr>
            </a:tbl>
          </a:graphicData>
        </a:graphic>
      </p:graphicFrame>
    </p:spTree>
    <p:extLst>
      <p:ext uri="{BB962C8B-B14F-4D97-AF65-F5344CB8AC3E}">
        <p14:creationId xmlns="" xmlns:p14="http://schemas.microsoft.com/office/powerpoint/2010/main" val="617446724"/>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6192688" cy="892552"/>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a:t>
            </a:r>
          </a:p>
          <a:p>
            <a:pPr lvl="1"/>
            <a:r>
              <a:rPr lang="fr-BE" sz="2400" dirty="0" smtClean="0">
                <a:solidFill>
                  <a:prstClr val="black"/>
                </a:solidFill>
              </a:rPr>
              <a:t>Exemple de gestion d'aide à l'introduction</a:t>
            </a:r>
          </a:p>
        </p:txBody>
      </p:sp>
      <p:sp>
        <p:nvSpPr>
          <p:cNvPr id="5" name="Rectangle 4"/>
          <p:cNvSpPr/>
          <p:nvPr/>
        </p:nvSpPr>
        <p:spPr>
          <a:xfrm>
            <a:off x="1475656" y="1988840"/>
            <a:ext cx="5022304" cy="2246769"/>
          </a:xfrm>
          <a:prstGeom prst="rect">
            <a:avLst/>
          </a:prstGeom>
          <a:ln>
            <a:solidFill>
              <a:srgbClr val="000000"/>
            </a:solidFill>
          </a:ln>
        </p:spPr>
        <p:txBody>
          <a:bodyPr wrap="square">
            <a:spAutoFit/>
          </a:bodyPr>
          <a:lstStyle/>
          <a:p>
            <a:r>
              <a:rPr lang="fr-BE" sz="2000" dirty="0">
                <a:solidFill>
                  <a:srgbClr val="FF0000"/>
                </a:solidFill>
              </a:rPr>
              <a:t>&lt;script type="</a:t>
            </a:r>
            <a:r>
              <a:rPr lang="fr-BE" sz="2000" dirty="0" err="1">
                <a:solidFill>
                  <a:srgbClr val="FF0000"/>
                </a:solidFill>
              </a:rPr>
              <a:t>text</a:t>
            </a:r>
            <a:r>
              <a:rPr lang="fr-BE" sz="2000" dirty="0">
                <a:solidFill>
                  <a:srgbClr val="FF0000"/>
                </a:solidFill>
              </a:rPr>
              <a:t>/</a:t>
            </a:r>
            <a:r>
              <a:rPr lang="fr-BE" sz="2000" dirty="0" err="1">
                <a:solidFill>
                  <a:srgbClr val="FF0000"/>
                </a:solidFill>
              </a:rPr>
              <a:t>javascript</a:t>
            </a:r>
            <a:r>
              <a:rPr lang="fr-BE" sz="2000" dirty="0">
                <a:solidFill>
                  <a:srgbClr val="FF0000"/>
                </a:solidFill>
              </a:rPr>
              <a:t>"&gt;</a:t>
            </a:r>
          </a:p>
          <a:p>
            <a:r>
              <a:rPr lang="fr-BE" sz="2000" dirty="0" err="1">
                <a:solidFill>
                  <a:srgbClr val="FF0000"/>
                </a:solidFill>
              </a:rPr>
              <a:t>function</a:t>
            </a:r>
            <a:r>
              <a:rPr lang="fr-BE" sz="2000" dirty="0">
                <a:solidFill>
                  <a:srgbClr val="FF0000"/>
                </a:solidFill>
              </a:rPr>
              <a:t> Effacer(</a:t>
            </a:r>
            <a:r>
              <a:rPr lang="fr-BE" sz="2000" dirty="0" err="1">
                <a:solidFill>
                  <a:srgbClr val="FF0000"/>
                </a:solidFill>
              </a:rPr>
              <a:t>MonElement</a:t>
            </a:r>
            <a:r>
              <a:rPr lang="fr-BE" sz="2000" dirty="0" smtClean="0">
                <a:solidFill>
                  <a:srgbClr val="FF0000"/>
                </a:solidFill>
              </a:rPr>
              <a:t>)</a:t>
            </a:r>
          </a:p>
          <a:p>
            <a:r>
              <a:rPr lang="fr-BE" sz="2000" dirty="0" smtClean="0">
                <a:solidFill>
                  <a:srgbClr val="FF0000"/>
                </a:solidFill>
              </a:rPr>
              <a:t>{</a:t>
            </a:r>
            <a:endParaRPr lang="fr-BE" sz="2000" dirty="0">
              <a:solidFill>
                <a:srgbClr val="FF0000"/>
              </a:solidFill>
            </a:endParaRPr>
          </a:p>
          <a:p>
            <a:r>
              <a:rPr lang="fr-BE" sz="2000" dirty="0">
                <a:solidFill>
                  <a:srgbClr val="FF0000"/>
                </a:solidFill>
              </a:rPr>
              <a:t>	</a:t>
            </a:r>
            <a:r>
              <a:rPr lang="fr-BE" sz="2000" dirty="0" err="1">
                <a:solidFill>
                  <a:srgbClr val="FF0000"/>
                </a:solidFill>
              </a:rPr>
              <a:t>MonElement.value</a:t>
            </a:r>
            <a:r>
              <a:rPr lang="fr-BE" sz="2000" dirty="0">
                <a:solidFill>
                  <a:srgbClr val="FF0000"/>
                </a:solidFill>
              </a:rPr>
              <a:t>="";</a:t>
            </a:r>
          </a:p>
          <a:p>
            <a:r>
              <a:rPr lang="fr-BE" sz="2000" dirty="0">
                <a:solidFill>
                  <a:srgbClr val="FF0000"/>
                </a:solidFill>
              </a:rPr>
              <a:t>	</a:t>
            </a:r>
            <a:r>
              <a:rPr lang="fr-BE" sz="2000" dirty="0" err="1">
                <a:solidFill>
                  <a:srgbClr val="FF0000"/>
                </a:solidFill>
              </a:rPr>
              <a:t>MonElement.style.color</a:t>
            </a:r>
            <a:r>
              <a:rPr lang="fr-BE" sz="2000" dirty="0">
                <a:solidFill>
                  <a:srgbClr val="FF0000"/>
                </a:solidFill>
              </a:rPr>
              <a:t>="black";</a:t>
            </a:r>
          </a:p>
          <a:p>
            <a:r>
              <a:rPr lang="fr-BE" sz="2000" dirty="0">
                <a:solidFill>
                  <a:srgbClr val="FF0000"/>
                </a:solidFill>
              </a:rPr>
              <a:t>}</a:t>
            </a:r>
          </a:p>
          <a:p>
            <a:r>
              <a:rPr lang="fr-BE" sz="2000" dirty="0">
                <a:solidFill>
                  <a:srgbClr val="FF0000"/>
                </a:solidFill>
              </a:rPr>
              <a:t>&lt;/script&gt;</a:t>
            </a:r>
          </a:p>
        </p:txBody>
      </p:sp>
      <p:sp>
        <p:nvSpPr>
          <p:cNvPr id="6" name="Rectangle 5"/>
          <p:cNvSpPr/>
          <p:nvPr/>
        </p:nvSpPr>
        <p:spPr>
          <a:xfrm>
            <a:off x="1505700" y="4509120"/>
            <a:ext cx="6954732" cy="1938992"/>
          </a:xfrm>
          <a:prstGeom prst="rect">
            <a:avLst/>
          </a:prstGeom>
          <a:ln>
            <a:solidFill>
              <a:srgbClr val="000000"/>
            </a:solidFill>
          </a:ln>
        </p:spPr>
        <p:txBody>
          <a:bodyPr wrap="square">
            <a:spAutoFit/>
          </a:bodyPr>
          <a:lstStyle/>
          <a:p>
            <a:r>
              <a:rPr lang="fr-BE" sz="2000" dirty="0">
                <a:solidFill>
                  <a:prstClr val="black"/>
                </a:solidFill>
              </a:rPr>
              <a:t>&lt;body&gt;</a:t>
            </a:r>
          </a:p>
          <a:p>
            <a:pPr lvl="1"/>
            <a:r>
              <a:rPr lang="fr-BE" sz="2000" dirty="0">
                <a:solidFill>
                  <a:prstClr val="black"/>
                </a:solidFill>
              </a:rPr>
              <a:t>&lt;</a:t>
            </a:r>
            <a:r>
              <a:rPr lang="fr-BE" sz="2000" dirty="0" err="1">
                <a:solidFill>
                  <a:prstClr val="black"/>
                </a:solidFill>
              </a:rPr>
              <a:t>form</a:t>
            </a:r>
            <a:r>
              <a:rPr lang="fr-BE" sz="2000" dirty="0">
                <a:solidFill>
                  <a:prstClr val="black"/>
                </a:solidFill>
              </a:rPr>
              <a:t>&gt;</a:t>
            </a:r>
          </a:p>
          <a:p>
            <a:pPr lvl="2"/>
            <a:r>
              <a:rPr lang="fr-BE" sz="2000" dirty="0">
                <a:solidFill>
                  <a:prstClr val="black"/>
                </a:solidFill>
              </a:rPr>
              <a:t>Nom:&lt;input type="</a:t>
            </a:r>
            <a:r>
              <a:rPr lang="fr-BE" sz="2000" dirty="0" err="1">
                <a:solidFill>
                  <a:prstClr val="black"/>
                </a:solidFill>
              </a:rPr>
              <a:t>text</a:t>
            </a:r>
            <a:r>
              <a:rPr lang="fr-BE" sz="2000" dirty="0">
                <a:solidFill>
                  <a:prstClr val="black"/>
                </a:solidFill>
              </a:rPr>
              <a:t>" id="Nom" value="Introduire le nom" style="</a:t>
            </a:r>
            <a:r>
              <a:rPr lang="fr-BE" sz="2000" dirty="0" err="1">
                <a:solidFill>
                  <a:prstClr val="black"/>
                </a:solidFill>
              </a:rPr>
              <a:t>color:lightgray</a:t>
            </a:r>
            <a:r>
              <a:rPr lang="fr-BE" sz="2000" dirty="0">
                <a:solidFill>
                  <a:prstClr val="black"/>
                </a:solidFill>
              </a:rPr>
              <a:t>" </a:t>
            </a:r>
            <a:r>
              <a:rPr lang="fr-BE" sz="2000" dirty="0" err="1">
                <a:solidFill>
                  <a:prstClr val="black"/>
                </a:solidFill>
              </a:rPr>
              <a:t>onfocus</a:t>
            </a:r>
            <a:r>
              <a:rPr lang="fr-BE" sz="2000" dirty="0">
                <a:solidFill>
                  <a:prstClr val="black"/>
                </a:solidFill>
              </a:rPr>
              <a:t>="</a:t>
            </a:r>
            <a:r>
              <a:rPr lang="fr-BE" sz="2000" dirty="0">
                <a:solidFill>
                  <a:srgbClr val="FF0000"/>
                </a:solidFill>
              </a:rPr>
              <a:t>Effacer(</a:t>
            </a:r>
            <a:r>
              <a:rPr lang="fr-BE" sz="2000" dirty="0" err="1">
                <a:solidFill>
                  <a:srgbClr val="FF0000"/>
                </a:solidFill>
              </a:rPr>
              <a:t>this</a:t>
            </a:r>
            <a:r>
              <a:rPr lang="fr-BE" sz="2000" dirty="0">
                <a:solidFill>
                  <a:srgbClr val="FF0000"/>
                </a:solidFill>
              </a:rPr>
              <a:t>)"&gt;</a:t>
            </a:r>
          </a:p>
          <a:p>
            <a:pPr lvl="1"/>
            <a:r>
              <a:rPr lang="fr-BE" sz="2000" dirty="0">
                <a:solidFill>
                  <a:prstClr val="black"/>
                </a:solidFill>
              </a:rPr>
              <a:t>&lt;/</a:t>
            </a:r>
            <a:r>
              <a:rPr lang="fr-BE" sz="2000" dirty="0" err="1">
                <a:solidFill>
                  <a:prstClr val="black"/>
                </a:solidFill>
              </a:rPr>
              <a:t>form</a:t>
            </a:r>
            <a:r>
              <a:rPr lang="fr-BE" sz="2000" dirty="0">
                <a:solidFill>
                  <a:prstClr val="black"/>
                </a:solidFill>
              </a:rPr>
              <a:t>&gt;</a:t>
            </a:r>
          </a:p>
          <a:p>
            <a:r>
              <a:rPr lang="fr-BE" sz="2000" dirty="0">
                <a:solidFill>
                  <a:prstClr val="black"/>
                </a:solidFill>
              </a:rPr>
              <a:t>&lt;/body&gt;</a:t>
            </a:r>
          </a:p>
        </p:txBody>
      </p:sp>
    </p:spTree>
    <p:extLst>
      <p:ext uri="{BB962C8B-B14F-4D97-AF65-F5344CB8AC3E}">
        <p14:creationId xmlns="" xmlns:p14="http://schemas.microsoft.com/office/powerpoint/2010/main" val="415339058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8064896" cy="4216539"/>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événements</a:t>
            </a:r>
          </a:p>
          <a:p>
            <a:pPr lvl="1"/>
            <a:r>
              <a:rPr lang="fr-BE" sz="2400" dirty="0" smtClean="0">
                <a:solidFill>
                  <a:srgbClr val="FF0000"/>
                </a:solidFill>
              </a:rPr>
              <a:t>Affichage avant le focus</a:t>
            </a:r>
          </a:p>
          <a:p>
            <a:pPr lvl="1"/>
            <a:endParaRPr lang="fr-BE" sz="2400" dirty="0">
              <a:solidFill>
                <a:prstClr val="black"/>
              </a:solidFill>
            </a:endParaRPr>
          </a:p>
          <a:p>
            <a:pPr lvl="1"/>
            <a:endParaRPr lang="fr-BE" sz="2400" dirty="0" smtClean="0">
              <a:solidFill>
                <a:prstClr val="black"/>
              </a:solidFill>
            </a:endParaRPr>
          </a:p>
          <a:p>
            <a:pPr lvl="1"/>
            <a:endParaRPr lang="fr-BE" sz="2400" dirty="0">
              <a:solidFill>
                <a:prstClr val="black"/>
              </a:solidFill>
            </a:endParaRPr>
          </a:p>
          <a:p>
            <a:pPr lvl="1"/>
            <a:r>
              <a:rPr lang="fr-BE" sz="2400" dirty="0" smtClean="0">
                <a:solidFill>
                  <a:srgbClr val="FF0000"/>
                </a:solidFill>
              </a:rPr>
              <a:t>Après le focus et l'encodage</a:t>
            </a:r>
          </a:p>
          <a:p>
            <a:pPr lvl="1"/>
            <a:endParaRPr lang="fr-BE" sz="2400" dirty="0" smtClean="0">
              <a:solidFill>
                <a:prstClr val="black"/>
              </a:solidFill>
            </a:endParaRPr>
          </a:p>
          <a:p>
            <a:pPr lvl="1"/>
            <a:endParaRPr lang="fr-BE" sz="2400" dirty="0" smtClean="0">
              <a:solidFill>
                <a:prstClr val="black"/>
              </a:solidFill>
            </a:endParaRPr>
          </a:p>
          <a:p>
            <a:pPr lvl="1"/>
            <a:endParaRPr lang="fr-BE" sz="2400" dirty="0">
              <a:solidFill>
                <a:prstClr val="black"/>
              </a:solidFill>
            </a:endParaRPr>
          </a:p>
          <a:p>
            <a:pPr lvl="1"/>
            <a:r>
              <a:rPr lang="fr-BE" sz="2400" dirty="0" smtClean="0">
                <a:solidFill>
                  <a:prstClr val="black"/>
                </a:solidFill>
              </a:rPr>
              <a:t>La zone de texte s'efface et le contenu peut être encodé en couleur noire</a:t>
            </a:r>
          </a:p>
        </p:txBody>
      </p:sp>
      <p:pic>
        <p:nvPicPr>
          <p:cNvPr id="2355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5696" y="1988840"/>
            <a:ext cx="4029019" cy="72008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850701" y="3501008"/>
            <a:ext cx="4161459" cy="67271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75325497"/>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16632"/>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smtClean="0">
                <a:solidFill>
                  <a:prstClr val="black"/>
                </a:solidFill>
              </a:rPr>
              <a:t>Javascript</a:t>
            </a:r>
            <a:endParaRPr lang="fr-BE" sz="5400" dirty="0" smtClean="0">
              <a:solidFill>
                <a:prstClr val="black"/>
              </a:solidFill>
            </a:endParaRPr>
          </a:p>
        </p:txBody>
      </p:sp>
      <p:sp>
        <p:nvSpPr>
          <p:cNvPr id="4" name="ZoneTexte 3"/>
          <p:cNvSpPr txBox="1"/>
          <p:nvPr/>
        </p:nvSpPr>
        <p:spPr>
          <a:xfrm>
            <a:off x="971600" y="980728"/>
            <a:ext cx="3744416"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variables</a:t>
            </a:r>
          </a:p>
        </p:txBody>
      </p:sp>
      <p:sp>
        <p:nvSpPr>
          <p:cNvPr id="3" name="Rectangle 2"/>
          <p:cNvSpPr/>
          <p:nvPr/>
        </p:nvSpPr>
        <p:spPr>
          <a:xfrm>
            <a:off x="1259632" y="1415673"/>
            <a:ext cx="7632848" cy="4608954"/>
          </a:xfrm>
          <a:prstGeom prst="rect">
            <a:avLst/>
          </a:prstGeom>
        </p:spPr>
        <p:txBody>
          <a:bodyPr wrap="square">
            <a:spAutoFit/>
          </a:bodyPr>
          <a:lstStyle/>
          <a:p>
            <a:pPr marL="342900" indent="-342900">
              <a:spcBef>
                <a:spcPts val="300"/>
              </a:spcBef>
              <a:buFont typeface="Wingdings" pitchFamily="2" charset="2"/>
              <a:buChar char="§"/>
            </a:pPr>
            <a:r>
              <a:rPr lang="fr-BE" sz="2600" dirty="0">
                <a:solidFill>
                  <a:prstClr val="black"/>
                </a:solidFill>
              </a:rPr>
              <a:t>Le mot-clé </a:t>
            </a:r>
            <a:r>
              <a:rPr lang="fr-BE" sz="2600" b="1" dirty="0">
                <a:solidFill>
                  <a:srgbClr val="FF0000"/>
                </a:solidFill>
              </a:rPr>
              <a:t>var</a:t>
            </a:r>
            <a:r>
              <a:rPr lang="fr-BE" sz="2600" dirty="0">
                <a:solidFill>
                  <a:prstClr val="black"/>
                </a:solidFill>
              </a:rPr>
              <a:t> permet de déclarer une ou plusieurs variables. </a:t>
            </a:r>
          </a:p>
          <a:p>
            <a:pPr marL="342900" indent="-342900">
              <a:spcBef>
                <a:spcPts val="300"/>
              </a:spcBef>
              <a:buFont typeface="Wingdings" pitchFamily="2" charset="2"/>
              <a:buChar char="§"/>
            </a:pPr>
            <a:r>
              <a:rPr lang="fr-BE" sz="2600" dirty="0">
                <a:solidFill>
                  <a:prstClr val="black"/>
                </a:solidFill>
              </a:rPr>
              <a:t>Après la déclaration de la variable, il est possible de lui affecter une valeur par l'intermédiaire du signe d'égalité </a:t>
            </a:r>
            <a:r>
              <a:rPr lang="fr-BE" sz="2600" dirty="0" smtClean="0">
                <a:solidFill>
                  <a:prstClr val="black"/>
                </a:solidFill>
              </a:rPr>
              <a:t>(=).</a:t>
            </a:r>
            <a:endParaRPr lang="fr-BE" sz="2600" dirty="0">
              <a:solidFill>
                <a:prstClr val="black"/>
              </a:solidFill>
            </a:endParaRPr>
          </a:p>
          <a:p>
            <a:pPr marL="342900" indent="-342900">
              <a:spcBef>
                <a:spcPts val="300"/>
              </a:spcBef>
              <a:buFont typeface="Wingdings" pitchFamily="2" charset="2"/>
              <a:buChar char="§"/>
            </a:pPr>
            <a:r>
              <a:rPr lang="fr-BE" sz="2600" dirty="0">
                <a:solidFill>
                  <a:prstClr val="black"/>
                </a:solidFill>
              </a:rPr>
              <a:t>Si une valeur est affectée à une variable sans que cette dernière ne soit déclarée, alors </a:t>
            </a:r>
            <a:r>
              <a:rPr lang="fr-BE" sz="2600" dirty="0" err="1">
                <a:solidFill>
                  <a:prstClr val="black"/>
                </a:solidFill>
              </a:rPr>
              <a:t>Javascript</a:t>
            </a:r>
            <a:r>
              <a:rPr lang="fr-BE" sz="2600" dirty="0">
                <a:solidFill>
                  <a:prstClr val="black"/>
                </a:solidFill>
              </a:rPr>
              <a:t> la déclare automatiquement</a:t>
            </a:r>
            <a:r>
              <a:rPr lang="fr-BE" sz="2600" dirty="0" smtClean="0">
                <a:solidFill>
                  <a:prstClr val="black"/>
                </a:solidFill>
              </a:rPr>
              <a:t>.</a:t>
            </a:r>
          </a:p>
          <a:p>
            <a:pPr marL="342900" indent="-342900">
              <a:spcBef>
                <a:spcPts val="300"/>
              </a:spcBef>
              <a:buFont typeface="Wingdings" pitchFamily="2" charset="2"/>
              <a:buChar char="§"/>
            </a:pPr>
            <a:r>
              <a:rPr lang="fr-BE" sz="2600" dirty="0" smtClean="0">
                <a:solidFill>
                  <a:prstClr val="black"/>
                </a:solidFill>
              </a:rPr>
              <a:t>Une variable déclarée dans une fonction est locale à la fonction. Si elle est déclarée en dehors de toute fonction, elle est globale.</a:t>
            </a:r>
            <a:endParaRPr lang="fr-BE" sz="2600" dirty="0">
              <a:solidFill>
                <a:prstClr val="black"/>
              </a:solidFill>
            </a:endParaRPr>
          </a:p>
        </p:txBody>
      </p:sp>
    </p:spTree>
    <p:extLst>
      <p:ext uri="{BB962C8B-B14F-4D97-AF65-F5344CB8AC3E}">
        <p14:creationId xmlns="" xmlns:p14="http://schemas.microsoft.com/office/powerpoint/2010/main" val="1918007405"/>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87624" y="129406"/>
            <a:ext cx="7848872" cy="923330"/>
          </a:xfrm>
          <a:prstGeom prst="rect">
            <a:avLst/>
          </a:prstGeom>
          <a:noFill/>
        </p:spPr>
        <p:txBody>
          <a:bodyPr wrap="square" rtlCol="0">
            <a:spAutoFit/>
          </a:bodyPr>
          <a:lstStyle/>
          <a:p>
            <a:r>
              <a:rPr lang="fr-BE" sz="5400" dirty="0" smtClean="0">
                <a:solidFill>
                  <a:prstClr val="black"/>
                </a:solidFill>
              </a:rPr>
              <a:t>Langage </a:t>
            </a:r>
            <a:r>
              <a:rPr lang="fr-BE" sz="5400" dirty="0" err="1">
                <a:solidFill>
                  <a:prstClr val="black"/>
                </a:solidFill>
              </a:rPr>
              <a:t>J</a:t>
            </a:r>
            <a:r>
              <a:rPr lang="fr-BE" sz="5400" dirty="0" err="1" smtClean="0">
                <a:solidFill>
                  <a:prstClr val="black"/>
                </a:solidFill>
              </a:rPr>
              <a:t>avascript</a:t>
            </a:r>
            <a:endParaRPr lang="fr-BE" sz="5400" dirty="0" smtClean="0">
              <a:solidFill>
                <a:prstClr val="black"/>
              </a:solidFill>
            </a:endParaRPr>
          </a:p>
        </p:txBody>
      </p:sp>
      <p:sp>
        <p:nvSpPr>
          <p:cNvPr id="4" name="ZoneTexte 3"/>
          <p:cNvSpPr txBox="1"/>
          <p:nvPr/>
        </p:nvSpPr>
        <p:spPr>
          <a:xfrm>
            <a:off x="971600" y="980728"/>
            <a:ext cx="4824536" cy="523220"/>
          </a:xfrm>
          <a:prstGeom prst="rect">
            <a:avLst/>
          </a:prstGeom>
          <a:noFill/>
        </p:spPr>
        <p:txBody>
          <a:bodyPr wrap="square" rtlCol="0">
            <a:spAutoFit/>
          </a:bodyPr>
          <a:lstStyle/>
          <a:p>
            <a:pPr marL="457200" indent="-457200">
              <a:buFont typeface="Wingdings" pitchFamily="2" charset="2"/>
              <a:buChar char="Ø"/>
            </a:pPr>
            <a:r>
              <a:rPr lang="fr-BE" sz="2800" dirty="0" smtClean="0">
                <a:solidFill>
                  <a:prstClr val="black"/>
                </a:solidFill>
              </a:rPr>
              <a:t>Les variables (suite)</a:t>
            </a:r>
          </a:p>
        </p:txBody>
      </p:sp>
      <p:sp>
        <p:nvSpPr>
          <p:cNvPr id="3" name="Rectangle 2"/>
          <p:cNvSpPr/>
          <p:nvPr/>
        </p:nvSpPr>
        <p:spPr>
          <a:xfrm>
            <a:off x="1259632" y="1484784"/>
            <a:ext cx="7704856" cy="3239348"/>
          </a:xfrm>
          <a:prstGeom prst="rect">
            <a:avLst/>
          </a:prstGeom>
        </p:spPr>
        <p:txBody>
          <a:bodyPr wrap="square">
            <a:spAutoFit/>
          </a:bodyPr>
          <a:lstStyle/>
          <a:p>
            <a:pPr>
              <a:spcBef>
                <a:spcPts val="300"/>
              </a:spcBef>
            </a:pPr>
            <a:r>
              <a:rPr lang="en-US" sz="2400" i="1" dirty="0" err="1" smtClean="0">
                <a:solidFill>
                  <a:prstClr val="black"/>
                </a:solidFill>
              </a:rPr>
              <a:t>Javascript</a:t>
            </a:r>
            <a:r>
              <a:rPr lang="en-US" sz="2400" i="1" dirty="0" smtClean="0">
                <a:solidFill>
                  <a:prstClr val="black"/>
                </a:solidFill>
              </a:rPr>
              <a:t> </a:t>
            </a:r>
            <a:r>
              <a:rPr lang="en-US" sz="2400" i="1" dirty="0" err="1" smtClean="0">
                <a:solidFill>
                  <a:prstClr val="black"/>
                </a:solidFill>
              </a:rPr>
              <a:t>supporte</a:t>
            </a:r>
            <a:r>
              <a:rPr lang="en-US" sz="2400" i="1" dirty="0" smtClean="0">
                <a:solidFill>
                  <a:prstClr val="black"/>
                </a:solidFill>
              </a:rPr>
              <a:t> </a:t>
            </a:r>
            <a:r>
              <a:rPr lang="en-US" sz="2400" i="1" dirty="0" err="1" smtClean="0">
                <a:solidFill>
                  <a:prstClr val="black"/>
                </a:solidFill>
              </a:rPr>
              <a:t>cinq</a:t>
            </a:r>
            <a:r>
              <a:rPr lang="en-US" sz="2400" i="1" dirty="0" smtClean="0">
                <a:solidFill>
                  <a:prstClr val="black"/>
                </a:solidFill>
              </a:rPr>
              <a:t> types </a:t>
            </a:r>
            <a:r>
              <a:rPr lang="en-US" sz="2400" i="1" dirty="0" err="1" smtClean="0">
                <a:solidFill>
                  <a:prstClr val="black"/>
                </a:solidFill>
              </a:rPr>
              <a:t>différents</a:t>
            </a:r>
            <a:r>
              <a:rPr lang="en-US" sz="2400" i="1" dirty="0" smtClean="0">
                <a:solidFill>
                  <a:prstClr val="black"/>
                </a:solidFill>
              </a:rPr>
              <a:t> de </a:t>
            </a:r>
            <a:r>
              <a:rPr lang="en-US" sz="2400" i="1" dirty="0">
                <a:solidFill>
                  <a:prstClr val="black"/>
                </a:solidFill>
              </a:rPr>
              <a:t>variables:</a:t>
            </a:r>
          </a:p>
          <a:p>
            <a:pPr lvl="1" indent="-457200">
              <a:spcBef>
                <a:spcPts val="300"/>
              </a:spcBef>
              <a:buFont typeface="Wingdings" pitchFamily="2" charset="2"/>
              <a:buChar char="§"/>
            </a:pPr>
            <a:r>
              <a:rPr lang="en-US" sz="2400" dirty="0" smtClean="0">
                <a:solidFill>
                  <a:srgbClr val="FF0000"/>
                </a:solidFill>
              </a:rPr>
              <a:t>Number</a:t>
            </a:r>
            <a:r>
              <a:rPr lang="en-US" sz="2400" dirty="0" smtClean="0"/>
              <a:t>:</a:t>
            </a:r>
            <a:r>
              <a:rPr lang="en-US" sz="2400" dirty="0" smtClean="0">
                <a:solidFill>
                  <a:srgbClr val="FF0000"/>
                </a:solidFill>
              </a:rPr>
              <a:t>  </a:t>
            </a:r>
            <a:r>
              <a:rPr lang="en-US" sz="2400" dirty="0" smtClean="0">
                <a:solidFill>
                  <a:prstClr val="black"/>
                </a:solidFill>
              </a:rPr>
              <a:t>variable </a:t>
            </a:r>
            <a:r>
              <a:rPr lang="en-US" sz="2400" dirty="0" err="1" smtClean="0">
                <a:solidFill>
                  <a:prstClr val="black"/>
                </a:solidFill>
              </a:rPr>
              <a:t>numérique</a:t>
            </a:r>
            <a:r>
              <a:rPr lang="en-US" sz="2400" dirty="0" smtClean="0">
                <a:solidFill>
                  <a:prstClr val="black"/>
                </a:solidFill>
              </a:rPr>
              <a:t> </a:t>
            </a:r>
            <a:r>
              <a:rPr lang="en-US" sz="2400" dirty="0" err="1" smtClean="0">
                <a:solidFill>
                  <a:prstClr val="black"/>
                </a:solidFill>
              </a:rPr>
              <a:t>telle</a:t>
            </a:r>
            <a:r>
              <a:rPr lang="en-US" sz="2400" dirty="0" smtClean="0">
                <a:solidFill>
                  <a:prstClr val="black"/>
                </a:solidFill>
              </a:rPr>
              <a:t> </a:t>
            </a:r>
            <a:r>
              <a:rPr lang="en-US" sz="2400" dirty="0" err="1" smtClean="0">
                <a:solidFill>
                  <a:prstClr val="black"/>
                </a:solidFill>
              </a:rPr>
              <a:t>que</a:t>
            </a:r>
            <a:r>
              <a:rPr lang="en-US" sz="2400" dirty="0" smtClean="0">
                <a:solidFill>
                  <a:prstClr val="black"/>
                </a:solidFill>
              </a:rPr>
              <a:t> 13</a:t>
            </a:r>
            <a:r>
              <a:rPr lang="en-US" sz="2400" dirty="0">
                <a:solidFill>
                  <a:prstClr val="black"/>
                </a:solidFill>
              </a:rPr>
              <a:t>, 22.5, </a:t>
            </a:r>
            <a:r>
              <a:rPr lang="en-US" sz="2400" dirty="0" err="1" smtClean="0">
                <a:solidFill>
                  <a:prstClr val="black"/>
                </a:solidFill>
              </a:rPr>
              <a:t>ou</a:t>
            </a:r>
            <a:r>
              <a:rPr lang="en-US" sz="2400" dirty="0" smtClean="0">
                <a:solidFill>
                  <a:prstClr val="black"/>
                </a:solidFill>
              </a:rPr>
              <a:t> 3.14159</a:t>
            </a:r>
            <a:endParaRPr lang="en-US" sz="2400" dirty="0">
              <a:solidFill>
                <a:prstClr val="black"/>
              </a:solidFill>
            </a:endParaRPr>
          </a:p>
          <a:p>
            <a:pPr lvl="1" indent="-457200">
              <a:spcBef>
                <a:spcPts val="300"/>
              </a:spcBef>
              <a:buFont typeface="Wingdings" pitchFamily="2" charset="2"/>
              <a:buChar char="§"/>
            </a:pPr>
            <a:r>
              <a:rPr lang="en-US" sz="2400" dirty="0" smtClean="0">
                <a:solidFill>
                  <a:srgbClr val="FF0000"/>
                </a:solidFill>
              </a:rPr>
              <a:t>String</a:t>
            </a:r>
            <a:r>
              <a:rPr lang="en-US" sz="2400" dirty="0" smtClean="0"/>
              <a:t>:</a:t>
            </a:r>
            <a:r>
              <a:rPr lang="en-US" sz="2400" dirty="0" smtClean="0">
                <a:solidFill>
                  <a:srgbClr val="FF0000"/>
                </a:solidFill>
              </a:rPr>
              <a:t>  </a:t>
            </a:r>
            <a:r>
              <a:rPr lang="en-US" sz="2400" dirty="0">
                <a:solidFill>
                  <a:prstClr val="black"/>
                </a:solidFill>
              </a:rPr>
              <a:t>v</a:t>
            </a:r>
            <a:r>
              <a:rPr lang="en-US" sz="2400" dirty="0" smtClean="0">
                <a:solidFill>
                  <a:prstClr val="black"/>
                </a:solidFill>
              </a:rPr>
              <a:t>ariable </a:t>
            </a:r>
            <a:r>
              <a:rPr lang="en-US" sz="2400" dirty="0" err="1" smtClean="0">
                <a:solidFill>
                  <a:prstClr val="black"/>
                </a:solidFill>
              </a:rPr>
              <a:t>contenant</a:t>
            </a:r>
            <a:r>
              <a:rPr lang="en-US" sz="2400" dirty="0" smtClean="0">
                <a:solidFill>
                  <a:prstClr val="black"/>
                </a:solidFill>
              </a:rPr>
              <a:t> </a:t>
            </a:r>
            <a:r>
              <a:rPr lang="en-US" sz="2400" dirty="0" err="1" smtClean="0">
                <a:solidFill>
                  <a:prstClr val="black"/>
                </a:solidFill>
              </a:rPr>
              <a:t>n'importe</a:t>
            </a:r>
            <a:r>
              <a:rPr lang="en-US" sz="2400" dirty="0" smtClean="0">
                <a:solidFill>
                  <a:prstClr val="black"/>
                </a:solidFill>
              </a:rPr>
              <a:t> </a:t>
            </a:r>
            <a:r>
              <a:rPr lang="en-US" sz="2400" dirty="0" err="1" smtClean="0">
                <a:solidFill>
                  <a:prstClr val="black"/>
                </a:solidFill>
              </a:rPr>
              <a:t>quel</a:t>
            </a:r>
            <a:r>
              <a:rPr lang="en-US" sz="2400" dirty="0" smtClean="0">
                <a:solidFill>
                  <a:prstClr val="black"/>
                </a:solidFill>
              </a:rPr>
              <a:t> </a:t>
            </a:r>
            <a:r>
              <a:rPr lang="en-US" sz="2400" dirty="0" err="1" smtClean="0">
                <a:solidFill>
                  <a:prstClr val="black"/>
                </a:solidFill>
              </a:rPr>
              <a:t>groupe</a:t>
            </a:r>
            <a:r>
              <a:rPr lang="en-US" sz="2400" dirty="0" smtClean="0">
                <a:solidFill>
                  <a:prstClr val="black"/>
                </a:solidFill>
              </a:rPr>
              <a:t> de </a:t>
            </a:r>
            <a:r>
              <a:rPr lang="en-US" sz="2400" dirty="0" err="1" smtClean="0">
                <a:solidFill>
                  <a:prstClr val="black"/>
                </a:solidFill>
              </a:rPr>
              <a:t>caractères</a:t>
            </a:r>
            <a:r>
              <a:rPr lang="en-US" sz="2400" dirty="0" smtClean="0">
                <a:solidFill>
                  <a:prstClr val="black"/>
                </a:solidFill>
              </a:rPr>
              <a:t> </a:t>
            </a:r>
            <a:r>
              <a:rPr lang="en-US" sz="2400" dirty="0" err="1" smtClean="0">
                <a:solidFill>
                  <a:prstClr val="black"/>
                </a:solidFill>
              </a:rPr>
              <a:t>tel</a:t>
            </a:r>
            <a:r>
              <a:rPr lang="en-US" sz="2400" dirty="0" smtClean="0">
                <a:solidFill>
                  <a:prstClr val="black"/>
                </a:solidFill>
              </a:rPr>
              <a:t> </a:t>
            </a:r>
            <a:r>
              <a:rPr lang="en-US" sz="2400" dirty="0" err="1" smtClean="0">
                <a:solidFill>
                  <a:prstClr val="black"/>
                </a:solidFill>
              </a:rPr>
              <a:t>que</a:t>
            </a:r>
            <a:r>
              <a:rPr lang="en-US" sz="2400" dirty="0" smtClean="0">
                <a:solidFill>
                  <a:prstClr val="black"/>
                </a:solidFill>
              </a:rPr>
              <a:t>  </a:t>
            </a:r>
            <a:r>
              <a:rPr lang="en-US" sz="2400" dirty="0">
                <a:solidFill>
                  <a:prstClr val="black"/>
                </a:solidFill>
              </a:rPr>
              <a:t>“Hello” or “Happy Holidays!”</a:t>
            </a:r>
          </a:p>
          <a:p>
            <a:pPr lvl="1" indent="-457200">
              <a:spcBef>
                <a:spcPts val="300"/>
              </a:spcBef>
              <a:buFont typeface="Wingdings" pitchFamily="2" charset="2"/>
              <a:buChar char="§"/>
            </a:pPr>
            <a:r>
              <a:rPr lang="en-US" sz="2400" dirty="0" smtClean="0">
                <a:solidFill>
                  <a:srgbClr val="FF0000"/>
                </a:solidFill>
              </a:rPr>
              <a:t>Boolean</a:t>
            </a:r>
            <a:r>
              <a:rPr lang="en-US" sz="2400" dirty="0" smtClean="0"/>
              <a:t>:</a:t>
            </a:r>
            <a:r>
              <a:rPr lang="en-US" sz="2400" dirty="0" smtClean="0">
                <a:solidFill>
                  <a:prstClr val="black"/>
                </a:solidFill>
              </a:rPr>
              <a:t> </a:t>
            </a:r>
            <a:r>
              <a:rPr lang="en-US" sz="2400" dirty="0">
                <a:solidFill>
                  <a:prstClr val="black"/>
                </a:solidFill>
              </a:rPr>
              <a:t>variables </a:t>
            </a:r>
            <a:r>
              <a:rPr lang="en-US" sz="2400" dirty="0" smtClean="0">
                <a:solidFill>
                  <a:prstClr val="black"/>
                </a:solidFill>
              </a:rPr>
              <a:t> qui </a:t>
            </a:r>
            <a:r>
              <a:rPr lang="en-US" sz="2400" dirty="0" err="1" smtClean="0">
                <a:solidFill>
                  <a:prstClr val="black"/>
                </a:solidFill>
              </a:rPr>
              <a:t>acceptent</a:t>
            </a:r>
            <a:r>
              <a:rPr lang="en-US" sz="2400" dirty="0" smtClean="0">
                <a:solidFill>
                  <a:prstClr val="black"/>
                </a:solidFill>
              </a:rPr>
              <a:t> la </a:t>
            </a:r>
            <a:r>
              <a:rPr lang="en-US" sz="2400" dirty="0" err="1" smtClean="0">
                <a:solidFill>
                  <a:prstClr val="black"/>
                </a:solidFill>
              </a:rPr>
              <a:t>valeur</a:t>
            </a:r>
            <a:r>
              <a:rPr lang="en-US" sz="2400" dirty="0" smtClean="0">
                <a:solidFill>
                  <a:prstClr val="black"/>
                </a:solidFill>
              </a:rPr>
              <a:t> true </a:t>
            </a:r>
            <a:r>
              <a:rPr lang="en-US" sz="2400" dirty="0" err="1" smtClean="0">
                <a:solidFill>
                  <a:prstClr val="black"/>
                </a:solidFill>
              </a:rPr>
              <a:t>ou</a:t>
            </a:r>
            <a:r>
              <a:rPr lang="en-US" sz="2400" dirty="0" smtClean="0">
                <a:solidFill>
                  <a:prstClr val="black"/>
                </a:solidFill>
              </a:rPr>
              <a:t> </a:t>
            </a:r>
            <a:r>
              <a:rPr lang="en-US" sz="2400" dirty="0">
                <a:solidFill>
                  <a:prstClr val="black"/>
                </a:solidFill>
              </a:rPr>
              <a:t>false</a:t>
            </a:r>
          </a:p>
          <a:p>
            <a:pPr lvl="1" indent="-457200">
              <a:spcBef>
                <a:spcPts val="300"/>
              </a:spcBef>
              <a:buFont typeface="Wingdings" pitchFamily="2" charset="2"/>
              <a:buChar char="§"/>
            </a:pPr>
            <a:r>
              <a:rPr lang="en-US" sz="2400" dirty="0" smtClean="0">
                <a:solidFill>
                  <a:srgbClr val="FF0000"/>
                </a:solidFill>
              </a:rPr>
              <a:t>Null</a:t>
            </a:r>
            <a:r>
              <a:rPr lang="en-US" sz="2400" dirty="0" smtClean="0"/>
              <a:t>:</a:t>
            </a:r>
            <a:r>
              <a:rPr lang="en-US" sz="2400" dirty="0" smtClean="0">
                <a:solidFill>
                  <a:prstClr val="black"/>
                </a:solidFill>
              </a:rPr>
              <a:t> variable qui a la </a:t>
            </a:r>
            <a:r>
              <a:rPr lang="en-US" sz="2400" dirty="0" err="1" smtClean="0">
                <a:solidFill>
                  <a:prstClr val="black"/>
                </a:solidFill>
              </a:rPr>
              <a:t>valeur</a:t>
            </a:r>
            <a:r>
              <a:rPr lang="en-US" sz="2400" dirty="0" smtClean="0">
                <a:solidFill>
                  <a:prstClr val="black"/>
                </a:solidFill>
              </a:rPr>
              <a:t> null</a:t>
            </a:r>
          </a:p>
          <a:p>
            <a:pPr lvl="1" indent="-457200">
              <a:spcBef>
                <a:spcPts val="300"/>
              </a:spcBef>
              <a:buFont typeface="Wingdings" pitchFamily="2" charset="2"/>
              <a:buChar char="§"/>
            </a:pPr>
            <a:r>
              <a:rPr lang="en-US" sz="2400" dirty="0" err="1" smtClean="0">
                <a:solidFill>
                  <a:srgbClr val="FF0000"/>
                </a:solidFill>
              </a:rPr>
              <a:t>Undifined</a:t>
            </a:r>
            <a:r>
              <a:rPr lang="en-US" sz="2400" dirty="0" smtClean="0"/>
              <a:t>:</a:t>
            </a:r>
            <a:r>
              <a:rPr lang="en-US" sz="2400" dirty="0" smtClean="0">
                <a:solidFill>
                  <a:prstClr val="black"/>
                </a:solidFill>
              </a:rPr>
              <a:t> variable </a:t>
            </a:r>
            <a:r>
              <a:rPr lang="en-US" sz="2400" dirty="0" err="1" smtClean="0">
                <a:solidFill>
                  <a:prstClr val="black"/>
                </a:solidFill>
              </a:rPr>
              <a:t>dont</a:t>
            </a:r>
            <a:r>
              <a:rPr lang="en-US" sz="2400" dirty="0" smtClean="0">
                <a:solidFill>
                  <a:prstClr val="black"/>
                </a:solidFill>
              </a:rPr>
              <a:t> le </a:t>
            </a:r>
            <a:r>
              <a:rPr lang="en-US" sz="2400" dirty="0" err="1" smtClean="0">
                <a:solidFill>
                  <a:prstClr val="black"/>
                </a:solidFill>
              </a:rPr>
              <a:t>contenu</a:t>
            </a:r>
            <a:r>
              <a:rPr lang="en-US" sz="2400" dirty="0" smtClean="0">
                <a:solidFill>
                  <a:prstClr val="black"/>
                </a:solidFill>
              </a:rPr>
              <a:t> </a:t>
            </a:r>
            <a:r>
              <a:rPr lang="en-US" sz="2400" dirty="0" err="1" smtClean="0">
                <a:solidFill>
                  <a:prstClr val="black"/>
                </a:solidFill>
              </a:rPr>
              <a:t>n'a</a:t>
            </a:r>
            <a:r>
              <a:rPr lang="en-US" sz="2400" dirty="0" smtClean="0">
                <a:solidFill>
                  <a:prstClr val="black"/>
                </a:solidFill>
              </a:rPr>
              <a:t> pas </a:t>
            </a:r>
            <a:r>
              <a:rPr lang="en-US" sz="2400" dirty="0" err="1" smtClean="0">
                <a:solidFill>
                  <a:prstClr val="black"/>
                </a:solidFill>
              </a:rPr>
              <a:t>été</a:t>
            </a:r>
            <a:r>
              <a:rPr lang="en-US" sz="2400" dirty="0" smtClean="0">
                <a:solidFill>
                  <a:prstClr val="black"/>
                </a:solidFill>
              </a:rPr>
              <a:t> </a:t>
            </a:r>
            <a:r>
              <a:rPr lang="en-US" sz="2400" dirty="0" err="1" smtClean="0">
                <a:solidFill>
                  <a:prstClr val="black"/>
                </a:solidFill>
              </a:rPr>
              <a:t>défini</a:t>
            </a:r>
            <a:endParaRPr lang="fr-BE" sz="2400" dirty="0">
              <a:solidFill>
                <a:prstClr val="black"/>
              </a:solidFill>
            </a:endParaRPr>
          </a:p>
        </p:txBody>
      </p:sp>
    </p:spTree>
    <p:extLst>
      <p:ext uri="{BB962C8B-B14F-4D97-AF65-F5344CB8AC3E}">
        <p14:creationId xmlns="" xmlns:p14="http://schemas.microsoft.com/office/powerpoint/2010/main" val="200774324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orm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11787</Words>
  <Application>Microsoft Office PowerPoint</Application>
  <PresentationFormat>Affichage à l'écran (4:3)</PresentationFormat>
  <Paragraphs>2046</Paragraphs>
  <Slides>190</Slides>
  <Notes>1</Notes>
  <HiddenSlides>0</HiddenSlides>
  <MMClips>0</MMClips>
  <ScaleCrop>false</ScaleCrop>
  <HeadingPairs>
    <vt:vector size="4" baseType="variant">
      <vt:variant>
        <vt:lpstr>Thème</vt:lpstr>
      </vt:variant>
      <vt:variant>
        <vt:i4>1</vt:i4>
      </vt:variant>
      <vt:variant>
        <vt:lpstr>Titres des diapositives</vt:lpstr>
      </vt:variant>
      <vt:variant>
        <vt:i4>190</vt:i4>
      </vt:variant>
    </vt:vector>
  </HeadingPairs>
  <TitlesOfParts>
    <vt:vector size="191" baseType="lpstr">
      <vt:lpstr>Formation</vt:lpstr>
      <vt:lpstr>HTML5 et CSS3</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lpstr>Diapositive 53</vt:lpstr>
      <vt:lpstr>Diapositive 54</vt:lpstr>
      <vt:lpstr>Diapositive 55</vt:lpstr>
      <vt:lpstr>Diapositive 56</vt:lpstr>
      <vt:lpstr>Diapositive 57</vt:lpstr>
      <vt:lpstr>Diapositive 58</vt:lpstr>
      <vt:lpstr>Diapositive 59</vt:lpstr>
      <vt:lpstr>Diapositive 60</vt:lpstr>
      <vt:lpstr>Diapositive 61</vt:lpstr>
      <vt:lpstr>Diapositive 62</vt:lpstr>
      <vt:lpstr>Diapositive 63</vt:lpstr>
      <vt:lpstr>Diapositive 64</vt:lpstr>
      <vt:lpstr>Diapositive 65</vt:lpstr>
      <vt:lpstr>Diapositive 66</vt:lpstr>
      <vt:lpstr>Diapositive 67</vt:lpstr>
      <vt:lpstr>Diapositive 68</vt:lpstr>
      <vt:lpstr>Diapositive 69</vt:lpstr>
      <vt:lpstr>Diapositive 70</vt:lpstr>
      <vt:lpstr>Diapositive 71</vt:lpstr>
      <vt:lpstr>Diapositive 72</vt:lpstr>
      <vt:lpstr>Diapositive 73</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Diapositive 85</vt:lpstr>
      <vt:lpstr>Diapositive 86</vt:lpstr>
      <vt:lpstr>Diapositive 87</vt:lpstr>
      <vt:lpstr>Diapositive 88</vt:lpstr>
      <vt:lpstr>Diapositive 89</vt:lpstr>
      <vt:lpstr>Diapositive 90</vt:lpstr>
      <vt:lpstr>Diapositive 91</vt:lpstr>
      <vt:lpstr>Diapositive 92</vt:lpstr>
      <vt:lpstr>Diapositive 93</vt:lpstr>
      <vt:lpstr>Diapositive 94</vt:lpstr>
      <vt:lpstr>Diapositive 95</vt:lpstr>
      <vt:lpstr>Diapositive 96</vt:lpstr>
      <vt:lpstr>Diapositive 97</vt:lpstr>
      <vt:lpstr>Diapositive 98</vt:lpstr>
      <vt:lpstr>Diapositive 99</vt:lpstr>
      <vt:lpstr>Diapositive 100</vt:lpstr>
      <vt:lpstr>Diapositive 101</vt:lpstr>
      <vt:lpstr>Diapositive 102</vt:lpstr>
      <vt:lpstr>Diapositive 103</vt:lpstr>
      <vt:lpstr>Diapositive 104</vt:lpstr>
      <vt:lpstr>Diapositive 105</vt:lpstr>
      <vt:lpstr>Diapositive 106</vt:lpstr>
      <vt:lpstr>Diapositive 107</vt:lpstr>
      <vt:lpstr>Diapositive 108</vt:lpstr>
      <vt:lpstr>Diapositive 109</vt:lpstr>
      <vt:lpstr>Diapositive 110</vt:lpstr>
      <vt:lpstr>Diapositive 111</vt:lpstr>
      <vt:lpstr>Diapositive 112</vt:lpstr>
      <vt:lpstr>Diapositive 113</vt:lpstr>
      <vt:lpstr>Diapositive 114</vt:lpstr>
      <vt:lpstr>Diapositive 115</vt:lpstr>
      <vt:lpstr>Diapositive 116</vt:lpstr>
      <vt:lpstr>Diapositive 117</vt:lpstr>
      <vt:lpstr>Diapositive 118</vt:lpstr>
      <vt:lpstr>Diapositive 119</vt:lpstr>
      <vt:lpstr>Diapositive 120</vt:lpstr>
      <vt:lpstr>Diapositive 121</vt:lpstr>
      <vt:lpstr>Diapositive 122</vt:lpstr>
      <vt:lpstr>Diapositive 123</vt:lpstr>
      <vt:lpstr>Diapositive 124</vt:lpstr>
      <vt:lpstr>Diapositive 125</vt:lpstr>
      <vt:lpstr>Diapositive 126</vt:lpstr>
      <vt:lpstr>Diapositive 127</vt:lpstr>
      <vt:lpstr>Diapositive 128</vt:lpstr>
      <vt:lpstr>Diapositive 129</vt:lpstr>
      <vt:lpstr>Diapositive 130</vt:lpstr>
      <vt:lpstr>Diapositive 131</vt:lpstr>
      <vt:lpstr>Diapositive 132</vt:lpstr>
      <vt:lpstr>Diapositive 133</vt:lpstr>
      <vt:lpstr>Diapositive 134</vt:lpstr>
      <vt:lpstr>Diapositive 135</vt:lpstr>
      <vt:lpstr>Diapositive 136</vt:lpstr>
      <vt:lpstr>Diapositive 137</vt:lpstr>
      <vt:lpstr>Diapositive 138</vt:lpstr>
      <vt:lpstr>Diapositive 139</vt:lpstr>
      <vt:lpstr>Diapositive 140</vt:lpstr>
      <vt:lpstr>Diapositive 141</vt:lpstr>
      <vt:lpstr>Diapositive 142</vt:lpstr>
      <vt:lpstr>Diapositive 143</vt:lpstr>
      <vt:lpstr>Diapositive 144</vt:lpstr>
      <vt:lpstr>Diapositive 145</vt:lpstr>
      <vt:lpstr>Diapositive 146</vt:lpstr>
      <vt:lpstr>Diapositive 147</vt:lpstr>
      <vt:lpstr>Diapositive 148</vt:lpstr>
      <vt:lpstr>Diapositive 149</vt:lpstr>
      <vt:lpstr>Diapositive 150</vt:lpstr>
      <vt:lpstr>Diapositive 151</vt:lpstr>
      <vt:lpstr>Diapositive 152</vt:lpstr>
      <vt:lpstr>Diapositive 153</vt:lpstr>
      <vt:lpstr>Diapositive 154</vt:lpstr>
      <vt:lpstr>Diapositive 155</vt:lpstr>
      <vt:lpstr>Diapositive 156</vt:lpstr>
      <vt:lpstr>Diapositive 157</vt:lpstr>
      <vt:lpstr>Diapositive 158</vt:lpstr>
      <vt:lpstr>Diapositive 159</vt:lpstr>
      <vt:lpstr>Diapositive 160</vt:lpstr>
      <vt:lpstr>Diapositive 161</vt:lpstr>
      <vt:lpstr>Diapositive 162</vt:lpstr>
      <vt:lpstr>Diapositive 163</vt:lpstr>
      <vt:lpstr>Diapositive 164</vt:lpstr>
      <vt:lpstr>Diapositive 165</vt:lpstr>
      <vt:lpstr>Diapositive 166</vt:lpstr>
      <vt:lpstr>Diapositive 167</vt:lpstr>
      <vt:lpstr>Diapositive 168</vt:lpstr>
      <vt:lpstr>Diapositive 169</vt:lpstr>
      <vt:lpstr>Diapositive 170</vt:lpstr>
      <vt:lpstr>Diapositive 171</vt:lpstr>
      <vt:lpstr>Diapositive 172</vt:lpstr>
      <vt:lpstr>Diapositive 173</vt:lpstr>
      <vt:lpstr>Diapositive 174</vt:lpstr>
      <vt:lpstr>Diapositive 175</vt:lpstr>
      <vt:lpstr>Diapositive 176</vt:lpstr>
      <vt:lpstr>Diapositive 177</vt:lpstr>
      <vt:lpstr>Diapositive 178</vt:lpstr>
      <vt:lpstr>Diapositive 179</vt:lpstr>
      <vt:lpstr>Diapositive 180</vt:lpstr>
      <vt:lpstr>Diapositive 181</vt:lpstr>
      <vt:lpstr>Diapositive 182</vt:lpstr>
      <vt:lpstr>Diapositive 183</vt:lpstr>
      <vt:lpstr>Diapositive 184</vt:lpstr>
      <vt:lpstr>Diapositive 185</vt:lpstr>
      <vt:lpstr>Diapositive 186</vt:lpstr>
      <vt:lpstr>Diapositive 187</vt:lpstr>
      <vt:lpstr>Diapositive 188</vt:lpstr>
      <vt:lpstr>Diapositive 189</vt:lpstr>
      <vt:lpstr>Diapositive 190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2011-07-11T17:51:55Z</dcterms:created>
  <dcterms:modified xsi:type="dcterms:W3CDTF">2014-10-23T12:55:13Z</dcterms:modified>
</cp:coreProperties>
</file>