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2"/>
  </p:sldMasterIdLst>
  <p:notesMasterIdLst>
    <p:notesMasterId r:id="rId103"/>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4" r:id="rId51"/>
    <p:sldId id="306" r:id="rId52"/>
    <p:sldId id="307" r:id="rId53"/>
    <p:sldId id="309" r:id="rId54"/>
    <p:sldId id="308"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4" r:id="rId78"/>
    <p:sldId id="332" r:id="rId79"/>
    <p:sldId id="333"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5401" autoAdjust="0"/>
  </p:normalViewPr>
  <p:slideViewPr>
    <p:cSldViewPr showGuides="1">
      <p:cViewPr varScale="1">
        <p:scale>
          <a:sx n="90" d="100"/>
          <a:sy n="90" d="100"/>
        </p:scale>
        <p:origin x="1242" y="72"/>
      </p:cViewPr>
      <p:guideLst>
        <p:guide orient="horz" pos="2160"/>
        <p:guide pos="2880"/>
      </p:guideLst>
    </p:cSldViewPr>
  </p:slideViewPr>
  <p:outlineViewPr>
    <p:cViewPr>
      <p:scale>
        <a:sx n="33" d="100"/>
        <a:sy n="33" d="100"/>
      </p:scale>
      <p:origin x="0" y="-95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15B80B-EC1E-4074-95AD-2EF003385490}" type="datetimeFigureOut">
              <a:rPr lang="en-US" smtClean="0"/>
              <a:pPr/>
              <a:t>9/11/2019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B7A0D-3484-4429-AE5E-AEF99A26D527}" type="slidenum">
              <a:rPr lang="en-US" smtClean="0"/>
              <a:pPr/>
              <a:t>‹N°›</a:t>
            </a:fld>
            <a:endParaRPr lang="en-US" dirty="0"/>
          </a:p>
        </p:txBody>
      </p:sp>
    </p:spTree>
    <p:extLst>
      <p:ext uri="{BB962C8B-B14F-4D97-AF65-F5344CB8AC3E}">
        <p14:creationId xmlns:p14="http://schemas.microsoft.com/office/powerpoint/2010/main" val="196533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3721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r>
              <a:rPr lang="fr-FR"/>
              <a:t>Modifiez le style des sous-titres du masque</a:t>
            </a:r>
            <a:endParaRPr/>
          </a:p>
        </p:txBody>
      </p:sp>
      <p:sp>
        <p:nvSpPr>
          <p:cNvPr id="10" name="Picture Placeholder 9"/>
          <p:cNvSpPr>
            <a:spLocks noGrp="1"/>
          </p:cNvSpPr>
          <p:nvPr>
            <p:ph type="pic" sz="quarter" idx="13"/>
          </p:nvPr>
        </p:nvSpPr>
        <p:spPr>
          <a:xfrm>
            <a:off x="6858000" y="5105400"/>
            <a:ext cx="1828800" cy="990600"/>
          </a:xfrm>
        </p:spPr>
        <p:txBody>
          <a:bodyPr rtlCol="0">
            <a:normAutofit/>
          </a:bodyPr>
          <a:lstStyle>
            <a:lvl1pPr marL="0" indent="0" algn="ctr" eaLnBrk="1" latinLnBrk="0" hangingPunct="1">
              <a:buNone/>
              <a:defRPr kumimoji="0" lang="fr-FR" sz="2000" baseline="0"/>
            </a:lvl1pPr>
          </a:lstStyle>
          <a:p>
            <a:pPr lvl="0"/>
            <a:r>
              <a:rPr lang="fr-FR" noProof="0" dirty="0"/>
              <a:t>Cliquez sur l'icône pour ajouter une image</a:t>
            </a:r>
          </a:p>
        </p:txBody>
      </p:sp>
    </p:spTree>
    <p:extLst>
      <p:ext uri="{BB962C8B-B14F-4D97-AF65-F5344CB8AC3E}">
        <p14:creationId xmlns:p14="http://schemas.microsoft.com/office/powerpoint/2010/main" val="11877667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880ADC-D83C-41D3-A251-169B616E75C6}"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FA18D18-465D-4DDB-88EE-7AF75A3DD6A6}"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84693356"/>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E5D3C2B-5467-469C-B518-BEB80F06F9F2}"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EEEB571-B9E9-480A-AA25-5A8ADF4C380A}"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034630339"/>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23FA8CA-38A9-4F75-B3C2-38C5DAF81422}"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A83215-DEDD-46D1-AD8B-67424B775462}"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611203244"/>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75" y="0"/>
            <a:ext cx="91725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0" y="3048000"/>
            <a:ext cx="4343400" cy="1362075"/>
          </a:xfrm>
        </p:spPr>
        <p:txBody>
          <a:bodyPr anchor="b"/>
          <a:lstStyle>
            <a:lvl1pPr algn="l" eaLnBrk="1" latinLnBrk="0" hangingPunct="1">
              <a:defRPr kumimoji="0" lang="fr-FR" sz="4000" b="1" cap="small" baseline="0">
                <a:solidFill>
                  <a:srgbClr val="003300"/>
                </a:solidFill>
              </a:defRPr>
            </a:lvl1pPr>
          </a:lstStyle>
          <a:p>
            <a:r>
              <a:rPr lang="fr-FR"/>
              <a:t>Modifiez le style du titre</a:t>
            </a:r>
          </a:p>
        </p:txBody>
      </p:sp>
      <p:sp>
        <p:nvSpPr>
          <p:cNvPr id="10" name="Picture Placeholder 9"/>
          <p:cNvSpPr>
            <a:spLocks noGrp="1"/>
          </p:cNvSpPr>
          <p:nvPr>
            <p:ph type="pic" sz="quarter" idx="13"/>
          </p:nvPr>
        </p:nvSpPr>
        <p:spPr>
          <a:xfrm>
            <a:off x="6781800" y="5334000"/>
            <a:ext cx="2133600" cy="990600"/>
          </a:xfrm>
        </p:spPr>
        <p:txBody>
          <a:bodyPr rtlCol="0">
            <a:normAutofit/>
          </a:bodyPr>
          <a:lstStyle>
            <a:lvl1pPr marL="0" indent="0" algn="ctr" eaLnBrk="1" latinLnBrk="0" hangingPunct="1">
              <a:buNone/>
              <a:defRPr kumimoji="0" lang="fr-FR" sz="1800"/>
            </a:lvl1pPr>
          </a:lstStyle>
          <a:p>
            <a:pPr lvl="0"/>
            <a:r>
              <a:rPr lang="fr-FR" noProof="0" dirty="0"/>
              <a:t>Cliquez sur l'icône pour ajouter une image</a:t>
            </a:r>
          </a:p>
        </p:txBody>
      </p:sp>
      <p:sp>
        <p:nvSpPr>
          <p:cNvPr id="6" name="Date Placeholder 3"/>
          <p:cNvSpPr>
            <a:spLocks noGrp="1"/>
          </p:cNvSpPr>
          <p:nvPr>
            <p:ph type="dt" sz="half"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44A41E4-81A5-453F-81B2-FD7266876EFC}"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Footer Placeholder 4"/>
          <p:cNvSpPr>
            <a:spLocks noGrp="1"/>
          </p:cNvSpPr>
          <p:nvPr>
            <p:ph type="ftr"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Slide Number Placeholder 5"/>
          <p:cNvSpPr>
            <a:spLocks noGrp="1"/>
          </p:cNvSpPr>
          <p:nvPr>
            <p:ph type="sldNum" sz="quarter" idx="16"/>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B5F2CAA-0901-4FBC-9CCE-06B86C689DB2}"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15668933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1143000"/>
          </a:xfrm>
        </p:spPr>
        <p:txBody>
          <a:bodyPr/>
          <a:lstStyle>
            <a:lvl1pPr algn="l" eaLnBrk="1" latinLnBrk="0" hangingPunct="1">
              <a:defRPr kumimoji="0" lang="fr-FR"/>
            </a:lvl1pPr>
          </a:lstStyle>
          <a:p>
            <a:r>
              <a:rPr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EAFBFAA-80EE-4BBD-8ADD-7B1F9D032650}"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1D252B-64DB-417B-81CD-3854517D22D4}"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69500586"/>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8C80033-3420-4A20-82DB-9347B8DDCA83}"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9A848CB-D81F-4C29-882F-7D9650C0A6D9}"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5840098"/>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r>
              <a:rPr lang="fr-FR"/>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a:r>
              <a:rPr lang="fr-FR"/>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a:r>
              <a:rPr lang="fr-FR"/>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4D21A2-AD1D-433B-B513-434D541BE96A}"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2D088E6-F491-453B-BB54-BE6CFEE01E75}"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683319457"/>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r>
              <a:rPr lang="fr-FR"/>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a:r>
              <a:rPr lang="fr-FR"/>
              <a:t>Modifiez les styles du texte du masque</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399590E-CB4B-4C34-B09F-7238925008BF}"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5D32806-C076-4F05-989D-E1483F8592D5}"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581753076"/>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r>
              <a:rPr lang="fr-FR"/>
              <a:t>Modifiez le style du titre</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lvl="0"/>
            <a:r>
              <a:rPr lang="fr-FR" noProof="0" dirty="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a:r>
              <a:rPr lang="fr-FR"/>
              <a:t>Modifiez les styles du texte du masque</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E585477-952F-48B4-BD4B-5E6F058AC4C7}"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29BCDAD-A321-4E3A-9217-292958D5F917}"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16485752"/>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FDE24C9-97C1-496B-8815-EFA82E250F1D}"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FF3CC34-B391-4F93-A372-965B4D887034}"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534206519"/>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F8525F8-86F2-46D6-947A-EC01DEBAC512}"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3F4C2D5-6CAD-46A3-AD38-F81E157B05A1}"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664288564"/>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762000" y="2746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endParaRPr lang="en-US" altLang="fr-FR"/>
          </a:p>
        </p:txBody>
      </p:sp>
      <p:sp>
        <p:nvSpPr>
          <p:cNvPr id="1028" name="Text Placeholder 2"/>
          <p:cNvSpPr>
            <a:spLocks noGrp="1"/>
          </p:cNvSpPr>
          <p:nvPr>
            <p:ph type="body" idx="1"/>
          </p:nvPr>
        </p:nvSpPr>
        <p:spPr bwMode="auto">
          <a:xfrm>
            <a:off x="762000" y="1600200"/>
            <a:ext cx="807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fr-FR" sz="1200">
                <a:solidFill>
                  <a:prstClr val="black">
                    <a:tint val="75000"/>
                  </a:prst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3174857-629E-4065-BE32-D272E0D2D668}" type="datetimeFigureOut">
              <a:rPr kumimoji="0" lang="fr-FR"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11/09/2019</a:t>
            </a:fld>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fr-FR" sz="1200">
                <a:solidFill>
                  <a:prstClr val="black">
                    <a:tint val="75000"/>
                  </a:prst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1399122-5134-4D02-996A-1A595EA51E4F}" type="slidenum">
              <a:rPr kumimoji="0" lang="fr-FR" altLang="fr-FR"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‹N°›</a:t>
            </a:fld>
            <a:endParaRPr kumimoji="0" lang="fr-FR" altLang="fr-FR"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1032" name="Picture 7"/>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2400" y="-109538"/>
            <a:ext cx="819150" cy="7083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91267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ransition spd="slow">
    <p:wipe dir="d"/>
  </p:transition>
  <p:txStyles>
    <p:titleStyle>
      <a:lvl1pPr algn="l" rtl="0" eaLnBrk="0" fontAlgn="base" hangingPunct="0">
        <a:spcBef>
          <a:spcPct val="0"/>
        </a:spcBef>
        <a:spcAft>
          <a:spcPct val="0"/>
        </a:spcAft>
        <a:defRPr lang="fr-F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fr-F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lang="fr-F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lang="fr-F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lang="fr-F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lang="fr-F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xamarin/ios/get-started/installation/device-provisioning/free-provisioning?tabs=window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hyperlink" Target="http://schemas.microsoft.com/winfx/2009/xaml"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hyperlink" Target="http://schemas.microsoft.com/winfx/2009/xaml"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99792" y="1844824"/>
            <a:ext cx="6048672" cy="998537"/>
          </a:xfrm>
        </p:spPr>
        <p:txBody>
          <a:bodyPr rtlCol="0">
            <a:normAutofit/>
          </a:bodyPr>
          <a:lstStyle/>
          <a:p>
            <a:pPr fontAlgn="auto">
              <a:spcAft>
                <a:spcPts val="0"/>
              </a:spcAft>
              <a:defRPr/>
            </a:pPr>
            <a:r>
              <a:rPr lang="fr-BE" dirty="0"/>
              <a:t>Xamarin Forms C#</a:t>
            </a:r>
          </a:p>
        </p:txBody>
      </p:sp>
      <p:sp>
        <p:nvSpPr>
          <p:cNvPr id="6147" name="ZoneTexte 4"/>
          <p:cNvSpPr txBox="1">
            <a:spLocks noChangeArrowheads="1"/>
          </p:cNvSpPr>
          <p:nvPr/>
        </p:nvSpPr>
        <p:spPr bwMode="auto">
          <a:xfrm>
            <a:off x="4788024" y="3933056"/>
            <a:ext cx="324036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BE" altLang="fr-FR" sz="2400" dirty="0">
                <a:solidFill>
                  <a:srgbClr val="000000"/>
                </a:solidFill>
              </a:rPr>
              <a:t>Wilfart Emmanuel</a:t>
            </a:r>
          </a:p>
          <a:p>
            <a:pPr eaLnBrk="1" hangingPunct="1"/>
            <a:r>
              <a:rPr lang="fr-BE" altLang="fr-FR" sz="2400" dirty="0">
                <a:solidFill>
                  <a:srgbClr val="000000"/>
                </a:solidFill>
              </a:rPr>
              <a:t> 3ième informatique</a:t>
            </a:r>
          </a:p>
        </p:txBody>
      </p:sp>
    </p:spTree>
    <p:extLst>
      <p:ext uri="{BB962C8B-B14F-4D97-AF65-F5344CB8AC3E}">
        <p14:creationId xmlns:p14="http://schemas.microsoft.com/office/powerpoint/2010/main" val="390884685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Les projets de portabilité</a:t>
            </a:r>
          </a:p>
        </p:txBody>
      </p:sp>
      <p:sp>
        <p:nvSpPr>
          <p:cNvPr id="3" name="Espace réservé du contenu 2"/>
          <p:cNvSpPr>
            <a:spLocks noGrp="1"/>
          </p:cNvSpPr>
          <p:nvPr>
            <p:ph idx="1"/>
          </p:nvPr>
        </p:nvSpPr>
        <p:spPr>
          <a:xfrm>
            <a:off x="762000" y="1340768"/>
            <a:ext cx="8077200" cy="5112567"/>
          </a:xfrm>
        </p:spPr>
        <p:txBody>
          <a:bodyPr>
            <a:normAutofit/>
          </a:bodyPr>
          <a:lstStyle/>
          <a:p>
            <a:r>
              <a:rPr lang="fr-FR" dirty="0"/>
              <a:t>Visual studio permet sans restriction aucune, de pouvoir développer des applications sous Android</a:t>
            </a:r>
          </a:p>
          <a:p>
            <a:r>
              <a:rPr lang="fr-FR" dirty="0"/>
              <a:t>Pour le développement sous iOS, vous devez:</a:t>
            </a:r>
          </a:p>
          <a:p>
            <a:pPr lvl="1"/>
            <a:r>
              <a:rPr lang="fr-FR" dirty="0"/>
              <a:t>Posséder un Mac avec iOS.</a:t>
            </a:r>
          </a:p>
          <a:p>
            <a:pPr lvl="1"/>
            <a:r>
              <a:rPr lang="fr-FR" dirty="0"/>
              <a:t>Installer Xcode.</a:t>
            </a:r>
          </a:p>
          <a:p>
            <a:pPr lvl="1"/>
            <a:r>
              <a:rPr lang="fr-FR" dirty="0"/>
              <a:t>Effectuer une opération de pairage entre Visual Studio sous Windows et votre Mac.</a:t>
            </a:r>
          </a:p>
          <a:p>
            <a:pPr lvl="1"/>
            <a:r>
              <a:rPr lang="fr-FR" dirty="0"/>
              <a:t>Même l'émulation IPhone ne sera possible que dans ces conditions.</a:t>
            </a:r>
          </a:p>
        </p:txBody>
      </p:sp>
    </p:spTree>
    <p:extLst>
      <p:ext uri="{BB962C8B-B14F-4D97-AF65-F5344CB8AC3E}">
        <p14:creationId xmlns:p14="http://schemas.microsoft.com/office/powerpoint/2010/main" val="903710069"/>
      </p:ext>
    </p:extLst>
  </p:cSld>
  <p:clrMapOvr>
    <a:masterClrMapping/>
  </p:clrMapOvr>
  <p:transition spd="slow">
    <p:wipe di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r>
              <a:rPr lang="fr-FR" dirty="0"/>
              <a:t> - Swipe</a:t>
            </a:r>
          </a:p>
        </p:txBody>
      </p:sp>
      <p:pic>
        <p:nvPicPr>
          <p:cNvPr id="3" name="Image 2">
            <a:extLst>
              <a:ext uri="{FF2B5EF4-FFF2-40B4-BE49-F238E27FC236}">
                <a16:creationId xmlns:a16="http://schemas.microsoft.com/office/drawing/2014/main" id="{9DA3A574-3A42-4A0F-A2A7-245C66729A9D}"/>
              </a:ext>
            </a:extLst>
          </p:cNvPr>
          <p:cNvPicPr>
            <a:picLocks noChangeAspect="1"/>
          </p:cNvPicPr>
          <p:nvPr/>
        </p:nvPicPr>
        <p:blipFill>
          <a:blip r:embed="rId2"/>
          <a:stretch>
            <a:fillRect/>
          </a:stretch>
        </p:blipFill>
        <p:spPr>
          <a:xfrm>
            <a:off x="1115616" y="1259632"/>
            <a:ext cx="3080889" cy="5354166"/>
          </a:xfrm>
          <a:prstGeom prst="rect">
            <a:avLst/>
          </a:prstGeom>
        </p:spPr>
      </p:pic>
      <p:pic>
        <p:nvPicPr>
          <p:cNvPr id="4" name="Image 3">
            <a:extLst>
              <a:ext uri="{FF2B5EF4-FFF2-40B4-BE49-F238E27FC236}">
                <a16:creationId xmlns:a16="http://schemas.microsoft.com/office/drawing/2014/main" id="{31C59F7F-0B3A-4E65-A388-EB0B81EA7B07}"/>
              </a:ext>
            </a:extLst>
          </p:cNvPr>
          <p:cNvPicPr>
            <a:picLocks noChangeAspect="1"/>
          </p:cNvPicPr>
          <p:nvPr/>
        </p:nvPicPr>
        <p:blipFill>
          <a:blip r:embed="rId3"/>
          <a:stretch>
            <a:fillRect/>
          </a:stretch>
        </p:blipFill>
        <p:spPr>
          <a:xfrm>
            <a:off x="5220073" y="1279543"/>
            <a:ext cx="3069432" cy="5334255"/>
          </a:xfrm>
          <a:prstGeom prst="rect">
            <a:avLst/>
          </a:prstGeom>
        </p:spPr>
      </p:pic>
    </p:spTree>
    <p:extLst>
      <p:ext uri="{BB962C8B-B14F-4D97-AF65-F5344CB8AC3E}">
        <p14:creationId xmlns:p14="http://schemas.microsoft.com/office/powerpoint/2010/main" val="1514863525"/>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Cross-platform et MVVM</a:t>
            </a:r>
          </a:p>
        </p:txBody>
      </p:sp>
      <p:sp>
        <p:nvSpPr>
          <p:cNvPr id="3" name="Espace réservé du contenu 2"/>
          <p:cNvSpPr>
            <a:spLocks noGrp="1"/>
          </p:cNvSpPr>
          <p:nvPr>
            <p:ph idx="1"/>
          </p:nvPr>
        </p:nvSpPr>
        <p:spPr>
          <a:xfrm>
            <a:off x="762000" y="1340768"/>
            <a:ext cx="8077200" cy="5256583"/>
          </a:xfrm>
        </p:spPr>
        <p:txBody>
          <a:bodyPr>
            <a:normAutofit lnSpcReduction="10000"/>
          </a:bodyPr>
          <a:lstStyle/>
          <a:p>
            <a:r>
              <a:rPr lang="fr-FR" dirty="0"/>
              <a:t>Les différences entre plateformes résident principalement dans l'aspect graphique</a:t>
            </a:r>
          </a:p>
          <a:p>
            <a:r>
              <a:rPr lang="fr-FR" dirty="0"/>
              <a:t>Le traitement des données reste en général indépendant de la plateforme.</a:t>
            </a:r>
          </a:p>
          <a:p>
            <a:r>
              <a:rPr lang="fr-FR" dirty="0"/>
              <a:t>L'utilisation du modèle MVVM (Model-</a:t>
            </a:r>
            <a:r>
              <a:rPr lang="fr-FR" dirty="0" err="1"/>
              <a:t>View</a:t>
            </a:r>
            <a:r>
              <a:rPr lang="fr-FR" dirty="0"/>
              <a:t>-</a:t>
            </a:r>
            <a:r>
              <a:rPr lang="fr-FR" dirty="0" err="1"/>
              <a:t>ViewModel</a:t>
            </a:r>
            <a:r>
              <a:rPr lang="fr-FR" dirty="0"/>
              <a:t>) est donc conseillée dans ce type de développement.</a:t>
            </a:r>
          </a:p>
          <a:p>
            <a:r>
              <a:rPr lang="fr-FR" dirty="0"/>
              <a:t>Le code indépendant peut être placé dans un projet séparé soit </a:t>
            </a:r>
            <a:r>
              <a:rPr lang="fr-FR" dirty="0" err="1"/>
              <a:t>Shared</a:t>
            </a:r>
            <a:r>
              <a:rPr lang="fr-FR" dirty="0"/>
              <a:t> Asset Project (SAP) ou Portable Class Library (PCL) sous forme d'une DLL </a:t>
            </a:r>
          </a:p>
          <a:p>
            <a:pPr marL="0" indent="0">
              <a:buNone/>
            </a:pPr>
            <a:endParaRPr lang="fr-FR" dirty="0"/>
          </a:p>
        </p:txBody>
      </p:sp>
    </p:spTree>
    <p:extLst>
      <p:ext uri="{BB962C8B-B14F-4D97-AF65-F5344CB8AC3E}">
        <p14:creationId xmlns:p14="http://schemas.microsoft.com/office/powerpoint/2010/main" val="1594288473"/>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Cross-platform et MVVM</a:t>
            </a:r>
          </a:p>
        </p:txBody>
      </p:sp>
      <p:pic>
        <p:nvPicPr>
          <p:cNvPr id="4" name="Espace réservé du contenu 3">
            <a:extLst>
              <a:ext uri="{FF2B5EF4-FFF2-40B4-BE49-F238E27FC236}">
                <a16:creationId xmlns:a16="http://schemas.microsoft.com/office/drawing/2014/main" id="{E8378025-0580-4D42-9E8E-2158549D5F43}"/>
              </a:ext>
            </a:extLst>
          </p:cNvPr>
          <p:cNvPicPr>
            <a:picLocks noGrp="1" noChangeAspect="1"/>
          </p:cNvPicPr>
          <p:nvPr>
            <p:ph idx="1"/>
          </p:nvPr>
        </p:nvPicPr>
        <p:blipFill>
          <a:blip r:embed="rId2"/>
          <a:stretch>
            <a:fillRect/>
          </a:stretch>
        </p:blipFill>
        <p:spPr>
          <a:xfrm>
            <a:off x="769699" y="1484785"/>
            <a:ext cx="8077200" cy="4752528"/>
          </a:xfrm>
          <a:prstGeom prst="rect">
            <a:avLst/>
          </a:prstGeom>
        </p:spPr>
      </p:pic>
    </p:spTree>
    <p:extLst>
      <p:ext uri="{BB962C8B-B14F-4D97-AF65-F5344CB8AC3E}">
        <p14:creationId xmlns:p14="http://schemas.microsoft.com/office/powerpoint/2010/main" val="1744917575"/>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 C# Compiler</a:t>
            </a:r>
          </a:p>
        </p:txBody>
      </p:sp>
      <p:sp>
        <p:nvSpPr>
          <p:cNvPr id="3" name="Espace réservé du contenu 2">
            <a:extLst>
              <a:ext uri="{FF2B5EF4-FFF2-40B4-BE49-F238E27FC236}">
                <a16:creationId xmlns:a16="http://schemas.microsoft.com/office/drawing/2014/main" id="{D0B8C609-4A46-46D5-908F-24963EC72137}"/>
              </a:ext>
            </a:extLst>
          </p:cNvPr>
          <p:cNvSpPr>
            <a:spLocks noGrp="1"/>
          </p:cNvSpPr>
          <p:nvPr>
            <p:ph idx="1"/>
          </p:nvPr>
        </p:nvSpPr>
        <p:spPr/>
        <p:txBody>
          <a:bodyPr/>
          <a:lstStyle/>
          <a:p>
            <a:r>
              <a:rPr lang="fr-FR" dirty="0"/>
              <a:t>Pour iOS, le compilateur Xamarin génère un code dans un langage intermédiaire qui est ensuite compilé par le compilateur Apple</a:t>
            </a:r>
          </a:p>
          <a:p>
            <a:r>
              <a:rPr lang="fr-FR" dirty="0"/>
              <a:t>Pour Android, Xamarin compile dans un langage intermédiaire qui sera exécuté par la version Mono installée sur le périphérique  </a:t>
            </a:r>
          </a:p>
        </p:txBody>
      </p:sp>
    </p:spTree>
    <p:extLst>
      <p:ext uri="{BB962C8B-B14F-4D97-AF65-F5344CB8AC3E}">
        <p14:creationId xmlns:p14="http://schemas.microsoft.com/office/powerpoint/2010/main" val="414958216"/>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err="1"/>
              <a:t>Xamarin.Forms</a:t>
            </a:r>
            <a:endParaRPr lang="fr-FR" dirty="0"/>
          </a:p>
        </p:txBody>
      </p:sp>
      <p:pic>
        <p:nvPicPr>
          <p:cNvPr id="4" name="Image 3">
            <a:extLst>
              <a:ext uri="{FF2B5EF4-FFF2-40B4-BE49-F238E27FC236}">
                <a16:creationId xmlns:a16="http://schemas.microsoft.com/office/drawing/2014/main" id="{5531445D-6905-4FD3-9CED-15EE6A16A327}"/>
              </a:ext>
            </a:extLst>
          </p:cNvPr>
          <p:cNvPicPr>
            <a:picLocks noChangeAspect="1"/>
          </p:cNvPicPr>
          <p:nvPr/>
        </p:nvPicPr>
        <p:blipFill>
          <a:blip r:embed="rId2"/>
          <a:stretch>
            <a:fillRect/>
          </a:stretch>
        </p:blipFill>
        <p:spPr>
          <a:xfrm>
            <a:off x="819110" y="1259632"/>
            <a:ext cx="8077199" cy="5265712"/>
          </a:xfrm>
          <a:prstGeom prst="rect">
            <a:avLst/>
          </a:prstGeom>
        </p:spPr>
      </p:pic>
    </p:spTree>
    <p:extLst>
      <p:ext uri="{BB962C8B-B14F-4D97-AF65-F5344CB8AC3E}">
        <p14:creationId xmlns:p14="http://schemas.microsoft.com/office/powerpoint/2010/main" val="4037487060"/>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err="1"/>
              <a:t>Xamarin.Forms</a:t>
            </a:r>
            <a:endParaRPr lang="fr-FR" dirty="0"/>
          </a:p>
        </p:txBody>
      </p:sp>
      <p:pic>
        <p:nvPicPr>
          <p:cNvPr id="5" name="Image 4">
            <a:extLst>
              <a:ext uri="{FF2B5EF4-FFF2-40B4-BE49-F238E27FC236}">
                <a16:creationId xmlns:a16="http://schemas.microsoft.com/office/drawing/2014/main" id="{369E8090-D66E-402D-A1A7-F7F80F11A970}"/>
              </a:ext>
            </a:extLst>
          </p:cNvPr>
          <p:cNvPicPr>
            <a:picLocks noChangeAspect="1"/>
          </p:cNvPicPr>
          <p:nvPr/>
        </p:nvPicPr>
        <p:blipFill>
          <a:blip r:embed="rId2"/>
          <a:stretch>
            <a:fillRect/>
          </a:stretch>
        </p:blipFill>
        <p:spPr>
          <a:xfrm>
            <a:off x="1043608" y="1259632"/>
            <a:ext cx="7632848" cy="5315381"/>
          </a:xfrm>
          <a:prstGeom prst="rect">
            <a:avLst/>
          </a:prstGeom>
        </p:spPr>
      </p:pic>
    </p:spTree>
    <p:extLst>
      <p:ext uri="{BB962C8B-B14F-4D97-AF65-F5344CB8AC3E}">
        <p14:creationId xmlns:p14="http://schemas.microsoft.com/office/powerpoint/2010/main" val="3625404135"/>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err="1"/>
              <a:t>Xamarin.Forms</a:t>
            </a:r>
            <a:endParaRPr lang="fr-FR" dirty="0"/>
          </a:p>
        </p:txBody>
      </p:sp>
      <p:pic>
        <p:nvPicPr>
          <p:cNvPr id="3" name="Image 2">
            <a:extLst>
              <a:ext uri="{FF2B5EF4-FFF2-40B4-BE49-F238E27FC236}">
                <a16:creationId xmlns:a16="http://schemas.microsoft.com/office/drawing/2014/main" id="{F805CB9F-1F69-4045-A1D2-720617944373}"/>
              </a:ext>
            </a:extLst>
          </p:cNvPr>
          <p:cNvPicPr>
            <a:picLocks noChangeAspect="1"/>
          </p:cNvPicPr>
          <p:nvPr/>
        </p:nvPicPr>
        <p:blipFill>
          <a:blip r:embed="rId2"/>
          <a:stretch>
            <a:fillRect/>
          </a:stretch>
        </p:blipFill>
        <p:spPr>
          <a:xfrm>
            <a:off x="918321" y="1281298"/>
            <a:ext cx="7920879" cy="5276700"/>
          </a:xfrm>
          <a:prstGeom prst="rect">
            <a:avLst/>
          </a:prstGeom>
        </p:spPr>
      </p:pic>
    </p:spTree>
    <p:extLst>
      <p:ext uri="{BB962C8B-B14F-4D97-AF65-F5344CB8AC3E}">
        <p14:creationId xmlns:p14="http://schemas.microsoft.com/office/powerpoint/2010/main" val="1515430971"/>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Première application</a:t>
            </a:r>
          </a:p>
        </p:txBody>
      </p:sp>
      <p:pic>
        <p:nvPicPr>
          <p:cNvPr id="5" name="Image 4">
            <a:extLst>
              <a:ext uri="{FF2B5EF4-FFF2-40B4-BE49-F238E27FC236}">
                <a16:creationId xmlns:a16="http://schemas.microsoft.com/office/drawing/2014/main" id="{6F28CECE-CCC2-46C5-B26D-6E923F2833B8}"/>
              </a:ext>
            </a:extLst>
          </p:cNvPr>
          <p:cNvPicPr>
            <a:picLocks noChangeAspect="1"/>
          </p:cNvPicPr>
          <p:nvPr/>
        </p:nvPicPr>
        <p:blipFill>
          <a:blip r:embed="rId2"/>
          <a:stretch>
            <a:fillRect/>
          </a:stretch>
        </p:blipFill>
        <p:spPr>
          <a:xfrm>
            <a:off x="823912" y="1259632"/>
            <a:ext cx="8140576" cy="5223622"/>
          </a:xfrm>
          <a:prstGeom prst="rect">
            <a:avLst/>
          </a:prstGeom>
        </p:spPr>
      </p:pic>
    </p:spTree>
    <p:extLst>
      <p:ext uri="{BB962C8B-B14F-4D97-AF65-F5344CB8AC3E}">
        <p14:creationId xmlns:p14="http://schemas.microsoft.com/office/powerpoint/2010/main" val="3228756433"/>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Première application</a:t>
            </a:r>
          </a:p>
        </p:txBody>
      </p:sp>
      <p:pic>
        <p:nvPicPr>
          <p:cNvPr id="4" name="Image 3">
            <a:extLst>
              <a:ext uri="{FF2B5EF4-FFF2-40B4-BE49-F238E27FC236}">
                <a16:creationId xmlns:a16="http://schemas.microsoft.com/office/drawing/2014/main" id="{EFC77824-6286-44B8-A8CD-0A071D5F99FA}"/>
              </a:ext>
            </a:extLst>
          </p:cNvPr>
          <p:cNvPicPr>
            <a:picLocks noChangeAspect="1"/>
          </p:cNvPicPr>
          <p:nvPr/>
        </p:nvPicPr>
        <p:blipFill>
          <a:blip r:embed="rId2"/>
          <a:stretch>
            <a:fillRect/>
          </a:stretch>
        </p:blipFill>
        <p:spPr>
          <a:xfrm>
            <a:off x="1043608" y="1556792"/>
            <a:ext cx="7345437" cy="3994887"/>
          </a:xfrm>
          <a:prstGeom prst="rect">
            <a:avLst/>
          </a:prstGeom>
        </p:spPr>
      </p:pic>
    </p:spTree>
    <p:extLst>
      <p:ext uri="{BB962C8B-B14F-4D97-AF65-F5344CB8AC3E}">
        <p14:creationId xmlns:p14="http://schemas.microsoft.com/office/powerpoint/2010/main" val="3106719200"/>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Première application</a:t>
            </a:r>
          </a:p>
        </p:txBody>
      </p:sp>
      <p:pic>
        <p:nvPicPr>
          <p:cNvPr id="5" name="Image 4">
            <a:extLst>
              <a:ext uri="{FF2B5EF4-FFF2-40B4-BE49-F238E27FC236}">
                <a16:creationId xmlns:a16="http://schemas.microsoft.com/office/drawing/2014/main" id="{39B14609-C2CC-4047-BA17-E8F2A01A4DA6}"/>
              </a:ext>
            </a:extLst>
          </p:cNvPr>
          <p:cNvPicPr>
            <a:picLocks noChangeAspect="1"/>
          </p:cNvPicPr>
          <p:nvPr/>
        </p:nvPicPr>
        <p:blipFill>
          <a:blip r:embed="rId2"/>
          <a:stretch>
            <a:fillRect/>
          </a:stretch>
        </p:blipFill>
        <p:spPr>
          <a:xfrm>
            <a:off x="961481" y="1556792"/>
            <a:ext cx="3816424" cy="1962732"/>
          </a:xfrm>
          <a:prstGeom prst="rect">
            <a:avLst/>
          </a:prstGeom>
          <a:ln>
            <a:solidFill>
              <a:schemeClr val="accent1"/>
            </a:solidFill>
          </a:ln>
        </p:spPr>
      </p:pic>
      <p:sp>
        <p:nvSpPr>
          <p:cNvPr id="6" name="ZoneTexte 5">
            <a:extLst>
              <a:ext uri="{FF2B5EF4-FFF2-40B4-BE49-F238E27FC236}">
                <a16:creationId xmlns:a16="http://schemas.microsoft.com/office/drawing/2014/main" id="{1517848F-E860-4ED1-9593-7E9580070044}"/>
              </a:ext>
            </a:extLst>
          </p:cNvPr>
          <p:cNvSpPr txBox="1"/>
          <p:nvPr/>
        </p:nvSpPr>
        <p:spPr>
          <a:xfrm>
            <a:off x="961481" y="4077072"/>
            <a:ext cx="7992888" cy="646331"/>
          </a:xfrm>
          <a:prstGeom prst="rect">
            <a:avLst/>
          </a:prstGeom>
          <a:noFill/>
          <a:ln>
            <a:solidFill>
              <a:schemeClr val="tx1"/>
            </a:solidFill>
          </a:ln>
        </p:spPr>
        <p:txBody>
          <a:bodyPr wrap="square" rtlCol="0">
            <a:spAutoFit/>
          </a:bodyPr>
          <a:lstStyle/>
          <a:p>
            <a:r>
              <a:rPr lang="fr-FR" dirty="0"/>
              <a:t>Nous retrouvons bien dans notre solution 3 projets.</a:t>
            </a:r>
          </a:p>
          <a:p>
            <a:r>
              <a:rPr lang="fr-FR" dirty="0"/>
              <a:t>Un projet commun et un projet pour chaque plate-forme sélectionnée</a:t>
            </a:r>
          </a:p>
        </p:txBody>
      </p:sp>
    </p:spTree>
    <p:extLst>
      <p:ext uri="{BB962C8B-B14F-4D97-AF65-F5344CB8AC3E}">
        <p14:creationId xmlns:p14="http://schemas.microsoft.com/office/powerpoint/2010/main" val="957668237"/>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Le marché des mobiles</a:t>
            </a:r>
          </a:p>
        </p:txBody>
      </p:sp>
      <p:sp>
        <p:nvSpPr>
          <p:cNvPr id="3" name="Espace réservé du contenu 2"/>
          <p:cNvSpPr>
            <a:spLocks noGrp="1"/>
          </p:cNvSpPr>
          <p:nvPr>
            <p:ph idx="1"/>
          </p:nvPr>
        </p:nvSpPr>
        <p:spPr>
          <a:xfrm>
            <a:off x="762000" y="1596413"/>
            <a:ext cx="8077200" cy="3560779"/>
          </a:xfrm>
        </p:spPr>
        <p:txBody>
          <a:bodyPr>
            <a:normAutofit/>
          </a:bodyPr>
          <a:lstStyle/>
          <a:p>
            <a:r>
              <a:rPr lang="fr-FR" dirty="0"/>
              <a:t>Nous retrouvons sur le marché des mobiles deux grands acteurs:</a:t>
            </a:r>
          </a:p>
          <a:p>
            <a:pPr lvl="1"/>
            <a:r>
              <a:rPr lang="fr-FR" dirty="0"/>
              <a:t>Appel avec ses IPhone et IPad et son système d'exploitation iOS</a:t>
            </a:r>
          </a:p>
          <a:p>
            <a:pPr lvl="1"/>
            <a:r>
              <a:rPr lang="fr-FR" dirty="0"/>
              <a:t>Google et son système d'exploitation Android utilisé par de nombreux fabricants de smartphones et tablettes</a:t>
            </a:r>
          </a:p>
          <a:p>
            <a:pPr marL="0" indent="0">
              <a:buNone/>
            </a:pPr>
            <a:endParaRPr lang="fr-FR" dirty="0"/>
          </a:p>
        </p:txBody>
      </p:sp>
    </p:spTree>
    <p:extLst>
      <p:ext uri="{BB962C8B-B14F-4D97-AF65-F5344CB8AC3E}">
        <p14:creationId xmlns:p14="http://schemas.microsoft.com/office/powerpoint/2010/main" val="4153306320"/>
      </p:ext>
    </p:ext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err="1"/>
              <a:t>Xamarin.Forms</a:t>
            </a:r>
            <a:r>
              <a:rPr lang="fr-FR" dirty="0"/>
              <a:t> et XAML</a:t>
            </a:r>
          </a:p>
        </p:txBody>
      </p:sp>
      <p:sp>
        <p:nvSpPr>
          <p:cNvPr id="6" name="ZoneTexte 5">
            <a:extLst>
              <a:ext uri="{FF2B5EF4-FFF2-40B4-BE49-F238E27FC236}">
                <a16:creationId xmlns:a16="http://schemas.microsoft.com/office/drawing/2014/main" id="{1517848F-E860-4ED1-9593-7E9580070044}"/>
              </a:ext>
            </a:extLst>
          </p:cNvPr>
          <p:cNvSpPr txBox="1"/>
          <p:nvPr/>
        </p:nvSpPr>
        <p:spPr>
          <a:xfrm>
            <a:off x="971600" y="4797152"/>
            <a:ext cx="7992888" cy="923330"/>
          </a:xfrm>
          <a:prstGeom prst="rect">
            <a:avLst/>
          </a:prstGeom>
          <a:noFill/>
          <a:ln>
            <a:solidFill>
              <a:schemeClr val="tx1"/>
            </a:solidFill>
          </a:ln>
        </p:spPr>
        <p:txBody>
          <a:bodyPr wrap="square" rtlCol="0">
            <a:spAutoFit/>
          </a:bodyPr>
          <a:lstStyle/>
          <a:p>
            <a:r>
              <a:rPr lang="fr-FR" dirty="0"/>
              <a:t>Xamarin.Forms prend en charge le langage XAML (prononcé "Zammel")</a:t>
            </a:r>
          </a:p>
          <a:p>
            <a:r>
              <a:rPr lang="fr-FR" dirty="0"/>
              <a:t>C'est un langage basé XML permettant de définir dans un fichier séparé la structure graphique de notre interface utilisateur</a:t>
            </a:r>
          </a:p>
        </p:txBody>
      </p:sp>
      <p:pic>
        <p:nvPicPr>
          <p:cNvPr id="3" name="Image 2">
            <a:extLst>
              <a:ext uri="{FF2B5EF4-FFF2-40B4-BE49-F238E27FC236}">
                <a16:creationId xmlns:a16="http://schemas.microsoft.com/office/drawing/2014/main" id="{53DA57BD-04A5-4E20-809B-FB0B6B0ADD74}"/>
              </a:ext>
            </a:extLst>
          </p:cNvPr>
          <p:cNvPicPr>
            <a:picLocks noChangeAspect="1"/>
          </p:cNvPicPr>
          <p:nvPr/>
        </p:nvPicPr>
        <p:blipFill>
          <a:blip r:embed="rId2"/>
          <a:stretch>
            <a:fillRect/>
          </a:stretch>
        </p:blipFill>
        <p:spPr>
          <a:xfrm>
            <a:off x="971600" y="1340768"/>
            <a:ext cx="4320480" cy="3167426"/>
          </a:xfrm>
          <a:prstGeom prst="rect">
            <a:avLst/>
          </a:prstGeom>
          <a:ln>
            <a:solidFill>
              <a:schemeClr val="tx1"/>
            </a:solidFill>
          </a:ln>
        </p:spPr>
      </p:pic>
    </p:spTree>
    <p:extLst>
      <p:ext uri="{BB962C8B-B14F-4D97-AF65-F5344CB8AC3E}">
        <p14:creationId xmlns:p14="http://schemas.microsoft.com/office/powerpoint/2010/main" val="3657134291"/>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err="1"/>
              <a:t>Xamarin.Forms</a:t>
            </a:r>
            <a:r>
              <a:rPr lang="fr-FR" dirty="0"/>
              <a:t> et XAML</a:t>
            </a:r>
          </a:p>
        </p:txBody>
      </p:sp>
      <p:sp>
        <p:nvSpPr>
          <p:cNvPr id="4" name="Rectangle 3">
            <a:extLst>
              <a:ext uri="{FF2B5EF4-FFF2-40B4-BE49-F238E27FC236}">
                <a16:creationId xmlns:a16="http://schemas.microsoft.com/office/drawing/2014/main" id="{A47EE113-717D-49F2-9CEB-04EEEFC15F4D}"/>
              </a:ext>
            </a:extLst>
          </p:cNvPr>
          <p:cNvSpPr/>
          <p:nvPr/>
        </p:nvSpPr>
        <p:spPr>
          <a:xfrm>
            <a:off x="851756" y="1305341"/>
            <a:ext cx="7897688" cy="4247317"/>
          </a:xfrm>
          <a:prstGeom prst="rect">
            <a:avLst/>
          </a:prstGeom>
          <a:ln>
            <a:solidFill>
              <a:schemeClr val="tx1"/>
            </a:solidFill>
          </a:ln>
        </p:spPr>
        <p:txBody>
          <a:bodyPr wrap="square">
            <a:spAutoFit/>
          </a:bodyPr>
          <a:lstStyle/>
          <a:p>
            <a:r>
              <a:rPr lang="fr-FR" dirty="0">
                <a:solidFill>
                  <a:srgbClr val="0000FF"/>
                </a:solidFill>
                <a:latin typeface="Consolas" panose="020B0609020204030204" pitchFamily="49" charset="0"/>
              </a:rPr>
              <a:t>&lt;?xml version="1.0" </a:t>
            </a:r>
            <a:r>
              <a:rPr lang="fr-FR" dirty="0" err="1">
                <a:solidFill>
                  <a:srgbClr val="0000FF"/>
                </a:solidFill>
                <a:latin typeface="Consolas" panose="020B0609020204030204" pitchFamily="49" charset="0"/>
              </a:rPr>
              <a:t>encoding</a:t>
            </a:r>
            <a:r>
              <a:rPr lang="fr-FR" dirty="0">
                <a:solidFill>
                  <a:srgbClr val="0000FF"/>
                </a:solidFill>
                <a:latin typeface="Consolas" panose="020B0609020204030204" pitchFamily="49" charset="0"/>
              </a:rPr>
              <a:t>="utf-8" ?&gt;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a:solidFill>
                  <a:srgbClr val="0000FF"/>
                </a:solidFill>
                <a:latin typeface="Consolas" panose="020B0609020204030204" pitchFamily="49" charset="0"/>
              </a:rPr>
              <a:t>="http://xamarin.com/</a:t>
            </a:r>
            <a:r>
              <a:rPr lang="fr-FR" dirty="0" err="1">
                <a:solidFill>
                  <a:srgbClr val="0000FF"/>
                </a:solidFill>
                <a:latin typeface="Consolas" panose="020B0609020204030204" pitchFamily="49" charset="0"/>
              </a:rPr>
              <a:t>schemas</a:t>
            </a:r>
            <a:r>
              <a:rPr lang="fr-FR" dirty="0">
                <a:solidFill>
                  <a:srgbClr val="0000FF"/>
                </a:solidFill>
                <a:latin typeface="Consolas" panose="020B0609020204030204" pitchFamily="49" charset="0"/>
              </a:rPr>
              <a:t>/2014/</a:t>
            </a:r>
            <a:r>
              <a:rPr lang="fr-FR" dirty="0" err="1">
                <a:solidFill>
                  <a:srgbClr val="0000FF"/>
                </a:solidFill>
                <a:latin typeface="Consolas" panose="020B0609020204030204" pitchFamily="49" charset="0"/>
              </a:rPr>
              <a:t>forms</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x</a:t>
            </a:r>
            <a:r>
              <a:rPr lang="fr-FR" dirty="0">
                <a:solidFill>
                  <a:srgbClr val="0000FF"/>
                </a:solidFill>
                <a:latin typeface="Consolas" panose="020B0609020204030204" pitchFamily="49" charset="0"/>
              </a:rPr>
              <a:t>="http://schemas.microsoft.com/</a:t>
            </a:r>
            <a:r>
              <a:rPr lang="fr-FR" dirty="0" err="1">
                <a:solidFill>
                  <a:srgbClr val="0000FF"/>
                </a:solidFill>
                <a:latin typeface="Consolas" panose="020B0609020204030204" pitchFamily="49" charset="0"/>
              </a:rPr>
              <a:t>winfx</a:t>
            </a:r>
            <a:r>
              <a:rPr lang="fr-FR" dirty="0">
                <a:solidFill>
                  <a:srgbClr val="0000FF"/>
                </a:solidFill>
                <a:latin typeface="Consolas" panose="020B0609020204030204" pitchFamily="49" charset="0"/>
              </a:rPr>
              <a:t>/2009/</a:t>
            </a:r>
            <a:r>
              <a:rPr lang="fr-FR" dirty="0" err="1">
                <a:solidFill>
                  <a:srgbClr val="0000FF"/>
                </a:solidFill>
                <a:latin typeface="Consolas" panose="020B0609020204030204" pitchFamily="49" charset="0"/>
              </a:rPr>
              <a:t>xaml</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local</a:t>
            </a:r>
            <a:r>
              <a:rPr lang="fr-FR" dirty="0">
                <a:solidFill>
                  <a:srgbClr val="0000FF"/>
                </a:solidFill>
                <a:latin typeface="Consolas" panose="020B0609020204030204" pitchFamily="49" charset="0"/>
              </a:rPr>
              <a:t>="clr-namespace:App14"</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Class</a:t>
            </a:r>
            <a:r>
              <a:rPr lang="fr-FR" dirty="0">
                <a:solidFill>
                  <a:srgbClr val="0000FF"/>
                </a:solidFill>
                <a:latin typeface="Consolas" panose="020B0609020204030204" pitchFamily="49" charset="0"/>
              </a:rPr>
              <a:t>="App14.MainPage"&gt;</a:t>
            </a:r>
            <a:endParaRPr lang="fr-FR"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8000"/>
                </a:solidFill>
                <a:latin typeface="Consolas" panose="020B0609020204030204" pitchFamily="49" charset="0"/>
              </a:rPr>
              <a:t>&lt;!-- Place new </a:t>
            </a:r>
            <a:r>
              <a:rPr lang="fr-FR" dirty="0" err="1">
                <a:solidFill>
                  <a:srgbClr val="008000"/>
                </a:solidFill>
                <a:latin typeface="Consolas" panose="020B0609020204030204" pitchFamily="49" charset="0"/>
              </a:rPr>
              <a:t>controls</a:t>
            </a:r>
            <a:r>
              <a:rPr lang="fr-FR" dirty="0">
                <a:solidFill>
                  <a:srgbClr val="008000"/>
                </a:solidFill>
                <a:latin typeface="Consolas" panose="020B0609020204030204" pitchFamily="49" charset="0"/>
              </a:rPr>
              <a:t> </a:t>
            </a:r>
            <a:r>
              <a:rPr lang="fr-FR" dirty="0" err="1">
                <a:solidFill>
                  <a:srgbClr val="008000"/>
                </a:solidFill>
                <a:latin typeface="Consolas" panose="020B0609020204030204" pitchFamily="49" charset="0"/>
              </a:rPr>
              <a:t>here</a:t>
            </a:r>
            <a:r>
              <a:rPr lang="fr-FR" dirty="0">
                <a:solidFill>
                  <a:srgbClr val="008000"/>
                </a:solidFill>
                <a:latin typeface="Consolas" panose="020B0609020204030204" pitchFamily="49" charset="0"/>
              </a:rPr>
              <a:t> --&gt;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="Welcome to Xamarin.Forms!"</a:t>
            </a:r>
            <a:r>
              <a:rPr lang="en-US"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0000FF"/>
                </a:solidFill>
                <a:latin typeface="Consolas" panose="020B0609020204030204" pitchFamily="49" charset="0"/>
              </a:rPr>
              <a:t>&gt;</a:t>
            </a:r>
            <a:endParaRPr lang="fr-FR" dirty="0"/>
          </a:p>
        </p:txBody>
      </p:sp>
      <p:sp>
        <p:nvSpPr>
          <p:cNvPr id="5" name="ZoneTexte 4">
            <a:extLst>
              <a:ext uri="{FF2B5EF4-FFF2-40B4-BE49-F238E27FC236}">
                <a16:creationId xmlns:a16="http://schemas.microsoft.com/office/drawing/2014/main" id="{D6A51F9A-DCED-4148-9064-FF56695B3CEB}"/>
              </a:ext>
            </a:extLst>
          </p:cNvPr>
          <p:cNvSpPr txBox="1"/>
          <p:nvPr/>
        </p:nvSpPr>
        <p:spPr>
          <a:xfrm>
            <a:off x="851756" y="5908047"/>
            <a:ext cx="7897688" cy="369332"/>
          </a:xfrm>
          <a:prstGeom prst="rect">
            <a:avLst/>
          </a:prstGeom>
          <a:noFill/>
          <a:ln>
            <a:solidFill>
              <a:schemeClr val="tx1"/>
            </a:solidFill>
          </a:ln>
        </p:spPr>
        <p:txBody>
          <a:bodyPr wrap="square" rtlCol="0">
            <a:spAutoFit/>
          </a:bodyPr>
          <a:lstStyle/>
          <a:p>
            <a:r>
              <a:rPr lang="fr-FR" dirty="0"/>
              <a:t>Nous ajouterons quelques éléments évoqués ultérieurement tels que le Switch.</a:t>
            </a:r>
          </a:p>
        </p:txBody>
      </p:sp>
    </p:spTree>
    <p:extLst>
      <p:ext uri="{BB962C8B-B14F-4D97-AF65-F5344CB8AC3E}">
        <p14:creationId xmlns:p14="http://schemas.microsoft.com/office/powerpoint/2010/main" val="214819122"/>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err="1"/>
              <a:t>Xamarin.Forms</a:t>
            </a:r>
            <a:r>
              <a:rPr lang="fr-FR" dirty="0"/>
              <a:t> et XAML</a:t>
            </a:r>
          </a:p>
        </p:txBody>
      </p:sp>
      <p:sp>
        <p:nvSpPr>
          <p:cNvPr id="4" name="Rectangle 3">
            <a:extLst>
              <a:ext uri="{FF2B5EF4-FFF2-40B4-BE49-F238E27FC236}">
                <a16:creationId xmlns:a16="http://schemas.microsoft.com/office/drawing/2014/main" id="{A47EE113-717D-49F2-9CEB-04EEEFC15F4D}"/>
              </a:ext>
            </a:extLst>
          </p:cNvPr>
          <p:cNvSpPr/>
          <p:nvPr/>
        </p:nvSpPr>
        <p:spPr>
          <a:xfrm>
            <a:off x="851756" y="1305341"/>
            <a:ext cx="7897688" cy="4247317"/>
          </a:xfrm>
          <a:prstGeom prst="rect">
            <a:avLst/>
          </a:prstGeom>
          <a:ln>
            <a:solidFill>
              <a:schemeClr val="tx1"/>
            </a:solidFill>
          </a:ln>
        </p:spPr>
        <p:txBody>
          <a:bodyPr wrap="square">
            <a:spAutoFit/>
          </a:bodyPr>
          <a:lstStyle/>
          <a:p>
            <a:r>
              <a:rPr lang="fr-FR" dirty="0">
                <a:solidFill>
                  <a:srgbClr val="0000FF"/>
                </a:solidFill>
                <a:latin typeface="Consolas" panose="020B0609020204030204" pitchFamily="49" charset="0"/>
              </a:rPr>
              <a:t>&lt;?xml version="1.0" </a:t>
            </a:r>
            <a:r>
              <a:rPr lang="fr-FR" dirty="0" err="1">
                <a:solidFill>
                  <a:srgbClr val="0000FF"/>
                </a:solidFill>
                <a:latin typeface="Consolas" panose="020B0609020204030204" pitchFamily="49" charset="0"/>
              </a:rPr>
              <a:t>encoding</a:t>
            </a:r>
            <a:r>
              <a:rPr lang="fr-FR" dirty="0">
                <a:solidFill>
                  <a:srgbClr val="0000FF"/>
                </a:solidFill>
                <a:latin typeface="Consolas" panose="020B0609020204030204" pitchFamily="49" charset="0"/>
              </a:rPr>
              <a:t>="utf-8" ?&gt;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a:solidFill>
                  <a:srgbClr val="0000FF"/>
                </a:solidFill>
                <a:latin typeface="Consolas" panose="020B0609020204030204" pitchFamily="49" charset="0"/>
              </a:rPr>
              <a:t>="http://xamarin.com/</a:t>
            </a:r>
            <a:r>
              <a:rPr lang="fr-FR" dirty="0" err="1">
                <a:solidFill>
                  <a:srgbClr val="0000FF"/>
                </a:solidFill>
                <a:latin typeface="Consolas" panose="020B0609020204030204" pitchFamily="49" charset="0"/>
              </a:rPr>
              <a:t>schemas</a:t>
            </a:r>
            <a:r>
              <a:rPr lang="fr-FR" dirty="0">
                <a:solidFill>
                  <a:srgbClr val="0000FF"/>
                </a:solidFill>
                <a:latin typeface="Consolas" panose="020B0609020204030204" pitchFamily="49" charset="0"/>
              </a:rPr>
              <a:t>/2014/</a:t>
            </a:r>
            <a:r>
              <a:rPr lang="fr-FR" dirty="0" err="1">
                <a:solidFill>
                  <a:srgbClr val="0000FF"/>
                </a:solidFill>
                <a:latin typeface="Consolas" panose="020B0609020204030204" pitchFamily="49" charset="0"/>
              </a:rPr>
              <a:t>forms</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x</a:t>
            </a:r>
            <a:r>
              <a:rPr lang="fr-FR" dirty="0">
                <a:solidFill>
                  <a:srgbClr val="0000FF"/>
                </a:solidFill>
                <a:latin typeface="Consolas" panose="020B0609020204030204" pitchFamily="49" charset="0"/>
              </a:rPr>
              <a:t>="http://schemas.microsoft.com/</a:t>
            </a:r>
            <a:r>
              <a:rPr lang="fr-FR" dirty="0" err="1">
                <a:solidFill>
                  <a:srgbClr val="0000FF"/>
                </a:solidFill>
                <a:latin typeface="Consolas" panose="020B0609020204030204" pitchFamily="49" charset="0"/>
              </a:rPr>
              <a:t>winfx</a:t>
            </a:r>
            <a:r>
              <a:rPr lang="fr-FR" dirty="0">
                <a:solidFill>
                  <a:srgbClr val="0000FF"/>
                </a:solidFill>
                <a:latin typeface="Consolas" panose="020B0609020204030204" pitchFamily="49" charset="0"/>
              </a:rPr>
              <a:t>/2009/</a:t>
            </a:r>
            <a:r>
              <a:rPr lang="fr-FR" dirty="0" err="1">
                <a:solidFill>
                  <a:srgbClr val="0000FF"/>
                </a:solidFill>
                <a:latin typeface="Consolas" panose="020B0609020204030204" pitchFamily="49" charset="0"/>
              </a:rPr>
              <a:t>xaml</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local</a:t>
            </a:r>
            <a:r>
              <a:rPr lang="fr-FR" dirty="0">
                <a:solidFill>
                  <a:srgbClr val="0000FF"/>
                </a:solidFill>
                <a:latin typeface="Consolas" panose="020B0609020204030204" pitchFamily="49" charset="0"/>
              </a:rPr>
              <a:t>="clr-namespace:App14"</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Class</a:t>
            </a:r>
            <a:r>
              <a:rPr lang="fr-FR" dirty="0">
                <a:solidFill>
                  <a:srgbClr val="0000FF"/>
                </a:solidFill>
                <a:latin typeface="Consolas" panose="020B0609020204030204" pitchFamily="49" charset="0"/>
              </a:rPr>
              <a:t>="App14.MainPage"&gt;</a:t>
            </a:r>
            <a:endParaRPr lang="fr-FR"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8000"/>
                </a:solidFill>
                <a:latin typeface="Consolas" panose="020B0609020204030204" pitchFamily="49" charset="0"/>
              </a:rPr>
              <a:t>&lt;!-- Place new </a:t>
            </a:r>
            <a:r>
              <a:rPr lang="fr-FR" dirty="0" err="1">
                <a:solidFill>
                  <a:srgbClr val="008000"/>
                </a:solidFill>
                <a:latin typeface="Consolas" panose="020B0609020204030204" pitchFamily="49" charset="0"/>
              </a:rPr>
              <a:t>controls</a:t>
            </a:r>
            <a:r>
              <a:rPr lang="fr-FR" dirty="0">
                <a:solidFill>
                  <a:srgbClr val="008000"/>
                </a:solidFill>
                <a:latin typeface="Consolas" panose="020B0609020204030204" pitchFamily="49" charset="0"/>
              </a:rPr>
              <a:t> </a:t>
            </a:r>
            <a:r>
              <a:rPr lang="fr-FR" dirty="0" err="1">
                <a:solidFill>
                  <a:srgbClr val="008000"/>
                </a:solidFill>
                <a:latin typeface="Consolas" panose="020B0609020204030204" pitchFamily="49" charset="0"/>
              </a:rPr>
              <a:t>here</a:t>
            </a:r>
            <a:r>
              <a:rPr lang="fr-FR" dirty="0">
                <a:solidFill>
                  <a:srgbClr val="008000"/>
                </a:solidFill>
                <a:latin typeface="Consolas" panose="020B0609020204030204" pitchFamily="49" charset="0"/>
              </a:rPr>
              <a:t> --&gt;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="Welcome to Xamarin.Forms!"</a:t>
            </a:r>
            <a:r>
              <a:rPr lang="en-US"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0000FF"/>
                </a:solidFill>
                <a:latin typeface="Consolas" panose="020B0609020204030204" pitchFamily="49" charset="0"/>
              </a:rPr>
              <a:t>&gt;</a:t>
            </a:r>
            <a:endParaRPr lang="fr-FR" dirty="0"/>
          </a:p>
        </p:txBody>
      </p:sp>
      <p:sp>
        <p:nvSpPr>
          <p:cNvPr id="5" name="ZoneTexte 4">
            <a:extLst>
              <a:ext uri="{FF2B5EF4-FFF2-40B4-BE49-F238E27FC236}">
                <a16:creationId xmlns:a16="http://schemas.microsoft.com/office/drawing/2014/main" id="{D6A51F9A-DCED-4148-9064-FF56695B3CEB}"/>
              </a:ext>
            </a:extLst>
          </p:cNvPr>
          <p:cNvSpPr txBox="1"/>
          <p:nvPr/>
        </p:nvSpPr>
        <p:spPr>
          <a:xfrm>
            <a:off x="851756" y="5908047"/>
            <a:ext cx="7897688" cy="369332"/>
          </a:xfrm>
          <a:prstGeom prst="rect">
            <a:avLst/>
          </a:prstGeom>
          <a:noFill/>
          <a:ln>
            <a:solidFill>
              <a:schemeClr val="tx1"/>
            </a:solidFill>
          </a:ln>
        </p:spPr>
        <p:txBody>
          <a:bodyPr wrap="square" rtlCol="0">
            <a:spAutoFit/>
          </a:bodyPr>
          <a:lstStyle/>
          <a:p>
            <a:r>
              <a:rPr lang="fr-FR" dirty="0"/>
              <a:t>Nous ajouterons quelques éléments évoqués ultérieurement tels que le Switch.</a:t>
            </a:r>
          </a:p>
        </p:txBody>
      </p:sp>
    </p:spTree>
    <p:extLst>
      <p:ext uri="{BB962C8B-B14F-4D97-AF65-F5344CB8AC3E}">
        <p14:creationId xmlns:p14="http://schemas.microsoft.com/office/powerpoint/2010/main" val="1451023387"/>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err="1"/>
              <a:t>Xamarin.Forms</a:t>
            </a:r>
            <a:r>
              <a:rPr lang="fr-FR" dirty="0"/>
              <a:t> et XAML</a:t>
            </a:r>
          </a:p>
        </p:txBody>
      </p:sp>
      <p:sp>
        <p:nvSpPr>
          <p:cNvPr id="4" name="Rectangle 3">
            <a:extLst>
              <a:ext uri="{FF2B5EF4-FFF2-40B4-BE49-F238E27FC236}">
                <a16:creationId xmlns:a16="http://schemas.microsoft.com/office/drawing/2014/main" id="{A47EE113-717D-49F2-9CEB-04EEEFC15F4D}"/>
              </a:ext>
            </a:extLst>
          </p:cNvPr>
          <p:cNvSpPr/>
          <p:nvPr/>
        </p:nvSpPr>
        <p:spPr>
          <a:xfrm>
            <a:off x="851756" y="1484784"/>
            <a:ext cx="7897688" cy="3416320"/>
          </a:xfrm>
          <a:prstGeom prst="rect">
            <a:avLst/>
          </a:prstGeom>
          <a:ln>
            <a:solidFill>
              <a:schemeClr val="tx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8000"/>
                </a:solidFill>
                <a:latin typeface="Consolas" panose="020B0609020204030204" pitchFamily="49" charset="0"/>
              </a:rPr>
              <a:t>&lt;!-- Place new </a:t>
            </a:r>
            <a:r>
              <a:rPr lang="fr-FR" dirty="0" err="1">
                <a:solidFill>
                  <a:srgbClr val="008000"/>
                </a:solidFill>
                <a:latin typeface="Consolas" panose="020B0609020204030204" pitchFamily="49" charset="0"/>
              </a:rPr>
              <a:t>controls</a:t>
            </a:r>
            <a:r>
              <a:rPr lang="fr-FR" dirty="0">
                <a:solidFill>
                  <a:srgbClr val="008000"/>
                </a:solidFill>
                <a:latin typeface="Consolas" panose="020B0609020204030204" pitchFamily="49" charset="0"/>
              </a:rPr>
              <a:t> </a:t>
            </a:r>
            <a:r>
              <a:rPr lang="fr-FR" dirty="0" err="1">
                <a:solidFill>
                  <a:srgbClr val="008000"/>
                </a:solidFill>
                <a:latin typeface="Consolas" panose="020B0609020204030204" pitchFamily="49" charset="0"/>
              </a:rPr>
              <a:t>here</a:t>
            </a:r>
            <a:r>
              <a:rPr lang="fr-FR" dirty="0">
                <a:solidFill>
                  <a:srgbClr val="008000"/>
                </a:solidFill>
                <a:latin typeface="Consolas" panose="020B0609020204030204" pitchFamily="49" charset="0"/>
              </a:rPr>
              <a:t> --&gt;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="Welcome to Xamarin.Forms!"</a:t>
            </a:r>
            <a:r>
              <a:rPr lang="en-US"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Button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 = "Click Me!"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Switch</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Slider</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3378600643"/>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Android</a:t>
            </a:r>
          </a:p>
        </p:txBody>
      </p:sp>
      <p:sp>
        <p:nvSpPr>
          <p:cNvPr id="3" name="ZoneTexte 2">
            <a:extLst>
              <a:ext uri="{FF2B5EF4-FFF2-40B4-BE49-F238E27FC236}">
                <a16:creationId xmlns:a16="http://schemas.microsoft.com/office/drawing/2014/main" id="{D0EDEF81-8543-490B-B4E8-49430B963A97}"/>
              </a:ext>
            </a:extLst>
          </p:cNvPr>
          <p:cNvSpPr txBox="1"/>
          <p:nvPr/>
        </p:nvSpPr>
        <p:spPr>
          <a:xfrm>
            <a:off x="762000" y="1259632"/>
            <a:ext cx="8202488" cy="646331"/>
          </a:xfrm>
          <a:prstGeom prst="rect">
            <a:avLst/>
          </a:prstGeom>
          <a:noFill/>
        </p:spPr>
        <p:txBody>
          <a:bodyPr wrap="square" rtlCol="0">
            <a:spAutoFit/>
          </a:bodyPr>
          <a:lstStyle/>
          <a:p>
            <a:r>
              <a:rPr lang="fr-FR" dirty="0"/>
              <a:t>L'exécution sous Android peut se réaliser de multiples façons: sous un émulateur ou sur tout smartphone connecté sur un port USB. </a:t>
            </a:r>
          </a:p>
        </p:txBody>
      </p:sp>
      <p:pic>
        <p:nvPicPr>
          <p:cNvPr id="6" name="Image 5">
            <a:extLst>
              <a:ext uri="{FF2B5EF4-FFF2-40B4-BE49-F238E27FC236}">
                <a16:creationId xmlns:a16="http://schemas.microsoft.com/office/drawing/2014/main" id="{6E319928-1203-4E83-903F-6F37C995E99D}"/>
              </a:ext>
            </a:extLst>
          </p:cNvPr>
          <p:cNvPicPr>
            <a:picLocks noChangeAspect="1"/>
          </p:cNvPicPr>
          <p:nvPr/>
        </p:nvPicPr>
        <p:blipFill>
          <a:blip r:embed="rId2"/>
          <a:stretch>
            <a:fillRect/>
          </a:stretch>
        </p:blipFill>
        <p:spPr>
          <a:xfrm>
            <a:off x="791380" y="2206286"/>
            <a:ext cx="5317570" cy="1407592"/>
          </a:xfrm>
          <a:prstGeom prst="rect">
            <a:avLst/>
          </a:prstGeom>
          <a:ln>
            <a:solidFill>
              <a:schemeClr val="tx1"/>
            </a:solidFill>
          </a:ln>
        </p:spPr>
      </p:pic>
      <p:sp>
        <p:nvSpPr>
          <p:cNvPr id="7" name="ZoneTexte 6">
            <a:extLst>
              <a:ext uri="{FF2B5EF4-FFF2-40B4-BE49-F238E27FC236}">
                <a16:creationId xmlns:a16="http://schemas.microsoft.com/office/drawing/2014/main" id="{4D1D0155-7ADC-43B7-BB10-2DE9CCAC39BE}"/>
              </a:ext>
            </a:extLst>
          </p:cNvPr>
          <p:cNvSpPr txBox="1"/>
          <p:nvPr/>
        </p:nvSpPr>
        <p:spPr>
          <a:xfrm>
            <a:off x="791380" y="4119161"/>
            <a:ext cx="8173108" cy="646331"/>
          </a:xfrm>
          <a:prstGeom prst="rect">
            <a:avLst/>
          </a:prstGeom>
          <a:noFill/>
        </p:spPr>
        <p:txBody>
          <a:bodyPr wrap="square" rtlCol="0">
            <a:spAutoFit/>
          </a:bodyPr>
          <a:lstStyle/>
          <a:p>
            <a:r>
              <a:rPr lang="fr-FR" dirty="0"/>
              <a:t>Dans notre exemple, nous retrouvons par défaut l'émulateur mais aussi le Samsung SM-J530F qui peut être sélectionné.</a:t>
            </a:r>
          </a:p>
        </p:txBody>
      </p:sp>
    </p:spTree>
    <p:extLst>
      <p:ext uri="{BB962C8B-B14F-4D97-AF65-F5344CB8AC3E}">
        <p14:creationId xmlns:p14="http://schemas.microsoft.com/office/powerpoint/2010/main" val="326547816"/>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Android</a:t>
            </a:r>
          </a:p>
        </p:txBody>
      </p:sp>
      <p:sp>
        <p:nvSpPr>
          <p:cNvPr id="3" name="ZoneTexte 2">
            <a:extLst>
              <a:ext uri="{FF2B5EF4-FFF2-40B4-BE49-F238E27FC236}">
                <a16:creationId xmlns:a16="http://schemas.microsoft.com/office/drawing/2014/main" id="{D0EDEF81-8543-490B-B4E8-49430B963A97}"/>
              </a:ext>
            </a:extLst>
          </p:cNvPr>
          <p:cNvSpPr txBox="1"/>
          <p:nvPr/>
        </p:nvSpPr>
        <p:spPr>
          <a:xfrm>
            <a:off x="762000" y="1259632"/>
            <a:ext cx="8202488" cy="369332"/>
          </a:xfrm>
          <a:prstGeom prst="rect">
            <a:avLst/>
          </a:prstGeom>
          <a:noFill/>
        </p:spPr>
        <p:txBody>
          <a:bodyPr wrap="square" rtlCol="0">
            <a:spAutoFit/>
          </a:bodyPr>
          <a:lstStyle/>
          <a:p>
            <a:r>
              <a:rPr lang="fr-FR" dirty="0"/>
              <a:t>Sous l'émulateur, nous obtiendrons alors le résultat suivant</a:t>
            </a:r>
          </a:p>
        </p:txBody>
      </p:sp>
      <p:pic>
        <p:nvPicPr>
          <p:cNvPr id="4" name="Image 3">
            <a:extLst>
              <a:ext uri="{FF2B5EF4-FFF2-40B4-BE49-F238E27FC236}">
                <a16:creationId xmlns:a16="http://schemas.microsoft.com/office/drawing/2014/main" id="{4D9EC78B-FE82-418B-9D47-278A71737186}"/>
              </a:ext>
            </a:extLst>
          </p:cNvPr>
          <p:cNvPicPr>
            <a:picLocks noChangeAspect="1"/>
          </p:cNvPicPr>
          <p:nvPr/>
        </p:nvPicPr>
        <p:blipFill>
          <a:blip r:embed="rId2"/>
          <a:stretch>
            <a:fillRect/>
          </a:stretch>
        </p:blipFill>
        <p:spPr>
          <a:xfrm>
            <a:off x="1043608" y="1916832"/>
            <a:ext cx="3674449" cy="4294609"/>
          </a:xfrm>
          <a:prstGeom prst="rect">
            <a:avLst/>
          </a:prstGeom>
          <a:ln>
            <a:solidFill>
              <a:schemeClr val="tx1"/>
            </a:solidFill>
          </a:ln>
        </p:spPr>
      </p:pic>
    </p:spTree>
    <p:extLst>
      <p:ext uri="{BB962C8B-B14F-4D97-AF65-F5344CB8AC3E}">
        <p14:creationId xmlns:p14="http://schemas.microsoft.com/office/powerpoint/2010/main" val="3627182013"/>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iOS</a:t>
            </a:r>
          </a:p>
        </p:txBody>
      </p:sp>
      <p:sp>
        <p:nvSpPr>
          <p:cNvPr id="3" name="ZoneTexte 2">
            <a:extLst>
              <a:ext uri="{FF2B5EF4-FFF2-40B4-BE49-F238E27FC236}">
                <a16:creationId xmlns:a16="http://schemas.microsoft.com/office/drawing/2014/main" id="{D0EDEF81-8543-490B-B4E8-49430B963A97}"/>
              </a:ext>
            </a:extLst>
          </p:cNvPr>
          <p:cNvSpPr txBox="1"/>
          <p:nvPr/>
        </p:nvSpPr>
        <p:spPr>
          <a:xfrm>
            <a:off x="762000" y="1259632"/>
            <a:ext cx="8202488" cy="1477328"/>
          </a:xfrm>
          <a:prstGeom prst="rect">
            <a:avLst/>
          </a:prstGeom>
          <a:noFill/>
          <a:ln>
            <a:solidFill>
              <a:schemeClr val="tx1"/>
            </a:solidFill>
          </a:ln>
        </p:spPr>
        <p:txBody>
          <a:bodyPr wrap="square" rtlCol="0">
            <a:spAutoFit/>
          </a:bodyPr>
          <a:lstStyle/>
          <a:p>
            <a:r>
              <a:rPr lang="fr-FR" dirty="0"/>
              <a:t>Comme renseigné au préalable, l'utilisation de l'émulateur iOS réclame que vous ayez un MAC avec Xcode d'installé.</a:t>
            </a:r>
          </a:p>
          <a:p>
            <a:r>
              <a:rPr lang="fr-FR" dirty="0"/>
              <a:t>Lors du pairage, la mise à jour de Mono et </a:t>
            </a:r>
            <a:r>
              <a:rPr lang="fr-FR" dirty="0" err="1"/>
              <a:t>Xamarin.iOS</a:t>
            </a:r>
            <a:r>
              <a:rPr lang="fr-FR" dirty="0"/>
              <a:t> se feront. Veillez à ce que la version de Xcode permette l'utilisation de la version de l'iOS configuré. Une mise à jour sera peut-être nécessaire</a:t>
            </a:r>
          </a:p>
        </p:txBody>
      </p:sp>
      <p:pic>
        <p:nvPicPr>
          <p:cNvPr id="8" name="Image 7">
            <a:extLst>
              <a:ext uri="{FF2B5EF4-FFF2-40B4-BE49-F238E27FC236}">
                <a16:creationId xmlns:a16="http://schemas.microsoft.com/office/drawing/2014/main" id="{B3B48A44-9F71-4D84-A838-5DCACF8B94E2}"/>
              </a:ext>
            </a:extLst>
          </p:cNvPr>
          <p:cNvPicPr>
            <a:picLocks noChangeAspect="1"/>
          </p:cNvPicPr>
          <p:nvPr/>
        </p:nvPicPr>
        <p:blipFill>
          <a:blip r:embed="rId2"/>
          <a:stretch>
            <a:fillRect/>
          </a:stretch>
        </p:blipFill>
        <p:spPr>
          <a:xfrm>
            <a:off x="762000" y="3140968"/>
            <a:ext cx="6546304" cy="2547026"/>
          </a:xfrm>
          <a:prstGeom prst="rect">
            <a:avLst/>
          </a:prstGeom>
          <a:ln>
            <a:solidFill>
              <a:schemeClr val="tx1"/>
            </a:solidFill>
          </a:ln>
        </p:spPr>
      </p:pic>
    </p:spTree>
    <p:extLst>
      <p:ext uri="{BB962C8B-B14F-4D97-AF65-F5344CB8AC3E}">
        <p14:creationId xmlns:p14="http://schemas.microsoft.com/office/powerpoint/2010/main" val="2698899800"/>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iOS</a:t>
            </a:r>
          </a:p>
        </p:txBody>
      </p:sp>
      <p:pic>
        <p:nvPicPr>
          <p:cNvPr id="5" name="Image 4">
            <a:extLst>
              <a:ext uri="{FF2B5EF4-FFF2-40B4-BE49-F238E27FC236}">
                <a16:creationId xmlns:a16="http://schemas.microsoft.com/office/drawing/2014/main" id="{B07CA3A2-8931-4100-B20A-62EDAC1C2290}"/>
              </a:ext>
            </a:extLst>
          </p:cNvPr>
          <p:cNvPicPr>
            <a:picLocks noChangeAspect="1"/>
          </p:cNvPicPr>
          <p:nvPr/>
        </p:nvPicPr>
        <p:blipFill>
          <a:blip r:embed="rId2"/>
          <a:stretch>
            <a:fillRect/>
          </a:stretch>
        </p:blipFill>
        <p:spPr>
          <a:xfrm>
            <a:off x="827584" y="1281698"/>
            <a:ext cx="2952328" cy="5029647"/>
          </a:xfrm>
          <a:prstGeom prst="rect">
            <a:avLst/>
          </a:prstGeom>
        </p:spPr>
      </p:pic>
    </p:spTree>
    <p:extLst>
      <p:ext uri="{BB962C8B-B14F-4D97-AF65-F5344CB8AC3E}">
        <p14:creationId xmlns:p14="http://schemas.microsoft.com/office/powerpoint/2010/main" val="534103517"/>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iOS</a:t>
            </a:r>
          </a:p>
        </p:txBody>
      </p:sp>
      <p:sp>
        <p:nvSpPr>
          <p:cNvPr id="4" name="ZoneTexte 3">
            <a:extLst>
              <a:ext uri="{FF2B5EF4-FFF2-40B4-BE49-F238E27FC236}">
                <a16:creationId xmlns:a16="http://schemas.microsoft.com/office/drawing/2014/main" id="{50EA4B7F-F827-4938-AC95-94DF768DF55E}"/>
              </a:ext>
            </a:extLst>
          </p:cNvPr>
          <p:cNvSpPr txBox="1"/>
          <p:nvPr/>
        </p:nvSpPr>
        <p:spPr>
          <a:xfrm>
            <a:off x="762000" y="1484784"/>
            <a:ext cx="8202488" cy="2585323"/>
          </a:xfrm>
          <a:prstGeom prst="rect">
            <a:avLst/>
          </a:prstGeom>
          <a:noFill/>
          <a:ln>
            <a:solidFill>
              <a:schemeClr val="tx1"/>
            </a:solidFill>
          </a:ln>
        </p:spPr>
        <p:txBody>
          <a:bodyPr wrap="square" rtlCol="0">
            <a:spAutoFit/>
          </a:bodyPr>
          <a:lstStyle/>
          <a:p>
            <a:r>
              <a:rPr lang="fr-FR" dirty="0"/>
              <a:t>Tester une application sur un IPhone physique est moins simple que pour Android.</a:t>
            </a:r>
          </a:p>
          <a:p>
            <a:r>
              <a:rPr lang="fr-FR" dirty="0"/>
              <a:t>Le Free Provisioning permet aux développeurs </a:t>
            </a:r>
            <a:r>
              <a:rPr lang="fr-FR" dirty="0" err="1"/>
              <a:t>Xamarin.iOS</a:t>
            </a:r>
            <a:r>
              <a:rPr lang="fr-FR" dirty="0"/>
              <a:t> de déployer et de tester leurs applications sur des appareils iOS sans faire partie du programme pour développeurs Apple.</a:t>
            </a:r>
          </a:p>
          <a:p>
            <a:endParaRPr lang="fr-FR" dirty="0"/>
          </a:p>
          <a:p>
            <a:r>
              <a:rPr lang="fr-FR" dirty="0"/>
              <a:t>Le certificat de test créé n'a qu'une validité de 6 jours ce qui limite vos possibilités</a:t>
            </a:r>
          </a:p>
          <a:p>
            <a:endParaRPr lang="fr-FR" dirty="0"/>
          </a:p>
          <a:p>
            <a:r>
              <a:rPr lang="fr-FR" dirty="0">
                <a:hlinkClick r:id="rId2"/>
              </a:rPr>
              <a:t>https://docs.microsoft.com/en-us/xamarin/ios/get-started/installation/device-provisioning/free-provisioning?tabs=windows</a:t>
            </a:r>
            <a:endParaRPr lang="fr-FR" dirty="0"/>
          </a:p>
        </p:txBody>
      </p:sp>
    </p:spTree>
    <p:extLst>
      <p:ext uri="{BB962C8B-B14F-4D97-AF65-F5344CB8AC3E}">
        <p14:creationId xmlns:p14="http://schemas.microsoft.com/office/powerpoint/2010/main" val="2946890516"/>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iOS</a:t>
            </a:r>
          </a:p>
        </p:txBody>
      </p:sp>
      <p:sp>
        <p:nvSpPr>
          <p:cNvPr id="3" name="ZoneTexte 2">
            <a:extLst>
              <a:ext uri="{FF2B5EF4-FFF2-40B4-BE49-F238E27FC236}">
                <a16:creationId xmlns:a16="http://schemas.microsoft.com/office/drawing/2014/main" id="{593DD43B-62C6-4D37-B16B-0B8FDC4EA54E}"/>
              </a:ext>
            </a:extLst>
          </p:cNvPr>
          <p:cNvSpPr txBox="1"/>
          <p:nvPr/>
        </p:nvSpPr>
        <p:spPr>
          <a:xfrm>
            <a:off x="827584" y="1259632"/>
            <a:ext cx="8011616" cy="646331"/>
          </a:xfrm>
          <a:prstGeom prst="rect">
            <a:avLst/>
          </a:prstGeom>
          <a:noFill/>
        </p:spPr>
        <p:txBody>
          <a:bodyPr wrap="square" rtlCol="0">
            <a:spAutoFit/>
          </a:bodyPr>
          <a:lstStyle/>
          <a:p>
            <a:r>
              <a:rPr lang="fr-FR" dirty="0"/>
              <a:t>Dans une première démarche, il faudra renseigner votre de compte de développeur personnel dans les paramètres de configuration de Visual Studio</a:t>
            </a:r>
          </a:p>
        </p:txBody>
      </p:sp>
      <p:pic>
        <p:nvPicPr>
          <p:cNvPr id="5" name="Image 4">
            <a:extLst>
              <a:ext uri="{FF2B5EF4-FFF2-40B4-BE49-F238E27FC236}">
                <a16:creationId xmlns:a16="http://schemas.microsoft.com/office/drawing/2014/main" id="{A4D101F9-25EA-423C-9ACF-A740C5FBE593}"/>
              </a:ext>
            </a:extLst>
          </p:cNvPr>
          <p:cNvPicPr>
            <a:picLocks noChangeAspect="1"/>
          </p:cNvPicPr>
          <p:nvPr/>
        </p:nvPicPr>
        <p:blipFill>
          <a:blip r:embed="rId2"/>
          <a:stretch>
            <a:fillRect/>
          </a:stretch>
        </p:blipFill>
        <p:spPr>
          <a:xfrm>
            <a:off x="899592" y="2060848"/>
            <a:ext cx="3528392" cy="4536503"/>
          </a:xfrm>
          <a:prstGeom prst="rect">
            <a:avLst/>
          </a:prstGeom>
        </p:spPr>
      </p:pic>
    </p:spTree>
    <p:extLst>
      <p:ext uri="{BB962C8B-B14F-4D97-AF65-F5344CB8AC3E}">
        <p14:creationId xmlns:p14="http://schemas.microsoft.com/office/powerpoint/2010/main" val="231564826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Le marché des mobiles</a:t>
            </a:r>
          </a:p>
        </p:txBody>
      </p:sp>
      <p:sp>
        <p:nvSpPr>
          <p:cNvPr id="3" name="Espace réservé du contenu 2"/>
          <p:cNvSpPr>
            <a:spLocks noGrp="1"/>
          </p:cNvSpPr>
          <p:nvPr>
            <p:ph idx="1"/>
          </p:nvPr>
        </p:nvSpPr>
        <p:spPr>
          <a:xfrm>
            <a:off x="762000" y="1596413"/>
            <a:ext cx="8077200" cy="4568891"/>
          </a:xfrm>
        </p:spPr>
        <p:txBody>
          <a:bodyPr>
            <a:normAutofit/>
          </a:bodyPr>
          <a:lstStyle/>
          <a:p>
            <a:r>
              <a:rPr lang="fr-FR" dirty="0"/>
              <a:t>Chacune de ces plateformes apportent leurs caractéristiques propres:</a:t>
            </a:r>
          </a:p>
          <a:p>
            <a:pPr lvl="1"/>
            <a:r>
              <a:rPr lang="fr-FR" dirty="0"/>
              <a:t>Façon différente de naviguer entre les applications et les pages.</a:t>
            </a:r>
          </a:p>
          <a:p>
            <a:pPr lvl="1"/>
            <a:r>
              <a:rPr lang="fr-FR" dirty="0"/>
              <a:t>Convention différente de représenter les données.</a:t>
            </a:r>
          </a:p>
          <a:p>
            <a:pPr lvl="1"/>
            <a:r>
              <a:rPr lang="fr-FR" dirty="0"/>
              <a:t>Façon différente d'appeler et d'afficher les menus.</a:t>
            </a:r>
          </a:p>
          <a:p>
            <a:pPr lvl="1"/>
            <a:r>
              <a:rPr lang="fr-FR" dirty="0"/>
              <a:t>Gestion différente du touché</a:t>
            </a:r>
          </a:p>
          <a:p>
            <a:pPr lvl="1"/>
            <a:endParaRPr lang="fr-FR" dirty="0"/>
          </a:p>
          <a:p>
            <a:pPr marL="0" indent="0">
              <a:buNone/>
            </a:pPr>
            <a:endParaRPr lang="fr-FR" dirty="0"/>
          </a:p>
        </p:txBody>
      </p:sp>
    </p:spTree>
    <p:extLst>
      <p:ext uri="{BB962C8B-B14F-4D97-AF65-F5344CB8AC3E}">
        <p14:creationId xmlns:p14="http://schemas.microsoft.com/office/powerpoint/2010/main" val="88824703"/>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iOS</a:t>
            </a:r>
          </a:p>
        </p:txBody>
      </p:sp>
      <p:pic>
        <p:nvPicPr>
          <p:cNvPr id="4" name="Image 3">
            <a:extLst>
              <a:ext uri="{FF2B5EF4-FFF2-40B4-BE49-F238E27FC236}">
                <a16:creationId xmlns:a16="http://schemas.microsoft.com/office/drawing/2014/main" id="{9D6B1B33-D499-4F0B-A8CC-B3359A848C51}"/>
              </a:ext>
            </a:extLst>
          </p:cNvPr>
          <p:cNvPicPr>
            <a:picLocks noChangeAspect="1"/>
          </p:cNvPicPr>
          <p:nvPr/>
        </p:nvPicPr>
        <p:blipFill>
          <a:blip r:embed="rId2"/>
          <a:stretch>
            <a:fillRect/>
          </a:stretch>
        </p:blipFill>
        <p:spPr>
          <a:xfrm>
            <a:off x="971600" y="1412776"/>
            <a:ext cx="7642994" cy="4464414"/>
          </a:xfrm>
          <a:prstGeom prst="rect">
            <a:avLst/>
          </a:prstGeom>
        </p:spPr>
      </p:pic>
    </p:spTree>
    <p:extLst>
      <p:ext uri="{BB962C8B-B14F-4D97-AF65-F5344CB8AC3E}">
        <p14:creationId xmlns:p14="http://schemas.microsoft.com/office/powerpoint/2010/main" val="3964407467"/>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iOS</a:t>
            </a:r>
          </a:p>
        </p:txBody>
      </p:sp>
      <p:sp>
        <p:nvSpPr>
          <p:cNvPr id="3" name="ZoneTexte 2">
            <a:extLst>
              <a:ext uri="{FF2B5EF4-FFF2-40B4-BE49-F238E27FC236}">
                <a16:creationId xmlns:a16="http://schemas.microsoft.com/office/drawing/2014/main" id="{F2B2224D-43A7-499C-84F5-5E55644C477B}"/>
              </a:ext>
            </a:extLst>
          </p:cNvPr>
          <p:cNvSpPr txBox="1"/>
          <p:nvPr/>
        </p:nvSpPr>
        <p:spPr>
          <a:xfrm>
            <a:off x="762000" y="1340768"/>
            <a:ext cx="8202488" cy="646331"/>
          </a:xfrm>
          <a:prstGeom prst="rect">
            <a:avLst/>
          </a:prstGeom>
          <a:noFill/>
          <a:ln>
            <a:solidFill>
              <a:schemeClr val="tx1"/>
            </a:solidFill>
          </a:ln>
        </p:spPr>
        <p:txBody>
          <a:bodyPr wrap="square" rtlCol="0">
            <a:spAutoFit/>
          </a:bodyPr>
          <a:lstStyle/>
          <a:p>
            <a:r>
              <a:rPr lang="fr-FR" dirty="0"/>
              <a:t>Il faudra être attentif à l'identifiant du bundle entre le projet dans Visual Studio et l'environnement de configuration </a:t>
            </a:r>
            <a:r>
              <a:rPr lang="fr-FR" dirty="0" err="1"/>
              <a:t>XCode</a:t>
            </a:r>
            <a:endParaRPr lang="fr-FR" dirty="0"/>
          </a:p>
        </p:txBody>
      </p:sp>
      <p:pic>
        <p:nvPicPr>
          <p:cNvPr id="6" name="Image 5">
            <a:extLst>
              <a:ext uri="{FF2B5EF4-FFF2-40B4-BE49-F238E27FC236}">
                <a16:creationId xmlns:a16="http://schemas.microsoft.com/office/drawing/2014/main" id="{0BBFE9D0-581B-4FF9-80C7-244B261E6B44}"/>
              </a:ext>
            </a:extLst>
          </p:cNvPr>
          <p:cNvPicPr>
            <a:picLocks noChangeAspect="1"/>
          </p:cNvPicPr>
          <p:nvPr/>
        </p:nvPicPr>
        <p:blipFill>
          <a:blip r:embed="rId2"/>
          <a:stretch>
            <a:fillRect/>
          </a:stretch>
        </p:blipFill>
        <p:spPr>
          <a:xfrm>
            <a:off x="1115616" y="2555776"/>
            <a:ext cx="2568614" cy="2232248"/>
          </a:xfrm>
          <a:prstGeom prst="rect">
            <a:avLst/>
          </a:prstGeom>
          <a:ln>
            <a:solidFill>
              <a:schemeClr val="accent1"/>
            </a:solidFill>
          </a:ln>
        </p:spPr>
      </p:pic>
      <p:pic>
        <p:nvPicPr>
          <p:cNvPr id="7" name="Image 6">
            <a:extLst>
              <a:ext uri="{FF2B5EF4-FFF2-40B4-BE49-F238E27FC236}">
                <a16:creationId xmlns:a16="http://schemas.microsoft.com/office/drawing/2014/main" id="{52FE9131-1EE9-4BEA-81A1-712E619CEA69}"/>
              </a:ext>
            </a:extLst>
          </p:cNvPr>
          <p:cNvPicPr>
            <a:picLocks noChangeAspect="1"/>
          </p:cNvPicPr>
          <p:nvPr/>
        </p:nvPicPr>
        <p:blipFill>
          <a:blip r:embed="rId3"/>
          <a:stretch>
            <a:fillRect/>
          </a:stretch>
        </p:blipFill>
        <p:spPr>
          <a:xfrm>
            <a:off x="4067944" y="2555776"/>
            <a:ext cx="4608512" cy="3061046"/>
          </a:xfrm>
          <a:prstGeom prst="rect">
            <a:avLst/>
          </a:prstGeom>
          <a:ln>
            <a:solidFill>
              <a:schemeClr val="accent1"/>
            </a:solidFill>
          </a:ln>
        </p:spPr>
      </p:pic>
      <p:sp>
        <p:nvSpPr>
          <p:cNvPr id="8" name="ZoneTexte 7">
            <a:extLst>
              <a:ext uri="{FF2B5EF4-FFF2-40B4-BE49-F238E27FC236}">
                <a16:creationId xmlns:a16="http://schemas.microsoft.com/office/drawing/2014/main" id="{F4600F26-E35B-45EE-BDEA-3DE064549A2C}"/>
              </a:ext>
            </a:extLst>
          </p:cNvPr>
          <p:cNvSpPr txBox="1"/>
          <p:nvPr/>
        </p:nvSpPr>
        <p:spPr>
          <a:xfrm>
            <a:off x="899592" y="5877272"/>
            <a:ext cx="8064896" cy="369332"/>
          </a:xfrm>
          <a:prstGeom prst="rect">
            <a:avLst/>
          </a:prstGeom>
          <a:noFill/>
          <a:ln>
            <a:solidFill>
              <a:schemeClr val="tx1"/>
            </a:solidFill>
          </a:ln>
        </p:spPr>
        <p:txBody>
          <a:bodyPr wrap="square" rtlCol="0">
            <a:spAutoFit/>
          </a:bodyPr>
          <a:lstStyle/>
          <a:p>
            <a:r>
              <a:rPr lang="fr-FR" dirty="0"/>
              <a:t>Dans notre exemple, l'identifiant du bundle est </a:t>
            </a:r>
            <a:r>
              <a:rPr lang="fr-FR" dirty="0" err="1"/>
              <a:t>com.itx.demo</a:t>
            </a:r>
            <a:endParaRPr lang="fr-FR" dirty="0"/>
          </a:p>
        </p:txBody>
      </p:sp>
    </p:spTree>
    <p:extLst>
      <p:ext uri="{BB962C8B-B14F-4D97-AF65-F5344CB8AC3E}">
        <p14:creationId xmlns:p14="http://schemas.microsoft.com/office/powerpoint/2010/main" val="3345546936"/>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iOS</a:t>
            </a:r>
          </a:p>
        </p:txBody>
      </p:sp>
      <p:sp>
        <p:nvSpPr>
          <p:cNvPr id="3" name="ZoneTexte 2">
            <a:extLst>
              <a:ext uri="{FF2B5EF4-FFF2-40B4-BE49-F238E27FC236}">
                <a16:creationId xmlns:a16="http://schemas.microsoft.com/office/drawing/2014/main" id="{F2B2224D-43A7-499C-84F5-5E55644C477B}"/>
              </a:ext>
            </a:extLst>
          </p:cNvPr>
          <p:cNvSpPr txBox="1"/>
          <p:nvPr/>
        </p:nvSpPr>
        <p:spPr>
          <a:xfrm>
            <a:off x="762000" y="1340768"/>
            <a:ext cx="8202488" cy="646331"/>
          </a:xfrm>
          <a:prstGeom prst="rect">
            <a:avLst/>
          </a:prstGeom>
          <a:noFill/>
          <a:ln>
            <a:solidFill>
              <a:schemeClr val="tx1"/>
            </a:solidFill>
          </a:ln>
        </p:spPr>
        <p:txBody>
          <a:bodyPr wrap="square" rtlCol="0">
            <a:spAutoFit/>
          </a:bodyPr>
          <a:lstStyle/>
          <a:p>
            <a:r>
              <a:rPr lang="fr-FR" dirty="0"/>
              <a:t>Sous Xcode, nous aurons les étapes suivantes à réaliser. Vous devez créer un nouveau projet avec les caractéristiques suivantes:</a:t>
            </a:r>
          </a:p>
        </p:txBody>
      </p:sp>
      <p:pic>
        <p:nvPicPr>
          <p:cNvPr id="5" name="Image 4">
            <a:extLst>
              <a:ext uri="{FF2B5EF4-FFF2-40B4-BE49-F238E27FC236}">
                <a16:creationId xmlns:a16="http://schemas.microsoft.com/office/drawing/2014/main" id="{8E3CA13C-04C2-4744-9026-B90CC2BCA364}"/>
              </a:ext>
            </a:extLst>
          </p:cNvPr>
          <p:cNvPicPr>
            <a:picLocks noChangeAspect="1"/>
          </p:cNvPicPr>
          <p:nvPr/>
        </p:nvPicPr>
        <p:blipFill>
          <a:blip r:embed="rId2"/>
          <a:stretch>
            <a:fillRect/>
          </a:stretch>
        </p:blipFill>
        <p:spPr>
          <a:xfrm>
            <a:off x="827584" y="2190924"/>
            <a:ext cx="6145135" cy="4406428"/>
          </a:xfrm>
          <a:prstGeom prst="rect">
            <a:avLst/>
          </a:prstGeom>
          <a:ln>
            <a:solidFill>
              <a:schemeClr val="tx1"/>
            </a:solidFill>
          </a:ln>
        </p:spPr>
      </p:pic>
    </p:spTree>
    <p:extLst>
      <p:ext uri="{BB962C8B-B14F-4D97-AF65-F5344CB8AC3E}">
        <p14:creationId xmlns:p14="http://schemas.microsoft.com/office/powerpoint/2010/main" val="1273237364"/>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iOS</a:t>
            </a:r>
          </a:p>
        </p:txBody>
      </p:sp>
      <p:pic>
        <p:nvPicPr>
          <p:cNvPr id="4" name="Image 3">
            <a:extLst>
              <a:ext uri="{FF2B5EF4-FFF2-40B4-BE49-F238E27FC236}">
                <a16:creationId xmlns:a16="http://schemas.microsoft.com/office/drawing/2014/main" id="{5BED964B-0984-464E-A309-8D3685E4E9C0}"/>
              </a:ext>
            </a:extLst>
          </p:cNvPr>
          <p:cNvPicPr>
            <a:picLocks noChangeAspect="1"/>
          </p:cNvPicPr>
          <p:nvPr/>
        </p:nvPicPr>
        <p:blipFill>
          <a:blip r:embed="rId2"/>
          <a:stretch>
            <a:fillRect/>
          </a:stretch>
        </p:blipFill>
        <p:spPr>
          <a:xfrm>
            <a:off x="899591" y="1412776"/>
            <a:ext cx="4714433" cy="3096344"/>
          </a:xfrm>
          <a:prstGeom prst="rect">
            <a:avLst/>
          </a:prstGeom>
          <a:ln>
            <a:solidFill>
              <a:schemeClr val="tx1"/>
            </a:solidFill>
          </a:ln>
        </p:spPr>
      </p:pic>
      <p:pic>
        <p:nvPicPr>
          <p:cNvPr id="6" name="Image 5">
            <a:extLst>
              <a:ext uri="{FF2B5EF4-FFF2-40B4-BE49-F238E27FC236}">
                <a16:creationId xmlns:a16="http://schemas.microsoft.com/office/drawing/2014/main" id="{E3DBAD82-E9A5-49D3-B1EB-0FFE9123A954}"/>
              </a:ext>
            </a:extLst>
          </p:cNvPr>
          <p:cNvPicPr>
            <a:picLocks noChangeAspect="1"/>
          </p:cNvPicPr>
          <p:nvPr/>
        </p:nvPicPr>
        <p:blipFill>
          <a:blip r:embed="rId3"/>
          <a:stretch>
            <a:fillRect/>
          </a:stretch>
        </p:blipFill>
        <p:spPr>
          <a:xfrm>
            <a:off x="5910777" y="1556574"/>
            <a:ext cx="2928423" cy="2610979"/>
          </a:xfrm>
          <a:prstGeom prst="rect">
            <a:avLst/>
          </a:prstGeom>
          <a:ln>
            <a:solidFill>
              <a:schemeClr val="tx1"/>
            </a:solidFill>
          </a:ln>
        </p:spPr>
      </p:pic>
    </p:spTree>
    <p:extLst>
      <p:ext uri="{BB962C8B-B14F-4D97-AF65-F5344CB8AC3E}">
        <p14:creationId xmlns:p14="http://schemas.microsoft.com/office/powerpoint/2010/main" val="1935707864"/>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et iOS</a:t>
            </a:r>
          </a:p>
        </p:txBody>
      </p:sp>
      <p:sp>
        <p:nvSpPr>
          <p:cNvPr id="3" name="ZoneTexte 2">
            <a:extLst>
              <a:ext uri="{FF2B5EF4-FFF2-40B4-BE49-F238E27FC236}">
                <a16:creationId xmlns:a16="http://schemas.microsoft.com/office/drawing/2014/main" id="{A0E95E3C-3406-4397-97DD-66B0DC13B1F0}"/>
              </a:ext>
            </a:extLst>
          </p:cNvPr>
          <p:cNvSpPr txBox="1"/>
          <p:nvPr/>
        </p:nvSpPr>
        <p:spPr>
          <a:xfrm>
            <a:off x="762000" y="1259632"/>
            <a:ext cx="8202488" cy="646331"/>
          </a:xfrm>
          <a:prstGeom prst="rect">
            <a:avLst/>
          </a:prstGeom>
          <a:noFill/>
          <a:ln>
            <a:solidFill>
              <a:schemeClr val="tx1"/>
            </a:solidFill>
          </a:ln>
        </p:spPr>
        <p:txBody>
          <a:bodyPr wrap="square" rtlCol="0">
            <a:spAutoFit/>
          </a:bodyPr>
          <a:lstStyle/>
          <a:p>
            <a:r>
              <a:rPr lang="fr-FR" dirty="0"/>
              <a:t>Il nous reste à finaliser le paramétrage de la signature iOS du bundle au niveau de Visual Studio</a:t>
            </a:r>
          </a:p>
        </p:txBody>
      </p:sp>
      <p:pic>
        <p:nvPicPr>
          <p:cNvPr id="5" name="Image 4">
            <a:extLst>
              <a:ext uri="{FF2B5EF4-FFF2-40B4-BE49-F238E27FC236}">
                <a16:creationId xmlns:a16="http://schemas.microsoft.com/office/drawing/2014/main" id="{495457AF-604D-4F5F-AA49-99B071C46AD7}"/>
              </a:ext>
            </a:extLst>
          </p:cNvPr>
          <p:cNvPicPr>
            <a:picLocks noChangeAspect="1"/>
          </p:cNvPicPr>
          <p:nvPr/>
        </p:nvPicPr>
        <p:blipFill>
          <a:blip r:embed="rId2"/>
          <a:stretch>
            <a:fillRect/>
          </a:stretch>
        </p:blipFill>
        <p:spPr>
          <a:xfrm>
            <a:off x="833696" y="3263407"/>
            <a:ext cx="2047875" cy="2695575"/>
          </a:xfrm>
          <a:prstGeom prst="rect">
            <a:avLst/>
          </a:prstGeom>
          <a:ln>
            <a:solidFill>
              <a:schemeClr val="tx1"/>
            </a:solidFill>
          </a:ln>
        </p:spPr>
      </p:pic>
      <p:pic>
        <p:nvPicPr>
          <p:cNvPr id="7" name="Image 6">
            <a:extLst>
              <a:ext uri="{FF2B5EF4-FFF2-40B4-BE49-F238E27FC236}">
                <a16:creationId xmlns:a16="http://schemas.microsoft.com/office/drawing/2014/main" id="{E63FCCF1-09E2-47D4-9BEB-FA40C7D5A214}"/>
              </a:ext>
            </a:extLst>
          </p:cNvPr>
          <p:cNvPicPr>
            <a:picLocks noChangeAspect="1"/>
          </p:cNvPicPr>
          <p:nvPr/>
        </p:nvPicPr>
        <p:blipFill>
          <a:blip r:embed="rId3"/>
          <a:stretch>
            <a:fillRect/>
          </a:stretch>
        </p:blipFill>
        <p:spPr>
          <a:xfrm>
            <a:off x="3171825" y="3263407"/>
            <a:ext cx="5781675" cy="1057275"/>
          </a:xfrm>
          <a:prstGeom prst="rect">
            <a:avLst/>
          </a:prstGeom>
          <a:ln>
            <a:solidFill>
              <a:schemeClr val="tx1"/>
            </a:solidFill>
          </a:ln>
        </p:spPr>
      </p:pic>
      <p:pic>
        <p:nvPicPr>
          <p:cNvPr id="8" name="Image 7">
            <a:extLst>
              <a:ext uri="{FF2B5EF4-FFF2-40B4-BE49-F238E27FC236}">
                <a16:creationId xmlns:a16="http://schemas.microsoft.com/office/drawing/2014/main" id="{4913D112-374C-4308-8AAD-85C5E4ABEB0E}"/>
              </a:ext>
            </a:extLst>
          </p:cNvPr>
          <p:cNvPicPr>
            <a:picLocks noChangeAspect="1"/>
          </p:cNvPicPr>
          <p:nvPr/>
        </p:nvPicPr>
        <p:blipFill>
          <a:blip r:embed="rId4"/>
          <a:stretch>
            <a:fillRect/>
          </a:stretch>
        </p:blipFill>
        <p:spPr>
          <a:xfrm>
            <a:off x="3171825" y="4720732"/>
            <a:ext cx="2800350" cy="1238250"/>
          </a:xfrm>
          <a:prstGeom prst="rect">
            <a:avLst/>
          </a:prstGeom>
          <a:ln>
            <a:solidFill>
              <a:schemeClr val="tx1"/>
            </a:solidFill>
          </a:ln>
        </p:spPr>
      </p:pic>
      <p:pic>
        <p:nvPicPr>
          <p:cNvPr id="9" name="Image 8">
            <a:extLst>
              <a:ext uri="{FF2B5EF4-FFF2-40B4-BE49-F238E27FC236}">
                <a16:creationId xmlns:a16="http://schemas.microsoft.com/office/drawing/2014/main" id="{1DB87E12-6E95-4F3B-824D-7B32C67A148F}"/>
              </a:ext>
            </a:extLst>
          </p:cNvPr>
          <p:cNvPicPr>
            <a:picLocks noChangeAspect="1"/>
          </p:cNvPicPr>
          <p:nvPr/>
        </p:nvPicPr>
        <p:blipFill>
          <a:blip r:embed="rId5"/>
          <a:stretch>
            <a:fillRect/>
          </a:stretch>
        </p:blipFill>
        <p:spPr>
          <a:xfrm>
            <a:off x="814387" y="2081039"/>
            <a:ext cx="5248275" cy="247650"/>
          </a:xfrm>
          <a:prstGeom prst="rect">
            <a:avLst/>
          </a:prstGeom>
          <a:ln>
            <a:solidFill>
              <a:schemeClr val="tx1"/>
            </a:solidFill>
          </a:ln>
        </p:spPr>
      </p:pic>
      <p:pic>
        <p:nvPicPr>
          <p:cNvPr id="10" name="Image 9">
            <a:extLst>
              <a:ext uri="{FF2B5EF4-FFF2-40B4-BE49-F238E27FC236}">
                <a16:creationId xmlns:a16="http://schemas.microsoft.com/office/drawing/2014/main" id="{09C30F9D-B063-46F1-8C41-4105ED76BACA}"/>
              </a:ext>
            </a:extLst>
          </p:cNvPr>
          <p:cNvPicPr>
            <a:picLocks noChangeAspect="1"/>
          </p:cNvPicPr>
          <p:nvPr/>
        </p:nvPicPr>
        <p:blipFill>
          <a:blip r:embed="rId6"/>
          <a:stretch>
            <a:fillRect/>
          </a:stretch>
        </p:blipFill>
        <p:spPr>
          <a:xfrm>
            <a:off x="833696" y="2553836"/>
            <a:ext cx="5029200" cy="342900"/>
          </a:xfrm>
          <a:prstGeom prst="rect">
            <a:avLst/>
          </a:prstGeom>
          <a:ln>
            <a:solidFill>
              <a:schemeClr val="tx1"/>
            </a:solidFill>
          </a:ln>
        </p:spPr>
      </p:pic>
    </p:spTree>
    <p:extLst>
      <p:ext uri="{BB962C8B-B14F-4D97-AF65-F5344CB8AC3E}">
        <p14:creationId xmlns:p14="http://schemas.microsoft.com/office/powerpoint/2010/main" val="3991320039"/>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anatomie</a:t>
            </a:r>
          </a:p>
        </p:txBody>
      </p:sp>
      <p:sp>
        <p:nvSpPr>
          <p:cNvPr id="4" name="ZoneTexte 3">
            <a:extLst>
              <a:ext uri="{FF2B5EF4-FFF2-40B4-BE49-F238E27FC236}">
                <a16:creationId xmlns:a16="http://schemas.microsoft.com/office/drawing/2014/main" id="{04BF29C5-B976-4564-AF3F-B5ECCC7A0529}"/>
              </a:ext>
            </a:extLst>
          </p:cNvPr>
          <p:cNvSpPr txBox="1"/>
          <p:nvPr/>
        </p:nvSpPr>
        <p:spPr>
          <a:xfrm>
            <a:off x="827584" y="1259632"/>
            <a:ext cx="8136904" cy="2031325"/>
          </a:xfrm>
          <a:prstGeom prst="rect">
            <a:avLst/>
          </a:prstGeom>
          <a:noFill/>
          <a:ln>
            <a:solidFill>
              <a:schemeClr val="tx1"/>
            </a:solidFill>
          </a:ln>
        </p:spPr>
        <p:txBody>
          <a:bodyPr wrap="square" rtlCol="0">
            <a:spAutoFit/>
          </a:bodyPr>
          <a:lstStyle/>
          <a:p>
            <a:r>
              <a:rPr lang="fr-FR" dirty="0"/>
              <a:t>Dans Xamarin.Forms, les objets qui apparaissent à l'écran sont collectivement appelés "</a:t>
            </a:r>
            <a:r>
              <a:rPr lang="fr-FR" b="1" i="1" dirty="0" err="1"/>
              <a:t>visual</a:t>
            </a:r>
            <a:r>
              <a:rPr lang="fr-FR" b="1" i="1" dirty="0"/>
              <a:t> </a:t>
            </a:r>
            <a:r>
              <a:rPr lang="fr-FR" b="1" i="1" dirty="0" err="1"/>
              <a:t>elements</a:t>
            </a:r>
            <a:r>
              <a:rPr lang="fr-FR" dirty="0"/>
              <a:t>". Nous retrouvons trois catégories:</a:t>
            </a:r>
          </a:p>
          <a:p>
            <a:endParaRPr lang="fr-FR" dirty="0"/>
          </a:p>
          <a:p>
            <a:pPr marL="285750" indent="-285750">
              <a:buFont typeface="Arial" panose="020B0604020202020204" pitchFamily="34" charset="0"/>
              <a:buChar char="•"/>
            </a:pPr>
            <a:r>
              <a:rPr lang="fr-FR" b="1" i="1" dirty="0"/>
              <a:t>Page</a:t>
            </a:r>
            <a:r>
              <a:rPr lang="fr-FR" dirty="0"/>
              <a:t> 	   Dans notre application </a:t>
            </a:r>
            <a:r>
              <a:rPr lang="fr-FR" dirty="0" err="1"/>
              <a:t>ContentPage</a:t>
            </a:r>
            <a:r>
              <a:rPr lang="fr-FR" dirty="0"/>
              <a:t> est un type de page</a:t>
            </a:r>
          </a:p>
          <a:p>
            <a:pPr marL="285750" indent="-285750">
              <a:buFont typeface="Arial" panose="020B0604020202020204" pitchFamily="34" charset="0"/>
              <a:buChar char="•"/>
            </a:pPr>
            <a:r>
              <a:rPr lang="fr-FR" b="1" i="1" dirty="0" err="1"/>
              <a:t>Layout</a:t>
            </a:r>
            <a:r>
              <a:rPr lang="fr-FR" b="1" i="1" dirty="0"/>
              <a:t>   </a:t>
            </a:r>
            <a:r>
              <a:rPr lang="fr-FR" dirty="0"/>
              <a:t>Dans notre application, </a:t>
            </a:r>
            <a:r>
              <a:rPr lang="fr-FR" dirty="0" err="1"/>
              <a:t>StackLayout</a:t>
            </a:r>
            <a:r>
              <a:rPr lang="fr-FR" dirty="0"/>
              <a:t> est un type de </a:t>
            </a:r>
            <a:r>
              <a:rPr lang="fr-FR" dirty="0" err="1"/>
              <a:t>layout</a:t>
            </a:r>
            <a:endParaRPr lang="fr-FR" dirty="0"/>
          </a:p>
          <a:p>
            <a:pPr marL="285750" indent="-285750">
              <a:buFont typeface="Arial" panose="020B0604020202020204" pitchFamily="34" charset="0"/>
              <a:buChar char="•"/>
            </a:pPr>
            <a:r>
              <a:rPr lang="fr-FR" b="1" i="1" dirty="0" err="1"/>
              <a:t>View</a:t>
            </a:r>
            <a:r>
              <a:rPr lang="fr-FR" dirty="0"/>
              <a:t>	   Dans notre application, tout objet graphique interactif est un type </a:t>
            </a:r>
            <a:r>
              <a:rPr lang="fr-FR" dirty="0" err="1"/>
              <a:t>View</a:t>
            </a:r>
            <a:r>
              <a:rPr lang="fr-FR" dirty="0"/>
              <a:t>. 	   Nous retrouvons par exemple: Label, Button, Switch, </a:t>
            </a:r>
            <a:r>
              <a:rPr lang="fr-FR" dirty="0" err="1"/>
              <a:t>Slider</a:t>
            </a:r>
            <a:r>
              <a:rPr lang="fr-FR" dirty="0"/>
              <a:t>...	</a:t>
            </a:r>
          </a:p>
        </p:txBody>
      </p:sp>
      <p:sp>
        <p:nvSpPr>
          <p:cNvPr id="11" name="ZoneTexte 10">
            <a:extLst>
              <a:ext uri="{FF2B5EF4-FFF2-40B4-BE49-F238E27FC236}">
                <a16:creationId xmlns:a16="http://schemas.microsoft.com/office/drawing/2014/main" id="{708136B7-3AED-402F-9230-1D55AFC9481E}"/>
              </a:ext>
            </a:extLst>
          </p:cNvPr>
          <p:cNvSpPr txBox="1"/>
          <p:nvPr/>
        </p:nvSpPr>
        <p:spPr>
          <a:xfrm>
            <a:off x="827584" y="3645024"/>
            <a:ext cx="8136904" cy="923330"/>
          </a:xfrm>
          <a:prstGeom prst="rect">
            <a:avLst/>
          </a:prstGeom>
          <a:noFill/>
        </p:spPr>
        <p:txBody>
          <a:bodyPr wrap="square" rtlCol="0">
            <a:spAutoFit/>
          </a:bodyPr>
          <a:lstStyle/>
          <a:p>
            <a:r>
              <a:rPr lang="fr-FR" dirty="0"/>
              <a:t>Ayant configuré notre première application pour travailler avec une application crosse plateforme pour iOS et Android, nous aurons la structure des projets suivants dans notre solution.</a:t>
            </a:r>
          </a:p>
        </p:txBody>
      </p:sp>
    </p:spTree>
    <p:extLst>
      <p:ext uri="{BB962C8B-B14F-4D97-AF65-F5344CB8AC3E}">
        <p14:creationId xmlns:p14="http://schemas.microsoft.com/office/powerpoint/2010/main" val="3871383152"/>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anatomie</a:t>
            </a:r>
          </a:p>
        </p:txBody>
      </p:sp>
      <p:sp>
        <p:nvSpPr>
          <p:cNvPr id="11" name="ZoneTexte 10">
            <a:extLst>
              <a:ext uri="{FF2B5EF4-FFF2-40B4-BE49-F238E27FC236}">
                <a16:creationId xmlns:a16="http://schemas.microsoft.com/office/drawing/2014/main" id="{708136B7-3AED-402F-9230-1D55AFC9481E}"/>
              </a:ext>
            </a:extLst>
          </p:cNvPr>
          <p:cNvSpPr txBox="1"/>
          <p:nvPr/>
        </p:nvSpPr>
        <p:spPr>
          <a:xfrm>
            <a:off x="775642" y="1484784"/>
            <a:ext cx="8136904" cy="646331"/>
          </a:xfrm>
          <a:prstGeom prst="rect">
            <a:avLst/>
          </a:prstGeom>
          <a:noFill/>
        </p:spPr>
        <p:txBody>
          <a:bodyPr wrap="square" rtlCol="0">
            <a:spAutoFit/>
          </a:bodyPr>
          <a:lstStyle/>
          <a:p>
            <a:r>
              <a:rPr lang="fr-FR" dirty="0"/>
              <a:t>Un projet correspond à l'application elle même et au chargement de la page. Une référence à ce projet est incluse dans les deux autres projets</a:t>
            </a:r>
          </a:p>
        </p:txBody>
      </p:sp>
      <p:pic>
        <p:nvPicPr>
          <p:cNvPr id="5" name="Image 4">
            <a:extLst>
              <a:ext uri="{FF2B5EF4-FFF2-40B4-BE49-F238E27FC236}">
                <a16:creationId xmlns:a16="http://schemas.microsoft.com/office/drawing/2014/main" id="{C839ACE1-E160-4E00-9B0C-7E51B6ADFF56}"/>
              </a:ext>
            </a:extLst>
          </p:cNvPr>
          <p:cNvPicPr>
            <a:picLocks noChangeAspect="1"/>
          </p:cNvPicPr>
          <p:nvPr/>
        </p:nvPicPr>
        <p:blipFill>
          <a:blip r:embed="rId2"/>
          <a:stretch>
            <a:fillRect/>
          </a:stretch>
        </p:blipFill>
        <p:spPr>
          <a:xfrm>
            <a:off x="899592" y="2356267"/>
            <a:ext cx="3024336" cy="3930619"/>
          </a:xfrm>
          <a:prstGeom prst="rect">
            <a:avLst/>
          </a:prstGeom>
          <a:ln>
            <a:solidFill>
              <a:schemeClr val="tx1"/>
            </a:solidFill>
          </a:ln>
        </p:spPr>
      </p:pic>
    </p:spTree>
    <p:extLst>
      <p:ext uri="{BB962C8B-B14F-4D97-AF65-F5344CB8AC3E}">
        <p14:creationId xmlns:p14="http://schemas.microsoft.com/office/powerpoint/2010/main" val="105457389"/>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anatomie</a:t>
            </a:r>
          </a:p>
        </p:txBody>
      </p:sp>
      <p:sp>
        <p:nvSpPr>
          <p:cNvPr id="11" name="ZoneTexte 10">
            <a:extLst>
              <a:ext uri="{FF2B5EF4-FFF2-40B4-BE49-F238E27FC236}">
                <a16:creationId xmlns:a16="http://schemas.microsoft.com/office/drawing/2014/main" id="{708136B7-3AED-402F-9230-1D55AFC9481E}"/>
              </a:ext>
            </a:extLst>
          </p:cNvPr>
          <p:cNvSpPr txBox="1"/>
          <p:nvPr/>
        </p:nvSpPr>
        <p:spPr>
          <a:xfrm>
            <a:off x="775642" y="1484784"/>
            <a:ext cx="8136904" cy="646331"/>
          </a:xfrm>
          <a:prstGeom prst="rect">
            <a:avLst/>
          </a:prstGeom>
          <a:noFill/>
        </p:spPr>
        <p:txBody>
          <a:bodyPr wrap="square" rtlCol="0">
            <a:spAutoFit/>
          </a:bodyPr>
          <a:lstStyle/>
          <a:p>
            <a:r>
              <a:rPr lang="fr-FR" dirty="0"/>
              <a:t>La solution inclut des packages </a:t>
            </a:r>
            <a:r>
              <a:rPr lang="fr-FR" dirty="0" err="1"/>
              <a:t>NuGet</a:t>
            </a:r>
            <a:r>
              <a:rPr lang="fr-FR" dirty="0"/>
              <a:t> associés à Xamarin et  qu'il est possible de mettre à jour.</a:t>
            </a:r>
          </a:p>
        </p:txBody>
      </p:sp>
      <p:pic>
        <p:nvPicPr>
          <p:cNvPr id="3" name="Image 2">
            <a:extLst>
              <a:ext uri="{FF2B5EF4-FFF2-40B4-BE49-F238E27FC236}">
                <a16:creationId xmlns:a16="http://schemas.microsoft.com/office/drawing/2014/main" id="{F1BE39B3-2454-437A-969C-32D60ABA66C4}"/>
              </a:ext>
            </a:extLst>
          </p:cNvPr>
          <p:cNvPicPr>
            <a:picLocks noChangeAspect="1"/>
          </p:cNvPicPr>
          <p:nvPr/>
        </p:nvPicPr>
        <p:blipFill>
          <a:blip r:embed="rId2"/>
          <a:stretch>
            <a:fillRect/>
          </a:stretch>
        </p:blipFill>
        <p:spPr>
          <a:xfrm>
            <a:off x="775642" y="2420888"/>
            <a:ext cx="3580334" cy="2982146"/>
          </a:xfrm>
          <a:prstGeom prst="rect">
            <a:avLst/>
          </a:prstGeom>
          <a:ln>
            <a:solidFill>
              <a:schemeClr val="tx1"/>
            </a:solidFill>
          </a:ln>
        </p:spPr>
      </p:pic>
      <p:pic>
        <p:nvPicPr>
          <p:cNvPr id="4" name="Image 3">
            <a:extLst>
              <a:ext uri="{FF2B5EF4-FFF2-40B4-BE49-F238E27FC236}">
                <a16:creationId xmlns:a16="http://schemas.microsoft.com/office/drawing/2014/main" id="{CBA866BD-B5F3-4A24-98F5-EA46ABDE7192}"/>
              </a:ext>
            </a:extLst>
          </p:cNvPr>
          <p:cNvPicPr>
            <a:picLocks noChangeAspect="1"/>
          </p:cNvPicPr>
          <p:nvPr/>
        </p:nvPicPr>
        <p:blipFill>
          <a:blip r:embed="rId3"/>
          <a:stretch>
            <a:fillRect/>
          </a:stretch>
        </p:blipFill>
        <p:spPr>
          <a:xfrm>
            <a:off x="4572000" y="2423175"/>
            <a:ext cx="4248660" cy="2950041"/>
          </a:xfrm>
          <a:prstGeom prst="rect">
            <a:avLst/>
          </a:prstGeom>
          <a:ln>
            <a:solidFill>
              <a:schemeClr val="tx1"/>
            </a:solidFill>
          </a:ln>
        </p:spPr>
      </p:pic>
      <p:sp>
        <p:nvSpPr>
          <p:cNvPr id="6" name="ZoneTexte 5">
            <a:extLst>
              <a:ext uri="{FF2B5EF4-FFF2-40B4-BE49-F238E27FC236}">
                <a16:creationId xmlns:a16="http://schemas.microsoft.com/office/drawing/2014/main" id="{18182948-6B3C-4BC1-865B-7E36F88F1D46}"/>
              </a:ext>
            </a:extLst>
          </p:cNvPr>
          <p:cNvSpPr txBox="1"/>
          <p:nvPr/>
        </p:nvSpPr>
        <p:spPr>
          <a:xfrm>
            <a:off x="775642" y="5733256"/>
            <a:ext cx="8045018" cy="923330"/>
          </a:xfrm>
          <a:prstGeom prst="rect">
            <a:avLst/>
          </a:prstGeom>
          <a:noFill/>
        </p:spPr>
        <p:txBody>
          <a:bodyPr wrap="square" rtlCol="0">
            <a:spAutoFit/>
          </a:bodyPr>
          <a:lstStyle/>
          <a:p>
            <a:r>
              <a:rPr lang="fr-FR" dirty="0"/>
              <a:t>Dans notre exemple, le projet App14 comprend la classe App qui sera responsable du rendu de la page qui est affichée à l'exécution de l'application en initialisant la référence MainPage de cette classe</a:t>
            </a:r>
          </a:p>
        </p:txBody>
      </p:sp>
    </p:spTree>
    <p:extLst>
      <p:ext uri="{BB962C8B-B14F-4D97-AF65-F5344CB8AC3E}">
        <p14:creationId xmlns:p14="http://schemas.microsoft.com/office/powerpoint/2010/main" val="4019448541"/>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anatomie</a:t>
            </a:r>
          </a:p>
        </p:txBody>
      </p:sp>
      <p:sp>
        <p:nvSpPr>
          <p:cNvPr id="5" name="Rectangle 4">
            <a:extLst>
              <a:ext uri="{FF2B5EF4-FFF2-40B4-BE49-F238E27FC236}">
                <a16:creationId xmlns:a16="http://schemas.microsoft.com/office/drawing/2014/main" id="{13E0C1E4-F4B7-473F-A226-275956A24DA7}"/>
              </a:ext>
            </a:extLst>
          </p:cNvPr>
          <p:cNvSpPr/>
          <p:nvPr/>
        </p:nvSpPr>
        <p:spPr>
          <a:xfrm>
            <a:off x="899592" y="1259632"/>
            <a:ext cx="4896544" cy="2585323"/>
          </a:xfrm>
          <a:prstGeom prst="rect">
            <a:avLst/>
          </a:prstGeom>
          <a:ln>
            <a:solidFill>
              <a:schemeClr val="tx1"/>
            </a:solidFill>
          </a:ln>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App</a:t>
            </a:r>
            <a:r>
              <a:rPr lang="en-US" dirty="0">
                <a:solidFill>
                  <a:srgbClr val="000000"/>
                </a:solidFill>
                <a:latin typeface="Consolas" panose="020B0609020204030204" pitchFamily="49" charset="0"/>
              </a:rPr>
              <a:t> : Application</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App()</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InitializeComponent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MainPage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MainPage();</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
        <p:nvSpPr>
          <p:cNvPr id="8" name="ZoneTexte 7">
            <a:extLst>
              <a:ext uri="{FF2B5EF4-FFF2-40B4-BE49-F238E27FC236}">
                <a16:creationId xmlns:a16="http://schemas.microsoft.com/office/drawing/2014/main" id="{33F5ED26-3F2D-4119-96A0-E1C4F4B19CA1}"/>
              </a:ext>
            </a:extLst>
          </p:cNvPr>
          <p:cNvSpPr txBox="1"/>
          <p:nvPr/>
        </p:nvSpPr>
        <p:spPr>
          <a:xfrm>
            <a:off x="899592" y="3988767"/>
            <a:ext cx="8077200" cy="923330"/>
          </a:xfrm>
          <a:prstGeom prst="rect">
            <a:avLst/>
          </a:prstGeom>
          <a:noFill/>
        </p:spPr>
        <p:txBody>
          <a:bodyPr wrap="square" rtlCol="0">
            <a:spAutoFit/>
          </a:bodyPr>
          <a:lstStyle/>
          <a:p>
            <a:r>
              <a:rPr lang="fr-FR" dirty="0"/>
              <a:t>Notre application se base sur la couche présentation de notre application reposant sur un fichier </a:t>
            </a:r>
            <a:r>
              <a:rPr lang="fr-FR" dirty="0" err="1"/>
              <a:t>Xaml</a:t>
            </a:r>
            <a:r>
              <a:rPr lang="fr-FR" dirty="0"/>
              <a:t>. En regardant le contenu de ce fichier, nous retrouvons une association entre la </a:t>
            </a:r>
            <a:r>
              <a:rPr lang="fr-FR" dirty="0" err="1"/>
              <a:t>ContentPage</a:t>
            </a:r>
            <a:r>
              <a:rPr lang="fr-FR" dirty="0"/>
              <a:t> et la propriété MainPage</a:t>
            </a:r>
          </a:p>
        </p:txBody>
      </p:sp>
      <p:sp>
        <p:nvSpPr>
          <p:cNvPr id="9" name="Rectangle 8">
            <a:extLst>
              <a:ext uri="{FF2B5EF4-FFF2-40B4-BE49-F238E27FC236}">
                <a16:creationId xmlns:a16="http://schemas.microsoft.com/office/drawing/2014/main" id="{471DD806-9714-4E3E-9601-3B64A2692722}"/>
              </a:ext>
            </a:extLst>
          </p:cNvPr>
          <p:cNvSpPr/>
          <p:nvPr/>
        </p:nvSpPr>
        <p:spPr>
          <a:xfrm>
            <a:off x="881111" y="5067827"/>
            <a:ext cx="8077200" cy="1200329"/>
          </a:xfrm>
          <a:prstGeom prst="rect">
            <a:avLst/>
          </a:prstGeom>
          <a:ln>
            <a:solidFill>
              <a:schemeClr val="tx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a:solidFill>
                  <a:srgbClr val="0000FF"/>
                </a:solidFill>
                <a:latin typeface="Consolas" panose="020B0609020204030204" pitchFamily="49" charset="0"/>
              </a:rPr>
              <a:t>="http://xamarin.com/</a:t>
            </a:r>
            <a:r>
              <a:rPr lang="fr-FR" dirty="0" err="1">
                <a:solidFill>
                  <a:srgbClr val="0000FF"/>
                </a:solidFill>
                <a:latin typeface="Consolas" panose="020B0609020204030204" pitchFamily="49" charset="0"/>
              </a:rPr>
              <a:t>schemas</a:t>
            </a:r>
            <a:r>
              <a:rPr lang="fr-FR" dirty="0">
                <a:solidFill>
                  <a:srgbClr val="0000FF"/>
                </a:solidFill>
                <a:latin typeface="Consolas" panose="020B0609020204030204" pitchFamily="49" charset="0"/>
              </a:rPr>
              <a:t>/2014/</a:t>
            </a:r>
            <a:r>
              <a:rPr lang="fr-FR" dirty="0" err="1">
                <a:solidFill>
                  <a:srgbClr val="0000FF"/>
                </a:solidFill>
                <a:latin typeface="Consolas" panose="020B0609020204030204" pitchFamily="49" charset="0"/>
              </a:rPr>
              <a:t>forms</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x</a:t>
            </a:r>
            <a:r>
              <a:rPr lang="fr-FR" dirty="0">
                <a:solidFill>
                  <a:srgbClr val="0000FF"/>
                </a:solidFill>
                <a:latin typeface="Consolas" panose="020B0609020204030204" pitchFamily="49" charset="0"/>
              </a:rPr>
              <a:t>="http://schemas.microsoft.com/</a:t>
            </a:r>
            <a:r>
              <a:rPr lang="fr-FR" dirty="0" err="1">
                <a:solidFill>
                  <a:srgbClr val="0000FF"/>
                </a:solidFill>
                <a:latin typeface="Consolas" panose="020B0609020204030204" pitchFamily="49" charset="0"/>
              </a:rPr>
              <a:t>winfx</a:t>
            </a:r>
            <a:r>
              <a:rPr lang="fr-FR" dirty="0">
                <a:solidFill>
                  <a:srgbClr val="0000FF"/>
                </a:solidFill>
                <a:latin typeface="Consolas" panose="020B0609020204030204" pitchFamily="49" charset="0"/>
              </a:rPr>
              <a:t>/2009/</a:t>
            </a:r>
            <a:r>
              <a:rPr lang="fr-FR" dirty="0" err="1">
                <a:solidFill>
                  <a:srgbClr val="0000FF"/>
                </a:solidFill>
                <a:latin typeface="Consolas" panose="020B0609020204030204" pitchFamily="49" charset="0"/>
              </a:rPr>
              <a:t>xaml</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local</a:t>
            </a:r>
            <a:r>
              <a:rPr lang="fr-FR" dirty="0">
                <a:solidFill>
                  <a:srgbClr val="0000FF"/>
                </a:solidFill>
                <a:latin typeface="Consolas" panose="020B0609020204030204" pitchFamily="49" charset="0"/>
              </a:rPr>
              <a:t>="clr-namespace:App14"</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Class</a:t>
            </a:r>
            <a:r>
              <a:rPr lang="fr-FR" dirty="0">
                <a:solidFill>
                  <a:srgbClr val="0000FF"/>
                </a:solidFill>
                <a:latin typeface="Consolas" panose="020B0609020204030204" pitchFamily="49" charset="0"/>
              </a:rPr>
              <a:t>="App14.MainPage"&gt;</a:t>
            </a:r>
            <a:endParaRPr lang="fr-FR"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6401505"/>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anatomie</a:t>
            </a:r>
          </a:p>
        </p:txBody>
      </p:sp>
      <p:sp>
        <p:nvSpPr>
          <p:cNvPr id="3" name="Rectangle 2">
            <a:extLst>
              <a:ext uri="{FF2B5EF4-FFF2-40B4-BE49-F238E27FC236}">
                <a16:creationId xmlns:a16="http://schemas.microsoft.com/office/drawing/2014/main" id="{13DECF2E-DF7E-4753-A59C-0CFDB44FA3CE}"/>
              </a:ext>
            </a:extLst>
          </p:cNvPr>
          <p:cNvSpPr/>
          <p:nvPr/>
        </p:nvSpPr>
        <p:spPr>
          <a:xfrm>
            <a:off x="762000" y="1412776"/>
            <a:ext cx="6174432" cy="369332"/>
          </a:xfrm>
          <a:prstGeom prst="rect">
            <a:avLst/>
          </a:prstGeom>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partial</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a:solidFill>
                  <a:srgbClr val="2B91AF"/>
                </a:solidFill>
                <a:latin typeface="Consolas" panose="020B0609020204030204" pitchFamily="49" charset="0"/>
              </a:rPr>
              <a:t>MainPage</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ContentPage</a:t>
            </a:r>
            <a:endParaRPr lang="fr-FR" dirty="0"/>
          </a:p>
        </p:txBody>
      </p:sp>
      <p:sp>
        <p:nvSpPr>
          <p:cNvPr id="4" name="ZoneTexte 3">
            <a:extLst>
              <a:ext uri="{FF2B5EF4-FFF2-40B4-BE49-F238E27FC236}">
                <a16:creationId xmlns:a16="http://schemas.microsoft.com/office/drawing/2014/main" id="{29F48F25-E1B4-41FB-8A93-FE9B46DF0035}"/>
              </a:ext>
            </a:extLst>
          </p:cNvPr>
          <p:cNvSpPr txBox="1"/>
          <p:nvPr/>
        </p:nvSpPr>
        <p:spPr>
          <a:xfrm>
            <a:off x="827584" y="1988840"/>
            <a:ext cx="8136904" cy="3970318"/>
          </a:xfrm>
          <a:prstGeom prst="rect">
            <a:avLst/>
          </a:prstGeom>
          <a:noFill/>
        </p:spPr>
        <p:txBody>
          <a:bodyPr wrap="square" rtlCol="0">
            <a:spAutoFit/>
          </a:bodyPr>
          <a:lstStyle/>
          <a:p>
            <a:r>
              <a:rPr lang="fr-FR" dirty="0"/>
              <a:t>Remarquons la classe MainPage comme étant une classe partielle partageant ainsi la même classe associée au fichier </a:t>
            </a:r>
            <a:r>
              <a:rPr lang="fr-FR" dirty="0" err="1"/>
              <a:t>Xaml</a:t>
            </a:r>
            <a:endParaRPr lang="fr-FR" dirty="0"/>
          </a:p>
          <a:p>
            <a:endParaRPr lang="fr-FR" dirty="0"/>
          </a:p>
          <a:p>
            <a:r>
              <a:rPr lang="fr-FR" dirty="0"/>
              <a:t>Dans les deux autres projets, nous retrouvons la même structure de dossiers tels que:</a:t>
            </a:r>
          </a:p>
          <a:p>
            <a:endParaRPr lang="fr-FR" dirty="0"/>
          </a:p>
          <a:p>
            <a:pPr marL="285750" indent="-285750">
              <a:buFont typeface="Arial" panose="020B0604020202020204" pitchFamily="34" charset="0"/>
              <a:buChar char="•"/>
            </a:pPr>
            <a:r>
              <a:rPr lang="fr-FR" dirty="0"/>
              <a:t>Les références: (liste des assemblages dont la projet a besoin). Nous retrouvons notamment le projet lié à notre classe App</a:t>
            </a:r>
          </a:p>
          <a:p>
            <a:pPr marL="285750" indent="-285750">
              <a:buFont typeface="Arial" panose="020B0604020202020204" pitchFamily="34" charset="0"/>
              <a:buChar char="•"/>
            </a:pPr>
            <a:r>
              <a:rPr lang="fr-FR" dirty="0"/>
              <a:t>Les Assets: ils permettent d'inclure des fichiers arbitraires tels que du texte, du code XML, des polices, de la musique et des vidéos dans votre application. Si vous essayez d'inclure ces fichiers en tant que "ressources", Android les traitera dans son système de ressources et vous ne pourrez pas obtenir les données brutes.</a:t>
            </a:r>
          </a:p>
          <a:p>
            <a:pPr marL="285750" indent="-285750">
              <a:buFont typeface="Arial" panose="020B0604020202020204" pitchFamily="34" charset="0"/>
              <a:buChar char="•"/>
            </a:pPr>
            <a:r>
              <a:rPr lang="fr-FR" dirty="0"/>
              <a:t>Les ressources: les ressources sont stockées dans un dictionnaire de ressources. Elles peuvent comprendre des styles, des modèles de contrôle, des modèles de données, des couleurs et les convertisseurs...</a:t>
            </a:r>
          </a:p>
        </p:txBody>
      </p:sp>
    </p:spTree>
    <p:extLst>
      <p:ext uri="{BB962C8B-B14F-4D97-AF65-F5344CB8AC3E}">
        <p14:creationId xmlns:p14="http://schemas.microsoft.com/office/powerpoint/2010/main" val="111161096"/>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Le marché des mobiles</a:t>
            </a:r>
          </a:p>
        </p:txBody>
      </p:sp>
      <p:sp>
        <p:nvSpPr>
          <p:cNvPr id="3" name="Espace réservé du contenu 2"/>
          <p:cNvSpPr>
            <a:spLocks noGrp="1"/>
          </p:cNvSpPr>
          <p:nvPr>
            <p:ph idx="1"/>
          </p:nvPr>
        </p:nvSpPr>
        <p:spPr>
          <a:xfrm>
            <a:off x="762000" y="1596413"/>
            <a:ext cx="8077200" cy="3128731"/>
          </a:xfrm>
        </p:spPr>
        <p:txBody>
          <a:bodyPr>
            <a:normAutofit/>
          </a:bodyPr>
          <a:lstStyle/>
          <a:p>
            <a:r>
              <a:rPr lang="fr-FR" dirty="0"/>
              <a:t>Les environnements de développement:</a:t>
            </a:r>
          </a:p>
          <a:p>
            <a:pPr lvl="1"/>
            <a:r>
              <a:rPr lang="fr-FR" dirty="0"/>
              <a:t>Pour le développement iOS, Xcode sur Mac.</a:t>
            </a:r>
          </a:p>
          <a:p>
            <a:pPr lvl="1"/>
            <a:r>
              <a:rPr lang="fr-FR" dirty="0"/>
              <a:t>Pour le développement Android, Android Studio sur diverses plates-formes.</a:t>
            </a:r>
          </a:p>
          <a:p>
            <a:pPr lvl="1"/>
            <a:r>
              <a:rPr lang="fr-FR" dirty="0"/>
              <a:t>Pour le développement Windows, Visual Studio sur PC</a:t>
            </a:r>
          </a:p>
          <a:p>
            <a:pPr marL="0" indent="0">
              <a:buNone/>
            </a:pPr>
            <a:endParaRPr lang="fr-FR" dirty="0"/>
          </a:p>
        </p:txBody>
      </p:sp>
    </p:spTree>
    <p:extLst>
      <p:ext uri="{BB962C8B-B14F-4D97-AF65-F5344CB8AC3E}">
        <p14:creationId xmlns:p14="http://schemas.microsoft.com/office/powerpoint/2010/main" val="1958515932"/>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projet Android</a:t>
            </a:r>
          </a:p>
        </p:txBody>
      </p:sp>
      <p:sp>
        <p:nvSpPr>
          <p:cNvPr id="5" name="ZoneTexte 4">
            <a:extLst>
              <a:ext uri="{FF2B5EF4-FFF2-40B4-BE49-F238E27FC236}">
                <a16:creationId xmlns:a16="http://schemas.microsoft.com/office/drawing/2014/main" id="{70C5BC9C-2611-4B42-8D92-8C5E613CE66C}"/>
              </a:ext>
            </a:extLst>
          </p:cNvPr>
          <p:cNvSpPr txBox="1"/>
          <p:nvPr/>
        </p:nvSpPr>
        <p:spPr>
          <a:xfrm>
            <a:off x="827584" y="1259632"/>
            <a:ext cx="8136904" cy="923330"/>
          </a:xfrm>
          <a:prstGeom prst="rect">
            <a:avLst/>
          </a:prstGeom>
          <a:noFill/>
        </p:spPr>
        <p:txBody>
          <a:bodyPr wrap="square" rtlCol="0">
            <a:spAutoFit/>
          </a:bodyPr>
          <a:lstStyle/>
          <a:p>
            <a:r>
              <a:rPr lang="fr-FR" dirty="0"/>
              <a:t>La notion d'activité est importante sous Android. L'activité sert de point d'entrée pour l'interaction d'une application avec l'utilisateur.</a:t>
            </a:r>
          </a:p>
          <a:p>
            <a:r>
              <a:rPr lang="fr-FR" dirty="0"/>
              <a:t>Nous retrouvons sous le projet App14.Android une classe correspondante </a:t>
            </a:r>
          </a:p>
        </p:txBody>
      </p:sp>
      <p:pic>
        <p:nvPicPr>
          <p:cNvPr id="7" name="Image 6">
            <a:extLst>
              <a:ext uri="{FF2B5EF4-FFF2-40B4-BE49-F238E27FC236}">
                <a16:creationId xmlns:a16="http://schemas.microsoft.com/office/drawing/2014/main" id="{6E545529-A71D-48DB-B94A-3311EAD1B531}"/>
              </a:ext>
            </a:extLst>
          </p:cNvPr>
          <p:cNvPicPr>
            <a:picLocks noChangeAspect="1"/>
          </p:cNvPicPr>
          <p:nvPr/>
        </p:nvPicPr>
        <p:blipFill>
          <a:blip r:embed="rId2"/>
          <a:stretch>
            <a:fillRect/>
          </a:stretch>
        </p:blipFill>
        <p:spPr>
          <a:xfrm>
            <a:off x="971600" y="2492896"/>
            <a:ext cx="3031542" cy="2464668"/>
          </a:xfrm>
          <a:prstGeom prst="rect">
            <a:avLst/>
          </a:prstGeom>
          <a:ln>
            <a:solidFill>
              <a:schemeClr val="tx1"/>
            </a:solidFill>
          </a:ln>
        </p:spPr>
      </p:pic>
      <p:sp>
        <p:nvSpPr>
          <p:cNvPr id="9" name="ZoneTexte 8">
            <a:extLst>
              <a:ext uri="{FF2B5EF4-FFF2-40B4-BE49-F238E27FC236}">
                <a16:creationId xmlns:a16="http://schemas.microsoft.com/office/drawing/2014/main" id="{DDF10FF9-4752-40FE-935B-5108E20F887A}"/>
              </a:ext>
            </a:extLst>
          </p:cNvPr>
          <p:cNvSpPr txBox="1"/>
          <p:nvPr/>
        </p:nvSpPr>
        <p:spPr>
          <a:xfrm>
            <a:off x="971600" y="5301208"/>
            <a:ext cx="7992888" cy="369332"/>
          </a:xfrm>
          <a:prstGeom prst="rect">
            <a:avLst/>
          </a:prstGeom>
          <a:noFill/>
        </p:spPr>
        <p:txBody>
          <a:bodyPr wrap="square" rtlCol="0">
            <a:spAutoFit/>
          </a:bodyPr>
          <a:lstStyle/>
          <a:p>
            <a:r>
              <a:rPr lang="fr-FR" dirty="0"/>
              <a:t>Nous pouvons analyser les éléments importants figurant dans cette classe.</a:t>
            </a:r>
          </a:p>
        </p:txBody>
      </p:sp>
    </p:spTree>
    <p:extLst>
      <p:ext uri="{BB962C8B-B14F-4D97-AF65-F5344CB8AC3E}">
        <p14:creationId xmlns:p14="http://schemas.microsoft.com/office/powerpoint/2010/main" val="3284740426"/>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projet Android</a:t>
            </a:r>
          </a:p>
        </p:txBody>
      </p:sp>
      <p:sp>
        <p:nvSpPr>
          <p:cNvPr id="6" name="Rectangle 5">
            <a:extLst>
              <a:ext uri="{FF2B5EF4-FFF2-40B4-BE49-F238E27FC236}">
                <a16:creationId xmlns:a16="http://schemas.microsoft.com/office/drawing/2014/main" id="{3AA710A6-841A-4D52-BD8F-D5218A57358F}"/>
              </a:ext>
            </a:extLst>
          </p:cNvPr>
          <p:cNvSpPr/>
          <p:nvPr/>
        </p:nvSpPr>
        <p:spPr>
          <a:xfrm>
            <a:off x="732148" y="1556792"/>
            <a:ext cx="8136904" cy="4524315"/>
          </a:xfrm>
          <a:prstGeom prst="rect">
            <a:avLst/>
          </a:prstGeom>
          <a:ln>
            <a:solidFill>
              <a:schemeClr val="tx1"/>
            </a:solidFill>
          </a:ln>
        </p:spPr>
        <p:txBody>
          <a:bodyPr wrap="square">
            <a:spAutoFit/>
          </a:bodyPr>
          <a:lstStyle/>
          <a:p>
            <a:r>
              <a:rPr lang="fr-FR" dirty="0">
                <a:solidFill>
                  <a:srgbClr val="000000"/>
                </a:solidFill>
                <a:latin typeface="Consolas" panose="020B0609020204030204" pitchFamily="49" charset="0"/>
              </a:rPr>
              <a:t>[Activity(Label = </a:t>
            </a:r>
            <a:r>
              <a:rPr lang="fr-FR" dirty="0">
                <a:solidFill>
                  <a:srgbClr val="A31515"/>
                </a:solidFill>
                <a:latin typeface="Consolas" panose="020B0609020204030204" pitchFamily="49" charset="0"/>
              </a:rPr>
              <a:t>"App14"</a:t>
            </a:r>
            <a:r>
              <a:rPr lang="fr-FR" dirty="0">
                <a:solidFill>
                  <a:srgbClr val="000000"/>
                </a:solidFill>
                <a:latin typeface="Consolas" panose="020B0609020204030204" pitchFamily="49" charset="0"/>
              </a:rPr>
              <a:t>, Icon = </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mipmap</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icon</a:t>
            </a:r>
            <a:r>
              <a:rPr lang="fr-FR" dirty="0">
                <a:solidFill>
                  <a:srgbClr val="A31515"/>
                </a:solidFill>
                <a:latin typeface="Consolas" panose="020B0609020204030204" pitchFamily="49" charset="0"/>
              </a:rPr>
              <a: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Theme</a:t>
            </a:r>
            <a:r>
              <a:rPr lang="fr-FR" dirty="0">
                <a:solidFill>
                  <a:srgbClr val="000000"/>
                </a:solidFill>
                <a:latin typeface="Consolas" panose="020B0609020204030204" pitchFamily="49" charset="0"/>
              </a:rPr>
              <a:t> = </a:t>
            </a:r>
            <a:r>
              <a:rPr lang="fr-FR" dirty="0">
                <a:solidFill>
                  <a:srgbClr val="A31515"/>
                </a:solidFill>
                <a:latin typeface="Consolas" panose="020B0609020204030204" pitchFamily="49" charset="0"/>
              </a:rPr>
              <a:t>"@style/</a:t>
            </a:r>
            <a:r>
              <a:rPr lang="fr-FR" dirty="0" err="1">
                <a:solidFill>
                  <a:srgbClr val="A31515"/>
                </a:solidFill>
                <a:latin typeface="Consolas" panose="020B0609020204030204" pitchFamily="49" charset="0"/>
              </a:rPr>
              <a:t>MainTheme</a:t>
            </a:r>
            <a:r>
              <a:rPr lang="fr-FR" dirty="0">
                <a:solidFill>
                  <a:srgbClr val="A31515"/>
                </a:solidFill>
                <a:latin typeface="Consolas" panose="020B0609020204030204" pitchFamily="49" charset="0"/>
              </a:rPr>
              <a: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MainLauncher</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true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ConfigurationChanges</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ConfigChanges.ScreenSize</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ConfigChanges.Orientation</a:t>
            </a:r>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MainActivity</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global</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Xamarin.Forms.Platform.Android.FormsAppCompatActivity</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protected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OnCreate</a:t>
            </a:r>
            <a:r>
              <a:rPr lang="en-US" dirty="0">
                <a:solidFill>
                  <a:srgbClr val="000000"/>
                </a:solidFill>
                <a:latin typeface="Consolas" panose="020B0609020204030204" pitchFamily="49" charset="0"/>
              </a:rPr>
              <a:t>(Bundle </a:t>
            </a:r>
            <a:r>
              <a:rPr lang="en-US" dirty="0" err="1">
                <a:solidFill>
                  <a:srgbClr val="000000"/>
                </a:solidFill>
                <a:latin typeface="Consolas" panose="020B0609020204030204" pitchFamily="49" charset="0"/>
              </a:rPr>
              <a:t>savedInstanceState</a:t>
            </a:r>
            <a:r>
              <a:rPr lang="en-US"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TabLayoutResource</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Resource.Layout.Tabbar</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ToolbarResource</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Resource.Layout.Toolbar</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base</a:t>
            </a:r>
            <a:r>
              <a:rPr lang="fr-FR" dirty="0" err="1">
                <a:solidFill>
                  <a:srgbClr val="000000"/>
                </a:solidFill>
                <a:latin typeface="Consolas" panose="020B0609020204030204" pitchFamily="49" charset="0"/>
              </a:rPr>
              <a:t>.OnCreate</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savedInstanceState</a:t>
            </a:r>
            <a:r>
              <a:rPr lang="fr-FR"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global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Xamarin.Forms.Forms.Init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savedInstanceState</a:t>
            </a:r>
            <a:r>
              <a:rPr lang="en-US"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LoadApplication(</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App());</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2273021418"/>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projet Android</a:t>
            </a:r>
          </a:p>
        </p:txBody>
      </p:sp>
      <p:sp>
        <p:nvSpPr>
          <p:cNvPr id="3" name="ZoneTexte 2">
            <a:extLst>
              <a:ext uri="{FF2B5EF4-FFF2-40B4-BE49-F238E27FC236}">
                <a16:creationId xmlns:a16="http://schemas.microsoft.com/office/drawing/2014/main" id="{C39F0595-AA89-4A2C-AA16-B1937B63E321}"/>
              </a:ext>
            </a:extLst>
          </p:cNvPr>
          <p:cNvSpPr txBox="1"/>
          <p:nvPr/>
        </p:nvSpPr>
        <p:spPr>
          <a:xfrm>
            <a:off x="762000" y="1124744"/>
            <a:ext cx="8202488" cy="3970318"/>
          </a:xfrm>
          <a:prstGeom prst="rect">
            <a:avLst/>
          </a:prstGeom>
          <a:noFill/>
        </p:spPr>
        <p:txBody>
          <a:bodyPr wrap="square" rtlCol="0">
            <a:spAutoFit/>
          </a:bodyPr>
          <a:lstStyle/>
          <a:p>
            <a:r>
              <a:rPr lang="fr-FR" dirty="0"/>
              <a:t>Remarquons les éléments suivants:</a:t>
            </a:r>
          </a:p>
          <a:p>
            <a:endParaRPr lang="fr-FR" dirty="0"/>
          </a:p>
          <a:p>
            <a:pPr marL="285750" indent="-285750">
              <a:buFont typeface="Arial" panose="020B0604020202020204" pitchFamily="34" charset="0"/>
              <a:buChar char="•"/>
            </a:pPr>
            <a:r>
              <a:rPr lang="fr-FR" b="1" i="1" dirty="0"/>
              <a:t>LoadApplication(new App());  </a:t>
            </a:r>
            <a:r>
              <a:rPr lang="fr-FR" dirty="0"/>
              <a:t>La méthode LoadApplication reçoit en argument l'instance de notre classe App dont nous avons parlé précédemment.</a:t>
            </a:r>
          </a:p>
          <a:p>
            <a:pPr marL="285750" indent="-285750">
              <a:buFont typeface="Arial" panose="020B0604020202020204" pitchFamily="34" charset="0"/>
              <a:buChar char="•"/>
            </a:pPr>
            <a:r>
              <a:rPr lang="fr-FR" dirty="0"/>
              <a:t>Attribut </a:t>
            </a:r>
            <a:r>
              <a:rPr lang="fr-FR" b="1" i="1" dirty="0"/>
              <a:t>Activity</a:t>
            </a:r>
            <a:r>
              <a:rPr lang="fr-FR" dirty="0"/>
              <a:t> comprenant notamment les arguments suivants:</a:t>
            </a:r>
          </a:p>
          <a:p>
            <a:endParaRPr lang="fr-FR" dirty="0"/>
          </a:p>
          <a:p>
            <a:pPr marL="742950" lvl="1" indent="-285750">
              <a:buFont typeface="Arial" panose="020B0604020202020204" pitchFamily="34" charset="0"/>
              <a:buChar char="•"/>
            </a:pPr>
            <a:r>
              <a:rPr lang="fr-FR" b="1" i="1" dirty="0" err="1"/>
              <a:t>Theme</a:t>
            </a:r>
            <a:r>
              <a:rPr lang="fr-FR" b="1" i="1" dirty="0"/>
              <a:t> = "@style/</a:t>
            </a:r>
            <a:r>
              <a:rPr lang="fr-FR" b="1" i="1" dirty="0" err="1"/>
              <a:t>MainTheme</a:t>
            </a:r>
            <a:r>
              <a:rPr lang="fr-FR" b="1" i="1" dirty="0"/>
              <a:t>"</a:t>
            </a:r>
            <a:r>
              <a:rPr lang="fr-FR" dirty="0"/>
              <a:t>. Remarquons que ce thème se trouve défini dans les ressources du projet.</a:t>
            </a:r>
          </a:p>
          <a:p>
            <a:pPr marL="742950" lvl="1" indent="-285750">
              <a:buFont typeface="Arial" panose="020B0604020202020204" pitchFamily="34" charset="0"/>
              <a:buChar char="•"/>
            </a:pPr>
            <a:r>
              <a:rPr lang="fr-FR" dirty="0"/>
              <a:t> </a:t>
            </a:r>
            <a:r>
              <a:rPr lang="fr-FR" b="1" i="1" dirty="0" err="1"/>
              <a:t>ConfigurationChanges</a:t>
            </a:r>
            <a:r>
              <a:rPr lang="fr-FR" b="1" i="1" dirty="0"/>
              <a:t>.</a:t>
            </a:r>
            <a:r>
              <a:rPr lang="fr-FR" dirty="0"/>
              <a:t> Permet de définir qu'une activité ne doit pas être recréée dans certaines circonstances telles que par exemple une rotation d'écran.</a:t>
            </a:r>
          </a:p>
          <a:p>
            <a:pPr marL="285750" indent="-285750">
              <a:buFont typeface="Arial" panose="020B0604020202020204" pitchFamily="34" charset="0"/>
              <a:buChar char="•"/>
            </a:pPr>
            <a:r>
              <a:rPr lang="fr-FR" b="1" i="1" dirty="0" err="1"/>
              <a:t>void</a:t>
            </a:r>
            <a:r>
              <a:rPr lang="fr-FR" b="1" i="1" dirty="0"/>
              <a:t> </a:t>
            </a:r>
            <a:r>
              <a:rPr lang="fr-FR" b="1" i="1" dirty="0" err="1"/>
              <a:t>OnCreate</a:t>
            </a:r>
            <a:r>
              <a:rPr lang="fr-FR" b="1" i="1" dirty="0"/>
              <a:t>(Bundle </a:t>
            </a:r>
            <a:r>
              <a:rPr lang="fr-FR" b="1" i="1" dirty="0" err="1"/>
              <a:t>savedInstanceState</a:t>
            </a:r>
            <a:r>
              <a:rPr lang="fr-FR" b="1" i="1" dirty="0"/>
              <a:t>)</a:t>
            </a:r>
            <a:r>
              <a:rPr lang="fr-FR" dirty="0"/>
              <a:t>. Pour comprendre les raisons d'exister de l'argument </a:t>
            </a:r>
            <a:r>
              <a:rPr lang="fr-FR" dirty="0" err="1"/>
              <a:t>savedInstanceState</a:t>
            </a:r>
            <a:r>
              <a:rPr lang="fr-FR" dirty="0"/>
              <a:t>, il est important de comprendre le cycle de vie d'une activité. </a:t>
            </a:r>
          </a:p>
        </p:txBody>
      </p:sp>
      <p:pic>
        <p:nvPicPr>
          <p:cNvPr id="7170" name="Picture 2" descr="Activity states diagram">
            <a:extLst>
              <a:ext uri="{FF2B5EF4-FFF2-40B4-BE49-F238E27FC236}">
                <a16:creationId xmlns:a16="http://schemas.microsoft.com/office/drawing/2014/main" id="{689AD7B4-C730-47E4-8EC1-3359EA781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301208"/>
            <a:ext cx="6661192" cy="134773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3019"/>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projet Android</a:t>
            </a:r>
          </a:p>
        </p:txBody>
      </p:sp>
      <p:pic>
        <p:nvPicPr>
          <p:cNvPr id="9218" name="Picture 2" descr="Activity Lifecycle flowchart">
            <a:extLst>
              <a:ext uri="{FF2B5EF4-FFF2-40B4-BE49-F238E27FC236}">
                <a16:creationId xmlns:a16="http://schemas.microsoft.com/office/drawing/2014/main" id="{E1C852E0-47F8-409A-BB0B-ECA2D48DC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9"/>
            <a:ext cx="4215335" cy="489654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867509"/>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projet Android</a:t>
            </a:r>
          </a:p>
        </p:txBody>
      </p:sp>
      <p:sp>
        <p:nvSpPr>
          <p:cNvPr id="4" name="Rectangle 3">
            <a:extLst>
              <a:ext uri="{FF2B5EF4-FFF2-40B4-BE49-F238E27FC236}">
                <a16:creationId xmlns:a16="http://schemas.microsoft.com/office/drawing/2014/main" id="{72C8040F-50C9-486B-8E59-80CC5D1E57CC}"/>
              </a:ext>
            </a:extLst>
          </p:cNvPr>
          <p:cNvSpPr/>
          <p:nvPr/>
        </p:nvSpPr>
        <p:spPr>
          <a:xfrm>
            <a:off x="762000" y="1412776"/>
            <a:ext cx="8077200" cy="1200329"/>
          </a:xfrm>
          <a:prstGeom prst="rect">
            <a:avLst/>
          </a:prstGeom>
          <a:ln>
            <a:solidFill>
              <a:schemeClr val="tx1"/>
            </a:solidFill>
          </a:ln>
        </p:spPr>
        <p:txBody>
          <a:bodyPr wrap="square">
            <a:spAutoFit/>
          </a:bodyPr>
          <a:lstStyle/>
          <a:p>
            <a:r>
              <a:rPr lang="fr-FR" b="1" i="1" dirty="0" err="1"/>
              <a:t>savedInstanceState</a:t>
            </a:r>
            <a:r>
              <a:rPr lang="fr-FR" b="1" i="1" dirty="0"/>
              <a:t>  est </a:t>
            </a:r>
            <a:r>
              <a:rPr lang="fr-FR" dirty="0"/>
              <a:t>un dictionnaire permettant de stocker et de transmettre des informations d’état et des objets entre activités Si </a:t>
            </a:r>
            <a:r>
              <a:rPr lang="fr-FR" b="1" i="1" dirty="0" err="1"/>
              <a:t>savedInstanceState</a:t>
            </a:r>
            <a:r>
              <a:rPr lang="fr-FR" b="1" i="1" dirty="0"/>
              <a:t> </a:t>
            </a:r>
            <a:r>
              <a:rPr lang="fr-FR" dirty="0"/>
              <a:t>n’est pas </a:t>
            </a:r>
            <a:r>
              <a:rPr lang="fr-FR" dirty="0" err="1"/>
              <a:t>null</a:t>
            </a:r>
            <a:r>
              <a:rPr lang="fr-FR" dirty="0"/>
              <a:t>, cela indique que l’activité est en train de redémarrer et que son état doit être restauré à partir de l’instance précédente.</a:t>
            </a:r>
          </a:p>
        </p:txBody>
      </p:sp>
    </p:spTree>
    <p:extLst>
      <p:ext uri="{BB962C8B-B14F-4D97-AF65-F5344CB8AC3E}">
        <p14:creationId xmlns:p14="http://schemas.microsoft.com/office/powerpoint/2010/main" val="2999456505"/>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projet iOS</a:t>
            </a:r>
          </a:p>
        </p:txBody>
      </p:sp>
      <p:sp>
        <p:nvSpPr>
          <p:cNvPr id="3" name="ZoneTexte 2">
            <a:extLst>
              <a:ext uri="{FF2B5EF4-FFF2-40B4-BE49-F238E27FC236}">
                <a16:creationId xmlns:a16="http://schemas.microsoft.com/office/drawing/2014/main" id="{F55CDA73-A0F3-4B9C-915D-93CE3C9F468B}"/>
              </a:ext>
            </a:extLst>
          </p:cNvPr>
          <p:cNvSpPr txBox="1"/>
          <p:nvPr/>
        </p:nvSpPr>
        <p:spPr>
          <a:xfrm>
            <a:off x="762000" y="1412776"/>
            <a:ext cx="8136904" cy="1477328"/>
          </a:xfrm>
          <a:prstGeom prst="rect">
            <a:avLst/>
          </a:prstGeom>
          <a:noFill/>
        </p:spPr>
        <p:txBody>
          <a:bodyPr wrap="square" rtlCol="0">
            <a:spAutoFit/>
          </a:bodyPr>
          <a:lstStyle/>
          <a:p>
            <a:r>
              <a:rPr lang="fr-FR" dirty="0"/>
              <a:t>Nous retrouvons la classe </a:t>
            </a:r>
            <a:r>
              <a:rPr lang="fr-FR" dirty="0" err="1"/>
              <a:t>AppDelegate</a:t>
            </a:r>
            <a:r>
              <a:rPr lang="fr-FR" dirty="0"/>
              <a:t>. Cette classe est responsable du lancement du</a:t>
            </a:r>
          </a:p>
          <a:p>
            <a:r>
              <a:rPr lang="fr-FR" dirty="0"/>
              <a:t> l'interface utilisateur de l'application en surchargeant la méthode </a:t>
            </a:r>
            <a:r>
              <a:rPr lang="fr-FR" b="1" i="1" dirty="0" err="1"/>
              <a:t>FinishedLaunching</a:t>
            </a:r>
            <a:r>
              <a:rPr lang="fr-FR" b="1" i="1" dirty="0"/>
              <a:t>. </a:t>
            </a:r>
            <a:r>
              <a:rPr lang="fr-FR" dirty="0"/>
              <a:t>Dans cette surcharge nous retrouvons </a:t>
            </a:r>
          </a:p>
          <a:p>
            <a:endParaRPr lang="fr-FR" dirty="0"/>
          </a:p>
          <a:p>
            <a:r>
              <a:rPr lang="fr-FR" b="1" i="1" dirty="0"/>
              <a:t>LoadApplication(new App()); </a:t>
            </a:r>
          </a:p>
        </p:txBody>
      </p:sp>
    </p:spTree>
    <p:extLst>
      <p:ext uri="{BB962C8B-B14F-4D97-AF65-F5344CB8AC3E}">
        <p14:creationId xmlns:p14="http://schemas.microsoft.com/office/powerpoint/2010/main" val="3036943439"/>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Navigation</a:t>
            </a:r>
          </a:p>
        </p:txBody>
      </p:sp>
      <p:pic>
        <p:nvPicPr>
          <p:cNvPr id="1026" name="Picture 2" descr="https://docs.microsoft.com/en-us/xamarin/xamarin-forms/app-fundamentals/navigation/images/page-types.png">
            <a:extLst>
              <a:ext uri="{FF2B5EF4-FFF2-40B4-BE49-F238E27FC236}">
                <a16:creationId xmlns:a16="http://schemas.microsoft.com/office/drawing/2014/main" id="{B3E69EC9-C6A3-4A68-B43E-C44B0B5384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484784"/>
            <a:ext cx="7425444" cy="247514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EED59A0B-7D8C-4E15-8B27-E4988708ABD7}"/>
              </a:ext>
            </a:extLst>
          </p:cNvPr>
          <p:cNvSpPr txBox="1"/>
          <p:nvPr/>
        </p:nvSpPr>
        <p:spPr>
          <a:xfrm>
            <a:off x="1043094" y="4365104"/>
            <a:ext cx="7425444" cy="1200329"/>
          </a:xfrm>
          <a:prstGeom prst="rect">
            <a:avLst/>
          </a:prstGeom>
          <a:noFill/>
        </p:spPr>
        <p:txBody>
          <a:bodyPr wrap="square" rtlCol="0">
            <a:spAutoFit/>
          </a:bodyPr>
          <a:lstStyle/>
          <a:p>
            <a:r>
              <a:rPr lang="fr-FR" dirty="0"/>
              <a:t>Nous retrouvons la classe </a:t>
            </a:r>
            <a:r>
              <a:rPr lang="fr-FR" dirty="0" err="1"/>
              <a:t>NavigationPage</a:t>
            </a:r>
            <a:r>
              <a:rPr lang="fr-FR" dirty="0"/>
              <a:t> permettant de gérer une pile de pages de type LIFO dans laquelle nous pouvons nous balader d'une page à l'autre. Chaque page possède une barre de navigation reprenant le titre de la page ainsi qu'un bouton pour revenir à la page précédente.</a:t>
            </a:r>
          </a:p>
        </p:txBody>
      </p:sp>
    </p:spTree>
    <p:extLst>
      <p:ext uri="{BB962C8B-B14F-4D97-AF65-F5344CB8AC3E}">
        <p14:creationId xmlns:p14="http://schemas.microsoft.com/office/powerpoint/2010/main" val="1745347640"/>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NavigationPage</a:t>
            </a:r>
            <a:endParaRPr lang="fr-FR" dirty="0"/>
          </a:p>
        </p:txBody>
      </p:sp>
      <p:sp>
        <p:nvSpPr>
          <p:cNvPr id="3" name="ZoneTexte 2">
            <a:extLst>
              <a:ext uri="{FF2B5EF4-FFF2-40B4-BE49-F238E27FC236}">
                <a16:creationId xmlns:a16="http://schemas.microsoft.com/office/drawing/2014/main" id="{449CE0DB-1A36-48AC-8D35-4C40A320485D}"/>
              </a:ext>
            </a:extLst>
          </p:cNvPr>
          <p:cNvSpPr txBox="1"/>
          <p:nvPr/>
        </p:nvSpPr>
        <p:spPr>
          <a:xfrm>
            <a:off x="855574" y="1411756"/>
            <a:ext cx="8077200" cy="646331"/>
          </a:xfrm>
          <a:prstGeom prst="rect">
            <a:avLst/>
          </a:prstGeom>
          <a:noFill/>
        </p:spPr>
        <p:txBody>
          <a:bodyPr wrap="square" rtlCol="0">
            <a:spAutoFit/>
          </a:bodyPr>
          <a:lstStyle/>
          <a:p>
            <a:r>
              <a:rPr lang="fr-FR" dirty="0"/>
              <a:t>Une première démarche dans la classe App est d'ajouter une page racine (Root).</a:t>
            </a:r>
          </a:p>
          <a:p>
            <a:r>
              <a:rPr lang="fr-FR" dirty="0"/>
              <a:t>Il suffira d'utiliser la syntaxe suivante</a:t>
            </a:r>
          </a:p>
        </p:txBody>
      </p:sp>
      <p:sp>
        <p:nvSpPr>
          <p:cNvPr id="5" name="Rectangle 4">
            <a:extLst>
              <a:ext uri="{FF2B5EF4-FFF2-40B4-BE49-F238E27FC236}">
                <a16:creationId xmlns:a16="http://schemas.microsoft.com/office/drawing/2014/main" id="{64F7073D-48A4-428D-BDBC-0F2E163D60BD}"/>
              </a:ext>
            </a:extLst>
          </p:cNvPr>
          <p:cNvSpPr/>
          <p:nvPr/>
        </p:nvSpPr>
        <p:spPr>
          <a:xfrm>
            <a:off x="888500" y="2455365"/>
            <a:ext cx="8142784" cy="1477328"/>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App()</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InitializeComponent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MainPage</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NavigationPage</a:t>
            </a:r>
            <a:r>
              <a:rPr lang="fr-FR" dirty="0">
                <a:solidFill>
                  <a:srgbClr val="000000"/>
                </a:solidFill>
                <a:latin typeface="Consolas" panose="020B0609020204030204" pitchFamily="49" charset="0"/>
              </a:rPr>
              <a:t>(</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Page1());</a:t>
            </a:r>
          </a:p>
          <a:p>
            <a:r>
              <a:rPr lang="fr-FR" dirty="0">
                <a:solidFill>
                  <a:srgbClr val="000000"/>
                </a:solidFill>
                <a:latin typeface="Consolas" panose="020B0609020204030204" pitchFamily="49" charset="0"/>
              </a:rPr>
              <a:t>}</a:t>
            </a:r>
            <a:endParaRPr lang="fr-FR" dirty="0"/>
          </a:p>
        </p:txBody>
      </p:sp>
      <p:sp>
        <p:nvSpPr>
          <p:cNvPr id="6" name="ZoneTexte 5">
            <a:extLst>
              <a:ext uri="{FF2B5EF4-FFF2-40B4-BE49-F238E27FC236}">
                <a16:creationId xmlns:a16="http://schemas.microsoft.com/office/drawing/2014/main" id="{D8DF73DA-60F8-44EE-8DE8-6DEFD9F46A07}"/>
              </a:ext>
            </a:extLst>
          </p:cNvPr>
          <p:cNvSpPr txBox="1"/>
          <p:nvPr/>
        </p:nvSpPr>
        <p:spPr>
          <a:xfrm>
            <a:off x="872037" y="4437112"/>
            <a:ext cx="8044274" cy="923330"/>
          </a:xfrm>
          <a:prstGeom prst="rect">
            <a:avLst/>
          </a:prstGeom>
          <a:noFill/>
        </p:spPr>
        <p:txBody>
          <a:bodyPr wrap="square" rtlCol="0">
            <a:spAutoFit/>
          </a:bodyPr>
          <a:lstStyle/>
          <a:p>
            <a:r>
              <a:rPr lang="fr-FR" dirty="0"/>
              <a:t>L'application ressemble à l'utilisation d'une application avec une seule page déjà utilisée précédemment. Nous allons maintenant envisager le code permettant d'ajouter une nouvelle page dans la pile de page.</a:t>
            </a:r>
          </a:p>
        </p:txBody>
      </p:sp>
    </p:spTree>
    <p:extLst>
      <p:ext uri="{BB962C8B-B14F-4D97-AF65-F5344CB8AC3E}">
        <p14:creationId xmlns:p14="http://schemas.microsoft.com/office/powerpoint/2010/main" val="1762529122"/>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NavigationPage</a:t>
            </a:r>
            <a:endParaRPr lang="fr-FR" dirty="0"/>
          </a:p>
        </p:txBody>
      </p:sp>
      <p:pic>
        <p:nvPicPr>
          <p:cNvPr id="4" name="Image 3">
            <a:extLst>
              <a:ext uri="{FF2B5EF4-FFF2-40B4-BE49-F238E27FC236}">
                <a16:creationId xmlns:a16="http://schemas.microsoft.com/office/drawing/2014/main" id="{511429A7-149E-467A-B548-9948311A63A5}"/>
              </a:ext>
            </a:extLst>
          </p:cNvPr>
          <p:cNvPicPr>
            <a:picLocks noChangeAspect="1"/>
          </p:cNvPicPr>
          <p:nvPr/>
        </p:nvPicPr>
        <p:blipFill>
          <a:blip r:embed="rId2"/>
          <a:stretch>
            <a:fillRect/>
          </a:stretch>
        </p:blipFill>
        <p:spPr>
          <a:xfrm>
            <a:off x="1331640" y="1484784"/>
            <a:ext cx="2571750" cy="4562475"/>
          </a:xfrm>
          <a:prstGeom prst="rect">
            <a:avLst/>
          </a:prstGeom>
        </p:spPr>
      </p:pic>
    </p:spTree>
    <p:extLst>
      <p:ext uri="{BB962C8B-B14F-4D97-AF65-F5344CB8AC3E}">
        <p14:creationId xmlns:p14="http://schemas.microsoft.com/office/powerpoint/2010/main" val="1640940369"/>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NavigationPage</a:t>
            </a:r>
            <a:endParaRPr lang="fr-FR" dirty="0"/>
          </a:p>
        </p:txBody>
      </p:sp>
      <p:sp>
        <p:nvSpPr>
          <p:cNvPr id="3" name="ZoneTexte 2">
            <a:extLst>
              <a:ext uri="{FF2B5EF4-FFF2-40B4-BE49-F238E27FC236}">
                <a16:creationId xmlns:a16="http://schemas.microsoft.com/office/drawing/2014/main" id="{449CE0DB-1A36-48AC-8D35-4C40A320485D}"/>
              </a:ext>
            </a:extLst>
          </p:cNvPr>
          <p:cNvSpPr txBox="1"/>
          <p:nvPr/>
        </p:nvSpPr>
        <p:spPr>
          <a:xfrm>
            <a:off x="827584" y="1259632"/>
            <a:ext cx="8077200" cy="1477328"/>
          </a:xfrm>
          <a:prstGeom prst="rect">
            <a:avLst/>
          </a:prstGeom>
          <a:noFill/>
        </p:spPr>
        <p:txBody>
          <a:bodyPr wrap="square" rtlCol="0">
            <a:spAutoFit/>
          </a:bodyPr>
          <a:lstStyle/>
          <a:p>
            <a:r>
              <a:rPr lang="fr-FR" dirty="0"/>
              <a:t>Nous modifions la page racine pour inclure un bouton permettant d'ajouter sur la pile une seconde page. Nous ajouterons également des titres pour chacune des pages.</a:t>
            </a:r>
          </a:p>
          <a:p>
            <a:endParaRPr lang="fr-FR" dirty="0"/>
          </a:p>
          <a:p>
            <a:r>
              <a:rPr lang="fr-FR" dirty="0"/>
              <a:t>Nous commencerons par ajouter une nouvelle page de contenu à notre projet</a:t>
            </a:r>
          </a:p>
        </p:txBody>
      </p:sp>
      <p:pic>
        <p:nvPicPr>
          <p:cNvPr id="4" name="Image 3">
            <a:extLst>
              <a:ext uri="{FF2B5EF4-FFF2-40B4-BE49-F238E27FC236}">
                <a16:creationId xmlns:a16="http://schemas.microsoft.com/office/drawing/2014/main" id="{A67822E9-9EA2-4A63-9C2F-77EFDECEF672}"/>
              </a:ext>
            </a:extLst>
          </p:cNvPr>
          <p:cNvPicPr>
            <a:picLocks noChangeAspect="1"/>
          </p:cNvPicPr>
          <p:nvPr/>
        </p:nvPicPr>
        <p:blipFill>
          <a:blip r:embed="rId2"/>
          <a:stretch>
            <a:fillRect/>
          </a:stretch>
        </p:blipFill>
        <p:spPr>
          <a:xfrm>
            <a:off x="971600" y="3068960"/>
            <a:ext cx="5903565" cy="3439991"/>
          </a:xfrm>
          <a:prstGeom prst="rect">
            <a:avLst/>
          </a:prstGeom>
        </p:spPr>
      </p:pic>
    </p:spTree>
    <p:extLst>
      <p:ext uri="{BB962C8B-B14F-4D97-AF65-F5344CB8AC3E}">
        <p14:creationId xmlns:p14="http://schemas.microsoft.com/office/powerpoint/2010/main" val="3254105873"/>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Le marché des mobiles</a:t>
            </a:r>
          </a:p>
        </p:txBody>
      </p:sp>
      <p:sp>
        <p:nvSpPr>
          <p:cNvPr id="3" name="Espace réservé du contenu 2"/>
          <p:cNvSpPr>
            <a:spLocks noGrp="1"/>
          </p:cNvSpPr>
          <p:nvPr>
            <p:ph idx="1"/>
          </p:nvPr>
        </p:nvSpPr>
        <p:spPr>
          <a:xfrm>
            <a:off x="762000" y="1596413"/>
            <a:ext cx="8077200" cy="4856923"/>
          </a:xfrm>
        </p:spPr>
        <p:txBody>
          <a:bodyPr>
            <a:normAutofit/>
          </a:bodyPr>
          <a:lstStyle/>
          <a:p>
            <a:r>
              <a:rPr lang="fr-FR" dirty="0"/>
              <a:t>Les interfaces de programmation différentes. Bien que similaires, les objets d'interface utilisateur ont des noms différents. Exemple pour un </a:t>
            </a:r>
            <a:r>
              <a:rPr lang="fr-FR" dirty="0" err="1"/>
              <a:t>toggle</a:t>
            </a:r>
            <a:r>
              <a:rPr lang="fr-FR" dirty="0"/>
              <a:t> ( basculement de valeur booléenne)</a:t>
            </a:r>
          </a:p>
          <a:p>
            <a:pPr lvl="1"/>
            <a:r>
              <a:rPr lang="fr-FR" dirty="0"/>
              <a:t>Pour IPhone et IPad: </a:t>
            </a:r>
            <a:r>
              <a:rPr lang="fr-FR" dirty="0" err="1"/>
              <a:t>View</a:t>
            </a:r>
            <a:r>
              <a:rPr lang="fr-FR" dirty="0"/>
              <a:t> appelée </a:t>
            </a:r>
            <a:r>
              <a:rPr lang="fr-FR" dirty="0" err="1"/>
              <a:t>UISwitch</a:t>
            </a:r>
            <a:endParaRPr lang="fr-FR" dirty="0"/>
          </a:p>
          <a:p>
            <a:pPr lvl="1"/>
            <a:r>
              <a:rPr lang="fr-FR" dirty="0"/>
              <a:t>Pour Android: Widget appelé Switch</a:t>
            </a:r>
          </a:p>
          <a:p>
            <a:pPr lvl="1"/>
            <a:r>
              <a:rPr lang="fr-FR" dirty="0"/>
              <a:t>Pour Windows: Control appelé </a:t>
            </a:r>
            <a:r>
              <a:rPr lang="fr-FR" dirty="0" err="1"/>
              <a:t>ToggleSwitch</a:t>
            </a:r>
            <a:endParaRPr lang="fr-FR" dirty="0"/>
          </a:p>
          <a:p>
            <a:pPr marL="0" indent="0">
              <a:buNone/>
            </a:pPr>
            <a:endParaRPr lang="fr-FR" dirty="0"/>
          </a:p>
        </p:txBody>
      </p:sp>
    </p:spTree>
    <p:extLst>
      <p:ext uri="{BB962C8B-B14F-4D97-AF65-F5344CB8AC3E}">
        <p14:creationId xmlns:p14="http://schemas.microsoft.com/office/powerpoint/2010/main" val="4022428374"/>
      </p:ext>
    </p:extLst>
  </p:cSld>
  <p:clrMapOvr>
    <a:masterClrMapping/>
  </p:clrMapOvr>
  <p:transition spd="slow">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NavigationPage</a:t>
            </a:r>
            <a:endParaRPr lang="fr-FR" dirty="0"/>
          </a:p>
        </p:txBody>
      </p:sp>
      <p:sp>
        <p:nvSpPr>
          <p:cNvPr id="3" name="ZoneTexte 2">
            <a:extLst>
              <a:ext uri="{FF2B5EF4-FFF2-40B4-BE49-F238E27FC236}">
                <a16:creationId xmlns:a16="http://schemas.microsoft.com/office/drawing/2014/main" id="{449CE0DB-1A36-48AC-8D35-4C40A320485D}"/>
              </a:ext>
            </a:extLst>
          </p:cNvPr>
          <p:cNvSpPr txBox="1"/>
          <p:nvPr/>
        </p:nvSpPr>
        <p:spPr>
          <a:xfrm>
            <a:off x="827584" y="1259632"/>
            <a:ext cx="8077200" cy="369332"/>
          </a:xfrm>
          <a:prstGeom prst="rect">
            <a:avLst/>
          </a:prstGeom>
          <a:noFill/>
        </p:spPr>
        <p:txBody>
          <a:bodyPr wrap="square" rtlCol="0">
            <a:spAutoFit/>
          </a:bodyPr>
          <a:lstStyle/>
          <a:p>
            <a:r>
              <a:rPr lang="fr-FR" dirty="0"/>
              <a:t>Voici le code XAML permettant l'ajout du bouton dans la page racine</a:t>
            </a:r>
          </a:p>
        </p:txBody>
      </p:sp>
      <p:sp>
        <p:nvSpPr>
          <p:cNvPr id="5" name="Rectangle 4">
            <a:extLst>
              <a:ext uri="{FF2B5EF4-FFF2-40B4-BE49-F238E27FC236}">
                <a16:creationId xmlns:a16="http://schemas.microsoft.com/office/drawing/2014/main" id="{0F75E952-D79F-45D6-868C-1BF4ED52D9A0}"/>
              </a:ext>
            </a:extLst>
          </p:cNvPr>
          <p:cNvSpPr/>
          <p:nvPr/>
        </p:nvSpPr>
        <p:spPr>
          <a:xfrm>
            <a:off x="827584" y="1772816"/>
            <a:ext cx="8077200" cy="2585323"/>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="Welcome to Xamarin.Forms!"</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="Go to page2"</a:t>
            </a:r>
            <a:r>
              <a:rPr lang="en-US" dirty="0">
                <a:solidFill>
                  <a:srgbClr val="FF0000"/>
                </a:solidFill>
                <a:latin typeface="Consolas" panose="020B0609020204030204" pitchFamily="49" charset="0"/>
              </a:rPr>
              <a:t> 				 	Clicked</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Button_Clicked</a:t>
            </a:r>
            <a:r>
              <a:rPr lang="en-US" dirty="0">
                <a:solidFill>
                  <a:srgbClr val="0000FF"/>
                </a:solidFill>
                <a:latin typeface="Consolas" panose="020B0609020204030204" pitchFamily="49" charset="0"/>
              </a:rPr>
              <a:t>"&gt;&lt;/</a:t>
            </a:r>
            <a:r>
              <a:rPr lang="en-US" dirty="0">
                <a:solidFill>
                  <a:srgbClr val="A31515"/>
                </a:solidFill>
                <a:latin typeface="Consolas" panose="020B0609020204030204" pitchFamily="49" charset="0"/>
              </a:rPr>
              <a:t>Button</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p>
        </p:txBody>
      </p:sp>
      <p:sp>
        <p:nvSpPr>
          <p:cNvPr id="6" name="ZoneTexte 5">
            <a:extLst>
              <a:ext uri="{FF2B5EF4-FFF2-40B4-BE49-F238E27FC236}">
                <a16:creationId xmlns:a16="http://schemas.microsoft.com/office/drawing/2014/main" id="{987FFACB-9710-4002-BCAB-E065E10BDF3F}"/>
              </a:ext>
            </a:extLst>
          </p:cNvPr>
          <p:cNvSpPr txBox="1"/>
          <p:nvPr/>
        </p:nvSpPr>
        <p:spPr>
          <a:xfrm>
            <a:off x="834480" y="4581128"/>
            <a:ext cx="8077200" cy="369332"/>
          </a:xfrm>
          <a:prstGeom prst="rect">
            <a:avLst/>
          </a:prstGeom>
          <a:noFill/>
        </p:spPr>
        <p:txBody>
          <a:bodyPr wrap="square" rtlCol="0">
            <a:spAutoFit/>
          </a:bodyPr>
          <a:lstStyle/>
          <a:p>
            <a:r>
              <a:rPr lang="fr-FR" dirty="0"/>
              <a:t>Voici le code C# associé au clic sur le bouton permettant l'ajout de la page sur la pile</a:t>
            </a:r>
          </a:p>
        </p:txBody>
      </p:sp>
      <p:sp>
        <p:nvSpPr>
          <p:cNvPr id="7" name="Rectangle 6">
            <a:extLst>
              <a:ext uri="{FF2B5EF4-FFF2-40B4-BE49-F238E27FC236}">
                <a16:creationId xmlns:a16="http://schemas.microsoft.com/office/drawing/2014/main" id="{E29882A5-0EA5-46AD-88D8-67F8EEAE8F79}"/>
              </a:ext>
            </a:extLst>
          </p:cNvPr>
          <p:cNvSpPr/>
          <p:nvPr/>
        </p:nvSpPr>
        <p:spPr>
          <a:xfrm>
            <a:off x="834480" y="5173449"/>
            <a:ext cx="8070304" cy="1200329"/>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Button_Clicked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Navigation.PushAsync</a:t>
            </a:r>
            <a:r>
              <a:rPr lang="fr-FR" dirty="0">
                <a:solidFill>
                  <a:srgbClr val="000000"/>
                </a:solidFill>
                <a:latin typeface="Consolas" panose="020B0609020204030204" pitchFamily="49" charset="0"/>
              </a:rPr>
              <a:t>(</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Page2());</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676645311"/>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NavigationPage</a:t>
            </a:r>
            <a:endParaRPr lang="fr-FR" dirty="0"/>
          </a:p>
        </p:txBody>
      </p:sp>
      <p:pic>
        <p:nvPicPr>
          <p:cNvPr id="4" name="Image 3">
            <a:extLst>
              <a:ext uri="{FF2B5EF4-FFF2-40B4-BE49-F238E27FC236}">
                <a16:creationId xmlns:a16="http://schemas.microsoft.com/office/drawing/2014/main" id="{BB3E0371-8A7C-4BA0-AB12-9220E84AA719}"/>
              </a:ext>
            </a:extLst>
          </p:cNvPr>
          <p:cNvPicPr>
            <a:picLocks noChangeAspect="1"/>
          </p:cNvPicPr>
          <p:nvPr/>
        </p:nvPicPr>
        <p:blipFill>
          <a:blip r:embed="rId2"/>
          <a:stretch>
            <a:fillRect/>
          </a:stretch>
        </p:blipFill>
        <p:spPr>
          <a:xfrm>
            <a:off x="1043608" y="1470382"/>
            <a:ext cx="2304256" cy="4046850"/>
          </a:xfrm>
          <a:prstGeom prst="rect">
            <a:avLst/>
          </a:prstGeom>
        </p:spPr>
      </p:pic>
      <p:pic>
        <p:nvPicPr>
          <p:cNvPr id="8" name="Image 7">
            <a:extLst>
              <a:ext uri="{FF2B5EF4-FFF2-40B4-BE49-F238E27FC236}">
                <a16:creationId xmlns:a16="http://schemas.microsoft.com/office/drawing/2014/main" id="{84E2ABE8-5AD8-4D92-AB69-17CD56090E79}"/>
              </a:ext>
            </a:extLst>
          </p:cNvPr>
          <p:cNvPicPr>
            <a:picLocks noChangeAspect="1"/>
          </p:cNvPicPr>
          <p:nvPr/>
        </p:nvPicPr>
        <p:blipFill>
          <a:blip r:embed="rId3"/>
          <a:stretch>
            <a:fillRect/>
          </a:stretch>
        </p:blipFill>
        <p:spPr>
          <a:xfrm>
            <a:off x="4211960" y="1470382"/>
            <a:ext cx="2304256" cy="4046850"/>
          </a:xfrm>
          <a:prstGeom prst="rect">
            <a:avLst/>
          </a:prstGeom>
        </p:spPr>
      </p:pic>
      <p:sp>
        <p:nvSpPr>
          <p:cNvPr id="9" name="ZoneTexte 8">
            <a:extLst>
              <a:ext uri="{FF2B5EF4-FFF2-40B4-BE49-F238E27FC236}">
                <a16:creationId xmlns:a16="http://schemas.microsoft.com/office/drawing/2014/main" id="{680CA595-E239-497A-A2B0-48D94542A17D}"/>
              </a:ext>
            </a:extLst>
          </p:cNvPr>
          <p:cNvSpPr txBox="1"/>
          <p:nvPr/>
        </p:nvSpPr>
        <p:spPr>
          <a:xfrm>
            <a:off x="1043608" y="5805264"/>
            <a:ext cx="7920880" cy="646331"/>
          </a:xfrm>
          <a:prstGeom prst="rect">
            <a:avLst/>
          </a:prstGeom>
          <a:noFill/>
        </p:spPr>
        <p:txBody>
          <a:bodyPr wrap="square" rtlCol="0">
            <a:spAutoFit/>
          </a:bodyPr>
          <a:lstStyle/>
          <a:p>
            <a:r>
              <a:rPr lang="fr-FR" dirty="0"/>
              <a:t>Remarquons le lien permettant le retour vers la page racine. Ce lien peut être supprimé si vous souhaitez gérer ce retour vous même.</a:t>
            </a:r>
          </a:p>
        </p:txBody>
      </p:sp>
    </p:spTree>
    <p:extLst>
      <p:ext uri="{BB962C8B-B14F-4D97-AF65-F5344CB8AC3E}">
        <p14:creationId xmlns:p14="http://schemas.microsoft.com/office/powerpoint/2010/main" val="3576345121"/>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NavigationPage</a:t>
            </a:r>
            <a:endParaRPr lang="fr-FR" dirty="0"/>
          </a:p>
        </p:txBody>
      </p:sp>
      <p:sp>
        <p:nvSpPr>
          <p:cNvPr id="9" name="ZoneTexte 8">
            <a:extLst>
              <a:ext uri="{FF2B5EF4-FFF2-40B4-BE49-F238E27FC236}">
                <a16:creationId xmlns:a16="http://schemas.microsoft.com/office/drawing/2014/main" id="{680CA595-E239-497A-A2B0-48D94542A17D}"/>
              </a:ext>
            </a:extLst>
          </p:cNvPr>
          <p:cNvSpPr txBox="1"/>
          <p:nvPr/>
        </p:nvSpPr>
        <p:spPr>
          <a:xfrm>
            <a:off x="762000" y="1259632"/>
            <a:ext cx="7920880" cy="2585323"/>
          </a:xfrm>
          <a:prstGeom prst="rect">
            <a:avLst/>
          </a:prstGeom>
          <a:noFill/>
        </p:spPr>
        <p:txBody>
          <a:bodyPr wrap="square" rtlCol="0">
            <a:spAutoFit/>
          </a:bodyPr>
          <a:lstStyle/>
          <a:p>
            <a:r>
              <a:rPr lang="fr-FR" dirty="0"/>
              <a:t>Analysons rapidement la liste des méthodes utiles nous permettant de personnaliser nos pages </a:t>
            </a:r>
          </a:p>
          <a:p>
            <a:endParaRPr lang="fr-FR" dirty="0"/>
          </a:p>
          <a:p>
            <a:r>
              <a:rPr lang="fr-FR" b="1" i="1" dirty="0" err="1"/>
              <a:t>Navigation.PopAsync</a:t>
            </a:r>
            <a:r>
              <a:rPr lang="fr-FR" b="1" i="1" dirty="0"/>
              <a:t>(); </a:t>
            </a:r>
            <a:r>
              <a:rPr lang="fr-FR" dirty="0"/>
              <a:t>Permet de supprimer la page active de la pile et remonter d'un niveau.</a:t>
            </a:r>
          </a:p>
          <a:p>
            <a:r>
              <a:rPr lang="fr-FR" b="1" i="1" dirty="0" err="1"/>
              <a:t>Navigation.PopToRootAsync</a:t>
            </a:r>
            <a:r>
              <a:rPr lang="fr-FR" b="1" i="1" dirty="0"/>
              <a:t>(); </a:t>
            </a:r>
            <a:r>
              <a:rPr lang="fr-FR" dirty="0"/>
              <a:t>Permet de supprimer de la pile toutes les pages à l'exception de la page racine.</a:t>
            </a:r>
          </a:p>
          <a:p>
            <a:r>
              <a:rPr lang="fr-FR" b="1" i="1" dirty="0" err="1"/>
              <a:t>NavigationPage.SetHasNavigationBar</a:t>
            </a:r>
            <a:r>
              <a:rPr lang="fr-FR" b="1" i="1" dirty="0"/>
              <a:t>(page, false); </a:t>
            </a:r>
            <a:r>
              <a:rPr lang="fr-FR" dirty="0"/>
              <a:t>Permet de supprimer l'affichage de la barre de navigation supérieure.</a:t>
            </a:r>
          </a:p>
        </p:txBody>
      </p:sp>
      <p:sp>
        <p:nvSpPr>
          <p:cNvPr id="3" name="Rectangle 2">
            <a:extLst>
              <a:ext uri="{FF2B5EF4-FFF2-40B4-BE49-F238E27FC236}">
                <a16:creationId xmlns:a16="http://schemas.microsoft.com/office/drawing/2014/main" id="{A47CBDC0-8EFF-4FFD-B3AE-1DE85D5B000A}"/>
              </a:ext>
            </a:extLst>
          </p:cNvPr>
          <p:cNvSpPr/>
          <p:nvPr/>
        </p:nvSpPr>
        <p:spPr>
          <a:xfrm>
            <a:off x="827584" y="3933056"/>
            <a:ext cx="8136904" cy="1754326"/>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Button_Clicked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page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Page2();</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Navigation.PushAsync</a:t>
            </a:r>
            <a:r>
              <a:rPr lang="fr-FR" dirty="0">
                <a:solidFill>
                  <a:srgbClr val="000000"/>
                </a:solidFill>
                <a:latin typeface="Consolas" panose="020B0609020204030204" pitchFamily="49" charset="0"/>
              </a:rPr>
              <a:t>(page);</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NavigationPage.SetHasNavigationBar</a:t>
            </a:r>
            <a:r>
              <a:rPr lang="fr-FR" dirty="0">
                <a:solidFill>
                  <a:srgbClr val="000000"/>
                </a:solidFill>
                <a:latin typeface="Consolas" panose="020B0609020204030204" pitchFamily="49" charset="0"/>
              </a:rPr>
              <a:t>(page, </a:t>
            </a:r>
            <a:r>
              <a:rPr lang="fr-FR" dirty="0">
                <a:solidFill>
                  <a:srgbClr val="0000FF"/>
                </a:solidFill>
                <a:latin typeface="Consolas" panose="020B0609020204030204" pitchFamily="49" charset="0"/>
              </a:rPr>
              <a:t>false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
        <p:nvSpPr>
          <p:cNvPr id="5" name="ZoneTexte 4">
            <a:extLst>
              <a:ext uri="{FF2B5EF4-FFF2-40B4-BE49-F238E27FC236}">
                <a16:creationId xmlns:a16="http://schemas.microsoft.com/office/drawing/2014/main" id="{77DD901C-CDEA-4BD8-B283-5B5AA8EDBA2B}"/>
              </a:ext>
            </a:extLst>
          </p:cNvPr>
          <p:cNvSpPr txBox="1"/>
          <p:nvPr/>
        </p:nvSpPr>
        <p:spPr>
          <a:xfrm>
            <a:off x="827584" y="5805264"/>
            <a:ext cx="8136904" cy="646331"/>
          </a:xfrm>
          <a:prstGeom prst="rect">
            <a:avLst/>
          </a:prstGeom>
          <a:noFill/>
        </p:spPr>
        <p:txBody>
          <a:bodyPr wrap="square" rtlCol="0">
            <a:spAutoFit/>
          </a:bodyPr>
          <a:lstStyle/>
          <a:p>
            <a:r>
              <a:rPr lang="fr-FR" b="1" i="1" dirty="0" err="1"/>
              <a:t>NavigationPage.SetHasBackButton</a:t>
            </a:r>
            <a:r>
              <a:rPr lang="fr-FR" b="1" i="1" dirty="0"/>
              <a:t>(page, false); </a:t>
            </a:r>
            <a:r>
              <a:rPr lang="fr-FR" dirty="0"/>
              <a:t>Permet de supprimer le bouton de retour de la barre de navigation </a:t>
            </a:r>
          </a:p>
        </p:txBody>
      </p:sp>
    </p:spTree>
    <p:extLst>
      <p:ext uri="{BB962C8B-B14F-4D97-AF65-F5344CB8AC3E}">
        <p14:creationId xmlns:p14="http://schemas.microsoft.com/office/powerpoint/2010/main" val="2201406129"/>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TabbedPage</a:t>
            </a:r>
            <a:endParaRPr lang="fr-FR" dirty="0"/>
          </a:p>
        </p:txBody>
      </p:sp>
      <p:sp>
        <p:nvSpPr>
          <p:cNvPr id="3" name="ZoneTexte 2">
            <a:extLst>
              <a:ext uri="{FF2B5EF4-FFF2-40B4-BE49-F238E27FC236}">
                <a16:creationId xmlns:a16="http://schemas.microsoft.com/office/drawing/2014/main" id="{90F74D46-2ADF-4F1C-81CE-F695B4461A02}"/>
              </a:ext>
            </a:extLst>
          </p:cNvPr>
          <p:cNvSpPr txBox="1"/>
          <p:nvPr/>
        </p:nvSpPr>
        <p:spPr>
          <a:xfrm>
            <a:off x="762000" y="1259632"/>
            <a:ext cx="8202488" cy="2862322"/>
          </a:xfrm>
          <a:prstGeom prst="rect">
            <a:avLst/>
          </a:prstGeom>
          <a:noFill/>
          <a:ln>
            <a:solidFill>
              <a:schemeClr val="accent1"/>
            </a:solidFill>
          </a:ln>
        </p:spPr>
        <p:txBody>
          <a:bodyPr wrap="square" rtlCol="0">
            <a:spAutoFit/>
          </a:bodyPr>
          <a:lstStyle/>
          <a:p>
            <a:r>
              <a:rPr lang="fr-FR" dirty="0"/>
              <a:t>Ce type de page comprendra deux parties: </a:t>
            </a:r>
          </a:p>
          <a:p>
            <a:endParaRPr lang="fr-FR" dirty="0"/>
          </a:p>
          <a:p>
            <a:pPr marL="285750" indent="-285750">
              <a:buFont typeface="Arial" panose="020B0604020202020204" pitchFamily="34" charset="0"/>
              <a:buChar char="•"/>
            </a:pPr>
            <a:r>
              <a:rPr lang="fr-FR" dirty="0"/>
              <a:t>une </a:t>
            </a:r>
            <a:r>
              <a:rPr lang="fr-FR" dirty="0" err="1"/>
              <a:t>TabbedBar</a:t>
            </a:r>
            <a:r>
              <a:rPr lang="fr-FR" dirty="0"/>
              <a:t> comprenant la liste des pages sous forme, pour chacune d'elle, d'une icône et d'un titre.</a:t>
            </a:r>
          </a:p>
          <a:p>
            <a:pPr marL="285750" indent="-285750">
              <a:buFont typeface="Arial" panose="020B0604020202020204" pitchFamily="34" charset="0"/>
              <a:buChar char="•"/>
            </a:pPr>
            <a:r>
              <a:rPr lang="fr-FR" dirty="0"/>
              <a:t>Une </a:t>
            </a:r>
            <a:r>
              <a:rPr lang="fr-FR" dirty="0" err="1"/>
              <a:t>ContentPage</a:t>
            </a:r>
            <a:r>
              <a:rPr lang="fr-FR" dirty="0"/>
              <a:t> permettant l'affichage de la page sélectionnée.</a:t>
            </a:r>
          </a:p>
          <a:p>
            <a:endParaRPr lang="fr-FR" dirty="0"/>
          </a:p>
          <a:p>
            <a:r>
              <a:rPr lang="fr-FR" dirty="0"/>
              <a:t>Nous préférons démarrer notre application sur un modèle vide composé uniquement d'une </a:t>
            </a:r>
            <a:r>
              <a:rPr lang="fr-FR" dirty="0" err="1"/>
              <a:t>ContentPage</a:t>
            </a:r>
            <a:r>
              <a:rPr lang="fr-FR" dirty="0"/>
              <a:t> que nous adapterons. Une fois l'application créée, nous devons définir que notre page principale est une </a:t>
            </a:r>
            <a:r>
              <a:rPr lang="fr-FR" dirty="0" err="1"/>
              <a:t>TabbedPage</a:t>
            </a:r>
            <a:r>
              <a:rPr lang="fr-FR" dirty="0"/>
              <a:t> à la fois dans le code XAML mais aussi dans le code C#</a:t>
            </a:r>
          </a:p>
        </p:txBody>
      </p:sp>
      <p:sp>
        <p:nvSpPr>
          <p:cNvPr id="6" name="Rectangle 5">
            <a:extLst>
              <a:ext uri="{FF2B5EF4-FFF2-40B4-BE49-F238E27FC236}">
                <a16:creationId xmlns:a16="http://schemas.microsoft.com/office/drawing/2014/main" id="{2800D5EB-58B5-4B77-84F3-DCAB759EF818}"/>
              </a:ext>
            </a:extLst>
          </p:cNvPr>
          <p:cNvSpPr/>
          <p:nvPr/>
        </p:nvSpPr>
        <p:spPr>
          <a:xfrm>
            <a:off x="762000" y="4437112"/>
            <a:ext cx="8202488" cy="2031325"/>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TabbedPage</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MainPage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InitializeComponent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1910899778"/>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TabbedPage</a:t>
            </a:r>
            <a:endParaRPr lang="fr-FR" dirty="0"/>
          </a:p>
        </p:txBody>
      </p:sp>
      <p:sp>
        <p:nvSpPr>
          <p:cNvPr id="4" name="Rectangle 3">
            <a:extLst>
              <a:ext uri="{FF2B5EF4-FFF2-40B4-BE49-F238E27FC236}">
                <a16:creationId xmlns:a16="http://schemas.microsoft.com/office/drawing/2014/main" id="{6B1A6E6B-DA93-4179-93E8-BE33E75C63FE}"/>
              </a:ext>
            </a:extLst>
          </p:cNvPr>
          <p:cNvSpPr/>
          <p:nvPr/>
        </p:nvSpPr>
        <p:spPr>
          <a:xfrm>
            <a:off x="974513" y="1264434"/>
            <a:ext cx="7629935" cy="4247317"/>
          </a:xfrm>
          <a:prstGeom prst="rect">
            <a:avLst/>
          </a:prstGeom>
          <a:ln>
            <a:solidFill>
              <a:schemeClr val="accent1"/>
            </a:solidFill>
          </a:ln>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TabbedPage</a:t>
            </a:r>
            <a:r>
              <a:rPr lang="da-DK" dirty="0">
                <a:solidFill>
                  <a:srgbClr val="FF0000"/>
                </a:solidFill>
                <a:latin typeface="Consolas" panose="020B0609020204030204" pitchFamily="49" charset="0"/>
              </a:rPr>
              <a:t> xmlns</a:t>
            </a:r>
            <a:r>
              <a:rPr lang="da-DK" dirty="0">
                <a:solidFill>
                  <a:srgbClr val="0000FF"/>
                </a:solidFill>
                <a:latin typeface="Consolas" panose="020B0609020204030204" pitchFamily="49" charset="0"/>
              </a:rPr>
              <a:t>="http://xamarin.com/schemas/2014/forms"</a:t>
            </a:r>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x</a:t>
            </a:r>
            <a:r>
              <a:rPr lang="fr-FR" dirty="0">
                <a:solidFill>
                  <a:srgbClr val="0000FF"/>
                </a:solidFill>
                <a:latin typeface="Consolas" panose="020B0609020204030204" pitchFamily="49" charset="0"/>
              </a:rPr>
              <a:t>="http://schemas.microsoft.com/</a:t>
            </a:r>
            <a:r>
              <a:rPr lang="fr-FR" dirty="0" err="1">
                <a:solidFill>
                  <a:srgbClr val="0000FF"/>
                </a:solidFill>
                <a:latin typeface="Consolas" panose="020B0609020204030204" pitchFamily="49" charset="0"/>
              </a:rPr>
              <a:t>winfx</a:t>
            </a:r>
            <a:r>
              <a:rPr lang="fr-FR" dirty="0">
                <a:solidFill>
                  <a:srgbClr val="0000FF"/>
                </a:solidFill>
                <a:latin typeface="Consolas" panose="020B0609020204030204" pitchFamily="49" charset="0"/>
              </a:rPr>
              <a:t>/2009/</a:t>
            </a:r>
            <a:r>
              <a:rPr lang="fr-FR" dirty="0" err="1">
                <a:solidFill>
                  <a:srgbClr val="0000FF"/>
                </a:solidFill>
                <a:latin typeface="Consolas" panose="020B0609020204030204" pitchFamily="49" charset="0"/>
              </a:rPr>
              <a:t>xaml</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local</a:t>
            </a:r>
            <a:r>
              <a:rPr lang="fr-FR" dirty="0">
                <a:solidFill>
                  <a:srgbClr val="0000FF"/>
                </a:solidFill>
                <a:latin typeface="Consolas" panose="020B0609020204030204" pitchFamily="49" charset="0"/>
              </a:rPr>
              <a:t>="clr-namespace:App19"</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Class</a:t>
            </a:r>
            <a:r>
              <a:rPr lang="fr-FR" dirty="0">
                <a:solidFill>
                  <a:srgbClr val="0000FF"/>
                </a:solidFill>
                <a:latin typeface="Consolas" panose="020B0609020204030204" pitchFamily="49" charset="0"/>
              </a:rPr>
              <a:t>="App19.MainPage"&gt;</a:t>
            </a: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TabbedPage.Children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it-IT" dirty="0">
                <a:solidFill>
                  <a:srgbClr val="0000FF"/>
                </a:solidFill>
                <a:latin typeface="Consolas" panose="020B0609020204030204" pitchFamily="49" charset="0"/>
              </a:rPr>
              <a:t>  &lt;</a:t>
            </a:r>
            <a:r>
              <a:rPr lang="it-IT" dirty="0">
                <a:solidFill>
                  <a:srgbClr val="A31515"/>
                </a:solidFill>
                <a:latin typeface="Consolas" panose="020B0609020204030204" pitchFamily="49" charset="0"/>
              </a:rPr>
              <a:t>ContentPage</a:t>
            </a:r>
            <a:r>
              <a:rPr lang="it-IT" dirty="0">
                <a:solidFill>
                  <a:srgbClr val="FF0000"/>
                </a:solidFill>
                <a:latin typeface="Consolas" panose="020B0609020204030204" pitchFamily="49" charset="0"/>
              </a:rPr>
              <a:t> Title</a:t>
            </a:r>
            <a:r>
              <a:rPr lang="it-IT" dirty="0">
                <a:solidFill>
                  <a:srgbClr val="0000FF"/>
                </a:solidFill>
                <a:latin typeface="Consolas" panose="020B0609020204030204" pitchFamily="49" charset="0"/>
              </a:rPr>
              <a:t>="Restore"</a:t>
            </a:r>
            <a:r>
              <a:rPr lang="it-IT" dirty="0">
                <a:solidFill>
                  <a:srgbClr val="FF0000"/>
                </a:solidFill>
                <a:latin typeface="Consolas" panose="020B0609020204030204" pitchFamily="49" charset="0"/>
              </a:rPr>
              <a:t> Icon</a:t>
            </a:r>
            <a:r>
              <a:rPr lang="it-IT" dirty="0">
                <a:solidFill>
                  <a:srgbClr val="0000FF"/>
                </a:solidFill>
                <a:latin typeface="Consolas" panose="020B0609020204030204" pitchFamily="49" charset="0"/>
              </a:rPr>
              <a:t>="restore.png"&gt;</a:t>
            </a:r>
            <a:endParaRPr lang="it-IT"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="Center"</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="Center"&gt;</a:t>
            </a:r>
            <a:endParaRPr lang="fr-FR" dirty="0">
              <a:solidFill>
                <a:srgbClr val="000000"/>
              </a:solidFill>
              <a:latin typeface="Consolas" panose="020B0609020204030204" pitchFamily="49" charset="0"/>
            </a:endParaRPr>
          </a:p>
          <a:p>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&lt;</a:t>
            </a:r>
            <a:r>
              <a:rPr lang="it-IT" dirty="0">
                <a:solidFill>
                  <a:srgbClr val="A31515"/>
                </a:solidFill>
                <a:latin typeface="Consolas" panose="020B0609020204030204" pitchFamily="49" charset="0"/>
              </a:rPr>
              <a:t>Label</a:t>
            </a:r>
            <a:r>
              <a:rPr lang="it-IT" dirty="0">
                <a:solidFill>
                  <a:srgbClr val="FF0000"/>
                </a:solidFill>
                <a:latin typeface="Consolas" panose="020B0609020204030204" pitchFamily="49" charset="0"/>
              </a:rPr>
              <a:t> Text</a:t>
            </a:r>
            <a:r>
              <a:rPr lang="it-IT" dirty="0">
                <a:solidFill>
                  <a:srgbClr val="0000FF"/>
                </a:solidFill>
                <a:latin typeface="Consolas" panose="020B0609020204030204" pitchFamily="49" charset="0"/>
              </a:rPr>
              <a:t>="Restore page "&gt;&lt;/</a:t>
            </a:r>
            <a:r>
              <a:rPr lang="it-IT" dirty="0">
                <a:solidFill>
                  <a:srgbClr val="A31515"/>
                </a:solidFill>
                <a:latin typeface="Consolas" panose="020B0609020204030204" pitchFamily="49" charset="0"/>
              </a:rPr>
              <a:t>Label</a:t>
            </a:r>
            <a:r>
              <a:rPr lang="it-IT" dirty="0">
                <a:solidFill>
                  <a:srgbClr val="0000FF"/>
                </a:solidFill>
                <a:latin typeface="Consolas" panose="020B0609020204030204" pitchFamily="49" charset="0"/>
              </a:rPr>
              <a:t>&gt;</a:t>
            </a:r>
            <a:endParaRPr lang="it-IT"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p>
          <a:p>
            <a:r>
              <a:rPr lang="fr-FR" dirty="0">
                <a:solidFill>
                  <a:srgbClr val="0000FF"/>
                </a:solidFill>
                <a:latin typeface="Consolas" panose="020B0609020204030204" pitchFamily="49" charset="0"/>
              </a:rPr>
              <a:t>  &lt;/</a:t>
            </a:r>
            <a:r>
              <a:rPr lang="fr-FR" dirty="0" err="1">
                <a:solidFill>
                  <a:srgbClr val="A31515"/>
                </a:solidFill>
                <a:latin typeface="Consolas" panose="020B0609020204030204" pitchFamily="49" charset="0"/>
              </a:rPr>
              <a:t>ContentPage</a:t>
            </a:r>
            <a:r>
              <a:rPr lang="fr-FR" dirty="0">
                <a:solidFill>
                  <a:srgbClr val="0000FF"/>
                </a:solidFill>
                <a:latin typeface="Consolas" panose="020B0609020204030204" pitchFamily="49" charset="0"/>
              </a:rPr>
              <a:t>&gt;</a:t>
            </a: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TabbedPage.Children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TabbedPage</a:t>
            </a:r>
            <a:r>
              <a:rPr lang="fr-FR" dirty="0">
                <a:solidFill>
                  <a:srgbClr val="0000FF"/>
                </a:solidFill>
                <a:latin typeface="Consolas" panose="020B0609020204030204" pitchFamily="49" charset="0"/>
              </a:rPr>
              <a:t>&gt;</a:t>
            </a:r>
            <a:endParaRPr lang="fr-FR" dirty="0"/>
          </a:p>
        </p:txBody>
      </p:sp>
      <p:sp>
        <p:nvSpPr>
          <p:cNvPr id="6" name="ZoneTexte 5">
            <a:extLst>
              <a:ext uri="{FF2B5EF4-FFF2-40B4-BE49-F238E27FC236}">
                <a16:creationId xmlns:a16="http://schemas.microsoft.com/office/drawing/2014/main" id="{FF20E6CF-19E3-4476-8CD9-C070274A46A9}"/>
              </a:ext>
            </a:extLst>
          </p:cNvPr>
          <p:cNvSpPr txBox="1"/>
          <p:nvPr/>
        </p:nvSpPr>
        <p:spPr>
          <a:xfrm>
            <a:off x="974513" y="5805264"/>
            <a:ext cx="7629935" cy="923330"/>
          </a:xfrm>
          <a:prstGeom prst="rect">
            <a:avLst/>
          </a:prstGeom>
          <a:noFill/>
          <a:ln>
            <a:solidFill>
              <a:schemeClr val="accent1"/>
            </a:solidFill>
          </a:ln>
        </p:spPr>
        <p:txBody>
          <a:bodyPr wrap="square" rtlCol="0">
            <a:spAutoFit/>
          </a:bodyPr>
          <a:lstStyle/>
          <a:p>
            <a:r>
              <a:rPr lang="fr-FR" dirty="0"/>
              <a:t>Les content pages peuvent être remplacées par des pages de navigation si nécessaire. Remarquons les attributs </a:t>
            </a:r>
            <a:r>
              <a:rPr lang="fr-FR" dirty="0" err="1"/>
              <a:t>Title</a:t>
            </a:r>
            <a:r>
              <a:rPr lang="fr-FR" dirty="0"/>
              <a:t> et Icon permettant de compléter la </a:t>
            </a:r>
            <a:r>
              <a:rPr lang="fr-FR" dirty="0" err="1"/>
              <a:t>TabbedBar</a:t>
            </a:r>
            <a:r>
              <a:rPr lang="fr-FR" dirty="0"/>
              <a:t>. </a:t>
            </a:r>
          </a:p>
        </p:txBody>
      </p:sp>
    </p:spTree>
    <p:extLst>
      <p:ext uri="{BB962C8B-B14F-4D97-AF65-F5344CB8AC3E}">
        <p14:creationId xmlns:p14="http://schemas.microsoft.com/office/powerpoint/2010/main" val="224091404"/>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TabbedPage</a:t>
            </a:r>
            <a:endParaRPr lang="fr-FR" dirty="0"/>
          </a:p>
        </p:txBody>
      </p:sp>
      <p:pic>
        <p:nvPicPr>
          <p:cNvPr id="3" name="Image 2">
            <a:extLst>
              <a:ext uri="{FF2B5EF4-FFF2-40B4-BE49-F238E27FC236}">
                <a16:creationId xmlns:a16="http://schemas.microsoft.com/office/drawing/2014/main" id="{21881E73-FBE5-4396-9CA7-A1D519D2DC4C}"/>
              </a:ext>
            </a:extLst>
          </p:cNvPr>
          <p:cNvPicPr>
            <a:picLocks noChangeAspect="1"/>
          </p:cNvPicPr>
          <p:nvPr/>
        </p:nvPicPr>
        <p:blipFill>
          <a:blip r:embed="rId2"/>
          <a:stretch>
            <a:fillRect/>
          </a:stretch>
        </p:blipFill>
        <p:spPr>
          <a:xfrm>
            <a:off x="1115616" y="1287756"/>
            <a:ext cx="2856791" cy="5021564"/>
          </a:xfrm>
          <a:prstGeom prst="rect">
            <a:avLst/>
          </a:prstGeom>
        </p:spPr>
      </p:pic>
      <p:pic>
        <p:nvPicPr>
          <p:cNvPr id="5" name="Image 4">
            <a:extLst>
              <a:ext uri="{FF2B5EF4-FFF2-40B4-BE49-F238E27FC236}">
                <a16:creationId xmlns:a16="http://schemas.microsoft.com/office/drawing/2014/main" id="{55A0E0C0-B4CC-41D6-8A75-072E78559609}"/>
              </a:ext>
            </a:extLst>
          </p:cNvPr>
          <p:cNvPicPr>
            <a:picLocks noChangeAspect="1"/>
          </p:cNvPicPr>
          <p:nvPr/>
        </p:nvPicPr>
        <p:blipFill>
          <a:blip r:embed="rId3"/>
          <a:stretch>
            <a:fillRect/>
          </a:stretch>
        </p:blipFill>
        <p:spPr>
          <a:xfrm>
            <a:off x="4427984" y="1287756"/>
            <a:ext cx="2856791" cy="5021564"/>
          </a:xfrm>
          <a:prstGeom prst="rect">
            <a:avLst/>
          </a:prstGeom>
        </p:spPr>
      </p:pic>
    </p:spTree>
    <p:extLst>
      <p:ext uri="{BB962C8B-B14F-4D97-AF65-F5344CB8AC3E}">
        <p14:creationId xmlns:p14="http://schemas.microsoft.com/office/powerpoint/2010/main" val="3618902581"/>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TabbedPage</a:t>
            </a:r>
            <a:endParaRPr lang="fr-FR" dirty="0"/>
          </a:p>
        </p:txBody>
      </p:sp>
      <p:sp>
        <p:nvSpPr>
          <p:cNvPr id="4" name="ZoneTexte 3">
            <a:extLst>
              <a:ext uri="{FF2B5EF4-FFF2-40B4-BE49-F238E27FC236}">
                <a16:creationId xmlns:a16="http://schemas.microsoft.com/office/drawing/2014/main" id="{AC138C4C-C41C-433A-BEAD-BBAB173D7073}"/>
              </a:ext>
            </a:extLst>
          </p:cNvPr>
          <p:cNvSpPr txBox="1"/>
          <p:nvPr/>
        </p:nvSpPr>
        <p:spPr>
          <a:xfrm>
            <a:off x="827584" y="1259632"/>
            <a:ext cx="8077200" cy="646331"/>
          </a:xfrm>
          <a:prstGeom prst="rect">
            <a:avLst/>
          </a:prstGeom>
          <a:noFill/>
        </p:spPr>
        <p:txBody>
          <a:bodyPr wrap="square" rtlCol="0">
            <a:spAutoFit/>
          </a:bodyPr>
          <a:lstStyle/>
          <a:p>
            <a:r>
              <a:rPr lang="fr-FR" dirty="0"/>
              <a:t>Les </a:t>
            </a:r>
            <a:r>
              <a:rPr lang="fr-FR" dirty="0" err="1"/>
              <a:t>contentpages</a:t>
            </a:r>
            <a:r>
              <a:rPr lang="fr-FR" dirty="0"/>
              <a:t> peuvent être placés dans des fichiers séparés. Nous ajoutons une nouvelle page "A propos de" qui sera dans un fichier XAML séparé.</a:t>
            </a:r>
          </a:p>
        </p:txBody>
      </p:sp>
      <p:sp>
        <p:nvSpPr>
          <p:cNvPr id="6" name="Rectangle 5">
            <a:extLst>
              <a:ext uri="{FF2B5EF4-FFF2-40B4-BE49-F238E27FC236}">
                <a16:creationId xmlns:a16="http://schemas.microsoft.com/office/drawing/2014/main" id="{FA38BCBC-A9B2-4B60-83DA-13D245FA0F25}"/>
              </a:ext>
            </a:extLst>
          </p:cNvPr>
          <p:cNvSpPr/>
          <p:nvPr/>
        </p:nvSpPr>
        <p:spPr>
          <a:xfrm>
            <a:off x="908436" y="2060848"/>
            <a:ext cx="7933184" cy="2862322"/>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a:solidFill>
                  <a:srgbClr val="0000FF"/>
                </a:solidFill>
                <a:latin typeface="Consolas" panose="020B0609020204030204" pitchFamily="49" charset="0"/>
              </a:rPr>
              <a:t>="http://xamarin.com/</a:t>
            </a:r>
            <a:r>
              <a:rPr lang="fr-FR" dirty="0" err="1">
                <a:solidFill>
                  <a:srgbClr val="0000FF"/>
                </a:solidFill>
                <a:latin typeface="Consolas" panose="020B0609020204030204" pitchFamily="49" charset="0"/>
              </a:rPr>
              <a:t>schemas</a:t>
            </a:r>
            <a:r>
              <a:rPr lang="fr-FR" dirty="0">
                <a:solidFill>
                  <a:srgbClr val="0000FF"/>
                </a:solidFill>
                <a:latin typeface="Consolas" panose="020B0609020204030204" pitchFamily="49" charset="0"/>
              </a:rPr>
              <a:t>/2014/</a:t>
            </a:r>
            <a:r>
              <a:rPr lang="fr-FR" dirty="0" err="1">
                <a:solidFill>
                  <a:srgbClr val="0000FF"/>
                </a:solidFill>
                <a:latin typeface="Consolas" panose="020B0609020204030204" pitchFamily="49" charset="0"/>
              </a:rPr>
              <a:t>forms</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x</a:t>
            </a:r>
            <a:r>
              <a:rPr lang="fr-FR" dirty="0">
                <a:solidFill>
                  <a:srgbClr val="0000FF"/>
                </a:solidFill>
                <a:latin typeface="Consolas" panose="020B0609020204030204" pitchFamily="49" charset="0"/>
              </a:rPr>
              <a:t>="http://schemas.microsoft.com/</a:t>
            </a:r>
            <a:r>
              <a:rPr lang="fr-FR" dirty="0" err="1">
                <a:solidFill>
                  <a:srgbClr val="0000FF"/>
                </a:solidFill>
                <a:latin typeface="Consolas" panose="020B0609020204030204" pitchFamily="49" charset="0"/>
              </a:rPr>
              <a:t>winfx</a:t>
            </a:r>
            <a:r>
              <a:rPr lang="fr-FR" dirty="0">
                <a:solidFill>
                  <a:srgbClr val="0000FF"/>
                </a:solidFill>
                <a:latin typeface="Consolas" panose="020B0609020204030204" pitchFamily="49" charset="0"/>
              </a:rPr>
              <a:t>/2009/</a:t>
            </a:r>
            <a:r>
              <a:rPr lang="fr-FR" dirty="0" err="1">
                <a:solidFill>
                  <a:srgbClr val="0000FF"/>
                </a:solidFill>
                <a:latin typeface="Consolas" panose="020B0609020204030204" pitchFamily="49" charset="0"/>
              </a:rPr>
              <a:t>xaml</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FF0000"/>
                </a:solidFill>
                <a:latin typeface="Consolas" panose="020B0609020204030204" pitchFamily="49" charset="0"/>
              </a:rPr>
              <a:t>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Class</a:t>
            </a:r>
            <a:r>
              <a:rPr lang="en-US" dirty="0">
                <a:solidFill>
                  <a:srgbClr val="0000FF"/>
                </a:solidFill>
                <a:latin typeface="Consolas" panose="020B0609020204030204" pitchFamily="49" charset="0"/>
              </a:rPr>
              <a:t>="App19.About"</a:t>
            </a:r>
            <a:r>
              <a:rPr lang="en-US" dirty="0">
                <a:solidFill>
                  <a:srgbClr val="FF0000"/>
                </a:solidFill>
                <a:latin typeface="Consolas" panose="020B0609020204030204" pitchFamily="49" charset="0"/>
              </a:rPr>
              <a:t> Title</a:t>
            </a:r>
            <a:r>
              <a:rPr lang="en-US" dirty="0">
                <a:solidFill>
                  <a:srgbClr val="0000FF"/>
                </a:solidFill>
                <a:latin typeface="Consolas" panose="020B0609020204030204" pitchFamily="49" charset="0"/>
              </a:rPr>
              <a:t>="About"</a:t>
            </a:r>
            <a:r>
              <a:rPr lang="en-US" dirty="0">
                <a:solidFill>
                  <a:srgbClr val="FF0000"/>
                </a:solidFill>
                <a:latin typeface="Consolas" panose="020B0609020204030204" pitchFamily="49" charset="0"/>
              </a:rPr>
              <a:t> Icon</a:t>
            </a:r>
            <a:r>
              <a:rPr lang="en-US" dirty="0">
                <a:solidFill>
                  <a:srgbClr val="0000FF"/>
                </a:solidFill>
                <a:latin typeface="Consolas" panose="020B0609020204030204" pitchFamily="49" charset="0"/>
              </a:rPr>
              <a:t>="about.png"&gt;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="Center"</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="About page"&gt;&lt;/</a:t>
            </a:r>
            <a:r>
              <a:rPr lang="en-US" dirty="0">
                <a:solidFill>
                  <a:srgbClr val="A31515"/>
                </a:solidFill>
                <a:latin typeface="Consolas" panose="020B0609020204030204" pitchFamily="49" charset="0"/>
              </a:rPr>
              <a:t>Label</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0000FF"/>
                </a:solidFill>
                <a:latin typeface="Consolas" panose="020B0609020204030204" pitchFamily="49" charset="0"/>
              </a:rPr>
              <a:t>&gt;</a:t>
            </a:r>
            <a:endParaRPr lang="fr-FR" dirty="0"/>
          </a:p>
        </p:txBody>
      </p:sp>
      <p:sp>
        <p:nvSpPr>
          <p:cNvPr id="8" name="ZoneTexte 7">
            <a:extLst>
              <a:ext uri="{FF2B5EF4-FFF2-40B4-BE49-F238E27FC236}">
                <a16:creationId xmlns:a16="http://schemas.microsoft.com/office/drawing/2014/main" id="{FF1D45EB-286E-4375-BFE9-D4577D00FADE}"/>
              </a:ext>
            </a:extLst>
          </p:cNvPr>
          <p:cNvSpPr txBox="1"/>
          <p:nvPr/>
        </p:nvSpPr>
        <p:spPr>
          <a:xfrm>
            <a:off x="908436" y="5157192"/>
            <a:ext cx="7930764" cy="646331"/>
          </a:xfrm>
          <a:prstGeom prst="rect">
            <a:avLst/>
          </a:prstGeom>
          <a:noFill/>
        </p:spPr>
        <p:txBody>
          <a:bodyPr wrap="square" rtlCol="0">
            <a:spAutoFit/>
          </a:bodyPr>
          <a:lstStyle/>
          <a:p>
            <a:r>
              <a:rPr lang="fr-FR" dirty="0"/>
              <a:t>Dans la </a:t>
            </a:r>
            <a:r>
              <a:rPr lang="fr-FR" dirty="0" err="1"/>
              <a:t>TabbedPage</a:t>
            </a:r>
            <a:r>
              <a:rPr lang="fr-FR" dirty="0"/>
              <a:t>, il suffira d'ajoutez à la suite des pages existantes le code suivant...</a:t>
            </a:r>
          </a:p>
        </p:txBody>
      </p:sp>
      <p:sp>
        <p:nvSpPr>
          <p:cNvPr id="9" name="Rectangle 8">
            <a:extLst>
              <a:ext uri="{FF2B5EF4-FFF2-40B4-BE49-F238E27FC236}">
                <a16:creationId xmlns:a16="http://schemas.microsoft.com/office/drawing/2014/main" id="{DF0FB900-6027-4929-AC3B-7A3802630798}"/>
              </a:ext>
            </a:extLst>
          </p:cNvPr>
          <p:cNvSpPr/>
          <p:nvPr/>
        </p:nvSpPr>
        <p:spPr>
          <a:xfrm>
            <a:off x="979713" y="5949280"/>
            <a:ext cx="7859487" cy="369332"/>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local</a:t>
            </a:r>
            <a:r>
              <a:rPr lang="fr-FR" dirty="0" err="1">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About</a:t>
            </a:r>
            <a:r>
              <a:rPr lang="fr-FR" dirty="0">
                <a:solidFill>
                  <a:srgbClr val="0000FF"/>
                </a:solidFill>
                <a:latin typeface="Consolas" panose="020B0609020204030204" pitchFamily="49" charset="0"/>
              </a:rPr>
              <a:t>&gt;&lt;/</a:t>
            </a:r>
            <a:r>
              <a:rPr lang="fr-FR" dirty="0" err="1">
                <a:solidFill>
                  <a:srgbClr val="A31515"/>
                </a:solidFill>
                <a:latin typeface="Consolas" panose="020B0609020204030204" pitchFamily="49" charset="0"/>
              </a:rPr>
              <a:t>local</a:t>
            </a:r>
            <a:r>
              <a:rPr lang="fr-FR" dirty="0" err="1">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About</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158679861"/>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CarouselPage</a:t>
            </a:r>
            <a:endParaRPr lang="fr-FR" dirty="0"/>
          </a:p>
        </p:txBody>
      </p:sp>
      <p:sp>
        <p:nvSpPr>
          <p:cNvPr id="4" name="ZoneTexte 3">
            <a:extLst>
              <a:ext uri="{FF2B5EF4-FFF2-40B4-BE49-F238E27FC236}">
                <a16:creationId xmlns:a16="http://schemas.microsoft.com/office/drawing/2014/main" id="{AC138C4C-C41C-433A-BEAD-BBAB173D7073}"/>
              </a:ext>
            </a:extLst>
          </p:cNvPr>
          <p:cNvSpPr txBox="1"/>
          <p:nvPr/>
        </p:nvSpPr>
        <p:spPr>
          <a:xfrm>
            <a:off x="827584" y="1259632"/>
            <a:ext cx="8077200" cy="2308324"/>
          </a:xfrm>
          <a:prstGeom prst="rect">
            <a:avLst/>
          </a:prstGeom>
          <a:noFill/>
        </p:spPr>
        <p:txBody>
          <a:bodyPr wrap="square" rtlCol="0">
            <a:spAutoFit/>
          </a:bodyPr>
          <a:lstStyle/>
          <a:p>
            <a:r>
              <a:rPr lang="fr-FR" dirty="0"/>
              <a:t>Ce type de page permet de naviguer d'une </a:t>
            </a:r>
            <a:r>
              <a:rPr lang="fr-FR" dirty="0" err="1"/>
              <a:t>contentpage</a:t>
            </a:r>
            <a:r>
              <a:rPr lang="fr-FR" dirty="0"/>
              <a:t> (pas de </a:t>
            </a:r>
            <a:r>
              <a:rPr lang="fr-FR" dirty="0" err="1"/>
              <a:t>navigationPage</a:t>
            </a:r>
            <a:r>
              <a:rPr lang="fr-FR" dirty="0"/>
              <a:t>) à l'autre par effet de glissement latéral. Dans sa structure de mise en place, elle ressemble très fortement à la technologie vue précédemment.</a:t>
            </a:r>
          </a:p>
          <a:p>
            <a:endParaRPr lang="fr-FR" dirty="0"/>
          </a:p>
          <a:p>
            <a:r>
              <a:rPr lang="fr-FR" dirty="0"/>
              <a:t>Nous préférons démarrer notre application sur un modèle vide composé uniquement d'une </a:t>
            </a:r>
            <a:r>
              <a:rPr lang="fr-FR" dirty="0" err="1"/>
              <a:t>ContentPage</a:t>
            </a:r>
            <a:r>
              <a:rPr lang="fr-FR" dirty="0"/>
              <a:t> que nous adapterons. Une fois l'application créée, nous devons définir que notre page principale est une </a:t>
            </a:r>
            <a:r>
              <a:rPr lang="fr-FR" dirty="0" err="1"/>
              <a:t>CarouselPage</a:t>
            </a:r>
            <a:r>
              <a:rPr lang="fr-FR" dirty="0"/>
              <a:t> à la fois dans le code XAML mais aussi dans le code C#</a:t>
            </a:r>
          </a:p>
        </p:txBody>
      </p:sp>
      <p:sp>
        <p:nvSpPr>
          <p:cNvPr id="3" name="Rectangle 2">
            <a:extLst>
              <a:ext uri="{FF2B5EF4-FFF2-40B4-BE49-F238E27FC236}">
                <a16:creationId xmlns:a16="http://schemas.microsoft.com/office/drawing/2014/main" id="{1C6C0B99-29F5-4C28-84D5-62FDFA33E22D}"/>
              </a:ext>
            </a:extLst>
          </p:cNvPr>
          <p:cNvSpPr/>
          <p:nvPr/>
        </p:nvSpPr>
        <p:spPr>
          <a:xfrm>
            <a:off x="827584" y="3933056"/>
            <a:ext cx="8136904" cy="2031325"/>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CarouselPage</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MainPage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InitializeComponent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1678084344"/>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CarouselPage</a:t>
            </a:r>
            <a:endParaRPr lang="fr-FR" dirty="0"/>
          </a:p>
        </p:txBody>
      </p:sp>
      <p:sp>
        <p:nvSpPr>
          <p:cNvPr id="5" name="Rectangle 4">
            <a:extLst>
              <a:ext uri="{FF2B5EF4-FFF2-40B4-BE49-F238E27FC236}">
                <a16:creationId xmlns:a16="http://schemas.microsoft.com/office/drawing/2014/main" id="{31F43BC9-5D0A-4038-BE4B-067378434BD4}"/>
              </a:ext>
            </a:extLst>
          </p:cNvPr>
          <p:cNvSpPr/>
          <p:nvPr/>
        </p:nvSpPr>
        <p:spPr>
          <a:xfrm>
            <a:off x="762000" y="1328417"/>
            <a:ext cx="8202488" cy="5078313"/>
          </a:xfrm>
          <a:prstGeom prst="rect">
            <a:avLst/>
          </a:prstGeom>
          <a:ln>
            <a:solidFill>
              <a:srgbClr val="0070C0"/>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CarouselPage.Children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Title</a:t>
            </a:r>
            <a:r>
              <a:rPr lang="fr-FR" dirty="0">
                <a:solidFill>
                  <a:srgbClr val="0000FF"/>
                </a:solidFill>
                <a:latin typeface="Consolas" panose="020B0609020204030204" pitchFamily="49" charset="0"/>
              </a:rPr>
              <a:t>="Content Page 1"&gt;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="Center"</a:t>
            </a:r>
            <a:r>
              <a:rPr lang="fr-FR" dirty="0">
                <a:solidFill>
                  <a:srgbClr val="00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="Content Page 1"&gt;&lt;/</a:t>
            </a:r>
            <a:r>
              <a:rPr lang="fr-FR" dirty="0">
                <a:solidFill>
                  <a:srgbClr val="A31515"/>
                </a:solidFill>
                <a:latin typeface="Consolas" panose="020B0609020204030204" pitchFamily="49" charset="0"/>
              </a:rPr>
              <a:t>Label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Title</a:t>
            </a:r>
            <a:r>
              <a:rPr lang="fr-FR" dirty="0">
                <a:solidFill>
                  <a:srgbClr val="0000FF"/>
                </a:solidFill>
                <a:latin typeface="Consolas" panose="020B0609020204030204" pitchFamily="49" charset="0"/>
              </a:rPr>
              <a:t>="Content Page 2"&gt;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="Center"</a:t>
            </a:r>
            <a:r>
              <a:rPr lang="fr-FR" dirty="0">
                <a:solidFill>
                  <a:srgbClr val="00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="Content Page 2"&gt;&lt;/</a:t>
            </a:r>
            <a:r>
              <a:rPr lang="fr-FR" dirty="0">
                <a:solidFill>
                  <a:srgbClr val="A31515"/>
                </a:solidFill>
                <a:latin typeface="Consolas" panose="020B0609020204030204" pitchFamily="49" charset="0"/>
              </a:rPr>
              <a:t>Label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CarouselPage.Children</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2211725986"/>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CarouselPage</a:t>
            </a:r>
            <a:endParaRPr lang="fr-FR" dirty="0"/>
          </a:p>
        </p:txBody>
      </p:sp>
      <p:sp>
        <p:nvSpPr>
          <p:cNvPr id="3" name="Rectangle 2">
            <a:extLst>
              <a:ext uri="{FF2B5EF4-FFF2-40B4-BE49-F238E27FC236}">
                <a16:creationId xmlns:a16="http://schemas.microsoft.com/office/drawing/2014/main" id="{A17EF0D1-6840-43AC-BB02-B8355FB56F18}"/>
              </a:ext>
            </a:extLst>
          </p:cNvPr>
          <p:cNvSpPr/>
          <p:nvPr/>
        </p:nvSpPr>
        <p:spPr>
          <a:xfrm>
            <a:off x="827584" y="1259632"/>
            <a:ext cx="8077200" cy="369332"/>
          </a:xfrm>
          <a:prstGeom prst="rect">
            <a:avLst/>
          </a:prstGeom>
        </p:spPr>
        <p:txBody>
          <a:bodyPr wrap="square">
            <a:spAutoFit/>
          </a:bodyPr>
          <a:lstStyle/>
          <a:p>
            <a:r>
              <a:rPr lang="fr-FR" dirty="0"/>
              <a:t>Les </a:t>
            </a:r>
            <a:r>
              <a:rPr lang="fr-FR" dirty="0" err="1"/>
              <a:t>contentpages</a:t>
            </a:r>
            <a:r>
              <a:rPr lang="fr-FR" dirty="0"/>
              <a:t> peuvent être placés dans des fichiers séparés.</a:t>
            </a:r>
          </a:p>
        </p:txBody>
      </p:sp>
      <p:sp>
        <p:nvSpPr>
          <p:cNvPr id="4" name="Rectangle 3">
            <a:extLst>
              <a:ext uri="{FF2B5EF4-FFF2-40B4-BE49-F238E27FC236}">
                <a16:creationId xmlns:a16="http://schemas.microsoft.com/office/drawing/2014/main" id="{1E9E126D-1B7D-40B6-8991-60CFC0039312}"/>
              </a:ext>
            </a:extLst>
          </p:cNvPr>
          <p:cNvSpPr/>
          <p:nvPr/>
        </p:nvSpPr>
        <p:spPr>
          <a:xfrm>
            <a:off x="827584" y="1844824"/>
            <a:ext cx="8077200" cy="3139321"/>
          </a:xfrm>
          <a:prstGeom prst="rect">
            <a:avLst/>
          </a:prstGeom>
          <a:ln>
            <a:solidFill>
              <a:srgbClr val="0070C0"/>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a:solidFill>
                  <a:srgbClr val="0000FF"/>
                </a:solidFill>
                <a:latin typeface="Consolas" panose="020B0609020204030204" pitchFamily="49" charset="0"/>
              </a:rPr>
              <a:t>="http://xamarin.com/</a:t>
            </a:r>
            <a:r>
              <a:rPr lang="fr-FR" dirty="0" err="1">
                <a:solidFill>
                  <a:srgbClr val="0000FF"/>
                </a:solidFill>
                <a:latin typeface="Consolas" panose="020B0609020204030204" pitchFamily="49" charset="0"/>
              </a:rPr>
              <a:t>schemas</a:t>
            </a:r>
            <a:r>
              <a:rPr lang="fr-FR" dirty="0">
                <a:solidFill>
                  <a:srgbClr val="0000FF"/>
                </a:solidFill>
                <a:latin typeface="Consolas" panose="020B0609020204030204" pitchFamily="49" charset="0"/>
              </a:rPr>
              <a:t>/2014/</a:t>
            </a:r>
            <a:r>
              <a:rPr lang="fr-FR" dirty="0" err="1">
                <a:solidFill>
                  <a:srgbClr val="0000FF"/>
                </a:solidFill>
                <a:latin typeface="Consolas" panose="020B0609020204030204" pitchFamily="49" charset="0"/>
              </a:rPr>
              <a:t>forms</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x</a:t>
            </a:r>
            <a:r>
              <a:rPr lang="fr-FR" dirty="0">
                <a:solidFill>
                  <a:srgbClr val="0000FF"/>
                </a:solidFill>
                <a:latin typeface="Consolas" panose="020B0609020204030204" pitchFamily="49" charset="0"/>
              </a:rPr>
              <a:t>="http://schemas.microsoft.com/</a:t>
            </a:r>
            <a:r>
              <a:rPr lang="fr-FR" dirty="0" err="1">
                <a:solidFill>
                  <a:srgbClr val="0000FF"/>
                </a:solidFill>
                <a:latin typeface="Consolas" panose="020B0609020204030204" pitchFamily="49" charset="0"/>
              </a:rPr>
              <a:t>winfx</a:t>
            </a:r>
            <a:r>
              <a:rPr lang="fr-FR" dirty="0">
                <a:solidFill>
                  <a:srgbClr val="0000FF"/>
                </a:solidFill>
                <a:latin typeface="Consolas" panose="020B0609020204030204" pitchFamily="49" charset="0"/>
              </a:rPr>
              <a:t>/2009/</a:t>
            </a:r>
            <a:r>
              <a:rPr lang="fr-FR" dirty="0" err="1">
                <a:solidFill>
                  <a:srgbClr val="0000FF"/>
                </a:solidFill>
                <a:latin typeface="Consolas" panose="020B0609020204030204" pitchFamily="49" charset="0"/>
              </a:rPr>
              <a:t>xaml</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Class</a:t>
            </a:r>
            <a:r>
              <a:rPr lang="fr-FR" dirty="0">
                <a:solidFill>
                  <a:srgbClr val="0000FF"/>
                </a:solidFill>
                <a:latin typeface="Consolas" panose="020B0609020204030204" pitchFamily="49" charset="0"/>
              </a:rPr>
              <a:t>="App23.MyContentPage"&gt;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="Welcome to Xamarin.Forms!"</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ContentPage.Content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0000FF"/>
                </a:solidFill>
                <a:latin typeface="Consolas" panose="020B0609020204030204" pitchFamily="49" charset="0"/>
              </a:rPr>
              <a:t>&gt;</a:t>
            </a:r>
            <a:endParaRPr lang="fr-FR" dirty="0"/>
          </a:p>
        </p:txBody>
      </p:sp>
      <p:sp>
        <p:nvSpPr>
          <p:cNvPr id="6" name="ZoneTexte 5">
            <a:extLst>
              <a:ext uri="{FF2B5EF4-FFF2-40B4-BE49-F238E27FC236}">
                <a16:creationId xmlns:a16="http://schemas.microsoft.com/office/drawing/2014/main" id="{6F519094-CF92-4549-B166-ECEF4157D5A1}"/>
              </a:ext>
            </a:extLst>
          </p:cNvPr>
          <p:cNvSpPr txBox="1"/>
          <p:nvPr/>
        </p:nvSpPr>
        <p:spPr>
          <a:xfrm>
            <a:off x="908436" y="5157192"/>
            <a:ext cx="7930764" cy="646331"/>
          </a:xfrm>
          <a:prstGeom prst="rect">
            <a:avLst/>
          </a:prstGeom>
          <a:noFill/>
        </p:spPr>
        <p:txBody>
          <a:bodyPr wrap="square" rtlCol="0">
            <a:spAutoFit/>
          </a:bodyPr>
          <a:lstStyle/>
          <a:p>
            <a:r>
              <a:rPr lang="fr-FR" dirty="0"/>
              <a:t>Dans la </a:t>
            </a:r>
            <a:r>
              <a:rPr lang="fr-FR" dirty="0" err="1"/>
              <a:t>CarouselPage</a:t>
            </a:r>
            <a:r>
              <a:rPr lang="fr-FR" dirty="0"/>
              <a:t>, il suffira d'ajoutez à la suite des pages existantes le code suivant...</a:t>
            </a:r>
          </a:p>
        </p:txBody>
      </p:sp>
      <p:sp>
        <p:nvSpPr>
          <p:cNvPr id="9" name="Rectangle 8">
            <a:extLst>
              <a:ext uri="{FF2B5EF4-FFF2-40B4-BE49-F238E27FC236}">
                <a16:creationId xmlns:a16="http://schemas.microsoft.com/office/drawing/2014/main" id="{30108B35-B4B9-499F-A184-1985F49AA33C}"/>
              </a:ext>
            </a:extLst>
          </p:cNvPr>
          <p:cNvSpPr/>
          <p:nvPr/>
        </p:nvSpPr>
        <p:spPr>
          <a:xfrm>
            <a:off x="827584" y="5957814"/>
            <a:ext cx="8077200" cy="369332"/>
          </a:xfrm>
          <a:prstGeom prst="rect">
            <a:avLst/>
          </a:prstGeom>
          <a:ln>
            <a:solidFill>
              <a:srgbClr val="0070C0"/>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local</a:t>
            </a:r>
            <a:r>
              <a:rPr lang="fr-FR" dirty="0" err="1">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MyContentPage</a:t>
            </a:r>
            <a:r>
              <a:rPr lang="fr-FR" dirty="0">
                <a:solidFill>
                  <a:srgbClr val="0000FF"/>
                </a:solidFill>
                <a:latin typeface="Consolas" panose="020B0609020204030204" pitchFamily="49" charset="0"/>
              </a:rPr>
              <a:t>&gt;&lt;/</a:t>
            </a:r>
            <a:r>
              <a:rPr lang="fr-FR" dirty="0" err="1">
                <a:solidFill>
                  <a:srgbClr val="A31515"/>
                </a:solidFill>
                <a:latin typeface="Consolas" panose="020B0609020204030204" pitchFamily="49" charset="0"/>
              </a:rPr>
              <a:t>local</a:t>
            </a:r>
            <a:r>
              <a:rPr lang="fr-FR" dirty="0" err="1">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MyContentPage</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370925325"/>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Le marché des mobiles</a:t>
            </a:r>
          </a:p>
        </p:txBody>
      </p:sp>
      <p:sp>
        <p:nvSpPr>
          <p:cNvPr id="3" name="Espace réservé du contenu 2"/>
          <p:cNvSpPr>
            <a:spLocks noGrp="1"/>
          </p:cNvSpPr>
          <p:nvPr>
            <p:ph idx="1"/>
          </p:nvPr>
        </p:nvSpPr>
        <p:spPr>
          <a:xfrm>
            <a:off x="762000" y="1596413"/>
            <a:ext cx="8077200" cy="2264635"/>
          </a:xfrm>
        </p:spPr>
        <p:txBody>
          <a:bodyPr>
            <a:normAutofit/>
          </a:bodyPr>
          <a:lstStyle/>
          <a:p>
            <a:r>
              <a:rPr lang="fr-FR" dirty="0"/>
              <a:t>Des langages de programmation différents</a:t>
            </a:r>
          </a:p>
          <a:p>
            <a:pPr lvl="1"/>
            <a:r>
              <a:rPr lang="fr-FR" dirty="0"/>
              <a:t>Pour IPhone et IPad: </a:t>
            </a:r>
            <a:r>
              <a:rPr lang="fr-FR" dirty="0" err="1"/>
              <a:t>Obective</a:t>
            </a:r>
            <a:r>
              <a:rPr lang="fr-FR" dirty="0"/>
              <a:t>-C</a:t>
            </a:r>
          </a:p>
          <a:p>
            <a:pPr lvl="1"/>
            <a:r>
              <a:rPr lang="fr-FR" dirty="0"/>
              <a:t>Pour Android: Java</a:t>
            </a:r>
          </a:p>
          <a:p>
            <a:pPr lvl="1"/>
            <a:r>
              <a:rPr lang="fr-FR" dirty="0"/>
              <a:t>Pour Windows: C#</a:t>
            </a:r>
          </a:p>
          <a:p>
            <a:pPr marL="457200" lvl="1" indent="0">
              <a:buNone/>
            </a:pPr>
            <a:endParaRPr lang="fr-FR" dirty="0"/>
          </a:p>
          <a:p>
            <a:pPr marL="0" indent="0">
              <a:buNone/>
            </a:pPr>
            <a:endParaRPr lang="fr-FR" dirty="0"/>
          </a:p>
        </p:txBody>
      </p:sp>
      <p:sp>
        <p:nvSpPr>
          <p:cNvPr id="4" name="Rectangle 3">
            <a:extLst>
              <a:ext uri="{FF2B5EF4-FFF2-40B4-BE49-F238E27FC236}">
                <a16:creationId xmlns:a16="http://schemas.microsoft.com/office/drawing/2014/main" id="{396B8E19-654D-4824-8BD6-D6AD84B2396A}"/>
              </a:ext>
            </a:extLst>
          </p:cNvPr>
          <p:cNvSpPr/>
          <p:nvPr/>
        </p:nvSpPr>
        <p:spPr>
          <a:xfrm>
            <a:off x="1115616" y="4197829"/>
            <a:ext cx="7632848" cy="923330"/>
          </a:xfrm>
          <a:prstGeom prst="rect">
            <a:avLst/>
          </a:prstGeom>
          <a:ln>
            <a:solidFill>
              <a:schemeClr val="tx1"/>
            </a:solidFill>
          </a:ln>
        </p:spPr>
        <p:txBody>
          <a:bodyPr wrap="square">
            <a:spAutoFit/>
          </a:bodyPr>
          <a:lstStyle/>
          <a:p>
            <a:pPr marL="57150" indent="0">
              <a:buNone/>
            </a:pPr>
            <a:r>
              <a:rPr lang="fr-FR" dirty="0"/>
              <a:t>Une solution serait d'envisager trois équipes de développeurs spécialisés pour chaque plateforme ce qui augmente le cout de développement d'une même application portable dans les différents environnements </a:t>
            </a:r>
          </a:p>
        </p:txBody>
      </p:sp>
    </p:spTree>
    <p:extLst>
      <p:ext uri="{BB962C8B-B14F-4D97-AF65-F5344CB8AC3E}">
        <p14:creationId xmlns:p14="http://schemas.microsoft.com/office/powerpoint/2010/main" val="3633085175"/>
      </p:ext>
    </p:extLst>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Ressources</a:t>
            </a:r>
          </a:p>
        </p:txBody>
      </p:sp>
      <p:sp>
        <p:nvSpPr>
          <p:cNvPr id="3" name="Rectangle 2">
            <a:extLst>
              <a:ext uri="{FF2B5EF4-FFF2-40B4-BE49-F238E27FC236}">
                <a16:creationId xmlns:a16="http://schemas.microsoft.com/office/drawing/2014/main" id="{A17EF0D1-6840-43AC-BB02-B8355FB56F18}"/>
              </a:ext>
            </a:extLst>
          </p:cNvPr>
          <p:cNvSpPr/>
          <p:nvPr/>
        </p:nvSpPr>
        <p:spPr>
          <a:xfrm>
            <a:off x="827584" y="1259632"/>
            <a:ext cx="8077200" cy="923330"/>
          </a:xfrm>
          <a:prstGeom prst="rect">
            <a:avLst/>
          </a:prstGeom>
        </p:spPr>
        <p:txBody>
          <a:bodyPr wrap="square">
            <a:spAutoFit/>
          </a:bodyPr>
          <a:lstStyle/>
          <a:p>
            <a:r>
              <a:rPr lang="fr-FR" dirty="0"/>
              <a:t>Chaque ressource possède des attributs auxquels nous pouvons affecter des valeurs.</a:t>
            </a:r>
          </a:p>
          <a:p>
            <a:r>
              <a:rPr lang="fr-FR" dirty="0"/>
              <a:t>Nous reprenons le cas d'une application simple contenant une page de contenu unique sous forme d'un formulaire.</a:t>
            </a:r>
          </a:p>
        </p:txBody>
      </p:sp>
      <p:sp>
        <p:nvSpPr>
          <p:cNvPr id="5" name="Rectangle 4">
            <a:extLst>
              <a:ext uri="{FF2B5EF4-FFF2-40B4-BE49-F238E27FC236}">
                <a16:creationId xmlns:a16="http://schemas.microsoft.com/office/drawing/2014/main" id="{EF5D2DB0-693A-43EA-95C4-223B39BA4E40}"/>
              </a:ext>
            </a:extLst>
          </p:cNvPr>
          <p:cNvSpPr/>
          <p:nvPr/>
        </p:nvSpPr>
        <p:spPr>
          <a:xfrm>
            <a:off x="827584" y="2402632"/>
            <a:ext cx="8077200" cy="2308324"/>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="Formulaire d'inscription"&gt;&lt;/</a:t>
            </a:r>
            <a:r>
              <a:rPr lang="fr-FR" dirty="0">
                <a:solidFill>
                  <a:srgbClr val="A31515"/>
                </a:solidFill>
                <a:latin typeface="Consolas" panose="020B0609020204030204" pitchFamily="49" charset="0"/>
              </a:rPr>
              <a:t>Label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="Nom"&gt;&lt;/</a:t>
            </a:r>
            <a:r>
              <a:rPr lang="fr-FR" dirty="0">
                <a:solidFill>
                  <a:srgbClr val="A31515"/>
                </a:solidFill>
                <a:latin typeface="Consolas" panose="020B0609020204030204" pitchFamily="49" charset="0"/>
              </a:rPr>
              <a:t>Label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Prenom</a:t>
            </a:r>
            <a:r>
              <a:rPr lang="fr-FR" dirty="0">
                <a:solidFill>
                  <a:srgbClr val="0000FF"/>
                </a:solidFill>
                <a:latin typeface="Consolas" panose="020B0609020204030204" pitchFamily="49" charset="0"/>
              </a:rPr>
              <a:t>"&gt;&lt;/</a:t>
            </a:r>
            <a:r>
              <a:rPr lang="fr-FR" dirty="0">
                <a:solidFill>
                  <a:srgbClr val="A31515"/>
                </a:solidFill>
                <a:latin typeface="Consolas" panose="020B0609020204030204" pitchFamily="49" charset="0"/>
              </a:rPr>
              <a:t>Label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Button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="Soumettre"&gt;&lt;/</a:t>
            </a:r>
            <a:r>
              <a:rPr lang="fr-FR" dirty="0">
                <a:solidFill>
                  <a:srgbClr val="A31515"/>
                </a:solidFill>
                <a:latin typeface="Consolas" panose="020B0609020204030204" pitchFamily="49" charset="0"/>
              </a:rPr>
              <a:t>Button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sp>
        <p:nvSpPr>
          <p:cNvPr id="7" name="ZoneTexte 6">
            <a:extLst>
              <a:ext uri="{FF2B5EF4-FFF2-40B4-BE49-F238E27FC236}">
                <a16:creationId xmlns:a16="http://schemas.microsoft.com/office/drawing/2014/main" id="{CC9BCFED-4D7B-4353-8CB8-98F661814E53}"/>
              </a:ext>
            </a:extLst>
          </p:cNvPr>
          <p:cNvSpPr txBox="1"/>
          <p:nvPr/>
        </p:nvSpPr>
        <p:spPr>
          <a:xfrm>
            <a:off x="825603" y="5157192"/>
            <a:ext cx="7544309" cy="923330"/>
          </a:xfrm>
          <a:prstGeom prst="rect">
            <a:avLst/>
          </a:prstGeom>
          <a:noFill/>
        </p:spPr>
        <p:txBody>
          <a:bodyPr wrap="none" rtlCol="0">
            <a:spAutoFit/>
          </a:bodyPr>
          <a:lstStyle/>
          <a:p>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 </a:t>
            </a:r>
            <a:r>
              <a:rPr lang="fr-FR" dirty="0"/>
              <a:t>est une exemple d'attribut permettant le</a:t>
            </a:r>
          </a:p>
          <a:p>
            <a:r>
              <a:rPr lang="fr-FR" dirty="0"/>
              <a:t>centrage horizontal du contenu de notre </a:t>
            </a:r>
            <a:r>
              <a:rPr lang="fr-FR" dirty="0" err="1"/>
              <a:t>StackLayout</a:t>
            </a:r>
            <a:r>
              <a:rPr lang="fr-FR" dirty="0"/>
              <a:t>. Les attributs permettent</a:t>
            </a:r>
          </a:p>
          <a:p>
            <a:r>
              <a:rPr lang="fr-FR" dirty="0"/>
              <a:t>d'affiner la mise en page du formulaire</a:t>
            </a:r>
          </a:p>
        </p:txBody>
      </p:sp>
    </p:spTree>
    <p:extLst>
      <p:ext uri="{BB962C8B-B14F-4D97-AF65-F5344CB8AC3E}">
        <p14:creationId xmlns:p14="http://schemas.microsoft.com/office/powerpoint/2010/main" val="3466773442"/>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Ressources</a:t>
            </a:r>
          </a:p>
        </p:txBody>
      </p:sp>
      <p:sp>
        <p:nvSpPr>
          <p:cNvPr id="5" name="Rectangle 4">
            <a:extLst>
              <a:ext uri="{FF2B5EF4-FFF2-40B4-BE49-F238E27FC236}">
                <a16:creationId xmlns:a16="http://schemas.microsoft.com/office/drawing/2014/main" id="{EF5D2DB0-693A-43EA-95C4-223B39BA4E40}"/>
              </a:ext>
            </a:extLst>
          </p:cNvPr>
          <p:cNvSpPr/>
          <p:nvPr/>
        </p:nvSpPr>
        <p:spPr>
          <a:xfrm>
            <a:off x="827584" y="1215608"/>
            <a:ext cx="8077200" cy="5355312"/>
          </a:xfrm>
          <a:prstGeom prst="rect">
            <a:avLst/>
          </a:prstGeom>
          <a:ln>
            <a:solidFill>
              <a:srgbClr val="00B0F0"/>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a:solidFill>
                  <a:srgbClr val="0000FF"/>
                </a:solidFill>
                <a:latin typeface="Consolas" panose="020B0609020204030204" pitchFamily="49" charset="0"/>
              </a:rPr>
              <a:t>="http://xamarin.com/</a:t>
            </a:r>
            <a:r>
              <a:rPr lang="fr-FR" dirty="0" err="1">
                <a:solidFill>
                  <a:srgbClr val="0000FF"/>
                </a:solidFill>
                <a:latin typeface="Consolas" panose="020B0609020204030204" pitchFamily="49" charset="0"/>
              </a:rPr>
              <a:t>schemas</a:t>
            </a:r>
            <a:r>
              <a:rPr lang="fr-FR" dirty="0">
                <a:solidFill>
                  <a:srgbClr val="0000FF"/>
                </a:solidFill>
                <a:latin typeface="Consolas" panose="020B0609020204030204" pitchFamily="49" charset="0"/>
              </a:rPr>
              <a:t>/2014/</a:t>
            </a:r>
            <a:r>
              <a:rPr lang="fr-FR" dirty="0" err="1">
                <a:solidFill>
                  <a:srgbClr val="0000FF"/>
                </a:solidFill>
                <a:latin typeface="Consolas" panose="020B0609020204030204" pitchFamily="49" charset="0"/>
              </a:rPr>
              <a:t>forms</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x</a:t>
            </a:r>
            <a:r>
              <a:rPr lang="fr-FR" dirty="0">
                <a:solidFill>
                  <a:srgbClr val="0000FF"/>
                </a:solidFill>
                <a:latin typeface="Consolas" panose="020B0609020204030204" pitchFamily="49" charset="0"/>
              </a:rPr>
              <a:t>=</a:t>
            </a:r>
            <a:r>
              <a:rPr lang="fr-FR" dirty="0">
                <a:solidFill>
                  <a:srgbClr val="0000FF"/>
                </a:solidFill>
                <a:latin typeface="Consolas" panose="020B0609020204030204" pitchFamily="49" charset="0"/>
                <a:hlinkClick r:id="rId2"/>
              </a:rPr>
              <a:t>http://schemas.microsoft.com/winfx/2009/xaml</a:t>
            </a:r>
            <a:r>
              <a:rPr lang="fr-FR" dirty="0">
                <a:solidFill>
                  <a:srgbClr val="000000"/>
                </a:solidFill>
                <a:latin typeface="Consolas" panose="020B0609020204030204" pitchFamily="49" charset="0"/>
              </a:rPr>
              <a:t>x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local</a:t>
            </a:r>
            <a:r>
              <a:rPr lang="fr-FR" dirty="0">
                <a:solidFill>
                  <a:srgbClr val="0000FF"/>
                </a:solidFill>
                <a:latin typeface="Consolas" panose="020B0609020204030204" pitchFamily="49" charset="0"/>
              </a:rPr>
              <a:t>="clr-namespace:App24"</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Class</a:t>
            </a:r>
            <a:r>
              <a:rPr lang="en-US" dirty="0">
                <a:solidFill>
                  <a:srgbClr val="0000FF"/>
                </a:solidFill>
                <a:latin typeface="Consolas" panose="020B0609020204030204" pitchFamily="49" charset="0"/>
              </a:rPr>
              <a:t>="App24.MainPage"</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LightGray</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StackLayout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HorizontalOptions</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LightGray</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Margin</a:t>
            </a:r>
            <a:r>
              <a:rPr lang="fr-FR" dirty="0">
                <a:solidFill>
                  <a:srgbClr val="0000FF"/>
                </a:solidFill>
                <a:latin typeface="Consolas" panose="020B0609020204030204" pitchFamily="49" charset="0"/>
              </a:rPr>
              <a:t>="0,20,0,40"</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TextColor</a:t>
            </a:r>
            <a:r>
              <a:rPr lang="fr-FR" dirty="0">
                <a:solidFill>
                  <a:srgbClr val="0000FF"/>
                </a:solidFill>
                <a:latin typeface="Consolas" panose="020B0609020204030204" pitchFamily="49" charset="0"/>
              </a:rPr>
              <a:t>="Black"</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FontSize</a:t>
            </a:r>
            <a:r>
              <a:rPr lang="fr-FR" dirty="0">
                <a:solidFill>
                  <a:srgbClr val="0000FF"/>
                </a:solidFill>
                <a:latin typeface="Consolas" panose="020B0609020204030204" pitchFamily="49" charset="0"/>
              </a:rPr>
              <a:t>="30"</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="Formulaire 				d'inscription"&gt;&lt;/</a:t>
            </a:r>
            <a:r>
              <a:rPr lang="fr-FR" dirty="0">
                <a:solidFill>
                  <a:srgbClr val="A31515"/>
                </a:solidFill>
                <a:latin typeface="Consolas" panose="020B0609020204030204" pitchFamily="49" charset="0"/>
              </a:rPr>
              <a:t>Label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FontSize</a:t>
            </a:r>
            <a:r>
              <a:rPr lang="en-US" dirty="0">
                <a:solidFill>
                  <a:srgbClr val="0000FF"/>
                </a:solidFill>
                <a:latin typeface="Consolas" panose="020B0609020204030204" pitchFamily="49" charset="0"/>
              </a:rPr>
              <a:t>="20"</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TextColor</a:t>
            </a:r>
            <a:r>
              <a:rPr lang="en-US" dirty="0">
                <a:solidFill>
                  <a:srgbClr val="0000FF"/>
                </a:solidFill>
                <a:latin typeface="Consolas" panose="020B0609020204030204" pitchFamily="49" charset="0"/>
              </a:rPr>
              <a:t>="Blue"</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="Nom"&gt;&lt;/</a:t>
            </a:r>
            <a:r>
              <a:rPr lang="en-US" dirty="0">
                <a:solidFill>
                  <a:srgbClr val="A31515"/>
                </a:solidFill>
                <a:latin typeface="Consolas" panose="020B0609020204030204" pitchFamily="49" charset="0"/>
              </a:rPr>
              <a:t>Label</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FontSize</a:t>
            </a:r>
            <a:r>
              <a:rPr lang="en-US" dirty="0">
                <a:solidFill>
                  <a:srgbClr val="0000FF"/>
                </a:solidFill>
                <a:latin typeface="Consolas" panose="020B0609020204030204" pitchFamily="49" charset="0"/>
              </a:rPr>
              <a:t>="20"</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TextColor</a:t>
            </a:r>
            <a:r>
              <a:rPr lang="en-US" dirty="0">
                <a:solidFill>
                  <a:srgbClr val="0000FF"/>
                </a:solidFill>
                <a:latin typeface="Consolas" panose="020B0609020204030204" pitchFamily="49" charset="0"/>
              </a:rPr>
              <a:t>="Blue"</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Prenom</a:t>
            </a:r>
            <a:r>
              <a:rPr lang="en-US" dirty="0">
                <a:solidFill>
                  <a:srgbClr val="0000FF"/>
                </a:solidFill>
                <a:latin typeface="Consolas" panose="020B0609020204030204" pitchFamily="49" charset="0"/>
              </a:rPr>
              <a:t>"&gt;&lt;/</a:t>
            </a:r>
            <a:r>
              <a:rPr lang="en-US" dirty="0">
                <a:solidFill>
                  <a:srgbClr val="A31515"/>
                </a:solidFill>
                <a:latin typeface="Consolas" panose="020B0609020204030204" pitchFamily="49" charset="0"/>
              </a:rPr>
              <a:t>Label</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Button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HeightRequest</a:t>
            </a:r>
            <a:r>
              <a:rPr lang="fr-FR" dirty="0">
                <a:solidFill>
                  <a:srgbClr val="0000FF"/>
                </a:solidFill>
                <a:latin typeface="Consolas" panose="020B0609020204030204" pitchFamily="49" charset="0"/>
              </a:rPr>
              <a:t>="60"</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Margin</a:t>
            </a:r>
            <a:r>
              <a:rPr lang="fr-FR" dirty="0">
                <a:solidFill>
                  <a:srgbClr val="0000FF"/>
                </a:solidFill>
                <a:latin typeface="Consolas" panose="020B0609020204030204" pitchFamily="49" charset="0"/>
              </a:rPr>
              <a:t>="0,40,0,0"</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="Soumettre"&gt;&lt;/</a:t>
            </a:r>
            <a:r>
              <a:rPr lang="fr-FR" dirty="0">
                <a:solidFill>
                  <a:srgbClr val="A31515"/>
                </a:solidFill>
                <a:latin typeface="Consolas" panose="020B0609020204030204" pitchFamily="49" charset="0"/>
              </a:rPr>
              <a:t>Button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17416536"/>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Ressources</a:t>
            </a:r>
          </a:p>
        </p:txBody>
      </p:sp>
      <p:sp>
        <p:nvSpPr>
          <p:cNvPr id="5" name="Rectangle 4">
            <a:extLst>
              <a:ext uri="{FF2B5EF4-FFF2-40B4-BE49-F238E27FC236}">
                <a16:creationId xmlns:a16="http://schemas.microsoft.com/office/drawing/2014/main" id="{EF5D2DB0-693A-43EA-95C4-223B39BA4E40}"/>
              </a:ext>
            </a:extLst>
          </p:cNvPr>
          <p:cNvSpPr/>
          <p:nvPr/>
        </p:nvSpPr>
        <p:spPr>
          <a:xfrm>
            <a:off x="827584" y="1215608"/>
            <a:ext cx="8077200" cy="2031325"/>
          </a:xfrm>
          <a:prstGeom prst="rect">
            <a:avLst/>
          </a:prstGeom>
          <a:ln>
            <a:solidFill>
              <a:srgbClr val="00B0F0"/>
            </a:solidFill>
          </a:ln>
        </p:spPr>
        <p:txBody>
          <a:bodyPr wrap="square">
            <a:spAutoFit/>
          </a:bodyPr>
          <a:lstStyle/>
          <a:p>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LightGray</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err="1">
                <a:solidFill>
                  <a:srgbClr val="FF0000"/>
                </a:solidFill>
                <a:latin typeface="Consolas" panose="020B0609020204030204" pitchFamily="49" charset="0"/>
              </a:rPr>
              <a:t>HorizontalOptions</a:t>
            </a:r>
            <a:r>
              <a:rPr lang="en-US" dirty="0">
                <a:solidFill>
                  <a:srgbClr val="0000FF"/>
                </a:solidFill>
                <a:latin typeface="Consolas" panose="020B0609020204030204" pitchFamily="49" charset="0"/>
              </a:rPr>
              <a:t>="Center"</a:t>
            </a:r>
          </a:p>
          <a:p>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LightGray</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fr-FR" dirty="0" err="1">
                <a:solidFill>
                  <a:srgbClr val="FF0000"/>
                </a:solidFill>
                <a:latin typeface="Consolas" panose="020B0609020204030204" pitchFamily="49" charset="0"/>
              </a:rPr>
              <a:t>Margin</a:t>
            </a:r>
            <a:r>
              <a:rPr lang="fr-FR" dirty="0">
                <a:solidFill>
                  <a:srgbClr val="0000FF"/>
                </a:solidFill>
                <a:latin typeface="Consolas" panose="020B0609020204030204" pitchFamily="49" charset="0"/>
              </a:rPr>
              <a:t>="0,20,0,40"</a:t>
            </a:r>
          </a:p>
          <a:p>
            <a:r>
              <a:rPr lang="fr-FR" dirty="0" err="1">
                <a:solidFill>
                  <a:srgbClr val="FF0000"/>
                </a:solidFill>
                <a:latin typeface="Consolas" panose="020B0609020204030204" pitchFamily="49" charset="0"/>
              </a:rPr>
              <a:t>TextColor</a:t>
            </a:r>
            <a:r>
              <a:rPr lang="fr-FR" dirty="0">
                <a:solidFill>
                  <a:srgbClr val="0000FF"/>
                </a:solidFill>
                <a:latin typeface="Consolas" panose="020B0609020204030204" pitchFamily="49" charset="0"/>
              </a:rPr>
              <a:t>="Black"</a:t>
            </a:r>
          </a:p>
          <a:p>
            <a:r>
              <a:rPr lang="fr-FR" dirty="0" err="1">
                <a:solidFill>
                  <a:srgbClr val="FF0000"/>
                </a:solidFill>
                <a:latin typeface="Consolas" panose="020B0609020204030204" pitchFamily="49" charset="0"/>
              </a:rPr>
              <a:t>FontSize</a:t>
            </a:r>
            <a:r>
              <a:rPr lang="fr-FR" dirty="0">
                <a:solidFill>
                  <a:srgbClr val="0000FF"/>
                </a:solidFill>
                <a:latin typeface="Consolas" panose="020B0609020204030204" pitchFamily="49" charset="0"/>
              </a:rPr>
              <a:t>="30"</a:t>
            </a:r>
            <a:r>
              <a:rPr lang="fr-FR" dirty="0">
                <a:solidFill>
                  <a:srgbClr val="FF0000"/>
                </a:solidFill>
                <a:latin typeface="Consolas" panose="020B0609020204030204" pitchFamily="49" charset="0"/>
              </a:rPr>
              <a:t> </a:t>
            </a:r>
          </a:p>
          <a:p>
            <a:r>
              <a:rPr lang="fr-FR" dirty="0" err="1">
                <a:solidFill>
                  <a:srgbClr val="FF0000"/>
                </a:solidFill>
                <a:latin typeface="Consolas" panose="020B0609020204030204" pitchFamily="49" charset="0"/>
              </a:rPr>
              <a:t>HeightRequest</a:t>
            </a:r>
            <a:r>
              <a:rPr lang="fr-FR" dirty="0">
                <a:solidFill>
                  <a:srgbClr val="0000FF"/>
                </a:solidFill>
                <a:latin typeface="Consolas" panose="020B0609020204030204" pitchFamily="49" charset="0"/>
              </a:rPr>
              <a:t>="60"</a:t>
            </a:r>
            <a:endParaRPr lang="fr-FR" dirty="0"/>
          </a:p>
        </p:txBody>
      </p:sp>
      <p:sp>
        <p:nvSpPr>
          <p:cNvPr id="3" name="ZoneTexte 2">
            <a:extLst>
              <a:ext uri="{FF2B5EF4-FFF2-40B4-BE49-F238E27FC236}">
                <a16:creationId xmlns:a16="http://schemas.microsoft.com/office/drawing/2014/main" id="{40FDD21D-1C6E-4956-8615-308E2DBC26D0}"/>
              </a:ext>
            </a:extLst>
          </p:cNvPr>
          <p:cNvSpPr txBox="1"/>
          <p:nvPr/>
        </p:nvSpPr>
        <p:spPr>
          <a:xfrm>
            <a:off x="827584" y="3429000"/>
            <a:ext cx="8077200" cy="1754326"/>
          </a:xfrm>
          <a:prstGeom prst="rect">
            <a:avLst/>
          </a:prstGeom>
          <a:noFill/>
        </p:spPr>
        <p:txBody>
          <a:bodyPr wrap="square" rtlCol="0">
            <a:spAutoFit/>
          </a:bodyPr>
          <a:lstStyle/>
          <a:p>
            <a:r>
              <a:rPr lang="fr-FR" dirty="0"/>
              <a:t>Ce sont des attributs de mise en page qui ont été ajoutés dans les balises d'ouvertures des conteneurs appartenant à la page de contenu.</a:t>
            </a:r>
          </a:p>
          <a:p>
            <a:endParaRPr lang="fr-FR" dirty="0"/>
          </a:p>
          <a:p>
            <a:r>
              <a:rPr lang="fr-FR" dirty="0"/>
              <a:t>Tout comme les feuilles de style pour la mise en page HTML, une gestion simple des attributs de mise en page consiste à les regrouper. Pour ce faire, nous pouvons, dans un premier temps, définir les valeurs au moyen d'une librairie de ressources </a:t>
            </a:r>
          </a:p>
        </p:txBody>
      </p:sp>
    </p:spTree>
    <p:extLst>
      <p:ext uri="{BB962C8B-B14F-4D97-AF65-F5344CB8AC3E}">
        <p14:creationId xmlns:p14="http://schemas.microsoft.com/office/powerpoint/2010/main" val="2081291166"/>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Ressources</a:t>
            </a:r>
          </a:p>
        </p:txBody>
      </p:sp>
      <p:sp>
        <p:nvSpPr>
          <p:cNvPr id="3" name="ZoneTexte 2">
            <a:extLst>
              <a:ext uri="{FF2B5EF4-FFF2-40B4-BE49-F238E27FC236}">
                <a16:creationId xmlns:a16="http://schemas.microsoft.com/office/drawing/2014/main" id="{40FDD21D-1C6E-4956-8615-308E2DBC26D0}"/>
              </a:ext>
            </a:extLst>
          </p:cNvPr>
          <p:cNvSpPr txBox="1"/>
          <p:nvPr/>
        </p:nvSpPr>
        <p:spPr>
          <a:xfrm>
            <a:off x="831107" y="3162742"/>
            <a:ext cx="8077200" cy="923330"/>
          </a:xfrm>
          <a:prstGeom prst="rect">
            <a:avLst/>
          </a:prstGeom>
          <a:noFill/>
        </p:spPr>
        <p:txBody>
          <a:bodyPr wrap="square" rtlCol="0">
            <a:spAutoFit/>
          </a:bodyPr>
          <a:lstStyle/>
          <a:p>
            <a:r>
              <a:rPr lang="fr-FR" dirty="0"/>
              <a:t>Nous définissons notre propre ressource de couleur identifiée par la clef  </a:t>
            </a:r>
            <a:r>
              <a:rPr lang="en-US" dirty="0">
                <a:solidFill>
                  <a:srgbClr val="FF0000"/>
                </a:solidFill>
                <a:latin typeface="Consolas" panose="020B0609020204030204" pitchFamily="49" charset="0"/>
              </a:rPr>
              <a:t>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Key</a:t>
            </a:r>
            <a:r>
              <a:rPr lang="en-US" dirty="0">
                <a:solidFill>
                  <a:srgbClr val="0000FF"/>
                </a:solidFill>
                <a:latin typeface="Consolas" panose="020B0609020204030204" pitchFamily="49" charset="0"/>
              </a:rPr>
              <a:t>="LabelColor"</a:t>
            </a:r>
            <a:r>
              <a:rPr lang="fr-FR" dirty="0"/>
              <a:t>. Nous pouvons alors utiliser cette ressource comme valeur d'attribut.</a:t>
            </a:r>
          </a:p>
        </p:txBody>
      </p:sp>
      <p:sp>
        <p:nvSpPr>
          <p:cNvPr id="4" name="Rectangle 3">
            <a:extLst>
              <a:ext uri="{FF2B5EF4-FFF2-40B4-BE49-F238E27FC236}">
                <a16:creationId xmlns:a16="http://schemas.microsoft.com/office/drawing/2014/main" id="{AE584370-C8CD-4AA6-88CE-EE767601A6C0}"/>
              </a:ext>
            </a:extLst>
          </p:cNvPr>
          <p:cNvSpPr/>
          <p:nvPr/>
        </p:nvSpPr>
        <p:spPr>
          <a:xfrm>
            <a:off x="827584" y="1340768"/>
            <a:ext cx="8077200" cy="1477328"/>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ContentPage.Resources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ResourceDictionary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Color</a:t>
            </a:r>
            <a:r>
              <a:rPr lang="en-US" dirty="0">
                <a:solidFill>
                  <a:srgbClr val="FF0000"/>
                </a:solidFill>
                <a:latin typeface="Consolas" panose="020B0609020204030204" pitchFamily="49" charset="0"/>
              </a:rPr>
              <a:t> 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Key</a:t>
            </a:r>
            <a:r>
              <a:rPr lang="en-US" dirty="0">
                <a:solidFill>
                  <a:srgbClr val="0000FF"/>
                </a:solidFill>
                <a:latin typeface="Consolas" panose="020B0609020204030204" pitchFamily="49" charset="0"/>
              </a:rPr>
              <a:t>="LabelColor"&gt;</a:t>
            </a:r>
            <a:r>
              <a:rPr lang="en-US" dirty="0">
                <a:solidFill>
                  <a:srgbClr val="000000"/>
                </a:solidFill>
                <a:latin typeface="Consolas" panose="020B0609020204030204" pitchFamily="49" charset="0"/>
              </a:rPr>
              <a:t>Black</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Color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ResourceDictionary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ContentPage.Resources</a:t>
            </a:r>
            <a:r>
              <a:rPr lang="fr-FR" dirty="0">
                <a:solidFill>
                  <a:srgbClr val="0000FF"/>
                </a:solidFill>
                <a:latin typeface="Consolas" panose="020B0609020204030204" pitchFamily="49" charset="0"/>
              </a:rPr>
              <a:t>&gt;</a:t>
            </a:r>
            <a:endParaRPr lang="fr-FR" dirty="0"/>
          </a:p>
        </p:txBody>
      </p:sp>
      <p:sp>
        <p:nvSpPr>
          <p:cNvPr id="6" name="Rectangle 5">
            <a:extLst>
              <a:ext uri="{FF2B5EF4-FFF2-40B4-BE49-F238E27FC236}">
                <a16:creationId xmlns:a16="http://schemas.microsoft.com/office/drawing/2014/main" id="{F6407150-8B7D-4DDA-ABC1-1FBD2F87F5F0}"/>
              </a:ext>
            </a:extLst>
          </p:cNvPr>
          <p:cNvSpPr/>
          <p:nvPr/>
        </p:nvSpPr>
        <p:spPr>
          <a:xfrm>
            <a:off x="827584" y="4293096"/>
            <a:ext cx="8077200" cy="923330"/>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Margin</a:t>
            </a:r>
            <a:r>
              <a:rPr lang="fr-FR" dirty="0">
                <a:solidFill>
                  <a:srgbClr val="0000FF"/>
                </a:solidFill>
                <a:latin typeface="Consolas" panose="020B0609020204030204" pitchFamily="49" charset="0"/>
              </a:rPr>
              <a:t>="0,20,0,40"</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TextColor</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StaticResource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LabelColor</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FontSize</a:t>
            </a:r>
            <a:r>
              <a:rPr lang="fr-FR" dirty="0">
                <a:solidFill>
                  <a:srgbClr val="0000FF"/>
                </a:solidFill>
                <a:latin typeface="Consolas" panose="020B0609020204030204" pitchFamily="49" charset="0"/>
              </a:rPr>
              <a:t>="30"</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="Formulaire d'inscription"&gt;&lt;/</a:t>
            </a:r>
            <a:r>
              <a:rPr lang="fr-FR" dirty="0">
                <a:solidFill>
                  <a:srgbClr val="A31515"/>
                </a:solidFill>
                <a:latin typeface="Consolas" panose="020B0609020204030204" pitchFamily="49" charset="0"/>
              </a:rPr>
              <a:t>Label</a:t>
            </a:r>
            <a:r>
              <a:rPr lang="fr-FR" dirty="0">
                <a:solidFill>
                  <a:srgbClr val="0000FF"/>
                </a:solidFill>
                <a:latin typeface="Consolas" panose="020B0609020204030204" pitchFamily="49" charset="0"/>
              </a:rPr>
              <a:t>&gt;</a:t>
            </a:r>
            <a:endParaRPr lang="fr-FR" dirty="0"/>
          </a:p>
        </p:txBody>
      </p:sp>
      <p:sp>
        <p:nvSpPr>
          <p:cNvPr id="7" name="ZoneTexte 6">
            <a:extLst>
              <a:ext uri="{FF2B5EF4-FFF2-40B4-BE49-F238E27FC236}">
                <a16:creationId xmlns:a16="http://schemas.microsoft.com/office/drawing/2014/main" id="{451781E3-CA15-4723-A4DB-A3409A72A95A}"/>
              </a:ext>
            </a:extLst>
          </p:cNvPr>
          <p:cNvSpPr txBox="1"/>
          <p:nvPr/>
        </p:nvSpPr>
        <p:spPr>
          <a:xfrm>
            <a:off x="827584" y="5589240"/>
            <a:ext cx="8077200" cy="646331"/>
          </a:xfrm>
          <a:prstGeom prst="rect">
            <a:avLst/>
          </a:prstGeom>
          <a:noFill/>
        </p:spPr>
        <p:txBody>
          <a:bodyPr wrap="square" rtlCol="0">
            <a:spAutoFit/>
          </a:bodyPr>
          <a:lstStyle/>
          <a:p>
            <a:r>
              <a:rPr lang="fr-FR" dirty="0"/>
              <a:t>Nous pouvons définir de multiples valeurs les unes à la suite des autres de la façon suivante </a:t>
            </a:r>
          </a:p>
        </p:txBody>
      </p:sp>
    </p:spTree>
    <p:extLst>
      <p:ext uri="{BB962C8B-B14F-4D97-AF65-F5344CB8AC3E}">
        <p14:creationId xmlns:p14="http://schemas.microsoft.com/office/powerpoint/2010/main" val="1930739997"/>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Ressources</a:t>
            </a:r>
          </a:p>
        </p:txBody>
      </p:sp>
      <p:sp>
        <p:nvSpPr>
          <p:cNvPr id="5" name="Rectangle 4">
            <a:extLst>
              <a:ext uri="{FF2B5EF4-FFF2-40B4-BE49-F238E27FC236}">
                <a16:creationId xmlns:a16="http://schemas.microsoft.com/office/drawing/2014/main" id="{ABB0A244-9F76-4746-8F60-48DA4195C77A}"/>
              </a:ext>
            </a:extLst>
          </p:cNvPr>
          <p:cNvSpPr/>
          <p:nvPr/>
        </p:nvSpPr>
        <p:spPr>
          <a:xfrm>
            <a:off x="762000" y="1259632"/>
            <a:ext cx="8208912" cy="1754326"/>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ContentPage.Resources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ResourceDictionary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Color</a:t>
            </a:r>
            <a:r>
              <a:rPr lang="en-US" dirty="0">
                <a:solidFill>
                  <a:srgbClr val="FF0000"/>
                </a:solidFill>
                <a:latin typeface="Consolas" panose="020B0609020204030204" pitchFamily="49" charset="0"/>
              </a:rPr>
              <a:t> 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Key</a:t>
            </a:r>
            <a:r>
              <a:rPr lang="en-US" dirty="0">
                <a:solidFill>
                  <a:srgbClr val="0000FF"/>
                </a:solidFill>
                <a:latin typeface="Consolas" panose="020B0609020204030204" pitchFamily="49" charset="0"/>
              </a:rPr>
              <a:t>="TitleColor"&gt;</a:t>
            </a:r>
            <a:r>
              <a:rPr lang="en-US" dirty="0">
                <a:solidFill>
                  <a:srgbClr val="000000"/>
                </a:solidFill>
                <a:latin typeface="Consolas" panose="020B0609020204030204" pitchFamily="49" charset="0"/>
              </a:rPr>
              <a:t>Black</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Color</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x</a:t>
            </a:r>
            <a:r>
              <a:rPr lang="en-US" dirty="0" err="1">
                <a:solidFill>
                  <a:srgbClr val="0000FF"/>
                </a:solidFill>
                <a:latin typeface="Consolas" panose="020B0609020204030204" pitchFamily="49" charset="0"/>
              </a:rPr>
              <a:t>:</a:t>
            </a:r>
            <a:r>
              <a:rPr lang="en-US" dirty="0" err="1">
                <a:solidFill>
                  <a:srgbClr val="A31515"/>
                </a:solidFill>
                <a:latin typeface="Consolas" panose="020B0609020204030204" pitchFamily="49" charset="0"/>
              </a:rPr>
              <a:t>Double</a:t>
            </a:r>
            <a:r>
              <a:rPr lang="en-US" dirty="0">
                <a:solidFill>
                  <a:srgbClr val="FF0000"/>
                </a:solidFill>
                <a:latin typeface="Consolas" panose="020B0609020204030204" pitchFamily="49" charset="0"/>
              </a:rPr>
              <a:t> 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Key</a:t>
            </a:r>
            <a:r>
              <a:rPr lang="en-US" dirty="0">
                <a:solidFill>
                  <a:srgbClr val="0000FF"/>
                </a:solidFill>
                <a:latin typeface="Consolas" panose="020B0609020204030204" pitchFamily="49" charset="0"/>
              </a:rPr>
              <a:t>="TitleSize"&gt;</a:t>
            </a:r>
            <a:r>
              <a:rPr lang="en-US" dirty="0">
                <a:solidFill>
                  <a:srgbClr val="000000"/>
                </a:solidFill>
                <a:latin typeface="Consolas" panose="020B0609020204030204" pitchFamily="49" charset="0"/>
              </a:rPr>
              <a:t>30</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x</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Double</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ResourceDictionary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ContentPage.Resources</a:t>
            </a:r>
            <a:r>
              <a:rPr lang="fr-FR" dirty="0">
                <a:solidFill>
                  <a:srgbClr val="0000FF"/>
                </a:solidFill>
                <a:latin typeface="Consolas" panose="020B0609020204030204" pitchFamily="49" charset="0"/>
              </a:rPr>
              <a:t>&gt;</a:t>
            </a:r>
            <a:endParaRPr lang="fr-FR" dirty="0"/>
          </a:p>
        </p:txBody>
      </p:sp>
      <p:sp>
        <p:nvSpPr>
          <p:cNvPr id="8" name="ZoneTexte 7">
            <a:extLst>
              <a:ext uri="{FF2B5EF4-FFF2-40B4-BE49-F238E27FC236}">
                <a16:creationId xmlns:a16="http://schemas.microsoft.com/office/drawing/2014/main" id="{756AA3F3-8305-4E5B-803C-1B12484BD076}"/>
              </a:ext>
            </a:extLst>
          </p:cNvPr>
          <p:cNvSpPr txBox="1"/>
          <p:nvPr/>
        </p:nvSpPr>
        <p:spPr>
          <a:xfrm>
            <a:off x="762000" y="3246817"/>
            <a:ext cx="8077200" cy="1754326"/>
          </a:xfrm>
          <a:prstGeom prst="rect">
            <a:avLst/>
          </a:prstGeom>
          <a:noFill/>
        </p:spPr>
        <p:txBody>
          <a:bodyPr wrap="square" rtlCol="0">
            <a:spAutoFit/>
          </a:bodyPr>
          <a:lstStyle/>
          <a:p>
            <a:r>
              <a:rPr lang="fr-FR" dirty="0"/>
              <a:t>L'intérêt est de pouvoir très facilement modifier la valeur sans devoir parcourir l'entièreté du fichier XAML.</a:t>
            </a:r>
          </a:p>
          <a:p>
            <a:endParaRPr lang="fr-FR" dirty="0"/>
          </a:p>
          <a:p>
            <a:r>
              <a:rPr lang="fr-FR" dirty="0"/>
              <a:t>Malgré tout, appliquer de multiples propriétés identiques pour, dans notre exemple, les labels, demande de les ajouter pour chacun d'eux. Nous pouvons alors définir des styles.</a:t>
            </a:r>
          </a:p>
        </p:txBody>
      </p:sp>
    </p:spTree>
    <p:extLst>
      <p:ext uri="{BB962C8B-B14F-4D97-AF65-F5344CB8AC3E}">
        <p14:creationId xmlns:p14="http://schemas.microsoft.com/office/powerpoint/2010/main" val="2367136788"/>
      </p:ext>
    </p:extLst>
  </p:cSld>
  <p:clrMapOvr>
    <a:masterClrMapping/>
  </p:clrMapOvr>
  <p:transition spd="slow">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Styles</a:t>
            </a:r>
          </a:p>
        </p:txBody>
      </p:sp>
      <p:sp>
        <p:nvSpPr>
          <p:cNvPr id="5" name="Rectangle 4">
            <a:extLst>
              <a:ext uri="{FF2B5EF4-FFF2-40B4-BE49-F238E27FC236}">
                <a16:creationId xmlns:a16="http://schemas.microsoft.com/office/drawing/2014/main" id="{ABB0A244-9F76-4746-8F60-48DA4195C77A}"/>
              </a:ext>
            </a:extLst>
          </p:cNvPr>
          <p:cNvSpPr/>
          <p:nvPr/>
        </p:nvSpPr>
        <p:spPr>
          <a:xfrm>
            <a:off x="762000" y="1259632"/>
            <a:ext cx="8208912" cy="2862322"/>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ContentPage.Resources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ResourceDictionary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Color</a:t>
            </a:r>
            <a:r>
              <a:rPr lang="en-US" dirty="0">
                <a:solidFill>
                  <a:srgbClr val="FF0000"/>
                </a:solidFill>
                <a:latin typeface="Consolas" panose="020B0609020204030204" pitchFamily="49" charset="0"/>
              </a:rPr>
              <a:t> 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Key</a:t>
            </a:r>
            <a:r>
              <a:rPr lang="en-US" dirty="0">
                <a:solidFill>
                  <a:srgbClr val="0000FF"/>
                </a:solidFill>
                <a:latin typeface="Consolas" panose="020B0609020204030204" pitchFamily="49" charset="0"/>
              </a:rPr>
              <a:t>="TitleColor"&gt;</a:t>
            </a:r>
            <a:r>
              <a:rPr lang="en-US" dirty="0">
                <a:solidFill>
                  <a:srgbClr val="000000"/>
                </a:solidFill>
                <a:latin typeface="Consolas" panose="020B0609020204030204" pitchFamily="49" charset="0"/>
              </a:rPr>
              <a:t>Black</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Color</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x</a:t>
            </a:r>
            <a:r>
              <a:rPr lang="en-US" dirty="0" err="1">
                <a:solidFill>
                  <a:srgbClr val="0000FF"/>
                </a:solidFill>
                <a:latin typeface="Consolas" panose="020B0609020204030204" pitchFamily="49" charset="0"/>
              </a:rPr>
              <a:t>:</a:t>
            </a:r>
            <a:r>
              <a:rPr lang="en-US" dirty="0" err="1">
                <a:solidFill>
                  <a:srgbClr val="A31515"/>
                </a:solidFill>
                <a:latin typeface="Consolas" panose="020B0609020204030204" pitchFamily="49" charset="0"/>
              </a:rPr>
              <a:t>Double</a:t>
            </a:r>
            <a:r>
              <a:rPr lang="en-US" dirty="0">
                <a:solidFill>
                  <a:srgbClr val="FF0000"/>
                </a:solidFill>
                <a:latin typeface="Consolas" panose="020B0609020204030204" pitchFamily="49" charset="0"/>
              </a:rPr>
              <a:t> 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Key</a:t>
            </a:r>
            <a:r>
              <a:rPr lang="en-US" dirty="0">
                <a:solidFill>
                  <a:srgbClr val="0000FF"/>
                </a:solidFill>
                <a:latin typeface="Consolas" panose="020B0609020204030204" pitchFamily="49" charset="0"/>
              </a:rPr>
              <a:t>="TitleSize"&gt;</a:t>
            </a:r>
            <a:r>
              <a:rPr lang="en-US" dirty="0">
                <a:solidFill>
                  <a:srgbClr val="000000"/>
                </a:solidFill>
                <a:latin typeface="Consolas" panose="020B0609020204030204" pitchFamily="49" charset="0"/>
              </a:rPr>
              <a:t>20</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x</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Double</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    &lt;/</a:t>
            </a:r>
            <a:r>
              <a:rPr lang="fr-FR" dirty="0" err="1">
                <a:solidFill>
                  <a:srgbClr val="A31515"/>
                </a:solidFill>
                <a:latin typeface="Consolas" panose="020B0609020204030204" pitchFamily="49" charset="0"/>
              </a:rPr>
              <a:t>ResourceDictionary</a:t>
            </a:r>
            <a:r>
              <a:rPr lang="fr-FR" dirty="0">
                <a:solidFill>
                  <a:srgbClr val="0000FF"/>
                </a:solidFill>
                <a:latin typeface="Consolas" panose="020B0609020204030204" pitchFamily="49" charset="0"/>
              </a:rPr>
              <a:t>&gt;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Style</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Key</a:t>
            </a:r>
            <a:r>
              <a:rPr lang="fr-FR" dirty="0">
                <a:solidFill>
                  <a:srgbClr val="0000FF"/>
                </a:solidFill>
                <a:latin typeface="Consolas" panose="020B0609020204030204" pitchFamily="49" charset="0"/>
              </a:rPr>
              <a:t>="LabelStyle"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TargetType</a:t>
            </a:r>
            <a:r>
              <a:rPr lang="fr-FR" dirty="0">
                <a:solidFill>
                  <a:srgbClr val="0000FF"/>
                </a:solidFill>
                <a:latin typeface="Consolas" panose="020B0609020204030204" pitchFamily="49" charset="0"/>
              </a:rPr>
              <a:t>="Label"&gt;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Setter</a:t>
            </a:r>
            <a:r>
              <a:rPr lang="en-US" dirty="0">
                <a:solidFill>
                  <a:srgbClr val="FF0000"/>
                </a:solidFill>
                <a:latin typeface="Consolas" panose="020B0609020204030204" pitchFamily="49" charset="0"/>
              </a:rPr>
              <a:t> 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TextColor</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Value</a:t>
            </a:r>
            <a:r>
              <a:rPr lang="en-US" dirty="0">
                <a:solidFill>
                  <a:srgbClr val="0000FF"/>
                </a:solidFill>
                <a:latin typeface="Consolas" panose="020B0609020204030204" pitchFamily="49" charset="0"/>
              </a:rPr>
              <a:t>="Blue"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Setter</a:t>
            </a:r>
            <a:r>
              <a:rPr lang="en-US" dirty="0">
                <a:solidFill>
                  <a:srgbClr val="FF0000"/>
                </a:solidFill>
                <a:latin typeface="Consolas" panose="020B0609020204030204" pitchFamily="49" charset="0"/>
              </a:rPr>
              <a:t> 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FontSize</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Value</a:t>
            </a:r>
            <a:r>
              <a:rPr lang="en-US" dirty="0">
                <a:solidFill>
                  <a:srgbClr val="0000FF"/>
                </a:solidFill>
                <a:latin typeface="Consolas" panose="020B0609020204030204" pitchFamily="49" charset="0"/>
              </a:rPr>
              <a:t>="15" /&gt;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Style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ContentPage.Resources</a:t>
            </a:r>
            <a:r>
              <a:rPr lang="fr-FR" dirty="0">
                <a:solidFill>
                  <a:srgbClr val="0000FF"/>
                </a:solidFill>
                <a:latin typeface="Consolas" panose="020B0609020204030204" pitchFamily="49" charset="0"/>
              </a:rPr>
              <a:t>&gt;</a:t>
            </a:r>
            <a:endParaRPr lang="fr-FR" dirty="0"/>
          </a:p>
        </p:txBody>
      </p:sp>
      <p:sp>
        <p:nvSpPr>
          <p:cNvPr id="3" name="ZoneTexte 2">
            <a:extLst>
              <a:ext uri="{FF2B5EF4-FFF2-40B4-BE49-F238E27FC236}">
                <a16:creationId xmlns:a16="http://schemas.microsoft.com/office/drawing/2014/main" id="{9DFFD97F-20F8-40CF-AAA9-CB2FC6C7A894}"/>
              </a:ext>
            </a:extLst>
          </p:cNvPr>
          <p:cNvSpPr txBox="1"/>
          <p:nvPr/>
        </p:nvSpPr>
        <p:spPr>
          <a:xfrm>
            <a:off x="762000" y="4365104"/>
            <a:ext cx="8208912" cy="1477328"/>
          </a:xfrm>
          <a:prstGeom prst="rect">
            <a:avLst/>
          </a:prstGeom>
          <a:noFill/>
        </p:spPr>
        <p:txBody>
          <a:bodyPr wrap="square" rtlCol="0">
            <a:spAutoFit/>
          </a:bodyPr>
          <a:lstStyle/>
          <a:p>
            <a:r>
              <a:rPr lang="fr-FR" dirty="0"/>
              <a:t>Le conteneur Style contient des Setter dans lesquelles nous associerons la propriété que nous souhaitons définir et la valeur correspondante. La clef n'est pas indispensable si nous souhaitons que ce style soit global à tous les labels dans notre exemple.</a:t>
            </a:r>
          </a:p>
          <a:p>
            <a:r>
              <a:rPr lang="fr-FR" dirty="0"/>
              <a:t>La cible graphique affectée par le style est définie dans l'attribut </a:t>
            </a:r>
            <a:r>
              <a:rPr lang="fr-FR" dirty="0" err="1"/>
              <a:t>TargetType</a:t>
            </a:r>
            <a:r>
              <a:rPr lang="fr-FR" dirty="0"/>
              <a:t>.    </a:t>
            </a:r>
          </a:p>
        </p:txBody>
      </p:sp>
      <p:sp>
        <p:nvSpPr>
          <p:cNvPr id="4" name="Rectangle 3">
            <a:extLst>
              <a:ext uri="{FF2B5EF4-FFF2-40B4-BE49-F238E27FC236}">
                <a16:creationId xmlns:a16="http://schemas.microsoft.com/office/drawing/2014/main" id="{AA8B317F-D2FD-4F40-B60D-6EF484B71A7C}"/>
              </a:ext>
            </a:extLst>
          </p:cNvPr>
          <p:cNvSpPr/>
          <p:nvPr/>
        </p:nvSpPr>
        <p:spPr>
          <a:xfrm>
            <a:off x="827584" y="6085582"/>
            <a:ext cx="8143328" cy="369332"/>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Style</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StaticResource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LabelStyle</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="Nom"&gt;&lt;/</a:t>
            </a:r>
            <a:r>
              <a:rPr lang="fr-FR" dirty="0">
                <a:solidFill>
                  <a:srgbClr val="A31515"/>
                </a:solidFill>
                <a:latin typeface="Consolas" panose="020B0609020204030204" pitchFamily="49" charset="0"/>
              </a:rPr>
              <a:t>Label</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2598419368"/>
      </p:ext>
    </p:extLst>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Styles et héritage</a:t>
            </a:r>
          </a:p>
        </p:txBody>
      </p:sp>
      <p:sp>
        <p:nvSpPr>
          <p:cNvPr id="3" name="ZoneTexte 2">
            <a:extLst>
              <a:ext uri="{FF2B5EF4-FFF2-40B4-BE49-F238E27FC236}">
                <a16:creationId xmlns:a16="http://schemas.microsoft.com/office/drawing/2014/main" id="{9DFFD97F-20F8-40CF-AAA9-CB2FC6C7A894}"/>
              </a:ext>
            </a:extLst>
          </p:cNvPr>
          <p:cNvSpPr txBox="1"/>
          <p:nvPr/>
        </p:nvSpPr>
        <p:spPr>
          <a:xfrm>
            <a:off x="762000" y="1340768"/>
            <a:ext cx="8208912" cy="923330"/>
          </a:xfrm>
          <a:prstGeom prst="rect">
            <a:avLst/>
          </a:prstGeom>
          <a:noFill/>
        </p:spPr>
        <p:txBody>
          <a:bodyPr wrap="square" rtlCol="0">
            <a:spAutoFit/>
          </a:bodyPr>
          <a:lstStyle/>
          <a:p>
            <a:r>
              <a:rPr lang="fr-FR" dirty="0"/>
              <a:t>Nous pouvons définir un style de base dont d'autres styles pourraient hériter.</a:t>
            </a:r>
          </a:p>
          <a:p>
            <a:r>
              <a:rPr lang="fr-FR" dirty="0"/>
              <a:t>Dans notre exemple, nous ajoutons un label qui aurait les mêmes propriétés que le style défini précédemment mais avec des attributs supplémentaires de définis</a:t>
            </a:r>
          </a:p>
        </p:txBody>
      </p:sp>
      <p:sp>
        <p:nvSpPr>
          <p:cNvPr id="4" name="Rectangle 3">
            <a:extLst>
              <a:ext uri="{FF2B5EF4-FFF2-40B4-BE49-F238E27FC236}">
                <a16:creationId xmlns:a16="http://schemas.microsoft.com/office/drawing/2014/main" id="{919412F4-444B-4835-9699-80923BA06FE3}"/>
              </a:ext>
            </a:extLst>
          </p:cNvPr>
          <p:cNvSpPr/>
          <p:nvPr/>
        </p:nvSpPr>
        <p:spPr>
          <a:xfrm>
            <a:off x="827856" y="2492896"/>
            <a:ext cx="8077200" cy="2308324"/>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Style</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Key</a:t>
            </a:r>
            <a:r>
              <a:rPr lang="fr-FR" dirty="0">
                <a:solidFill>
                  <a:srgbClr val="0000FF"/>
                </a:solidFill>
                <a:latin typeface="Consolas" panose="020B0609020204030204" pitchFamily="49" charset="0"/>
              </a:rPr>
              <a:t>="LabelStyle"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TargetType</a:t>
            </a:r>
            <a:r>
              <a:rPr lang="fr-FR" dirty="0">
                <a:solidFill>
                  <a:srgbClr val="0000FF"/>
                </a:solidFill>
                <a:latin typeface="Consolas" panose="020B0609020204030204" pitchFamily="49" charset="0"/>
              </a:rPr>
              <a:t>="Label"&gt;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Setter</a:t>
            </a:r>
            <a:r>
              <a:rPr lang="en-US" dirty="0">
                <a:solidFill>
                  <a:srgbClr val="FF0000"/>
                </a:solidFill>
                <a:latin typeface="Consolas" panose="020B0609020204030204" pitchFamily="49" charset="0"/>
              </a:rPr>
              <a:t> 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TextColor</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Value</a:t>
            </a:r>
            <a:r>
              <a:rPr lang="en-US" dirty="0">
                <a:solidFill>
                  <a:srgbClr val="0000FF"/>
                </a:solidFill>
                <a:latin typeface="Consolas" panose="020B0609020204030204" pitchFamily="49" charset="0"/>
              </a:rPr>
              <a:t>="Blue"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Setter</a:t>
            </a:r>
            <a:r>
              <a:rPr lang="en-US" dirty="0">
                <a:solidFill>
                  <a:srgbClr val="FF0000"/>
                </a:solidFill>
                <a:latin typeface="Consolas" panose="020B0609020204030204" pitchFamily="49" charset="0"/>
              </a:rPr>
              <a:t> 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FontSize</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Value</a:t>
            </a:r>
            <a:r>
              <a:rPr lang="en-US" dirty="0">
                <a:solidFill>
                  <a:srgbClr val="0000FF"/>
                </a:solidFill>
                <a:latin typeface="Consolas" panose="020B0609020204030204" pitchFamily="49" charset="0"/>
              </a:rPr>
              <a:t>="15" /&gt;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Style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Style</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Key</a:t>
            </a:r>
            <a:r>
              <a:rPr lang="fr-FR" dirty="0">
                <a:solidFill>
                  <a:srgbClr val="0000FF"/>
                </a:solidFill>
                <a:latin typeface="Consolas" panose="020B0609020204030204" pitchFamily="49" charset="0"/>
              </a:rPr>
              <a:t>="LabelStyle2"</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BasedOn</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StaticResource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LabelStyle</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TargetType</a:t>
            </a:r>
            <a:r>
              <a:rPr lang="fr-FR" dirty="0">
                <a:solidFill>
                  <a:srgbClr val="0000FF"/>
                </a:solidFill>
                <a:latin typeface="Consolas" panose="020B0609020204030204" pitchFamily="49" charset="0"/>
              </a:rPr>
              <a:t>="Label"&gt;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Setter</a:t>
            </a:r>
            <a:r>
              <a:rPr lang="en-US" dirty="0">
                <a:solidFill>
                  <a:srgbClr val="FF0000"/>
                </a:solidFill>
                <a:latin typeface="Consolas" panose="020B0609020204030204" pitchFamily="49" charset="0"/>
              </a:rPr>
              <a:t> 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FontFamily</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Value</a:t>
            </a:r>
            <a:r>
              <a:rPr lang="en-US" dirty="0">
                <a:solidFill>
                  <a:srgbClr val="0000FF"/>
                </a:solidFill>
                <a:latin typeface="Consolas" panose="020B0609020204030204" pitchFamily="49" charset="0"/>
              </a:rPr>
              <a:t>="Underline"&gt;&lt;/</a:t>
            </a:r>
            <a:r>
              <a:rPr lang="en-US" dirty="0">
                <a:solidFill>
                  <a:srgbClr val="A31515"/>
                </a:solidFill>
                <a:latin typeface="Consolas" panose="020B0609020204030204" pitchFamily="49" charset="0"/>
              </a:rPr>
              <a:t>Setter</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Style</a:t>
            </a:r>
            <a:r>
              <a:rPr lang="fr-FR" dirty="0">
                <a:solidFill>
                  <a:srgbClr val="0000FF"/>
                </a:solidFill>
                <a:latin typeface="Consolas" panose="020B0609020204030204" pitchFamily="49" charset="0"/>
              </a:rPr>
              <a:t>&gt;</a:t>
            </a:r>
            <a:endParaRPr lang="fr-FR" dirty="0"/>
          </a:p>
        </p:txBody>
      </p:sp>
      <p:sp>
        <p:nvSpPr>
          <p:cNvPr id="6" name="ZoneTexte 5">
            <a:extLst>
              <a:ext uri="{FF2B5EF4-FFF2-40B4-BE49-F238E27FC236}">
                <a16:creationId xmlns:a16="http://schemas.microsoft.com/office/drawing/2014/main" id="{D64E0272-6EDC-4511-A774-9FE11292DCA8}"/>
              </a:ext>
            </a:extLst>
          </p:cNvPr>
          <p:cNvSpPr txBox="1"/>
          <p:nvPr/>
        </p:nvSpPr>
        <p:spPr>
          <a:xfrm>
            <a:off x="827856" y="5157192"/>
            <a:ext cx="8143056" cy="369332"/>
          </a:xfrm>
          <a:prstGeom prst="rect">
            <a:avLst/>
          </a:prstGeom>
          <a:noFill/>
        </p:spPr>
        <p:txBody>
          <a:bodyPr wrap="square" rtlCol="0">
            <a:spAutoFit/>
          </a:bodyPr>
          <a:lstStyle/>
          <a:p>
            <a:r>
              <a:rPr lang="fr-FR" dirty="0" err="1">
                <a:solidFill>
                  <a:srgbClr val="FF0000"/>
                </a:solidFill>
                <a:latin typeface="Consolas" panose="020B0609020204030204" pitchFamily="49" charset="0"/>
              </a:rPr>
              <a:t>BasedOn</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StaticResource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LabelStyle</a:t>
            </a:r>
            <a:r>
              <a:rPr lang="fr-FR" dirty="0">
                <a:solidFill>
                  <a:srgbClr val="0000FF"/>
                </a:solidFill>
                <a:latin typeface="Consolas" panose="020B0609020204030204" pitchFamily="49" charset="0"/>
              </a:rPr>
              <a:t>}"</a:t>
            </a:r>
            <a:r>
              <a:rPr lang="fr-FR" dirty="0"/>
              <a:t>nous permet de définir cet héritage </a:t>
            </a:r>
          </a:p>
        </p:txBody>
      </p:sp>
    </p:spTree>
    <p:extLst>
      <p:ext uri="{BB962C8B-B14F-4D97-AF65-F5344CB8AC3E}">
        <p14:creationId xmlns:p14="http://schemas.microsoft.com/office/powerpoint/2010/main" val="1790090593"/>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Styles</a:t>
            </a:r>
          </a:p>
        </p:txBody>
      </p:sp>
      <p:sp>
        <p:nvSpPr>
          <p:cNvPr id="3" name="ZoneTexte 2">
            <a:extLst>
              <a:ext uri="{FF2B5EF4-FFF2-40B4-BE49-F238E27FC236}">
                <a16:creationId xmlns:a16="http://schemas.microsoft.com/office/drawing/2014/main" id="{9DFFD97F-20F8-40CF-AAA9-CB2FC6C7A894}"/>
              </a:ext>
            </a:extLst>
          </p:cNvPr>
          <p:cNvSpPr txBox="1"/>
          <p:nvPr/>
        </p:nvSpPr>
        <p:spPr>
          <a:xfrm>
            <a:off x="762000" y="1340768"/>
            <a:ext cx="8208912" cy="923330"/>
          </a:xfrm>
          <a:prstGeom prst="rect">
            <a:avLst/>
          </a:prstGeom>
          <a:noFill/>
        </p:spPr>
        <p:txBody>
          <a:bodyPr wrap="square" rtlCol="0">
            <a:spAutoFit/>
          </a:bodyPr>
          <a:lstStyle/>
          <a:p>
            <a:r>
              <a:rPr lang="fr-FR" dirty="0"/>
              <a:t>Le style peut être défini pour une page comme nous venons de faire mais il peut être également défini pour l'ensemble de l'application. Pour ce faire il suffira de définir les ressources au niveau de l'application elle même. </a:t>
            </a:r>
          </a:p>
        </p:txBody>
      </p:sp>
      <p:sp>
        <p:nvSpPr>
          <p:cNvPr id="5" name="Rectangle 4">
            <a:extLst>
              <a:ext uri="{FF2B5EF4-FFF2-40B4-BE49-F238E27FC236}">
                <a16:creationId xmlns:a16="http://schemas.microsoft.com/office/drawing/2014/main" id="{DCB91086-E599-4402-9FDE-BF9B930F0309}"/>
              </a:ext>
            </a:extLst>
          </p:cNvPr>
          <p:cNvSpPr/>
          <p:nvPr/>
        </p:nvSpPr>
        <p:spPr>
          <a:xfrm>
            <a:off x="838066" y="2492896"/>
            <a:ext cx="8143328" cy="2862322"/>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Application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a:solidFill>
                  <a:srgbClr val="0000FF"/>
                </a:solidFill>
                <a:latin typeface="Consolas" panose="020B0609020204030204" pitchFamily="49" charset="0"/>
              </a:rPr>
              <a:t>="http://xamarin.com/</a:t>
            </a:r>
            <a:r>
              <a:rPr lang="fr-FR" dirty="0" err="1">
                <a:solidFill>
                  <a:srgbClr val="0000FF"/>
                </a:solidFill>
                <a:latin typeface="Consolas" panose="020B0609020204030204" pitchFamily="49" charset="0"/>
              </a:rPr>
              <a:t>schemas</a:t>
            </a:r>
            <a:r>
              <a:rPr lang="fr-FR" dirty="0">
                <a:solidFill>
                  <a:srgbClr val="0000FF"/>
                </a:solidFill>
                <a:latin typeface="Consolas" panose="020B0609020204030204" pitchFamily="49" charset="0"/>
              </a:rPr>
              <a:t>/2014/</a:t>
            </a:r>
            <a:r>
              <a:rPr lang="fr-FR" dirty="0" err="1">
                <a:solidFill>
                  <a:srgbClr val="0000FF"/>
                </a:solidFill>
                <a:latin typeface="Consolas" panose="020B0609020204030204" pitchFamily="49" charset="0"/>
              </a:rPr>
              <a:t>forms</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x</a:t>
            </a:r>
            <a:r>
              <a:rPr lang="fr-FR" dirty="0">
                <a:solidFill>
                  <a:srgbClr val="0000FF"/>
                </a:solidFill>
                <a:latin typeface="Consolas" panose="020B0609020204030204" pitchFamily="49" charset="0"/>
              </a:rPr>
              <a:t>=</a:t>
            </a:r>
            <a:r>
              <a:rPr lang="fr-FR" dirty="0">
                <a:solidFill>
                  <a:srgbClr val="0000FF"/>
                </a:solidFill>
                <a:latin typeface="Consolas" panose="020B0609020204030204" pitchFamily="49" charset="0"/>
                <a:hlinkClick r:id="rId2"/>
              </a:rPr>
              <a:t>http://schemas.microsoft.com/winfx/2009/xaml</a:t>
            </a:r>
            <a:endParaRPr lang="fr-FR" dirty="0">
              <a:solidFill>
                <a:srgbClr val="000000"/>
              </a:solidFill>
              <a:latin typeface="Consolas" panose="020B0609020204030204" pitchFamily="49" charset="0"/>
            </a:endParaRPr>
          </a:p>
          <a:p>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Class</a:t>
            </a:r>
            <a:r>
              <a:rPr lang="fr-FR" dirty="0">
                <a:solidFill>
                  <a:srgbClr val="0000FF"/>
                </a:solidFill>
                <a:latin typeface="Consolas" panose="020B0609020204030204" pitchFamily="49" charset="0"/>
              </a:rPr>
              <a:t>="App24.App"&gt;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Application.Resources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Style</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Key</a:t>
            </a:r>
            <a:r>
              <a:rPr lang="fr-FR" dirty="0">
                <a:solidFill>
                  <a:srgbClr val="0000FF"/>
                </a:solidFill>
                <a:latin typeface="Consolas" panose="020B0609020204030204" pitchFamily="49" charset="0"/>
              </a:rPr>
              <a:t>="LabelStyle"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TargetType</a:t>
            </a:r>
            <a:r>
              <a:rPr lang="fr-FR" dirty="0">
                <a:solidFill>
                  <a:srgbClr val="0000FF"/>
                </a:solidFill>
                <a:latin typeface="Consolas" panose="020B0609020204030204" pitchFamily="49" charset="0"/>
              </a:rPr>
              <a:t>="Label"&gt;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Setter</a:t>
            </a:r>
            <a:r>
              <a:rPr lang="en-US" dirty="0">
                <a:solidFill>
                  <a:srgbClr val="FF0000"/>
                </a:solidFill>
                <a:latin typeface="Consolas" panose="020B0609020204030204" pitchFamily="49" charset="0"/>
              </a:rPr>
              <a:t> 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TextColor</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Value</a:t>
            </a:r>
            <a:r>
              <a:rPr lang="en-US" dirty="0">
                <a:solidFill>
                  <a:srgbClr val="0000FF"/>
                </a:solidFill>
                <a:latin typeface="Consolas" panose="020B0609020204030204" pitchFamily="49" charset="0"/>
              </a:rPr>
              <a:t>="Blue"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Setter</a:t>
            </a:r>
            <a:r>
              <a:rPr lang="en-US" dirty="0">
                <a:solidFill>
                  <a:srgbClr val="FF0000"/>
                </a:solidFill>
                <a:latin typeface="Consolas" panose="020B0609020204030204" pitchFamily="49" charset="0"/>
              </a:rPr>
              <a:t> 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FontSize</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Value</a:t>
            </a:r>
            <a:r>
              <a:rPr lang="en-US" dirty="0">
                <a:solidFill>
                  <a:srgbClr val="0000FF"/>
                </a:solidFill>
                <a:latin typeface="Consolas" panose="020B0609020204030204" pitchFamily="49" charset="0"/>
              </a:rPr>
              <a:t>="15" /&gt;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Style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Application.Resources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Application</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2646288583"/>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ControlTemplate</a:t>
            </a:r>
          </a:p>
        </p:txBody>
      </p:sp>
      <p:sp>
        <p:nvSpPr>
          <p:cNvPr id="3" name="ZoneTexte 2">
            <a:extLst>
              <a:ext uri="{FF2B5EF4-FFF2-40B4-BE49-F238E27FC236}">
                <a16:creationId xmlns:a16="http://schemas.microsoft.com/office/drawing/2014/main" id="{9DFFD97F-20F8-40CF-AAA9-CB2FC6C7A894}"/>
              </a:ext>
            </a:extLst>
          </p:cNvPr>
          <p:cNvSpPr txBox="1"/>
          <p:nvPr/>
        </p:nvSpPr>
        <p:spPr>
          <a:xfrm>
            <a:off x="762000" y="1340768"/>
            <a:ext cx="8208912" cy="1477328"/>
          </a:xfrm>
          <a:prstGeom prst="rect">
            <a:avLst/>
          </a:prstGeom>
          <a:noFill/>
        </p:spPr>
        <p:txBody>
          <a:bodyPr wrap="square" rtlCol="0">
            <a:spAutoFit/>
          </a:bodyPr>
          <a:lstStyle/>
          <a:p>
            <a:r>
              <a:rPr lang="fr-FR" dirty="0"/>
              <a:t>Dans le point précédent, nous avons vu qu'il était possible de définir un style.</a:t>
            </a:r>
          </a:p>
          <a:p>
            <a:r>
              <a:rPr lang="fr-FR" dirty="0"/>
              <a:t>Nous allons voir qu'il est possible également de définir un thème (apparence de la page) pour l'application ou pour une page. </a:t>
            </a:r>
          </a:p>
          <a:p>
            <a:endParaRPr lang="fr-FR" dirty="0"/>
          </a:p>
          <a:p>
            <a:r>
              <a:rPr lang="fr-FR" dirty="0"/>
              <a:t>Le ControlTemplate se crée dans la partie consacrée aux ressources.</a:t>
            </a:r>
          </a:p>
        </p:txBody>
      </p:sp>
    </p:spTree>
    <p:extLst>
      <p:ext uri="{BB962C8B-B14F-4D97-AF65-F5344CB8AC3E}">
        <p14:creationId xmlns:p14="http://schemas.microsoft.com/office/powerpoint/2010/main" val="3203484159"/>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ControlTemplate</a:t>
            </a:r>
          </a:p>
        </p:txBody>
      </p:sp>
      <p:sp>
        <p:nvSpPr>
          <p:cNvPr id="4" name="Rectangle 3">
            <a:extLst>
              <a:ext uri="{FF2B5EF4-FFF2-40B4-BE49-F238E27FC236}">
                <a16:creationId xmlns:a16="http://schemas.microsoft.com/office/drawing/2014/main" id="{3D5DFE89-65C4-4021-B9E9-279E14765835}"/>
              </a:ext>
            </a:extLst>
          </p:cNvPr>
          <p:cNvSpPr/>
          <p:nvPr/>
        </p:nvSpPr>
        <p:spPr>
          <a:xfrm>
            <a:off x="776519" y="1281010"/>
            <a:ext cx="8202488" cy="5078313"/>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ControlTemplate</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Key</a:t>
            </a:r>
            <a:r>
              <a:rPr lang="fr-FR" dirty="0">
                <a:solidFill>
                  <a:srgbClr val="0000FF"/>
                </a:solidFill>
                <a:latin typeface="Consolas" panose="020B0609020204030204" pitchFamily="49" charset="0"/>
              </a:rPr>
              <a:t>="MasterTheme"&gt;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a:t>
            </a:r>
            <a:r>
              <a:rPr lang="fr-FR" dirty="0">
                <a:solidFill>
                  <a:srgbClr val="0000FF"/>
                </a:solidFill>
                <a:latin typeface="Consolas" panose="020B0609020204030204" pitchFamily="49" charset="0"/>
              </a:rPr>
              <a:t>="0.1*"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a:t>
            </a:r>
            <a:r>
              <a:rPr lang="fr-FR" dirty="0">
                <a:solidFill>
                  <a:srgbClr val="0000FF"/>
                </a:solidFill>
                <a:latin typeface="Consolas" panose="020B0609020204030204" pitchFamily="49" charset="0"/>
              </a:rPr>
              <a:t>="0.8*"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a:t>
            </a:r>
            <a:r>
              <a:rPr lang="fr-FR" dirty="0">
                <a:solidFill>
                  <a:srgbClr val="0000FF"/>
                </a:solidFill>
                <a:latin typeface="Consolas" panose="020B0609020204030204" pitchFamily="49" charset="0"/>
              </a:rPr>
              <a:t>="0.1*"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BoxView</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CornerRadius</a:t>
            </a:r>
            <a:r>
              <a:rPr lang="en-US" dirty="0">
                <a:solidFill>
                  <a:srgbClr val="0000FF"/>
                </a:solidFill>
                <a:latin typeface="Consolas" panose="020B0609020204030204" pitchFamily="49" charset="0"/>
              </a:rPr>
              <a:t>="5"</a:t>
            </a:r>
            <a:r>
              <a:rPr lang="en-US" dirty="0">
                <a:solidFill>
                  <a:srgbClr val="FF0000"/>
                </a:solidFill>
                <a:latin typeface="Consolas" panose="020B0609020204030204" pitchFamily="49" charset="0"/>
              </a:rPr>
              <a:t> Color</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LightGray</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Margin</a:t>
            </a:r>
            <a:r>
              <a:rPr lang="fr-FR" dirty="0">
                <a:solidFill>
                  <a:srgbClr val="0000FF"/>
                </a:solidFill>
                <a:latin typeface="Consolas" panose="020B0609020204030204" pitchFamily="49" charset="0"/>
              </a:rPr>
              <a:t>="10,0,0,0"</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="Inscription"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TextColor</a:t>
            </a:r>
            <a:r>
              <a:rPr lang="fr-FR" dirty="0">
                <a:solidFill>
                  <a:srgbClr val="0000FF"/>
                </a:solidFill>
                <a:latin typeface="Consolas" panose="020B0609020204030204" pitchFamily="49" charset="0"/>
              </a:rPr>
              <a:t>="Blue"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="Center"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ContentPresenter</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Grid.Row</a:t>
            </a:r>
            <a:r>
              <a:rPr lang="fr-FR" dirty="0">
                <a:solidFill>
                  <a:srgbClr val="0000FF"/>
                </a:solidFill>
                <a:latin typeface="Consolas" panose="020B0609020204030204" pitchFamily="49" charset="0"/>
              </a:rPr>
              <a:t>="1" /&gt;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BoxView</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CornerRadius</a:t>
            </a:r>
            <a:r>
              <a:rPr lang="en-US" dirty="0">
                <a:solidFill>
                  <a:srgbClr val="0000FF"/>
                </a:solidFill>
                <a:latin typeface="Consolas" panose="020B0609020204030204" pitchFamily="49" charset="0"/>
              </a:rPr>
              <a:t>="5"</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Grid.Row</a:t>
            </a:r>
            <a:r>
              <a:rPr lang="en-US" dirty="0">
                <a:solidFill>
                  <a:srgbClr val="0000FF"/>
                </a:solidFill>
                <a:latin typeface="Consolas" panose="020B0609020204030204" pitchFamily="49" charset="0"/>
              </a:rPr>
              <a:t>="2"</a:t>
            </a:r>
            <a:r>
              <a:rPr lang="en-US" dirty="0">
                <a:solidFill>
                  <a:srgbClr val="FF0000"/>
                </a:solidFill>
                <a:latin typeface="Consolas" panose="020B0609020204030204" pitchFamily="49" charset="0"/>
              </a:rPr>
              <a:t> 				Color</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LightGray</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="10,0,0,0"</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Grid.Row</a:t>
            </a:r>
            <a:r>
              <a:rPr lang="en-US" dirty="0">
                <a:solidFill>
                  <a:srgbClr val="0000FF"/>
                </a:solidFill>
                <a:latin typeface="Consolas" panose="020B0609020204030204" pitchFamily="49" charset="0"/>
              </a:rPr>
              <a:t>="2"</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="Copyright 2019"</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TextColor</a:t>
            </a:r>
            <a:r>
              <a:rPr lang="en-US" dirty="0">
                <a:solidFill>
                  <a:srgbClr val="0000FF"/>
                </a:solidFill>
                <a:latin typeface="Consolas" panose="020B0609020204030204" pitchFamily="49" charset="0"/>
              </a:rPr>
              <a:t>="Blue"</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VerticalOptions</a:t>
            </a:r>
            <a:r>
              <a:rPr lang="en-US" dirty="0">
                <a:solidFill>
                  <a:srgbClr val="0000FF"/>
                </a:solidFill>
                <a:latin typeface="Consolas" panose="020B0609020204030204" pitchFamily="49" charset="0"/>
              </a:rPr>
              <a:t>="Center" /&gt;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ControlTemplate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08458503"/>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Le C# et la technologie .NET</a:t>
            </a:r>
          </a:p>
        </p:txBody>
      </p:sp>
      <p:sp>
        <p:nvSpPr>
          <p:cNvPr id="3" name="Espace réservé du contenu 2"/>
          <p:cNvSpPr>
            <a:spLocks noGrp="1"/>
          </p:cNvSpPr>
          <p:nvPr>
            <p:ph idx="1"/>
          </p:nvPr>
        </p:nvSpPr>
        <p:spPr>
          <a:xfrm>
            <a:off x="762000" y="1596413"/>
            <a:ext cx="8077200" cy="3416763"/>
          </a:xfrm>
        </p:spPr>
        <p:txBody>
          <a:bodyPr>
            <a:normAutofit/>
          </a:bodyPr>
          <a:lstStyle/>
          <a:p>
            <a:r>
              <a:rPr lang="fr-FR" dirty="0"/>
              <a:t>Microsoft donne naissance à sa technologie .NET en 2000.</a:t>
            </a:r>
          </a:p>
          <a:p>
            <a:r>
              <a:rPr lang="fr-FR" dirty="0"/>
              <a:t>Au premier .NET Framework 1.0 est associé le langage C# dans sa version 1.0.</a:t>
            </a:r>
          </a:p>
          <a:p>
            <a:r>
              <a:rPr lang="fr-FR" dirty="0"/>
              <a:t>La version Visual Studio .NET 2002 intègre le C#.</a:t>
            </a:r>
          </a:p>
          <a:p>
            <a:pPr marL="0" indent="0">
              <a:buNone/>
            </a:pPr>
            <a:endParaRPr lang="fr-FR" dirty="0"/>
          </a:p>
          <a:p>
            <a:pPr marL="0" indent="0">
              <a:buNone/>
            </a:pPr>
            <a:endParaRPr lang="fr-FR" dirty="0"/>
          </a:p>
        </p:txBody>
      </p:sp>
      <p:sp>
        <p:nvSpPr>
          <p:cNvPr id="5" name="ZoneTexte 4">
            <a:extLst>
              <a:ext uri="{FF2B5EF4-FFF2-40B4-BE49-F238E27FC236}">
                <a16:creationId xmlns:a16="http://schemas.microsoft.com/office/drawing/2014/main" id="{434EE315-B87A-46B5-9CE4-496EA0F6F3BF}"/>
              </a:ext>
            </a:extLst>
          </p:cNvPr>
          <p:cNvSpPr txBox="1"/>
          <p:nvPr/>
        </p:nvSpPr>
        <p:spPr>
          <a:xfrm>
            <a:off x="879376" y="5013176"/>
            <a:ext cx="7842448" cy="1200329"/>
          </a:xfrm>
          <a:prstGeom prst="rect">
            <a:avLst/>
          </a:prstGeom>
          <a:noFill/>
          <a:ln>
            <a:solidFill>
              <a:schemeClr val="tx1"/>
            </a:solidFill>
          </a:ln>
        </p:spPr>
        <p:txBody>
          <a:bodyPr wrap="square" rtlCol="0">
            <a:spAutoFit/>
          </a:bodyPr>
          <a:lstStyle/>
          <a:p>
            <a:r>
              <a:rPr lang="fr-FR" dirty="0"/>
              <a:t>Le Framework .NET n'existe que dans les environnements Microsoft. Les autres systèmes d'exploitation en sont dépourvus.</a:t>
            </a:r>
          </a:p>
          <a:p>
            <a:r>
              <a:rPr lang="fr-FR" dirty="0"/>
              <a:t>C'est donc à l'époque un environnement propre à Microsoft</a:t>
            </a:r>
          </a:p>
          <a:p>
            <a:r>
              <a:rPr lang="fr-FR" dirty="0"/>
              <a:t>Bien que.... le langage C# est normalisé</a:t>
            </a:r>
          </a:p>
        </p:txBody>
      </p:sp>
    </p:spTree>
    <p:extLst>
      <p:ext uri="{BB962C8B-B14F-4D97-AF65-F5344CB8AC3E}">
        <p14:creationId xmlns:p14="http://schemas.microsoft.com/office/powerpoint/2010/main" val="934877664"/>
      </p:ext>
    </p:extLst>
  </p:cSld>
  <p:clrMapOvr>
    <a:masterClrMapping/>
  </p:clrMapOvr>
  <p:transition spd="slow">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ControlTemplate</a:t>
            </a:r>
          </a:p>
        </p:txBody>
      </p:sp>
      <p:sp>
        <p:nvSpPr>
          <p:cNvPr id="4" name="Rectangle 3">
            <a:extLst>
              <a:ext uri="{FF2B5EF4-FFF2-40B4-BE49-F238E27FC236}">
                <a16:creationId xmlns:a16="http://schemas.microsoft.com/office/drawing/2014/main" id="{3D5DFE89-65C4-4021-B9E9-279E14765835}"/>
              </a:ext>
            </a:extLst>
          </p:cNvPr>
          <p:cNvSpPr/>
          <p:nvPr/>
        </p:nvSpPr>
        <p:spPr>
          <a:xfrm>
            <a:off x="776519" y="1281010"/>
            <a:ext cx="8202488" cy="1200329"/>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ContentPresenter</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Grid.Row</a:t>
            </a:r>
            <a:r>
              <a:rPr lang="fr-FR" dirty="0">
                <a:solidFill>
                  <a:srgbClr val="0000FF"/>
                </a:solidFill>
                <a:latin typeface="Consolas" panose="020B0609020204030204" pitchFamily="49" charset="0"/>
              </a:rPr>
              <a:t>="1" /&gt; </a:t>
            </a:r>
            <a:r>
              <a:rPr lang="fr-FR" dirty="0"/>
              <a:t>permet de définir l'emplacement du modèle ou doit être intégré le contenu de la page.</a:t>
            </a:r>
          </a:p>
          <a:p>
            <a:endParaRPr lang="fr-FR" dirty="0"/>
          </a:p>
          <a:p>
            <a:r>
              <a:rPr lang="fr-FR" dirty="0"/>
              <a:t>Au niveau de la page, il faudra définir le modèle avec lequel on travaille. </a:t>
            </a:r>
          </a:p>
        </p:txBody>
      </p:sp>
      <p:sp>
        <p:nvSpPr>
          <p:cNvPr id="3" name="Rectangle 2">
            <a:extLst>
              <a:ext uri="{FF2B5EF4-FFF2-40B4-BE49-F238E27FC236}">
                <a16:creationId xmlns:a16="http://schemas.microsoft.com/office/drawing/2014/main" id="{86CFBACF-47F6-4C06-BE29-31CFD7155CC1}"/>
              </a:ext>
            </a:extLst>
          </p:cNvPr>
          <p:cNvSpPr/>
          <p:nvPr/>
        </p:nvSpPr>
        <p:spPr>
          <a:xfrm>
            <a:off x="776519" y="2852936"/>
            <a:ext cx="8202488" cy="2585323"/>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ContentView</a:t>
            </a:r>
            <a:r>
              <a:rPr lang="en-US" dirty="0">
                <a:solidFill>
                  <a:srgbClr val="FF0000"/>
                </a:solidFill>
                <a:latin typeface="Consolas" panose="020B0609020204030204" pitchFamily="49" charset="0"/>
              </a:rPr>
              <a:t> Padding</a:t>
            </a:r>
            <a:r>
              <a:rPr lang="en-US" dirty="0">
                <a:solidFill>
                  <a:srgbClr val="0000FF"/>
                </a:solidFill>
                <a:latin typeface="Consolas" panose="020B0609020204030204" pitchFamily="49" charset="0"/>
              </a:rPr>
              <a:t>="5"</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ControlTemplate</a:t>
            </a:r>
            <a:r>
              <a:rPr lang="en-US" dirty="0">
                <a:solidFill>
                  <a:srgbClr val="0000FF"/>
                </a:solidFill>
                <a:latin typeface="Consolas" panose="020B0609020204030204" pitchFamily="49" charset="0"/>
              </a:rPr>
              <a:t>="{</a:t>
            </a:r>
            <a:r>
              <a:rPr lang="en-US" dirty="0" err="1">
                <a:solidFill>
                  <a:srgbClr val="A31515"/>
                </a:solidFill>
                <a:latin typeface="Consolas" panose="020B0609020204030204" pitchFamily="49" charset="0"/>
              </a:rPr>
              <a:t>StaticResource</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MasterTheme</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    &lt;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FillAndExpand</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="Nom"&gt;&lt;/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Prenom</a:t>
            </a:r>
            <a:r>
              <a:rPr lang="fr-FR" dirty="0">
                <a:solidFill>
                  <a:srgbClr val="0000FF"/>
                </a:solidFill>
                <a:latin typeface="Consolas" panose="020B0609020204030204" pitchFamily="49" charset="0"/>
              </a:rPr>
              <a:t>"&gt;&lt;/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="Mail"&gt;&lt;/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Button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="Soumettre"&gt;&lt;/</a:t>
            </a:r>
            <a:r>
              <a:rPr lang="fr-FR" dirty="0">
                <a:solidFill>
                  <a:srgbClr val="A31515"/>
                </a:solidFill>
                <a:latin typeface="Consolas" panose="020B0609020204030204" pitchFamily="49" charset="0"/>
              </a:rPr>
              <a:t>Button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ContentView</a:t>
            </a:r>
            <a:r>
              <a:rPr lang="fr-FR" dirty="0">
                <a:solidFill>
                  <a:srgbClr val="0000FF"/>
                </a:solidFill>
                <a:latin typeface="Consolas" panose="020B0609020204030204" pitchFamily="49" charset="0"/>
              </a:rPr>
              <a:t>&gt;</a:t>
            </a:r>
            <a:endParaRPr lang="fr-FR" dirty="0"/>
          </a:p>
        </p:txBody>
      </p:sp>
      <p:sp>
        <p:nvSpPr>
          <p:cNvPr id="6" name="ZoneTexte 5">
            <a:extLst>
              <a:ext uri="{FF2B5EF4-FFF2-40B4-BE49-F238E27FC236}">
                <a16:creationId xmlns:a16="http://schemas.microsoft.com/office/drawing/2014/main" id="{1D13D50B-BBDB-4054-A91A-178ADA331139}"/>
              </a:ext>
            </a:extLst>
          </p:cNvPr>
          <p:cNvSpPr txBox="1"/>
          <p:nvPr/>
        </p:nvSpPr>
        <p:spPr>
          <a:xfrm>
            <a:off x="809959" y="5809856"/>
            <a:ext cx="8274125" cy="369332"/>
          </a:xfrm>
          <a:prstGeom prst="rect">
            <a:avLst/>
          </a:prstGeom>
          <a:noFill/>
        </p:spPr>
        <p:txBody>
          <a:bodyPr wrap="none" rtlCol="0">
            <a:spAutoFit/>
          </a:bodyPr>
          <a:lstStyle/>
          <a:p>
            <a:r>
              <a:rPr lang="fr-FR" dirty="0"/>
              <a:t>Il est possible de pouvoir commuter d'un modèle à un autre au niveau programmation</a:t>
            </a:r>
          </a:p>
        </p:txBody>
      </p:sp>
    </p:spTree>
    <p:extLst>
      <p:ext uri="{BB962C8B-B14F-4D97-AF65-F5344CB8AC3E}">
        <p14:creationId xmlns:p14="http://schemas.microsoft.com/office/powerpoint/2010/main" val="534148507"/>
      </p:ext>
    </p:extLst>
  </p:cSld>
  <p:clrMapOvr>
    <a:masterClrMapping/>
  </p:clrMapOvr>
  <p:transition spd="slow">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ControlTemplate</a:t>
            </a:r>
          </a:p>
        </p:txBody>
      </p:sp>
      <p:sp>
        <p:nvSpPr>
          <p:cNvPr id="3" name="Rectangle 2">
            <a:extLst>
              <a:ext uri="{FF2B5EF4-FFF2-40B4-BE49-F238E27FC236}">
                <a16:creationId xmlns:a16="http://schemas.microsoft.com/office/drawing/2014/main" id="{86CFBACF-47F6-4C06-BE29-31CFD7155CC1}"/>
              </a:ext>
            </a:extLst>
          </p:cNvPr>
          <p:cNvSpPr/>
          <p:nvPr/>
        </p:nvSpPr>
        <p:spPr>
          <a:xfrm>
            <a:off x="796982" y="1259632"/>
            <a:ext cx="8202488" cy="2308324"/>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FillAndExpand</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="Nom"&gt;&lt;/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Prenom</a:t>
            </a:r>
            <a:r>
              <a:rPr lang="fr-FR" dirty="0">
                <a:solidFill>
                  <a:srgbClr val="0000FF"/>
                </a:solidFill>
                <a:latin typeface="Consolas" panose="020B0609020204030204" pitchFamily="49" charset="0"/>
              </a:rPr>
              <a:t>"&gt;&lt;/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Entry</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="Mail"&gt;&lt;/</a:t>
            </a:r>
            <a:r>
              <a:rPr lang="fr-FR" dirty="0">
                <a:solidFill>
                  <a:srgbClr val="A31515"/>
                </a:solidFill>
                <a:latin typeface="Consolas" panose="020B0609020204030204" pitchFamily="49" charset="0"/>
              </a:rPr>
              <a:t>Entry</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Button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="Soumettre"&gt;&lt;/</a:t>
            </a:r>
            <a:r>
              <a:rPr lang="fr-FR" dirty="0">
                <a:solidFill>
                  <a:srgbClr val="A31515"/>
                </a:solidFill>
                <a:latin typeface="Consolas" panose="020B0609020204030204" pitchFamily="49" charset="0"/>
              </a:rPr>
              <a:t>Button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="Changer le </a:t>
            </a:r>
            <a:r>
              <a:rPr lang="en-US" dirty="0" err="1">
                <a:solidFill>
                  <a:srgbClr val="0000FF"/>
                </a:solidFill>
                <a:latin typeface="Consolas" panose="020B0609020204030204" pitchFamily="49" charset="0"/>
              </a:rPr>
              <a:t>thème</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Clicked</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Button_Clicked</a:t>
            </a:r>
            <a:r>
              <a:rPr lang="en-US" dirty="0">
                <a:solidFill>
                  <a:srgbClr val="0000FF"/>
                </a:solidFill>
                <a:latin typeface="Consolas" panose="020B0609020204030204" pitchFamily="49" charset="0"/>
              </a:rPr>
              <a:t>"&gt;&lt;/</a:t>
            </a:r>
            <a:r>
              <a:rPr lang="en-US" dirty="0">
                <a:solidFill>
                  <a:srgbClr val="A31515"/>
                </a:solidFill>
                <a:latin typeface="Consolas" panose="020B0609020204030204" pitchFamily="49" charset="0"/>
              </a:rPr>
              <a:t>Button</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sp>
        <p:nvSpPr>
          <p:cNvPr id="5" name="Rectangle 4">
            <a:extLst>
              <a:ext uri="{FF2B5EF4-FFF2-40B4-BE49-F238E27FC236}">
                <a16:creationId xmlns:a16="http://schemas.microsoft.com/office/drawing/2014/main" id="{EF465DAE-E374-49F9-84B4-45E2B9084E42}"/>
              </a:ext>
            </a:extLst>
          </p:cNvPr>
          <p:cNvSpPr/>
          <p:nvPr/>
        </p:nvSpPr>
        <p:spPr>
          <a:xfrm>
            <a:off x="699356" y="3718679"/>
            <a:ext cx="8300114" cy="2862322"/>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Button_Clicked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OrgTemp</a:t>
            </a:r>
            <a:r>
              <a:rPr lang="fr-FR" dirty="0">
                <a:solidFill>
                  <a:srgbClr val="000000"/>
                </a:solidFill>
                <a:latin typeface="Consolas" panose="020B0609020204030204" pitchFamily="49" charset="0"/>
              </a:rPr>
              <a:t> =     (ControlTemplate)</a:t>
            </a:r>
            <a:r>
              <a:rPr lang="fr-FR" dirty="0" err="1">
                <a:solidFill>
                  <a:srgbClr val="000000"/>
                </a:solidFill>
                <a:latin typeface="Consolas" panose="020B0609020204030204" pitchFamily="49" charset="0"/>
              </a:rPr>
              <a:t>Application.Current.Resources</a:t>
            </a:r>
            <a:r>
              <a:rPr lang="fr-FR" dirty="0">
                <a:solidFill>
                  <a:srgbClr val="000000"/>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MasterTheme</a:t>
            </a:r>
            <a:r>
              <a:rPr lang="fr-FR" dirty="0">
                <a:solidFill>
                  <a:srgbClr val="A31515"/>
                </a:solidFill>
                <a:latin typeface="Consolas" panose="020B0609020204030204" pitchFamily="49" charset="0"/>
              </a:rPr>
              <a:t>"</a:t>
            </a:r>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CtView.ControlTemplate</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OrgTemp</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CtView.ControlTemplate</a:t>
            </a:r>
            <a:r>
              <a:rPr lang="fr-FR" dirty="0">
                <a:solidFill>
                  <a:srgbClr val="000000"/>
                </a:solidFill>
                <a:latin typeface="Consolas" panose="020B0609020204030204" pitchFamily="49" charset="0"/>
              </a:rPr>
              <a:t> = 					(ControlTemplate)</a:t>
            </a:r>
            <a:r>
              <a:rPr lang="fr-FR" dirty="0" err="1">
                <a:solidFill>
                  <a:srgbClr val="000000"/>
                </a:solidFill>
                <a:latin typeface="Consolas" panose="020B0609020204030204" pitchFamily="49" charset="0"/>
              </a:rPr>
              <a:t>Application.Current.Resources</a:t>
            </a:r>
            <a:r>
              <a:rPr lang="fr-FR" dirty="0">
                <a:solidFill>
                  <a:srgbClr val="000000"/>
                </a:solidFill>
                <a:latin typeface="Consolas" panose="020B0609020204030204" pitchFamily="49" charset="0"/>
              </a:rPr>
              <a:t>[</a:t>
            </a:r>
            <a:r>
              <a:rPr lang="fr-FR" dirty="0">
                <a:solidFill>
                  <a:srgbClr val="A31515"/>
                </a:solidFill>
                <a:latin typeface="Consolas" panose="020B0609020204030204" pitchFamily="49" charset="0"/>
              </a:rPr>
              <a:t>"MasterTheme2"</a:t>
            </a:r>
            <a:r>
              <a:rPr lang="fr-FR" dirty="0">
                <a:solidFill>
                  <a:srgbClr val="000000"/>
                </a:solidFill>
                <a:latin typeface="Consolas" panose="020B0609020204030204" pitchFamily="49" charset="0"/>
              </a:rPr>
              <a:t>];</a:t>
            </a:r>
          </a:p>
          <a:p>
            <a:r>
              <a:rPr lang="fr-FR" dirty="0" err="1">
                <a:solidFill>
                  <a:srgbClr val="0000FF"/>
                </a:solidFill>
                <a:latin typeface="Consolas" panose="020B0609020204030204" pitchFamily="49" charset="0"/>
              </a:rPr>
              <a:t>else</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CtView.ControlTemplate</a:t>
            </a:r>
            <a:r>
              <a:rPr lang="fr-FR" dirty="0">
                <a:solidFill>
                  <a:srgbClr val="000000"/>
                </a:solidFill>
                <a:latin typeface="Consolas" panose="020B0609020204030204" pitchFamily="49" charset="0"/>
              </a:rPr>
              <a:t> = (ControlTemplate)</a:t>
            </a:r>
            <a:r>
              <a:rPr lang="fr-FR" dirty="0" err="1">
                <a:solidFill>
                  <a:srgbClr val="000000"/>
                </a:solidFill>
                <a:latin typeface="Consolas" panose="020B0609020204030204" pitchFamily="49" charset="0"/>
              </a:rPr>
              <a:t>Application.Current.Resources</a:t>
            </a:r>
            <a:r>
              <a:rPr lang="fr-FR" dirty="0">
                <a:solidFill>
                  <a:srgbClr val="000000"/>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MasterTheme</a:t>
            </a:r>
            <a:r>
              <a:rPr lang="fr-FR" dirty="0">
                <a:solidFill>
                  <a:srgbClr val="A31515"/>
                </a:solidFill>
                <a:latin typeface="Consolas" panose="020B0609020204030204" pitchFamily="49" charset="0"/>
              </a:rPr>
              <a:t>"</a:t>
            </a:r>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1427489799"/>
      </p:ext>
    </p:extLst>
  </p:cSld>
  <p:clrMapOvr>
    <a:masterClrMapping/>
  </p:clrMapOvr>
  <p:transition spd="slow">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ControlTemplate</a:t>
            </a:r>
          </a:p>
        </p:txBody>
      </p:sp>
      <p:pic>
        <p:nvPicPr>
          <p:cNvPr id="4" name="Image 3">
            <a:extLst>
              <a:ext uri="{FF2B5EF4-FFF2-40B4-BE49-F238E27FC236}">
                <a16:creationId xmlns:a16="http://schemas.microsoft.com/office/drawing/2014/main" id="{20A90C6B-B999-466F-9FC7-3A3C4EFA016C}"/>
              </a:ext>
            </a:extLst>
          </p:cNvPr>
          <p:cNvPicPr>
            <a:picLocks noChangeAspect="1"/>
          </p:cNvPicPr>
          <p:nvPr/>
        </p:nvPicPr>
        <p:blipFill>
          <a:blip r:embed="rId2"/>
          <a:stretch>
            <a:fillRect/>
          </a:stretch>
        </p:blipFill>
        <p:spPr>
          <a:xfrm>
            <a:off x="1331640" y="1256913"/>
            <a:ext cx="2904491" cy="5040560"/>
          </a:xfrm>
          <a:prstGeom prst="rect">
            <a:avLst/>
          </a:prstGeom>
        </p:spPr>
      </p:pic>
      <p:pic>
        <p:nvPicPr>
          <p:cNvPr id="6" name="Image 5">
            <a:extLst>
              <a:ext uri="{FF2B5EF4-FFF2-40B4-BE49-F238E27FC236}">
                <a16:creationId xmlns:a16="http://schemas.microsoft.com/office/drawing/2014/main" id="{434F5614-3F63-4D01-8D4E-5F03F8EF527B}"/>
              </a:ext>
            </a:extLst>
          </p:cNvPr>
          <p:cNvPicPr>
            <a:picLocks noChangeAspect="1"/>
          </p:cNvPicPr>
          <p:nvPr/>
        </p:nvPicPr>
        <p:blipFill>
          <a:blip r:embed="rId3"/>
          <a:stretch>
            <a:fillRect/>
          </a:stretch>
        </p:blipFill>
        <p:spPr>
          <a:xfrm>
            <a:off x="5292080" y="1259632"/>
            <a:ext cx="2904491" cy="5035121"/>
          </a:xfrm>
          <a:prstGeom prst="rect">
            <a:avLst/>
          </a:prstGeom>
        </p:spPr>
      </p:pic>
    </p:spTree>
    <p:extLst>
      <p:ext uri="{BB962C8B-B14F-4D97-AF65-F5344CB8AC3E}">
        <p14:creationId xmlns:p14="http://schemas.microsoft.com/office/powerpoint/2010/main" val="3940232305"/>
      </p:ext>
    </p:extLst>
  </p:cSld>
  <p:clrMapOvr>
    <a:masterClrMapping/>
  </p:clrMapOvr>
  <p:transition spd="slow">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3" name="ZoneTexte 2">
            <a:extLst>
              <a:ext uri="{FF2B5EF4-FFF2-40B4-BE49-F238E27FC236}">
                <a16:creationId xmlns:a16="http://schemas.microsoft.com/office/drawing/2014/main" id="{5F67F00D-79F2-4349-8F51-888B0CC6EA80}"/>
              </a:ext>
            </a:extLst>
          </p:cNvPr>
          <p:cNvSpPr txBox="1"/>
          <p:nvPr/>
        </p:nvSpPr>
        <p:spPr>
          <a:xfrm>
            <a:off x="827584" y="1259632"/>
            <a:ext cx="8136904" cy="3139321"/>
          </a:xfrm>
          <a:prstGeom prst="rect">
            <a:avLst/>
          </a:prstGeom>
          <a:noFill/>
        </p:spPr>
        <p:txBody>
          <a:bodyPr wrap="square" rtlCol="0">
            <a:spAutoFit/>
          </a:bodyPr>
          <a:lstStyle/>
          <a:p>
            <a:r>
              <a:rPr lang="fr-FR" dirty="0"/>
              <a:t>Il se peut que les ressources graphiques ne correspondent pas à vos attentes et que vous souhaitiez les adapter à vos envies... C'est la que les Custom </a:t>
            </a:r>
            <a:r>
              <a:rPr lang="fr-FR" dirty="0" err="1"/>
              <a:t>Renderer</a:t>
            </a:r>
            <a:r>
              <a:rPr lang="fr-FR" dirty="0"/>
              <a:t> entrent en action.</a:t>
            </a:r>
          </a:p>
          <a:p>
            <a:endParaRPr lang="fr-FR" dirty="0"/>
          </a:p>
          <a:p>
            <a:r>
              <a:rPr lang="fr-FR" dirty="0"/>
              <a:t>Imaginons que l'on souhaite des entrées avec des bords et que ceux ci soient arrondis.</a:t>
            </a:r>
          </a:p>
          <a:p>
            <a:r>
              <a:rPr lang="fr-FR" dirty="0"/>
              <a:t>Nous aborderons dans un deuxième exemple des entrées mais comprenant une icône personnalisable sur la gauche.</a:t>
            </a:r>
          </a:p>
          <a:p>
            <a:endParaRPr lang="fr-FR" dirty="0"/>
          </a:p>
          <a:p>
            <a:r>
              <a:rPr lang="fr-FR" dirty="0"/>
              <a:t>La première démarche est de créer une classe dans la partie commune permettant son utilisation au niveau de la couche métier commune.</a:t>
            </a:r>
          </a:p>
        </p:txBody>
      </p:sp>
      <p:sp>
        <p:nvSpPr>
          <p:cNvPr id="5" name="Rectangle 4">
            <a:extLst>
              <a:ext uri="{FF2B5EF4-FFF2-40B4-BE49-F238E27FC236}">
                <a16:creationId xmlns:a16="http://schemas.microsoft.com/office/drawing/2014/main" id="{249B0F6E-5CB1-4320-8BE6-2D9B16C2A311}"/>
              </a:ext>
            </a:extLst>
          </p:cNvPr>
          <p:cNvSpPr/>
          <p:nvPr/>
        </p:nvSpPr>
        <p:spPr>
          <a:xfrm>
            <a:off x="827584" y="4664790"/>
            <a:ext cx="8136904" cy="1754326"/>
          </a:xfrm>
          <a:prstGeom prst="rect">
            <a:avLst/>
          </a:prstGeom>
          <a:ln>
            <a:solidFill>
              <a:schemeClr val="accent1"/>
            </a:solidFill>
          </a:ln>
        </p:spPr>
        <p:txBody>
          <a:bodyPr wrap="square">
            <a:spAutoFit/>
          </a:bodyPr>
          <a:lstStyle/>
          <a:p>
            <a:r>
              <a:rPr lang="fr-FR" dirty="0" err="1">
                <a:solidFill>
                  <a:srgbClr val="0000FF"/>
                </a:solidFill>
                <a:latin typeface="Consolas" panose="020B0609020204030204" pitchFamily="49" charset="0"/>
              </a:rPr>
              <a:t>namespace</a:t>
            </a:r>
            <a:r>
              <a:rPr lang="fr-FR" dirty="0">
                <a:solidFill>
                  <a:srgbClr val="000000"/>
                </a:solidFill>
                <a:latin typeface="Consolas" panose="020B0609020204030204" pitchFamily="49" charset="0"/>
              </a:rPr>
              <a:t> App26</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CustomEntryRenderer</a:t>
            </a:r>
            <a:r>
              <a:rPr lang="fr-FR" dirty="0" err="1">
                <a:solidFill>
                  <a:srgbClr val="000000"/>
                </a:solidFill>
                <a:latin typeface="Consolas" panose="020B0609020204030204" pitchFamily="49" charset="0"/>
              </a:rPr>
              <a:t>:Entry</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844932377"/>
      </p:ext>
    </p:extLst>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3" name="ZoneTexte 2">
            <a:extLst>
              <a:ext uri="{FF2B5EF4-FFF2-40B4-BE49-F238E27FC236}">
                <a16:creationId xmlns:a16="http://schemas.microsoft.com/office/drawing/2014/main" id="{5F67F00D-79F2-4349-8F51-888B0CC6EA80}"/>
              </a:ext>
            </a:extLst>
          </p:cNvPr>
          <p:cNvSpPr txBox="1"/>
          <p:nvPr/>
        </p:nvSpPr>
        <p:spPr>
          <a:xfrm>
            <a:off x="827584" y="1259632"/>
            <a:ext cx="8136904" cy="646331"/>
          </a:xfrm>
          <a:prstGeom prst="rect">
            <a:avLst/>
          </a:prstGeom>
          <a:noFill/>
        </p:spPr>
        <p:txBody>
          <a:bodyPr wrap="square" rtlCol="0">
            <a:spAutoFit/>
          </a:bodyPr>
          <a:lstStyle/>
          <a:p>
            <a:r>
              <a:rPr lang="fr-FR" dirty="0"/>
              <a:t>Cette nouvelle classe peut être utilisée dans notre page de contenu sous la forme suivante</a:t>
            </a:r>
          </a:p>
        </p:txBody>
      </p:sp>
      <p:sp>
        <p:nvSpPr>
          <p:cNvPr id="4" name="Rectangle 3">
            <a:extLst>
              <a:ext uri="{FF2B5EF4-FFF2-40B4-BE49-F238E27FC236}">
                <a16:creationId xmlns:a16="http://schemas.microsoft.com/office/drawing/2014/main" id="{272EF2B8-29FA-45D5-B0D5-0190CB02A02D}"/>
              </a:ext>
            </a:extLst>
          </p:cNvPr>
          <p:cNvSpPr/>
          <p:nvPr/>
        </p:nvSpPr>
        <p:spPr>
          <a:xfrm>
            <a:off x="827584" y="2060848"/>
            <a:ext cx="8136904" cy="1200329"/>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FillAndExpand</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    &lt;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="Nom"/&gt;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local</a:t>
            </a:r>
            <a:r>
              <a:rPr lang="fr-FR" dirty="0" err="1">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CustomEntryRenderer</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sp>
        <p:nvSpPr>
          <p:cNvPr id="6" name="ZoneTexte 5">
            <a:extLst>
              <a:ext uri="{FF2B5EF4-FFF2-40B4-BE49-F238E27FC236}">
                <a16:creationId xmlns:a16="http://schemas.microsoft.com/office/drawing/2014/main" id="{5EBFB9F2-A7AD-4537-81FF-E82A03575CD9}"/>
              </a:ext>
            </a:extLst>
          </p:cNvPr>
          <p:cNvSpPr txBox="1"/>
          <p:nvPr/>
        </p:nvSpPr>
        <p:spPr>
          <a:xfrm>
            <a:off x="838217" y="3596823"/>
            <a:ext cx="8136904" cy="923330"/>
          </a:xfrm>
          <a:prstGeom prst="rect">
            <a:avLst/>
          </a:prstGeom>
          <a:noFill/>
        </p:spPr>
        <p:txBody>
          <a:bodyPr wrap="square" rtlCol="0">
            <a:spAutoFit/>
          </a:bodyPr>
          <a:lstStyle/>
          <a:p>
            <a:r>
              <a:rPr lang="fr-FR" dirty="0"/>
              <a:t>Si nous souhaitons adapter la façon dont cette entrée doit être représentée graphiquement, nous devons passer par les API de chaque système d'exploitation correspondants. Nous intégrerons la syntaxe commune pour ensuite adapter le code.</a:t>
            </a:r>
          </a:p>
        </p:txBody>
      </p:sp>
    </p:spTree>
    <p:extLst>
      <p:ext uri="{BB962C8B-B14F-4D97-AF65-F5344CB8AC3E}">
        <p14:creationId xmlns:p14="http://schemas.microsoft.com/office/powerpoint/2010/main" val="3151708442"/>
      </p:ext>
    </p:extLst>
  </p:cSld>
  <p:clrMapOvr>
    <a:masterClrMapping/>
  </p:clrMapOvr>
  <p:transition spd="slow">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6" name="ZoneTexte 5">
            <a:extLst>
              <a:ext uri="{FF2B5EF4-FFF2-40B4-BE49-F238E27FC236}">
                <a16:creationId xmlns:a16="http://schemas.microsoft.com/office/drawing/2014/main" id="{5EBFB9F2-A7AD-4537-81FF-E82A03575CD9}"/>
              </a:ext>
            </a:extLst>
          </p:cNvPr>
          <p:cNvSpPr txBox="1"/>
          <p:nvPr/>
        </p:nvSpPr>
        <p:spPr>
          <a:xfrm>
            <a:off x="762000" y="1778203"/>
            <a:ext cx="8136904" cy="369332"/>
          </a:xfrm>
          <a:prstGeom prst="rect">
            <a:avLst/>
          </a:prstGeom>
          <a:noFill/>
        </p:spPr>
        <p:txBody>
          <a:bodyPr wrap="square" rtlCol="0">
            <a:spAutoFit/>
          </a:bodyPr>
          <a:lstStyle/>
          <a:p>
            <a:r>
              <a:rPr lang="fr-FR" dirty="0"/>
              <a:t>Nous ajouterons une classe dans le projet lié à IOS</a:t>
            </a:r>
          </a:p>
        </p:txBody>
      </p:sp>
      <p:sp>
        <p:nvSpPr>
          <p:cNvPr id="5" name="ZoneTexte 4">
            <a:extLst>
              <a:ext uri="{FF2B5EF4-FFF2-40B4-BE49-F238E27FC236}">
                <a16:creationId xmlns:a16="http://schemas.microsoft.com/office/drawing/2014/main" id="{E70A787D-D816-4F19-A56A-EC15705BDB1D}"/>
              </a:ext>
            </a:extLst>
          </p:cNvPr>
          <p:cNvSpPr txBox="1"/>
          <p:nvPr/>
        </p:nvSpPr>
        <p:spPr>
          <a:xfrm>
            <a:off x="876164" y="1178250"/>
            <a:ext cx="7848872" cy="461665"/>
          </a:xfrm>
          <a:prstGeom prst="rect">
            <a:avLst/>
          </a:prstGeom>
          <a:noFill/>
        </p:spPr>
        <p:txBody>
          <a:bodyPr wrap="square" rtlCol="0">
            <a:spAutoFit/>
          </a:bodyPr>
          <a:lstStyle/>
          <a:p>
            <a:r>
              <a:rPr lang="fr-FR" sz="2400" b="1" dirty="0"/>
              <a:t>Pour IOS</a:t>
            </a:r>
          </a:p>
        </p:txBody>
      </p:sp>
      <p:sp>
        <p:nvSpPr>
          <p:cNvPr id="7" name="Rectangle 6">
            <a:extLst>
              <a:ext uri="{FF2B5EF4-FFF2-40B4-BE49-F238E27FC236}">
                <a16:creationId xmlns:a16="http://schemas.microsoft.com/office/drawing/2014/main" id="{39840914-842C-428C-B581-14028F247FD4}"/>
              </a:ext>
            </a:extLst>
          </p:cNvPr>
          <p:cNvSpPr/>
          <p:nvPr/>
        </p:nvSpPr>
        <p:spPr>
          <a:xfrm>
            <a:off x="876753" y="2420888"/>
            <a:ext cx="8077200" cy="3693319"/>
          </a:xfrm>
          <a:prstGeom prst="rect">
            <a:avLst/>
          </a:prstGeom>
          <a:ln>
            <a:solidFill>
              <a:schemeClr val="accent1"/>
            </a:solidFill>
          </a:ln>
        </p:spPr>
        <p:txBody>
          <a:bodyPr wrap="square">
            <a:spAutoFit/>
          </a:bodyPr>
          <a:lstStyle/>
          <a:p>
            <a:r>
              <a:rPr lang="fr-FR" dirty="0" err="1">
                <a:solidFill>
                  <a:srgbClr val="0000FF"/>
                </a:solidFill>
                <a:latin typeface="Consolas" panose="020B0609020204030204" pitchFamily="49" charset="0"/>
              </a:rPr>
              <a:t>using</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Xamarin.Forms.Platform.iOS</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r>
              <a:rPr lang="fr-FR" dirty="0" err="1">
                <a:solidFill>
                  <a:srgbClr val="0000FF"/>
                </a:solidFill>
                <a:latin typeface="Consolas" panose="020B0609020204030204" pitchFamily="49" charset="0"/>
              </a:rPr>
              <a:t>assembly</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ExportRenderer</a:t>
            </a:r>
            <a:r>
              <a:rPr lang="fr-FR" dirty="0">
                <a:solidFill>
                  <a:srgbClr val="000000"/>
                </a:solidFill>
                <a:latin typeface="Consolas" panose="020B0609020204030204" pitchFamily="49" charset="0"/>
              </a:rPr>
              <a:t>(</a:t>
            </a:r>
            <a:r>
              <a:rPr lang="fr-FR" dirty="0" err="1">
                <a:solidFill>
                  <a:srgbClr val="0000FF"/>
                </a:solidFill>
                <a:latin typeface="Consolas" panose="020B0609020204030204" pitchFamily="49" charset="0"/>
              </a:rPr>
              <a:t>typeof</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CustomEntryRenderer</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typeof</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CustomEntryRendererIOS</a:t>
            </a:r>
            <a:r>
              <a:rPr lang="fr-FR" dirty="0">
                <a:solidFill>
                  <a:srgbClr val="000000"/>
                </a:solidFill>
                <a:latin typeface="Consolas" panose="020B0609020204030204" pitchFamily="49" charset="0"/>
              </a:rPr>
              <a:t>))]</a:t>
            </a:r>
          </a:p>
          <a:p>
            <a:r>
              <a:rPr lang="fr-FR" dirty="0" err="1">
                <a:solidFill>
                  <a:srgbClr val="0000FF"/>
                </a:solidFill>
                <a:latin typeface="Consolas" panose="020B0609020204030204" pitchFamily="49" charset="0"/>
              </a:rPr>
              <a:t>namespace</a:t>
            </a:r>
            <a:r>
              <a:rPr lang="fr-FR" dirty="0">
                <a:solidFill>
                  <a:srgbClr val="000000"/>
                </a:solidFill>
                <a:latin typeface="Consolas" panose="020B0609020204030204" pitchFamily="49" charset="0"/>
              </a:rPr>
              <a:t> App26.iOS</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CustomEntryRendererIOS:EntryRenderer</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protected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OnElementChanged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ElementChangedEventArgs</a:t>
            </a:r>
            <a:r>
              <a:rPr lang="en-US" dirty="0">
                <a:solidFill>
                  <a:srgbClr val="000000"/>
                </a:solidFill>
                <a:latin typeface="Consolas" panose="020B0609020204030204" pitchFamily="49" charset="0"/>
              </a:rPr>
              <a:t>&lt;Entry&gt; e)</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base</a:t>
            </a:r>
            <a:r>
              <a:rPr lang="fr-FR" dirty="0" err="1">
                <a:solidFill>
                  <a:srgbClr val="000000"/>
                </a:solidFill>
                <a:latin typeface="Consolas" panose="020B0609020204030204" pitchFamily="49" charset="0"/>
              </a:rPr>
              <a:t>.OnElementChanged</a:t>
            </a:r>
            <a:r>
              <a:rPr lang="fr-FR" dirty="0">
                <a:solidFill>
                  <a:srgbClr val="000000"/>
                </a:solidFill>
                <a:latin typeface="Consolas" panose="020B0609020204030204" pitchFamily="49" charset="0"/>
              </a:rPr>
              <a:t>(e);</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 }</a:t>
            </a:r>
            <a:endParaRPr lang="fr-FR" dirty="0"/>
          </a:p>
        </p:txBody>
      </p:sp>
    </p:spTree>
    <p:extLst>
      <p:ext uri="{BB962C8B-B14F-4D97-AF65-F5344CB8AC3E}">
        <p14:creationId xmlns:p14="http://schemas.microsoft.com/office/powerpoint/2010/main" val="1943114738"/>
      </p:ext>
    </p:extLst>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6" name="ZoneTexte 5">
            <a:extLst>
              <a:ext uri="{FF2B5EF4-FFF2-40B4-BE49-F238E27FC236}">
                <a16:creationId xmlns:a16="http://schemas.microsoft.com/office/drawing/2014/main" id="{5EBFB9F2-A7AD-4537-81FF-E82A03575CD9}"/>
              </a:ext>
            </a:extLst>
          </p:cNvPr>
          <p:cNvSpPr txBox="1"/>
          <p:nvPr/>
        </p:nvSpPr>
        <p:spPr>
          <a:xfrm>
            <a:off x="762000" y="1778203"/>
            <a:ext cx="8136904" cy="369332"/>
          </a:xfrm>
          <a:prstGeom prst="rect">
            <a:avLst/>
          </a:prstGeom>
          <a:noFill/>
        </p:spPr>
        <p:txBody>
          <a:bodyPr wrap="square" rtlCol="0">
            <a:spAutoFit/>
          </a:bodyPr>
          <a:lstStyle/>
          <a:p>
            <a:r>
              <a:rPr lang="fr-FR" dirty="0"/>
              <a:t>Nous ajouterons une classe dans le projet lié à </a:t>
            </a:r>
            <a:r>
              <a:rPr lang="fr-FR" dirty="0" err="1"/>
              <a:t>Androïd</a:t>
            </a:r>
            <a:endParaRPr lang="fr-FR" dirty="0"/>
          </a:p>
        </p:txBody>
      </p:sp>
      <p:sp>
        <p:nvSpPr>
          <p:cNvPr id="5" name="ZoneTexte 4">
            <a:extLst>
              <a:ext uri="{FF2B5EF4-FFF2-40B4-BE49-F238E27FC236}">
                <a16:creationId xmlns:a16="http://schemas.microsoft.com/office/drawing/2014/main" id="{E70A787D-D816-4F19-A56A-EC15705BDB1D}"/>
              </a:ext>
            </a:extLst>
          </p:cNvPr>
          <p:cNvSpPr txBox="1"/>
          <p:nvPr/>
        </p:nvSpPr>
        <p:spPr>
          <a:xfrm>
            <a:off x="876164" y="1178250"/>
            <a:ext cx="7848872" cy="461665"/>
          </a:xfrm>
          <a:prstGeom prst="rect">
            <a:avLst/>
          </a:prstGeom>
          <a:noFill/>
        </p:spPr>
        <p:txBody>
          <a:bodyPr wrap="square" rtlCol="0">
            <a:spAutoFit/>
          </a:bodyPr>
          <a:lstStyle/>
          <a:p>
            <a:r>
              <a:rPr lang="fr-FR" sz="2400" b="1" dirty="0"/>
              <a:t>Pour </a:t>
            </a:r>
            <a:r>
              <a:rPr lang="fr-FR" sz="2400" b="1" dirty="0" err="1"/>
              <a:t>Androïd</a:t>
            </a:r>
            <a:endParaRPr lang="fr-FR" sz="2400" b="1" dirty="0"/>
          </a:p>
        </p:txBody>
      </p:sp>
      <p:sp>
        <p:nvSpPr>
          <p:cNvPr id="7" name="Rectangle 6">
            <a:extLst>
              <a:ext uri="{FF2B5EF4-FFF2-40B4-BE49-F238E27FC236}">
                <a16:creationId xmlns:a16="http://schemas.microsoft.com/office/drawing/2014/main" id="{39840914-842C-428C-B581-14028F247FD4}"/>
              </a:ext>
            </a:extLst>
          </p:cNvPr>
          <p:cNvSpPr/>
          <p:nvPr/>
        </p:nvSpPr>
        <p:spPr>
          <a:xfrm>
            <a:off x="876164" y="2321250"/>
            <a:ext cx="8077200" cy="4247317"/>
          </a:xfrm>
          <a:prstGeom prst="rect">
            <a:avLst/>
          </a:prstGeom>
          <a:ln>
            <a:solidFill>
              <a:schemeClr val="accent1"/>
            </a:solidFill>
          </a:ln>
        </p:spPr>
        <p:txBody>
          <a:bodyPr wrap="square">
            <a:spAutoFit/>
          </a:bodyPr>
          <a:lstStyle/>
          <a:p>
            <a:r>
              <a:rPr lang="fr-FR" dirty="0" err="1">
                <a:solidFill>
                  <a:srgbClr val="0000FF"/>
                </a:solidFill>
                <a:latin typeface="Consolas" panose="020B0609020204030204" pitchFamily="49" charset="0"/>
              </a:rPr>
              <a:t>using</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Xamarin.Forms.Platform.iOS</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r>
              <a:rPr lang="fr-FR" dirty="0" err="1">
                <a:solidFill>
                  <a:srgbClr val="0000FF"/>
                </a:solidFill>
                <a:latin typeface="Consolas" panose="020B0609020204030204" pitchFamily="49" charset="0"/>
              </a:rPr>
              <a:t>assembly</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ExportRenderer</a:t>
            </a:r>
            <a:r>
              <a:rPr lang="fr-FR" dirty="0">
                <a:solidFill>
                  <a:srgbClr val="000000"/>
                </a:solidFill>
                <a:latin typeface="Consolas" panose="020B0609020204030204" pitchFamily="49" charset="0"/>
              </a:rPr>
              <a:t>(</a:t>
            </a:r>
            <a:r>
              <a:rPr lang="fr-FR" dirty="0" err="1">
                <a:solidFill>
                  <a:srgbClr val="0000FF"/>
                </a:solidFill>
                <a:latin typeface="Consolas" panose="020B0609020204030204" pitchFamily="49" charset="0"/>
              </a:rPr>
              <a:t>typeof</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CustomEntryRenderer</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typeof</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CustomEntryRendererAndroid</a:t>
            </a:r>
            <a:r>
              <a:rPr lang="fr-FR" dirty="0">
                <a:solidFill>
                  <a:srgbClr val="000000"/>
                </a:solidFill>
                <a:latin typeface="Consolas" panose="020B0609020204030204" pitchFamily="49" charset="0"/>
              </a:rPr>
              <a:t>))]</a:t>
            </a:r>
          </a:p>
          <a:p>
            <a:r>
              <a:rPr lang="fr-FR" dirty="0" err="1">
                <a:solidFill>
                  <a:srgbClr val="0000FF"/>
                </a:solidFill>
                <a:latin typeface="Consolas" panose="020B0609020204030204" pitchFamily="49" charset="0"/>
              </a:rPr>
              <a:t>namespace</a:t>
            </a:r>
            <a:r>
              <a:rPr lang="fr-FR" dirty="0">
                <a:solidFill>
                  <a:srgbClr val="000000"/>
                </a:solidFill>
                <a:latin typeface="Consolas" panose="020B0609020204030204" pitchFamily="49" charset="0"/>
              </a:rPr>
              <a:t> App26.Droid</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CustomEntryRendererAndroid:EntryRenderer</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FF"/>
                </a:solidFill>
                <a:latin typeface="Consolas" panose="020B0609020204030204" pitchFamily="49" charset="0"/>
              </a:rPr>
              <a:t>	public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CustomEntryRendererAndroid</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Context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context</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base</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context</a:t>
            </a:r>
            <a:r>
              <a:rPr lang="fr-FR"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protected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OnElementChanged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ElementChangedEventArgs</a:t>
            </a:r>
            <a:r>
              <a:rPr lang="en-US" dirty="0">
                <a:solidFill>
                  <a:srgbClr val="000000"/>
                </a:solidFill>
                <a:latin typeface="Consolas" panose="020B0609020204030204" pitchFamily="49" charset="0"/>
              </a:rPr>
              <a:t>&lt;Entry&gt; e)</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base</a:t>
            </a:r>
            <a:r>
              <a:rPr lang="fr-FR" dirty="0" err="1">
                <a:solidFill>
                  <a:srgbClr val="000000"/>
                </a:solidFill>
                <a:latin typeface="Consolas" panose="020B0609020204030204" pitchFamily="49" charset="0"/>
              </a:rPr>
              <a:t>.OnElementChanged</a:t>
            </a:r>
            <a:r>
              <a:rPr lang="fr-FR" dirty="0">
                <a:solidFill>
                  <a:srgbClr val="000000"/>
                </a:solidFill>
                <a:latin typeface="Consolas" panose="020B0609020204030204" pitchFamily="49" charset="0"/>
              </a:rPr>
              <a:t>(e);</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 }</a:t>
            </a:r>
            <a:endParaRPr lang="fr-FR" dirty="0"/>
          </a:p>
        </p:txBody>
      </p:sp>
    </p:spTree>
    <p:extLst>
      <p:ext uri="{BB962C8B-B14F-4D97-AF65-F5344CB8AC3E}">
        <p14:creationId xmlns:p14="http://schemas.microsoft.com/office/powerpoint/2010/main" val="2967650646"/>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6" name="ZoneTexte 5">
            <a:extLst>
              <a:ext uri="{FF2B5EF4-FFF2-40B4-BE49-F238E27FC236}">
                <a16:creationId xmlns:a16="http://schemas.microsoft.com/office/drawing/2014/main" id="{5EBFB9F2-A7AD-4537-81FF-E82A03575CD9}"/>
              </a:ext>
            </a:extLst>
          </p:cNvPr>
          <p:cNvSpPr txBox="1"/>
          <p:nvPr/>
        </p:nvSpPr>
        <p:spPr>
          <a:xfrm>
            <a:off x="762000" y="1778203"/>
            <a:ext cx="8136904" cy="4247317"/>
          </a:xfrm>
          <a:prstGeom prst="rect">
            <a:avLst/>
          </a:prstGeom>
          <a:noFill/>
          <a:ln>
            <a:solidFill>
              <a:schemeClr val="accent1"/>
            </a:solidFill>
          </a:ln>
        </p:spPr>
        <p:txBody>
          <a:bodyPr wrap="square" rtlCol="0">
            <a:spAutoFit/>
          </a:bodyPr>
          <a:lstStyle/>
          <a:p>
            <a:r>
              <a:rPr lang="fr-FR" dirty="0"/>
              <a:t>Pointons les éléments suivants importants:</a:t>
            </a:r>
          </a:p>
          <a:p>
            <a:endParaRPr lang="fr-FR" dirty="0"/>
          </a:p>
          <a:p>
            <a:r>
              <a:rPr lang="fr-FR" dirty="0" err="1">
                <a:solidFill>
                  <a:srgbClr val="0000FF"/>
                </a:solidFill>
                <a:latin typeface="Consolas" panose="020B0609020204030204" pitchFamily="49" charset="0"/>
              </a:rPr>
              <a:t>using</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Xamarin.Forms.Platform.iOS</a:t>
            </a:r>
            <a:r>
              <a:rPr lang="fr-FR" dirty="0">
                <a:solidFill>
                  <a:srgbClr val="000000"/>
                </a:solidFill>
                <a:latin typeface="Consolas" panose="020B0609020204030204" pitchFamily="49" charset="0"/>
              </a:rPr>
              <a:t>;</a:t>
            </a:r>
          </a:p>
          <a:p>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r>
              <a:rPr lang="fr-FR" dirty="0" err="1">
                <a:solidFill>
                  <a:srgbClr val="0000FF"/>
                </a:solidFill>
                <a:latin typeface="Consolas" panose="020B0609020204030204" pitchFamily="49" charset="0"/>
              </a:rPr>
              <a:t>assembly</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ExportRenderer</a:t>
            </a:r>
            <a:r>
              <a:rPr lang="fr-FR" dirty="0">
                <a:solidFill>
                  <a:srgbClr val="000000"/>
                </a:solidFill>
                <a:latin typeface="Consolas" panose="020B0609020204030204" pitchFamily="49" charset="0"/>
              </a:rPr>
              <a:t>(</a:t>
            </a:r>
            <a:r>
              <a:rPr lang="fr-FR" dirty="0" err="1">
                <a:solidFill>
                  <a:srgbClr val="0000FF"/>
                </a:solidFill>
                <a:latin typeface="Consolas" panose="020B0609020204030204" pitchFamily="49" charset="0"/>
              </a:rPr>
              <a:t>typeof</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CustomEntryRenderer</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typeof</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CustomEntryRendererIOS</a:t>
            </a:r>
            <a:r>
              <a:rPr lang="fr-FR" dirty="0">
                <a:solidFill>
                  <a:srgbClr val="000000"/>
                </a:solidFill>
                <a:latin typeface="Consolas" panose="020B0609020204030204" pitchFamily="49" charset="0"/>
              </a:rPr>
              <a:t>))] </a:t>
            </a:r>
          </a:p>
          <a:p>
            <a:r>
              <a:rPr lang="fr-FR" dirty="0">
                <a:solidFill>
                  <a:srgbClr val="000000"/>
                </a:solidFill>
                <a:latin typeface="Calibri" panose="020F0502020204030204" pitchFamily="34" charset="0"/>
                <a:cs typeface="Calibri" panose="020F0502020204030204" pitchFamily="34" charset="0"/>
              </a:rPr>
              <a:t>L'attribut </a:t>
            </a:r>
            <a:r>
              <a:rPr lang="fr-FR" dirty="0" err="1">
                <a:solidFill>
                  <a:srgbClr val="000000"/>
                </a:solidFill>
                <a:latin typeface="Calibri" panose="020F0502020204030204" pitchFamily="34" charset="0"/>
                <a:cs typeface="Calibri" panose="020F0502020204030204" pitchFamily="34" charset="0"/>
              </a:rPr>
              <a:t>ExportRenderer</a:t>
            </a:r>
            <a:r>
              <a:rPr lang="fr-FR" dirty="0">
                <a:solidFill>
                  <a:srgbClr val="000000"/>
                </a:solidFill>
                <a:latin typeface="Calibri" panose="020F0502020204030204" pitchFamily="34" charset="0"/>
                <a:cs typeface="Calibri" panose="020F0502020204030204" pitchFamily="34" charset="0"/>
              </a:rPr>
              <a:t> enregistre le rendu avec Xamarin.Forms.</a:t>
            </a:r>
          </a:p>
          <a:p>
            <a:endParaRPr lang="fr-FR" dirty="0">
              <a:solidFill>
                <a:srgbClr val="0000FF"/>
              </a:solidFill>
              <a:latin typeface="Consolas" panose="020B0609020204030204" pitchFamily="49" charset="0"/>
            </a:endParaRPr>
          </a:p>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CustomEntryRendererIOS:EntryRenderer</a:t>
            </a:r>
            <a:endParaRPr lang="fr-FR" dirty="0">
              <a:solidFill>
                <a:srgbClr val="2B91AF"/>
              </a:solidFill>
              <a:latin typeface="Consolas" panose="020B0609020204030204" pitchFamily="49" charset="0"/>
            </a:endParaRPr>
          </a:p>
          <a:p>
            <a:r>
              <a:rPr lang="fr-FR" dirty="0">
                <a:latin typeface="Calibri" panose="020F0502020204030204" pitchFamily="34" charset="0"/>
                <a:cs typeface="Calibri" panose="020F0502020204030204" pitchFamily="34" charset="0"/>
              </a:rPr>
              <a:t>La classe </a:t>
            </a:r>
            <a:r>
              <a:rPr lang="fr-FR" dirty="0" err="1">
                <a:latin typeface="Calibri" panose="020F0502020204030204" pitchFamily="34" charset="0"/>
                <a:cs typeface="Calibri" panose="020F0502020204030204" pitchFamily="34" charset="0"/>
              </a:rPr>
              <a:t>EntryRenderer</a:t>
            </a:r>
            <a:r>
              <a:rPr lang="fr-FR" dirty="0">
                <a:latin typeface="Calibri" panose="020F0502020204030204" pitchFamily="34" charset="0"/>
                <a:cs typeface="Calibri" panose="020F0502020204030204" pitchFamily="34" charset="0"/>
              </a:rPr>
              <a:t> expose la méthode </a:t>
            </a:r>
            <a:r>
              <a:rPr lang="fr-FR" dirty="0" err="1">
                <a:latin typeface="Calibri" panose="020F0502020204030204" pitchFamily="34" charset="0"/>
                <a:cs typeface="Calibri" panose="020F0502020204030204" pitchFamily="34" charset="0"/>
              </a:rPr>
              <a:t>OnElementChanged</a:t>
            </a:r>
            <a:r>
              <a:rPr lang="fr-FR" dirty="0">
                <a:latin typeface="Calibri" panose="020F0502020204030204" pitchFamily="34" charset="0"/>
                <a:cs typeface="Calibri" panose="020F0502020204030204" pitchFamily="34" charset="0"/>
              </a:rPr>
              <a:t>, appelée lorsque le contrôle Xamarin.Forms est créé pour restituer le contrôle natif correspondant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protected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OnElementChanged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ElementChangedEventArgs</a:t>
            </a:r>
            <a:r>
              <a:rPr lang="en-US" dirty="0">
                <a:solidFill>
                  <a:srgbClr val="000000"/>
                </a:solidFill>
                <a:latin typeface="Consolas" panose="020B0609020204030204" pitchFamily="49" charset="0"/>
              </a:rPr>
              <a:t>&lt;Entry&gt; e)</a:t>
            </a:r>
          </a:p>
          <a:p>
            <a:r>
              <a:rPr lang="fr-FR" dirty="0">
                <a:latin typeface="Calibri" panose="020F0502020204030204" pitchFamily="34" charset="0"/>
                <a:cs typeface="Calibri" panose="020F0502020204030204" pitchFamily="34" charset="0"/>
              </a:rPr>
              <a:t>C'est dans cette méthode que nous placerons notre code adapté </a:t>
            </a:r>
            <a:endParaRPr lang="fr-FR" dirty="0"/>
          </a:p>
        </p:txBody>
      </p:sp>
      <p:sp>
        <p:nvSpPr>
          <p:cNvPr id="5" name="ZoneTexte 4">
            <a:extLst>
              <a:ext uri="{FF2B5EF4-FFF2-40B4-BE49-F238E27FC236}">
                <a16:creationId xmlns:a16="http://schemas.microsoft.com/office/drawing/2014/main" id="{E70A787D-D816-4F19-A56A-EC15705BDB1D}"/>
              </a:ext>
            </a:extLst>
          </p:cNvPr>
          <p:cNvSpPr txBox="1"/>
          <p:nvPr/>
        </p:nvSpPr>
        <p:spPr>
          <a:xfrm>
            <a:off x="876164" y="1178250"/>
            <a:ext cx="7848872" cy="461665"/>
          </a:xfrm>
          <a:prstGeom prst="rect">
            <a:avLst/>
          </a:prstGeom>
          <a:noFill/>
        </p:spPr>
        <p:txBody>
          <a:bodyPr wrap="square" rtlCol="0">
            <a:spAutoFit/>
          </a:bodyPr>
          <a:lstStyle/>
          <a:p>
            <a:r>
              <a:rPr lang="fr-FR" sz="2400" b="1" dirty="0"/>
              <a:t>Pour IOS</a:t>
            </a:r>
          </a:p>
        </p:txBody>
      </p:sp>
    </p:spTree>
    <p:extLst>
      <p:ext uri="{BB962C8B-B14F-4D97-AF65-F5344CB8AC3E}">
        <p14:creationId xmlns:p14="http://schemas.microsoft.com/office/powerpoint/2010/main" val="297082382"/>
      </p:ext>
    </p:extLst>
  </p:cSld>
  <p:clrMapOvr>
    <a:masterClrMapping/>
  </p:clrMapOvr>
  <p:transition spd="slow">
    <p:wipe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6" name="ZoneTexte 5">
            <a:extLst>
              <a:ext uri="{FF2B5EF4-FFF2-40B4-BE49-F238E27FC236}">
                <a16:creationId xmlns:a16="http://schemas.microsoft.com/office/drawing/2014/main" id="{5EBFB9F2-A7AD-4537-81FF-E82A03575CD9}"/>
              </a:ext>
            </a:extLst>
          </p:cNvPr>
          <p:cNvSpPr txBox="1"/>
          <p:nvPr/>
        </p:nvSpPr>
        <p:spPr>
          <a:xfrm>
            <a:off x="762000" y="1778203"/>
            <a:ext cx="8136904" cy="4247317"/>
          </a:xfrm>
          <a:prstGeom prst="rect">
            <a:avLst/>
          </a:prstGeom>
          <a:noFill/>
          <a:ln>
            <a:solidFill>
              <a:schemeClr val="accent1"/>
            </a:solidFill>
          </a:ln>
        </p:spPr>
        <p:txBody>
          <a:bodyPr wrap="square" rtlCol="0">
            <a:spAutoFit/>
          </a:bodyPr>
          <a:lstStyle/>
          <a:p>
            <a:r>
              <a:rPr lang="fr-FR" dirty="0"/>
              <a:t>Pointons les éléments suivants importants:</a:t>
            </a:r>
          </a:p>
          <a:p>
            <a:endParaRPr lang="fr-FR" dirty="0"/>
          </a:p>
          <a:p>
            <a:r>
              <a:rPr lang="fr-FR" dirty="0" err="1">
                <a:solidFill>
                  <a:srgbClr val="0000FF"/>
                </a:solidFill>
                <a:latin typeface="Consolas" panose="020B0609020204030204" pitchFamily="49" charset="0"/>
              </a:rPr>
              <a:t>using</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Xamarin.Forms.Platform.Android</a:t>
            </a:r>
            <a:r>
              <a:rPr lang="fr-FR" dirty="0">
                <a:solidFill>
                  <a:srgbClr val="000000"/>
                </a:solidFill>
                <a:latin typeface="Consolas" panose="020B0609020204030204" pitchFamily="49" charset="0"/>
              </a:rPr>
              <a:t>;</a:t>
            </a:r>
          </a:p>
          <a:p>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r>
              <a:rPr lang="fr-FR" dirty="0" err="1">
                <a:solidFill>
                  <a:srgbClr val="0000FF"/>
                </a:solidFill>
                <a:latin typeface="Consolas" panose="020B0609020204030204" pitchFamily="49" charset="0"/>
              </a:rPr>
              <a:t>assembly</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ExportRenderer</a:t>
            </a:r>
            <a:r>
              <a:rPr lang="fr-FR" dirty="0">
                <a:solidFill>
                  <a:srgbClr val="000000"/>
                </a:solidFill>
                <a:latin typeface="Consolas" panose="020B0609020204030204" pitchFamily="49" charset="0"/>
              </a:rPr>
              <a:t>(</a:t>
            </a:r>
            <a:r>
              <a:rPr lang="fr-FR" dirty="0" err="1">
                <a:solidFill>
                  <a:srgbClr val="0000FF"/>
                </a:solidFill>
                <a:latin typeface="Consolas" panose="020B0609020204030204" pitchFamily="49" charset="0"/>
              </a:rPr>
              <a:t>typeof</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CustomEntryRenderer</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typeof</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CustomEntryRendererAndroid</a:t>
            </a:r>
            <a:r>
              <a:rPr lang="fr-FR" dirty="0">
                <a:solidFill>
                  <a:srgbClr val="000000"/>
                </a:solidFill>
                <a:latin typeface="Consolas" panose="020B0609020204030204" pitchFamily="49" charset="0"/>
              </a:rPr>
              <a:t>))] </a:t>
            </a:r>
          </a:p>
          <a:p>
            <a:r>
              <a:rPr lang="fr-FR" dirty="0">
                <a:solidFill>
                  <a:srgbClr val="000000"/>
                </a:solidFill>
                <a:latin typeface="Calibri" panose="020F0502020204030204" pitchFamily="34" charset="0"/>
                <a:cs typeface="Calibri" panose="020F0502020204030204" pitchFamily="34" charset="0"/>
              </a:rPr>
              <a:t>L'attribut </a:t>
            </a:r>
            <a:r>
              <a:rPr lang="fr-FR" dirty="0" err="1">
                <a:solidFill>
                  <a:srgbClr val="000000"/>
                </a:solidFill>
                <a:latin typeface="Calibri" panose="020F0502020204030204" pitchFamily="34" charset="0"/>
                <a:cs typeface="Calibri" panose="020F0502020204030204" pitchFamily="34" charset="0"/>
              </a:rPr>
              <a:t>ExportRenderer</a:t>
            </a:r>
            <a:r>
              <a:rPr lang="fr-FR" dirty="0">
                <a:solidFill>
                  <a:srgbClr val="000000"/>
                </a:solidFill>
                <a:latin typeface="Calibri" panose="020F0502020204030204" pitchFamily="34" charset="0"/>
                <a:cs typeface="Calibri" panose="020F0502020204030204" pitchFamily="34" charset="0"/>
              </a:rPr>
              <a:t> enregistre le rendu avec Xamarin.Forms.</a:t>
            </a:r>
          </a:p>
          <a:p>
            <a:endParaRPr lang="fr-FR" dirty="0">
              <a:solidFill>
                <a:srgbClr val="0000FF"/>
              </a:solidFill>
              <a:latin typeface="Consolas" panose="020B0609020204030204" pitchFamily="49" charset="0"/>
            </a:endParaRPr>
          </a:p>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CustomEntryRendererAndroid:EntryRenderer</a:t>
            </a:r>
            <a:endParaRPr lang="fr-FR" dirty="0">
              <a:solidFill>
                <a:srgbClr val="2B91AF"/>
              </a:solidFill>
              <a:latin typeface="Consolas" panose="020B0609020204030204" pitchFamily="49" charset="0"/>
            </a:endParaRPr>
          </a:p>
          <a:p>
            <a:r>
              <a:rPr lang="fr-FR" dirty="0">
                <a:latin typeface="Calibri" panose="020F0502020204030204" pitchFamily="34" charset="0"/>
                <a:cs typeface="Calibri" panose="020F0502020204030204" pitchFamily="34" charset="0"/>
              </a:rPr>
              <a:t>La classe </a:t>
            </a:r>
            <a:r>
              <a:rPr lang="fr-FR" dirty="0" err="1">
                <a:latin typeface="Calibri" panose="020F0502020204030204" pitchFamily="34" charset="0"/>
                <a:cs typeface="Calibri" panose="020F0502020204030204" pitchFamily="34" charset="0"/>
              </a:rPr>
              <a:t>EntryRenderer</a:t>
            </a:r>
            <a:r>
              <a:rPr lang="fr-FR" dirty="0">
                <a:latin typeface="Calibri" panose="020F0502020204030204" pitchFamily="34" charset="0"/>
                <a:cs typeface="Calibri" panose="020F0502020204030204" pitchFamily="34" charset="0"/>
              </a:rPr>
              <a:t> expose la méthode </a:t>
            </a:r>
            <a:r>
              <a:rPr lang="fr-FR" dirty="0" err="1">
                <a:latin typeface="Calibri" panose="020F0502020204030204" pitchFamily="34" charset="0"/>
                <a:cs typeface="Calibri" panose="020F0502020204030204" pitchFamily="34" charset="0"/>
              </a:rPr>
              <a:t>OnElementChanged</a:t>
            </a:r>
            <a:r>
              <a:rPr lang="fr-FR" dirty="0">
                <a:latin typeface="Calibri" panose="020F0502020204030204" pitchFamily="34" charset="0"/>
                <a:cs typeface="Calibri" panose="020F0502020204030204" pitchFamily="34" charset="0"/>
              </a:rPr>
              <a:t>, appelée lorsque le contrôle Xamarin.Forms est créé pour restituer le contrôle natif correspondant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protected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OnElementChanged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ElementChangedEventArgs</a:t>
            </a:r>
            <a:r>
              <a:rPr lang="en-US" dirty="0">
                <a:solidFill>
                  <a:srgbClr val="000000"/>
                </a:solidFill>
                <a:latin typeface="Consolas" panose="020B0609020204030204" pitchFamily="49" charset="0"/>
              </a:rPr>
              <a:t>&lt;Entry&gt; e)</a:t>
            </a:r>
          </a:p>
          <a:p>
            <a:r>
              <a:rPr lang="fr-FR" dirty="0">
                <a:latin typeface="Calibri" panose="020F0502020204030204" pitchFamily="34" charset="0"/>
                <a:cs typeface="Calibri" panose="020F0502020204030204" pitchFamily="34" charset="0"/>
              </a:rPr>
              <a:t>C'est dans cette méthode que nous placerons notre code adapté </a:t>
            </a:r>
            <a:endParaRPr lang="fr-FR" dirty="0"/>
          </a:p>
        </p:txBody>
      </p:sp>
      <p:sp>
        <p:nvSpPr>
          <p:cNvPr id="5" name="ZoneTexte 4">
            <a:extLst>
              <a:ext uri="{FF2B5EF4-FFF2-40B4-BE49-F238E27FC236}">
                <a16:creationId xmlns:a16="http://schemas.microsoft.com/office/drawing/2014/main" id="{E70A787D-D816-4F19-A56A-EC15705BDB1D}"/>
              </a:ext>
            </a:extLst>
          </p:cNvPr>
          <p:cNvSpPr txBox="1"/>
          <p:nvPr/>
        </p:nvSpPr>
        <p:spPr>
          <a:xfrm>
            <a:off x="876164" y="1178250"/>
            <a:ext cx="7848872" cy="461665"/>
          </a:xfrm>
          <a:prstGeom prst="rect">
            <a:avLst/>
          </a:prstGeom>
          <a:noFill/>
        </p:spPr>
        <p:txBody>
          <a:bodyPr wrap="square" rtlCol="0">
            <a:spAutoFit/>
          </a:bodyPr>
          <a:lstStyle/>
          <a:p>
            <a:r>
              <a:rPr lang="fr-FR" sz="2400" b="1" dirty="0"/>
              <a:t>Pour Android</a:t>
            </a:r>
          </a:p>
        </p:txBody>
      </p:sp>
    </p:spTree>
    <p:extLst>
      <p:ext uri="{BB962C8B-B14F-4D97-AF65-F5344CB8AC3E}">
        <p14:creationId xmlns:p14="http://schemas.microsoft.com/office/powerpoint/2010/main" val="278554088"/>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6" name="ZoneTexte 5">
            <a:extLst>
              <a:ext uri="{FF2B5EF4-FFF2-40B4-BE49-F238E27FC236}">
                <a16:creationId xmlns:a16="http://schemas.microsoft.com/office/drawing/2014/main" id="{5EBFB9F2-A7AD-4537-81FF-E82A03575CD9}"/>
              </a:ext>
            </a:extLst>
          </p:cNvPr>
          <p:cNvSpPr txBox="1"/>
          <p:nvPr/>
        </p:nvSpPr>
        <p:spPr>
          <a:xfrm>
            <a:off x="827584" y="1305341"/>
            <a:ext cx="8136904" cy="1477328"/>
          </a:xfrm>
          <a:prstGeom prst="rect">
            <a:avLst/>
          </a:prstGeom>
          <a:noFill/>
          <a:ln>
            <a:solidFill>
              <a:schemeClr val="accent1"/>
            </a:solidFill>
          </a:ln>
        </p:spPr>
        <p:txBody>
          <a:bodyPr wrap="square" rtlCol="0">
            <a:spAutoFit/>
          </a:bodyPr>
          <a:lstStyle/>
          <a:p>
            <a:r>
              <a:rPr lang="en-US" dirty="0" err="1">
                <a:solidFill>
                  <a:srgbClr val="000000"/>
                </a:solidFill>
                <a:latin typeface="Calibri" panose="020F0502020204030204" pitchFamily="34" charset="0"/>
                <a:cs typeface="Calibri" panose="020F0502020204030204" pitchFamily="34" charset="0"/>
              </a:rPr>
              <a:t>Maintenant</a:t>
            </a:r>
            <a:r>
              <a:rPr lang="en-US" dirty="0">
                <a:solidFill>
                  <a:srgbClr val="000000"/>
                </a:solidFill>
                <a:latin typeface="Calibri" panose="020F0502020204030204" pitchFamily="34" charset="0"/>
                <a:cs typeface="Calibri" panose="020F0502020204030204" pitchFamily="34" charset="0"/>
              </a:rPr>
              <a:t> nous </a:t>
            </a:r>
            <a:r>
              <a:rPr lang="en-US" dirty="0" err="1">
                <a:solidFill>
                  <a:srgbClr val="000000"/>
                </a:solidFill>
                <a:latin typeface="Calibri" panose="020F0502020204030204" pitchFamily="34" charset="0"/>
                <a:cs typeface="Calibri" panose="020F0502020204030204" pitchFamily="34" charset="0"/>
              </a:rPr>
              <a:t>pouvons</a:t>
            </a:r>
            <a:r>
              <a:rPr lang="en-US" dirty="0">
                <a:solidFill>
                  <a:srgbClr val="000000"/>
                </a:solidFill>
                <a:latin typeface="Calibri" panose="020F0502020204030204" pitchFamily="34" charset="0"/>
                <a:cs typeface="Calibri" panose="020F0502020204030204" pitchFamily="34" charset="0"/>
              </a:rPr>
              <a:t> placer dans la </a:t>
            </a:r>
            <a:r>
              <a:rPr lang="en-US" dirty="0" err="1">
                <a:solidFill>
                  <a:srgbClr val="000000"/>
                </a:solidFill>
                <a:latin typeface="Calibri" panose="020F0502020204030204" pitchFamily="34" charset="0"/>
                <a:cs typeface="Calibri" panose="020F0502020204030204" pitchFamily="34" charset="0"/>
              </a:rPr>
              <a:t>méthode</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onsolas" panose="020B0609020204030204" pitchFamily="49" charset="0"/>
              </a:rPr>
              <a:t>OnElementChanged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ElementChangedEventArgs</a:t>
            </a:r>
            <a:r>
              <a:rPr lang="en-US" dirty="0">
                <a:solidFill>
                  <a:srgbClr val="000000"/>
                </a:solidFill>
                <a:latin typeface="Consolas" panose="020B0609020204030204" pitchFamily="49" charset="0"/>
              </a:rPr>
              <a:t>&lt;Entry&gt; e)</a:t>
            </a:r>
          </a:p>
          <a:p>
            <a:r>
              <a:rPr lang="fr-FR" dirty="0">
                <a:latin typeface="Calibri" panose="020F0502020204030204" pitchFamily="34" charset="0"/>
                <a:cs typeface="Calibri" panose="020F0502020204030204" pitchFamily="34" charset="0"/>
              </a:rPr>
              <a:t>le code adapté pour chaque API liée au système d'exploitation correspondant</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Voici le code pour chaque environnement</a:t>
            </a:r>
          </a:p>
        </p:txBody>
      </p:sp>
    </p:spTree>
    <p:extLst>
      <p:ext uri="{BB962C8B-B14F-4D97-AF65-F5344CB8AC3E}">
        <p14:creationId xmlns:p14="http://schemas.microsoft.com/office/powerpoint/2010/main" val="65199545"/>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Les projets de portabilité</a:t>
            </a:r>
          </a:p>
        </p:txBody>
      </p:sp>
      <p:sp>
        <p:nvSpPr>
          <p:cNvPr id="3" name="Espace réservé du contenu 2"/>
          <p:cNvSpPr>
            <a:spLocks noGrp="1"/>
          </p:cNvSpPr>
          <p:nvPr>
            <p:ph idx="1"/>
          </p:nvPr>
        </p:nvSpPr>
        <p:spPr>
          <a:xfrm>
            <a:off x="762000" y="1340768"/>
            <a:ext cx="8077200" cy="5000939"/>
          </a:xfrm>
        </p:spPr>
        <p:txBody>
          <a:bodyPr>
            <a:normAutofit fontScale="92500"/>
          </a:bodyPr>
          <a:lstStyle/>
          <a:p>
            <a:r>
              <a:rPr lang="fr-FR" dirty="0"/>
              <a:t>En 2000, la société Ximian (Miguel de Icaza et Nat Friedman) lance un projet open source appelé Mono afin de créer une implémentation du compilateur C # et du .NET Framework sous Linux.</a:t>
            </a:r>
          </a:p>
          <a:p>
            <a:r>
              <a:rPr lang="fr-FR" dirty="0"/>
              <a:t>En 2003, la société Ximian est rachetée par Novell.</a:t>
            </a:r>
          </a:p>
          <a:p>
            <a:r>
              <a:rPr lang="fr-FR" dirty="0"/>
              <a:t>En 2011 rachat de Novell par Attachmate et création de la société Xamarin. </a:t>
            </a:r>
            <a:r>
              <a:rPr lang="en-US" dirty="0"/>
              <a:t>Mono </a:t>
            </a:r>
            <a:r>
              <a:rPr lang="en-US" dirty="0" err="1"/>
              <a:t>forme</a:t>
            </a:r>
            <a:r>
              <a:rPr lang="en-US" dirty="0"/>
              <a:t> la base </a:t>
            </a:r>
            <a:r>
              <a:rPr lang="en-US" dirty="0" err="1"/>
              <a:t>d'une</a:t>
            </a:r>
            <a:r>
              <a:rPr lang="en-US" dirty="0"/>
              <a:t> solution mobile Cross-</a:t>
            </a:r>
            <a:r>
              <a:rPr lang="en-US" dirty="0" err="1"/>
              <a:t>Plateform</a:t>
            </a:r>
            <a:r>
              <a:rPr lang="en-US" dirty="0"/>
              <a:t> </a:t>
            </a:r>
            <a:endParaRPr lang="fr-FR" dirty="0"/>
          </a:p>
          <a:p>
            <a:pPr marL="0" indent="0">
              <a:buNone/>
            </a:pPr>
            <a:endParaRPr lang="fr-FR" dirty="0"/>
          </a:p>
        </p:txBody>
      </p:sp>
    </p:spTree>
    <p:extLst>
      <p:ext uri="{BB962C8B-B14F-4D97-AF65-F5344CB8AC3E}">
        <p14:creationId xmlns:p14="http://schemas.microsoft.com/office/powerpoint/2010/main" val="4294490173"/>
      </p:ext>
    </p:extLst>
  </p:cSld>
  <p:clrMapOvr>
    <a:masterClrMapping/>
  </p:clrMapOvr>
  <p:transition spd="slow">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3" name="Rectangle 2">
            <a:extLst>
              <a:ext uri="{FF2B5EF4-FFF2-40B4-BE49-F238E27FC236}">
                <a16:creationId xmlns:a16="http://schemas.microsoft.com/office/drawing/2014/main" id="{57B0EF96-F6E3-4F7E-A1D8-967B776AFA8A}"/>
              </a:ext>
            </a:extLst>
          </p:cNvPr>
          <p:cNvSpPr/>
          <p:nvPr/>
        </p:nvSpPr>
        <p:spPr>
          <a:xfrm>
            <a:off x="775128" y="1844824"/>
            <a:ext cx="8208912" cy="3416320"/>
          </a:xfrm>
          <a:prstGeom prst="rect">
            <a:avLst/>
          </a:prstGeom>
          <a:ln>
            <a:solidFill>
              <a:schemeClr val="accent1"/>
            </a:solidFill>
          </a:ln>
        </p:spPr>
        <p:txBody>
          <a:bodyPr wrap="square">
            <a:spAutoFit/>
          </a:bodyPr>
          <a:lstStyle/>
          <a:p>
            <a:r>
              <a:rPr lang="fr-FR" dirty="0" err="1">
                <a:solidFill>
                  <a:srgbClr val="0000FF"/>
                </a:solidFill>
                <a:latin typeface="Consolas" panose="020B0609020204030204" pitchFamily="49" charset="0"/>
              </a:rPr>
              <a:t>base</a:t>
            </a:r>
            <a:r>
              <a:rPr lang="fr-FR" dirty="0" err="1">
                <a:solidFill>
                  <a:srgbClr val="000000"/>
                </a:solidFill>
                <a:latin typeface="Consolas" panose="020B0609020204030204" pitchFamily="49" charset="0"/>
              </a:rPr>
              <a:t>.OnElementChanged</a:t>
            </a:r>
            <a:r>
              <a:rPr lang="fr-FR" dirty="0">
                <a:solidFill>
                  <a:srgbClr val="000000"/>
                </a:solidFill>
                <a:latin typeface="Consolas" panose="020B0609020204030204" pitchFamily="49" charset="0"/>
              </a:rPr>
              <a:t>(e);</a:t>
            </a:r>
          </a:p>
          <a:p>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e.OldElement</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e.NewElement</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    return</a:t>
            </a:r>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(Control!=</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Control.Layer.CornerRadius</a:t>
            </a:r>
            <a:r>
              <a:rPr lang="fr-FR" dirty="0">
                <a:solidFill>
                  <a:srgbClr val="000000"/>
                </a:solidFill>
                <a:latin typeface="Consolas" panose="020B0609020204030204" pitchFamily="49" charset="0"/>
              </a:rPr>
              <a:t> = 20;</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Control.Layer.BorderWidth</a:t>
            </a:r>
            <a:r>
              <a:rPr lang="fr-FR" dirty="0">
                <a:solidFill>
                  <a:srgbClr val="000000"/>
                </a:solidFill>
                <a:latin typeface="Consolas" panose="020B0609020204030204" pitchFamily="49" charset="0"/>
              </a:rPr>
              <a:t> = 3f;</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Control.Layer.BorderColor</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Color.Black.ToCGColor</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Control.Layer.BackgroundColor</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Color.White.ToCGColor</a:t>
            </a:r>
            <a:r>
              <a:rPr lang="fr-FR"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Control.LeftView</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UIView</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CGRect</a:t>
            </a:r>
            <a:r>
              <a:rPr lang="en-US" dirty="0">
                <a:solidFill>
                  <a:srgbClr val="000000"/>
                </a:solidFill>
                <a:latin typeface="Consolas" panose="020B0609020204030204" pitchFamily="49" charset="0"/>
              </a:rPr>
              <a:t>(0, 0, 10, 0));</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Control.LeftViewMode</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UITextFieldViewMode.Always</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p:txBody>
      </p:sp>
      <p:sp>
        <p:nvSpPr>
          <p:cNvPr id="5" name="ZoneTexte 4">
            <a:extLst>
              <a:ext uri="{FF2B5EF4-FFF2-40B4-BE49-F238E27FC236}">
                <a16:creationId xmlns:a16="http://schemas.microsoft.com/office/drawing/2014/main" id="{05E8AB4E-7855-41D9-9BB8-DD96FB05493E}"/>
              </a:ext>
            </a:extLst>
          </p:cNvPr>
          <p:cNvSpPr txBox="1"/>
          <p:nvPr/>
        </p:nvSpPr>
        <p:spPr>
          <a:xfrm>
            <a:off x="876164" y="1178250"/>
            <a:ext cx="7848872" cy="461665"/>
          </a:xfrm>
          <a:prstGeom prst="rect">
            <a:avLst/>
          </a:prstGeom>
          <a:noFill/>
        </p:spPr>
        <p:txBody>
          <a:bodyPr wrap="square" rtlCol="0">
            <a:spAutoFit/>
          </a:bodyPr>
          <a:lstStyle/>
          <a:p>
            <a:r>
              <a:rPr lang="fr-FR" sz="2400" b="1" dirty="0"/>
              <a:t>Pour IOS</a:t>
            </a:r>
          </a:p>
        </p:txBody>
      </p:sp>
    </p:spTree>
    <p:extLst>
      <p:ext uri="{BB962C8B-B14F-4D97-AF65-F5344CB8AC3E}">
        <p14:creationId xmlns:p14="http://schemas.microsoft.com/office/powerpoint/2010/main" val="3661443242"/>
      </p:ext>
    </p:extLst>
  </p:cSld>
  <p:clrMapOvr>
    <a:masterClrMapping/>
  </p:clrMapOvr>
  <p:transition spd="slow">
    <p:wipe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3" name="Rectangle 2">
            <a:extLst>
              <a:ext uri="{FF2B5EF4-FFF2-40B4-BE49-F238E27FC236}">
                <a16:creationId xmlns:a16="http://schemas.microsoft.com/office/drawing/2014/main" id="{57B0EF96-F6E3-4F7E-A1D8-967B776AFA8A}"/>
              </a:ext>
            </a:extLst>
          </p:cNvPr>
          <p:cNvSpPr/>
          <p:nvPr/>
        </p:nvSpPr>
        <p:spPr>
          <a:xfrm>
            <a:off x="775128" y="1844824"/>
            <a:ext cx="8208912" cy="3693319"/>
          </a:xfrm>
          <a:prstGeom prst="rect">
            <a:avLst/>
          </a:prstGeom>
          <a:ln>
            <a:solidFill>
              <a:schemeClr val="accent1"/>
            </a:solidFill>
          </a:ln>
        </p:spPr>
        <p:txBody>
          <a:bodyPr wrap="square">
            <a:spAutoFit/>
          </a:bodyPr>
          <a:lstStyle/>
          <a:p>
            <a:r>
              <a:rPr lang="fr-FR" dirty="0" err="1">
                <a:solidFill>
                  <a:srgbClr val="0000FF"/>
                </a:solidFill>
                <a:latin typeface="Consolas" panose="020B0609020204030204" pitchFamily="49" charset="0"/>
              </a:rPr>
              <a:t>base</a:t>
            </a:r>
            <a:r>
              <a:rPr lang="fr-FR" dirty="0" err="1">
                <a:solidFill>
                  <a:srgbClr val="000000"/>
                </a:solidFill>
                <a:latin typeface="Consolas" panose="020B0609020204030204" pitchFamily="49" charset="0"/>
              </a:rPr>
              <a:t>.OnElementChanged</a:t>
            </a:r>
            <a:r>
              <a:rPr lang="fr-FR" dirty="0">
                <a:solidFill>
                  <a:srgbClr val="000000"/>
                </a:solidFill>
                <a:latin typeface="Consolas" panose="020B0609020204030204" pitchFamily="49" charset="0"/>
              </a:rPr>
              <a:t>(e);</a:t>
            </a:r>
          </a:p>
          <a:p>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e.OldElement</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e.NewElement</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return</a:t>
            </a:r>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(Control!=</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GrdRawable</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GradientDrawable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GrdRawable.SetCornerRadius</a:t>
            </a:r>
            <a:r>
              <a:rPr lang="fr-FR" dirty="0">
                <a:solidFill>
                  <a:srgbClr val="000000"/>
                </a:solidFill>
                <a:latin typeface="Consolas" panose="020B0609020204030204" pitchFamily="49" charset="0"/>
              </a:rPr>
              <a:t>(60f);</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GrdRawable.SetStroke</a:t>
            </a:r>
            <a:r>
              <a:rPr lang="fr-FR" dirty="0">
                <a:solidFill>
                  <a:srgbClr val="000000"/>
                </a:solidFill>
                <a:latin typeface="Consolas" panose="020B0609020204030204" pitchFamily="49" charset="0"/>
              </a:rPr>
              <a:t>(5, </a:t>
            </a:r>
            <a:r>
              <a:rPr lang="fr-FR" dirty="0" err="1">
                <a:solidFill>
                  <a:srgbClr val="000000"/>
                </a:solidFill>
                <a:latin typeface="Consolas" panose="020B0609020204030204" pitchFamily="49" charset="0"/>
              </a:rPr>
              <a:t>Android.Graphics.Color.Black</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GrdRawable.SetColor</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Android.Graphics.Color.White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Control.SetBackground</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GrdRawable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Control.SetPadding</a:t>
            </a:r>
            <a:r>
              <a:rPr lang="fr-FR" dirty="0">
                <a:solidFill>
                  <a:srgbClr val="000000"/>
                </a:solidFill>
                <a:latin typeface="Consolas" panose="020B0609020204030204" pitchFamily="49" charset="0"/>
              </a:rPr>
              <a:t>(50, </a:t>
            </a:r>
            <a:r>
              <a:rPr lang="fr-FR" dirty="0" err="1">
                <a:solidFill>
                  <a:srgbClr val="000000"/>
                </a:solidFill>
                <a:latin typeface="Consolas" panose="020B0609020204030204" pitchFamily="49" charset="0"/>
              </a:rPr>
              <a:t>Control.PaddingTop</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Control.PaddingRight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Control.PaddingBottom</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p:txBody>
      </p:sp>
      <p:sp>
        <p:nvSpPr>
          <p:cNvPr id="5" name="ZoneTexte 4">
            <a:extLst>
              <a:ext uri="{FF2B5EF4-FFF2-40B4-BE49-F238E27FC236}">
                <a16:creationId xmlns:a16="http://schemas.microsoft.com/office/drawing/2014/main" id="{05E8AB4E-7855-41D9-9BB8-DD96FB05493E}"/>
              </a:ext>
            </a:extLst>
          </p:cNvPr>
          <p:cNvSpPr txBox="1"/>
          <p:nvPr/>
        </p:nvSpPr>
        <p:spPr>
          <a:xfrm>
            <a:off x="876164" y="1178250"/>
            <a:ext cx="7848872" cy="461665"/>
          </a:xfrm>
          <a:prstGeom prst="rect">
            <a:avLst/>
          </a:prstGeom>
          <a:noFill/>
        </p:spPr>
        <p:txBody>
          <a:bodyPr wrap="square" rtlCol="0">
            <a:spAutoFit/>
          </a:bodyPr>
          <a:lstStyle/>
          <a:p>
            <a:r>
              <a:rPr lang="fr-FR" sz="2400" b="1" dirty="0"/>
              <a:t>Pour Android</a:t>
            </a:r>
          </a:p>
        </p:txBody>
      </p:sp>
      <p:sp>
        <p:nvSpPr>
          <p:cNvPr id="6" name="ZoneTexte 5">
            <a:extLst>
              <a:ext uri="{FF2B5EF4-FFF2-40B4-BE49-F238E27FC236}">
                <a16:creationId xmlns:a16="http://schemas.microsoft.com/office/drawing/2014/main" id="{11A84FFF-C865-4315-9001-ABED7C64EA4C}"/>
              </a:ext>
            </a:extLst>
          </p:cNvPr>
          <p:cNvSpPr txBox="1"/>
          <p:nvPr/>
        </p:nvSpPr>
        <p:spPr>
          <a:xfrm>
            <a:off x="762000" y="5800169"/>
            <a:ext cx="8208912" cy="646331"/>
          </a:xfrm>
          <a:prstGeom prst="rect">
            <a:avLst/>
          </a:prstGeom>
          <a:noFill/>
        </p:spPr>
        <p:txBody>
          <a:bodyPr wrap="square" rtlCol="0">
            <a:spAutoFit/>
          </a:bodyPr>
          <a:lstStyle/>
          <a:p>
            <a:r>
              <a:rPr lang="fr-FR" dirty="0"/>
              <a:t>Le code que l'on retrouve sous Android peut être remplacé par un fichier xml définissant le </a:t>
            </a:r>
            <a:r>
              <a:rPr lang="fr-FR" dirty="0" err="1"/>
              <a:t>Layout</a:t>
            </a:r>
            <a:r>
              <a:rPr lang="fr-FR" dirty="0"/>
              <a:t>. Il suffira alors de charger le fichier.</a:t>
            </a:r>
          </a:p>
        </p:txBody>
      </p:sp>
    </p:spTree>
    <p:extLst>
      <p:ext uri="{BB962C8B-B14F-4D97-AF65-F5344CB8AC3E}">
        <p14:creationId xmlns:p14="http://schemas.microsoft.com/office/powerpoint/2010/main" val="1997074569"/>
      </p:ext>
    </p:extLst>
  </p:cSld>
  <p:clrMapOvr>
    <a:masterClrMapping/>
  </p:clrMapOvr>
  <p:transition spd="slow">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Custom </a:t>
            </a:r>
            <a:r>
              <a:rPr lang="fr-FR" dirty="0" err="1"/>
              <a:t>Renderer</a:t>
            </a:r>
            <a:endParaRPr lang="fr-FR" dirty="0"/>
          </a:p>
        </p:txBody>
      </p:sp>
      <p:sp>
        <p:nvSpPr>
          <p:cNvPr id="3" name="Rectangle 2">
            <a:extLst>
              <a:ext uri="{FF2B5EF4-FFF2-40B4-BE49-F238E27FC236}">
                <a16:creationId xmlns:a16="http://schemas.microsoft.com/office/drawing/2014/main" id="{57B0EF96-F6E3-4F7E-A1D8-967B776AFA8A}"/>
              </a:ext>
            </a:extLst>
          </p:cNvPr>
          <p:cNvSpPr/>
          <p:nvPr/>
        </p:nvSpPr>
        <p:spPr>
          <a:xfrm>
            <a:off x="775128" y="1844824"/>
            <a:ext cx="8208912" cy="3693319"/>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a:solidFill>
                  <a:srgbClr val="000000"/>
                </a:solidFill>
                <a:latin typeface="Consolas" panose="020B0609020204030204" pitchFamily="49" charset="0"/>
              </a:rPr>
              <a:t>?xml version="1.0" </a:t>
            </a:r>
            <a:r>
              <a:rPr lang="fr-FR" dirty="0" err="1">
                <a:solidFill>
                  <a:srgbClr val="000000"/>
                </a:solidFill>
                <a:latin typeface="Consolas" panose="020B0609020204030204" pitchFamily="49" charset="0"/>
              </a:rPr>
              <a:t>encoding</a:t>
            </a:r>
            <a:r>
              <a:rPr lang="fr-FR" dirty="0">
                <a:solidFill>
                  <a:srgbClr val="000000"/>
                </a:solidFill>
                <a:latin typeface="Consolas" panose="020B0609020204030204" pitchFamily="49" charset="0"/>
              </a:rPr>
              <a:t>="utf-8" ?</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shape </a:t>
            </a:r>
            <a:r>
              <a:rPr lang="en-US" dirty="0" err="1">
                <a:solidFill>
                  <a:srgbClr val="FF0000"/>
                </a:solidFill>
                <a:latin typeface="Consolas" panose="020B0609020204030204" pitchFamily="49" charset="0"/>
              </a:rPr>
              <a:t>xmlns:android</a:t>
            </a:r>
            <a:r>
              <a:rPr lang="en-US" dirty="0">
                <a:solidFill>
                  <a:srgbClr val="0000FF"/>
                </a:solidFill>
                <a:latin typeface="Consolas" panose="020B0609020204030204" pitchFamily="49" charset="0"/>
              </a:rPr>
              <a:t>="http://schemas.android.com/</a:t>
            </a:r>
            <a:r>
              <a:rPr lang="en-US" dirty="0" err="1">
                <a:solidFill>
                  <a:srgbClr val="0000FF"/>
                </a:solidFill>
                <a:latin typeface="Consolas" panose="020B0609020204030204" pitchFamily="49" charset="0"/>
              </a:rPr>
              <a:t>apk</a:t>
            </a:r>
            <a:r>
              <a:rPr lang="en-US" dirty="0">
                <a:solidFill>
                  <a:srgbClr val="0000FF"/>
                </a:solidFill>
                <a:latin typeface="Consolas" panose="020B0609020204030204" pitchFamily="49" charset="0"/>
              </a:rPr>
              <a:t>/res/android"</a:t>
            </a:r>
            <a:endParaRPr lang="en-US" dirty="0">
              <a:solidFill>
                <a:srgbClr val="A31515"/>
              </a:solidFill>
              <a:latin typeface="Consolas" panose="020B0609020204030204" pitchFamily="49" charset="0"/>
            </a:endParaRPr>
          </a:p>
          <a:p>
            <a:r>
              <a:rPr lang="fr-FR" dirty="0">
                <a:solidFill>
                  <a:srgbClr val="A31515"/>
                </a:solidFill>
                <a:latin typeface="Consolas" panose="020B0609020204030204" pitchFamily="49" charset="0"/>
              </a:rPr>
              <a:t>    </a:t>
            </a:r>
            <a:r>
              <a:rPr lang="fr-FR" dirty="0" err="1">
                <a:solidFill>
                  <a:srgbClr val="FF0000"/>
                </a:solidFill>
                <a:latin typeface="Consolas" panose="020B0609020204030204" pitchFamily="49" charset="0"/>
              </a:rPr>
              <a:t>android:shape</a:t>
            </a:r>
            <a:r>
              <a:rPr lang="fr-FR" dirty="0">
                <a:solidFill>
                  <a:srgbClr val="0000FF"/>
                </a:solidFill>
                <a:latin typeface="Consolas" panose="020B0609020204030204" pitchFamily="49" charset="0"/>
              </a:rPr>
              <a:t>="rectangle"</a:t>
            </a:r>
            <a:endParaRPr lang="fr-FR" dirty="0">
              <a:solidFill>
                <a:srgbClr val="A31515"/>
              </a:solidFill>
              <a:latin typeface="Consolas" panose="020B0609020204030204" pitchFamily="49" charset="0"/>
            </a:endParaRPr>
          </a:p>
          <a:p>
            <a:r>
              <a:rPr lang="fr-FR" dirty="0">
                <a:solidFill>
                  <a:srgbClr val="A31515"/>
                </a:solidFill>
                <a:latin typeface="Consolas" panose="020B0609020204030204" pitchFamily="49" charset="0"/>
              </a:rPr>
              <a:t>    </a:t>
            </a:r>
            <a:r>
              <a:rPr lang="fr-FR" dirty="0" err="1">
                <a:solidFill>
                  <a:srgbClr val="FF0000"/>
                </a:solidFill>
                <a:latin typeface="Consolas" panose="020B0609020204030204" pitchFamily="49" charset="0"/>
              </a:rPr>
              <a:t>android:padding</a:t>
            </a:r>
            <a:r>
              <a:rPr lang="fr-FR" dirty="0">
                <a:solidFill>
                  <a:srgbClr val="0000FF"/>
                </a:solidFill>
                <a:latin typeface="Consolas" panose="020B0609020204030204" pitchFamily="49" charset="0"/>
              </a:rPr>
              <a:t>="50dp"&gt;</a:t>
            </a:r>
            <a:endParaRPr lang="fr-FR"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solid </a:t>
            </a:r>
            <a:r>
              <a:rPr lang="en-US" dirty="0" err="1">
                <a:solidFill>
                  <a:srgbClr val="FF0000"/>
                </a:solidFill>
                <a:latin typeface="Consolas" panose="020B0609020204030204" pitchFamily="49" charset="0"/>
              </a:rPr>
              <a:t>android:color</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fff</a:t>
            </a:r>
            <a:r>
              <a:rPr lang="en-US" dirty="0">
                <a:solidFill>
                  <a:srgbClr val="0000FF"/>
                </a:solidFill>
                <a:latin typeface="Consolas" panose="020B0609020204030204" pitchFamily="49" charset="0"/>
              </a:rPr>
              <a:t>"&gt;&lt;</a:t>
            </a:r>
            <a:r>
              <a:rPr lang="en-US" dirty="0">
                <a:solidFill>
                  <a:srgbClr val="A31515"/>
                </a:solidFill>
                <a:latin typeface="Consolas" panose="020B0609020204030204" pitchFamily="49" charset="0"/>
              </a:rPr>
              <a:t>/solid</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corners </a:t>
            </a:r>
            <a:r>
              <a:rPr lang="en-US" dirty="0" err="1">
                <a:solidFill>
                  <a:srgbClr val="FF0000"/>
                </a:solidFill>
                <a:latin typeface="Consolas" panose="020B0609020204030204" pitchFamily="49" charset="0"/>
              </a:rPr>
              <a:t>android:radius</a:t>
            </a:r>
            <a:r>
              <a:rPr lang="en-US" dirty="0">
                <a:solidFill>
                  <a:srgbClr val="0000FF"/>
                </a:solidFill>
                <a:latin typeface="Consolas" panose="020B0609020204030204" pitchFamily="49" charset="0"/>
              </a:rPr>
              <a:t>="60dp"&gt;&lt;</a:t>
            </a:r>
            <a:r>
              <a:rPr lang="en-US" dirty="0">
                <a:solidFill>
                  <a:srgbClr val="A31515"/>
                </a:solidFill>
                <a:latin typeface="Consolas" panose="020B0609020204030204" pitchFamily="49" charset="0"/>
              </a:rPr>
              <a:t>/corners</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  &lt;</a:t>
            </a:r>
            <a:r>
              <a:rPr lang="fr-FR" dirty="0">
                <a:solidFill>
                  <a:srgbClr val="A31515"/>
                </a:solidFill>
                <a:latin typeface="Consolas" panose="020B0609020204030204" pitchFamily="49" charset="0"/>
              </a:rPr>
              <a:t>stroke </a:t>
            </a:r>
            <a:r>
              <a:rPr lang="fr-FR" dirty="0" err="1">
                <a:solidFill>
                  <a:srgbClr val="FF0000"/>
                </a:solidFill>
                <a:latin typeface="Consolas" panose="020B0609020204030204" pitchFamily="49" charset="0"/>
              </a:rPr>
              <a:t>android:width</a:t>
            </a:r>
            <a:r>
              <a:rPr lang="fr-FR" dirty="0">
                <a:solidFill>
                  <a:srgbClr val="0000FF"/>
                </a:solidFill>
                <a:latin typeface="Consolas" panose="020B0609020204030204" pitchFamily="49" charset="0"/>
              </a:rPr>
              <a:t>="2dp"</a:t>
            </a:r>
            <a:endParaRPr lang="fr-FR" dirty="0">
              <a:solidFill>
                <a:srgbClr val="A31515"/>
              </a:solidFill>
              <a:latin typeface="Consolas" panose="020B0609020204030204" pitchFamily="49" charset="0"/>
            </a:endParaRPr>
          </a:p>
          <a:p>
            <a:r>
              <a:rPr lang="fr-FR" dirty="0">
                <a:solidFill>
                  <a:srgbClr val="A31515"/>
                </a:solidFill>
                <a:latin typeface="Consolas" panose="020B0609020204030204" pitchFamily="49" charset="0"/>
              </a:rPr>
              <a:t>          </a:t>
            </a:r>
            <a:r>
              <a:rPr lang="fr-FR" dirty="0" err="1">
                <a:solidFill>
                  <a:srgbClr val="FF0000"/>
                </a:solidFill>
                <a:latin typeface="Consolas" panose="020B0609020204030204" pitchFamily="49" charset="0"/>
              </a:rPr>
              <a:t>android:color</a:t>
            </a:r>
            <a:r>
              <a:rPr lang="fr-FR" dirty="0">
                <a:solidFill>
                  <a:srgbClr val="0000FF"/>
                </a:solidFill>
                <a:latin typeface="Consolas" panose="020B0609020204030204" pitchFamily="49" charset="0"/>
              </a:rPr>
              <a:t>="#000"&gt;&lt;</a:t>
            </a:r>
            <a:r>
              <a:rPr lang="fr-FR" dirty="0">
                <a:solidFill>
                  <a:srgbClr val="A31515"/>
                </a:solidFill>
                <a:latin typeface="Consolas" panose="020B0609020204030204" pitchFamily="49" charset="0"/>
              </a:rPr>
              <a:t>/stroke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shape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p:txBody>
      </p:sp>
      <p:sp>
        <p:nvSpPr>
          <p:cNvPr id="5" name="ZoneTexte 4">
            <a:extLst>
              <a:ext uri="{FF2B5EF4-FFF2-40B4-BE49-F238E27FC236}">
                <a16:creationId xmlns:a16="http://schemas.microsoft.com/office/drawing/2014/main" id="{05E8AB4E-7855-41D9-9BB8-DD96FB05493E}"/>
              </a:ext>
            </a:extLst>
          </p:cNvPr>
          <p:cNvSpPr txBox="1"/>
          <p:nvPr/>
        </p:nvSpPr>
        <p:spPr>
          <a:xfrm>
            <a:off x="876164" y="1178250"/>
            <a:ext cx="7848872" cy="461665"/>
          </a:xfrm>
          <a:prstGeom prst="rect">
            <a:avLst/>
          </a:prstGeom>
          <a:noFill/>
        </p:spPr>
        <p:txBody>
          <a:bodyPr wrap="square" rtlCol="0">
            <a:spAutoFit/>
          </a:bodyPr>
          <a:lstStyle/>
          <a:p>
            <a:r>
              <a:rPr lang="fr-FR" sz="2400" b="1" dirty="0"/>
              <a:t>Pour Android</a:t>
            </a:r>
          </a:p>
        </p:txBody>
      </p:sp>
      <p:sp>
        <p:nvSpPr>
          <p:cNvPr id="6" name="ZoneTexte 5">
            <a:extLst>
              <a:ext uri="{FF2B5EF4-FFF2-40B4-BE49-F238E27FC236}">
                <a16:creationId xmlns:a16="http://schemas.microsoft.com/office/drawing/2014/main" id="{11A84FFF-C865-4315-9001-ABED7C64EA4C}"/>
              </a:ext>
            </a:extLst>
          </p:cNvPr>
          <p:cNvSpPr txBox="1"/>
          <p:nvPr/>
        </p:nvSpPr>
        <p:spPr>
          <a:xfrm>
            <a:off x="762000" y="5800169"/>
            <a:ext cx="8208912" cy="646331"/>
          </a:xfrm>
          <a:prstGeom prst="rect">
            <a:avLst/>
          </a:prstGeom>
          <a:noFill/>
          <a:ln>
            <a:solidFill>
              <a:schemeClr val="accent1"/>
            </a:solidFill>
          </a:ln>
        </p:spPr>
        <p:txBody>
          <a:bodyPr wrap="square" rtlCol="0">
            <a:spAutoFit/>
          </a:bodyPr>
          <a:lstStyle/>
          <a:p>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(Control!=</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Control.SetBackgroundResource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Resource.Layout.CornerEntry</a:t>
            </a:r>
            <a:r>
              <a:rPr lang="en-US" dirty="0">
                <a:solidFill>
                  <a:srgbClr val="000000"/>
                </a:solidFill>
                <a:latin typeface="Consolas" panose="020B0609020204030204" pitchFamily="49" charset="0"/>
              </a:rPr>
              <a:t>); }</a:t>
            </a:r>
            <a:endParaRPr lang="fr-FR" dirty="0"/>
          </a:p>
        </p:txBody>
      </p:sp>
    </p:spTree>
    <p:extLst>
      <p:ext uri="{BB962C8B-B14F-4D97-AF65-F5344CB8AC3E}">
        <p14:creationId xmlns:p14="http://schemas.microsoft.com/office/powerpoint/2010/main" val="351123033"/>
      </p:ext>
    </p:extLst>
  </p:cSld>
  <p:clrMapOvr>
    <a:masterClrMapping/>
  </p:clrMapOvr>
  <p:transition spd="slow">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4" name="ZoneTexte 3">
            <a:extLst>
              <a:ext uri="{FF2B5EF4-FFF2-40B4-BE49-F238E27FC236}">
                <a16:creationId xmlns:a16="http://schemas.microsoft.com/office/drawing/2014/main" id="{2188CE1A-F7DD-4454-B808-406827BECA95}"/>
              </a:ext>
            </a:extLst>
          </p:cNvPr>
          <p:cNvSpPr txBox="1"/>
          <p:nvPr/>
        </p:nvSpPr>
        <p:spPr>
          <a:xfrm>
            <a:off x="762000" y="1259632"/>
            <a:ext cx="8202488" cy="1477328"/>
          </a:xfrm>
          <a:prstGeom prst="rect">
            <a:avLst/>
          </a:prstGeom>
          <a:noFill/>
        </p:spPr>
        <p:txBody>
          <a:bodyPr wrap="square" rtlCol="0">
            <a:spAutoFit/>
          </a:bodyPr>
          <a:lstStyle/>
          <a:p>
            <a:r>
              <a:rPr lang="fr-FR" dirty="0"/>
              <a:t>De nombreuses applications de type mobile nécessite de visualiser des collections de données. Ces données sont généralement récupérées via des requêtes sur un serveur SQL, voir sur une </a:t>
            </a:r>
            <a:r>
              <a:rPr lang="fr-FR" dirty="0" err="1"/>
              <a:t>WebApi</a:t>
            </a:r>
            <a:r>
              <a:rPr lang="fr-FR" dirty="0"/>
              <a:t> en technologie </a:t>
            </a:r>
            <a:r>
              <a:rPr lang="fr-FR" dirty="0" err="1"/>
              <a:t>Rest</a:t>
            </a:r>
            <a:r>
              <a:rPr lang="fr-FR" dirty="0"/>
              <a:t>.</a:t>
            </a:r>
          </a:p>
          <a:p>
            <a:endParaRPr lang="fr-FR" dirty="0"/>
          </a:p>
          <a:p>
            <a:r>
              <a:rPr lang="fr-FR" dirty="0"/>
              <a:t>Nous allons aborder une ressource permettant cette gestion qui est la </a:t>
            </a:r>
            <a:r>
              <a:rPr lang="fr-FR" dirty="0" err="1"/>
              <a:t>ListView</a:t>
            </a:r>
            <a:endParaRPr lang="fr-FR" dirty="0"/>
          </a:p>
        </p:txBody>
      </p:sp>
      <p:sp>
        <p:nvSpPr>
          <p:cNvPr id="7" name="Rectangle 6">
            <a:extLst>
              <a:ext uri="{FF2B5EF4-FFF2-40B4-BE49-F238E27FC236}">
                <a16:creationId xmlns:a16="http://schemas.microsoft.com/office/drawing/2014/main" id="{4D7138A7-7AB5-4C62-B906-F86B9DB7B74C}"/>
              </a:ext>
            </a:extLst>
          </p:cNvPr>
          <p:cNvSpPr/>
          <p:nvPr/>
        </p:nvSpPr>
        <p:spPr>
          <a:xfrm>
            <a:off x="847232" y="2996952"/>
            <a:ext cx="8136904" cy="3416320"/>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ListView</a:t>
            </a:r>
            <a:r>
              <a:rPr lang="en-US" dirty="0">
                <a:solidFill>
                  <a:srgbClr val="FF0000"/>
                </a:solidFill>
                <a:latin typeface="Consolas" panose="020B0609020204030204" pitchFamily="49" charset="0"/>
              </a:rPr>
              <a:t> 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Name</a:t>
            </a:r>
            <a:r>
              <a:rPr lang="en-US" dirty="0">
                <a:solidFill>
                  <a:srgbClr val="0000FF"/>
                </a:solidFill>
                <a:latin typeface="Consolas" panose="020B0609020204030204" pitchFamily="49" charset="0"/>
              </a:rPr>
              <a:t>="MyListView"</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ItemsSource</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Binding</a:t>
            </a:r>
            <a:r>
              <a:rPr lang="en-US" dirty="0">
                <a:solidFill>
                  <a:srgbClr val="FF0000"/>
                </a:solidFill>
                <a:latin typeface="Consolas" panose="020B0609020204030204" pitchFamily="49" charset="0"/>
              </a:rPr>
              <a:t> Items</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ListView.ItemTemplate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DataTemplate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ViewCell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a:t>
            </a:r>
            <a:r>
              <a:rPr lang="fr-FR" dirty="0">
                <a:solidFill>
                  <a:srgbClr val="A31515"/>
                </a:solidFill>
                <a:latin typeface="Consolas" panose="020B0609020204030204" pitchFamily="49" charset="0"/>
              </a:rPr>
              <a:t>Binding</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name</a:t>
            </a:r>
            <a:r>
              <a:rPr lang="fr-FR" dirty="0">
                <a:solidFill>
                  <a:srgbClr val="0000FF"/>
                </a:solidFill>
                <a:latin typeface="Consolas" panose="020B0609020204030204" pitchFamily="49" charset="0"/>
              </a:rPr>
              <a:t>}"&gt;&lt;/</a:t>
            </a:r>
            <a:r>
              <a:rPr lang="fr-FR" dirty="0">
                <a:solidFill>
                  <a:srgbClr val="A31515"/>
                </a:solidFill>
                <a:latin typeface="Consolas" panose="020B0609020204030204" pitchFamily="49" charset="0"/>
              </a:rPr>
              <a:t>Label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ViewCell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DataTemplate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ListView.ItemTemplate</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ListView</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1652986229"/>
      </p:ext>
    </p:extLst>
  </p:cSld>
  <p:clrMapOvr>
    <a:masterClrMapping/>
  </p:clrMapOvr>
  <p:transition spd="slow">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4" name="ZoneTexte 3">
            <a:extLst>
              <a:ext uri="{FF2B5EF4-FFF2-40B4-BE49-F238E27FC236}">
                <a16:creationId xmlns:a16="http://schemas.microsoft.com/office/drawing/2014/main" id="{2188CE1A-F7DD-4454-B808-406827BECA95}"/>
              </a:ext>
            </a:extLst>
          </p:cNvPr>
          <p:cNvSpPr txBox="1"/>
          <p:nvPr/>
        </p:nvSpPr>
        <p:spPr>
          <a:xfrm>
            <a:off x="762000" y="1259632"/>
            <a:ext cx="8202488" cy="369332"/>
          </a:xfrm>
          <a:prstGeom prst="rect">
            <a:avLst/>
          </a:prstGeom>
          <a:noFill/>
          <a:ln>
            <a:solidFill>
              <a:schemeClr val="accent1"/>
            </a:solidFill>
          </a:ln>
        </p:spPr>
        <p:txBody>
          <a:bodyPr wrap="square" rtlCol="0">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ListView</a:t>
            </a:r>
            <a:r>
              <a:rPr lang="en-US" dirty="0">
                <a:solidFill>
                  <a:srgbClr val="FF0000"/>
                </a:solidFill>
                <a:latin typeface="Consolas" panose="020B0609020204030204" pitchFamily="49" charset="0"/>
              </a:rPr>
              <a:t> 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Name</a:t>
            </a:r>
            <a:r>
              <a:rPr lang="en-US" dirty="0">
                <a:solidFill>
                  <a:srgbClr val="0000FF"/>
                </a:solidFill>
                <a:latin typeface="Consolas" panose="020B0609020204030204" pitchFamily="49" charset="0"/>
              </a:rPr>
              <a:t>="MyListView"</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ItemsSource</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Binding</a:t>
            </a:r>
            <a:r>
              <a:rPr lang="en-US" dirty="0">
                <a:solidFill>
                  <a:srgbClr val="FF0000"/>
                </a:solidFill>
                <a:latin typeface="Consolas" panose="020B0609020204030204" pitchFamily="49" charset="0"/>
              </a:rPr>
              <a:t> Items</a:t>
            </a:r>
            <a:r>
              <a:rPr lang="en-US" dirty="0">
                <a:solidFill>
                  <a:srgbClr val="0000FF"/>
                </a:solidFill>
                <a:latin typeface="Consolas" panose="020B0609020204030204" pitchFamily="49" charset="0"/>
              </a:rPr>
              <a:t>}"&gt;</a:t>
            </a:r>
            <a:endParaRPr lang="fr-FR" dirty="0"/>
          </a:p>
        </p:txBody>
      </p:sp>
      <p:sp>
        <p:nvSpPr>
          <p:cNvPr id="7" name="Rectangle 6">
            <a:extLst>
              <a:ext uri="{FF2B5EF4-FFF2-40B4-BE49-F238E27FC236}">
                <a16:creationId xmlns:a16="http://schemas.microsoft.com/office/drawing/2014/main" id="{4D7138A7-7AB5-4C62-B906-F86B9DB7B74C}"/>
              </a:ext>
            </a:extLst>
          </p:cNvPr>
          <p:cNvSpPr/>
          <p:nvPr/>
        </p:nvSpPr>
        <p:spPr>
          <a:xfrm>
            <a:off x="804338" y="2697258"/>
            <a:ext cx="8136904" cy="369332"/>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UsersViewModel</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MyViewModel</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get</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set</a:t>
            </a:r>
            <a:r>
              <a:rPr lang="fr-FR" dirty="0">
                <a:solidFill>
                  <a:srgbClr val="000000"/>
                </a:solidFill>
                <a:latin typeface="Consolas" panose="020B0609020204030204" pitchFamily="49" charset="0"/>
              </a:rPr>
              <a:t>; }</a:t>
            </a:r>
            <a:endParaRPr lang="fr-FR" dirty="0"/>
          </a:p>
        </p:txBody>
      </p:sp>
      <p:sp>
        <p:nvSpPr>
          <p:cNvPr id="3" name="ZoneTexte 2">
            <a:extLst>
              <a:ext uri="{FF2B5EF4-FFF2-40B4-BE49-F238E27FC236}">
                <a16:creationId xmlns:a16="http://schemas.microsoft.com/office/drawing/2014/main" id="{CCEAC1CE-519B-4DD2-8DC1-AB3980F5835C}"/>
              </a:ext>
            </a:extLst>
          </p:cNvPr>
          <p:cNvSpPr txBox="1"/>
          <p:nvPr/>
        </p:nvSpPr>
        <p:spPr>
          <a:xfrm>
            <a:off x="762000" y="1772816"/>
            <a:ext cx="8222136" cy="646331"/>
          </a:xfrm>
          <a:prstGeom prst="rect">
            <a:avLst/>
          </a:prstGeom>
          <a:noFill/>
        </p:spPr>
        <p:txBody>
          <a:bodyPr wrap="square" rtlCol="0">
            <a:spAutoFit/>
          </a:bodyPr>
          <a:lstStyle/>
          <a:p>
            <a:r>
              <a:rPr lang="fr-FR" dirty="0"/>
              <a:t>La liste a sa source de données pour ses items liée à une ressource présente au niveau code sous la forme d'une propriété </a:t>
            </a:r>
          </a:p>
        </p:txBody>
      </p:sp>
      <p:sp>
        <p:nvSpPr>
          <p:cNvPr id="5" name="Rectangle 4">
            <a:extLst>
              <a:ext uri="{FF2B5EF4-FFF2-40B4-BE49-F238E27FC236}">
                <a16:creationId xmlns:a16="http://schemas.microsoft.com/office/drawing/2014/main" id="{F30B20FF-8B5F-45F6-896A-FC062BCEB59B}"/>
              </a:ext>
            </a:extLst>
          </p:cNvPr>
          <p:cNvSpPr/>
          <p:nvPr/>
        </p:nvSpPr>
        <p:spPr>
          <a:xfrm>
            <a:off x="804338" y="3285319"/>
            <a:ext cx="8160150" cy="369332"/>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UsersViewModel</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INotifyPropertyChanged</a:t>
            </a:r>
            <a:endParaRPr lang="fr-FR" dirty="0"/>
          </a:p>
        </p:txBody>
      </p:sp>
      <p:sp>
        <p:nvSpPr>
          <p:cNvPr id="6" name="ZoneTexte 5">
            <a:extLst>
              <a:ext uri="{FF2B5EF4-FFF2-40B4-BE49-F238E27FC236}">
                <a16:creationId xmlns:a16="http://schemas.microsoft.com/office/drawing/2014/main" id="{8CBDA98B-D891-455B-A1A9-743E7153B46F}"/>
              </a:ext>
            </a:extLst>
          </p:cNvPr>
          <p:cNvSpPr txBox="1"/>
          <p:nvPr/>
        </p:nvSpPr>
        <p:spPr>
          <a:xfrm>
            <a:off x="804338" y="3933056"/>
            <a:ext cx="8136904" cy="646331"/>
          </a:xfrm>
          <a:prstGeom prst="rect">
            <a:avLst/>
          </a:prstGeom>
          <a:noFill/>
        </p:spPr>
        <p:txBody>
          <a:bodyPr wrap="square" rtlCol="0">
            <a:spAutoFit/>
          </a:bodyPr>
          <a:lstStyle/>
          <a:p>
            <a:r>
              <a:rPr lang="fr-FR" dirty="0"/>
              <a:t>La classe hérite d'une interface permettant la gestion de la mise à jour des ressources graphiques liées à des propriétés dont le contenu viendrait à changer.</a:t>
            </a:r>
          </a:p>
        </p:txBody>
      </p:sp>
    </p:spTree>
    <p:extLst>
      <p:ext uri="{BB962C8B-B14F-4D97-AF65-F5344CB8AC3E}">
        <p14:creationId xmlns:p14="http://schemas.microsoft.com/office/powerpoint/2010/main" val="3402157078"/>
      </p:ext>
    </p:extLst>
  </p:cSld>
  <p:clrMapOvr>
    <a:masterClrMapping/>
  </p:clrMapOvr>
  <p:transition spd="slow">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8" name="Rectangle 7">
            <a:extLst>
              <a:ext uri="{FF2B5EF4-FFF2-40B4-BE49-F238E27FC236}">
                <a16:creationId xmlns:a16="http://schemas.microsoft.com/office/drawing/2014/main" id="{CC531C18-CDC7-445D-B3C3-4A1AB5AA59FB}"/>
              </a:ext>
            </a:extLst>
          </p:cNvPr>
          <p:cNvSpPr/>
          <p:nvPr/>
        </p:nvSpPr>
        <p:spPr>
          <a:xfrm>
            <a:off x="899592" y="1340768"/>
            <a:ext cx="8077200" cy="4524315"/>
          </a:xfrm>
          <a:prstGeom prst="rect">
            <a:avLst/>
          </a:prstGeom>
          <a:ln>
            <a:solidFill>
              <a:schemeClr val="accent1"/>
            </a:solidFill>
          </a:ln>
        </p:spPr>
        <p:txBody>
          <a:bodyPr wrap="square">
            <a:spAutoFit/>
          </a:bodyPr>
          <a:lstStyle/>
          <a:p>
            <a:r>
              <a:rPr lang="fr-FR" dirty="0" err="1">
                <a:solidFill>
                  <a:srgbClr val="000000"/>
                </a:solidFill>
                <a:latin typeface="Consolas" panose="020B0609020204030204" pitchFamily="49" charset="0"/>
              </a:rPr>
              <a:t>ObservableCollection</a:t>
            </a:r>
            <a:r>
              <a:rPr lang="fr-FR" dirty="0">
                <a:solidFill>
                  <a:srgbClr val="000000"/>
                </a:solidFill>
                <a:latin typeface="Consolas" panose="020B0609020204030204" pitchFamily="49" charset="0"/>
              </a:rPr>
              <a:t>&lt;User&gt; items;</a:t>
            </a:r>
          </a:p>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event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PropertyChangedEventHandler</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PropertyChanged</a:t>
            </a:r>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ObservableCollection</a:t>
            </a:r>
            <a:r>
              <a:rPr lang="fr-FR" dirty="0">
                <a:solidFill>
                  <a:srgbClr val="000000"/>
                </a:solidFill>
                <a:latin typeface="Consolas" panose="020B0609020204030204" pitchFamily="49" charset="0"/>
              </a:rPr>
              <a:t>&lt;User&gt; Items</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get</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return</a:t>
            </a:r>
            <a:r>
              <a:rPr lang="fr-FR" dirty="0">
                <a:solidFill>
                  <a:srgbClr val="000000"/>
                </a:solidFill>
                <a:latin typeface="Consolas" panose="020B0609020204030204" pitchFamily="49" charset="0"/>
              </a:rPr>
              <a:t> items;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set</a:t>
            </a:r>
            <a:r>
              <a:rPr lang="fr-FR" dirty="0">
                <a:solidFill>
                  <a:srgbClr val="000000"/>
                </a:solidFill>
                <a:latin typeface="Consolas" panose="020B0609020204030204" pitchFamily="49" charset="0"/>
              </a:rPr>
              <a:t> { items = value;</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OnPropertyChanged</a:t>
            </a:r>
            <a:r>
              <a:rPr lang="fr-FR" dirty="0">
                <a:solidFill>
                  <a:srgbClr val="000000"/>
                </a:solidFill>
                <a:latin typeface="Consolas" panose="020B0609020204030204" pitchFamily="49" charset="0"/>
              </a:rPr>
              <a:t>(</a:t>
            </a:r>
            <a:r>
              <a:rPr lang="fr-FR" dirty="0">
                <a:solidFill>
                  <a:srgbClr val="A31515"/>
                </a:solidFill>
                <a:latin typeface="Consolas" panose="020B0609020204030204" pitchFamily="49" charset="0"/>
              </a:rPr>
              <a:t>"Items"</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protected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OnPropertyChanged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item)</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PropertyChangedEventHandler</a:t>
            </a:r>
            <a:r>
              <a:rPr lang="fr-FR" dirty="0">
                <a:solidFill>
                  <a:srgbClr val="000000"/>
                </a:solidFill>
                <a:latin typeface="Consolas" panose="020B0609020204030204" pitchFamily="49" charset="0"/>
              </a:rPr>
              <a:t> handler = </a:t>
            </a:r>
            <a:r>
              <a:rPr lang="fr-FR" dirty="0" err="1">
                <a:solidFill>
                  <a:srgbClr val="000000"/>
                </a:solidFill>
                <a:latin typeface="Consolas" panose="020B0609020204030204" pitchFamily="49" charset="0"/>
              </a:rPr>
              <a:t>PropertyChanged</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(handler != </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handler(</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PropertyChangedEventArgs</a:t>
            </a:r>
            <a:r>
              <a:rPr lang="en-US" dirty="0">
                <a:solidFill>
                  <a:srgbClr val="000000"/>
                </a:solidFill>
                <a:latin typeface="Consolas" panose="020B0609020204030204" pitchFamily="49" charset="0"/>
              </a:rPr>
              <a:t>(item));</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2010866354"/>
      </p:ext>
    </p:extLst>
  </p:cSld>
  <p:clrMapOvr>
    <a:masterClrMapping/>
  </p:clrMapOvr>
  <p:transition spd="slow">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3" name="ZoneTexte 2">
            <a:extLst>
              <a:ext uri="{FF2B5EF4-FFF2-40B4-BE49-F238E27FC236}">
                <a16:creationId xmlns:a16="http://schemas.microsoft.com/office/drawing/2014/main" id="{EA30537E-2EBF-43C3-A0A6-D281B36F0EC0}"/>
              </a:ext>
            </a:extLst>
          </p:cNvPr>
          <p:cNvSpPr txBox="1"/>
          <p:nvPr/>
        </p:nvSpPr>
        <p:spPr>
          <a:xfrm>
            <a:off x="762000" y="1259632"/>
            <a:ext cx="8202488" cy="646331"/>
          </a:xfrm>
          <a:prstGeom prst="rect">
            <a:avLst/>
          </a:prstGeom>
          <a:noFill/>
        </p:spPr>
        <p:txBody>
          <a:bodyPr wrap="square" rtlCol="0">
            <a:spAutoFit/>
          </a:bodyPr>
          <a:lstStyle/>
          <a:p>
            <a:r>
              <a:rPr lang="fr-FR" dirty="0"/>
              <a:t>Nous ajoutons dans cette même classe la méthode permettant d'interroger d'une façon asynchrone la méthode web pour récupérer une liste de contacts</a:t>
            </a:r>
          </a:p>
        </p:txBody>
      </p:sp>
      <p:sp>
        <p:nvSpPr>
          <p:cNvPr id="4" name="Rectangle 3">
            <a:extLst>
              <a:ext uri="{FF2B5EF4-FFF2-40B4-BE49-F238E27FC236}">
                <a16:creationId xmlns:a16="http://schemas.microsoft.com/office/drawing/2014/main" id="{3584D5E9-D8C9-4B38-AF43-2EE8073533DA}"/>
              </a:ext>
            </a:extLst>
          </p:cNvPr>
          <p:cNvSpPr/>
          <p:nvPr/>
        </p:nvSpPr>
        <p:spPr>
          <a:xfrm>
            <a:off x="841000" y="1988840"/>
            <a:ext cx="8136904" cy="3693319"/>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async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Task</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InitUsers</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httpClient</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HttpClient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url = </a:t>
            </a:r>
            <a:r>
              <a:rPr lang="fr-FR" dirty="0">
                <a:solidFill>
                  <a:srgbClr val="A31515"/>
                </a:solidFill>
                <a:latin typeface="Consolas" panose="020B0609020204030204" pitchFamily="49" charset="0"/>
              </a:rPr>
              <a:t>"https://jsonplaceholder.typicode.com/</a:t>
            </a:r>
            <a:r>
              <a:rPr lang="fr-FR" dirty="0" err="1">
                <a:solidFill>
                  <a:srgbClr val="A31515"/>
                </a:solidFill>
                <a:latin typeface="Consolas" panose="020B0609020204030204" pitchFamily="49" charset="0"/>
              </a:rPr>
              <a:t>users</a:t>
            </a:r>
            <a:r>
              <a:rPr lang="fr-FR" dirty="0">
                <a:solidFill>
                  <a:srgbClr val="A31515"/>
                </a:solidFill>
                <a:latin typeface="Consolas" panose="020B0609020204030204" pitchFamily="49" charset="0"/>
              </a:rPr>
              <a: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result</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await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httpClient.GetAsync</a:t>
            </a:r>
            <a:r>
              <a:rPr lang="fr-FR" dirty="0">
                <a:solidFill>
                  <a:srgbClr val="000000"/>
                </a:solidFill>
                <a:latin typeface="Consolas" panose="020B0609020204030204" pitchFamily="49" charset="0"/>
              </a:rPr>
              <a:t>(url);</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result.IsSuccessStatusCode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data = </a:t>
            </a:r>
            <a:r>
              <a:rPr lang="fr-FR" dirty="0" err="1">
                <a:solidFill>
                  <a:srgbClr val="0000FF"/>
                </a:solidFill>
                <a:latin typeface="Consolas" panose="020B0609020204030204" pitchFamily="49" charset="0"/>
              </a:rPr>
              <a:t>await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result.Content.ReadAsStringAsync</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this</a:t>
            </a:r>
            <a:r>
              <a:rPr lang="fr-FR" dirty="0" err="1">
                <a:solidFill>
                  <a:srgbClr val="000000"/>
                </a:solidFill>
                <a:latin typeface="Consolas" panose="020B0609020204030204" pitchFamily="49" charset="0"/>
              </a:rPr>
              <a:t>.Items</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JsonConvert.DeserializeObject</a:t>
            </a:r>
            <a:r>
              <a:rPr lang="fr-FR" dirty="0">
                <a:solidFill>
                  <a:srgbClr val="000000"/>
                </a:solidFill>
                <a:latin typeface="Consolas" panose="020B0609020204030204" pitchFamily="49" charset="0"/>
              </a:rPr>
              <a:t>&lt;</a:t>
            </a:r>
            <a:r>
              <a:rPr lang="fr-FR" dirty="0" err="1">
                <a:solidFill>
                  <a:srgbClr val="000000"/>
                </a:solidFill>
                <a:latin typeface="Consolas" panose="020B0609020204030204" pitchFamily="49" charset="0"/>
              </a:rPr>
              <a:t>ObservableCollection</a:t>
            </a:r>
            <a:r>
              <a:rPr lang="fr-FR" dirty="0">
                <a:solidFill>
                  <a:srgbClr val="000000"/>
                </a:solidFill>
                <a:latin typeface="Consolas" panose="020B0609020204030204" pitchFamily="49" charset="0"/>
              </a:rPr>
              <a:t>&lt;User&gt;&gt;(data);</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
        <p:nvSpPr>
          <p:cNvPr id="5" name="ZoneTexte 4">
            <a:extLst>
              <a:ext uri="{FF2B5EF4-FFF2-40B4-BE49-F238E27FC236}">
                <a16:creationId xmlns:a16="http://schemas.microsoft.com/office/drawing/2014/main" id="{91470949-976C-43D1-B1CA-893A041D4650}"/>
              </a:ext>
            </a:extLst>
          </p:cNvPr>
          <p:cNvSpPr txBox="1"/>
          <p:nvPr/>
        </p:nvSpPr>
        <p:spPr>
          <a:xfrm>
            <a:off x="794792" y="5877272"/>
            <a:ext cx="8136904" cy="646331"/>
          </a:xfrm>
          <a:prstGeom prst="rect">
            <a:avLst/>
          </a:prstGeom>
          <a:noFill/>
        </p:spPr>
        <p:txBody>
          <a:bodyPr wrap="square" rtlCol="0">
            <a:spAutoFit/>
          </a:bodyPr>
          <a:lstStyle/>
          <a:p>
            <a:r>
              <a:rPr lang="fr-FR" dirty="0"/>
              <a:t>La classe User est créée sur base de la structure des données récupérées au format JSON lors de la réponse à la requête.</a:t>
            </a:r>
          </a:p>
        </p:txBody>
      </p:sp>
    </p:spTree>
    <p:extLst>
      <p:ext uri="{BB962C8B-B14F-4D97-AF65-F5344CB8AC3E}">
        <p14:creationId xmlns:p14="http://schemas.microsoft.com/office/powerpoint/2010/main" val="1861591496"/>
      </p:ext>
    </p:extLst>
  </p:cSld>
  <p:clrMapOvr>
    <a:masterClrMapping/>
  </p:clrMapOvr>
  <p:transition spd="slow">
    <p:wipe di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5" name="ZoneTexte 4">
            <a:extLst>
              <a:ext uri="{FF2B5EF4-FFF2-40B4-BE49-F238E27FC236}">
                <a16:creationId xmlns:a16="http://schemas.microsoft.com/office/drawing/2014/main" id="{91470949-976C-43D1-B1CA-893A041D4650}"/>
              </a:ext>
            </a:extLst>
          </p:cNvPr>
          <p:cNvSpPr txBox="1"/>
          <p:nvPr/>
        </p:nvSpPr>
        <p:spPr>
          <a:xfrm>
            <a:off x="762000" y="1259632"/>
            <a:ext cx="8136904" cy="923330"/>
          </a:xfrm>
          <a:prstGeom prst="rect">
            <a:avLst/>
          </a:prstGeom>
          <a:noFill/>
        </p:spPr>
        <p:txBody>
          <a:bodyPr wrap="square" rtlCol="0">
            <a:spAutoFit/>
          </a:bodyPr>
          <a:lstStyle/>
          <a:p>
            <a:r>
              <a:rPr lang="fr-FR" dirty="0"/>
              <a:t>Nous devons maintenant charger les données et les afficher. Une solution consiste à démarrer le chargement lorsque la page de base aura été affichée. Nous surchargeons donc une méthode correspondante de la page de contenu.</a:t>
            </a:r>
          </a:p>
        </p:txBody>
      </p:sp>
      <p:sp>
        <p:nvSpPr>
          <p:cNvPr id="6" name="Rectangle 5">
            <a:extLst>
              <a:ext uri="{FF2B5EF4-FFF2-40B4-BE49-F238E27FC236}">
                <a16:creationId xmlns:a16="http://schemas.microsoft.com/office/drawing/2014/main" id="{7F9D33D0-3D24-4629-9877-5D9B84C1B2EA}"/>
              </a:ext>
            </a:extLst>
          </p:cNvPr>
          <p:cNvSpPr/>
          <p:nvPr/>
        </p:nvSpPr>
        <p:spPr>
          <a:xfrm>
            <a:off x="827584" y="2402632"/>
            <a:ext cx="8136904" cy="1477328"/>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protected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OnAppearing</a:t>
            </a:r>
            <a:r>
              <a:rPr lang="en-US"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base</a:t>
            </a:r>
            <a:r>
              <a:rPr lang="fr-FR" dirty="0" err="1">
                <a:solidFill>
                  <a:srgbClr val="000000"/>
                </a:solidFill>
                <a:latin typeface="Consolas" panose="020B0609020204030204" pitchFamily="49" charset="0"/>
              </a:rPr>
              <a:t>.OnAppearing</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await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MyViewModel.InitUsers</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1320079727"/>
      </p:ext>
    </p:extLst>
  </p:cSld>
  <p:clrMapOvr>
    <a:masterClrMapping/>
  </p:clrMapOvr>
  <p:transition spd="slow">
    <p:wipe di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pic>
        <p:nvPicPr>
          <p:cNvPr id="3" name="Image 2">
            <a:extLst>
              <a:ext uri="{FF2B5EF4-FFF2-40B4-BE49-F238E27FC236}">
                <a16:creationId xmlns:a16="http://schemas.microsoft.com/office/drawing/2014/main" id="{F4906AE6-B846-43B9-9E58-6103329C4453}"/>
              </a:ext>
            </a:extLst>
          </p:cNvPr>
          <p:cNvPicPr>
            <a:picLocks noChangeAspect="1"/>
          </p:cNvPicPr>
          <p:nvPr/>
        </p:nvPicPr>
        <p:blipFill>
          <a:blip r:embed="rId2"/>
          <a:stretch>
            <a:fillRect/>
          </a:stretch>
        </p:blipFill>
        <p:spPr>
          <a:xfrm>
            <a:off x="1043608" y="1484784"/>
            <a:ext cx="2666541" cy="4634086"/>
          </a:xfrm>
          <a:prstGeom prst="rect">
            <a:avLst/>
          </a:prstGeom>
        </p:spPr>
      </p:pic>
    </p:spTree>
    <p:extLst>
      <p:ext uri="{BB962C8B-B14F-4D97-AF65-F5344CB8AC3E}">
        <p14:creationId xmlns:p14="http://schemas.microsoft.com/office/powerpoint/2010/main" val="988993612"/>
      </p:ext>
    </p:extLst>
  </p:cSld>
  <p:clrMapOvr>
    <a:masterClrMapping/>
  </p:clrMapOvr>
  <p:transition spd="slow">
    <p:wipe di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4" name="ZoneTexte 3">
            <a:extLst>
              <a:ext uri="{FF2B5EF4-FFF2-40B4-BE49-F238E27FC236}">
                <a16:creationId xmlns:a16="http://schemas.microsoft.com/office/drawing/2014/main" id="{63BF22D7-88CC-4F08-9747-732BE692749B}"/>
              </a:ext>
            </a:extLst>
          </p:cNvPr>
          <p:cNvSpPr txBox="1"/>
          <p:nvPr/>
        </p:nvSpPr>
        <p:spPr>
          <a:xfrm>
            <a:off x="762000" y="1259632"/>
            <a:ext cx="8202488" cy="2862322"/>
          </a:xfrm>
          <a:prstGeom prst="rect">
            <a:avLst/>
          </a:prstGeom>
          <a:noFill/>
        </p:spPr>
        <p:txBody>
          <a:bodyPr wrap="square" rtlCol="0">
            <a:spAutoFit/>
          </a:bodyPr>
          <a:lstStyle/>
          <a:p>
            <a:r>
              <a:rPr lang="fr-FR" dirty="0"/>
              <a:t>Nous tentons maintenant de récupérer les photos en provenance d'une autre </a:t>
            </a:r>
            <a:r>
              <a:rPr lang="fr-FR" dirty="0" err="1"/>
              <a:t>WebApi</a:t>
            </a:r>
            <a:r>
              <a:rPr lang="fr-FR" dirty="0"/>
              <a:t>. Nous pourrions attendre que les photos soient chargées pour afficher tous les contacts mais cela risque de rendre notre application moins réactive.</a:t>
            </a:r>
          </a:p>
          <a:p>
            <a:endParaRPr lang="fr-FR" dirty="0"/>
          </a:p>
          <a:p>
            <a:r>
              <a:rPr lang="fr-FR" dirty="0"/>
              <a:t>Si, pour chaque item à afficher, nous demandons la photo de façon synchrone, il en sera de même au niveau de la lenteur d'affichage.</a:t>
            </a:r>
          </a:p>
          <a:p>
            <a:endParaRPr lang="fr-FR" dirty="0"/>
          </a:p>
          <a:p>
            <a:r>
              <a:rPr lang="fr-FR" dirty="0"/>
              <a:t>Il est donc important de prévoir un mécanisme de notification de sorte que l'affichage se mette à jour lorsque la photo est disponible pour chacun des items. Nous allons donc créer un modèle MVVM pour l'image   </a:t>
            </a:r>
          </a:p>
        </p:txBody>
      </p:sp>
    </p:spTree>
    <p:extLst>
      <p:ext uri="{BB962C8B-B14F-4D97-AF65-F5344CB8AC3E}">
        <p14:creationId xmlns:p14="http://schemas.microsoft.com/office/powerpoint/2010/main" val="3385651630"/>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Les projets de portabilité</a:t>
            </a:r>
          </a:p>
        </p:txBody>
      </p:sp>
      <p:sp>
        <p:nvSpPr>
          <p:cNvPr id="3" name="Espace réservé du contenu 2"/>
          <p:cNvSpPr>
            <a:spLocks noGrp="1"/>
          </p:cNvSpPr>
          <p:nvPr>
            <p:ph idx="1"/>
          </p:nvPr>
        </p:nvSpPr>
        <p:spPr>
          <a:xfrm>
            <a:off x="762000" y="1340769"/>
            <a:ext cx="8077200" cy="4248472"/>
          </a:xfrm>
        </p:spPr>
        <p:txBody>
          <a:bodyPr>
            <a:normAutofit/>
          </a:bodyPr>
          <a:lstStyle/>
          <a:p>
            <a:r>
              <a:rPr lang="fr-FR" dirty="0"/>
              <a:t>En 2016, Microsoft rachète Xamarin et </a:t>
            </a:r>
            <a:r>
              <a:rPr lang="en-US" dirty="0" err="1"/>
              <a:t>Xamarin.Forms</a:t>
            </a:r>
            <a:r>
              <a:rPr lang="en-US" dirty="0"/>
              <a:t> </a:t>
            </a:r>
            <a:r>
              <a:rPr lang="en-US" dirty="0" err="1"/>
              <a:t>est</a:t>
            </a:r>
            <a:r>
              <a:rPr lang="en-US" dirty="0"/>
              <a:t> </a:t>
            </a:r>
            <a:r>
              <a:rPr lang="en-US" dirty="0" err="1"/>
              <a:t>maintenant</a:t>
            </a:r>
            <a:r>
              <a:rPr lang="en-US" dirty="0"/>
              <a:t> </a:t>
            </a:r>
            <a:r>
              <a:rPr lang="en-US" dirty="0" err="1"/>
              <a:t>gratuitement</a:t>
            </a:r>
            <a:r>
              <a:rPr lang="en-US" dirty="0"/>
              <a:t> disponible avec Visual Studio.</a:t>
            </a:r>
          </a:p>
          <a:p>
            <a:r>
              <a:rPr lang="en-US" dirty="0"/>
              <a:t>Xamarin </a:t>
            </a:r>
            <a:r>
              <a:rPr lang="en-US" dirty="0" err="1"/>
              <a:t>comprend</a:t>
            </a:r>
            <a:r>
              <a:rPr lang="en-US" dirty="0"/>
              <a:t> trois </a:t>
            </a:r>
            <a:r>
              <a:rPr lang="en-US" dirty="0" err="1"/>
              <a:t>librairies</a:t>
            </a:r>
            <a:r>
              <a:rPr lang="en-US" dirty="0"/>
              <a:t>:</a:t>
            </a:r>
          </a:p>
          <a:p>
            <a:pPr lvl="1"/>
            <a:r>
              <a:rPr lang="fr-FR" dirty="0" err="1"/>
              <a:t>Xamarin.Mac</a:t>
            </a:r>
            <a:r>
              <a:rPr lang="fr-FR" dirty="0"/>
              <a:t> (Provenant du projet </a:t>
            </a:r>
            <a:r>
              <a:rPr lang="fr-FR" dirty="0" err="1"/>
              <a:t>MonoMac</a:t>
            </a:r>
            <a:r>
              <a:rPr lang="fr-FR" dirty="0"/>
              <a:t>)</a:t>
            </a:r>
          </a:p>
          <a:p>
            <a:pPr lvl="1"/>
            <a:r>
              <a:rPr lang="fr-FR" dirty="0" err="1"/>
              <a:t>Xamarin.iOS</a:t>
            </a:r>
            <a:r>
              <a:rPr lang="fr-FR" dirty="0"/>
              <a:t> (Provenant du projet </a:t>
            </a:r>
            <a:r>
              <a:rPr lang="fr-FR" dirty="0" err="1"/>
              <a:t>MonoTouch</a:t>
            </a:r>
            <a:r>
              <a:rPr lang="fr-FR" dirty="0"/>
              <a:t>)</a:t>
            </a:r>
          </a:p>
          <a:p>
            <a:pPr lvl="1"/>
            <a:r>
              <a:rPr lang="fr-FR" dirty="0" err="1"/>
              <a:t>Xamarin.Android</a:t>
            </a:r>
            <a:r>
              <a:rPr lang="fr-FR" dirty="0"/>
              <a:t> (Provenant du projet </a:t>
            </a:r>
            <a:r>
              <a:rPr lang="fr-FR" dirty="0" err="1"/>
              <a:t>MonoDroid</a:t>
            </a:r>
            <a:r>
              <a:rPr lang="fr-FR" dirty="0"/>
              <a:t>)</a:t>
            </a:r>
          </a:p>
        </p:txBody>
      </p:sp>
    </p:spTree>
    <p:extLst>
      <p:ext uri="{BB962C8B-B14F-4D97-AF65-F5344CB8AC3E}">
        <p14:creationId xmlns:p14="http://schemas.microsoft.com/office/powerpoint/2010/main" val="2080103917"/>
      </p:ext>
    </p:extLst>
  </p:cSld>
  <p:clrMapOvr>
    <a:masterClrMapping/>
  </p:clrMapOvr>
  <p:transition spd="slow">
    <p:wipe di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3" name="Rectangle 2">
            <a:extLst>
              <a:ext uri="{FF2B5EF4-FFF2-40B4-BE49-F238E27FC236}">
                <a16:creationId xmlns:a16="http://schemas.microsoft.com/office/drawing/2014/main" id="{25D6D382-F174-448A-8F84-1FF5581DD587}"/>
              </a:ext>
            </a:extLst>
          </p:cNvPr>
          <p:cNvSpPr/>
          <p:nvPr/>
        </p:nvSpPr>
        <p:spPr>
          <a:xfrm>
            <a:off x="787666" y="1484784"/>
            <a:ext cx="8202488" cy="3693319"/>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ImageModel</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INotifyPropertyChanged</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private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ImageSource</a:t>
            </a:r>
            <a:r>
              <a:rPr lang="fr-FR" dirty="0">
                <a:solidFill>
                  <a:srgbClr val="000000"/>
                </a:solidFill>
                <a:latin typeface="Consolas" panose="020B0609020204030204" pitchFamily="49" charset="0"/>
              </a:rPr>
              <a:t> _</a:t>
            </a:r>
            <a:r>
              <a:rPr lang="fr-FR" dirty="0" err="1">
                <a:solidFill>
                  <a:srgbClr val="000000"/>
                </a:solidFill>
                <a:latin typeface="Consolas" panose="020B0609020204030204" pitchFamily="49" charset="0"/>
              </a:rPr>
              <a:t>ImageSrc</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ImageSource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ImageSrc</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get</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return</a:t>
            </a:r>
            <a:r>
              <a:rPr lang="fr-FR" dirty="0">
                <a:solidFill>
                  <a:srgbClr val="000000"/>
                </a:solidFill>
                <a:latin typeface="Consolas" panose="020B0609020204030204" pitchFamily="49" charset="0"/>
              </a:rPr>
              <a:t> _</a:t>
            </a:r>
            <a:r>
              <a:rPr lang="fr-FR" dirty="0" err="1">
                <a:solidFill>
                  <a:srgbClr val="000000"/>
                </a:solidFill>
                <a:latin typeface="Consolas" panose="020B0609020204030204" pitchFamily="49" charset="0"/>
              </a:rPr>
              <a:t>ImageSrc</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set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_</a:t>
            </a:r>
            <a:r>
              <a:rPr lang="fr-FR" dirty="0" err="1">
                <a:solidFill>
                  <a:srgbClr val="000000"/>
                </a:solidFill>
                <a:latin typeface="Consolas" panose="020B0609020204030204" pitchFamily="49" charset="0"/>
              </a:rPr>
              <a:t>ImageSrc</a:t>
            </a:r>
            <a:r>
              <a:rPr lang="fr-FR" dirty="0">
                <a:solidFill>
                  <a:srgbClr val="000000"/>
                </a:solidFill>
                <a:latin typeface="Consolas" panose="020B0609020204030204" pitchFamily="49" charset="0"/>
              </a:rPr>
              <a:t> = value;</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InvokePropertyChanged</a:t>
            </a:r>
            <a:r>
              <a:rPr lang="fr-FR" dirty="0">
                <a:solidFill>
                  <a:srgbClr val="000000"/>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ImageSrc</a:t>
            </a:r>
            <a:r>
              <a:rPr lang="fr-FR" dirty="0">
                <a:solidFill>
                  <a:srgbClr val="A31515"/>
                </a:solidFill>
                <a:latin typeface="Consolas" panose="020B0609020204030204" pitchFamily="49" charset="0"/>
              </a:rPr>
              <a: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
        <p:nvSpPr>
          <p:cNvPr id="5" name="ZoneTexte 4">
            <a:extLst>
              <a:ext uri="{FF2B5EF4-FFF2-40B4-BE49-F238E27FC236}">
                <a16:creationId xmlns:a16="http://schemas.microsoft.com/office/drawing/2014/main" id="{FB8B1588-22B9-413D-9B4F-A464A6578E22}"/>
              </a:ext>
            </a:extLst>
          </p:cNvPr>
          <p:cNvSpPr txBox="1"/>
          <p:nvPr/>
        </p:nvSpPr>
        <p:spPr>
          <a:xfrm>
            <a:off x="787666" y="5445224"/>
            <a:ext cx="8202488" cy="923330"/>
          </a:xfrm>
          <a:prstGeom prst="rect">
            <a:avLst/>
          </a:prstGeom>
          <a:noFill/>
        </p:spPr>
        <p:txBody>
          <a:bodyPr wrap="square" rtlCol="0">
            <a:spAutoFit/>
          </a:bodyPr>
          <a:lstStyle/>
          <a:p>
            <a:r>
              <a:rPr lang="fr-FR" dirty="0"/>
              <a:t>Nous retrouvons bien l'assesseur set permettant, lors d'une mise à jour, d'effectuer la notification pour la mise à jour de la ressource graphique liée. Cette classe devra comprendre les méthodes suivantes</a:t>
            </a:r>
          </a:p>
        </p:txBody>
      </p:sp>
    </p:spTree>
    <p:extLst>
      <p:ext uri="{BB962C8B-B14F-4D97-AF65-F5344CB8AC3E}">
        <p14:creationId xmlns:p14="http://schemas.microsoft.com/office/powerpoint/2010/main" val="4041554113"/>
      </p:ext>
    </p:extLst>
  </p:cSld>
  <p:clrMapOvr>
    <a:masterClrMapping/>
  </p:clrMapOvr>
  <p:transition spd="slow">
    <p:wipe di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3" name="Rectangle 2">
            <a:extLst>
              <a:ext uri="{FF2B5EF4-FFF2-40B4-BE49-F238E27FC236}">
                <a16:creationId xmlns:a16="http://schemas.microsoft.com/office/drawing/2014/main" id="{25D6D382-F174-448A-8F84-1FF5581DD587}"/>
              </a:ext>
            </a:extLst>
          </p:cNvPr>
          <p:cNvSpPr/>
          <p:nvPr/>
        </p:nvSpPr>
        <p:spPr>
          <a:xfrm>
            <a:off x="787666" y="1484784"/>
            <a:ext cx="8202488" cy="2862322"/>
          </a:xfrm>
          <a:prstGeom prst="rect">
            <a:avLst/>
          </a:prstGeom>
          <a:ln>
            <a:solidFill>
              <a:schemeClr val="accent1"/>
            </a:solidFill>
          </a:ln>
        </p:spPr>
        <p:txBody>
          <a:bodyPr wrap="square">
            <a:spAutoFit/>
          </a:bodyPr>
          <a:lstStyle/>
          <a:p>
            <a:r>
              <a:rPr lang="fr-FR" dirty="0" err="1">
                <a:solidFill>
                  <a:srgbClr val="0000FF"/>
                </a:solidFill>
                <a:latin typeface="Consolas" panose="020B0609020204030204" pitchFamily="49" charset="0"/>
              </a:rPr>
              <a:t>private</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void</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InvokePropertyChanged</a:t>
            </a:r>
            <a:r>
              <a:rPr lang="fr-FR" dirty="0">
                <a:solidFill>
                  <a:srgbClr val="000000"/>
                </a:solidFill>
                <a:latin typeface="Consolas" panose="020B0609020204030204" pitchFamily="49" charset="0"/>
              </a:rPr>
              <a:t>(</a:t>
            </a:r>
            <a:r>
              <a:rPr lang="fr-FR" dirty="0">
                <a:solidFill>
                  <a:srgbClr val="0000FF"/>
                </a:solidFill>
                <a:latin typeface="Consolas" panose="020B0609020204030204" pitchFamily="49" charset="0"/>
              </a:rPr>
              <a:t>string</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propertyName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handler = </a:t>
            </a:r>
            <a:r>
              <a:rPr lang="fr-FR" dirty="0" err="1">
                <a:solidFill>
                  <a:srgbClr val="000000"/>
                </a:solidFill>
                <a:latin typeface="Consolas" panose="020B0609020204030204" pitchFamily="49" charset="0"/>
              </a:rPr>
              <a:t>PropertyChanged</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(handler != </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handler(</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PropertyChangedEventArgs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propertyName</a:t>
            </a:r>
            <a:r>
              <a:rPr lang="en-US"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event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PropertyChangedEventHandler</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PropertyChanged</a:t>
            </a:r>
            <a:r>
              <a:rPr lang="fr-FR" dirty="0">
                <a:solidFill>
                  <a:srgbClr val="000000"/>
                </a:solidFill>
                <a:latin typeface="Consolas" panose="020B0609020204030204" pitchFamily="49" charset="0"/>
              </a:rPr>
              <a:t>;</a:t>
            </a:r>
            <a:endParaRPr lang="fr-FR" dirty="0"/>
          </a:p>
        </p:txBody>
      </p:sp>
      <p:sp>
        <p:nvSpPr>
          <p:cNvPr id="4" name="ZoneTexte 3">
            <a:extLst>
              <a:ext uri="{FF2B5EF4-FFF2-40B4-BE49-F238E27FC236}">
                <a16:creationId xmlns:a16="http://schemas.microsoft.com/office/drawing/2014/main" id="{2248E024-FFA8-40B6-93A8-B71C10EAFF28}"/>
              </a:ext>
            </a:extLst>
          </p:cNvPr>
          <p:cNvSpPr txBox="1"/>
          <p:nvPr/>
        </p:nvSpPr>
        <p:spPr>
          <a:xfrm>
            <a:off x="787666" y="4653136"/>
            <a:ext cx="8202488" cy="1200329"/>
          </a:xfrm>
          <a:prstGeom prst="rect">
            <a:avLst/>
          </a:prstGeom>
          <a:noFill/>
        </p:spPr>
        <p:txBody>
          <a:bodyPr wrap="square" rtlCol="0">
            <a:spAutoFit/>
          </a:bodyPr>
          <a:lstStyle/>
          <a:p>
            <a:r>
              <a:rPr lang="fr-FR" dirty="0"/>
              <a:t>Cette méthode permet de gérer les mécanismes de notification.</a:t>
            </a:r>
          </a:p>
          <a:p>
            <a:r>
              <a:rPr lang="fr-FR" dirty="0"/>
              <a:t>La méthode suivante est une méthode statique permettant de récupérer d'une </a:t>
            </a:r>
            <a:r>
              <a:rPr lang="fr-FR" dirty="0" err="1"/>
              <a:t>WebApi</a:t>
            </a:r>
            <a:r>
              <a:rPr lang="fr-FR" dirty="0"/>
              <a:t> la photo correspondant à un identifiant donné. Cette méthode est asynchrone (</a:t>
            </a:r>
            <a:r>
              <a:rPr lang="fr-FR" dirty="0" err="1"/>
              <a:t>async</a:t>
            </a:r>
            <a:r>
              <a:rPr lang="fr-FR" dirty="0"/>
              <a:t> et </a:t>
            </a:r>
            <a:r>
              <a:rPr lang="fr-FR" dirty="0" err="1"/>
              <a:t>await</a:t>
            </a:r>
            <a:r>
              <a:rPr lang="fr-FR" dirty="0"/>
              <a:t>). </a:t>
            </a:r>
          </a:p>
        </p:txBody>
      </p:sp>
    </p:spTree>
    <p:extLst>
      <p:ext uri="{BB962C8B-B14F-4D97-AF65-F5344CB8AC3E}">
        <p14:creationId xmlns:p14="http://schemas.microsoft.com/office/powerpoint/2010/main" val="642785388"/>
      </p:ext>
    </p:extLst>
  </p:cSld>
  <p:clrMapOvr>
    <a:masterClrMapping/>
  </p:clrMapOvr>
  <p:transition spd="slow">
    <p:wipe di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6" name="Rectangle 5">
            <a:extLst>
              <a:ext uri="{FF2B5EF4-FFF2-40B4-BE49-F238E27FC236}">
                <a16:creationId xmlns:a16="http://schemas.microsoft.com/office/drawing/2014/main" id="{B33D967F-C273-40FC-8C4B-D95E89891550}"/>
              </a:ext>
            </a:extLst>
          </p:cNvPr>
          <p:cNvSpPr/>
          <p:nvPr/>
        </p:nvSpPr>
        <p:spPr>
          <a:xfrm>
            <a:off x="762000" y="1412776"/>
            <a:ext cx="8136904" cy="4801314"/>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Task&lt;</a:t>
            </a:r>
            <a:r>
              <a:rPr lang="en-US" dirty="0" err="1">
                <a:solidFill>
                  <a:srgbClr val="000000"/>
                </a:solidFill>
                <a:latin typeface="Consolas" panose="020B0609020204030204" pitchFamily="49" charset="0"/>
              </a:rPr>
              <a:t>ImageSource</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GetImage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id)</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ImageSource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imagesrc</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null</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httpClient</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HttpClient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url = </a:t>
            </a:r>
            <a:r>
              <a:rPr lang="fr-FR" dirty="0">
                <a:solidFill>
                  <a:srgbClr val="A31515"/>
                </a:solidFill>
                <a:latin typeface="Consolas" panose="020B0609020204030204" pitchFamily="49" charset="0"/>
              </a:rPr>
              <a:t>"https://jsonplaceholder.typicode.com/photos/"</a:t>
            </a:r>
            <a:r>
              <a:rPr lang="fr-FR" dirty="0">
                <a:solidFill>
                  <a:srgbClr val="000000"/>
                </a:solidFill>
                <a:latin typeface="Consolas" panose="020B0609020204030204" pitchFamily="49" charset="0"/>
              </a:rPr>
              <a:t> + id + </a:t>
            </a:r>
            <a:r>
              <a:rPr lang="fr-FR" dirty="0">
                <a:solidFill>
                  <a:srgbClr val="A31515"/>
                </a:solidFill>
                <a:latin typeface="Consolas" panose="020B0609020204030204" pitchFamily="49" charset="0"/>
              </a:rPr>
              <a: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result</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await</a:t>
            </a:r>
            <a:r>
              <a:rPr lang="fr-FR" dirty="0">
                <a:solidFill>
                  <a:srgbClr val="0000FF"/>
                </a:solidFill>
                <a:latin typeface="Consolas" panose="020B0609020204030204" pitchFamily="49" charset="0"/>
              </a:rPr>
              <a:t> </a:t>
            </a:r>
            <a:r>
              <a:rPr lang="fr-FR" dirty="0" err="1">
                <a:solidFill>
                  <a:srgbClr val="000000"/>
                </a:solidFill>
                <a:latin typeface="Consolas" panose="020B0609020204030204" pitchFamily="49" charset="0"/>
              </a:rPr>
              <a:t>httpClient.GetAsync</a:t>
            </a:r>
            <a:r>
              <a:rPr lang="fr-FR" dirty="0">
                <a:solidFill>
                  <a:srgbClr val="000000"/>
                </a:solidFill>
                <a:latin typeface="Consolas" panose="020B0609020204030204" pitchFamily="49" charset="0"/>
              </a:rPr>
              <a:t>(url);</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if</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result.IsSuccessStatusCode</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var</a:t>
            </a:r>
            <a:r>
              <a:rPr lang="fr-FR" dirty="0">
                <a:solidFill>
                  <a:srgbClr val="000000"/>
                </a:solidFill>
                <a:latin typeface="Consolas" panose="020B0609020204030204" pitchFamily="49" charset="0"/>
              </a:rPr>
              <a:t> data = </a:t>
            </a:r>
            <a:r>
              <a:rPr lang="fr-FR" dirty="0" err="1">
                <a:solidFill>
                  <a:srgbClr val="0000FF"/>
                </a:solidFill>
                <a:latin typeface="Consolas" panose="020B0609020204030204" pitchFamily="49" charset="0"/>
              </a:rPr>
              <a:t>await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result.Content.ReadAsStringAsync</a:t>
            </a:r>
            <a:r>
              <a:rPr lang="fr-F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var</a:t>
            </a:r>
            <a:r>
              <a:rPr lang="pt-BR" dirty="0">
                <a:solidFill>
                  <a:srgbClr val="000000"/>
                </a:solidFill>
                <a:latin typeface="Consolas" panose="020B0609020204030204" pitchFamily="49" charset="0"/>
              </a:rPr>
              <a:t> Photo = JsonConvert.DeserializeObject&lt;Photo&gt;(data);</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WebClient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webClient</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WebClient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byte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imageBytes</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await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webClient.DownloadDataTaskAsync</a:t>
            </a:r>
            <a:r>
              <a:rPr lang="fr-FR" dirty="0">
                <a:solidFill>
                  <a:srgbClr val="000000"/>
                </a:solidFill>
                <a:latin typeface="Consolas" panose="020B0609020204030204" pitchFamily="49" charset="0"/>
              </a:rPr>
              <a:t>(Photo.url);</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imagesrc</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ImageSource.FromStream</a:t>
            </a:r>
            <a:r>
              <a:rPr lang="en-US" dirty="0">
                <a:solidFill>
                  <a:srgbClr val="000000"/>
                </a:solidFill>
                <a:latin typeface="Consolas" panose="020B0609020204030204" pitchFamily="49" charset="0"/>
              </a:rPr>
              <a:t>(() =&gt;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MemoryStream</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imageBytes</a:t>
            </a:r>
            <a:r>
              <a:rPr lang="en-US" dirty="0">
                <a:solidFill>
                  <a:srgbClr val="000000"/>
                </a:solidFill>
                <a:latin typeface="Consolas" panose="020B0609020204030204" pitchFamily="49" charset="0"/>
              </a:rPr>
              <a: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return</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imagesrc</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1707923736"/>
      </p:ext>
    </p:extLst>
  </p:cSld>
  <p:clrMapOvr>
    <a:masterClrMapping/>
  </p:clrMapOvr>
  <p:transition spd="slow">
    <p:wipe di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sp>
        <p:nvSpPr>
          <p:cNvPr id="3" name="ZoneTexte 2">
            <a:extLst>
              <a:ext uri="{FF2B5EF4-FFF2-40B4-BE49-F238E27FC236}">
                <a16:creationId xmlns:a16="http://schemas.microsoft.com/office/drawing/2014/main" id="{53E893E5-1D79-456B-9F96-18BC4DA7CBC7}"/>
              </a:ext>
            </a:extLst>
          </p:cNvPr>
          <p:cNvSpPr txBox="1"/>
          <p:nvPr/>
        </p:nvSpPr>
        <p:spPr>
          <a:xfrm>
            <a:off x="762000" y="1259632"/>
            <a:ext cx="8202488" cy="1477328"/>
          </a:xfrm>
          <a:prstGeom prst="rect">
            <a:avLst/>
          </a:prstGeom>
          <a:noFill/>
        </p:spPr>
        <p:txBody>
          <a:bodyPr wrap="square" rtlCol="0">
            <a:spAutoFit/>
          </a:bodyPr>
          <a:lstStyle/>
          <a:p>
            <a:r>
              <a:rPr lang="fr-FR" dirty="0"/>
              <a:t>L'idée dans cet exemple est de charger les noms, de les afficher et de façon asynchrone charger la photo pour chaque item.</a:t>
            </a:r>
          </a:p>
          <a:p>
            <a:endParaRPr lang="fr-FR" dirty="0"/>
          </a:p>
          <a:p>
            <a:r>
              <a:rPr lang="fr-FR" dirty="0"/>
              <a:t>Lorsque un objet de la classe User est créé, nous démarrerons la récupération de la photo. Nous ajouterons donc le code suivant dans la classe User</a:t>
            </a:r>
          </a:p>
        </p:txBody>
      </p:sp>
      <p:sp>
        <p:nvSpPr>
          <p:cNvPr id="4" name="Rectangle 3">
            <a:extLst>
              <a:ext uri="{FF2B5EF4-FFF2-40B4-BE49-F238E27FC236}">
                <a16:creationId xmlns:a16="http://schemas.microsoft.com/office/drawing/2014/main" id="{BA0691C7-9643-4A49-9805-6B6DD2549098}"/>
              </a:ext>
            </a:extLst>
          </p:cNvPr>
          <p:cNvSpPr/>
          <p:nvPr/>
        </p:nvSpPr>
        <p:spPr>
          <a:xfrm>
            <a:off x="862812" y="2924944"/>
            <a:ext cx="7976388" cy="3693319"/>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id</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get</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return</a:t>
            </a:r>
            <a:r>
              <a:rPr lang="fr-FR" dirty="0">
                <a:solidFill>
                  <a:srgbClr val="000000"/>
                </a:solidFill>
                <a:latin typeface="Consolas" panose="020B0609020204030204" pitchFamily="49" charset="0"/>
              </a:rPr>
              <a:t> _id;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set</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this</a:t>
            </a:r>
            <a:r>
              <a:rPr lang="fr-FR" dirty="0">
                <a:solidFill>
                  <a:srgbClr val="000000"/>
                </a:solidFill>
                <a:latin typeface="Consolas" panose="020B0609020204030204" pitchFamily="49" charset="0"/>
              </a:rPr>
              <a:t>._id = value;</a:t>
            </a:r>
          </a:p>
          <a:p>
            <a:r>
              <a:rPr lang="fr-FR" dirty="0">
                <a:solidFill>
                  <a:srgbClr val="000000"/>
                </a:solidFill>
                <a:latin typeface="Consolas" panose="020B0609020204030204" pitchFamily="49" charset="0"/>
              </a:rPr>
              <a:t>        Action </a:t>
            </a:r>
            <a:r>
              <a:rPr lang="fr-FR" dirty="0" err="1">
                <a:solidFill>
                  <a:srgbClr val="000000"/>
                </a:solidFill>
                <a:latin typeface="Consolas" panose="020B0609020204030204" pitchFamily="49" charset="0"/>
              </a:rPr>
              <a:t>LoadImage</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async</a:t>
            </a:r>
            <a:r>
              <a:rPr lang="fr-FR" dirty="0">
                <a:solidFill>
                  <a:srgbClr val="000000"/>
                </a:solidFill>
                <a:latin typeface="Consolas" panose="020B0609020204030204" pitchFamily="49" charset="0"/>
              </a:rPr>
              <a:t> () =&gt;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this</a:t>
            </a:r>
            <a:r>
              <a:rPr lang="fr-FR" dirty="0" err="1">
                <a:solidFill>
                  <a:srgbClr val="000000"/>
                </a:solidFill>
                <a:latin typeface="Consolas" panose="020B0609020204030204" pitchFamily="49" charset="0"/>
              </a:rPr>
              <a:t>.Image.ImageSrc</a:t>
            </a:r>
            <a:r>
              <a:rPr lang="fr-FR" dirty="0">
                <a:solidFill>
                  <a:srgbClr val="000000"/>
                </a:solidFill>
                <a:latin typeface="Consolas" panose="020B0609020204030204" pitchFamily="49" charset="0"/>
              </a:rPr>
              <a:t> = </a:t>
            </a:r>
            <a:r>
              <a:rPr lang="fr-FR" dirty="0" err="1">
                <a:solidFill>
                  <a:srgbClr val="0000FF"/>
                </a:solidFill>
                <a:latin typeface="Consolas" panose="020B0609020204030204" pitchFamily="49" charset="0"/>
              </a:rPr>
              <a:t>await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ImageModel.GetImage</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value.ToString</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LoadImage</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269644246"/>
      </p:ext>
    </p:extLst>
  </p:cSld>
  <p:clrMapOvr>
    <a:masterClrMapping/>
  </p:clrMapOvr>
  <p:transition spd="slow">
    <p:wipe di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endParaRPr lang="fr-FR" dirty="0"/>
          </a:p>
        </p:txBody>
      </p:sp>
      <p:pic>
        <p:nvPicPr>
          <p:cNvPr id="5" name="Image 4">
            <a:extLst>
              <a:ext uri="{FF2B5EF4-FFF2-40B4-BE49-F238E27FC236}">
                <a16:creationId xmlns:a16="http://schemas.microsoft.com/office/drawing/2014/main" id="{B2F741FA-7991-4F12-A99E-CD9C55C356BF}"/>
              </a:ext>
            </a:extLst>
          </p:cNvPr>
          <p:cNvPicPr>
            <a:picLocks noChangeAspect="1"/>
          </p:cNvPicPr>
          <p:nvPr/>
        </p:nvPicPr>
        <p:blipFill>
          <a:blip r:embed="rId2"/>
          <a:stretch>
            <a:fillRect/>
          </a:stretch>
        </p:blipFill>
        <p:spPr>
          <a:xfrm>
            <a:off x="827584" y="1260623"/>
            <a:ext cx="3042270" cy="5287052"/>
          </a:xfrm>
          <a:prstGeom prst="rect">
            <a:avLst/>
          </a:prstGeom>
        </p:spPr>
      </p:pic>
    </p:spTree>
    <p:extLst>
      <p:ext uri="{BB962C8B-B14F-4D97-AF65-F5344CB8AC3E}">
        <p14:creationId xmlns:p14="http://schemas.microsoft.com/office/powerpoint/2010/main" val="3157364240"/>
      </p:ext>
    </p:extLst>
  </p:cSld>
  <p:clrMapOvr>
    <a:masterClrMapping/>
  </p:clrMapOvr>
  <p:transition spd="slow">
    <p:wipe di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r>
              <a:rPr lang="fr-FR" dirty="0"/>
              <a:t> - Swipe</a:t>
            </a:r>
          </a:p>
        </p:txBody>
      </p:sp>
      <p:sp>
        <p:nvSpPr>
          <p:cNvPr id="3" name="ZoneTexte 2">
            <a:extLst>
              <a:ext uri="{FF2B5EF4-FFF2-40B4-BE49-F238E27FC236}">
                <a16:creationId xmlns:a16="http://schemas.microsoft.com/office/drawing/2014/main" id="{ED57D61B-57D8-4F2F-BCF0-3BDBA53335EC}"/>
              </a:ext>
            </a:extLst>
          </p:cNvPr>
          <p:cNvSpPr txBox="1"/>
          <p:nvPr/>
        </p:nvSpPr>
        <p:spPr>
          <a:xfrm>
            <a:off x="827584" y="1259632"/>
            <a:ext cx="8136904" cy="2308324"/>
          </a:xfrm>
          <a:prstGeom prst="rect">
            <a:avLst/>
          </a:prstGeom>
          <a:noFill/>
        </p:spPr>
        <p:txBody>
          <a:bodyPr wrap="square" rtlCol="0">
            <a:spAutoFit/>
          </a:bodyPr>
          <a:lstStyle/>
          <a:p>
            <a:r>
              <a:rPr lang="fr-FR" dirty="0"/>
              <a:t>Un swipe (geste de balayage) survient lorsqu'un doigt est déplacé sur l'écran horizontalement ou verticalement et est souvent utilisé pour notamment naviguer dans le contenu d'une page</a:t>
            </a:r>
          </a:p>
          <a:p>
            <a:endParaRPr lang="fr-FR" dirty="0"/>
          </a:p>
          <a:p>
            <a:r>
              <a:rPr lang="fr-FR" dirty="0"/>
              <a:t>Dans notre exemple, nous allons aborder deux cas:</a:t>
            </a:r>
          </a:p>
          <a:p>
            <a:endParaRPr lang="fr-FR" dirty="0"/>
          </a:p>
          <a:p>
            <a:pPr marL="285750" indent="-285750">
              <a:buFontTx/>
              <a:buChar char="-"/>
            </a:pPr>
            <a:r>
              <a:rPr lang="fr-FR" dirty="0"/>
              <a:t>Celui où le swipe vertical permet de rafraîchir la liste</a:t>
            </a:r>
          </a:p>
          <a:p>
            <a:pPr marL="285750" indent="-285750">
              <a:buFontTx/>
              <a:buChar char="-"/>
            </a:pPr>
            <a:r>
              <a:rPr lang="fr-FR" dirty="0"/>
              <a:t>Celui du swipe horizontal pour par exemple supprimer un des items de la liste</a:t>
            </a:r>
          </a:p>
        </p:txBody>
      </p:sp>
      <p:sp>
        <p:nvSpPr>
          <p:cNvPr id="4" name="Rectangle 3">
            <a:extLst>
              <a:ext uri="{FF2B5EF4-FFF2-40B4-BE49-F238E27FC236}">
                <a16:creationId xmlns:a16="http://schemas.microsoft.com/office/drawing/2014/main" id="{4A7DC633-758A-4473-8A7F-D8D710F1563C}"/>
              </a:ext>
            </a:extLst>
          </p:cNvPr>
          <p:cNvSpPr/>
          <p:nvPr/>
        </p:nvSpPr>
        <p:spPr>
          <a:xfrm>
            <a:off x="827584" y="3861048"/>
            <a:ext cx="8136904" cy="1477328"/>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ListView</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Name</a:t>
            </a:r>
            <a:r>
              <a:rPr lang="fr-FR" dirty="0">
                <a:solidFill>
                  <a:srgbClr val="0000FF"/>
                </a:solidFill>
                <a:latin typeface="Consolas" panose="020B0609020204030204" pitchFamily="49" charset="0"/>
              </a:rPr>
              <a:t>="MyListView"</a:t>
            </a:r>
            <a:r>
              <a:rPr lang="fr-FR" dirty="0">
                <a:solidFill>
                  <a:srgbClr val="FF0000"/>
                </a:solidFill>
                <a:latin typeface="Consolas" panose="020B0609020204030204" pitchFamily="49" charset="0"/>
              </a:rPr>
              <a:t> </a:t>
            </a:r>
          </a:p>
          <a:p>
            <a:r>
              <a:rPr lang="fr-FR" dirty="0" err="1">
                <a:solidFill>
                  <a:srgbClr val="FF0000"/>
                </a:solidFill>
                <a:latin typeface="Consolas" panose="020B0609020204030204" pitchFamily="49" charset="0"/>
              </a:rPr>
              <a:t>ItemsSource</a:t>
            </a:r>
            <a:r>
              <a:rPr lang="fr-FR" dirty="0">
                <a:solidFill>
                  <a:srgbClr val="0000FF"/>
                </a:solidFill>
                <a:latin typeface="Consolas" panose="020B0609020204030204" pitchFamily="49" charset="0"/>
              </a:rPr>
              <a:t>="{</a:t>
            </a:r>
            <a:r>
              <a:rPr lang="fr-FR" dirty="0">
                <a:solidFill>
                  <a:srgbClr val="A31515"/>
                </a:solidFill>
                <a:latin typeface="Consolas" panose="020B0609020204030204" pitchFamily="49" charset="0"/>
              </a:rPr>
              <a:t>Binding</a:t>
            </a:r>
            <a:r>
              <a:rPr lang="fr-FR" dirty="0">
                <a:solidFill>
                  <a:srgbClr val="FF0000"/>
                </a:solidFill>
                <a:latin typeface="Consolas" panose="020B0609020204030204" pitchFamily="49" charset="0"/>
              </a:rPr>
              <a:t> Path</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MyViewModel.Items</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a:t>
            </a:r>
          </a:p>
          <a:p>
            <a:r>
              <a:rPr lang="fr-FR" dirty="0" err="1">
                <a:solidFill>
                  <a:srgbClr val="FF0000"/>
                </a:solidFill>
                <a:latin typeface="Consolas" panose="020B0609020204030204" pitchFamily="49" charset="0"/>
              </a:rPr>
              <a:t>IsPullToRefreshEnabled</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True</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a:t>
            </a:r>
          </a:p>
          <a:p>
            <a:r>
              <a:rPr lang="fr-FR" dirty="0" err="1">
                <a:solidFill>
                  <a:srgbClr val="FF0000"/>
                </a:solidFill>
                <a:latin typeface="Consolas" panose="020B0609020204030204" pitchFamily="49" charset="0"/>
              </a:rPr>
              <a:t>RefreshCommand</a:t>
            </a:r>
            <a:r>
              <a:rPr lang="fr-FR" dirty="0">
                <a:solidFill>
                  <a:srgbClr val="0000FF"/>
                </a:solidFill>
                <a:latin typeface="Consolas" panose="020B0609020204030204" pitchFamily="49" charset="0"/>
              </a:rPr>
              <a:t>="{</a:t>
            </a:r>
            <a:r>
              <a:rPr lang="fr-FR" dirty="0">
                <a:solidFill>
                  <a:srgbClr val="A31515"/>
                </a:solidFill>
                <a:latin typeface="Consolas" panose="020B0609020204030204" pitchFamily="49" charset="0"/>
              </a:rPr>
              <a:t>Binding</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MyViewModel</a:t>
            </a:r>
            <a:r>
              <a:rPr lang="fr-FR" dirty="0" err="1">
                <a:solidFill>
                  <a:srgbClr val="0000FF"/>
                </a:solidFill>
                <a:latin typeface="Consolas" panose="020B0609020204030204" pitchFamily="49" charset="0"/>
              </a:rPr>
              <a:t>.RefreshUsersCommand</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IsRefreshing</a:t>
            </a:r>
            <a:r>
              <a:rPr lang="fr-FR" dirty="0">
                <a:solidFill>
                  <a:srgbClr val="0000FF"/>
                </a:solidFill>
                <a:latin typeface="Consolas" panose="020B0609020204030204" pitchFamily="49" charset="0"/>
              </a:rPr>
              <a:t>="{</a:t>
            </a:r>
            <a:r>
              <a:rPr lang="fr-FR" dirty="0">
                <a:solidFill>
                  <a:srgbClr val="A31515"/>
                </a:solidFill>
                <a:latin typeface="Consolas" panose="020B0609020204030204" pitchFamily="49" charset="0"/>
              </a:rPr>
              <a:t>Binding</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MyViewModel</a:t>
            </a:r>
            <a:r>
              <a:rPr lang="fr-FR" dirty="0" err="1">
                <a:solidFill>
                  <a:srgbClr val="0000FF"/>
                </a:solidFill>
                <a:latin typeface="Consolas" panose="020B0609020204030204" pitchFamily="49" charset="0"/>
              </a:rPr>
              <a:t>.IsBusy</a:t>
            </a:r>
            <a:r>
              <a:rPr lang="fr-FR" dirty="0">
                <a:solidFill>
                  <a:srgbClr val="0000FF"/>
                </a:solidFill>
                <a:latin typeface="Consolas" panose="020B0609020204030204" pitchFamily="49" charset="0"/>
              </a:rPr>
              <a:t>}"&gt;</a:t>
            </a:r>
            <a:endParaRPr lang="fr-FR" dirty="0"/>
          </a:p>
        </p:txBody>
      </p:sp>
      <p:sp>
        <p:nvSpPr>
          <p:cNvPr id="6" name="ZoneTexte 5">
            <a:extLst>
              <a:ext uri="{FF2B5EF4-FFF2-40B4-BE49-F238E27FC236}">
                <a16:creationId xmlns:a16="http://schemas.microsoft.com/office/drawing/2014/main" id="{23F808F4-E085-48CB-8C39-7E31A0F92689}"/>
              </a:ext>
            </a:extLst>
          </p:cNvPr>
          <p:cNvSpPr txBox="1"/>
          <p:nvPr/>
        </p:nvSpPr>
        <p:spPr>
          <a:xfrm>
            <a:off x="827584" y="5598368"/>
            <a:ext cx="8136904" cy="646331"/>
          </a:xfrm>
          <a:prstGeom prst="rect">
            <a:avLst/>
          </a:prstGeom>
          <a:noFill/>
        </p:spPr>
        <p:txBody>
          <a:bodyPr wrap="square" rtlCol="0">
            <a:spAutoFit/>
          </a:bodyPr>
          <a:lstStyle/>
          <a:p>
            <a:r>
              <a:rPr lang="fr-FR" dirty="0"/>
              <a:t>La propriété </a:t>
            </a:r>
            <a:r>
              <a:rPr lang="fr-FR" dirty="0" err="1">
                <a:solidFill>
                  <a:srgbClr val="FF0000"/>
                </a:solidFill>
                <a:latin typeface="Consolas" panose="020B0609020204030204" pitchFamily="49" charset="0"/>
              </a:rPr>
              <a:t>IsPullToRefreshEnabled</a:t>
            </a:r>
            <a:r>
              <a:rPr lang="fr-FR" dirty="0"/>
              <a:t> permet d'activer la fonctionnalité du swipe vertical.</a:t>
            </a:r>
          </a:p>
        </p:txBody>
      </p:sp>
    </p:spTree>
    <p:extLst>
      <p:ext uri="{BB962C8B-B14F-4D97-AF65-F5344CB8AC3E}">
        <p14:creationId xmlns:p14="http://schemas.microsoft.com/office/powerpoint/2010/main" val="2393719522"/>
      </p:ext>
    </p:extLst>
  </p:cSld>
  <p:clrMapOvr>
    <a:masterClrMapping/>
  </p:clrMapOvr>
  <p:transition spd="slow">
    <p:wipe di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r>
              <a:rPr lang="fr-FR" dirty="0"/>
              <a:t> - Swipe</a:t>
            </a:r>
          </a:p>
        </p:txBody>
      </p:sp>
      <p:sp>
        <p:nvSpPr>
          <p:cNvPr id="5" name="Rectangle 4">
            <a:extLst>
              <a:ext uri="{FF2B5EF4-FFF2-40B4-BE49-F238E27FC236}">
                <a16:creationId xmlns:a16="http://schemas.microsoft.com/office/drawing/2014/main" id="{0FA7CC8F-2B3F-4D8D-99A2-4074D280F60D}"/>
              </a:ext>
            </a:extLst>
          </p:cNvPr>
          <p:cNvSpPr/>
          <p:nvPr/>
        </p:nvSpPr>
        <p:spPr>
          <a:xfrm>
            <a:off x="827584" y="1412776"/>
            <a:ext cx="8136904" cy="3139321"/>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Command </a:t>
            </a:r>
            <a:r>
              <a:rPr lang="en-US" dirty="0" err="1">
                <a:solidFill>
                  <a:srgbClr val="000000"/>
                </a:solidFill>
                <a:latin typeface="Consolas" panose="020B0609020204030204" pitchFamily="49" charset="0"/>
              </a:rPr>
              <a:t>RefreshUsersCommand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UsersViewModel</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RefreshUsersCommand</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Command(</a:t>
            </a:r>
            <a:r>
              <a:rPr lang="fr-FR" dirty="0" err="1">
                <a:solidFill>
                  <a:srgbClr val="000000"/>
                </a:solidFill>
                <a:latin typeface="Consolas" panose="020B0609020204030204" pitchFamily="49" charset="0"/>
              </a:rPr>
              <a:t>RefreshUsersList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endParaRPr lang="fr-FR" dirty="0">
              <a:solidFill>
                <a:srgbClr val="0000FF"/>
              </a:solidFill>
              <a:latin typeface="Consolas" panose="020B0609020204030204" pitchFamily="49" charset="0"/>
            </a:endParaRPr>
          </a:p>
          <a:p>
            <a:r>
              <a:rPr lang="fr-FR" dirty="0" err="1">
                <a:solidFill>
                  <a:srgbClr val="0000FF"/>
                </a:solidFill>
                <a:latin typeface="Consolas" panose="020B0609020204030204" pitchFamily="49" charset="0"/>
              </a:rPr>
              <a:t>private</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async</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void</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RefreshUsersList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await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InitUsers</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
        <p:nvSpPr>
          <p:cNvPr id="7" name="ZoneTexte 6">
            <a:extLst>
              <a:ext uri="{FF2B5EF4-FFF2-40B4-BE49-F238E27FC236}">
                <a16:creationId xmlns:a16="http://schemas.microsoft.com/office/drawing/2014/main" id="{C07D4AE1-06CB-42BB-A0F6-8E161D5C557D}"/>
              </a:ext>
            </a:extLst>
          </p:cNvPr>
          <p:cNvSpPr txBox="1"/>
          <p:nvPr/>
        </p:nvSpPr>
        <p:spPr>
          <a:xfrm>
            <a:off x="827584" y="4869160"/>
            <a:ext cx="8136904" cy="646331"/>
          </a:xfrm>
          <a:prstGeom prst="rect">
            <a:avLst/>
          </a:prstGeom>
          <a:noFill/>
        </p:spPr>
        <p:txBody>
          <a:bodyPr wrap="square" rtlCol="0">
            <a:spAutoFit/>
          </a:bodyPr>
          <a:lstStyle/>
          <a:p>
            <a:r>
              <a:rPr lang="fr-FR" dirty="0"/>
              <a:t>La propriété </a:t>
            </a:r>
            <a:r>
              <a:rPr lang="fr-FR" dirty="0" err="1">
                <a:solidFill>
                  <a:srgbClr val="FF0000"/>
                </a:solidFill>
                <a:latin typeface="Consolas" panose="020B0609020204030204" pitchFamily="49" charset="0"/>
              </a:rPr>
              <a:t>IsRefreshing</a:t>
            </a:r>
            <a:r>
              <a:rPr lang="fr-FR" dirty="0">
                <a:solidFill>
                  <a:srgbClr val="0000FF"/>
                </a:solidFill>
                <a:latin typeface="Consolas" panose="020B0609020204030204" pitchFamily="49" charset="0"/>
              </a:rPr>
              <a:t>="{</a:t>
            </a:r>
            <a:r>
              <a:rPr lang="fr-FR" dirty="0">
                <a:solidFill>
                  <a:srgbClr val="A31515"/>
                </a:solidFill>
                <a:latin typeface="Consolas" panose="020B0609020204030204" pitchFamily="49" charset="0"/>
              </a:rPr>
              <a:t>Binding</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MyViewModel</a:t>
            </a:r>
            <a:r>
              <a:rPr lang="fr-FR" dirty="0" err="1">
                <a:solidFill>
                  <a:srgbClr val="0000FF"/>
                </a:solidFill>
                <a:latin typeface="Consolas" panose="020B0609020204030204" pitchFamily="49" charset="0"/>
              </a:rPr>
              <a:t>.IsBusy</a:t>
            </a:r>
            <a:r>
              <a:rPr lang="fr-FR" dirty="0">
                <a:solidFill>
                  <a:srgbClr val="0000FF"/>
                </a:solidFill>
                <a:latin typeface="Consolas" panose="020B0609020204030204" pitchFamily="49" charset="0"/>
              </a:rPr>
              <a:t>}"</a:t>
            </a:r>
            <a:r>
              <a:rPr lang="fr-FR" dirty="0"/>
              <a:t> permet de gérer l'icône indiquant que le rafraîchissement est en cours ou est terminé</a:t>
            </a:r>
          </a:p>
        </p:txBody>
      </p:sp>
    </p:spTree>
    <p:extLst>
      <p:ext uri="{BB962C8B-B14F-4D97-AF65-F5344CB8AC3E}">
        <p14:creationId xmlns:p14="http://schemas.microsoft.com/office/powerpoint/2010/main" val="1533542900"/>
      </p:ext>
    </p:extLst>
  </p:cSld>
  <p:clrMapOvr>
    <a:masterClrMapping/>
  </p:clrMapOvr>
  <p:transition spd="slow">
    <p:wipe di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r>
              <a:rPr lang="fr-FR" dirty="0"/>
              <a:t> - Swipe</a:t>
            </a:r>
          </a:p>
        </p:txBody>
      </p:sp>
      <p:sp>
        <p:nvSpPr>
          <p:cNvPr id="5" name="Rectangle 4">
            <a:extLst>
              <a:ext uri="{FF2B5EF4-FFF2-40B4-BE49-F238E27FC236}">
                <a16:creationId xmlns:a16="http://schemas.microsoft.com/office/drawing/2014/main" id="{0FA7CC8F-2B3F-4D8D-99A2-4074D280F60D}"/>
              </a:ext>
            </a:extLst>
          </p:cNvPr>
          <p:cNvSpPr/>
          <p:nvPr/>
        </p:nvSpPr>
        <p:spPr>
          <a:xfrm>
            <a:off x="827584" y="1279543"/>
            <a:ext cx="8136904" cy="2862322"/>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bool</a:t>
            </a:r>
            <a:r>
              <a:rPr lang="fr-FR" dirty="0">
                <a:solidFill>
                  <a:srgbClr val="000000"/>
                </a:solidFill>
                <a:latin typeface="Consolas" panose="020B0609020204030204" pitchFamily="49" charset="0"/>
              </a:rPr>
              <a:t> _</a:t>
            </a:r>
            <a:r>
              <a:rPr lang="fr-FR" dirty="0" err="1">
                <a:solidFill>
                  <a:srgbClr val="000000"/>
                </a:solidFill>
                <a:latin typeface="Consolas" panose="020B0609020204030204" pitchFamily="49" charset="0"/>
              </a:rPr>
              <a:t>IsBusy</a:t>
            </a:r>
            <a:r>
              <a:rPr lang="fr-FR" dirty="0">
                <a:solidFill>
                  <a:srgbClr val="000000"/>
                </a:solidFill>
                <a:latin typeface="Consolas" panose="020B0609020204030204" pitchFamily="49" charset="0"/>
              </a:rPr>
              <a:t>=</a:t>
            </a:r>
            <a:r>
              <a:rPr lang="fr-FR" dirty="0">
                <a:solidFill>
                  <a:srgbClr val="0000FF"/>
                </a:solidFill>
                <a:latin typeface="Consolas" panose="020B0609020204030204" pitchFamily="49" charset="0"/>
              </a:rPr>
              <a:t>false</a:t>
            </a:r>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bool</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IsBusy</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get</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return</a:t>
            </a:r>
            <a:r>
              <a:rPr lang="fr-FR" dirty="0">
                <a:solidFill>
                  <a:srgbClr val="000000"/>
                </a:solidFill>
                <a:latin typeface="Consolas" panose="020B0609020204030204" pitchFamily="49" charset="0"/>
              </a:rPr>
              <a:t> _</a:t>
            </a:r>
            <a:r>
              <a:rPr lang="fr-FR" dirty="0" err="1">
                <a:solidFill>
                  <a:srgbClr val="000000"/>
                </a:solidFill>
                <a:latin typeface="Consolas" panose="020B0609020204030204" pitchFamily="49" charset="0"/>
              </a:rPr>
              <a:t>IsBusy</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set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_</a:t>
            </a:r>
            <a:r>
              <a:rPr lang="fr-FR" dirty="0" err="1">
                <a:solidFill>
                  <a:srgbClr val="000000"/>
                </a:solidFill>
                <a:latin typeface="Consolas" panose="020B0609020204030204" pitchFamily="49" charset="0"/>
              </a:rPr>
              <a:t>IsBusy</a:t>
            </a:r>
            <a:r>
              <a:rPr lang="fr-FR" dirty="0">
                <a:solidFill>
                  <a:srgbClr val="000000"/>
                </a:solidFill>
                <a:latin typeface="Consolas" panose="020B0609020204030204" pitchFamily="49" charset="0"/>
              </a:rPr>
              <a:t> = value;</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OnPropertyChanged</a:t>
            </a:r>
            <a:r>
              <a:rPr lang="fr-FR" dirty="0">
                <a:solidFill>
                  <a:srgbClr val="000000"/>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IsBusy</a:t>
            </a:r>
            <a:r>
              <a:rPr lang="fr-FR" dirty="0">
                <a:solidFill>
                  <a:srgbClr val="A31515"/>
                </a:solidFill>
                <a:latin typeface="Consolas" panose="020B0609020204030204" pitchFamily="49" charset="0"/>
              </a:rPr>
              <a: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
        <p:nvSpPr>
          <p:cNvPr id="7" name="ZoneTexte 6">
            <a:extLst>
              <a:ext uri="{FF2B5EF4-FFF2-40B4-BE49-F238E27FC236}">
                <a16:creationId xmlns:a16="http://schemas.microsoft.com/office/drawing/2014/main" id="{C07D4AE1-06CB-42BB-A0F6-8E161D5C557D}"/>
              </a:ext>
            </a:extLst>
          </p:cNvPr>
          <p:cNvSpPr txBox="1"/>
          <p:nvPr/>
        </p:nvSpPr>
        <p:spPr>
          <a:xfrm>
            <a:off x="827584" y="4432786"/>
            <a:ext cx="8136904" cy="369332"/>
          </a:xfrm>
          <a:prstGeom prst="rect">
            <a:avLst/>
          </a:prstGeom>
          <a:noFill/>
        </p:spPr>
        <p:txBody>
          <a:bodyPr wrap="square" rtlCol="0">
            <a:spAutoFit/>
          </a:bodyPr>
          <a:lstStyle/>
          <a:p>
            <a:r>
              <a:rPr lang="fr-FR" dirty="0"/>
              <a:t>Une fois le traitement terminé, il est important de placer la propriété à la valeur false</a:t>
            </a:r>
          </a:p>
        </p:txBody>
      </p:sp>
      <p:sp>
        <p:nvSpPr>
          <p:cNvPr id="3" name="Rectangle 2">
            <a:extLst>
              <a:ext uri="{FF2B5EF4-FFF2-40B4-BE49-F238E27FC236}">
                <a16:creationId xmlns:a16="http://schemas.microsoft.com/office/drawing/2014/main" id="{CDCABAF2-7EB1-4088-829D-0A44B477E1B6}"/>
              </a:ext>
            </a:extLst>
          </p:cNvPr>
          <p:cNvSpPr/>
          <p:nvPr/>
        </p:nvSpPr>
        <p:spPr>
          <a:xfrm>
            <a:off x="827584" y="5013176"/>
            <a:ext cx="8136904" cy="1477328"/>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async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Task</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InitUsers</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    //</a:t>
            </a:r>
            <a:r>
              <a:rPr lang="fr-FR" dirty="0">
                <a:solidFill>
                  <a:srgbClr val="000000"/>
                </a:solidFill>
                <a:latin typeface="Consolas" panose="020B0609020204030204" pitchFamily="49" charset="0"/>
              </a:rPr>
              <a:t>traitement effectué</a:t>
            </a:r>
            <a:endParaRPr lang="fr-FR" dirty="0">
              <a:solidFill>
                <a:srgbClr val="0000FF"/>
              </a:solidFill>
              <a:latin typeface="Consolas" panose="020B0609020204030204" pitchFamily="49" charset="0"/>
            </a:endParaRP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this</a:t>
            </a:r>
            <a:r>
              <a:rPr lang="fr-FR" dirty="0" err="1">
                <a:solidFill>
                  <a:srgbClr val="000000"/>
                </a:solidFill>
                <a:latin typeface="Consolas" panose="020B0609020204030204" pitchFamily="49" charset="0"/>
              </a:rPr>
              <a:t>.IsBusy</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false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1849931497"/>
      </p:ext>
    </p:extLst>
  </p:cSld>
  <p:clrMapOvr>
    <a:masterClrMapping/>
  </p:clrMapOvr>
  <p:transition spd="slow">
    <p:wipe di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r>
              <a:rPr lang="fr-FR" dirty="0"/>
              <a:t> - Swipe</a:t>
            </a:r>
          </a:p>
        </p:txBody>
      </p:sp>
      <p:sp>
        <p:nvSpPr>
          <p:cNvPr id="7" name="ZoneTexte 6">
            <a:extLst>
              <a:ext uri="{FF2B5EF4-FFF2-40B4-BE49-F238E27FC236}">
                <a16:creationId xmlns:a16="http://schemas.microsoft.com/office/drawing/2014/main" id="{C07D4AE1-06CB-42BB-A0F6-8E161D5C557D}"/>
              </a:ext>
            </a:extLst>
          </p:cNvPr>
          <p:cNvSpPr txBox="1"/>
          <p:nvPr/>
        </p:nvSpPr>
        <p:spPr>
          <a:xfrm>
            <a:off x="833013" y="1284232"/>
            <a:ext cx="8136904" cy="1200329"/>
          </a:xfrm>
          <a:prstGeom prst="rect">
            <a:avLst/>
          </a:prstGeom>
          <a:noFill/>
        </p:spPr>
        <p:txBody>
          <a:bodyPr wrap="square" rtlCol="0">
            <a:spAutoFit/>
          </a:bodyPr>
          <a:lstStyle/>
          <a:p>
            <a:r>
              <a:rPr lang="fr-FR" dirty="0"/>
              <a:t>Pour le balayage horizontal, les choses sont peut-être moins simples. Apple a apporté le swipe horizontal pour gérer notamment l'effacement tandis que Xamarin estime que pour Android, le menu contextuel doit apparaître avec un toucher long.</a:t>
            </a:r>
          </a:p>
          <a:p>
            <a:r>
              <a:rPr lang="fr-FR" dirty="0"/>
              <a:t>Abordons la méthode proposée par Xamarin</a:t>
            </a:r>
          </a:p>
        </p:txBody>
      </p:sp>
      <p:sp>
        <p:nvSpPr>
          <p:cNvPr id="3" name="Rectangle 2">
            <a:extLst>
              <a:ext uri="{FF2B5EF4-FFF2-40B4-BE49-F238E27FC236}">
                <a16:creationId xmlns:a16="http://schemas.microsoft.com/office/drawing/2014/main" id="{86C54BBE-46C3-4448-9D92-0B90CB508F18}"/>
              </a:ext>
            </a:extLst>
          </p:cNvPr>
          <p:cNvSpPr/>
          <p:nvPr/>
        </p:nvSpPr>
        <p:spPr>
          <a:xfrm>
            <a:off x="864911" y="2708920"/>
            <a:ext cx="8105006" cy="2308324"/>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ViewCell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    &lt;</a:t>
            </a:r>
            <a:r>
              <a:rPr lang="fr-FR" dirty="0" err="1">
                <a:solidFill>
                  <a:srgbClr val="A31515"/>
                </a:solidFill>
                <a:latin typeface="Consolas" panose="020B0609020204030204" pitchFamily="49" charset="0"/>
              </a:rPr>
              <a:t>ViewCell.ContextActions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MenuItem</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="Effacer"</a:t>
            </a:r>
            <a:r>
              <a:rPr lang="fr-FR" dirty="0">
                <a:solidFill>
                  <a:srgbClr val="FF0000"/>
                </a:solidFill>
                <a:latin typeface="Consolas" panose="020B0609020204030204" pitchFamily="49" charset="0"/>
              </a:rPr>
              <a:t> </a:t>
            </a:r>
          </a:p>
          <a:p>
            <a:r>
              <a:rPr lang="fr-FR" dirty="0">
                <a:solidFill>
                  <a:srgbClr val="FF0000"/>
                </a:solidFill>
                <a:latin typeface="Consolas" panose="020B0609020204030204" pitchFamily="49" charset="0"/>
              </a:rPr>
              <a:t>	Command</a:t>
            </a:r>
            <a:r>
              <a:rPr lang="fr-FR" dirty="0">
                <a:solidFill>
                  <a:srgbClr val="0000FF"/>
                </a:solidFill>
                <a:latin typeface="Consolas" panose="020B0609020204030204" pitchFamily="49" charset="0"/>
              </a:rPr>
              <a:t>="{</a:t>
            </a:r>
            <a:r>
              <a:rPr lang="fr-FR" dirty="0">
                <a:solidFill>
                  <a:srgbClr val="A31515"/>
                </a:solidFill>
                <a:latin typeface="Consolas" panose="020B0609020204030204" pitchFamily="49" charset="0"/>
              </a:rPr>
              <a:t>Binding </a:t>
            </a:r>
            <a:r>
              <a:rPr lang="fr-FR" dirty="0" err="1">
                <a:solidFill>
                  <a:srgbClr val="FF0000"/>
                </a:solidFill>
                <a:latin typeface="Consolas" panose="020B0609020204030204" pitchFamily="49" charset="0"/>
              </a:rPr>
              <a:t>SwipeActionCommand</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Source</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x</a:t>
            </a:r>
            <a:r>
              <a:rPr lang="fr-FR" dirty="0" err="1">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Reference</a:t>
            </a:r>
            <a:r>
              <a:rPr lang="fr-FR" dirty="0">
                <a:solidFill>
                  <a:srgbClr val="FF0000"/>
                </a:solidFill>
                <a:latin typeface="Consolas" panose="020B0609020204030204" pitchFamily="49" charset="0"/>
              </a:rPr>
              <a:t> Name</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MyPage</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CommandParameter</a:t>
            </a:r>
            <a:r>
              <a:rPr lang="fr-FR" dirty="0">
                <a:solidFill>
                  <a:srgbClr val="0000FF"/>
                </a:solidFill>
                <a:latin typeface="Consolas" panose="020B0609020204030204" pitchFamily="49" charset="0"/>
              </a:rPr>
              <a:t>="{</a:t>
            </a:r>
            <a:r>
              <a:rPr lang="fr-FR" dirty="0">
                <a:solidFill>
                  <a:srgbClr val="A31515"/>
                </a:solidFill>
                <a:latin typeface="Consolas" panose="020B0609020204030204" pitchFamily="49" charset="0"/>
              </a:rPr>
              <a:t>Binding</a:t>
            </a:r>
            <a:r>
              <a:rPr lang="fr-FR" dirty="0">
                <a:solidFill>
                  <a:srgbClr val="0000FF"/>
                </a:solidFill>
                <a:latin typeface="Consolas" panose="020B0609020204030204" pitchFamily="49" charset="0"/>
              </a:rPr>
              <a:t> .}"&gt;&lt;/</a:t>
            </a:r>
            <a:r>
              <a:rPr lang="fr-FR" dirty="0" err="1">
                <a:solidFill>
                  <a:srgbClr val="A31515"/>
                </a:solidFill>
                <a:latin typeface="Consolas" panose="020B0609020204030204" pitchFamily="49" charset="0"/>
              </a:rPr>
              <a:t>MenuItem</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ViewCell.ContextActions</a:t>
            </a:r>
            <a:r>
              <a:rPr lang="fr-FR" dirty="0">
                <a:solidFill>
                  <a:srgbClr val="0000FF"/>
                </a:solidFill>
                <a:latin typeface="Consolas" panose="020B0609020204030204" pitchFamily="49" charset="0"/>
              </a:rPr>
              <a:t>&gt;</a:t>
            </a: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ViewCell</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p:txBody>
      </p:sp>
      <p:sp>
        <p:nvSpPr>
          <p:cNvPr id="4" name="ZoneTexte 3">
            <a:extLst>
              <a:ext uri="{FF2B5EF4-FFF2-40B4-BE49-F238E27FC236}">
                <a16:creationId xmlns:a16="http://schemas.microsoft.com/office/drawing/2014/main" id="{7029E5A2-C203-4327-8E92-53524032CF49}"/>
              </a:ext>
            </a:extLst>
          </p:cNvPr>
          <p:cNvSpPr txBox="1"/>
          <p:nvPr/>
        </p:nvSpPr>
        <p:spPr>
          <a:xfrm>
            <a:off x="833013" y="5301208"/>
            <a:ext cx="8105006" cy="646331"/>
          </a:xfrm>
          <a:prstGeom prst="rect">
            <a:avLst/>
          </a:prstGeom>
          <a:noFill/>
        </p:spPr>
        <p:txBody>
          <a:bodyPr wrap="square" rtlCol="0">
            <a:spAutoFit/>
          </a:bodyPr>
          <a:lstStyle/>
          <a:p>
            <a:r>
              <a:rPr lang="fr-FR" dirty="0"/>
              <a:t>Nous devons maintenant implémenter le code permettant l'implémentation de la méthode liée à la commande </a:t>
            </a:r>
          </a:p>
        </p:txBody>
      </p:sp>
    </p:spTree>
    <p:extLst>
      <p:ext uri="{BB962C8B-B14F-4D97-AF65-F5344CB8AC3E}">
        <p14:creationId xmlns:p14="http://schemas.microsoft.com/office/powerpoint/2010/main" val="913045699"/>
      </p:ext>
    </p:extLst>
  </p:cSld>
  <p:clrMapOvr>
    <a:masterClrMapping/>
  </p:clrMapOvr>
  <p:transition spd="slow">
    <p:wipe di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116632"/>
            <a:ext cx="8077200" cy="1143000"/>
          </a:xfrm>
        </p:spPr>
        <p:txBody>
          <a:bodyPr/>
          <a:lstStyle/>
          <a:p>
            <a:r>
              <a:rPr lang="fr-FR" dirty="0"/>
              <a:t>Xamarin.Forms </a:t>
            </a:r>
            <a:r>
              <a:rPr lang="fr-FR" dirty="0" err="1"/>
              <a:t>ListView</a:t>
            </a:r>
            <a:r>
              <a:rPr lang="fr-FR" dirty="0"/>
              <a:t> - Swipe</a:t>
            </a:r>
          </a:p>
        </p:txBody>
      </p:sp>
      <p:sp>
        <p:nvSpPr>
          <p:cNvPr id="5" name="Rectangle 4">
            <a:extLst>
              <a:ext uri="{FF2B5EF4-FFF2-40B4-BE49-F238E27FC236}">
                <a16:creationId xmlns:a16="http://schemas.microsoft.com/office/drawing/2014/main" id="{D625B277-E914-4DEB-9BE9-0E9CB85B04E9}"/>
              </a:ext>
            </a:extLst>
          </p:cNvPr>
          <p:cNvSpPr/>
          <p:nvPr/>
        </p:nvSpPr>
        <p:spPr>
          <a:xfrm>
            <a:off x="827584" y="1412776"/>
            <a:ext cx="8136904" cy="3693319"/>
          </a:xfrm>
          <a:prstGeom prst="rect">
            <a:avLst/>
          </a:prstGeom>
          <a:ln>
            <a:solidFill>
              <a:schemeClr val="accent1"/>
            </a:solidFill>
          </a:ln>
        </p:spPr>
        <p:txBody>
          <a:bodyPr wrap="square">
            <a:spAutoFit/>
          </a:bodyPr>
          <a:lstStyle/>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partial</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MainPage</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ContentPage</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Command </a:t>
            </a:r>
            <a:r>
              <a:rPr lang="en-US" dirty="0" err="1">
                <a:solidFill>
                  <a:srgbClr val="000000"/>
                </a:solidFill>
                <a:latin typeface="Consolas" panose="020B0609020204030204" pitchFamily="49" charset="0"/>
              </a:rPr>
              <a:t>SwipeActionCommand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MainPage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SwipeActionCommand</a:t>
            </a:r>
            <a:r>
              <a:rPr lang="fr-FR" dirty="0">
                <a:solidFill>
                  <a:srgbClr val="000000"/>
                </a:solidFill>
                <a:latin typeface="Consolas" panose="020B0609020204030204" pitchFamily="49" charset="0"/>
              </a:rPr>
              <a:t> = </a:t>
            </a:r>
            <a:r>
              <a:rPr lang="fr-FR" dirty="0">
                <a:solidFill>
                  <a:srgbClr val="0000FF"/>
                </a:solidFill>
                <a:latin typeface="Consolas" panose="020B0609020204030204" pitchFamily="49" charset="0"/>
              </a:rPr>
              <a:t>new</a:t>
            </a:r>
            <a:r>
              <a:rPr lang="fr-FR" dirty="0">
                <a:solidFill>
                  <a:srgbClr val="000000"/>
                </a:solidFill>
                <a:latin typeface="Consolas" panose="020B0609020204030204" pitchFamily="49" charset="0"/>
              </a:rPr>
              <a:t> Command(</a:t>
            </a:r>
            <a:r>
              <a:rPr lang="fr-FR" dirty="0" err="1">
                <a:solidFill>
                  <a:srgbClr val="000000"/>
                </a:solidFill>
                <a:latin typeface="Consolas" panose="020B0609020204030204" pitchFamily="49" charset="0"/>
              </a:rPr>
              <a:t>SwipeAction</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private</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async</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void</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SwipeAction</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DisplayAlert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"Alert"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"Display Alert"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"OK"</a:t>
            </a:r>
            <a:r>
              <a:rPr lang="en-US"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996944517"/>
      </p:ext>
    </p:extLst>
  </p:cSld>
  <p:clrMapOvr>
    <a:masterClrMapping/>
  </p:clrMapOvr>
  <p:transition spd="slow">
    <p:wipe dir="d"/>
  </p:transition>
</p:sld>
</file>

<file path=ppt/theme/theme1.xml><?xml version="1.0" encoding="utf-8"?>
<a:theme xmlns:a="http://schemas.openxmlformats.org/drawingml/2006/main" name="1_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75F2C4-9D14-4624-947E-52E2D6617A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39775</TotalTime>
  <Words>6510</Words>
  <Application>Microsoft Office PowerPoint</Application>
  <PresentationFormat>Affichage à l'écran (4:3)</PresentationFormat>
  <Paragraphs>798</Paragraphs>
  <Slides>100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100</vt:i4>
      </vt:variant>
    </vt:vector>
  </HeadingPairs>
  <TitlesOfParts>
    <vt:vector size="105" baseType="lpstr">
      <vt:lpstr>Arial</vt:lpstr>
      <vt:lpstr>Calibri</vt:lpstr>
      <vt:lpstr>Consolas</vt:lpstr>
      <vt:lpstr>Georgia</vt:lpstr>
      <vt:lpstr>1_Formation</vt:lpstr>
      <vt:lpstr>Xamarin Forms C#</vt:lpstr>
      <vt:lpstr>Le marché des mobiles</vt:lpstr>
      <vt:lpstr>Le marché des mobiles</vt:lpstr>
      <vt:lpstr>Le marché des mobiles</vt:lpstr>
      <vt:lpstr>Le marché des mobiles</vt:lpstr>
      <vt:lpstr>Le marché des mobiles</vt:lpstr>
      <vt:lpstr>Le C# et la technologie .NET</vt:lpstr>
      <vt:lpstr>Les projets de portabilité</vt:lpstr>
      <vt:lpstr>Les projets de portabilité</vt:lpstr>
      <vt:lpstr>Les projets de portabilité</vt:lpstr>
      <vt:lpstr>Cross-platform et MVVM</vt:lpstr>
      <vt:lpstr>Cross-platform et MVVM</vt:lpstr>
      <vt:lpstr>Xamarin C# Compiler</vt:lpstr>
      <vt:lpstr>Xamarin.Forms</vt:lpstr>
      <vt:lpstr>Xamarin.Forms</vt:lpstr>
      <vt:lpstr>Xamarin.Forms</vt:lpstr>
      <vt:lpstr>Première application</vt:lpstr>
      <vt:lpstr>Première application</vt:lpstr>
      <vt:lpstr>Première application</vt:lpstr>
      <vt:lpstr>Xamarin.Forms et XAML</vt:lpstr>
      <vt:lpstr>Xamarin.Forms et XAML</vt:lpstr>
      <vt:lpstr>Xamarin.Forms et XAML</vt:lpstr>
      <vt:lpstr>Xamarin.Forms et XAML</vt:lpstr>
      <vt:lpstr>Xamarin.Forms et Android</vt:lpstr>
      <vt:lpstr>Xamarin.Forms et Android</vt:lpstr>
      <vt:lpstr>Xamarin.Forms et iOS</vt:lpstr>
      <vt:lpstr>Xamarin.Forms et iOS</vt:lpstr>
      <vt:lpstr>Xamarin.Forms et iOS</vt:lpstr>
      <vt:lpstr>Xamarin.Forms et iOS</vt:lpstr>
      <vt:lpstr>Xamarin.Forms et iOS</vt:lpstr>
      <vt:lpstr>Xamarin.Forms et iOS</vt:lpstr>
      <vt:lpstr>Xamarin.Forms et iOS</vt:lpstr>
      <vt:lpstr>Xamarin.Forms et iOS</vt:lpstr>
      <vt:lpstr>Xamarin.Forms et iOS</vt:lpstr>
      <vt:lpstr>Xamarin.Forms anatomie</vt:lpstr>
      <vt:lpstr>Xamarin.Forms anatomie</vt:lpstr>
      <vt:lpstr>Xamarin.Forms anatomie</vt:lpstr>
      <vt:lpstr>Xamarin.Forms anatomie</vt:lpstr>
      <vt:lpstr>Xamarin.Forms anatomie</vt:lpstr>
      <vt:lpstr>Xamarin.Forms projet Android</vt:lpstr>
      <vt:lpstr>Xamarin.Forms projet Android</vt:lpstr>
      <vt:lpstr>Xamarin.Forms projet Android</vt:lpstr>
      <vt:lpstr>Xamarin.Forms projet Android</vt:lpstr>
      <vt:lpstr>Xamarin.Forms projet Android</vt:lpstr>
      <vt:lpstr>Xamarin.Forms projet iOS</vt:lpstr>
      <vt:lpstr>Xamarin.Forms Navigation</vt:lpstr>
      <vt:lpstr>Xamarin.Forms NavigationPage</vt:lpstr>
      <vt:lpstr>Xamarin.Forms NavigationPage</vt:lpstr>
      <vt:lpstr>Xamarin.Forms NavigationPage</vt:lpstr>
      <vt:lpstr>Xamarin.Forms NavigationPage</vt:lpstr>
      <vt:lpstr>Xamarin.Forms NavigationPage</vt:lpstr>
      <vt:lpstr>Xamarin.Forms NavigationPage</vt:lpstr>
      <vt:lpstr>Xamarin.Forms TabbedPage</vt:lpstr>
      <vt:lpstr>Xamarin.Forms TabbedPage</vt:lpstr>
      <vt:lpstr>Xamarin.Forms TabbedPage</vt:lpstr>
      <vt:lpstr>Xamarin.Forms TabbedPage</vt:lpstr>
      <vt:lpstr>Xamarin.Forms CarouselPage</vt:lpstr>
      <vt:lpstr>Xamarin.Forms CarouselPage</vt:lpstr>
      <vt:lpstr>Xamarin.Forms CarouselPage</vt:lpstr>
      <vt:lpstr>Xamarin.Forms Ressources</vt:lpstr>
      <vt:lpstr>Xamarin.Forms Ressources</vt:lpstr>
      <vt:lpstr>Xamarin.Forms Ressources</vt:lpstr>
      <vt:lpstr>Xamarin.Forms Ressources</vt:lpstr>
      <vt:lpstr>Xamarin.Forms Ressources</vt:lpstr>
      <vt:lpstr>Xamarin.Forms Styles</vt:lpstr>
      <vt:lpstr>Xamarin.Forms Styles et héritage</vt:lpstr>
      <vt:lpstr>Xamarin.Forms Styles</vt:lpstr>
      <vt:lpstr>Xamarin.Forms ControlTemplate</vt:lpstr>
      <vt:lpstr>Xamarin.Forms ControlTemplate</vt:lpstr>
      <vt:lpstr>Xamarin.Forms ControlTemplate</vt:lpstr>
      <vt:lpstr>Xamarin.Forms ControlTemplate</vt:lpstr>
      <vt:lpstr>Xamarin.Forms ControlTemplate</vt:lpstr>
      <vt:lpstr>Xamarin.Forms Custom Renderer</vt:lpstr>
      <vt:lpstr>Xamarin.Forms Custom Renderer</vt:lpstr>
      <vt:lpstr>Xamarin.Forms Custom Renderer</vt:lpstr>
      <vt:lpstr>Xamarin.Forms Custom Renderer</vt:lpstr>
      <vt:lpstr>Xamarin.Forms Custom Renderer</vt:lpstr>
      <vt:lpstr>Xamarin.Forms Custom Renderer</vt:lpstr>
      <vt:lpstr>Xamarin.Forms Custom Renderer</vt:lpstr>
      <vt:lpstr>Xamarin.Forms Custom Renderer</vt:lpstr>
      <vt:lpstr>Xamarin.Forms Custom Renderer</vt:lpstr>
      <vt:lpstr>Xamarin.Forms Custom Renderer</vt:lpstr>
      <vt:lpstr>Xamarin.Forms ListView</vt:lpstr>
      <vt:lpstr>Xamarin.Forms ListView</vt:lpstr>
      <vt:lpstr>Xamarin.Forms ListView</vt:lpstr>
      <vt:lpstr>Xamarin.Forms ListView</vt:lpstr>
      <vt:lpstr>Xamarin.Forms ListView</vt:lpstr>
      <vt:lpstr>Xamarin.Forms ListView</vt:lpstr>
      <vt:lpstr>Xamarin.Forms ListView</vt:lpstr>
      <vt:lpstr>Xamarin.Forms ListView</vt:lpstr>
      <vt:lpstr>Xamarin.Forms ListView</vt:lpstr>
      <vt:lpstr>Xamarin.Forms ListView</vt:lpstr>
      <vt:lpstr>Xamarin.Forms ListView</vt:lpstr>
      <vt:lpstr>Xamarin.Forms ListView</vt:lpstr>
      <vt:lpstr>Xamarin.Forms ListView - Swipe</vt:lpstr>
      <vt:lpstr>Xamarin.Forms ListView - Swipe</vt:lpstr>
      <vt:lpstr>Xamarin.Forms ListView - Swipe</vt:lpstr>
      <vt:lpstr>Xamarin.Forms ListView - Swipe</vt:lpstr>
      <vt:lpstr>Xamarin.Forms ListView - Swipe</vt:lpstr>
      <vt:lpstr>Xamarin.Forms ListView - Swipe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.NET C#</dc:title>
  <dc:creator>Emmanuel Wilfart</dc:creator>
  <cp:keywords/>
  <cp:lastModifiedBy>Emmanuel Wilfart</cp:lastModifiedBy>
  <cp:revision>584</cp:revision>
  <dcterms:created xsi:type="dcterms:W3CDTF">2017-09-03T14:44:22Z</dcterms:created>
  <dcterms:modified xsi:type="dcterms:W3CDTF">2019-09-14T06:42:40Z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TC018814219991</vt:lpwstr>
  </property>
</Properties>
</file>