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79" r:id="rId6"/>
    <p:sldId id="277" r:id="rId7"/>
    <p:sldId id="276" r:id="rId8"/>
    <p:sldId id="280" r:id="rId9"/>
    <p:sldId id="304" r:id="rId10"/>
    <p:sldId id="305" r:id="rId11"/>
    <p:sldId id="306" r:id="rId12"/>
    <p:sldId id="308" r:id="rId13"/>
    <p:sldId id="307" r:id="rId14"/>
    <p:sldId id="302" r:id="rId15"/>
    <p:sldId id="309" r:id="rId16"/>
    <p:sldId id="266" r:id="rId17"/>
    <p:sldId id="265" r:id="rId18"/>
    <p:sldId id="267" r:id="rId19"/>
    <p:sldId id="269" r:id="rId20"/>
    <p:sldId id="310" r:id="rId21"/>
    <p:sldId id="29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BA114-4541-413B-8D94-37CC857F2E75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D634D-1D91-4EC0-AD5A-07E2ACAA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2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B4A6-8971-40CE-BECF-B66F401279E2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9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CD0D-5758-4C87-8313-98F16CE57185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4957-8F08-4A39-9EBC-F06A10C9889C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2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5FC5-60F7-4D1F-862F-DA3BDA6498E5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0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F5F997F-A3CF-49BE-BD4A-44404934BF78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1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F92E-8C4B-4D41-85EE-8CB778CB158D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8018-C46E-4EE7-BC6E-56EADBFF85B1}" type="datetime1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85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AC58-92E1-4724-AB9E-29C27BCA54D4}" type="datetime1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5B91-EB51-4E4D-919A-F28BB4BC7E80}" type="datetime1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5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07C6-A6C7-40D5-AEBE-17E74DB8C73C}" type="datetime1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8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7504-CC2A-47F9-B881-B96158956F71}" type="datetime1">
              <a:rPr lang="en-IN" smtClean="0"/>
              <a:t>25-04-2024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44BEE1-144E-44E0-AE8D-2F64103765E9}" type="datetime1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BA4B008-E908-473F-81D6-D9726BF2B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41060-021-00306-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jyA6ID7JvmoR7txiYZ8aXBMq95eA0Wh?usp=driv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29A9-340D-0BD4-B970-699552E5F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1694991"/>
            <a:ext cx="10021908" cy="2326045"/>
          </a:xfrm>
        </p:spPr>
        <p:txBody>
          <a:bodyPr>
            <a:noAutofit/>
          </a:bodyPr>
          <a:lstStyle/>
          <a:p>
            <a:pPr algn="ctr"/>
            <a:r>
              <a:rPr lang="en-US" sz="5400" dirty="0" err="1"/>
              <a:t>Lstm</a:t>
            </a:r>
            <a:r>
              <a:rPr lang="en-US" sz="5400" dirty="0"/>
              <a:t> </a:t>
            </a:r>
            <a:r>
              <a:rPr lang="en-US" sz="5400" dirty="0" err="1"/>
              <a:t>gan</a:t>
            </a:r>
            <a:r>
              <a:rPr lang="en-US" sz="5400" dirty="0"/>
              <a:t> architecture for stock price prediction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C7FF4-8941-A140-F0F5-65BB84EC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938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Name: Mizba Jaffar</a:t>
            </a:r>
          </a:p>
          <a:p>
            <a:pPr algn="ctr"/>
            <a:r>
              <a:rPr lang="en-US" sz="2400" dirty="0"/>
              <a:t>Registration Number: 20BCE1004</a:t>
            </a:r>
          </a:p>
          <a:p>
            <a:pPr algn="ctr"/>
            <a:r>
              <a:rPr lang="en-US" sz="2400" dirty="0"/>
              <a:t>Guide: Dr. </a:t>
            </a:r>
            <a:r>
              <a:rPr lang="en-US" sz="2400" dirty="0" err="1"/>
              <a:t>Renta</a:t>
            </a:r>
            <a:r>
              <a:rPr lang="en-US" sz="2400" dirty="0"/>
              <a:t> </a:t>
            </a:r>
            <a:r>
              <a:rPr lang="en-US" sz="2400" dirty="0" err="1"/>
              <a:t>Chintala</a:t>
            </a:r>
            <a:r>
              <a:rPr lang="en-US" sz="2400" dirty="0"/>
              <a:t> Bhargavi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D9835-DD4D-ED3B-5E81-5194222B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27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724E-D0E7-D06A-E7F4-300D6E40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results (</a:t>
            </a:r>
            <a:r>
              <a:rPr lang="en-US" dirty="0" err="1"/>
              <a:t>gru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EE06-AD33-3BF8-7A09-81F9BC49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57FE6-68D8-1C96-8BFC-B5DC8075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618" y="2093976"/>
            <a:ext cx="5162550" cy="354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2586D-1354-B0EC-B4FA-2CBF6F95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83" y="1980902"/>
            <a:ext cx="1783842" cy="377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0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724E-D0E7-D06A-E7F4-300D6E40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results (GAN)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EE06-AD33-3BF8-7A09-81F9BC49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11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A61C4-E33D-E7F8-DBE0-B42D6856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1885950"/>
            <a:ext cx="5016500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7ADB-A58A-9ED8-C988-5E842BB6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152967"/>
            <a:ext cx="5274310" cy="300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724E-D0E7-D06A-E7F4-300D6E40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results (</a:t>
            </a:r>
            <a:r>
              <a:rPr lang="en-US" dirty="0" err="1"/>
              <a:t>CGAN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EE06-AD33-3BF8-7A09-81F9BC49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753D8-D605-E9AB-F8C5-A1B1F2E0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984248"/>
            <a:ext cx="5274310" cy="3554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C1713-4BEA-680E-7E99-B7475CD1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70" y="1955832"/>
            <a:ext cx="5372376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8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724E-D0E7-D06A-E7F4-300D6E40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results (</a:t>
            </a:r>
            <a:r>
              <a:rPr lang="en-US" dirty="0" err="1"/>
              <a:t>RMSE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EE06-AD33-3BF8-7A09-81F9BC49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49619-6A4E-4F87-2A81-CA0A4BA2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65" y="2324100"/>
            <a:ext cx="5217906" cy="32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1872-3ACB-9B29-0CD5-AB718216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98" y="509778"/>
            <a:ext cx="10058400" cy="1609344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5C36-DBD1-8DB3-691D-7D036BE3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98" y="2000250"/>
            <a:ext cx="10420350" cy="42725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work combines time-series data and twitter sentiment analysis model to predict the price of a stock for a given day. </a:t>
            </a: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CGAN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with stacked bi-directional LSTM as generator and GRU as discriminator along with conditional parameter of sentiment scores provides best results according to the chosen performance metrics.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B3112-5D55-10AF-A4AA-DD530AD3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1230-3BEB-BA09-A629-9F8087A7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0807"/>
            <a:ext cx="10058400" cy="1609344"/>
          </a:xfrm>
        </p:spPr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560A-316D-B1EB-A661-2A3BC4C1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0151"/>
            <a:ext cx="10058400" cy="405079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effectLst/>
                <a:ea typeface="Calibri" panose="020F0502020204030204" pitchFamily="34" charset="0"/>
              </a:rPr>
              <a:t>Scraping a variety of news outlets can be done to get a fuller picture and avoid any inherent bias. 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effectLst/>
                <a:ea typeface="Calibri" panose="020F0502020204030204" pitchFamily="34" charset="0"/>
              </a:rPr>
              <a:t>Real-time prediction</a:t>
            </a:r>
            <a:r>
              <a:rPr lang="en-IN" dirty="0">
                <a:ea typeface="Calibri" panose="020F0502020204030204" pitchFamily="34" charset="0"/>
              </a:rPr>
              <a:t> by</a:t>
            </a:r>
            <a:r>
              <a:rPr lang="en-IN" dirty="0">
                <a:effectLst/>
                <a:ea typeface="Calibri" panose="020F0502020204030204" pitchFamily="34" charset="0"/>
              </a:rPr>
              <a:t> accessing live tweets through Twitter’s paid developer interface can actively make suggestions to investors in real-time.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effectLst/>
                <a:ea typeface="Calibri" panose="020F0502020204030204" pitchFamily="34" charset="0"/>
              </a:rPr>
              <a:t>Studying a longer period of time can help in establishing long term trends that can aid investors in long term investments. 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effectLst/>
                <a:ea typeface="Calibri" panose="020F0502020204030204" pitchFamily="34" charset="0"/>
              </a:rPr>
              <a:t>Comparing different types of stock as research suggests that they have different trends and hence require different trading strategies</a:t>
            </a:r>
            <a:r>
              <a:rPr lang="en-IN" sz="1800" dirty="0">
                <a:effectLst/>
                <a:ea typeface="Calibri" panose="020F0502020204030204" pitchFamily="34" charset="0"/>
              </a:rPr>
              <a:t>.</a:t>
            </a:r>
            <a:endParaRPr lang="en-IN" sz="18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A138A-9EA1-BE11-C130-23BFD707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5730-165F-C9C8-3308-4A80B763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98" y="313182"/>
            <a:ext cx="10058400" cy="1609344"/>
          </a:xfrm>
        </p:spPr>
        <p:txBody>
          <a:bodyPr/>
          <a:lstStyle/>
          <a:p>
            <a:r>
              <a:rPr lang="en-US" dirty="0"/>
              <a:t>Guide Approval Mail Snapshot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FB7B7-F327-C8F5-9C6E-31AAE215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F0300-8B77-04D2-4114-2954094B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78" y="1654084"/>
            <a:ext cx="9608044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5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3225-C19E-8316-B87F-9D897C2E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 Status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3DCFD-EBED-BC46-1131-FC811E58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17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F527-C047-AB09-2A94-EC4FB97B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0151"/>
            <a:ext cx="10058400" cy="40507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effectLst/>
                <a:ea typeface="Calibri" panose="020F0502020204030204" pitchFamily="34" charset="0"/>
              </a:rPr>
              <a:t>Paper complete and plagiarism report generated</a:t>
            </a:r>
          </a:p>
          <a:p>
            <a:pPr algn="just">
              <a:lnSpc>
                <a:spcPct val="150000"/>
              </a:lnSpc>
            </a:pPr>
            <a:r>
              <a:rPr lang="en-IN" sz="1800"/>
              <a:t>Proposal being made </a:t>
            </a:r>
            <a:r>
              <a:rPr lang="en-IN" sz="1800" dirty="0"/>
              <a:t>to </a:t>
            </a:r>
            <a:r>
              <a:rPr lang="en-IN" sz="1800" dirty="0" err="1"/>
              <a:t>PeerJ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72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BF74-A8A4-C402-857F-D5FCC01A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-123825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53F1-AF0F-5EFA-7DB8-007CC18A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942975"/>
            <a:ext cx="10515600" cy="4786313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Çelik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T. B.,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İcan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Ö., &amp; Bulut, E. (2023). Extending machine learning prediction capabilities by explainable AI in financial time series prediction. Applied Soft Computing, 132, 109876.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R. Patel, V. Choudhary, D. Saxena and A. K. Singh, "LSTM and NLP Based Forecasting Model for Stock Market Analysis," 2021 First International Conference on Advances in Computing and Future Communication Technologies (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ICACFCT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Meerut, India, 2021, pp. 52-57,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10.1109/ICACFCT53978.2021.9837384.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Ganesh, P., &amp;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Rakheja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P. (2018).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Vlstm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Very long short-term memory networks for high-frequency trading.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preprint arXiv:1809.01506.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1600" kern="1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Lin, C., &amp; Lobo Marques, J. A. (2023, July). An Exploratory Comparison of Stock Prices Prediction using Multiple Machine Learning Approaches based on Hong Kong Share Market. In </a:t>
            </a:r>
            <a:r>
              <a:rPr lang="en-IN" sz="16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Proceedings of the 2023 14th International Conference on E-business, Management and Economics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(pp. 311-316).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Zhang, K., Zhong, G., Dong, J., Wang, S., &amp; Wang, Y. (2019). Stock market prediction based on generative adversarial network. Procedia computer science, 147, 400-406.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Brophy, E., Wang, Z., She, Q., &amp; Ward, T. (2023). Generative adversarial networks in time series: A systematic literature review. ACM Computing Surveys, 55(10), 1-31.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Tiano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D.,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Bonifati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A., &amp; Ng, R. (2021, June).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FeatTS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Feature-based time series clustering. In Proceedings of the 2021 International Conference on Management of Data (pp. 2784-2788).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Saha, S., Gao, J. &amp; Gerlach, R. A survey of the application of graph-based approaches in stock market analysis and prediction. Int J Data Sci Anal 14, 1–15 (2022).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https://doi.org/10.1007/s41060-021-00306-9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6565F-9E65-9250-7E55-A2ACA702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4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FB38-8FBD-260B-08D8-282B816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1496"/>
            <a:ext cx="10515600" cy="5586413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 startAt="9"/>
            </a:pPr>
            <a:r>
              <a:rPr lang="en-IN" sz="1600" dirty="0">
                <a:cs typeface="Times New Roman" panose="02020603050405020304" pitchFamily="18" charset="0"/>
              </a:rPr>
              <a:t>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Fataliyev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K., Chivukula, A., Prasad, M., &amp; Liu, W. (2021). Stock market analysis with text data: A review.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preprint arXiv:2106.12985.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 startAt="9"/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Ho, T. T., &amp; Huang, Y. (2021). Stock price movement prediction using sentiment analysis and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CandleStick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chart representation. Sensors, 21(23), 7957.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 startAt="9"/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Masi, G., Prata, M., Conti, M., Bartolini, N., &amp;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Vyetrenko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S. (2023, November). On Correlated Stock Market Time Series Generation. In Proceedings of the Fourth ACM International Conference on AI in Finance (pp. 524-532).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 startAt="9"/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S. M. Carta, S.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Consoli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L.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Piras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 S.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Podda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D. R.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Recupero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"Explainable Machine Learning Exploiting News and Domain-Specific Lexicon for Stock Market Forecasting," in IEEE Access, vol. 9, pp. 30193-30205, 2021,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10.1109/ACCESS.2021.3059960.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 startAt="9"/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Gite, S.,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Khatavkar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H., Kotecha, K., Srivastava, S., Maheshwari, P., &amp; Pandey, N. (2021). Explainable stock prices prediction from financial news articles using sentiment analysis.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PeerJ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Computer Science, 7, e340.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 startAt="9"/>
            </a:pP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Ghahramani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M., &amp;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Najafabadi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H. E. (2022). Compatible deep neural network framework with financial time series data, including data preprocessor, neural network model and trading strategy.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preprint arXiv:2205.08382.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 startAt="9"/>
            </a:pP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Borovkova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S., &amp; </a:t>
            </a:r>
            <a:r>
              <a:rPr lang="en-IN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Tsiamas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I. (2019). An ensemble of LSTM neural networks for high‐frequency stock market classification. Journal of Forecasting, 38(6), 600-619.</a:t>
            </a:r>
          </a:p>
          <a:p>
            <a:pPr marL="0" indent="0" algn="just">
              <a:buNone/>
            </a:pP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E5FA37-690C-9657-5391-1EE57C51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19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F92BCD-3CE7-20ED-9848-42EB502C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8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E6D3-4628-818A-E7B3-21701613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27" y="714193"/>
            <a:ext cx="3597752" cy="804672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08F3-EDCA-5E15-DDA3-8502CF01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73" y="1653159"/>
            <a:ext cx="10515600" cy="46196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Stock market prediction is a challenging and popular problem in the field of finance.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+mn-lt"/>
                <a:cs typeface="Times New Roman"/>
                <a:sym typeface="Times New Roman"/>
              </a:rPr>
              <a:t>Deep learning models can be used to derive patters in historical data and natural language processing can be used to understand market sentiment.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+mn-lt"/>
                <a:cs typeface="Times New Roman"/>
                <a:sym typeface="Times New Roman"/>
              </a:rPr>
              <a:t>Using extensive feature engineering techniques and exploring novel architectures to do so can greatly improve the accuracy of the prediction of price movements.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+mn-lt"/>
                <a:cs typeface="Times New Roman"/>
                <a:sym typeface="Times New Roman"/>
              </a:rPr>
              <a:t>Such models can be used by investors and economists to beat the market and understand the dynamics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1A1CB-BAD0-6CBD-8B60-536254AD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1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3560C-E2A4-2F6D-0E09-EBDE2B08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995DB-0614-1FE5-6885-171C4E8B9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47" y="107939"/>
            <a:ext cx="9083328" cy="66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1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531-3397-E0FB-AA9B-7CF9B7D9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colab</a:t>
            </a:r>
            <a:r>
              <a:rPr lang="en-US" dirty="0"/>
              <a:t> notebook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E845-F984-6DEA-AE94-3E0ED498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https://drive.google.com/drive/folders/1yjyA6ID7JvmoR7txiYZ8aXBMq95eA0Wh?usp=drive_link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DFDFD-450C-4093-D978-A6BC686B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4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DB0E-5801-AC2D-C6FA-5150929E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7EF7-76E4-4567-ED04-74BBE137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78508"/>
            <a:ext cx="10058400" cy="412699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200" dirty="0"/>
              <a:t>System for an accurate prediction of stock price can be built with:</a:t>
            </a:r>
          </a:p>
          <a:p>
            <a:pPr algn="just">
              <a:lnSpc>
                <a:spcPct val="160000"/>
              </a:lnSpc>
            </a:pPr>
            <a:r>
              <a:rPr lang="en-US" sz="2200" dirty="0"/>
              <a:t>effective pre-processing and feature engineering of relevant stock data</a:t>
            </a:r>
          </a:p>
          <a:p>
            <a:pPr algn="just">
              <a:lnSpc>
                <a:spcPct val="160000"/>
              </a:lnSpc>
            </a:pPr>
            <a:r>
              <a:rPr lang="en-US" sz="2200" dirty="0"/>
              <a:t>performing time series and textual analysis to build a deep learning architecture</a:t>
            </a:r>
          </a:p>
          <a:p>
            <a:pPr algn="just">
              <a:lnSpc>
                <a:spcPct val="160000"/>
              </a:lnSpc>
            </a:pPr>
            <a:r>
              <a:rPr lang="en-US" sz="2200" dirty="0"/>
              <a:t>using </a:t>
            </a:r>
            <a:r>
              <a:rPr lang="en-US" sz="2200" dirty="0" err="1"/>
              <a:t>RMSE</a:t>
            </a:r>
            <a:r>
              <a:rPr lang="en-US" sz="2200" dirty="0"/>
              <a:t> (root mean squared error) as performance metric to compare the predictions made by the deep learning models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89FDC-81DF-275D-C2FE-FAE6C840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1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7DBC-0620-8B40-21EC-EA50EF16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11" y="180975"/>
            <a:ext cx="10058400" cy="1609344"/>
          </a:xfrm>
        </p:spPr>
        <p:txBody>
          <a:bodyPr/>
          <a:lstStyle/>
          <a:p>
            <a:r>
              <a:rPr lang="en-US" dirty="0"/>
              <a:t>Research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3FB2-B094-30AC-B79B-0927F03B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2" y="1517524"/>
            <a:ext cx="10483977" cy="355015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The research aims to achieve accurate stock market prediction by: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 engineering to extract latent space features using variational autoencoders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 a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cGAN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architecture to accurately predict stock prices 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Generating stock specific news sentiment scores to condition the GAN architecture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Compare the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RMSE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cGAN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model with baseline deep learning models namely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RNN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LSTM and GAN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231F20"/>
                </a:solidFill>
                <a:latin typeface="+mn-lt"/>
                <a:ea typeface="Arial"/>
                <a:cs typeface="Arial"/>
                <a:sym typeface="Arial"/>
              </a:rPr>
              <a:t>As a whole, this project aims to </a:t>
            </a:r>
            <a:r>
              <a:rPr lang="en-US" sz="2000" dirty="0">
                <a:solidFill>
                  <a:srgbClr val="231F20"/>
                </a:solidFill>
                <a:latin typeface="+mn-lt"/>
              </a:rPr>
              <a:t>build a </a:t>
            </a:r>
            <a:r>
              <a:rPr lang="en-US" sz="2000" dirty="0" err="1">
                <a:solidFill>
                  <a:srgbClr val="231F20"/>
                </a:solidFill>
                <a:latin typeface="+mn-lt"/>
              </a:rPr>
              <a:t>cGAN</a:t>
            </a:r>
            <a:r>
              <a:rPr lang="en-US" sz="2000" dirty="0">
                <a:solidFill>
                  <a:srgbClr val="231F20"/>
                </a:solidFill>
                <a:latin typeface="+mn-lt"/>
              </a:rPr>
              <a:t> architecture that analyses historical data and news sentiment for stock price prediction and comparing its performance with baseline deep learning models.</a:t>
            </a:r>
            <a:r>
              <a:rPr lang="en-US" sz="2000" dirty="0">
                <a:solidFill>
                  <a:srgbClr val="231F2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endParaRPr lang="en-US" sz="2000" b="1" cap="none" dirty="0">
              <a:solidFill>
                <a:srgbClr val="0070C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29ED6-212A-7CCE-51D7-1D8771FE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2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3549B-A886-052F-51A8-4E46F8D5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5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FEEB52-355E-A037-71A9-D3DEE4846CC2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Proposed System: diagram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C2E55-6331-BDE4-A915-47679CC0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4" y="1505395"/>
            <a:ext cx="7311675" cy="46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5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C077-6CCF-5BC3-375D-01B81253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System: 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8567-CEF5-5C90-318A-B29C8B3D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Data (collection, pre-processing and feature engineering)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Deep learning models (LSTM, GRU, GAN)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Designing and developing </a:t>
            </a:r>
            <a:r>
              <a:rPr lang="en-US" dirty="0" err="1"/>
              <a:t>CGAN</a:t>
            </a:r>
            <a:r>
              <a:rPr lang="en-US" dirty="0"/>
              <a:t> model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Web Scraping and Sentiment Analysis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A066-CF12-8598-964D-495751EC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1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8567-CEF5-5C90-318A-B29C8B3D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86" y="1741551"/>
            <a:ext cx="5244464" cy="2809876"/>
          </a:xfrm>
        </p:spPr>
        <p:txBody>
          <a:bodyPr numCol="1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Stock price time-series data is collected from Python library </a:t>
            </a:r>
            <a:r>
              <a:rPr lang="en-US" dirty="0" err="1"/>
              <a:t>yfinance</a:t>
            </a:r>
            <a:r>
              <a:rPr lang="en-US" dirty="0"/>
              <a:t>. The historical data contains Open, Low, High, Close, Adjusted Close and Volume attributes.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Amazon.com Inc. stock is used and data from 01-01-2021 to 01-01-2024 is collected.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BEDAE-9FE2-B63E-6A0F-012F74F8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7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75A39-E095-D673-F35B-EDF0B115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98" y="84582"/>
            <a:ext cx="10058400" cy="1609344"/>
          </a:xfrm>
        </p:spPr>
        <p:txBody>
          <a:bodyPr/>
          <a:lstStyle/>
          <a:p>
            <a:r>
              <a:rPr lang="en-US" dirty="0"/>
              <a:t>Proposed System: explanation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695E81-802D-5D3F-9563-70E8D06EBFA1}"/>
              </a:ext>
            </a:extLst>
          </p:cNvPr>
          <p:cNvSpPr txBox="1">
            <a:spLocks/>
          </p:cNvSpPr>
          <p:nvPr/>
        </p:nvSpPr>
        <p:spPr>
          <a:xfrm>
            <a:off x="6233161" y="1693926"/>
            <a:ext cx="5244464" cy="444398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/>
              <a:t>Technical indicators like </a:t>
            </a:r>
            <a:r>
              <a:rPr lang="en-US" dirty="0" err="1"/>
              <a:t>SMA</a:t>
            </a:r>
            <a:r>
              <a:rPr lang="en-US" dirty="0"/>
              <a:t>, </a:t>
            </a:r>
            <a:r>
              <a:rPr lang="en-US" dirty="0" err="1"/>
              <a:t>MACD</a:t>
            </a:r>
            <a:r>
              <a:rPr lang="en-US" dirty="0"/>
              <a:t>, RSI, ATR, Bollinger Bands and RSV, and Fourier transform values of closing price of stock are added as additional parameters to the dataset.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XGBoost</a:t>
            </a:r>
            <a:r>
              <a:rPr lang="en-US" dirty="0"/>
              <a:t> is performed for feature analysis.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Variational encoders are used to extract latent space features. 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85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8567-CEF5-5C90-318A-B29C8B3D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3476"/>
            <a:ext cx="5095875" cy="3451669"/>
          </a:xfrm>
        </p:spPr>
        <p:txBody>
          <a:bodyPr numCol="1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Designing and developing the deep learning models namely, LSTM, GRU and GAN which will later be used to compare prediction results with proposed </a:t>
            </a:r>
            <a:r>
              <a:rPr lang="en-US" dirty="0" err="1"/>
              <a:t>CGAN</a:t>
            </a:r>
            <a:r>
              <a:rPr lang="en-US" dirty="0"/>
              <a:t> architecture. A time step of 10 is used to predict next 1 day stock price.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BEDAE-9FE2-B63E-6A0F-012F74F8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8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75A39-E095-D673-F35B-EDF0B115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4132"/>
            <a:ext cx="10058400" cy="1609344"/>
          </a:xfrm>
        </p:spPr>
        <p:txBody>
          <a:bodyPr/>
          <a:lstStyle/>
          <a:p>
            <a:r>
              <a:rPr lang="en-US" dirty="0"/>
              <a:t>Proposed System: explanation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1C864F-715F-0BAC-57C7-12E59790FDDA}"/>
              </a:ext>
            </a:extLst>
          </p:cNvPr>
          <p:cNvSpPr txBox="1">
            <a:spLocks/>
          </p:cNvSpPr>
          <p:nvPr/>
        </p:nvSpPr>
        <p:spPr>
          <a:xfrm>
            <a:off x="6215253" y="1903476"/>
            <a:ext cx="5095875" cy="443274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/>
              <a:t>The financial news is collected from </a:t>
            </a:r>
            <a:r>
              <a:rPr lang="en-US" dirty="0" err="1"/>
              <a:t>SeekingAlpha</a:t>
            </a:r>
            <a:r>
              <a:rPr lang="en-US" dirty="0"/>
              <a:t>, a leading finance news outlet.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Amazon.com Inc. stock is used and news from 01-01-2021 to 01-01-2024 is collected.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Web scraping is done using Selenium and Beautiful Soup.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FinBERT</a:t>
            </a:r>
            <a:r>
              <a:rPr lang="en-US" dirty="0"/>
              <a:t> is used to get sentiment scores.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724E-D0E7-D06A-E7F4-300D6E40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results (LSTM)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EE06-AD33-3BF8-7A09-81F9BC49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B008-E908-473F-81D6-D9726BF2BCFC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08D8A-214A-FD32-6FC0-27F94898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94" y="1954529"/>
            <a:ext cx="6585474" cy="3541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70BD5A-7761-E1FD-47F0-4D89D04A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965960" y="2247265"/>
            <a:ext cx="1783080" cy="17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47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Words>1384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Lstm gan architecture for stock price prediction</vt:lpstr>
      <vt:lpstr>Introduction</vt:lpstr>
      <vt:lpstr>Problem Statement</vt:lpstr>
      <vt:lpstr>Research Objective</vt:lpstr>
      <vt:lpstr>PowerPoint Presentation</vt:lpstr>
      <vt:lpstr>Proposed System: modules</vt:lpstr>
      <vt:lpstr>Proposed System: explanation</vt:lpstr>
      <vt:lpstr>Proposed System: explanation</vt:lpstr>
      <vt:lpstr>Implementation and results (LSTM)</vt:lpstr>
      <vt:lpstr>Implementation and results (gru)</vt:lpstr>
      <vt:lpstr>Implementation and results (GAN)</vt:lpstr>
      <vt:lpstr>Implementation and results (CGAN)</vt:lpstr>
      <vt:lpstr>Implementation and results (RMSE)</vt:lpstr>
      <vt:lpstr>Conclusion</vt:lpstr>
      <vt:lpstr>Future work</vt:lpstr>
      <vt:lpstr>Guide Approval Mail Snapshot</vt:lpstr>
      <vt:lpstr>Research Paper Status</vt:lpstr>
      <vt:lpstr>References</vt:lpstr>
      <vt:lpstr>References</vt:lpstr>
      <vt:lpstr>PowerPoint Presentation</vt:lpstr>
      <vt:lpstr>Link to colab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REGNO, YOURNAME, AND YOUR GUIDE NAME WITH PREFIX AS Dr</dc:title>
  <dc:creator>Mizba J</dc:creator>
  <cp:lastModifiedBy>Mizba J</cp:lastModifiedBy>
  <cp:revision>51</cp:revision>
  <dcterms:created xsi:type="dcterms:W3CDTF">2024-01-07T16:55:22Z</dcterms:created>
  <dcterms:modified xsi:type="dcterms:W3CDTF">2024-04-25T04:16:23Z</dcterms:modified>
</cp:coreProperties>
</file>