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57" r:id="rId4"/>
    <p:sldId id="271" r:id="rId5"/>
    <p:sldId id="258" r:id="rId6"/>
    <p:sldId id="259" r:id="rId7"/>
    <p:sldId id="260" r:id="rId8"/>
    <p:sldId id="272" r:id="rId9"/>
    <p:sldId id="261" r:id="rId10"/>
    <p:sldId id="262" r:id="rId11"/>
    <p:sldId id="273" r:id="rId12"/>
    <p:sldId id="263" r:id="rId13"/>
    <p:sldId id="274" r:id="rId14"/>
    <p:sldId id="264" r:id="rId15"/>
    <p:sldId id="26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4CD-F13C-4531-9F69-F3A4BEA97C6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ubhamDhavan/Stock-Market-Forecasting" TargetMode="External"/><Relationship Id="rId3" Type="http://schemas.openxmlformats.org/officeDocument/2006/relationships/hyperlink" Target="https://github.com/anjalikale503/project-on-SM-Forcasting" TargetMode="External"/><Relationship Id="rId7" Type="http://schemas.openxmlformats.org/officeDocument/2006/relationships/hyperlink" Target="https://github.com/pratikgade49/Project-on-SM-Forcast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aransonpure/Project-data" TargetMode="External"/><Relationship Id="rId5" Type="http://schemas.openxmlformats.org/officeDocument/2006/relationships/hyperlink" Target="https://github.com/adu7131/Project-data" TargetMode="External"/><Relationship Id="rId4" Type="http://schemas.openxmlformats.org/officeDocument/2006/relationships/hyperlink" Target="https://github.com/Miznapatel/SM-forecasting" TargetMode="External"/><Relationship Id="rId9" Type="http://schemas.openxmlformats.org/officeDocument/2006/relationships/hyperlink" Target="https://github.com/DalweYashraj/Data-Science-Projec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yfinanc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DA80E1B-8D30-B020-AA3E-7C7DFBA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089" y="157424"/>
            <a:ext cx="26213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Date:- 01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st</a:t>
            </a:r>
            <a:r>
              <a:rPr lang="en-US" altLang="en-US" sz="2000" b="1" dirty="0">
                <a:latin typeface="Arial" panose="020B0604020202020204" pitchFamily="34" charset="0"/>
              </a:rPr>
              <a:t> Aug 2022</a:t>
            </a:r>
            <a:endParaRPr lang="en-I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AE03CB-1094-10E6-EDC6-331B08B859CA}"/>
              </a:ext>
            </a:extLst>
          </p:cNvPr>
          <p:cNvSpPr/>
          <p:nvPr/>
        </p:nvSpPr>
        <p:spPr>
          <a:xfrm>
            <a:off x="1791093" y="855482"/>
            <a:ext cx="8609814" cy="5147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FORECASTING &amp; PREDICTION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MOTORS LTD.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3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641023"/>
            <a:ext cx="1031596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In order to build the LSTM, we need to import a couple of modules from Keras:</a:t>
            </a:r>
          </a:p>
          <a:p>
            <a:endParaRPr lang="en-US" dirty="0"/>
          </a:p>
          <a:p>
            <a:r>
              <a:rPr lang="en-US" b="0" dirty="0"/>
              <a:t>1. Sequential for initializing the neural network</a:t>
            </a:r>
          </a:p>
          <a:p>
            <a:r>
              <a:rPr lang="en-US" b="0" dirty="0"/>
              <a:t>2. Dense for adding a densely connected neural network layer</a:t>
            </a:r>
          </a:p>
          <a:p>
            <a:r>
              <a:rPr lang="en-US" b="0" dirty="0"/>
              <a:t>3. LSTM for adding the Long Short-Term Memory layer</a:t>
            </a:r>
          </a:p>
          <a:p>
            <a:r>
              <a:rPr lang="en-US" b="0" dirty="0"/>
              <a:t>4. Dropout for adding dropout layers that prevent overfitting</a:t>
            </a:r>
          </a:p>
          <a:p>
            <a:endParaRPr lang="en-US" b="0" dirty="0"/>
          </a:p>
          <a:p>
            <a:r>
              <a:rPr lang="en-US" b="0" dirty="0"/>
              <a:t>For Example:-When defining the Dropout layers, we specify 0.2, meaning that 20% of the layers will be dropped. </a:t>
            </a:r>
          </a:p>
          <a:p>
            <a:r>
              <a:rPr lang="en-US" b="0" dirty="0"/>
              <a:t>Thereafter, we add the Dense layer that specifies the output of 1 unit.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123938"/>
            <a:ext cx="25907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LSTM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98BC-FCA4-31C7-FF64-39DC5EB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06" y="3667012"/>
            <a:ext cx="62579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68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1384945"/>
            <a:ext cx="103159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We have compiled model using the </a:t>
            </a:r>
            <a:r>
              <a:rPr lang="en-US" dirty="0">
                <a:solidFill>
                  <a:srgbClr val="00B050"/>
                </a:solidFill>
              </a:rPr>
              <a:t>adam optimizer </a:t>
            </a:r>
            <a:r>
              <a:rPr lang="en-US" b="0" dirty="0"/>
              <a:t>and set the </a:t>
            </a:r>
            <a:r>
              <a:rPr lang="en-US" dirty="0">
                <a:solidFill>
                  <a:srgbClr val="00B050"/>
                </a:solidFill>
              </a:rPr>
              <a:t>loss as the mean_squarred_error</a:t>
            </a:r>
            <a:r>
              <a:rPr lang="en-US" b="0" dirty="0"/>
              <a:t>.  This has computed the mean squared error.</a:t>
            </a:r>
          </a:p>
          <a:p>
            <a:r>
              <a:rPr lang="en-US" b="0" dirty="0"/>
              <a:t>Next, we fitted the model to run on 50 epochs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354332"/>
            <a:ext cx="278954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Compiling the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FE02-BEF2-A755-4462-5B2D05BC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3" y="3169172"/>
            <a:ext cx="8913974" cy="80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22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797B8-0870-098D-DDCA-C735F316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8" y="1148858"/>
            <a:ext cx="9104762" cy="471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74626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y_test data:</a:t>
            </a:r>
          </a:p>
        </p:txBody>
      </p:sp>
    </p:spTree>
    <p:extLst>
      <p:ext uri="{BB962C8B-B14F-4D97-AF65-F5344CB8AC3E}">
        <p14:creationId xmlns:p14="http://schemas.microsoft.com/office/powerpoint/2010/main" val="40603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845651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en-IN" sz="20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FDD5-F761-A99C-B5D7-D2A3AE9C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1073444"/>
            <a:ext cx="9104762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2CF40-5FF6-22C2-3C97-EBEE154275B8}"/>
              </a:ext>
            </a:extLst>
          </p:cNvPr>
          <p:cNvSpPr txBox="1"/>
          <p:nvPr/>
        </p:nvSpPr>
        <p:spPr>
          <a:xfrm>
            <a:off x="443305" y="354332"/>
            <a:ext cx="23775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Predictions: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E9867-EF2E-9FE8-3371-E711C971B549}"/>
              </a:ext>
            </a:extLst>
          </p:cNvPr>
          <p:cNvSpPr txBox="1"/>
          <p:nvPr/>
        </p:nvSpPr>
        <p:spPr>
          <a:xfrm>
            <a:off x="443305" y="1030162"/>
            <a:ext cx="19287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Single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8ED1F-6067-E3B1-C834-97847B6ADFCB}"/>
              </a:ext>
            </a:extLst>
          </p:cNvPr>
          <p:cNvSpPr txBox="1"/>
          <p:nvPr/>
        </p:nvSpPr>
        <p:spPr>
          <a:xfrm>
            <a:off x="7003195" y="3212506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10 Days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1FDDB-242A-0DEC-2A28-6B07BF7F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791" y="3764960"/>
            <a:ext cx="1176963" cy="1955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DA4A5-2132-7BCC-66A9-1D92D04D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97" y="3736680"/>
            <a:ext cx="1442800" cy="1983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FCAFF-E723-5F7E-79F7-2B2289DBF907}"/>
              </a:ext>
            </a:extLst>
          </p:cNvPr>
          <p:cNvSpPr txBox="1"/>
          <p:nvPr/>
        </p:nvSpPr>
        <p:spPr>
          <a:xfrm>
            <a:off x="7003195" y="5690705"/>
            <a:ext cx="412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-apple-system"/>
              </a:rPr>
              <a:t>Actual [Close] Prices </a:t>
            </a:r>
            <a:r>
              <a:rPr lang="en-US" b="1" i="0" dirty="0">
                <a:solidFill>
                  <a:srgbClr val="C00000"/>
                </a:solidFill>
                <a:effectLst/>
                <a:latin typeface="-apple-system"/>
              </a:rPr>
              <a:t> Vs  Final Predictions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84EDC2-1034-27AB-33AE-21C6A1DAF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26" y="60872"/>
            <a:ext cx="4169544" cy="2979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1568F-0C2D-15AF-F1C5-511E69E35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05" y="1675214"/>
            <a:ext cx="6117995" cy="45728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8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2A8E1-70B9-9353-D8EC-6347CB4A4B08}"/>
              </a:ext>
            </a:extLst>
          </p:cNvPr>
          <p:cNvSpPr txBox="1"/>
          <p:nvPr/>
        </p:nvSpPr>
        <p:spPr>
          <a:xfrm>
            <a:off x="443305" y="354332"/>
            <a:ext cx="449533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Deployment on Web Server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B4D0D-6429-BC13-0609-72F64334DAB5}"/>
              </a:ext>
            </a:extLst>
          </p:cNvPr>
          <p:cNvSpPr txBox="1"/>
          <p:nvPr/>
        </p:nvSpPr>
        <p:spPr>
          <a:xfrm>
            <a:off x="377072" y="1150071"/>
            <a:ext cx="1070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1.Create .py file for streamlit containing all visualization tasks (Import dataset,Name of Stock, Describe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&amp; Plots/Graphs)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streamlit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streamlit run filename.py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4.New window will open containing streamlit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9DB45-C8DB-5B15-32A6-BC6C728D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57" y="3734149"/>
            <a:ext cx="5657562" cy="293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CF507-6AA3-592C-C175-93F8B5607B7F}"/>
              </a:ext>
            </a:extLst>
          </p:cNvPr>
          <p:cNvSpPr txBox="1"/>
          <p:nvPr/>
        </p:nvSpPr>
        <p:spPr>
          <a:xfrm>
            <a:off x="1480008" y="4779390"/>
            <a:ext cx="164660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Just for Look</a:t>
            </a:r>
          </a:p>
        </p:txBody>
      </p:sp>
    </p:spTree>
    <p:extLst>
      <p:ext uri="{BB962C8B-B14F-4D97-AF65-F5344CB8AC3E}">
        <p14:creationId xmlns:p14="http://schemas.microsoft.com/office/powerpoint/2010/main" val="12317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534" y="6030036"/>
            <a:ext cx="2086466" cy="827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65BF6-E571-82D9-5313-051FFBC4CE13}"/>
              </a:ext>
            </a:extLst>
          </p:cNvPr>
          <p:cNvSpPr txBox="1"/>
          <p:nvPr/>
        </p:nvSpPr>
        <p:spPr>
          <a:xfrm>
            <a:off x="341058" y="596586"/>
            <a:ext cx="11509883" cy="12003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implementing the LSTM model</a:t>
            </a: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step wise increase in neurons and compiling adam optimizer &amp; assigning loss as mean squared error ,we</a:t>
            </a: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achieved optimum results for [Close] price.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got minimum RMSE values for train and test data.</a:t>
            </a:r>
            <a:endParaRPr lang="en-US" b="0" i="0" dirty="0">
              <a:solidFill>
                <a:srgbClr val="0A0C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Splitted train-test plots are also following the path of actual [Close] column time series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D3AC9-D47A-51A0-A673-23B6E8CF044E}"/>
              </a:ext>
            </a:extLst>
          </p:cNvPr>
          <p:cNvSpPr txBox="1"/>
          <p:nvPr/>
        </p:nvSpPr>
        <p:spPr>
          <a:xfrm>
            <a:off x="367890" y="108410"/>
            <a:ext cx="173797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99AC2-F288-B1AF-7F67-FE0203F9EA3E}"/>
              </a:ext>
            </a:extLst>
          </p:cNvPr>
          <p:cNvSpPr txBox="1"/>
          <p:nvPr/>
        </p:nvSpPr>
        <p:spPr>
          <a:xfrm>
            <a:off x="341058" y="1884981"/>
            <a:ext cx="522290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GitHub Links of Group Members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60169-A29D-4E61-A2E4-470DEDC715A5}"/>
              </a:ext>
            </a:extLst>
          </p:cNvPr>
          <p:cNvSpPr txBox="1"/>
          <p:nvPr/>
        </p:nvSpPr>
        <p:spPr>
          <a:xfrm>
            <a:off x="367890" y="2467425"/>
            <a:ext cx="11415615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https://github.com/anjalikale503/project-on-SM-Forcasting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https://github.com/Miznapatel/SM-forecasting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https://github.com/adu7131/Project-data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https://github.com/Karansonpure/Project-data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https://github.com/pratikgade49/Project-on-SM-Forcasting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https://github.com/ShubhamDhavan/Stock-Market-Forecasting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https://github.com/DalweYashraj/Data-Science-Projects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A79A0D-8660-997A-5093-4AC905E19B41}"/>
              </a:ext>
            </a:extLst>
          </p:cNvPr>
          <p:cNvSpPr txBox="1"/>
          <p:nvPr/>
        </p:nvSpPr>
        <p:spPr>
          <a:xfrm>
            <a:off x="3301044" y="2875002"/>
            <a:ext cx="5589913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  <a:reflection blurRad="6350" stA="50000" endA="300" endPos="5550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693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6137D-715A-758C-6EC0-0DD6ACA1EDA7}"/>
              </a:ext>
            </a:extLst>
          </p:cNvPr>
          <p:cNvSpPr txBox="1"/>
          <p:nvPr/>
        </p:nvSpPr>
        <p:spPr>
          <a:xfrm>
            <a:off x="612985" y="2961720"/>
            <a:ext cx="33260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Mentor:- Mr. Ritesh Maury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B1241-C920-BCE0-D951-A242AE7DBB9E}"/>
              </a:ext>
            </a:extLst>
          </p:cNvPr>
          <p:cNvSpPr txBox="1"/>
          <p:nvPr/>
        </p:nvSpPr>
        <p:spPr>
          <a:xfrm>
            <a:off x="4949692" y="366708"/>
            <a:ext cx="229261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No:- 06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6F47-E68E-8E1E-968E-272B7283846C}"/>
              </a:ext>
            </a:extLst>
          </p:cNvPr>
          <p:cNvSpPr txBox="1"/>
          <p:nvPr/>
        </p:nvSpPr>
        <p:spPr>
          <a:xfrm>
            <a:off x="612985" y="1997211"/>
            <a:ext cx="21499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41725-4A3B-40C7-0F88-91D35D48B889}"/>
              </a:ext>
            </a:extLst>
          </p:cNvPr>
          <p:cNvSpPr txBox="1"/>
          <p:nvPr/>
        </p:nvSpPr>
        <p:spPr>
          <a:xfrm>
            <a:off x="4224596" y="2961720"/>
            <a:ext cx="778514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&amp;  Mizna Patel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Data Collection (from yfinance)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Sourced different data visualizations (plotly)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Performed initial EDA 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of LSTM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Execution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553E9-B0DC-9031-0962-C6B965FEF9EB}"/>
              </a:ext>
            </a:extLst>
          </p:cNvPr>
          <p:cNvSpPr txBox="1"/>
          <p:nvPr/>
        </p:nvSpPr>
        <p:spPr>
          <a:xfrm>
            <a:off x="6447934" y="1997211"/>
            <a:ext cx="373871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 in Project Work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AE0F63-D139-8EB8-4F9F-4B4257833A8F}"/>
              </a:ext>
            </a:extLst>
          </p:cNvPr>
          <p:cNvCxnSpPr>
            <a:cxnSpLocks/>
          </p:cNvCxnSpPr>
          <p:nvPr/>
        </p:nvCxnSpPr>
        <p:spPr>
          <a:xfrm>
            <a:off x="4072727" y="1764986"/>
            <a:ext cx="18159" cy="4147794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33080" y="793379"/>
            <a:ext cx="11632777" cy="872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Data science approach to stock prices forecasting &amp; prediction of </a:t>
            </a:r>
            <a:r>
              <a:rPr lang="en-US" b="1" i="0" u="sng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TATA MOTORS Ltd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Short-Term Memory (LSTM)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1" y="230605"/>
            <a:ext cx="149271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BC8A9-21D7-089C-948D-39268D3C6B3F}"/>
              </a:ext>
            </a:extLst>
          </p:cNvPr>
          <p:cNvSpPr txBox="1"/>
          <p:nvPr/>
        </p:nvSpPr>
        <p:spPr>
          <a:xfrm>
            <a:off x="333079" y="2390851"/>
            <a:ext cx="11632777" cy="2118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10 days closing stock price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10 years stock prices.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imported few libraries for stock market forecasting and they are namely as : pandas,numpy,matplotlib,plotly,datetime to get stock information &amp; data visualization purpose.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333080" y="1828077"/>
            <a:ext cx="1835759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Introduction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AEDEF-F44D-7687-34BD-9D984B990E7B}"/>
              </a:ext>
            </a:extLst>
          </p:cNvPr>
          <p:cNvSpPr txBox="1"/>
          <p:nvPr/>
        </p:nvSpPr>
        <p:spPr>
          <a:xfrm>
            <a:off x="333079" y="4750323"/>
            <a:ext cx="9433088" cy="17030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Time-Series?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Series comprises of observations that are captured at regular intervals. Time Series datasets have a strong temporal dependence. It can be used to forecast future observations based on previous ones.</a:t>
            </a:r>
          </a:p>
        </p:txBody>
      </p:sp>
    </p:spTree>
    <p:extLst>
      <p:ext uri="{BB962C8B-B14F-4D97-AF65-F5344CB8AC3E}">
        <p14:creationId xmlns:p14="http://schemas.microsoft.com/office/powerpoint/2010/main" val="22816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51885" y="835798"/>
            <a:ext cx="8283068" cy="456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Collected data from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yfinace.com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past 10 years for stock prediction.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0" y="237059"/>
            <a:ext cx="220765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Source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279611" y="4311284"/>
            <a:ext cx="20731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of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2BE2F-0E82-4B0D-E895-2CF90304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32" y="289071"/>
            <a:ext cx="1624453" cy="696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75719-2154-8E43-07B2-74E458EA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47" y="2487543"/>
            <a:ext cx="6193509" cy="4266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51070-8DBB-8D72-A760-0F82A95DD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47" y="1515992"/>
            <a:ext cx="6080008" cy="878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85EE87-8388-608F-2EBA-BA255F393618}"/>
              </a:ext>
            </a:extLst>
          </p:cNvPr>
          <p:cNvSpPr txBox="1"/>
          <p:nvPr/>
        </p:nvSpPr>
        <p:spPr>
          <a:xfrm>
            <a:off x="279611" y="1746534"/>
            <a:ext cx="197842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Import 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CAD40-5227-75CA-741F-0FD7C6756B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258038" y="194658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866AB1-F2AF-6796-7D2C-91E63CB9EBCE}"/>
              </a:ext>
            </a:extLst>
          </p:cNvPr>
          <p:cNvCxnSpPr>
            <a:cxnSpLocks/>
          </p:cNvCxnSpPr>
          <p:nvPr/>
        </p:nvCxnSpPr>
        <p:spPr>
          <a:xfrm>
            <a:off x="2352807" y="451133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24BF4-95EA-703A-5828-9266022C0E5F}"/>
              </a:ext>
            </a:extLst>
          </p:cNvPr>
          <p:cNvSpPr txBox="1"/>
          <p:nvPr/>
        </p:nvSpPr>
        <p:spPr>
          <a:xfrm>
            <a:off x="289088" y="867264"/>
            <a:ext cx="116138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Trading date of the stock.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Stock’s opening price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— Highest price of the stock on a particular trading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Lowest stock price during trade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Closing price of the stock during trade-in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Volume: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number of stocks traded on a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 Close: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ending or closing price of the stock which was changed to contain any corporations’ actions and distribution that is occurred during trade time of the day.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3789D-9EE2-9872-0BDF-F24EB197B0ED}"/>
              </a:ext>
            </a:extLst>
          </p:cNvPr>
          <p:cNvSpPr txBox="1"/>
          <p:nvPr/>
        </p:nvSpPr>
        <p:spPr>
          <a:xfrm>
            <a:off x="289088" y="84117"/>
            <a:ext cx="6032613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data/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and Preparation of Data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5780-6136-6B8A-FC1A-29AA48EF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" y="3353926"/>
            <a:ext cx="6052076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A8A3B-F323-CAAB-A124-13BCE7A57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2" y="3353926"/>
            <a:ext cx="5786629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2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7FA49A-7267-17A1-C6C6-0A0E73DF2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1" y="1676951"/>
            <a:ext cx="9700898" cy="5181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CD67F-F006-D6AC-9167-DEDE3D04E055}"/>
              </a:ext>
            </a:extLst>
          </p:cNvPr>
          <p:cNvSpPr txBox="1"/>
          <p:nvPr/>
        </p:nvSpPr>
        <p:spPr>
          <a:xfrm>
            <a:off x="3059656" y="237059"/>
            <a:ext cx="607268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Time Series Graph using plotly :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2B9AD-3824-10CA-8E26-211C47AC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23" y="1080229"/>
            <a:ext cx="3617953" cy="92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ECE5F-F4FC-48C2-2E4B-2F77E09103E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9492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39A46-73DB-201D-E1F6-615AF430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338" y="748586"/>
            <a:ext cx="10601325" cy="566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64334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Days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ADD37-B3CF-E77E-3AA3-E19D2EC4860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629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725897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&amp; 200 Days 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03E1A-FC30-8A63-B172-6C458E34B1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8" y="481931"/>
            <a:ext cx="10387084" cy="5547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6E4CE-AFC8-C901-0212-664ABDDDA713}"/>
              </a:ext>
            </a:extLst>
          </p:cNvPr>
          <p:cNvSpPr txBox="1"/>
          <p:nvPr/>
        </p:nvSpPr>
        <p:spPr>
          <a:xfrm>
            <a:off x="179110" y="6034570"/>
            <a:ext cx="96059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Remark:-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green line crosses red line sudden downfall &amp; up fall happens and it has observed in above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1C94D-5EE8-D9B6-99F3-2E21A027EA8D}"/>
              </a:ext>
            </a:extLst>
          </p:cNvPr>
          <p:cNvSpPr txBox="1"/>
          <p:nvPr/>
        </p:nvSpPr>
        <p:spPr>
          <a:xfrm>
            <a:off x="101466" y="904480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7034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D71D2-9EE3-AB0B-31CA-72893F17BC85}"/>
              </a:ext>
            </a:extLst>
          </p:cNvPr>
          <p:cNvSpPr txBox="1"/>
          <p:nvPr/>
        </p:nvSpPr>
        <p:spPr>
          <a:xfrm>
            <a:off x="3235281" y="274766"/>
            <a:ext cx="572143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Data frame &amp; Splitting of Data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1DE48-B331-4625-CA75-E6A3AFD1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14" y="1394479"/>
            <a:ext cx="6819611" cy="176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EF0DB-2569-12A5-DA58-9EDD7691D478}"/>
              </a:ext>
            </a:extLst>
          </p:cNvPr>
          <p:cNvSpPr txBox="1"/>
          <p:nvPr/>
        </p:nvSpPr>
        <p:spPr>
          <a:xfrm>
            <a:off x="876694" y="2276229"/>
            <a:ext cx="130042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CE3C1-83C0-C3E0-F6EB-8E0A7D3F5D92}"/>
              </a:ext>
            </a:extLst>
          </p:cNvPr>
          <p:cNvSpPr txBox="1"/>
          <p:nvPr/>
        </p:nvSpPr>
        <p:spPr>
          <a:xfrm>
            <a:off x="923758" y="3157979"/>
            <a:ext cx="120629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AB0114-9A0D-20C4-FC29-FE7A174A3E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7115" y="2460895"/>
            <a:ext cx="725599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51008-0A26-2A5F-DECF-807FD668D0F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30050" y="3026004"/>
            <a:ext cx="772664" cy="316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B33390-B498-5151-F59E-D1978B7F9D57}"/>
              </a:ext>
            </a:extLst>
          </p:cNvPr>
          <p:cNvSpPr txBox="1"/>
          <p:nvPr/>
        </p:nvSpPr>
        <p:spPr>
          <a:xfrm>
            <a:off x="640953" y="4972641"/>
            <a:ext cx="112085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created data set &amp; splitted into train &amp; test containing the closing price of past10 years,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that, we could examine the prediction for the single day as well as next 10 days closing price.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591</TotalTime>
  <Words>929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</dc:creator>
  <cp:lastModifiedBy>YASHRAJ</cp:lastModifiedBy>
  <cp:revision>102</cp:revision>
  <dcterms:created xsi:type="dcterms:W3CDTF">2022-07-25T09:39:06Z</dcterms:created>
  <dcterms:modified xsi:type="dcterms:W3CDTF">2022-07-28T17:07:57Z</dcterms:modified>
</cp:coreProperties>
</file>