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530" r:id="rId5"/>
    <p:sldId id="531" r:id="rId6"/>
    <p:sldId id="533" r:id="rId7"/>
    <p:sldId id="534" r:id="rId8"/>
    <p:sldId id="547" r:id="rId9"/>
    <p:sldId id="548" r:id="rId10"/>
    <p:sldId id="549" r:id="rId11"/>
    <p:sldId id="550" r:id="rId12"/>
    <p:sldId id="551" r:id="rId13"/>
    <p:sldId id="553" r:id="rId14"/>
    <p:sldId id="554" r:id="rId15"/>
    <p:sldId id="555" r:id="rId16"/>
    <p:sldId id="556" r:id="rId17"/>
    <p:sldId id="557" r:id="rId18"/>
    <p:sldId id="558" r:id="rId19"/>
    <p:sldId id="54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B72"/>
    <a:srgbClr val="447695"/>
    <a:srgbClr val="2C416B"/>
    <a:srgbClr val="8822EE"/>
    <a:srgbClr val="F01688"/>
    <a:srgbClr val="2F21F3"/>
    <a:srgbClr val="FEB52B"/>
    <a:srgbClr val="F01689"/>
    <a:srgbClr val="6F22E3"/>
    <a:srgbClr val="E21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2"/>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6/21/2025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ar-SA"/>
              <a:t>انقر لتحرير نمط عنوان الشكل الرئيسي</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ar-SA"/>
              <a:t>انقر لتحرير نمط عنوان الشكل الرئيسي</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ar-SA"/>
              <a:t>انقر لتحرير نمط عنوان الشكل الرئيسي</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ar-SA"/>
              <a:t>انقر لتحرير أنماط نص الشكل الرئيسي</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ar-SA"/>
              <a:t>انقر لتحرير أنماط نص الشكل الرئيسي</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ar-SA"/>
              <a:t>انقر لتحرير أنماط نص الشكل الرئيسي</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ar-SA"/>
              <a:t>انقر لتحرير أنماط نص الشكل الرئيسي</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ar-SA"/>
              <a:t>انقر لتحرير أنماط نص الشكل الرئيسي</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ar-SA"/>
              <a:t>انقر لتحرير أنماط نص الشكل الرئيسي</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ar-SA"/>
              <a:t>انقر لتحرير أنماط نص الشكل الرئيسي</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ar-SA"/>
              <a:t>انقر لتحرير أنماط نص الشكل الرئيسي</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ar-SA"/>
              <a:t>انقر فوق الأيقونة لإضافة صورة</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ar-SA"/>
              <a:t>انقر فوق الأيقونة لإضافة صورة</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ar-SA"/>
              <a:t>انقر فوق الأيقونة لإضافة صورة</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ar-SA"/>
              <a:t>انقر فوق الأيقونة لإضافة صورة</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ar-SA"/>
              <a:t>انقر لتحرير نمط عنوان الشكل الرئيسي</a:t>
            </a:r>
            <a:endParaRPr lang="en-US"/>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ar-SA"/>
              <a:t>انقر لتحرير أنماط نص الشكل الرئيسي</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ar-SA"/>
              <a:t>انقر لتحرير أنماط نص الشكل الرئيسي</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ar-SA"/>
              <a:t>انقر لتحرير أنماط نص الشكل الرئيسي</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ar-SA"/>
              <a:t>انقر لتحرير أنماط نص الشكل الرئيسي</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ar-SA"/>
              <a:t>انقر لتحرير أنماط نص الشكل الرئيسي</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ar-SA"/>
              <a:t>انقر لتحرير أنماط نص الشكل الرئيسي</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ar-SA"/>
              <a:t>انقر لتحرير أنماط نص الشكل الرئيسي</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ar-SA"/>
              <a:t>انقر لتحرير أنماط نص الشكل الرئيسي</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ar-SA"/>
              <a:t>انقر فوق الأيقونة لإضافة صورة</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ar-SA"/>
              <a:t>انقر فوق الأيقونة لإضافة صورة</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ar-SA"/>
              <a:t>انقر فوق الأيقونة لإضافة صورة</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ar-SA"/>
              <a:t>انقر فوق الأيقونة لإضافة صورة</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ar-SA"/>
              <a:t>انقر فوق الأيقونة لإضافة صورة</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ar-SA"/>
              <a:t>انقر فوق الأيقونة لإضافة صورة</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ar-SA"/>
              <a:t>انقر فوق الأيقونة لإضافة صورة</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ar-SA"/>
              <a:t>انقر فوق الأيقونة لإضافة صورة</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ar-SA"/>
              <a:t>انقر لتحرير أنماط نص الشكل الرئيسي</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ar-SA"/>
              <a:t>انقر لتحرير أنماط نص الشكل الرئيسي</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ar-SA"/>
              <a:t>انقر لتحرير أنماط نص الشكل الرئيسي</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ar-SA"/>
              <a:t>انقر لتحرير أنماط نص الشكل الرئيسي</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ar-SA"/>
              <a:t>انقر لتحرير أنماط نص الشكل الرئيسي</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ar-SA"/>
              <a:t>انقر لتحرير أنماط نص الشكل الرئيسي</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ar-SA"/>
              <a:t>انقر لتحرير أنماط نص الشكل الرئيسي</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ar-SA"/>
              <a:t>انقر لتحرير أنماط نص الشكل الرئيسي</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ar-SA"/>
              <a:t>انقر لتحرير نمط عنوان الشكل الرئيسي</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ar-SA"/>
              <a:t>انقر لتحرير نمط عنوان الشكل الرئيسي</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ar-SA"/>
              <a:t>انقر لتحرير نمط عنوان الشكل الرئيسي</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ar-SA"/>
              <a:t>انقر لتحرير نمط عنوان الشكل الرئيسي</a:t>
            </a:r>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ar-SA"/>
              <a:t>انقر لتحرير نمط عنوان الشكل الرئيسي</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ar-SA"/>
              <a:t>انقر لتحرير نمط عنوان الشكل الرئيسي</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عنوان المقط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ar-SA"/>
              <a:t>انقر لتحرير نمط عنوان الشكل الرئيسي</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ar-SA"/>
              <a:t>انقر لتحرير نمط عنوان الشكل الرئيسي</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ar-SA"/>
              <a:t>انقر لتحرير نمط عنوان الشكل الرئيسي</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ar-SA"/>
              <a:t>انقر لتحرير أنماط نص الشكل الرئيسي</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ar-SA"/>
              <a:t>انقر لتحرير نمط عنوان الشكل الرئيسي</a:t>
            </a:r>
            <a:endParaRPr lang="en-US"/>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ar-SA"/>
              <a:t>انقر لتحرير أنماط نص الشكل الرئيسي</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ar-SA"/>
              <a:t>انقر لتحرير أنماط نص الشكل الرئيسي</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ar-SA"/>
              <a:t>انقر لتحرير أنماط نص الشكل الرئيسي</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ar-SA"/>
              <a:t>انقر لتحرير أنماط نص الشكل الرئيسي</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ar-SA"/>
              <a:t>انقر لتحرير أنماط نص الشكل الرئيسي</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ar-SA"/>
              <a:t>انقر لتحرير أنماط نص الشكل الرئيسي</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ar-SA"/>
              <a:t>انقر لتحرير أنماط نص الشكل الرئيسي</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ar-SA"/>
              <a:t>انقر لتحرير أنماط نص الشكل الرئيسي</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ar-SA"/>
              <a:t>انقر لتحرير أنماط نص الشكل الرئيسي</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ar-SA"/>
              <a:t>انقر لتحرير نمط عنوان الشكل الرئيسي</a:t>
            </a:r>
            <a:endParaRPr lang="en-US"/>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ar-SA"/>
              <a:t>انقر لتحرير أنماط نص الشكل الرئيسي</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ar-SA"/>
              <a:t>انقر لتحرير أنماط نص الشكل الرئيسي</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ar-SA"/>
              <a:t>انقر لتحرير أنماط نص الشكل الرئيسي</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ar-SA"/>
              <a:t>انقر لتحرير أنماط نص الشكل الرئيسي</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ar-SA"/>
              <a:t>انقر لتحرير أنماط نص الشكل الرئيسي</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ar-SA"/>
              <a:t>انقر لتحرير أنماط نص الشكل الرئيسي</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ar-SA"/>
              <a:t>انقر لتحرير أنماط نص الشكل الرئيسي</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ar-SA"/>
              <a:t>انقر لتحرير أنماط نص الشكل الرئيسي</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ar-SA"/>
              <a:t>انقر لتحرير أنماط نص الشكل الرئيسي</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ar-SA"/>
              <a:t>انقر لتحرير أنماط نص الشكل الرئيسي</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ar-SA"/>
              <a:t>انقر فوق الأيقونة لإضافة صورة</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ar-SA"/>
              <a:t>انقر فوق الأيقونة لإضافة صورة</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ar-SA"/>
              <a:t>انقر فوق الأيقونة لإضافة صورة</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ar-SA"/>
              <a:t>انقر فوق الأيقونة لإضافة صورة</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ar-SA"/>
              <a:t>انقر فوق الأيقونة لإضافة صورة</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ar-SA"/>
              <a:t>انقر لتحرير أنماط نص الشكل الرئيسي</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ar-SA"/>
              <a:t>انقر لتحرير أنماط نص الشكل الرئيسي</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ar-SA"/>
              <a:t>انقر لتحرير أنماط نص الشكل الرئيسي</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ar-SA"/>
              <a:t>انقر لتحرير أنماط نص الشكل الرئيسي</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ar-SA"/>
              <a:t>انقر لتحرير أنماط نص الشكل الرئيسي</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ar-SA"/>
              <a:t>انقر لتحرير نمط عنوان الشكل الرئيسي</a:t>
            </a:r>
            <a:endParaRPr lang="en-US"/>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ar-SA"/>
              <a:t>انقر لتحرير نمط عنوان الشكل الرئيسي</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UAE Hospital Diabetes </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Mazin Soliman</a:t>
            </a:r>
          </a:p>
          <a:p>
            <a:endParaRPr lang="en-US" dirty="0"/>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D5026-36D7-419A-51BA-1F0DEBFE3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4747FB-7B74-F010-EC85-8B8643261DE5}"/>
              </a:ext>
            </a:extLst>
          </p:cNvPr>
          <p:cNvSpPr>
            <a:spLocks noGrp="1"/>
          </p:cNvSpPr>
          <p:nvPr>
            <p:ph type="ctrTitle"/>
          </p:nvPr>
        </p:nvSpPr>
        <p:spPr>
          <a:xfrm>
            <a:off x="2230767" y="1210533"/>
            <a:ext cx="7735824" cy="1069848"/>
          </a:xfrm>
        </p:spPr>
        <p:txBody>
          <a:bodyPr/>
          <a:lstStyle/>
          <a:p>
            <a:r>
              <a:rPr lang="en-US" dirty="0"/>
              <a:t>Data Preprocessing </a:t>
            </a:r>
          </a:p>
        </p:txBody>
      </p:sp>
      <p:sp>
        <p:nvSpPr>
          <p:cNvPr id="3" name="Subtitle 2">
            <a:extLst>
              <a:ext uri="{FF2B5EF4-FFF2-40B4-BE49-F238E27FC236}">
                <a16:creationId xmlns:a16="http://schemas.microsoft.com/office/drawing/2014/main" id="{9A2D83C1-C31E-9B02-71DF-E60879803B4D}"/>
              </a:ext>
            </a:extLst>
          </p:cNvPr>
          <p:cNvSpPr>
            <a:spLocks noGrp="1"/>
          </p:cNvSpPr>
          <p:nvPr>
            <p:ph type="subTitle" idx="1"/>
          </p:nvPr>
        </p:nvSpPr>
        <p:spPr>
          <a:xfrm>
            <a:off x="2913811" y="2641735"/>
            <a:ext cx="8609831" cy="2723480"/>
          </a:xfrm>
        </p:spPr>
        <p:txBody>
          <a:bodyPr/>
          <a:lstStyle/>
          <a:p>
            <a:pPr marL="285750" indent="-285750" algn="just">
              <a:buFont typeface="Arial" panose="020B0604020202020204" pitchFamily="34" charset="0"/>
              <a:buChar char="•"/>
            </a:pPr>
            <a:r>
              <a:rPr lang="en-US" b="1" dirty="0">
                <a:solidFill>
                  <a:schemeClr val="tx2">
                    <a:lumMod val="20000"/>
                    <a:lumOff val="80000"/>
                  </a:schemeClr>
                </a:solidFill>
              </a:rPr>
              <a:t>Imports &amp; Initial Cleanup</a:t>
            </a:r>
            <a:endParaRPr lang="ar-EG" b="1" dirty="0">
              <a:solidFill>
                <a:schemeClr val="tx2">
                  <a:lumMod val="20000"/>
                  <a:lumOff val="80000"/>
                </a:schemeClr>
              </a:solidFill>
            </a:endParaRPr>
          </a:p>
          <a:p>
            <a:pPr marL="285750" indent="-285750" algn="just">
              <a:buFont typeface="Arial" panose="020B0604020202020204" pitchFamily="34" charset="0"/>
              <a:buChar char="•"/>
            </a:pPr>
            <a:r>
              <a:rPr lang="en-US" b="1" dirty="0">
                <a:solidFill>
                  <a:schemeClr val="tx2">
                    <a:lumMod val="20000"/>
                    <a:lumOff val="80000"/>
                  </a:schemeClr>
                </a:solidFill>
              </a:rPr>
              <a:t>Feature &amp; Target Selection, Train-Test Split</a:t>
            </a:r>
            <a:endParaRPr lang="ar-EG" b="1" dirty="0">
              <a:solidFill>
                <a:schemeClr val="tx2">
                  <a:lumMod val="20000"/>
                  <a:lumOff val="80000"/>
                </a:schemeClr>
              </a:solidFill>
            </a:endParaRPr>
          </a:p>
          <a:p>
            <a:pPr marL="285750" indent="-285750" algn="just">
              <a:buFont typeface="Arial" panose="020B0604020202020204" pitchFamily="34" charset="0"/>
              <a:buChar char="•"/>
            </a:pPr>
            <a:r>
              <a:rPr lang="en-US" b="1" dirty="0">
                <a:solidFill>
                  <a:schemeClr val="tx2">
                    <a:lumMod val="20000"/>
                    <a:lumOff val="80000"/>
                  </a:schemeClr>
                </a:solidFill>
              </a:rPr>
              <a:t>Numerical Pipeline</a:t>
            </a:r>
            <a:endParaRPr lang="ar-EG" b="1" dirty="0">
              <a:solidFill>
                <a:schemeClr val="tx2">
                  <a:lumMod val="20000"/>
                  <a:lumOff val="80000"/>
                </a:schemeClr>
              </a:solidFill>
            </a:endParaRPr>
          </a:p>
          <a:p>
            <a:pPr marL="285750" indent="-285750" algn="just">
              <a:buFont typeface="Arial" panose="020B0604020202020204" pitchFamily="34" charset="0"/>
              <a:buChar char="•"/>
            </a:pPr>
            <a:r>
              <a:rPr lang="en-US" b="1" dirty="0">
                <a:solidFill>
                  <a:schemeClr val="tx2">
                    <a:lumMod val="20000"/>
                    <a:lumOff val="80000"/>
                  </a:schemeClr>
                </a:solidFill>
              </a:rPr>
              <a:t>Categorical Pipeline</a:t>
            </a:r>
            <a:endParaRPr lang="ar-EG" b="1" dirty="0">
              <a:solidFill>
                <a:schemeClr val="tx2">
                  <a:lumMod val="20000"/>
                  <a:lumOff val="80000"/>
                </a:schemeClr>
              </a:solidFill>
            </a:endParaRPr>
          </a:p>
          <a:p>
            <a:pPr marL="285750" indent="-285750" algn="just">
              <a:buFont typeface="Arial" panose="020B0604020202020204" pitchFamily="34" charset="0"/>
              <a:buChar char="•"/>
            </a:pPr>
            <a:r>
              <a:rPr lang="en-US" b="1" dirty="0">
                <a:solidFill>
                  <a:schemeClr val="tx2">
                    <a:lumMod val="20000"/>
                    <a:lumOff val="80000"/>
                  </a:schemeClr>
                </a:solidFill>
              </a:rPr>
              <a:t>Concatenation &amp; Saving</a:t>
            </a:r>
            <a:endParaRPr lang="ar-EG" b="1" dirty="0">
              <a:solidFill>
                <a:schemeClr val="tx2">
                  <a:lumMod val="20000"/>
                  <a:lumOff val="80000"/>
                </a:schemeClr>
              </a:solidFill>
            </a:endParaRPr>
          </a:p>
          <a:p>
            <a:pPr marL="285750" indent="-285750" algn="just">
              <a:buFont typeface="Arial" panose="020B0604020202020204" pitchFamily="34" charset="0"/>
              <a:buChar char="•"/>
            </a:pPr>
            <a:endParaRPr lang="en-US" b="1" dirty="0">
              <a:solidFill>
                <a:schemeClr val="tx2">
                  <a:lumMod val="20000"/>
                  <a:lumOff val="80000"/>
                </a:schemeClr>
              </a:solidFill>
            </a:endParaRPr>
          </a:p>
        </p:txBody>
      </p:sp>
      <p:cxnSp>
        <p:nvCxnSpPr>
          <p:cNvPr id="5" name="رابط مستقيم 4">
            <a:extLst>
              <a:ext uri="{FF2B5EF4-FFF2-40B4-BE49-F238E27FC236}">
                <a16:creationId xmlns:a16="http://schemas.microsoft.com/office/drawing/2014/main" id="{15C96E28-E32B-D59F-3F61-84992A79A49E}"/>
              </a:ext>
            </a:extLst>
          </p:cNvPr>
          <p:cNvCxnSpPr>
            <a:cxnSpLocks/>
          </p:cNvCxnSpPr>
          <p:nvPr/>
        </p:nvCxnSpPr>
        <p:spPr>
          <a:xfrm flipH="1">
            <a:off x="5012675" y="3429000"/>
            <a:ext cx="2071171" cy="0"/>
          </a:xfrm>
          <a:prstGeom prst="line">
            <a:avLst/>
          </a:prstGeom>
          <a:ln w="57150">
            <a:solidFill>
              <a:srgbClr val="364B7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55708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4742D-F88A-34F4-3DD7-2582F14A029A}"/>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BA60E3F-F84D-7FEB-6344-0D1203A481CB}"/>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3" name="Content Placeholder 2">
            <a:extLst>
              <a:ext uri="{FF2B5EF4-FFF2-40B4-BE49-F238E27FC236}">
                <a16:creationId xmlns:a16="http://schemas.microsoft.com/office/drawing/2014/main" id="{E5F15AE8-9726-2238-8C15-C1AA42844B46}"/>
              </a:ext>
            </a:extLst>
          </p:cNvPr>
          <p:cNvSpPr>
            <a:spLocks noGrp="1"/>
          </p:cNvSpPr>
          <p:nvPr>
            <p:ph idx="1"/>
          </p:nvPr>
        </p:nvSpPr>
        <p:spPr>
          <a:xfrm>
            <a:off x="1117551" y="1820703"/>
            <a:ext cx="10384059" cy="3875018"/>
          </a:xfrm>
        </p:spPr>
        <p:txBody>
          <a:bodyPr/>
          <a:lstStyle/>
          <a:p>
            <a:pPr marL="0" indent="0">
              <a:buNone/>
            </a:pPr>
            <a:r>
              <a:rPr lang="en-US" sz="1800" dirty="0">
                <a:latin typeface="Segoe UI Light" panose="020B0502040204020203" pitchFamily="34" charset="0"/>
                <a:cs typeface="Segoe UI Light" panose="020B0502040204020203" pitchFamily="34" charset="0"/>
              </a:rPr>
              <a:t>Prepare dataset for analysis by cleaning column names and handling date columns.</a:t>
            </a:r>
            <a:endParaRPr lang="ar-EG" sz="1800" dirty="0">
              <a:latin typeface="Segoe UI Light" panose="020B0502040204020203" pitchFamily="34" charset="0"/>
              <a:cs typeface="Segoe UI Light" panose="020B0502040204020203" pitchFamily="34" charset="0"/>
            </a:endParaRPr>
          </a:p>
          <a:p>
            <a:pPr>
              <a:buFontTx/>
              <a:buChar char="-"/>
            </a:pPr>
            <a:r>
              <a:rPr lang="en-US" sz="1800" dirty="0">
                <a:latin typeface="Segoe UI Light" panose="020B0502040204020203" pitchFamily="34" charset="0"/>
                <a:cs typeface="Segoe UI Light" panose="020B0502040204020203" pitchFamily="34" charset="0"/>
              </a:rPr>
              <a:t>Libraries Imported:  - train_test_split for splitting data.  - StandardScaler, RobustScaler for scaling.  </a:t>
            </a:r>
            <a:endParaRPr lang="ar-EG" sz="1800" dirty="0">
              <a:latin typeface="Segoe UI Light" panose="020B0502040204020203" pitchFamily="34" charset="0"/>
              <a:cs typeface="Segoe UI Light" panose="020B0502040204020203" pitchFamily="34" charset="0"/>
            </a:endParaRPr>
          </a:p>
          <a:p>
            <a:pPr>
              <a:buFontTx/>
              <a:buChar char="-"/>
            </a:pPr>
            <a:r>
              <a:rPr lang="en-US" sz="1800" dirty="0">
                <a:latin typeface="Segoe UI Light" panose="020B0502040204020203" pitchFamily="34" charset="0"/>
                <a:cs typeface="Segoe UI Light" panose="020B0502040204020203" pitchFamily="34" charset="0"/>
              </a:rPr>
              <a:t> OneHotEncoder, OrdinalEncoder, BinaryEncoder for encoding categorical variables.  </a:t>
            </a:r>
            <a:endParaRPr lang="ar-EG" sz="1800" dirty="0">
              <a:latin typeface="Segoe UI Light" panose="020B0502040204020203" pitchFamily="34" charset="0"/>
              <a:cs typeface="Segoe UI Light" panose="020B0502040204020203" pitchFamily="34" charset="0"/>
            </a:endParaRPr>
          </a:p>
          <a:p>
            <a:pPr>
              <a:buFontTx/>
              <a:buChar char="-"/>
            </a:pPr>
            <a:r>
              <a:rPr lang="en-US" sz="1800" dirty="0">
                <a:latin typeface="Segoe UI Light" panose="020B0502040204020203" pitchFamily="34" charset="0"/>
                <a:cs typeface="Segoe UI Light" panose="020B0502040204020203" pitchFamily="34" charset="0"/>
              </a:rPr>
              <a:t>KNNImputer, SimpleImputer for missing data imputation.- Data Cleaning Steps:  - Remove spaces and convert column names to lowercase.  - Convert the visit_date column to datetime format.  </a:t>
            </a:r>
            <a:endParaRPr lang="ar-EG" sz="1800" dirty="0">
              <a:latin typeface="Segoe UI Light" panose="020B0502040204020203" pitchFamily="34" charset="0"/>
              <a:cs typeface="Segoe UI Light" panose="020B0502040204020203" pitchFamily="34" charset="0"/>
            </a:endParaRPr>
          </a:p>
          <a:p>
            <a:pPr>
              <a:buFontTx/>
              <a:buChar char="-"/>
            </a:pPr>
            <a:r>
              <a:rPr lang="en-US" sz="1800" dirty="0">
                <a:latin typeface="Segoe UI Light" panose="020B0502040204020203" pitchFamily="34" charset="0"/>
                <a:cs typeface="Segoe UI Light" panose="020B0502040204020203" pitchFamily="34" charset="0"/>
              </a:rPr>
              <a:t>Extract visit_day, visit_month, and visit_year as separate features.  </a:t>
            </a:r>
            <a:endParaRPr lang="ar-EG" sz="1800" dirty="0">
              <a:latin typeface="Segoe UI Light" panose="020B0502040204020203" pitchFamily="34" charset="0"/>
              <a:cs typeface="Segoe UI Light" panose="020B0502040204020203" pitchFamily="34" charset="0"/>
            </a:endParaRPr>
          </a:p>
          <a:p>
            <a:pPr>
              <a:buFontTx/>
              <a:buChar char="-"/>
            </a:pPr>
            <a:r>
              <a:rPr lang="en-US" sz="1800" dirty="0">
                <a:latin typeface="Segoe UI Light" panose="020B0502040204020203" pitchFamily="34" charset="0"/>
                <a:cs typeface="Segoe UI Light" panose="020B0502040204020203" pitchFamily="34" charset="0"/>
              </a:rPr>
              <a:t> Drop the original visit_date column to avoid redundancy</a:t>
            </a:r>
            <a:endParaRPr lang="en-US" sz="1800" dirty="0">
              <a:solidFill>
                <a:schemeClr val="bg1"/>
              </a:solidFill>
              <a:latin typeface="Segoe UI Light" panose="020B0502040204020203" pitchFamily="34" charset="0"/>
              <a:cs typeface="Segoe UI Light" panose="020B0502040204020203" pitchFamily="34" charset="0"/>
            </a:endParaRPr>
          </a:p>
        </p:txBody>
      </p:sp>
      <p:sp>
        <p:nvSpPr>
          <p:cNvPr id="6" name="عنوان 5">
            <a:extLst>
              <a:ext uri="{FF2B5EF4-FFF2-40B4-BE49-F238E27FC236}">
                <a16:creationId xmlns:a16="http://schemas.microsoft.com/office/drawing/2014/main" id="{355CF074-7024-8848-9591-16C94AF7BD62}"/>
              </a:ext>
            </a:extLst>
          </p:cNvPr>
          <p:cNvSpPr>
            <a:spLocks noGrp="1"/>
          </p:cNvSpPr>
          <p:nvPr>
            <p:ph type="title"/>
          </p:nvPr>
        </p:nvSpPr>
        <p:spPr>
          <a:xfrm>
            <a:off x="850392" y="722376"/>
            <a:ext cx="7971365" cy="622123"/>
          </a:xfrm>
        </p:spPr>
        <p:txBody>
          <a:bodyPr/>
          <a:lstStyle/>
          <a:p>
            <a:pPr marL="285750" indent="-285750" algn="just">
              <a:buFont typeface="Arial" panose="020B0604020202020204" pitchFamily="34" charset="0"/>
              <a:buChar char="•"/>
            </a:pPr>
            <a:r>
              <a:rPr lang="en-US" sz="3200" dirty="0">
                <a:solidFill>
                  <a:schemeClr val="tx2">
                    <a:lumMod val="20000"/>
                    <a:lumOff val="80000"/>
                  </a:schemeClr>
                </a:solidFill>
              </a:rPr>
              <a:t>Imports &amp; Initial Cleanup</a:t>
            </a:r>
            <a:endParaRPr lang="ar-EG" sz="3200" dirty="0">
              <a:solidFill>
                <a:schemeClr val="tx2">
                  <a:lumMod val="20000"/>
                  <a:lumOff val="80000"/>
                </a:schemeClr>
              </a:solidFill>
            </a:endParaRPr>
          </a:p>
        </p:txBody>
      </p:sp>
    </p:spTree>
    <p:extLst>
      <p:ext uri="{BB962C8B-B14F-4D97-AF65-F5344CB8AC3E}">
        <p14:creationId xmlns:p14="http://schemas.microsoft.com/office/powerpoint/2010/main" val="14627315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A7E99-43CB-5BA3-B841-B1CF879534EC}"/>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FD66A56-8B68-01BF-B298-852863A32F06}"/>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3" name="Content Placeholder 2">
            <a:extLst>
              <a:ext uri="{FF2B5EF4-FFF2-40B4-BE49-F238E27FC236}">
                <a16:creationId xmlns:a16="http://schemas.microsoft.com/office/drawing/2014/main" id="{A86E0040-91EE-4E4A-91AB-DFCEB0C9918C}"/>
              </a:ext>
            </a:extLst>
          </p:cNvPr>
          <p:cNvSpPr>
            <a:spLocks noGrp="1"/>
          </p:cNvSpPr>
          <p:nvPr>
            <p:ph idx="1"/>
          </p:nvPr>
        </p:nvSpPr>
        <p:spPr>
          <a:xfrm>
            <a:off x="1117551" y="1655395"/>
            <a:ext cx="10384059" cy="4314921"/>
          </a:xfrm>
        </p:spPr>
        <p:txBody>
          <a:bodyPr/>
          <a:lstStyle/>
          <a:p>
            <a:pPr marL="0" indent="0">
              <a:buNone/>
            </a:pPr>
            <a:r>
              <a:rPr lang="en-US" sz="1800" dirty="0">
                <a:latin typeface="Segoe UI Light" panose="020B0502040204020203" pitchFamily="34" charset="0"/>
                <a:cs typeface="Segoe UI Light" panose="020B0502040204020203" pitchFamily="34" charset="0"/>
              </a:rPr>
              <a:t>Feature Selection:   </a:t>
            </a:r>
            <a:endParaRPr lang="ar-EG" sz="1800" dirty="0">
              <a:latin typeface="Segoe UI Light" panose="020B0502040204020203" pitchFamily="34" charset="0"/>
              <a:cs typeface="Segoe UI Light" panose="020B0502040204020203" pitchFamily="34" charset="0"/>
            </a:endParaRPr>
          </a:p>
          <a:p>
            <a:pPr>
              <a:buFontTx/>
              <a:buChar char="-"/>
            </a:pPr>
            <a:r>
              <a:rPr lang="en-US" sz="1800" dirty="0">
                <a:latin typeface="Segoe UI Light" panose="020B0502040204020203" pitchFamily="34" charset="0"/>
                <a:cs typeface="Segoe UI Light" panose="020B0502040204020203" pitchFamily="34" charset="0"/>
              </a:rPr>
              <a:t>Input features (X) include demographic info (age, gender, diagnosis), service times, and date features (visit_day, visit_month, visit_year).  </a:t>
            </a:r>
            <a:endParaRPr lang="ar-EG" sz="1800" dirty="0">
              <a:latin typeface="Segoe UI Light" panose="020B0502040204020203" pitchFamily="34" charset="0"/>
              <a:cs typeface="Segoe UI Light" panose="020B0502040204020203" pitchFamily="34" charset="0"/>
            </a:endParaRPr>
          </a:p>
          <a:p>
            <a:pPr>
              <a:buFontTx/>
              <a:buChar char="-"/>
            </a:pPr>
            <a:r>
              <a:rPr lang="en-US" sz="1800" dirty="0">
                <a:latin typeface="Segoe UI Light" panose="020B0502040204020203" pitchFamily="34" charset="0"/>
                <a:cs typeface="Segoe UI Light" panose="020B0502040204020203" pitchFamily="34" charset="0"/>
              </a:rPr>
              <a:t>Target variable (y) is total_cost.</a:t>
            </a:r>
            <a:endParaRPr lang="ar-EG" sz="1800" dirty="0">
              <a:latin typeface="Segoe UI Light" panose="020B0502040204020203" pitchFamily="34" charset="0"/>
              <a:cs typeface="Segoe UI Light" panose="020B0502040204020203" pitchFamily="34" charset="0"/>
            </a:endParaRPr>
          </a:p>
          <a:p>
            <a:pPr marL="0" indent="0">
              <a:buNone/>
            </a:pPr>
            <a:r>
              <a:rPr lang="en-US" sz="1800" dirty="0">
                <a:latin typeface="Segoe UI Light" panose="020B0502040204020203" pitchFamily="34" charset="0"/>
                <a:cs typeface="Segoe UI Light" panose="020B0502040204020203" pitchFamily="34" charset="0"/>
              </a:rPr>
              <a:t>Data Splitting:  </a:t>
            </a:r>
            <a:endParaRPr lang="ar-EG" sz="1800" dirty="0">
              <a:latin typeface="Segoe UI Light" panose="020B0502040204020203" pitchFamily="34" charset="0"/>
              <a:cs typeface="Segoe UI Light" panose="020B0502040204020203" pitchFamily="34" charset="0"/>
            </a:endParaRPr>
          </a:p>
          <a:p>
            <a:pPr>
              <a:buFontTx/>
              <a:buChar char="-"/>
            </a:pPr>
            <a:r>
              <a:rPr lang="en-US" sz="1800" dirty="0">
                <a:latin typeface="Segoe UI Light" panose="020B0502040204020203" pitchFamily="34" charset="0"/>
                <a:cs typeface="Segoe UI Light" panose="020B0502040204020203" pitchFamily="34" charset="0"/>
              </a:rPr>
              <a:t>Use train_test_split to divide data into training (80%) and testing (20%) sets.  </a:t>
            </a:r>
            <a:endParaRPr lang="ar-EG" sz="1800" dirty="0">
              <a:latin typeface="Segoe UI Light" panose="020B0502040204020203" pitchFamily="34" charset="0"/>
              <a:cs typeface="Segoe UI Light" panose="020B0502040204020203" pitchFamily="34" charset="0"/>
            </a:endParaRPr>
          </a:p>
          <a:p>
            <a:pPr>
              <a:buFontTx/>
              <a:buChar char="-"/>
            </a:pPr>
            <a:r>
              <a:rPr lang="en-US" sz="1800" dirty="0">
                <a:latin typeface="Segoe UI Light" panose="020B0502040204020203" pitchFamily="34" charset="0"/>
                <a:cs typeface="Segoe UI Light" panose="020B0502040204020203" pitchFamily="34" charset="0"/>
              </a:rPr>
              <a:t>Random state set to ensure reproducibility.</a:t>
            </a:r>
            <a:endParaRPr lang="ar-EG" sz="1800" dirty="0">
              <a:latin typeface="Segoe UI Light" panose="020B0502040204020203" pitchFamily="34" charset="0"/>
              <a:cs typeface="Segoe UI Light" panose="020B0502040204020203" pitchFamily="34" charset="0"/>
            </a:endParaRPr>
          </a:p>
          <a:p>
            <a:pPr>
              <a:buFontTx/>
              <a:buChar char="-"/>
            </a:pPr>
            <a:r>
              <a:rPr lang="en-US" sz="1800" dirty="0">
                <a:latin typeface="Segoe UI Light" panose="020B0502040204020203" pitchFamily="34" charset="0"/>
                <a:cs typeface="Segoe UI Light" panose="020B0502040204020203" pitchFamily="34" charset="0"/>
              </a:rPr>
              <a:t>Purpose: To evaluate model performance on unseen data.</a:t>
            </a:r>
            <a:endParaRPr lang="en-US" sz="1800" dirty="0">
              <a:solidFill>
                <a:schemeClr val="bg1"/>
              </a:solidFill>
              <a:latin typeface="Segoe UI Light" panose="020B0502040204020203" pitchFamily="34" charset="0"/>
              <a:cs typeface="Segoe UI Light" panose="020B0502040204020203" pitchFamily="34" charset="0"/>
            </a:endParaRPr>
          </a:p>
        </p:txBody>
      </p:sp>
      <p:sp>
        <p:nvSpPr>
          <p:cNvPr id="6" name="عنوان 5">
            <a:extLst>
              <a:ext uri="{FF2B5EF4-FFF2-40B4-BE49-F238E27FC236}">
                <a16:creationId xmlns:a16="http://schemas.microsoft.com/office/drawing/2014/main" id="{085534B4-E484-85A7-6888-AF6D9E240F76}"/>
              </a:ext>
            </a:extLst>
          </p:cNvPr>
          <p:cNvSpPr>
            <a:spLocks noGrp="1"/>
          </p:cNvSpPr>
          <p:nvPr>
            <p:ph type="title"/>
          </p:nvPr>
        </p:nvSpPr>
        <p:spPr>
          <a:xfrm>
            <a:off x="850391" y="722376"/>
            <a:ext cx="9990207" cy="622123"/>
          </a:xfrm>
        </p:spPr>
        <p:txBody>
          <a:bodyPr/>
          <a:lstStyle/>
          <a:p>
            <a:pPr algn="just"/>
            <a:r>
              <a:rPr lang="en-US" sz="2400" dirty="0">
                <a:solidFill>
                  <a:schemeClr val="tx2">
                    <a:lumMod val="20000"/>
                    <a:lumOff val="80000"/>
                  </a:schemeClr>
                </a:solidFill>
              </a:rPr>
              <a:t>Feature &amp; Target Selection, Train-Test Split</a:t>
            </a:r>
            <a:endParaRPr lang="ar-EG" sz="2400" dirty="0">
              <a:solidFill>
                <a:schemeClr val="tx2">
                  <a:lumMod val="20000"/>
                  <a:lumOff val="80000"/>
                </a:schemeClr>
              </a:solidFill>
            </a:endParaRPr>
          </a:p>
        </p:txBody>
      </p:sp>
    </p:spTree>
    <p:extLst>
      <p:ext uri="{BB962C8B-B14F-4D97-AF65-F5344CB8AC3E}">
        <p14:creationId xmlns:p14="http://schemas.microsoft.com/office/powerpoint/2010/main" val="8009895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CB7C4-E9D9-369D-003A-745D1C58D033}"/>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F57AF6-8F31-EE5C-9190-921F001971FD}"/>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3" name="Content Placeholder 2">
            <a:extLst>
              <a:ext uri="{FF2B5EF4-FFF2-40B4-BE49-F238E27FC236}">
                <a16:creationId xmlns:a16="http://schemas.microsoft.com/office/drawing/2014/main" id="{F9A7986B-277D-E949-2F43-1D371EE27269}"/>
              </a:ext>
            </a:extLst>
          </p:cNvPr>
          <p:cNvSpPr>
            <a:spLocks noGrp="1"/>
          </p:cNvSpPr>
          <p:nvPr>
            <p:ph idx="1"/>
          </p:nvPr>
        </p:nvSpPr>
        <p:spPr>
          <a:xfrm>
            <a:off x="1117551" y="1655395"/>
            <a:ext cx="10384059" cy="4314921"/>
          </a:xfrm>
        </p:spPr>
        <p:txBody>
          <a:bodyPr/>
          <a:lstStyle/>
          <a:p>
            <a:pPr>
              <a:buFontTx/>
              <a:buChar char="-"/>
            </a:pPr>
            <a:r>
              <a:rPr lang="en-US" sz="1800" dirty="0">
                <a:latin typeface="Segoe UI Light" panose="020B0502040204020203" pitchFamily="34" charset="0"/>
                <a:cs typeface="Segoe UI Light" panose="020B0502040204020203" pitchFamily="34" charset="0"/>
              </a:rPr>
              <a:t>Identify Numerical Columns : Select all columns with numeric data types.</a:t>
            </a:r>
            <a:endParaRPr lang="ar-EG" sz="1800" dirty="0">
              <a:latin typeface="Segoe UI Light" panose="020B0502040204020203" pitchFamily="34" charset="0"/>
              <a:cs typeface="Segoe UI Light" panose="020B0502040204020203" pitchFamily="34" charset="0"/>
            </a:endParaRPr>
          </a:p>
          <a:p>
            <a:pPr marL="0" indent="0">
              <a:buNone/>
            </a:pPr>
            <a:r>
              <a:rPr lang="en-US" sz="1800" dirty="0">
                <a:latin typeface="Segoe UI Light" panose="020B0502040204020203" pitchFamily="34" charset="0"/>
                <a:cs typeface="Segoe UI Light" panose="020B0502040204020203" pitchFamily="34" charset="0"/>
              </a:rPr>
              <a:t>Missing Value Imputation</a:t>
            </a:r>
            <a:r>
              <a:rPr lang="ar-EG" sz="1800" dirty="0">
                <a:latin typeface="Segoe UI Light" panose="020B0502040204020203" pitchFamily="34" charset="0"/>
                <a:cs typeface="Segoe UI Light" panose="020B0502040204020203" pitchFamily="34" charset="0"/>
              </a:rPr>
              <a:t> </a:t>
            </a:r>
            <a:r>
              <a:rPr lang="en-US" sz="1800" dirty="0">
                <a:latin typeface="Segoe UI Light" panose="020B0502040204020203" pitchFamily="34" charset="0"/>
                <a:cs typeface="Segoe UI Light" panose="020B0502040204020203" pitchFamily="34" charset="0"/>
              </a:rPr>
              <a:t>:  </a:t>
            </a:r>
            <a:endParaRPr lang="ar-EG" sz="1800" dirty="0">
              <a:latin typeface="Segoe UI Light" panose="020B0502040204020203" pitchFamily="34" charset="0"/>
              <a:cs typeface="Segoe UI Light" panose="020B0502040204020203" pitchFamily="34" charset="0"/>
            </a:endParaRPr>
          </a:p>
          <a:p>
            <a:pPr>
              <a:buFontTx/>
              <a:buChar char="-"/>
            </a:pPr>
            <a:r>
              <a:rPr lang="en-US" sz="1800" dirty="0">
                <a:latin typeface="Segoe UI Light" panose="020B0502040204020203" pitchFamily="34" charset="0"/>
                <a:cs typeface="Segoe UI Light" panose="020B0502040204020203" pitchFamily="34" charset="0"/>
              </a:rPr>
              <a:t>Apply K-Nearest Neighbors Imputer (KNNImputer) to fill missing values based on similarity.</a:t>
            </a:r>
            <a:endParaRPr lang="ar-EG" sz="1800" dirty="0">
              <a:latin typeface="Segoe UI Light" panose="020B0502040204020203" pitchFamily="34" charset="0"/>
              <a:cs typeface="Segoe UI Light" panose="020B0502040204020203" pitchFamily="34" charset="0"/>
            </a:endParaRPr>
          </a:p>
          <a:p>
            <a:pPr marL="0" indent="0">
              <a:buNone/>
            </a:pPr>
            <a:r>
              <a:rPr lang="en-US" sz="1800" dirty="0">
                <a:latin typeface="Segoe UI Light" panose="020B0502040204020203" pitchFamily="34" charset="0"/>
                <a:cs typeface="Segoe UI Light" panose="020B0502040204020203" pitchFamily="34" charset="0"/>
              </a:rPr>
              <a:t>Scaling</a:t>
            </a:r>
            <a:r>
              <a:rPr lang="ar-EG" sz="1800" dirty="0">
                <a:latin typeface="Segoe UI Light" panose="020B0502040204020203" pitchFamily="34" charset="0"/>
                <a:cs typeface="Segoe UI Light" panose="020B0502040204020203" pitchFamily="34" charset="0"/>
              </a:rPr>
              <a:t> </a:t>
            </a:r>
            <a:r>
              <a:rPr lang="en-US" sz="1800" dirty="0">
                <a:latin typeface="Segoe UI Light" panose="020B0502040204020203" pitchFamily="34" charset="0"/>
                <a:cs typeface="Segoe UI Light" panose="020B0502040204020203" pitchFamily="34" charset="0"/>
              </a:rPr>
              <a:t>:  </a:t>
            </a:r>
            <a:endParaRPr lang="ar-EG" sz="1800" dirty="0">
              <a:latin typeface="Segoe UI Light" panose="020B0502040204020203" pitchFamily="34" charset="0"/>
              <a:cs typeface="Segoe UI Light" panose="020B0502040204020203" pitchFamily="34" charset="0"/>
            </a:endParaRPr>
          </a:p>
          <a:p>
            <a:pPr>
              <a:buFontTx/>
              <a:buChar char="-"/>
            </a:pPr>
            <a:r>
              <a:rPr lang="en-US" sz="1800" dirty="0">
                <a:latin typeface="Segoe UI Light" panose="020B0502040204020203" pitchFamily="34" charset="0"/>
                <a:cs typeface="Segoe UI Light" panose="020B0502040204020203" pitchFamily="34" charset="0"/>
              </a:rPr>
              <a:t>Use RobustScaler to scale numerical features.  </a:t>
            </a:r>
            <a:endParaRPr lang="ar-EG" sz="1800" dirty="0">
              <a:latin typeface="Segoe UI Light" panose="020B0502040204020203" pitchFamily="34" charset="0"/>
              <a:cs typeface="Segoe UI Light" panose="020B0502040204020203" pitchFamily="34" charset="0"/>
            </a:endParaRPr>
          </a:p>
          <a:p>
            <a:pPr>
              <a:buFontTx/>
              <a:buChar char="-"/>
            </a:pPr>
            <a:r>
              <a:rPr lang="en-US" sz="1800" dirty="0">
                <a:latin typeface="Segoe UI Light" panose="020B0502040204020203" pitchFamily="34" charset="0"/>
                <a:cs typeface="Segoe UI Light" panose="020B0502040204020203" pitchFamily="34" charset="0"/>
              </a:rPr>
              <a:t>RobustScaler reduces impact of outliers compared to standard scaling.</a:t>
            </a:r>
            <a:endParaRPr lang="ar-EG" sz="1800" dirty="0">
              <a:latin typeface="Segoe UI Light" panose="020B0502040204020203" pitchFamily="34" charset="0"/>
              <a:cs typeface="Segoe UI Light" panose="020B0502040204020203" pitchFamily="34" charset="0"/>
            </a:endParaRPr>
          </a:p>
          <a:p>
            <a:pPr marL="0" indent="0">
              <a:buNone/>
            </a:pPr>
            <a:r>
              <a:rPr lang="en-US" sz="1800" dirty="0">
                <a:latin typeface="Segoe UI Light" panose="020B0502040204020203" pitchFamily="34" charset="0"/>
                <a:cs typeface="Segoe UI Light" panose="020B0502040204020203" pitchFamily="34" charset="0"/>
              </a:rPr>
              <a:t> Validation</a:t>
            </a:r>
            <a:r>
              <a:rPr lang="ar-EG" sz="1800" dirty="0">
                <a:latin typeface="Segoe UI Light" panose="020B0502040204020203" pitchFamily="34" charset="0"/>
                <a:cs typeface="Segoe UI Light" panose="020B0502040204020203" pitchFamily="34" charset="0"/>
              </a:rPr>
              <a:t> </a:t>
            </a:r>
            <a:r>
              <a:rPr lang="en-US" sz="1800" dirty="0">
                <a:latin typeface="Segoe UI Light" panose="020B0502040204020203" pitchFamily="34" charset="0"/>
                <a:cs typeface="Segoe UI Light" panose="020B0502040204020203" pitchFamily="34" charset="0"/>
              </a:rPr>
              <a:t>:  </a:t>
            </a:r>
            <a:endParaRPr lang="ar-EG" sz="1800" dirty="0">
              <a:latin typeface="Segoe UI Light" panose="020B0502040204020203" pitchFamily="34" charset="0"/>
              <a:cs typeface="Segoe UI Light" panose="020B0502040204020203" pitchFamily="34" charset="0"/>
            </a:endParaRPr>
          </a:p>
          <a:p>
            <a:r>
              <a:rPr lang="en-US" sz="1800" dirty="0">
                <a:latin typeface="Segoe UI Light" panose="020B0502040204020203" pitchFamily="34" charset="0"/>
                <a:cs typeface="Segoe UI Light" panose="020B0502040204020203" pitchFamily="34" charset="0"/>
              </a:rPr>
              <a:t>Check that no missing values remain after imputation.</a:t>
            </a:r>
            <a:endParaRPr lang="en-US" sz="1800" dirty="0">
              <a:solidFill>
                <a:schemeClr val="bg1"/>
              </a:solidFill>
              <a:latin typeface="Segoe UI Light" panose="020B0502040204020203" pitchFamily="34" charset="0"/>
              <a:cs typeface="Segoe UI Light" panose="020B0502040204020203" pitchFamily="34" charset="0"/>
            </a:endParaRPr>
          </a:p>
        </p:txBody>
      </p:sp>
      <p:sp>
        <p:nvSpPr>
          <p:cNvPr id="6" name="عنوان 5">
            <a:extLst>
              <a:ext uri="{FF2B5EF4-FFF2-40B4-BE49-F238E27FC236}">
                <a16:creationId xmlns:a16="http://schemas.microsoft.com/office/drawing/2014/main" id="{0B582513-4A48-409D-5C6B-4D9B51CFE695}"/>
              </a:ext>
            </a:extLst>
          </p:cNvPr>
          <p:cNvSpPr>
            <a:spLocks noGrp="1"/>
          </p:cNvSpPr>
          <p:nvPr>
            <p:ph type="title"/>
          </p:nvPr>
        </p:nvSpPr>
        <p:spPr>
          <a:xfrm>
            <a:off x="850391" y="722376"/>
            <a:ext cx="9990207" cy="622123"/>
          </a:xfrm>
        </p:spPr>
        <p:txBody>
          <a:bodyPr/>
          <a:lstStyle/>
          <a:p>
            <a:pPr algn="just"/>
            <a:r>
              <a:rPr lang="en-US" sz="2400" dirty="0">
                <a:solidFill>
                  <a:schemeClr val="tx2">
                    <a:lumMod val="20000"/>
                    <a:lumOff val="80000"/>
                  </a:schemeClr>
                </a:solidFill>
              </a:rPr>
              <a:t>Numerical Pipeline</a:t>
            </a:r>
            <a:endParaRPr lang="ar-EG" sz="2400" dirty="0">
              <a:solidFill>
                <a:schemeClr val="tx2">
                  <a:lumMod val="20000"/>
                  <a:lumOff val="80000"/>
                </a:schemeClr>
              </a:solidFill>
            </a:endParaRPr>
          </a:p>
        </p:txBody>
      </p:sp>
    </p:spTree>
    <p:extLst>
      <p:ext uri="{BB962C8B-B14F-4D97-AF65-F5344CB8AC3E}">
        <p14:creationId xmlns:p14="http://schemas.microsoft.com/office/powerpoint/2010/main" val="34975425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1606E-0CFC-2DFF-ACC2-1BF974AA8A5B}"/>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ADAE038-51E6-0757-A9C5-8072414DC7AB}"/>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3" name="Content Placeholder 2">
            <a:extLst>
              <a:ext uri="{FF2B5EF4-FFF2-40B4-BE49-F238E27FC236}">
                <a16:creationId xmlns:a16="http://schemas.microsoft.com/office/drawing/2014/main" id="{1A275CE5-4C04-5327-CFE1-95851C5CB548}"/>
              </a:ext>
            </a:extLst>
          </p:cNvPr>
          <p:cNvSpPr>
            <a:spLocks noGrp="1"/>
          </p:cNvSpPr>
          <p:nvPr>
            <p:ph idx="1"/>
          </p:nvPr>
        </p:nvSpPr>
        <p:spPr>
          <a:xfrm>
            <a:off x="1117551" y="1380414"/>
            <a:ext cx="10384059" cy="5196656"/>
          </a:xfrm>
        </p:spPr>
        <p:txBody>
          <a:bodyPr/>
          <a:lstStyle/>
          <a:p>
            <a:r>
              <a:rPr lang="en-US" sz="1800" dirty="0">
                <a:latin typeface="Segoe UI Light" panose="020B0502040204020203" pitchFamily="34" charset="0"/>
                <a:cs typeface="Segoe UI Light" panose="020B0502040204020203" pitchFamily="34" charset="0"/>
              </a:rPr>
              <a:t>Identify Categorical Columns: </a:t>
            </a:r>
          </a:p>
          <a:p>
            <a:pPr marL="0" indent="0">
              <a:buNone/>
            </a:pPr>
            <a:r>
              <a:rPr lang="en-US" sz="1800" dirty="0">
                <a:latin typeface="Segoe UI Light" panose="020B0502040204020203" pitchFamily="34" charset="0"/>
                <a:cs typeface="Segoe UI Light" panose="020B0502040204020203" pitchFamily="34" charset="0"/>
              </a:rPr>
              <a:t>Select all columns with object/string types.</a:t>
            </a:r>
          </a:p>
          <a:p>
            <a:r>
              <a:rPr lang="en-US" sz="1800" dirty="0">
                <a:latin typeface="Segoe UI Light" panose="020B0502040204020203" pitchFamily="34" charset="0"/>
                <a:cs typeface="Segoe UI Light" panose="020B0502040204020203" pitchFamily="34" charset="0"/>
              </a:rPr>
              <a:t> Missing Value Imputation:   </a:t>
            </a:r>
          </a:p>
          <a:p>
            <a:pPr marL="0" indent="0">
              <a:buNone/>
            </a:pPr>
            <a:r>
              <a:rPr lang="en-US" sz="1800" dirty="0">
                <a:latin typeface="Segoe UI Light" panose="020B0502040204020203" pitchFamily="34" charset="0"/>
                <a:cs typeface="Segoe UI Light" panose="020B0502040204020203" pitchFamily="34" charset="0"/>
              </a:rPr>
              <a:t>Use SimpleImputer with strategy "most frequent" to fill missing categorical values.</a:t>
            </a:r>
          </a:p>
          <a:p>
            <a:r>
              <a:rPr lang="en-US" sz="1800" dirty="0">
                <a:latin typeface="Segoe UI Light" panose="020B0502040204020203" pitchFamily="34" charset="0"/>
                <a:cs typeface="Segoe UI Light" panose="020B0502040204020203" pitchFamily="34" charset="0"/>
              </a:rPr>
              <a:t>Encoding Strategy:  </a:t>
            </a:r>
          </a:p>
          <a:p>
            <a:pPr>
              <a:buFont typeface="Wingdings" panose="05000000000000000000" pitchFamily="2" charset="2"/>
              <a:buChar char="Ø"/>
            </a:pPr>
            <a:r>
              <a:rPr lang="en-US" sz="1800" dirty="0">
                <a:latin typeface="Segoe UI Light" panose="020B0502040204020203" pitchFamily="34" charset="0"/>
                <a:cs typeface="Segoe UI Light" panose="020B0502040204020203" pitchFamily="34" charset="0"/>
              </a:rPr>
              <a:t>For features with fewer than 7 unique categories (e.g., gender, </a:t>
            </a:r>
            <a:r>
              <a:rPr lang="en-US" sz="1800" dirty="0" err="1">
                <a:latin typeface="Segoe UI Light" panose="020B0502040204020203" pitchFamily="34" charset="0"/>
                <a:cs typeface="Segoe UI Light" panose="020B0502040204020203" pitchFamily="34" charset="0"/>
              </a:rPr>
              <a:t>has_insurance</a:t>
            </a:r>
            <a:r>
              <a:rPr lang="en-US" sz="1800" dirty="0">
                <a:latin typeface="Segoe UI Light" panose="020B0502040204020203" pitchFamily="34" charset="0"/>
                <a:cs typeface="Segoe UI Light" panose="020B0502040204020203" pitchFamily="34" charset="0"/>
              </a:rPr>
              <a:t>):</a:t>
            </a:r>
          </a:p>
          <a:p>
            <a:pPr marL="0" indent="0">
              <a:buNone/>
            </a:pPr>
            <a:r>
              <a:rPr lang="en-US" sz="1800" dirty="0">
                <a:latin typeface="Segoe UI Light" panose="020B0502040204020203" pitchFamily="34" charset="0"/>
                <a:cs typeface="Segoe UI Light" panose="020B0502040204020203" pitchFamily="34" charset="0"/>
              </a:rPr>
              <a:t>Use One Hot Encoding (creates binary columns for each category). </a:t>
            </a:r>
          </a:p>
          <a:p>
            <a:pPr>
              <a:buFont typeface="Wingdings" panose="05000000000000000000" pitchFamily="2" charset="2"/>
              <a:buChar char="Ø"/>
            </a:pPr>
            <a:r>
              <a:rPr lang="en-US" sz="1800" dirty="0">
                <a:latin typeface="Segoe UI Light" panose="020B0502040204020203" pitchFamily="34" charset="0"/>
                <a:cs typeface="Segoe UI Light" panose="020B0502040204020203" pitchFamily="34" charset="0"/>
              </a:rPr>
              <a:t>For features with more than 7 unique categories (e.g., diagnosis, area): </a:t>
            </a:r>
          </a:p>
          <a:p>
            <a:pPr marL="0" indent="0">
              <a:buNone/>
            </a:pPr>
            <a:r>
              <a:rPr lang="en-US" sz="1800" dirty="0">
                <a:latin typeface="Segoe UI Light" panose="020B0502040204020203" pitchFamily="34" charset="0"/>
                <a:cs typeface="Segoe UI Light" panose="020B0502040204020203" pitchFamily="34" charset="0"/>
              </a:rPr>
              <a:t>Use Binary Encoding (efficient encoding for high-cardinality features).- Purpose: Convert categorical data into numeric form usable by ML models.</a:t>
            </a:r>
            <a:endParaRPr lang="en-US" sz="1800" dirty="0">
              <a:solidFill>
                <a:schemeClr val="bg1"/>
              </a:solidFill>
              <a:latin typeface="Segoe UI Light" panose="020B0502040204020203" pitchFamily="34" charset="0"/>
              <a:cs typeface="Segoe UI Light" panose="020B0502040204020203" pitchFamily="34" charset="0"/>
            </a:endParaRPr>
          </a:p>
        </p:txBody>
      </p:sp>
      <p:sp>
        <p:nvSpPr>
          <p:cNvPr id="6" name="عنوان 5">
            <a:extLst>
              <a:ext uri="{FF2B5EF4-FFF2-40B4-BE49-F238E27FC236}">
                <a16:creationId xmlns:a16="http://schemas.microsoft.com/office/drawing/2014/main" id="{2BBDC541-850D-7BCF-42FA-8A7236825FF0}"/>
              </a:ext>
            </a:extLst>
          </p:cNvPr>
          <p:cNvSpPr>
            <a:spLocks noGrp="1"/>
          </p:cNvSpPr>
          <p:nvPr>
            <p:ph type="title"/>
          </p:nvPr>
        </p:nvSpPr>
        <p:spPr>
          <a:xfrm>
            <a:off x="850392" y="566928"/>
            <a:ext cx="9990207" cy="622123"/>
          </a:xfrm>
        </p:spPr>
        <p:txBody>
          <a:bodyPr/>
          <a:lstStyle/>
          <a:p>
            <a:pPr algn="just"/>
            <a:r>
              <a:rPr lang="en-US" sz="2400" dirty="0">
                <a:solidFill>
                  <a:schemeClr val="tx2">
                    <a:lumMod val="20000"/>
                    <a:lumOff val="80000"/>
                  </a:schemeClr>
                </a:solidFill>
              </a:rPr>
              <a:t>Categorical Pipeline</a:t>
            </a:r>
            <a:endParaRPr lang="ar-EG" sz="2400" dirty="0">
              <a:solidFill>
                <a:schemeClr val="tx2">
                  <a:lumMod val="20000"/>
                  <a:lumOff val="80000"/>
                </a:schemeClr>
              </a:solidFill>
            </a:endParaRPr>
          </a:p>
        </p:txBody>
      </p:sp>
    </p:spTree>
    <p:extLst>
      <p:ext uri="{BB962C8B-B14F-4D97-AF65-F5344CB8AC3E}">
        <p14:creationId xmlns:p14="http://schemas.microsoft.com/office/powerpoint/2010/main" val="24690675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0421F-F7AF-249E-75AE-3385E345215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E6603EF-52E2-99B0-B139-E23392EDC168}"/>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3" name="Content Placeholder 2">
            <a:extLst>
              <a:ext uri="{FF2B5EF4-FFF2-40B4-BE49-F238E27FC236}">
                <a16:creationId xmlns:a16="http://schemas.microsoft.com/office/drawing/2014/main" id="{96819B20-9F50-52DB-03BC-25E7B3F8FC3C}"/>
              </a:ext>
            </a:extLst>
          </p:cNvPr>
          <p:cNvSpPr>
            <a:spLocks noGrp="1"/>
          </p:cNvSpPr>
          <p:nvPr>
            <p:ph idx="1"/>
          </p:nvPr>
        </p:nvSpPr>
        <p:spPr>
          <a:xfrm>
            <a:off x="1117551" y="1380414"/>
            <a:ext cx="10384059" cy="5196656"/>
          </a:xfrm>
        </p:spPr>
        <p:txBody>
          <a:bodyPr/>
          <a:lstStyle/>
          <a:p>
            <a:r>
              <a:rPr lang="en-US" sz="1800" dirty="0">
                <a:latin typeface="Segoe UI Light" panose="020B0502040204020203" pitchFamily="34" charset="0"/>
                <a:cs typeface="Segoe UI Light" panose="020B0502040204020203" pitchFamily="34" charset="0"/>
              </a:rPr>
              <a:t>Reset Indexes: </a:t>
            </a:r>
          </a:p>
          <a:p>
            <a:pPr marL="0" indent="0">
              <a:buNone/>
            </a:pPr>
            <a:r>
              <a:rPr lang="en-US" sz="1800" dirty="0">
                <a:latin typeface="Segoe UI Light" panose="020B0502040204020203" pitchFamily="34" charset="0"/>
                <a:cs typeface="Segoe UI Light" panose="020B0502040204020203" pitchFamily="34" charset="0"/>
              </a:rPr>
              <a:t>Before concatenation, reset indexes of all </a:t>
            </a:r>
            <a:r>
              <a:rPr lang="en-US" sz="1800" dirty="0" err="1">
                <a:latin typeface="Segoe UI Light" panose="020B0502040204020203" pitchFamily="34" charset="0"/>
                <a:cs typeface="Segoe UI Light" panose="020B0502040204020203" pitchFamily="34" charset="0"/>
              </a:rPr>
              <a:t>dataframes</a:t>
            </a:r>
            <a:r>
              <a:rPr lang="en-US" sz="1800" dirty="0">
                <a:latin typeface="Segoe UI Light" panose="020B0502040204020203" pitchFamily="34" charset="0"/>
                <a:cs typeface="Segoe UI Light" panose="020B0502040204020203" pitchFamily="34" charset="0"/>
              </a:rPr>
              <a:t> for alignment.</a:t>
            </a:r>
          </a:p>
          <a:p>
            <a:r>
              <a:rPr lang="en-US" sz="1800" dirty="0">
                <a:latin typeface="Segoe UI Light" panose="020B0502040204020203" pitchFamily="34" charset="0"/>
                <a:cs typeface="Segoe UI Light" panose="020B0502040204020203" pitchFamily="34" charset="0"/>
              </a:rPr>
              <a:t>Concatenate Encoded Features:  </a:t>
            </a:r>
          </a:p>
          <a:p>
            <a:pPr>
              <a:buFont typeface="Arial" panose="020B0604020202020204" pitchFamily="34" charset="0"/>
              <a:buChar char="•"/>
            </a:pPr>
            <a:r>
              <a:rPr lang="en-US" sz="1800" dirty="0">
                <a:latin typeface="Segoe UI Light" panose="020B0502040204020203" pitchFamily="34" charset="0"/>
                <a:cs typeface="Segoe UI Light" panose="020B0502040204020203" pitchFamily="34" charset="0"/>
              </a:rPr>
              <a:t>Combine original numerical features with encoded categorical features. </a:t>
            </a:r>
          </a:p>
          <a:p>
            <a:pPr>
              <a:buFont typeface="Arial" panose="020B0604020202020204" pitchFamily="34" charset="0"/>
              <a:buChar char="•"/>
            </a:pPr>
            <a:r>
              <a:rPr lang="en-US" sz="1800" dirty="0">
                <a:latin typeface="Segoe UI Light" panose="020B0502040204020203" pitchFamily="34" charset="0"/>
                <a:cs typeface="Segoe UI Light" panose="020B0502040204020203" pitchFamily="34" charset="0"/>
              </a:rPr>
              <a:t>Drop original categorical columns after encoding.</a:t>
            </a:r>
          </a:p>
          <a:p>
            <a:r>
              <a:rPr lang="en-US" sz="1800" dirty="0">
                <a:latin typeface="Segoe UI Light" panose="020B0502040204020203" pitchFamily="34" charset="0"/>
                <a:cs typeface="Segoe UI Light" panose="020B0502040204020203" pitchFamily="34" charset="0"/>
              </a:rPr>
              <a:t> Check Missing Values: </a:t>
            </a:r>
          </a:p>
          <a:p>
            <a:pPr marL="0" indent="0">
              <a:buNone/>
            </a:pPr>
            <a:r>
              <a:rPr lang="en-US" sz="1800" dirty="0">
                <a:latin typeface="Segoe UI Light" panose="020B0502040204020203" pitchFamily="34" charset="0"/>
                <a:cs typeface="Segoe UI Light" panose="020B0502040204020203" pitchFamily="34" charset="0"/>
              </a:rPr>
              <a:t>Confirm no missing values remain post-concatenation.</a:t>
            </a:r>
          </a:p>
          <a:p>
            <a:r>
              <a:rPr lang="en-US" sz="1800" dirty="0">
                <a:latin typeface="Segoe UI Light" panose="020B0502040204020203" pitchFamily="34" charset="0"/>
                <a:cs typeface="Segoe UI Light" panose="020B0502040204020203" pitchFamily="34" charset="0"/>
              </a:rPr>
              <a:t> Save Processed Data:  </a:t>
            </a:r>
          </a:p>
          <a:p>
            <a:pPr marL="0" indent="0">
              <a:buNone/>
            </a:pPr>
            <a:r>
              <a:rPr lang="en-US" sz="1800" dirty="0">
                <a:latin typeface="Segoe UI Light" panose="020B0502040204020203" pitchFamily="34" charset="0"/>
                <a:cs typeface="Segoe UI Light" panose="020B0502040204020203" pitchFamily="34" charset="0"/>
              </a:rPr>
              <a:t> Export training and testing sets (features and target) as CSV files for future modeling.</a:t>
            </a:r>
            <a:endParaRPr lang="en-US" sz="1800" dirty="0">
              <a:solidFill>
                <a:schemeClr val="bg1"/>
              </a:solidFill>
              <a:latin typeface="Segoe UI Light" panose="020B0502040204020203" pitchFamily="34" charset="0"/>
              <a:cs typeface="Segoe UI Light" panose="020B0502040204020203" pitchFamily="34" charset="0"/>
            </a:endParaRPr>
          </a:p>
        </p:txBody>
      </p:sp>
      <p:sp>
        <p:nvSpPr>
          <p:cNvPr id="6" name="عنوان 5">
            <a:extLst>
              <a:ext uri="{FF2B5EF4-FFF2-40B4-BE49-F238E27FC236}">
                <a16:creationId xmlns:a16="http://schemas.microsoft.com/office/drawing/2014/main" id="{08D3B2A1-D5F2-4EEF-F19A-3EEF3C479D53}"/>
              </a:ext>
            </a:extLst>
          </p:cNvPr>
          <p:cNvSpPr>
            <a:spLocks noGrp="1"/>
          </p:cNvSpPr>
          <p:nvPr>
            <p:ph type="title"/>
          </p:nvPr>
        </p:nvSpPr>
        <p:spPr>
          <a:xfrm>
            <a:off x="850392" y="566928"/>
            <a:ext cx="9990207" cy="622123"/>
          </a:xfrm>
        </p:spPr>
        <p:txBody>
          <a:bodyPr/>
          <a:lstStyle/>
          <a:p>
            <a:pPr algn="just"/>
            <a:r>
              <a:rPr lang="en-US" sz="2400" dirty="0">
                <a:solidFill>
                  <a:schemeClr val="tx2">
                    <a:lumMod val="20000"/>
                    <a:lumOff val="80000"/>
                  </a:schemeClr>
                </a:solidFill>
              </a:rPr>
              <a:t>Concatenation &amp; Saving</a:t>
            </a:r>
            <a:endParaRPr lang="ar-EG" sz="2400" dirty="0">
              <a:solidFill>
                <a:schemeClr val="tx2">
                  <a:lumMod val="20000"/>
                  <a:lumOff val="80000"/>
                </a:schemeClr>
              </a:solidFill>
            </a:endParaRPr>
          </a:p>
        </p:txBody>
      </p:sp>
    </p:spTree>
    <p:extLst>
      <p:ext uri="{BB962C8B-B14F-4D97-AF65-F5344CB8AC3E}">
        <p14:creationId xmlns:p14="http://schemas.microsoft.com/office/powerpoint/2010/main" val="201177584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6601968" y="3374136"/>
            <a:ext cx="4709160" cy="1069848"/>
          </a:xfrm>
        </p:spPr>
        <p:txBody>
          <a:bodyPr/>
          <a:lstStyle/>
          <a:p>
            <a:pPr algn="l"/>
            <a:r>
              <a:rPr lang="en-US" dirty="0">
                <a:latin typeface="Segoe UI Light" panose="020B0502040204020203" pitchFamily="34" charset="0"/>
                <a:cs typeface="Segoe UI Light" panose="020B0502040204020203" pitchFamily="34" charset="0"/>
              </a:rPr>
              <a:t>Mazin Soliman</a:t>
            </a:r>
          </a:p>
          <a:p>
            <a:pPr algn="l"/>
            <a:r>
              <a:rPr lang="en-US" dirty="0">
                <a:latin typeface="Segoe UI Light" panose="020B0502040204020203" pitchFamily="34" charset="0"/>
                <a:cs typeface="Segoe UI Light" panose="020B0502040204020203" pitchFamily="34" charset="0"/>
              </a:rPr>
              <a:t>mazinsoliman0@gmail.com</a:t>
            </a:r>
            <a:endParaRPr lang="en-US" dirty="0">
              <a:latin typeface="Segoe UI Light" panose="020B0502040204020203" pitchFamily="34" charset="0"/>
              <a:ea typeface="Calibri"/>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952298" y="566928"/>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381956" y="1787652"/>
            <a:ext cx="6422136" cy="3282696"/>
          </a:xfrm>
        </p:spPr>
        <p:txBody>
          <a:bodyPr/>
          <a:lstStyle/>
          <a:p>
            <a:r>
              <a:rPr lang="en-US" dirty="0">
                <a:solidFill>
                  <a:schemeClr val="bg1"/>
                </a:solidFill>
                <a:latin typeface="Segoe UI Light" panose="020B0502040204020203" pitchFamily="34" charset="0"/>
                <a:cs typeface="Segoe UI Light" panose="020B0502040204020203" pitchFamily="34" charset="0"/>
              </a:rPr>
              <a:t>Introduction</a:t>
            </a:r>
          </a:p>
          <a:p>
            <a:r>
              <a:rPr lang="en-US" dirty="0"/>
              <a:t>Tools &amp; Technologies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Data Analysis</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Challenges in Analyzing </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Data Preprocessing</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Tree>
    <p:extLst>
      <p:ext uri="{BB962C8B-B14F-4D97-AF65-F5344CB8AC3E}">
        <p14:creationId xmlns:p14="http://schemas.microsoft.com/office/powerpoint/2010/main" val="354802708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30767" y="1210533"/>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30767" y="2542583"/>
            <a:ext cx="8081021" cy="2723480"/>
          </a:xfrm>
        </p:spPr>
        <p:txBody>
          <a:bodyPr/>
          <a:lstStyle/>
          <a:p>
            <a:pPr algn="just"/>
            <a:r>
              <a:rPr lang="en-US" b="1" dirty="0">
                <a:solidFill>
                  <a:schemeClr val="tx2">
                    <a:lumMod val="20000"/>
                    <a:lumOff val="80000"/>
                  </a:schemeClr>
                </a:solidFill>
              </a:rPr>
              <a:t>The dataset under analysis comprises healthcare records from hospitals or medical centers in the UAE, specifically focusing on diabetic patients. It contains 505,000 entries with detailed information about patient demographics, diagnosis types (Type 1 Diabetes, Type 2 Diabetes, and Prediabetes), insurance coverage, and service times across various medical departments. The dataset provides a comprehensive view of healthcare resource utilization, cost distribution, and patient flow, offering a valuable opportunity to extract insights for operational improvements and policy development in diabetes care.</a:t>
            </a:r>
          </a:p>
        </p:txBody>
      </p:sp>
      <p:cxnSp>
        <p:nvCxnSpPr>
          <p:cNvPr id="5" name="رابط مستقيم 4">
            <a:extLst>
              <a:ext uri="{FF2B5EF4-FFF2-40B4-BE49-F238E27FC236}">
                <a16:creationId xmlns:a16="http://schemas.microsoft.com/office/drawing/2014/main" id="{8B110BC4-2C74-B636-7F7D-38A35282571F}"/>
              </a:ext>
            </a:extLst>
          </p:cNvPr>
          <p:cNvCxnSpPr>
            <a:cxnSpLocks/>
          </p:cNvCxnSpPr>
          <p:nvPr/>
        </p:nvCxnSpPr>
        <p:spPr>
          <a:xfrm flipH="1">
            <a:off x="5012675" y="3429000"/>
            <a:ext cx="2071171" cy="0"/>
          </a:xfrm>
          <a:prstGeom prst="line">
            <a:avLst/>
          </a:prstGeom>
          <a:ln w="57150">
            <a:solidFill>
              <a:srgbClr val="364B7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07598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Tools &amp; Technologies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834676" y="3868353"/>
            <a:ext cx="9435579" cy="1616395"/>
          </a:xfrm>
        </p:spPr>
        <p:txBody>
          <a:bodyPr/>
          <a:lstStyle/>
          <a:p>
            <a:pPr algn="just"/>
            <a:r>
              <a:rPr lang="en-US" sz="2000" b="1" dirty="0"/>
              <a:t>Libraries</a:t>
            </a:r>
            <a:r>
              <a:rPr lang="en-US" sz="2000" dirty="0"/>
              <a:t>: Pandas, NumPy, Matplotlib, Seaborn, Plotly, Streamlit</a:t>
            </a:r>
          </a:p>
          <a:p>
            <a:pPr algn="just"/>
            <a:r>
              <a:rPr lang="en-US" sz="2000" b="1" dirty="0"/>
              <a:t>ML Tools</a:t>
            </a:r>
            <a:r>
              <a:rPr lang="en-US" sz="2000" dirty="0"/>
              <a:t>: Scikit-learn, Category Encoders</a:t>
            </a:r>
          </a:p>
          <a:p>
            <a:pPr algn="just"/>
            <a:r>
              <a:rPr lang="en-US" sz="2000" b="1" dirty="0"/>
              <a:t>Preprocessing Techniques</a:t>
            </a:r>
            <a:r>
              <a:rPr lang="en-US" sz="2000" dirty="0"/>
              <a:t>: KNN Imputer, RobustScaler, OneHotEncoder, BinaryEncoder</a:t>
            </a:r>
          </a:p>
          <a:p>
            <a:pPr algn="just"/>
            <a:endParaRPr lang="en-US" sz="2000" dirty="0"/>
          </a:p>
        </p:txBody>
      </p:sp>
    </p:spTree>
    <p:extLst>
      <p:ext uri="{BB962C8B-B14F-4D97-AF65-F5344CB8AC3E}">
        <p14:creationId xmlns:p14="http://schemas.microsoft.com/office/powerpoint/2010/main" val="5484762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6FD54-9FE0-0B5D-1583-0EED39969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2A97F-10DC-6CA8-8208-370B302C40C1}"/>
              </a:ext>
            </a:extLst>
          </p:cNvPr>
          <p:cNvSpPr>
            <a:spLocks noGrp="1"/>
          </p:cNvSpPr>
          <p:nvPr>
            <p:ph type="ctrTitle"/>
          </p:nvPr>
        </p:nvSpPr>
        <p:spPr>
          <a:xfrm>
            <a:off x="2230767" y="1210533"/>
            <a:ext cx="7735824" cy="1069848"/>
          </a:xfrm>
        </p:spPr>
        <p:txBody>
          <a:bodyPr/>
          <a:lstStyle/>
          <a:p>
            <a:r>
              <a:rPr lang="en-US" dirty="0"/>
              <a:t>Data Analysis </a:t>
            </a:r>
          </a:p>
        </p:txBody>
      </p:sp>
      <p:sp>
        <p:nvSpPr>
          <p:cNvPr id="3" name="Subtitle 2">
            <a:extLst>
              <a:ext uri="{FF2B5EF4-FFF2-40B4-BE49-F238E27FC236}">
                <a16:creationId xmlns:a16="http://schemas.microsoft.com/office/drawing/2014/main" id="{5315FF8F-45C1-AD4C-41DD-AEC311F60E1A}"/>
              </a:ext>
            </a:extLst>
          </p:cNvPr>
          <p:cNvSpPr>
            <a:spLocks noGrp="1"/>
          </p:cNvSpPr>
          <p:nvPr>
            <p:ph type="subTitle" idx="1"/>
          </p:nvPr>
        </p:nvSpPr>
        <p:spPr>
          <a:xfrm>
            <a:off x="2913811" y="2795971"/>
            <a:ext cx="8609831" cy="2723480"/>
          </a:xfrm>
        </p:spPr>
        <p:txBody>
          <a:bodyPr/>
          <a:lstStyle/>
          <a:p>
            <a:pPr marL="285750" indent="-285750" algn="just">
              <a:buFont typeface="Arial" panose="020B0604020202020204" pitchFamily="34" charset="0"/>
              <a:buChar char="•"/>
            </a:pPr>
            <a:r>
              <a:rPr lang="en-US" b="1" dirty="0">
                <a:solidFill>
                  <a:schemeClr val="tx2">
                    <a:lumMod val="20000"/>
                    <a:lumOff val="80000"/>
                  </a:schemeClr>
                </a:solidFill>
              </a:rPr>
              <a:t>Data Understanding </a:t>
            </a:r>
          </a:p>
          <a:p>
            <a:pPr marL="285750" indent="-285750" algn="just">
              <a:buFont typeface="Arial" panose="020B0604020202020204" pitchFamily="34" charset="0"/>
              <a:buChar char="•"/>
            </a:pPr>
            <a:r>
              <a:rPr lang="en-US" b="1" dirty="0">
                <a:solidFill>
                  <a:schemeClr val="tx2">
                    <a:lumMod val="20000"/>
                    <a:lumOff val="80000"/>
                  </a:schemeClr>
                </a:solidFill>
              </a:rPr>
              <a:t>Data Cleaning </a:t>
            </a:r>
          </a:p>
          <a:p>
            <a:pPr marL="285750" indent="-285750" algn="just">
              <a:buFont typeface="Arial" panose="020B0604020202020204" pitchFamily="34" charset="0"/>
              <a:buChar char="•"/>
            </a:pPr>
            <a:r>
              <a:rPr lang="en-US" b="1" dirty="0">
                <a:solidFill>
                  <a:schemeClr val="tx2">
                    <a:lumMod val="20000"/>
                    <a:lumOff val="80000"/>
                  </a:schemeClr>
                </a:solidFill>
              </a:rPr>
              <a:t>Exploratory Data Analysis</a:t>
            </a:r>
          </a:p>
          <a:p>
            <a:pPr marL="285750" indent="-285750" algn="just">
              <a:buFont typeface="Arial" panose="020B0604020202020204" pitchFamily="34" charset="0"/>
              <a:buChar char="•"/>
            </a:pPr>
            <a:r>
              <a:rPr lang="en-US" b="1" dirty="0">
                <a:solidFill>
                  <a:schemeClr val="tx2">
                    <a:lumMod val="20000"/>
                    <a:lumOff val="80000"/>
                  </a:schemeClr>
                </a:solidFill>
              </a:rPr>
              <a:t>Feature Engineering</a:t>
            </a:r>
            <a:endParaRPr lang="en-US" b="1" dirty="0">
              <a:solidFill>
                <a:schemeClr val="tx2">
                  <a:lumMod val="20000"/>
                  <a:lumOff val="80000"/>
                </a:schemeClr>
              </a:solidFill>
              <a:latin typeface="Segoe UI Light (النص الأساسي)"/>
            </a:endParaRPr>
          </a:p>
        </p:txBody>
      </p:sp>
      <p:cxnSp>
        <p:nvCxnSpPr>
          <p:cNvPr id="5" name="رابط مستقيم 4">
            <a:extLst>
              <a:ext uri="{FF2B5EF4-FFF2-40B4-BE49-F238E27FC236}">
                <a16:creationId xmlns:a16="http://schemas.microsoft.com/office/drawing/2014/main" id="{6D7B9E4C-B350-61F9-C2F4-5864ACECB324}"/>
              </a:ext>
            </a:extLst>
          </p:cNvPr>
          <p:cNvCxnSpPr>
            <a:cxnSpLocks/>
          </p:cNvCxnSpPr>
          <p:nvPr/>
        </p:nvCxnSpPr>
        <p:spPr>
          <a:xfrm flipH="1">
            <a:off x="5012675" y="3429000"/>
            <a:ext cx="2071171" cy="0"/>
          </a:xfrm>
          <a:prstGeom prst="line">
            <a:avLst/>
          </a:prstGeom>
          <a:ln w="57150">
            <a:solidFill>
              <a:srgbClr val="364B7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43282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5CC36-1CDE-82D4-D239-9CF4E8E805B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CD71508-4FEE-1DBC-AFB8-E56F12FE10DF}"/>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3" name="Content Placeholder 2">
            <a:extLst>
              <a:ext uri="{FF2B5EF4-FFF2-40B4-BE49-F238E27FC236}">
                <a16:creationId xmlns:a16="http://schemas.microsoft.com/office/drawing/2014/main" id="{786265D6-E7EC-9695-5795-49CDF26A5675}"/>
              </a:ext>
            </a:extLst>
          </p:cNvPr>
          <p:cNvSpPr>
            <a:spLocks noGrp="1"/>
          </p:cNvSpPr>
          <p:nvPr>
            <p:ph idx="1"/>
          </p:nvPr>
        </p:nvSpPr>
        <p:spPr>
          <a:xfrm>
            <a:off x="1117551" y="1820702"/>
            <a:ext cx="10384059" cy="4314921"/>
          </a:xfrm>
        </p:spPr>
        <p:txBody>
          <a:bodyPr/>
          <a:lstStyle/>
          <a:p>
            <a:pPr marL="0" indent="0">
              <a:buNone/>
            </a:pPr>
            <a:r>
              <a:rPr lang="en-US" sz="1800" dirty="0">
                <a:latin typeface="Segoe UI Light" panose="020B0502040204020203" pitchFamily="34" charset="0"/>
                <a:cs typeface="Segoe UI Light" panose="020B0502040204020203" pitchFamily="34" charset="0"/>
              </a:rPr>
              <a:t> get familiar with the dataset's content, structure, and meaning before doing any analysis or modeling.</a:t>
            </a:r>
          </a:p>
          <a:p>
            <a:r>
              <a:rPr lang="en-US" sz="1800" dirty="0">
                <a:latin typeface="Segoe UI Light" panose="020B0502040204020203" pitchFamily="34" charset="0"/>
                <a:cs typeface="Segoe UI Light" panose="020B0502040204020203" pitchFamily="34" charset="0"/>
              </a:rPr>
              <a:t>Understanding what each **column** represents</a:t>
            </a:r>
          </a:p>
          <a:p>
            <a:r>
              <a:rPr lang="en-US" sz="1800" dirty="0">
                <a:latin typeface="Segoe UI Light" panose="020B0502040204020203" pitchFamily="34" charset="0"/>
                <a:cs typeface="Segoe UI Light" panose="020B0502040204020203" pitchFamily="34" charset="0"/>
              </a:rPr>
              <a:t>Identifying the data types (numerical, categorical, datetime, etc.)</a:t>
            </a:r>
          </a:p>
          <a:p>
            <a:r>
              <a:rPr lang="en-US" sz="1800" dirty="0">
                <a:latin typeface="Segoe UI Light" panose="020B0502040204020203" pitchFamily="34" charset="0"/>
                <a:cs typeface="Segoe UI Light" panose="020B0502040204020203" pitchFamily="34" charset="0"/>
              </a:rPr>
              <a:t>Reviewing the size of the dataset</a:t>
            </a:r>
          </a:p>
          <a:p>
            <a:r>
              <a:rPr lang="en-US" sz="1800" dirty="0">
                <a:latin typeface="Segoe UI Light" panose="020B0502040204020203" pitchFamily="34" charset="0"/>
                <a:cs typeface="Segoe UI Light" panose="020B0502040204020203" pitchFamily="34" charset="0"/>
              </a:rPr>
              <a:t>Checking for nitial patterns , distributions , and , logical consistency</a:t>
            </a:r>
          </a:p>
          <a:p>
            <a:pPr marL="0" indent="0">
              <a:buNone/>
            </a:pPr>
            <a:r>
              <a:rPr lang="en-US" sz="1800" b="1" dirty="0"/>
              <a:t>🧠 Challenges :</a:t>
            </a:r>
          </a:p>
          <a:p>
            <a:r>
              <a:rPr lang="en-US" sz="1800" dirty="0"/>
              <a:t>ZIP file extraction inside Streamlit</a:t>
            </a:r>
          </a:p>
          <a:p>
            <a:r>
              <a:rPr lang="en-US" sz="1800" dirty="0"/>
              <a:t>Large file size ➤ Solution: random sampling with fixed seed</a:t>
            </a:r>
          </a:p>
          <a:p>
            <a:pPr marL="0" indent="0">
              <a:buNone/>
            </a:pPr>
            <a:endParaRPr lang="en-US" sz="1800" dirty="0">
              <a:solidFill>
                <a:schemeClr val="bg1"/>
              </a:solidFill>
              <a:latin typeface="Segoe UI Light" panose="020B0502040204020203" pitchFamily="34" charset="0"/>
              <a:cs typeface="Segoe UI Light" panose="020B0502040204020203" pitchFamily="34" charset="0"/>
            </a:endParaRPr>
          </a:p>
        </p:txBody>
      </p:sp>
      <p:sp>
        <p:nvSpPr>
          <p:cNvPr id="6" name="عنوان 5">
            <a:extLst>
              <a:ext uri="{FF2B5EF4-FFF2-40B4-BE49-F238E27FC236}">
                <a16:creationId xmlns:a16="http://schemas.microsoft.com/office/drawing/2014/main" id="{243E7B24-58B6-C7EB-5A4C-A630B84FF0C7}"/>
              </a:ext>
            </a:extLst>
          </p:cNvPr>
          <p:cNvSpPr>
            <a:spLocks noGrp="1"/>
          </p:cNvSpPr>
          <p:nvPr>
            <p:ph type="title"/>
          </p:nvPr>
        </p:nvSpPr>
        <p:spPr>
          <a:xfrm>
            <a:off x="1117551" y="722376"/>
            <a:ext cx="5845109" cy="622123"/>
          </a:xfrm>
        </p:spPr>
        <p:txBody>
          <a:bodyPr/>
          <a:lstStyle/>
          <a:p>
            <a:r>
              <a:rPr lang="en-US" sz="3200" dirty="0"/>
              <a:t>Data understanding </a:t>
            </a:r>
          </a:p>
        </p:txBody>
      </p:sp>
    </p:spTree>
    <p:extLst>
      <p:ext uri="{BB962C8B-B14F-4D97-AF65-F5344CB8AC3E}">
        <p14:creationId xmlns:p14="http://schemas.microsoft.com/office/powerpoint/2010/main" val="21700277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33D5F-40FF-00B2-3A7D-09619233B201}"/>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C7829CA-6837-6C62-053C-3D22DCD60393}"/>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 name="Content Placeholder 2">
            <a:extLst>
              <a:ext uri="{FF2B5EF4-FFF2-40B4-BE49-F238E27FC236}">
                <a16:creationId xmlns:a16="http://schemas.microsoft.com/office/drawing/2014/main" id="{24634992-4BAC-461E-0DB5-0F82228277E7}"/>
              </a:ext>
            </a:extLst>
          </p:cNvPr>
          <p:cNvSpPr>
            <a:spLocks noGrp="1"/>
          </p:cNvSpPr>
          <p:nvPr>
            <p:ph idx="1"/>
          </p:nvPr>
        </p:nvSpPr>
        <p:spPr>
          <a:xfrm>
            <a:off x="1117551" y="1534264"/>
            <a:ext cx="10384059" cy="4767384"/>
          </a:xfrm>
        </p:spPr>
        <p:txBody>
          <a:bodyPr/>
          <a:lstStyle/>
          <a:p>
            <a:pPr marL="0" indent="0">
              <a:buNone/>
            </a:pPr>
            <a:r>
              <a:rPr lang="en-US" sz="1800" dirty="0">
                <a:latin typeface="Segoe UI Light" panose="020B0502040204020203" pitchFamily="34" charset="0"/>
                <a:cs typeface="Segoe UI Light" panose="020B0502040204020203" pitchFamily="34" charset="0"/>
              </a:rPr>
              <a:t>correct or remove errors and inconsistencies in the data.</a:t>
            </a:r>
          </a:p>
          <a:p>
            <a:r>
              <a:rPr lang="en-US" sz="1800" dirty="0">
                <a:latin typeface="Segoe UI Light" panose="020B0502040204020203" pitchFamily="34" charset="0"/>
                <a:cs typeface="Segoe UI Light" panose="020B0502040204020203" pitchFamily="34" charset="0"/>
              </a:rPr>
              <a:t> Handling </a:t>
            </a:r>
            <a:r>
              <a:rPr lang="en-US" sz="1800" b="1" dirty="0">
                <a:latin typeface="Segoe UI Light" panose="020B0502040204020203" pitchFamily="34" charset="0"/>
                <a:cs typeface="Segoe UI Light" panose="020B0502040204020203" pitchFamily="34" charset="0"/>
              </a:rPr>
              <a:t>missing values</a:t>
            </a:r>
            <a:endParaRPr lang="en-US" sz="1800" dirty="0">
              <a:latin typeface="Segoe UI Light" panose="020B0502040204020203" pitchFamily="34" charset="0"/>
              <a:cs typeface="Segoe UI Light" panose="020B0502040204020203" pitchFamily="34" charset="0"/>
            </a:endParaRPr>
          </a:p>
          <a:p>
            <a:r>
              <a:rPr lang="en-US" sz="1800" dirty="0">
                <a:latin typeface="Segoe UI Light" panose="020B0502040204020203" pitchFamily="34" charset="0"/>
                <a:cs typeface="Segoe UI Light" panose="020B0502040204020203" pitchFamily="34" charset="0"/>
              </a:rPr>
              <a:t>Removing </a:t>
            </a:r>
            <a:r>
              <a:rPr lang="en-US" sz="1800" b="1" dirty="0">
                <a:latin typeface="Segoe UI Light" panose="020B0502040204020203" pitchFamily="34" charset="0"/>
                <a:cs typeface="Segoe UI Light" panose="020B0502040204020203" pitchFamily="34" charset="0"/>
              </a:rPr>
              <a:t>duplicates</a:t>
            </a:r>
            <a:endParaRPr lang="en-US" sz="1800" dirty="0">
              <a:latin typeface="Segoe UI Light" panose="020B0502040204020203" pitchFamily="34" charset="0"/>
              <a:cs typeface="Segoe UI Light" panose="020B0502040204020203" pitchFamily="34" charset="0"/>
            </a:endParaRPr>
          </a:p>
          <a:p>
            <a:r>
              <a:rPr lang="en-US" sz="1800" dirty="0">
                <a:latin typeface="Segoe UI Light" panose="020B0502040204020203" pitchFamily="34" charset="0"/>
                <a:cs typeface="Segoe UI Light" panose="020B0502040204020203" pitchFamily="34" charset="0"/>
              </a:rPr>
              <a:t>Fixing </a:t>
            </a:r>
            <a:r>
              <a:rPr lang="en-US" sz="1800" b="1" dirty="0">
                <a:latin typeface="Segoe UI Light" panose="020B0502040204020203" pitchFamily="34" charset="0"/>
                <a:cs typeface="Segoe UI Light" panose="020B0502040204020203" pitchFamily="34" charset="0"/>
              </a:rPr>
              <a:t>incorrect formats </a:t>
            </a:r>
            <a:r>
              <a:rPr lang="en-US" sz="1800" dirty="0">
                <a:latin typeface="Segoe UI Light" panose="020B0502040204020203" pitchFamily="34" charset="0"/>
                <a:cs typeface="Segoe UI Light" panose="020B0502040204020203" pitchFamily="34" charset="0"/>
              </a:rPr>
              <a:t>or typos</a:t>
            </a:r>
          </a:p>
          <a:p>
            <a:r>
              <a:rPr lang="en-US" sz="1800" dirty="0">
                <a:latin typeface="Segoe UI Light" panose="020B0502040204020203" pitchFamily="34" charset="0"/>
                <a:cs typeface="Segoe UI Light" panose="020B0502040204020203" pitchFamily="34" charset="0"/>
              </a:rPr>
              <a:t>Standardizing </a:t>
            </a:r>
            <a:r>
              <a:rPr lang="en-US" sz="1800" b="1" dirty="0">
                <a:latin typeface="Segoe UI Light" panose="020B0502040204020203" pitchFamily="34" charset="0"/>
                <a:cs typeface="Segoe UI Light" panose="020B0502040204020203" pitchFamily="34" charset="0"/>
              </a:rPr>
              <a:t>column names</a:t>
            </a:r>
            <a:r>
              <a:rPr lang="en-US" sz="1800" dirty="0">
                <a:latin typeface="Segoe UI Light" panose="020B0502040204020203" pitchFamily="34" charset="0"/>
                <a:cs typeface="Segoe UI Light" panose="020B0502040204020203" pitchFamily="34" charset="0"/>
              </a:rPr>
              <a:t> and values</a:t>
            </a:r>
          </a:p>
          <a:p>
            <a:r>
              <a:rPr lang="en-US" sz="1800" dirty="0">
                <a:latin typeface="Segoe UI Light" panose="020B0502040204020203" pitchFamily="34" charset="0"/>
                <a:cs typeface="Segoe UI Light" panose="020B0502040204020203" pitchFamily="34" charset="0"/>
              </a:rPr>
              <a:t>Correcting </a:t>
            </a:r>
            <a:r>
              <a:rPr lang="en-US" sz="1800" b="1" dirty="0">
                <a:latin typeface="Segoe UI Light" panose="020B0502040204020203" pitchFamily="34" charset="0"/>
                <a:cs typeface="Segoe UI Light" panose="020B0502040204020203" pitchFamily="34" charset="0"/>
              </a:rPr>
              <a:t>data type issues</a:t>
            </a:r>
          </a:p>
          <a:p>
            <a:pPr marL="0" indent="0">
              <a:buNone/>
            </a:pPr>
            <a:r>
              <a:rPr lang="en-US" sz="1800" b="1" dirty="0"/>
              <a:t>🔧 Challenges :</a:t>
            </a:r>
          </a:p>
          <a:p>
            <a:r>
              <a:rPr lang="en-US" sz="1800" dirty="0"/>
              <a:t>Missing values and outliers observed</a:t>
            </a:r>
          </a:p>
          <a:p>
            <a:r>
              <a:rPr lang="en-US" sz="1800" dirty="0"/>
              <a:t>Strategy deferred to preprocessing phase</a:t>
            </a:r>
          </a:p>
          <a:p>
            <a:pPr marL="0" indent="0">
              <a:buNone/>
            </a:pPr>
            <a:endParaRPr lang="en-US" sz="1800" dirty="0">
              <a:solidFill>
                <a:schemeClr val="bg1"/>
              </a:solidFill>
              <a:latin typeface="Segoe UI Light" panose="020B0502040204020203" pitchFamily="34" charset="0"/>
              <a:cs typeface="Segoe UI Light" panose="020B0502040204020203" pitchFamily="34" charset="0"/>
            </a:endParaRPr>
          </a:p>
        </p:txBody>
      </p:sp>
      <p:sp>
        <p:nvSpPr>
          <p:cNvPr id="6" name="عنوان 5">
            <a:extLst>
              <a:ext uri="{FF2B5EF4-FFF2-40B4-BE49-F238E27FC236}">
                <a16:creationId xmlns:a16="http://schemas.microsoft.com/office/drawing/2014/main" id="{FC7F8E39-3C55-FBBD-8776-F82EFF9B741A}"/>
              </a:ext>
            </a:extLst>
          </p:cNvPr>
          <p:cNvSpPr>
            <a:spLocks noGrp="1"/>
          </p:cNvSpPr>
          <p:nvPr>
            <p:ph type="title"/>
          </p:nvPr>
        </p:nvSpPr>
        <p:spPr>
          <a:xfrm>
            <a:off x="1117551" y="722376"/>
            <a:ext cx="5845109" cy="622123"/>
          </a:xfrm>
        </p:spPr>
        <p:txBody>
          <a:bodyPr/>
          <a:lstStyle/>
          <a:p>
            <a:r>
              <a:rPr lang="en-US" sz="3200" dirty="0"/>
              <a:t>Data cleaning </a:t>
            </a:r>
          </a:p>
        </p:txBody>
      </p:sp>
    </p:spTree>
    <p:extLst>
      <p:ext uri="{BB962C8B-B14F-4D97-AF65-F5344CB8AC3E}">
        <p14:creationId xmlns:p14="http://schemas.microsoft.com/office/powerpoint/2010/main" val="18269761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4BB03-89FB-75A4-189A-2B3EBE2D08C1}"/>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9152300-E12A-CF87-FAB3-ED8063FD2E2E}"/>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3" name="Content Placeholder 2">
            <a:extLst>
              <a:ext uri="{FF2B5EF4-FFF2-40B4-BE49-F238E27FC236}">
                <a16:creationId xmlns:a16="http://schemas.microsoft.com/office/drawing/2014/main" id="{7BAFDAC6-FAC7-8335-379A-678B8CEE2314}"/>
              </a:ext>
            </a:extLst>
          </p:cNvPr>
          <p:cNvSpPr>
            <a:spLocks noGrp="1"/>
          </p:cNvSpPr>
          <p:nvPr>
            <p:ph idx="1"/>
          </p:nvPr>
        </p:nvSpPr>
        <p:spPr>
          <a:xfrm>
            <a:off x="1117551" y="1820703"/>
            <a:ext cx="10384059" cy="3875018"/>
          </a:xfrm>
        </p:spPr>
        <p:txBody>
          <a:bodyPr/>
          <a:lstStyle/>
          <a:p>
            <a:pPr marL="0" indent="0">
              <a:buNone/>
            </a:pPr>
            <a:r>
              <a:rPr lang="en-US" sz="1800" dirty="0">
                <a:latin typeface="Segoe UI Light" panose="020B0502040204020203" pitchFamily="34" charset="0"/>
                <a:cs typeface="Segoe UI Light" panose="020B0502040204020203" pitchFamily="34" charset="0"/>
              </a:rPr>
              <a:t>explore and visualize the data in order to discover patterns, relationships, and potential problems.</a:t>
            </a:r>
          </a:p>
          <a:p>
            <a:r>
              <a:rPr lang="en-US" sz="1800" dirty="0">
                <a:latin typeface="Segoe UI Light" panose="020B0502040204020203" pitchFamily="34" charset="0"/>
                <a:cs typeface="Segoe UI Light" panose="020B0502040204020203" pitchFamily="34" charset="0"/>
              </a:rPr>
              <a:t>Summary statistics (mean, median, std)</a:t>
            </a:r>
          </a:p>
          <a:p>
            <a:r>
              <a:rPr lang="en-US" sz="1800" dirty="0">
                <a:latin typeface="Segoe UI Light" panose="020B0502040204020203" pitchFamily="34" charset="0"/>
                <a:cs typeface="Segoe UI Light" panose="020B0502040204020203" pitchFamily="34" charset="0"/>
              </a:rPr>
              <a:t>Visualizations: histograms, scatter plots, box plots, etc.</a:t>
            </a:r>
          </a:p>
          <a:p>
            <a:r>
              <a:rPr lang="en-US" sz="1800" dirty="0">
                <a:latin typeface="Segoe UI Light" panose="020B0502040204020203" pitchFamily="34" charset="0"/>
                <a:cs typeface="Segoe UI Light" panose="020B0502040204020203" pitchFamily="34" charset="0"/>
              </a:rPr>
              <a:t> Identifying outliers , correlations , and trends</a:t>
            </a:r>
          </a:p>
          <a:p>
            <a:r>
              <a:rPr lang="en-US" sz="1800" dirty="0">
                <a:latin typeface="Segoe UI Light" panose="020B0502040204020203" pitchFamily="34" charset="0"/>
                <a:cs typeface="Segoe UI Light" panose="020B0502040204020203" pitchFamily="34" charset="0"/>
              </a:rPr>
              <a:t> Asking and answering initial business questions</a:t>
            </a:r>
            <a:endParaRPr lang="en-US" sz="1800" dirty="0">
              <a:solidFill>
                <a:schemeClr val="bg1"/>
              </a:solidFill>
              <a:latin typeface="Segoe UI Light" panose="020B0502040204020203" pitchFamily="34" charset="0"/>
              <a:cs typeface="Segoe UI Light" panose="020B0502040204020203" pitchFamily="34" charset="0"/>
            </a:endParaRPr>
          </a:p>
        </p:txBody>
      </p:sp>
      <p:sp>
        <p:nvSpPr>
          <p:cNvPr id="6" name="عنوان 5">
            <a:extLst>
              <a:ext uri="{FF2B5EF4-FFF2-40B4-BE49-F238E27FC236}">
                <a16:creationId xmlns:a16="http://schemas.microsoft.com/office/drawing/2014/main" id="{18221C4D-D39A-C965-6905-4373884FFFD6}"/>
              </a:ext>
            </a:extLst>
          </p:cNvPr>
          <p:cNvSpPr>
            <a:spLocks noGrp="1"/>
          </p:cNvSpPr>
          <p:nvPr>
            <p:ph type="title"/>
          </p:nvPr>
        </p:nvSpPr>
        <p:spPr>
          <a:xfrm>
            <a:off x="850392" y="540156"/>
            <a:ext cx="7971365" cy="622123"/>
          </a:xfrm>
        </p:spPr>
        <p:txBody>
          <a:bodyPr/>
          <a:lstStyle/>
          <a:p>
            <a:r>
              <a:rPr lang="en-US" sz="3200" dirty="0"/>
              <a:t>Exploratory data analysis </a:t>
            </a:r>
          </a:p>
        </p:txBody>
      </p:sp>
    </p:spTree>
    <p:extLst>
      <p:ext uri="{BB962C8B-B14F-4D97-AF65-F5344CB8AC3E}">
        <p14:creationId xmlns:p14="http://schemas.microsoft.com/office/powerpoint/2010/main" val="9380988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15833-49DB-8C47-1029-18C4ECE63DDC}"/>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3FC6AD-CCDA-BE6F-F440-548C7BE519BE}"/>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3" name="Content Placeholder 2">
            <a:extLst>
              <a:ext uri="{FF2B5EF4-FFF2-40B4-BE49-F238E27FC236}">
                <a16:creationId xmlns:a16="http://schemas.microsoft.com/office/drawing/2014/main" id="{1768AF62-2D75-2644-97C4-6CA95F389898}"/>
              </a:ext>
            </a:extLst>
          </p:cNvPr>
          <p:cNvSpPr>
            <a:spLocks noGrp="1"/>
          </p:cNvSpPr>
          <p:nvPr>
            <p:ph idx="1"/>
          </p:nvPr>
        </p:nvSpPr>
        <p:spPr>
          <a:xfrm>
            <a:off x="1117551" y="1820703"/>
            <a:ext cx="10384059" cy="3875018"/>
          </a:xfrm>
        </p:spPr>
        <p:txBody>
          <a:bodyPr/>
          <a:lstStyle/>
          <a:p>
            <a:pPr marL="0" indent="0">
              <a:buNone/>
            </a:pPr>
            <a:r>
              <a:rPr lang="en-US" sz="1800" dirty="0">
                <a:latin typeface="Segoe UI Light" panose="020B0502040204020203" pitchFamily="34" charset="0"/>
                <a:cs typeface="Segoe UI Light" panose="020B0502040204020203" pitchFamily="34" charset="0"/>
              </a:rPr>
              <a:t>create or modify features to improve the dataset's usefulness for machine learning models.</a:t>
            </a:r>
          </a:p>
          <a:p>
            <a:r>
              <a:rPr lang="en-US" sz="1800" dirty="0">
                <a:latin typeface="Segoe UI Light" panose="020B0502040204020203" pitchFamily="34" charset="0"/>
                <a:cs typeface="Segoe UI Light" panose="020B0502040204020203" pitchFamily="34" charset="0"/>
              </a:rPr>
              <a:t>Creating new features (e.g., from `visit_date` → `visit_day`, `visit_month`)</a:t>
            </a:r>
          </a:p>
          <a:p>
            <a:r>
              <a:rPr lang="en-US" sz="1800" dirty="0">
                <a:latin typeface="Segoe UI Light" panose="020B0502040204020203" pitchFamily="34" charset="0"/>
                <a:cs typeface="Segoe UI Light" panose="020B0502040204020203" pitchFamily="34" charset="0"/>
              </a:rPr>
              <a:t>Encoding categorical data</a:t>
            </a:r>
          </a:p>
          <a:p>
            <a:r>
              <a:rPr lang="en-US" sz="1800" dirty="0">
                <a:latin typeface="Segoe UI Light" panose="020B0502040204020203" pitchFamily="34" charset="0"/>
                <a:cs typeface="Segoe UI Light" panose="020B0502040204020203" pitchFamily="34" charset="0"/>
              </a:rPr>
              <a:t>Scaling numerical data</a:t>
            </a:r>
          </a:p>
          <a:p>
            <a:r>
              <a:rPr lang="en-US" sz="1800" dirty="0">
                <a:latin typeface="Segoe UI Light" panose="020B0502040204020203" pitchFamily="34" charset="0"/>
                <a:cs typeface="Segoe UI Light" panose="020B0502040204020203" pitchFamily="34" charset="0"/>
              </a:rPr>
              <a:t>Dropping or combining less useful columns</a:t>
            </a:r>
            <a:endParaRPr lang="en-US" sz="1800" dirty="0">
              <a:solidFill>
                <a:schemeClr val="bg1"/>
              </a:solidFill>
              <a:latin typeface="Segoe UI Light" panose="020B0502040204020203" pitchFamily="34" charset="0"/>
              <a:cs typeface="Segoe UI Light" panose="020B0502040204020203" pitchFamily="34" charset="0"/>
            </a:endParaRPr>
          </a:p>
        </p:txBody>
      </p:sp>
      <p:sp>
        <p:nvSpPr>
          <p:cNvPr id="6" name="عنوان 5">
            <a:extLst>
              <a:ext uri="{FF2B5EF4-FFF2-40B4-BE49-F238E27FC236}">
                <a16:creationId xmlns:a16="http://schemas.microsoft.com/office/drawing/2014/main" id="{90C9F49E-22E1-06F3-AD57-6CCF6D5E6FD2}"/>
              </a:ext>
            </a:extLst>
          </p:cNvPr>
          <p:cNvSpPr>
            <a:spLocks noGrp="1"/>
          </p:cNvSpPr>
          <p:nvPr>
            <p:ph type="title"/>
          </p:nvPr>
        </p:nvSpPr>
        <p:spPr>
          <a:xfrm>
            <a:off x="850392" y="540156"/>
            <a:ext cx="7971365" cy="622123"/>
          </a:xfrm>
        </p:spPr>
        <p:txBody>
          <a:bodyPr/>
          <a:lstStyle/>
          <a:p>
            <a:r>
              <a:rPr lang="en-US" sz="3200" dirty="0"/>
              <a:t>Feature engineering</a:t>
            </a:r>
          </a:p>
        </p:txBody>
      </p:sp>
    </p:spTree>
    <p:extLst>
      <p:ext uri="{BB962C8B-B14F-4D97-AF65-F5344CB8AC3E}">
        <p14:creationId xmlns:p14="http://schemas.microsoft.com/office/powerpoint/2010/main" val="4744901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نسق Offic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403F53"/>
      </a:dk1>
      <a:lt1>
        <a:sysClr val="window" lastClr="F6F6F6"/>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176</TotalTime>
  <Words>875</Words>
  <Application>Microsoft Office PowerPoint</Application>
  <PresentationFormat>شاشة عريضة</PresentationFormat>
  <Paragraphs>114</Paragraphs>
  <Slides>16</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16</vt:i4>
      </vt:variant>
    </vt:vector>
  </HeadingPairs>
  <TitlesOfParts>
    <vt:vector size="24" baseType="lpstr">
      <vt:lpstr>Arial</vt:lpstr>
      <vt:lpstr>Calibri</vt:lpstr>
      <vt:lpstr>Courier New</vt:lpstr>
      <vt:lpstr>Segoe UI Light</vt:lpstr>
      <vt:lpstr>Segoe UI Light (النص الأساسي)</vt:lpstr>
      <vt:lpstr>Tw Cen MT</vt:lpstr>
      <vt:lpstr>Wingdings</vt:lpstr>
      <vt:lpstr>نسق Office</vt:lpstr>
      <vt:lpstr>UAE Hospital Diabetes </vt:lpstr>
      <vt:lpstr>CONTENTS</vt:lpstr>
      <vt:lpstr>INTRODUCTION</vt:lpstr>
      <vt:lpstr>Tools &amp; Technologies</vt:lpstr>
      <vt:lpstr>Data Analysis </vt:lpstr>
      <vt:lpstr>Data understanding </vt:lpstr>
      <vt:lpstr>Data cleaning </vt:lpstr>
      <vt:lpstr>Exploratory data analysis </vt:lpstr>
      <vt:lpstr>Feature engineering</vt:lpstr>
      <vt:lpstr>Data Preprocessing </vt:lpstr>
      <vt:lpstr>Imports &amp; Initial Cleanup</vt:lpstr>
      <vt:lpstr>Feature &amp; Target Selection, Train-Test Split</vt:lpstr>
      <vt:lpstr>Numerical Pipeline</vt:lpstr>
      <vt:lpstr>Categorical Pipeline</vt:lpstr>
      <vt:lpstr>Concatenation &amp; Saving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Mazen Yasser Hamdi Suleiman</dc:creator>
  <cp:lastModifiedBy>Mazen Yasser Hamdi Suleiman</cp:lastModifiedBy>
  <cp:revision>2</cp:revision>
  <dcterms:created xsi:type="dcterms:W3CDTF">2025-06-20T20:18:02Z</dcterms:created>
  <dcterms:modified xsi:type="dcterms:W3CDTF">2025-06-20T23:16:11Z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