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HK Grotesk Bold" charset="1" panose="00000800000000000000"/>
      <p:regular r:id="rId25"/>
    </p:embeddedFont>
    <p:embeddedFont>
      <p:font typeface="Courier Prime" charset="1" panose="00000509000000000000"/>
      <p:regular r:id="rId26"/>
    </p:embeddedFont>
    <p:embeddedFont>
      <p:font typeface="Courier Prime Bold" charset="1" panose="00000809000000000000"/>
      <p:regular r:id="rId27"/>
    </p:embeddedFont>
    <p:embeddedFont>
      <p:font typeface="Courier Prime Italics" charset="1" panose="00000509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0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14666595" y="9210675"/>
            <a:ext cx="1539000" cy="0"/>
          </a:xfrm>
          <a:prstGeom prst="line">
            <a:avLst/>
          </a:prstGeom>
          <a:ln cap="flat" w="47625">
            <a:solidFill>
              <a:srgbClr val="0B1320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075364" y="516157"/>
            <a:ext cx="2823807" cy="2375528"/>
          </a:xfrm>
          <a:custGeom>
            <a:avLst/>
            <a:gdLst/>
            <a:ahLst/>
            <a:cxnLst/>
            <a:rect r="r" b="b" t="t" l="l"/>
            <a:pathLst>
              <a:path h="2375528" w="2823807">
                <a:moveTo>
                  <a:pt x="0" y="0"/>
                </a:moveTo>
                <a:lnTo>
                  <a:pt x="2823808" y="0"/>
                </a:lnTo>
                <a:lnTo>
                  <a:pt x="2823808" y="2375528"/>
                </a:lnTo>
                <a:lnTo>
                  <a:pt x="0" y="23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89359" y="1291330"/>
            <a:ext cx="11565134" cy="218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</a:pPr>
            <a:r>
              <a:rPr lang="en-US" sz="504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Integ</a:t>
            </a:r>
            <a:r>
              <a:rPr lang="en-US" b="true" sz="5044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ration of Databases for Mortality Analysis in the USA</a:t>
            </a:r>
          </a:p>
          <a:p>
            <a:pPr algn="l">
              <a:lnSpc>
                <a:spcPts val="5751"/>
              </a:lnSpc>
            </a:pPr>
            <a:r>
              <a:rPr lang="en-US" b="true" sz="5044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90718" y="8305161"/>
            <a:ext cx="243780" cy="92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48"/>
              </a:lnSpc>
            </a:pPr>
            <a:r>
              <a:rPr lang="en-US" b="true" sz="6358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3256" y="5652757"/>
            <a:ext cx="4785842" cy="141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&lt;STUDENTS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="BENJAMÍN FERNANDEZ"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"MAXIMILIANO SEPULVEDA"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/&gt;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3256" y="7541843"/>
            <a:ext cx="4785842" cy="69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&lt;PROFESSOR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= "MG. FELIPE VASQUEZ/&gt;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92922" y="2950234"/>
            <a:ext cx="4066361" cy="5782341"/>
            <a:chOff x="0" y="0"/>
            <a:chExt cx="1330715" cy="1892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0715" cy="1892268"/>
            </a:xfrm>
            <a:custGeom>
              <a:avLst/>
              <a:gdLst/>
              <a:ahLst/>
              <a:cxnLst/>
              <a:rect r="r" b="b" t="t" l="l"/>
              <a:pathLst>
                <a:path h="1892268" w="1330715">
                  <a:moveTo>
                    <a:pt x="0" y="0"/>
                  </a:moveTo>
                  <a:lnTo>
                    <a:pt x="1330715" y="0"/>
                  </a:lnTo>
                  <a:lnTo>
                    <a:pt x="1330715" y="1892268"/>
                  </a:lnTo>
                  <a:lnTo>
                    <a:pt x="0" y="189226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248148" y="2961977"/>
            <a:ext cx="2791634" cy="3969687"/>
            <a:chOff x="0" y="0"/>
            <a:chExt cx="1565636" cy="222632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010393" y="2282558"/>
            <a:ext cx="431419" cy="4314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190325" y="2282558"/>
            <a:ext cx="431419" cy="43141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3774707" y="2498267"/>
            <a:ext cx="10415618" cy="0"/>
          </a:xfrm>
          <a:prstGeom prst="line">
            <a:avLst/>
          </a:prstGeom>
          <a:ln cap="flat" w="47625">
            <a:solidFill>
              <a:srgbClr val="73737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483426" y="7107866"/>
            <a:ext cx="1624709" cy="1624709"/>
          </a:xfrm>
          <a:custGeom>
            <a:avLst/>
            <a:gdLst/>
            <a:ahLst/>
            <a:cxnLst/>
            <a:rect r="r" b="b" t="t" l="l"/>
            <a:pathLst>
              <a:path h="1624709" w="1624709">
                <a:moveTo>
                  <a:pt x="0" y="0"/>
                </a:moveTo>
                <a:lnTo>
                  <a:pt x="1624709" y="0"/>
                </a:lnTo>
                <a:lnTo>
                  <a:pt x="1624709" y="1624710"/>
                </a:lnTo>
                <a:lnTo>
                  <a:pt x="0" y="1624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44070" y="4235761"/>
            <a:ext cx="3764066" cy="1464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4"/>
              </a:lnSpc>
            </a:pPr>
            <a:r>
              <a:rPr lang="en-US" sz="4562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LOAD CSV INTO NEO4J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56233" y="2933402"/>
            <a:ext cx="1739739" cy="37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281" strike="noStrike" u="none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17477" y="4245286"/>
            <a:ext cx="2452977" cy="137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8"/>
              </a:lnSpc>
            </a:pPr>
            <a:r>
              <a:rPr lang="en-US" sz="2888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Lo</a:t>
            </a:r>
            <a:r>
              <a:rPr lang="en-US" sz="2888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AD CSV INTO CLICKHOUSE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96077"/>
            <a:ext cx="8915401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 Integration Process {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334218" y="9136928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3010217" y="2950234"/>
            <a:ext cx="2791634" cy="3969687"/>
            <a:chOff x="0" y="0"/>
            <a:chExt cx="1565636" cy="22263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992643" y="2264807"/>
            <a:ext cx="449169" cy="449169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3428256" y="2273872"/>
            <a:ext cx="431419" cy="431419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3124951" y="4261426"/>
            <a:ext cx="2562167" cy="112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MERGE DATA FROM </a:t>
            </a:r>
          </a:p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BOTH DATABASES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907853" y="2171143"/>
            <a:ext cx="636498" cy="636498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70422" y="2778260"/>
            <a:ext cx="2547036" cy="955138"/>
          </a:xfrm>
          <a:custGeom>
            <a:avLst/>
            <a:gdLst/>
            <a:ahLst/>
            <a:cxnLst/>
            <a:rect r="r" b="b" t="t" l="l"/>
            <a:pathLst>
              <a:path h="955138" w="2547036">
                <a:moveTo>
                  <a:pt x="0" y="0"/>
                </a:moveTo>
                <a:lnTo>
                  <a:pt x="2547036" y="0"/>
                </a:lnTo>
                <a:lnTo>
                  <a:pt x="2547036" y="955139"/>
                </a:lnTo>
                <a:lnTo>
                  <a:pt x="0" y="955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4664" y="561611"/>
            <a:ext cx="666565" cy="66656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4664" y="1697164"/>
            <a:ext cx="5694464" cy="7864324"/>
            <a:chOff x="0" y="0"/>
            <a:chExt cx="1552943" cy="21446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2943" cy="2144688"/>
            </a:xfrm>
            <a:custGeom>
              <a:avLst/>
              <a:gdLst/>
              <a:ahLst/>
              <a:cxnLst/>
              <a:rect r="r" b="b" t="t" l="l"/>
              <a:pathLst>
                <a:path h="2144688" w="1552943">
                  <a:moveTo>
                    <a:pt x="0" y="0"/>
                  </a:moveTo>
                  <a:lnTo>
                    <a:pt x="1552943" y="0"/>
                  </a:lnTo>
                  <a:lnTo>
                    <a:pt x="1552943" y="2144688"/>
                  </a:lnTo>
                  <a:lnTo>
                    <a:pt x="0" y="214468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885878" y="2451669"/>
            <a:ext cx="1592674" cy="1592674"/>
          </a:xfrm>
          <a:custGeom>
            <a:avLst/>
            <a:gdLst/>
            <a:ahLst/>
            <a:cxnLst/>
            <a:rect r="r" b="b" t="t" l="l"/>
            <a:pathLst>
              <a:path h="1592674" w="1592674">
                <a:moveTo>
                  <a:pt x="0" y="0"/>
                </a:moveTo>
                <a:lnTo>
                  <a:pt x="1592674" y="0"/>
                </a:lnTo>
                <a:lnTo>
                  <a:pt x="1592674" y="1592674"/>
                </a:lnTo>
                <a:lnTo>
                  <a:pt x="0" y="1592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70257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34922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92551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57215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974397" y="2451669"/>
            <a:ext cx="1169603" cy="1580544"/>
          </a:xfrm>
          <a:custGeom>
            <a:avLst/>
            <a:gdLst/>
            <a:ahLst/>
            <a:cxnLst/>
            <a:rect r="r" b="b" t="t" l="l"/>
            <a:pathLst>
              <a:path h="1580544" w="1169603">
                <a:moveTo>
                  <a:pt x="0" y="0"/>
                </a:moveTo>
                <a:lnTo>
                  <a:pt x="1169603" y="0"/>
                </a:lnTo>
                <a:lnTo>
                  <a:pt x="1169603" y="1580544"/>
                </a:lnTo>
                <a:lnTo>
                  <a:pt x="0" y="1580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71905" y="5219656"/>
            <a:ext cx="4220620" cy="4220620"/>
          </a:xfrm>
          <a:custGeom>
            <a:avLst/>
            <a:gdLst/>
            <a:ahLst/>
            <a:cxnLst/>
            <a:rect r="r" b="b" t="t" l="l"/>
            <a:pathLst>
              <a:path h="4220620" w="4220620">
                <a:moveTo>
                  <a:pt x="0" y="0"/>
                </a:moveTo>
                <a:lnTo>
                  <a:pt x="4220620" y="0"/>
                </a:lnTo>
                <a:lnTo>
                  <a:pt x="4220620" y="4220621"/>
                </a:lnTo>
                <a:lnTo>
                  <a:pt x="0" y="42206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01670" y="561660"/>
            <a:ext cx="8835068" cy="623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77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Lo</a:t>
            </a:r>
            <a:r>
              <a:rPr lang="en-US" sz="377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AD CSV INTO NEO4J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4664" y="2244995"/>
            <a:ext cx="5507222" cy="701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9091" indent="-19954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Processed CSV with deaths by cause, state, and year (USA)</a:t>
            </a: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 marL="399091" indent="-19954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</a:t>
            </a: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iltered relevant columns and cleaned null/invalid values</a:t>
            </a: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 marL="399091" indent="-19954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</a:t>
            </a: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odeled data in Neo4j as a graph (States, Causes, Years)</a:t>
            </a: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 marL="399091" indent="-19954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Created relationships showing deaths per cause, state, and year</a:t>
            </a:r>
          </a:p>
          <a:p>
            <a:pPr algn="just">
              <a:lnSpc>
                <a:spcPts val="2587"/>
              </a:lnSpc>
            </a:pPr>
          </a:p>
          <a:p>
            <a:pPr algn="l">
              <a:lnSpc>
                <a:spcPts val="2587"/>
              </a:lnSpc>
            </a:pPr>
          </a:p>
          <a:p>
            <a:pPr algn="l">
              <a:lnSpc>
                <a:spcPts val="258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8148" y="2961977"/>
            <a:ext cx="2791634" cy="3969687"/>
            <a:chOff x="0" y="0"/>
            <a:chExt cx="1565636" cy="22263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010393" y="2282558"/>
            <a:ext cx="431419" cy="43141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190325" y="2282558"/>
            <a:ext cx="431419" cy="4314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3774707" y="2498267"/>
            <a:ext cx="10415618" cy="0"/>
          </a:xfrm>
          <a:prstGeom prst="line">
            <a:avLst/>
          </a:prstGeom>
          <a:ln cap="flat" w="47625">
            <a:solidFill>
              <a:srgbClr val="737373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7830286" y="2961977"/>
            <a:ext cx="2791634" cy="3969687"/>
            <a:chOff x="0" y="0"/>
            <a:chExt cx="1565636" cy="22263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428256" y="2273872"/>
            <a:ext cx="431419" cy="43141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372854" y="2961977"/>
            <a:ext cx="4066361" cy="5782341"/>
            <a:chOff x="0" y="0"/>
            <a:chExt cx="1330715" cy="18922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30715" cy="1892268"/>
            </a:xfrm>
            <a:custGeom>
              <a:avLst/>
              <a:gdLst/>
              <a:ahLst/>
              <a:cxnLst/>
              <a:rect r="r" b="b" t="t" l="l"/>
              <a:pathLst>
                <a:path h="1892268" w="1330715">
                  <a:moveTo>
                    <a:pt x="0" y="0"/>
                  </a:moveTo>
                  <a:lnTo>
                    <a:pt x="1330715" y="0"/>
                  </a:lnTo>
                  <a:lnTo>
                    <a:pt x="1330715" y="1892268"/>
                  </a:lnTo>
                  <a:lnTo>
                    <a:pt x="0" y="189226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172574" y="2273872"/>
            <a:ext cx="449169" cy="44916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3536165" y="6799529"/>
            <a:ext cx="1690050" cy="1690050"/>
          </a:xfrm>
          <a:custGeom>
            <a:avLst/>
            <a:gdLst/>
            <a:ahLst/>
            <a:cxnLst/>
            <a:rect r="r" b="b" t="t" l="l"/>
            <a:pathLst>
              <a:path h="1690050" w="1690050">
                <a:moveTo>
                  <a:pt x="0" y="0"/>
                </a:moveTo>
                <a:lnTo>
                  <a:pt x="1690050" y="0"/>
                </a:lnTo>
                <a:lnTo>
                  <a:pt x="1690050" y="1690050"/>
                </a:lnTo>
                <a:lnTo>
                  <a:pt x="0" y="1690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417477" y="4245286"/>
            <a:ext cx="2452977" cy="137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8"/>
              </a:lnSpc>
            </a:pPr>
            <a:r>
              <a:rPr lang="en-US" sz="2888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Lo</a:t>
            </a:r>
            <a:r>
              <a:rPr lang="en-US" sz="2888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AD CSV INTO CLICKHOUSE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996077"/>
            <a:ext cx="8915401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 Integration Process {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334218" y="9136928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45019" y="4273169"/>
            <a:ext cx="2562167" cy="750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LOAD CSV INTO NEO4J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24001" y="4001766"/>
            <a:ext cx="3764066" cy="342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sz="4262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MERGE DATA FROM </a:t>
            </a:r>
          </a:p>
          <a:p>
            <a:pPr algn="ctr">
              <a:lnSpc>
                <a:spcPts val="5413"/>
              </a:lnSpc>
            </a:pPr>
            <a:r>
              <a:rPr lang="en-US" sz="4262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BOTH DATABASES</a:t>
            </a:r>
          </a:p>
          <a:p>
            <a:pPr algn="ctr">
              <a:lnSpc>
                <a:spcPts val="5413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3536165" y="2945145"/>
            <a:ext cx="1739739" cy="37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281" strike="noStrike" u="none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4087785" y="2180207"/>
            <a:ext cx="636498" cy="636498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10407315" cy="10389870"/>
            <a:chOff x="0" y="0"/>
            <a:chExt cx="3796617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96617" cy="3790253"/>
            </a:xfrm>
            <a:custGeom>
              <a:avLst/>
              <a:gdLst/>
              <a:ahLst/>
              <a:cxnLst/>
              <a:rect r="r" b="b" t="t" l="l"/>
              <a:pathLst>
                <a:path h="3790253" w="3796617">
                  <a:moveTo>
                    <a:pt x="0" y="0"/>
                  </a:moveTo>
                  <a:lnTo>
                    <a:pt x="3796617" y="0"/>
                  </a:lnTo>
                  <a:lnTo>
                    <a:pt x="3796617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0111" y="3372451"/>
            <a:ext cx="6988679" cy="491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 integration.py script represents the final stage of the ETL process, focused on the integration and joint analysis of data from the ClickHouse and Neo4j databases.</a:t>
            </a:r>
          </a:p>
          <a:p>
            <a:pPr algn="just">
              <a:lnSpc>
                <a:spcPts val="3264"/>
              </a:lnSpc>
            </a:pPr>
          </a:p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This script establishes simultaneous connections to both sources and uses a cause name mapping (CAUSE_MAP) to ensure compatibility between the records.</a:t>
            </a:r>
          </a:p>
          <a:p>
            <a:pPr algn="l">
              <a:lnSpc>
                <a:spcPts val="326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922729" y="1778137"/>
            <a:ext cx="6466615" cy="711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440"/>
              </a:lnSpc>
              <a:buFont typeface="Arial"/>
              <a:buChar char="•"/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It integrates both databases by mapping common elements.</a:t>
            </a:r>
          </a:p>
          <a:p>
            <a:pPr algn="just">
              <a:lnSpc>
                <a:spcPts val="4440"/>
              </a:lnSpc>
            </a:pPr>
          </a:p>
          <a:p>
            <a:pPr algn="just" marL="518160" indent="-259080" lvl="1">
              <a:lnSpc>
                <a:spcPts val="4440"/>
              </a:lnSpc>
              <a:buFont typeface="Arial"/>
              <a:buChar char="•"/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It features an interactive menu with the following options:</a:t>
            </a:r>
          </a:p>
          <a:p>
            <a:pPr algn="just" marL="906783" indent="-302261" lvl="2">
              <a:lnSpc>
                <a:spcPts val="3885"/>
              </a:lnSpc>
              <a:buFont typeface="Arial"/>
              <a:buChar char="⚬"/>
            </a:pPr>
            <a:r>
              <a:rPr lang="en-US" sz="2100" i="true">
                <a:solidFill>
                  <a:srgbClr val="FF914D"/>
                </a:solidFill>
                <a:latin typeface="Courier Prime Italics"/>
                <a:ea typeface="Courier Prime Italics"/>
                <a:cs typeface="Courier Prime Italics"/>
                <a:sym typeface="Courier Prime Italics"/>
              </a:rPr>
              <a:t>Analysis by cause and year</a:t>
            </a:r>
          </a:p>
          <a:p>
            <a:pPr algn="just" marL="906783" indent="-302261" lvl="2">
              <a:lnSpc>
                <a:spcPts val="3885"/>
              </a:lnSpc>
              <a:buFont typeface="Arial"/>
              <a:buChar char="⚬"/>
            </a:pPr>
            <a:r>
              <a:rPr lang="en-US" sz="2100" i="true">
                <a:solidFill>
                  <a:srgbClr val="FF914D"/>
                </a:solidFill>
                <a:latin typeface="Courier Prime Italics"/>
                <a:ea typeface="Courier Prime Italics"/>
                <a:cs typeface="Courier Prime Italics"/>
                <a:sym typeface="Courier Prime Italics"/>
              </a:rPr>
              <a:t>Export CSV with combined dat</a:t>
            </a:r>
            <a:r>
              <a:rPr lang="en-US" sz="2100" i="true">
                <a:solidFill>
                  <a:srgbClr val="FF914D"/>
                </a:solidFill>
                <a:latin typeface="Courier Prime Italics"/>
                <a:ea typeface="Courier Prime Italics"/>
                <a:cs typeface="Courier Prime Italics"/>
                <a:sym typeface="Courier Prime Italics"/>
              </a:rPr>
              <a:t>a</a:t>
            </a:r>
          </a:p>
          <a:p>
            <a:pPr algn="just">
              <a:lnSpc>
                <a:spcPts val="4440"/>
              </a:lnSpc>
            </a:pPr>
          </a:p>
          <a:p>
            <a:pPr algn="just" marL="518160" indent="-259080" lvl="1">
              <a:lnSpc>
                <a:spcPts val="4440"/>
              </a:lnSpc>
              <a:buFont typeface="Arial"/>
              <a:buChar char="•"/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For the analysis, we used two approaches: one using the CSV export, and another through the interactive menu.</a:t>
            </a:r>
          </a:p>
          <a:p>
            <a:pPr algn="just">
              <a:lnSpc>
                <a:spcPts val="4440"/>
              </a:lnSpc>
            </a:pPr>
          </a:p>
        </p:txBody>
      </p:sp>
      <p:sp>
        <p:nvSpPr>
          <p:cNvPr name="AutoShape 7" id="7"/>
          <p:cNvSpPr/>
          <p:nvPr/>
        </p:nvSpPr>
        <p:spPr>
          <a:xfrm>
            <a:off x="10776928" y="-392062"/>
            <a:ext cx="0" cy="10679062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574664" y="561611"/>
            <a:ext cx="666565" cy="66656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01670" y="561660"/>
            <a:ext cx="8835068" cy="1842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77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Merge D</a:t>
            </a:r>
            <a:r>
              <a:rPr lang="en-US" sz="377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ATA FROM </a:t>
            </a:r>
          </a:p>
          <a:p>
            <a:pPr algn="l">
              <a:lnSpc>
                <a:spcPts val="4800"/>
              </a:lnSpc>
            </a:pPr>
            <a:r>
              <a:rPr lang="en-US" sz="377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BOTH DATABASES</a:t>
            </a: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67838" y="4509987"/>
            <a:ext cx="5752323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03308" y="522467"/>
            <a:ext cx="8750754" cy="5214718"/>
          </a:xfrm>
          <a:custGeom>
            <a:avLst/>
            <a:gdLst/>
            <a:ahLst/>
            <a:cxnLst/>
            <a:rect r="r" b="b" t="t" l="l"/>
            <a:pathLst>
              <a:path h="5214718" w="8750754">
                <a:moveTo>
                  <a:pt x="0" y="0"/>
                </a:moveTo>
                <a:lnTo>
                  <a:pt x="8750754" y="0"/>
                </a:lnTo>
                <a:lnTo>
                  <a:pt x="8750754" y="5214718"/>
                </a:lnTo>
                <a:lnTo>
                  <a:pt x="0" y="5214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7" t="-2680" r="0" b="-368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03308" y="5975310"/>
            <a:ext cx="8750754" cy="2931502"/>
          </a:xfrm>
          <a:custGeom>
            <a:avLst/>
            <a:gdLst/>
            <a:ahLst/>
            <a:cxnLst/>
            <a:rect r="r" b="b" t="t" l="l"/>
            <a:pathLst>
              <a:path h="2931502" w="8750754">
                <a:moveTo>
                  <a:pt x="0" y="0"/>
                </a:moveTo>
                <a:lnTo>
                  <a:pt x="8750754" y="0"/>
                </a:lnTo>
                <a:lnTo>
                  <a:pt x="8750754" y="2931503"/>
                </a:lnTo>
                <a:lnTo>
                  <a:pt x="0" y="29315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3308" y="5975283"/>
            <a:ext cx="8750754" cy="2931502"/>
          </a:xfrm>
          <a:custGeom>
            <a:avLst/>
            <a:gdLst/>
            <a:ahLst/>
            <a:cxnLst/>
            <a:rect r="r" b="b" t="t" l="l"/>
            <a:pathLst>
              <a:path h="2931502" w="8750754">
                <a:moveTo>
                  <a:pt x="0" y="0"/>
                </a:moveTo>
                <a:lnTo>
                  <a:pt x="8750754" y="0"/>
                </a:lnTo>
                <a:lnTo>
                  <a:pt x="8750754" y="2931502"/>
                </a:lnTo>
                <a:lnTo>
                  <a:pt x="0" y="2931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47750"/>
            <a:ext cx="4031059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 1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899" y="1945153"/>
            <a:ext cx="8757699" cy="696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Analysis: Cancer (1999–2013) using Integrated CSV Data</a:t>
            </a:r>
          </a:p>
          <a:p>
            <a:pPr algn="just">
              <a:lnSpc>
                <a:spcPts val="3264"/>
              </a:lnSpc>
            </a:pPr>
          </a:p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Total Deaths:</a:t>
            </a:r>
          </a:p>
          <a:p>
            <a:pPr algn="just" marL="1036320" indent="-345440" lvl="2">
              <a:lnSpc>
                <a:spcPts val="3264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From 1999 to 2013, the total number of cancer deaths in the U.S. increased from 549,838 to 584,881. This moderate rise is likely linked to population growth.</a:t>
            </a:r>
          </a:p>
          <a:p>
            <a:pPr algn="just">
              <a:lnSpc>
                <a:spcPts val="3264"/>
              </a:lnSpc>
            </a:pPr>
          </a:p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National Mortality Rate:</a:t>
            </a:r>
          </a:p>
          <a:p>
            <a:pPr algn="just" marL="1036320" indent="-345440" lvl="2">
              <a:lnSpc>
                <a:spcPts val="3264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Despite the increase in total deaths, the average national mortality rate decreased from 200.8 to 163.2 deaths per 100,000 people. This suggests progress in prevention, early diagnosis, and treatment.</a:t>
            </a:r>
          </a:p>
          <a:p>
            <a:pPr algn="l">
              <a:lnSpc>
                <a:spcPts val="326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747852" y="9163933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22079" y="6755607"/>
            <a:ext cx="8731618" cy="2502693"/>
          </a:xfrm>
          <a:custGeom>
            <a:avLst/>
            <a:gdLst/>
            <a:ahLst/>
            <a:cxnLst/>
            <a:rect r="r" b="b" t="t" l="l"/>
            <a:pathLst>
              <a:path h="2502693" w="8731618">
                <a:moveTo>
                  <a:pt x="0" y="0"/>
                </a:moveTo>
                <a:lnTo>
                  <a:pt x="8731617" y="0"/>
                </a:lnTo>
                <a:lnTo>
                  <a:pt x="8731617" y="2502693"/>
                </a:lnTo>
                <a:lnTo>
                  <a:pt x="0" y="2502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22079" y="1447674"/>
            <a:ext cx="8731618" cy="2502693"/>
          </a:xfrm>
          <a:custGeom>
            <a:avLst/>
            <a:gdLst/>
            <a:ahLst/>
            <a:cxnLst/>
            <a:rect r="r" b="b" t="t" l="l"/>
            <a:pathLst>
              <a:path h="2502693" w="8731618">
                <a:moveTo>
                  <a:pt x="0" y="0"/>
                </a:moveTo>
                <a:lnTo>
                  <a:pt x="8731617" y="0"/>
                </a:lnTo>
                <a:lnTo>
                  <a:pt x="8731617" y="2502693"/>
                </a:lnTo>
                <a:lnTo>
                  <a:pt x="0" y="2502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22079" y="4102767"/>
            <a:ext cx="8731618" cy="2502693"/>
          </a:xfrm>
          <a:custGeom>
            <a:avLst/>
            <a:gdLst/>
            <a:ahLst/>
            <a:cxnLst/>
            <a:rect r="r" b="b" t="t" l="l"/>
            <a:pathLst>
              <a:path h="2502693" w="8731618">
                <a:moveTo>
                  <a:pt x="0" y="0"/>
                </a:moveTo>
                <a:lnTo>
                  <a:pt x="8731617" y="0"/>
                </a:lnTo>
                <a:lnTo>
                  <a:pt x="8731617" y="2502693"/>
                </a:lnTo>
                <a:lnTo>
                  <a:pt x="0" y="2502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 2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253" y="1838000"/>
            <a:ext cx="8738300" cy="7780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Analysis: Influenza and Pneumonia (1999–2013) using Interactive Menu</a:t>
            </a:r>
          </a:p>
          <a:p>
            <a:pPr algn="just">
              <a:lnSpc>
                <a:spcPts val="3264"/>
              </a:lnSpc>
            </a:pPr>
          </a:p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National Trend:</a:t>
            </a:r>
          </a:p>
          <a:p>
            <a:pPr algn="just" marL="1036320" indent="-345440" lvl="2">
              <a:lnSpc>
                <a:spcPts val="3264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 national mortality rate decreased from 23.5 to 15.9 deaths per 100,000 people, indicating progress in prevention, treatment, and vaccination efforts.</a:t>
            </a:r>
          </a:p>
          <a:p>
            <a:pPr algn="just">
              <a:lnSpc>
                <a:spcPts val="3264"/>
              </a:lnSpc>
            </a:pPr>
          </a:p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States with Highest Deaths:</a:t>
            </a:r>
          </a:p>
          <a:p>
            <a:pPr algn="just" marL="1036320" indent="-345440" lvl="2">
              <a:lnSpc>
                <a:spcPts val="3264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California, New York, and Texas consistently had the highest absolute numbers, mainly due to their large populations.</a:t>
            </a:r>
          </a:p>
          <a:p>
            <a:pPr algn="just">
              <a:lnSpc>
                <a:spcPts val="3264"/>
              </a:lnSpc>
            </a:pPr>
          </a:p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Example: California reduced deaths from 8,324 (2000) to 6,551 (2013).</a:t>
            </a: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326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562757" y="-392062"/>
            <a:ext cx="0" cy="9650362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57275" y="3492271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57275" y="5479676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6542311" y="3588740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6542311" y="5576144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65797" y="5071027"/>
            <a:ext cx="916054" cy="896067"/>
          </a:xfrm>
          <a:custGeom>
            <a:avLst/>
            <a:gdLst/>
            <a:ahLst/>
            <a:cxnLst/>
            <a:rect r="r" b="b" t="t" l="l"/>
            <a:pathLst>
              <a:path h="896067" w="916054">
                <a:moveTo>
                  <a:pt x="0" y="0"/>
                </a:moveTo>
                <a:lnTo>
                  <a:pt x="916054" y="0"/>
                </a:lnTo>
                <a:lnTo>
                  <a:pt x="916054" y="896067"/>
                </a:lnTo>
                <a:lnTo>
                  <a:pt x="0" y="896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95049" y="4775894"/>
            <a:ext cx="1433376" cy="1407564"/>
          </a:xfrm>
          <a:custGeom>
            <a:avLst/>
            <a:gdLst/>
            <a:ahLst/>
            <a:cxnLst/>
            <a:rect r="r" b="b" t="t" l="l"/>
            <a:pathLst>
              <a:path h="1407564" w="1433376">
                <a:moveTo>
                  <a:pt x="0" y="0"/>
                </a:moveTo>
                <a:lnTo>
                  <a:pt x="1433376" y="0"/>
                </a:lnTo>
                <a:lnTo>
                  <a:pt x="1433376" y="1407564"/>
                </a:lnTo>
                <a:lnTo>
                  <a:pt x="0" y="1407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63" t="0" r="-296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17465" y="4775894"/>
            <a:ext cx="1433376" cy="1372026"/>
          </a:xfrm>
          <a:custGeom>
            <a:avLst/>
            <a:gdLst/>
            <a:ahLst/>
            <a:cxnLst/>
            <a:rect r="r" b="b" t="t" l="l"/>
            <a:pathLst>
              <a:path h="1372026" w="1433376">
                <a:moveTo>
                  <a:pt x="0" y="0"/>
                </a:moveTo>
                <a:lnTo>
                  <a:pt x="1433376" y="0"/>
                </a:lnTo>
                <a:lnTo>
                  <a:pt x="1433376" y="1372025"/>
                </a:lnTo>
                <a:lnTo>
                  <a:pt x="0" y="1372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1740947" y="3556583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1740947" y="5543988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7230725" y="3524427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7230725" y="5511832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205260" y="4701716"/>
            <a:ext cx="1877481" cy="1877481"/>
          </a:xfrm>
          <a:custGeom>
            <a:avLst/>
            <a:gdLst/>
            <a:ahLst/>
            <a:cxnLst/>
            <a:rect r="r" b="b" t="t" l="l"/>
            <a:pathLst>
              <a:path h="1877481" w="1877481">
                <a:moveTo>
                  <a:pt x="0" y="0"/>
                </a:moveTo>
                <a:lnTo>
                  <a:pt x="1877480" y="0"/>
                </a:lnTo>
                <a:lnTo>
                  <a:pt x="1877480" y="1877481"/>
                </a:lnTo>
                <a:lnTo>
                  <a:pt x="0" y="18774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438907" y="4190432"/>
            <a:ext cx="4167254" cy="2578489"/>
          </a:xfrm>
          <a:custGeom>
            <a:avLst/>
            <a:gdLst/>
            <a:ahLst/>
            <a:cxnLst/>
            <a:rect r="r" b="b" t="t" l="l"/>
            <a:pathLst>
              <a:path h="2578489" w="4167254">
                <a:moveTo>
                  <a:pt x="0" y="0"/>
                </a:moveTo>
                <a:lnTo>
                  <a:pt x="4167254" y="0"/>
                </a:lnTo>
                <a:lnTo>
                  <a:pt x="4167254" y="2578488"/>
                </a:lnTo>
                <a:lnTo>
                  <a:pt x="0" y="25784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Conclusions {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985462" y="9567552"/>
            <a:ext cx="536454" cy="450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83"/>
              </a:lnSpc>
            </a:pPr>
            <a:r>
              <a:rPr lang="en-US" sz="3055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12874" y="5945880"/>
            <a:ext cx="842558" cy="175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"/>
              </a:lnSpc>
              <a:spcBef>
                <a:spcPct val="0"/>
              </a:spcBef>
            </a:pPr>
            <a:r>
              <a:rPr lang="en-US" sz="1106">
                <a:solidFill>
                  <a:srgbClr val="0B1320"/>
                </a:solidFill>
                <a:latin typeface="Courier Prime"/>
                <a:ea typeface="Courier Prime"/>
                <a:cs typeface="Courier Prime"/>
                <a:sym typeface="Courier Prime"/>
              </a:rPr>
              <a:t>Clickhouse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06985" y="3079483"/>
            <a:ext cx="2231920" cy="412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563">
                <a:solidFill>
                  <a:srgbClr val="20232A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INTEGRATION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372197" y="3079483"/>
            <a:ext cx="1985716" cy="412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563">
                <a:solidFill>
                  <a:srgbClr val="20232A"/>
                </a:solidFill>
                <a:latin typeface="Courier Prime"/>
                <a:ea typeface="Courier Prime"/>
                <a:cs typeface="Courier Prime"/>
                <a:sym typeface="Courier Prime"/>
              </a:rPr>
              <a:t>IMPACT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19452" y="3079483"/>
            <a:ext cx="2231920" cy="412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563">
                <a:solidFill>
                  <a:srgbClr val="20232A"/>
                </a:solidFill>
                <a:latin typeface="Courier Prime"/>
                <a:ea typeface="Courier Prime"/>
                <a:cs typeface="Courier Prime"/>
                <a:sym typeface="Courier Prime"/>
              </a:rPr>
              <a:t>INSIGHTS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7656" y="7247927"/>
            <a:ext cx="4581756" cy="69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9"/>
              </a:lnSpc>
            </a:pPr>
            <a:r>
              <a:rPr lang="en-US" sz="1544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Successfully combined ClickHouse </a:t>
            </a:r>
          </a:p>
          <a:p>
            <a:pPr algn="ctr">
              <a:lnSpc>
                <a:spcPts val="1869"/>
              </a:lnSpc>
            </a:pPr>
            <a:r>
              <a:rPr lang="en-US" sz="1544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&amp; </a:t>
            </a:r>
          </a:p>
          <a:p>
            <a:pPr algn="ctr">
              <a:lnSpc>
                <a:spcPts val="1869"/>
              </a:lnSpc>
            </a:pPr>
            <a:r>
              <a:rPr lang="en-US" b="true" sz="1544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Neo4j to analyze mortality data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28028" y="7247927"/>
            <a:ext cx="4831944" cy="68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3"/>
              </a:lnSpc>
            </a:pPr>
            <a:r>
              <a:rPr lang="en-US" sz="1539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Identified trends and patterns across</a:t>
            </a:r>
          </a:p>
          <a:p>
            <a:pPr algn="ctr">
              <a:lnSpc>
                <a:spcPts val="1863"/>
              </a:lnSpc>
            </a:pPr>
            <a:r>
              <a:rPr lang="en-US" sz="1539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</a:t>
            </a:r>
          </a:p>
          <a:p>
            <a:pPr algn="ctr">
              <a:lnSpc>
                <a:spcPts val="1863"/>
              </a:lnSpc>
            </a:pPr>
            <a:r>
              <a:rPr lang="en-US" b="true" sz="1539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time and geography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07705" y="7236215"/>
            <a:ext cx="4914699" cy="69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5"/>
              </a:lnSpc>
            </a:pPr>
            <a:r>
              <a:rPr lang="en-US" sz="1566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Demonstrated the value of using</a:t>
            </a:r>
          </a:p>
          <a:p>
            <a:pPr algn="ctr">
              <a:lnSpc>
                <a:spcPts val="1895"/>
              </a:lnSpc>
            </a:pPr>
            <a:r>
              <a:rPr lang="en-US" sz="1566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</a:t>
            </a:r>
          </a:p>
          <a:p>
            <a:pPr algn="ctr">
              <a:lnSpc>
                <a:spcPts val="1895"/>
              </a:lnSpc>
            </a:pPr>
            <a:r>
              <a:rPr lang="en-US" b="true" sz="1566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specialized NoSQL databases</a:t>
            </a:r>
          </a:p>
        </p:txBody>
      </p:sp>
      <p:sp>
        <p:nvSpPr>
          <p:cNvPr name="AutoShape 25" id="25"/>
          <p:cNvSpPr/>
          <p:nvPr/>
        </p:nvSpPr>
        <p:spPr>
          <a:xfrm>
            <a:off x="628650" y="-392062"/>
            <a:ext cx="0" cy="9650362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3245316"/>
            <a:ext cx="14722114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Thanks for watching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99591" y="7517684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8912" y="5236577"/>
            <a:ext cx="10747189" cy="159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&lt;By="Benjamín Fernández",</a:t>
            </a:r>
          </a:p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“Maximiliano Sepulveda”/&gt;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4891" y="2085555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8F8F8F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 --&gt;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14666595" y="9210675"/>
            <a:ext cx="1539000" cy="0"/>
          </a:xfrm>
          <a:prstGeom prst="line">
            <a:avLst/>
          </a:prstGeom>
          <a:ln cap="flat" w="47625">
            <a:solidFill>
              <a:srgbClr val="0B1320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075364" y="516157"/>
            <a:ext cx="2823807" cy="2375528"/>
          </a:xfrm>
          <a:custGeom>
            <a:avLst/>
            <a:gdLst/>
            <a:ahLst/>
            <a:cxnLst/>
            <a:rect r="r" b="b" t="t" l="l"/>
            <a:pathLst>
              <a:path h="2375528" w="2823807">
                <a:moveTo>
                  <a:pt x="0" y="0"/>
                </a:moveTo>
                <a:lnTo>
                  <a:pt x="2823808" y="0"/>
                </a:lnTo>
                <a:lnTo>
                  <a:pt x="2823808" y="2375528"/>
                </a:lnTo>
                <a:lnTo>
                  <a:pt x="0" y="23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9834" y="1291330"/>
            <a:ext cx="11565134" cy="218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</a:pPr>
            <a:r>
              <a:rPr lang="en-US" sz="504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Integ</a:t>
            </a:r>
            <a:r>
              <a:rPr lang="en-US" b="true" sz="5044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ration of Databases for Mortality Analysis in the USA</a:t>
            </a:r>
          </a:p>
          <a:p>
            <a:pPr algn="l">
              <a:lnSpc>
                <a:spcPts val="5751"/>
              </a:lnSpc>
            </a:pPr>
            <a:r>
              <a:rPr lang="en-US" b="true" sz="5044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90718" y="8305161"/>
            <a:ext cx="243780" cy="92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48"/>
              </a:lnSpc>
            </a:pPr>
            <a:r>
              <a:rPr lang="en-US" b="true" sz="6358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3256" y="5652757"/>
            <a:ext cx="4785842" cy="141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&lt;STUDENTS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="BENJAMÍN FERNANDEZ"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"MAXIMILIANO SEPULVEDA"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/&gt;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3256" y="7541843"/>
            <a:ext cx="4785842" cy="69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&lt;PROFESSOR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= "MG. FELIPE VASQUEZ/&gt;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20587" y="1076325"/>
            <a:ext cx="7246825" cy="122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70"/>
              </a:lnSpc>
            </a:pPr>
            <a:r>
              <a:rPr lang="en-US" sz="8395" b="true">
                <a:solidFill>
                  <a:srgbClr val="F3F6FA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Introduccion {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39986" y="3437289"/>
            <a:ext cx="13922022" cy="4412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Why Did We Analyze This Data?</a:t>
            </a:r>
          </a:p>
          <a:p>
            <a:pPr algn="just" marL="604519" indent="-302260" lvl="1">
              <a:lnSpc>
                <a:spcPts val="3191"/>
              </a:lnSpc>
              <a:buFont typeface="Arial"/>
              <a:buChar char="•"/>
            </a:pPr>
            <a:r>
              <a:rPr lang="en-US" sz="27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We chose U.S. mortality data due to its high quality, standardization, and level of detail, which enables in-depth analysis of causes of death by state and year.</a:t>
            </a:r>
          </a:p>
          <a:p>
            <a:pPr algn="just">
              <a:lnSpc>
                <a:spcPts val="3191"/>
              </a:lnSpc>
            </a:pPr>
          </a:p>
          <a:p>
            <a:pPr algn="just">
              <a:lnSpc>
                <a:spcPts val="3191"/>
              </a:lnSpc>
            </a:pPr>
          </a:p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Project Objective</a:t>
            </a:r>
          </a:p>
          <a:p>
            <a:pPr algn="just" marL="604519" indent="-302260" lvl="1">
              <a:lnSpc>
                <a:spcPts val="3191"/>
              </a:lnSpc>
              <a:buFont typeface="Arial"/>
              <a:buChar char="•"/>
            </a:pPr>
            <a:r>
              <a:rPr lang="en-US" sz="27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To integrate mortality data from ClickHouse and Neo4j in order to identify trends, anomalies, and patterns using an ETL process that consolidates both datasets for efficient analysis.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8716" y="2451159"/>
            <a:ext cx="7667477" cy="5790120"/>
            <a:chOff x="0" y="0"/>
            <a:chExt cx="3264708" cy="24653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64708" cy="2465355"/>
            </a:xfrm>
            <a:custGeom>
              <a:avLst/>
              <a:gdLst/>
              <a:ahLst/>
              <a:cxnLst/>
              <a:rect r="r" b="b" t="t" l="l"/>
              <a:pathLst>
                <a:path h="2465355" w="3264708">
                  <a:moveTo>
                    <a:pt x="0" y="0"/>
                  </a:moveTo>
                  <a:lnTo>
                    <a:pt x="3264708" y="0"/>
                  </a:lnTo>
                  <a:lnTo>
                    <a:pt x="3264708" y="2465355"/>
                  </a:lnTo>
                  <a:lnTo>
                    <a:pt x="0" y="246535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281808" y="2451159"/>
            <a:ext cx="7667477" cy="5790120"/>
            <a:chOff x="0" y="0"/>
            <a:chExt cx="3264708" cy="24653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4708" cy="2465355"/>
            </a:xfrm>
            <a:custGeom>
              <a:avLst/>
              <a:gdLst/>
              <a:ahLst/>
              <a:cxnLst/>
              <a:rect r="r" b="b" t="t" l="l"/>
              <a:pathLst>
                <a:path h="2465355" w="3264708">
                  <a:moveTo>
                    <a:pt x="0" y="0"/>
                  </a:moveTo>
                  <a:lnTo>
                    <a:pt x="3264708" y="0"/>
                  </a:lnTo>
                  <a:lnTo>
                    <a:pt x="3264708" y="2465355"/>
                  </a:lnTo>
                  <a:lnTo>
                    <a:pt x="0" y="246535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86709" y="2890163"/>
            <a:ext cx="6261698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Death rates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0221" y="2890163"/>
            <a:ext cx="6187604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Leading cause death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0923" y="3684940"/>
            <a:ext cx="7149874" cy="382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3743" indent="-221871" lvl="1">
              <a:lnSpc>
                <a:spcPts val="2815"/>
              </a:lnSpc>
              <a:buFont typeface="Arial"/>
              <a:buChar char="•"/>
            </a:pPr>
            <a:r>
              <a:rPr lang="en-US" b="true" sz="2055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Contains annual death rates per 100,000 inhabitants.</a:t>
            </a:r>
          </a:p>
          <a:p>
            <a:pPr algn="l">
              <a:lnSpc>
                <a:spcPts val="2815"/>
              </a:lnSpc>
            </a:pPr>
          </a:p>
          <a:p>
            <a:pPr algn="l" marL="443743" indent="-221871" lvl="1">
              <a:lnSpc>
                <a:spcPts val="2815"/>
              </a:lnSpc>
              <a:buFont typeface="Arial"/>
              <a:buChar char="•"/>
            </a:pPr>
            <a:r>
              <a:rPr lang="en-US" b="true" sz="2055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Columns: Year, Cause of Death, Death Rate, Age Group, Sex, State.</a:t>
            </a:r>
          </a:p>
          <a:p>
            <a:pPr algn="l">
              <a:lnSpc>
                <a:spcPts val="2815"/>
              </a:lnSpc>
            </a:pPr>
          </a:p>
          <a:p>
            <a:pPr algn="l" marL="443743" indent="-221871" lvl="1">
              <a:lnSpc>
                <a:spcPts val="2815"/>
              </a:lnSpc>
              <a:buFont typeface="Arial"/>
              <a:buChar char="•"/>
            </a:pPr>
            <a:r>
              <a:rPr lang="en-US" b="true" sz="2055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Covers all U.S. states from 1900 to 2013</a:t>
            </a:r>
          </a:p>
          <a:p>
            <a:pPr algn="l">
              <a:lnSpc>
                <a:spcPts val="2815"/>
              </a:lnSpc>
            </a:pPr>
          </a:p>
          <a:p>
            <a:pPr algn="l" marL="443743" indent="-221871" lvl="1">
              <a:lnSpc>
                <a:spcPts val="2815"/>
              </a:lnSpc>
              <a:buFont typeface="Arial"/>
              <a:buChar char="•"/>
            </a:pPr>
            <a:r>
              <a:rPr lang="en-US" b="true" sz="2055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Allows time series analysis of mortality trends.</a:t>
            </a:r>
          </a:p>
          <a:p>
            <a:pPr algn="l">
              <a:lnSpc>
                <a:spcPts val="281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83708" y="1047750"/>
            <a:ext cx="15920584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Public Dataset: Leading Causes of Death in the USA {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53210" y="897636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09246" y="3684940"/>
            <a:ext cx="7212601" cy="422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755" indent="-222377" lvl="1">
              <a:lnSpc>
                <a:spcPts val="2822"/>
              </a:lnSpc>
              <a:buFont typeface="Arial"/>
              <a:buChar char="•"/>
            </a:pPr>
            <a:r>
              <a:rPr lang="en-US" b="true" sz="206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Lists the top 10 causes of death per year and state.</a:t>
            </a:r>
          </a:p>
          <a:p>
            <a:pPr algn="l">
              <a:lnSpc>
                <a:spcPts val="2822"/>
              </a:lnSpc>
            </a:pPr>
          </a:p>
          <a:p>
            <a:pPr algn="l" marL="444755" indent="-222377" lvl="1">
              <a:lnSpc>
                <a:spcPts val="2822"/>
              </a:lnSpc>
              <a:buFont typeface="Arial"/>
              <a:buChar char="•"/>
            </a:pPr>
            <a:r>
              <a:rPr lang="en-US" b="true" sz="206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Columns: Year, State, Cause of Death, Deaths, Population.</a:t>
            </a:r>
          </a:p>
          <a:p>
            <a:pPr algn="l">
              <a:lnSpc>
                <a:spcPts val="2822"/>
              </a:lnSpc>
            </a:pPr>
          </a:p>
          <a:p>
            <a:pPr algn="l" marL="444755" indent="-222377" lvl="1">
              <a:lnSpc>
                <a:spcPts val="2822"/>
              </a:lnSpc>
              <a:buFont typeface="Arial"/>
              <a:buChar char="•"/>
            </a:pPr>
            <a:r>
              <a:rPr lang="en-US" b="true" sz="206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Data from 1999 to 2020 across all U.S. states.</a:t>
            </a:r>
          </a:p>
          <a:p>
            <a:pPr algn="l">
              <a:lnSpc>
                <a:spcPts val="2822"/>
              </a:lnSpc>
            </a:pPr>
          </a:p>
          <a:p>
            <a:pPr algn="l" marL="444755" indent="-222377" lvl="1">
              <a:lnSpc>
                <a:spcPts val="2822"/>
              </a:lnSpc>
              <a:buFont typeface="Arial"/>
              <a:buChar char="•"/>
            </a:pPr>
            <a:r>
              <a:rPr lang="en-US" b="true" sz="206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Enables exploration of geographic and temporal patterns.</a:t>
            </a:r>
          </a:p>
          <a:p>
            <a:pPr algn="l">
              <a:lnSpc>
                <a:spcPts val="282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5907" y="4509987"/>
            <a:ext cx="12776185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Selected databases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684576" y="4745682"/>
            <a:ext cx="13188707" cy="2535970"/>
            <a:chOff x="0" y="0"/>
            <a:chExt cx="3518720" cy="6765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676591"/>
            </a:xfrm>
            <a:custGeom>
              <a:avLst/>
              <a:gdLst/>
              <a:ahLst/>
              <a:cxnLst/>
              <a:rect r="r" b="b" t="t" l="l"/>
              <a:pathLst>
                <a:path h="676591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676591"/>
                  </a:lnTo>
                  <a:lnTo>
                    <a:pt x="0" y="676591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716828" y="3431260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716828" y="5418665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308302" y="4260258"/>
            <a:ext cx="2316814" cy="2316814"/>
          </a:xfrm>
          <a:custGeom>
            <a:avLst/>
            <a:gdLst/>
            <a:ahLst/>
            <a:cxnLst/>
            <a:rect r="r" b="b" t="t" l="l"/>
            <a:pathLst>
              <a:path h="2316814" w="2316814">
                <a:moveTo>
                  <a:pt x="0" y="0"/>
                </a:moveTo>
                <a:lnTo>
                  <a:pt x="2316814" y="0"/>
                </a:lnTo>
                <a:lnTo>
                  <a:pt x="2316814" y="2316814"/>
                </a:lnTo>
                <a:lnTo>
                  <a:pt x="0" y="231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0181" y="4316444"/>
            <a:ext cx="2333065" cy="2333065"/>
          </a:xfrm>
          <a:custGeom>
            <a:avLst/>
            <a:gdLst/>
            <a:ahLst/>
            <a:cxnLst/>
            <a:rect r="r" b="b" t="t" l="l"/>
            <a:pathLst>
              <a:path h="2333065" w="2333065">
                <a:moveTo>
                  <a:pt x="0" y="0"/>
                </a:moveTo>
                <a:lnTo>
                  <a:pt x="2333065" y="0"/>
                </a:lnTo>
                <a:lnTo>
                  <a:pt x="2333065" y="2333065"/>
                </a:lnTo>
                <a:lnTo>
                  <a:pt x="0" y="23330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93649" y="5012473"/>
            <a:ext cx="797035" cy="812384"/>
          </a:xfrm>
          <a:custGeom>
            <a:avLst/>
            <a:gdLst/>
            <a:ahLst/>
            <a:cxnLst/>
            <a:rect r="r" b="b" t="t" l="l"/>
            <a:pathLst>
              <a:path h="812384" w="797035">
                <a:moveTo>
                  <a:pt x="0" y="0"/>
                </a:moveTo>
                <a:lnTo>
                  <a:pt x="797035" y="0"/>
                </a:lnTo>
                <a:lnTo>
                  <a:pt x="797035" y="812384"/>
                </a:lnTo>
                <a:lnTo>
                  <a:pt x="0" y="812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92167" y="5012473"/>
            <a:ext cx="797035" cy="812384"/>
          </a:xfrm>
          <a:custGeom>
            <a:avLst/>
            <a:gdLst/>
            <a:ahLst/>
            <a:cxnLst/>
            <a:rect r="r" b="b" t="t" l="l"/>
            <a:pathLst>
              <a:path h="812384" w="797035">
                <a:moveTo>
                  <a:pt x="0" y="0"/>
                </a:moveTo>
                <a:lnTo>
                  <a:pt x="797035" y="0"/>
                </a:lnTo>
                <a:lnTo>
                  <a:pt x="797035" y="812384"/>
                </a:lnTo>
                <a:lnTo>
                  <a:pt x="0" y="812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78590" y="1413712"/>
            <a:ext cx="2012436" cy="8138530"/>
          </a:xfrm>
          <a:custGeom>
            <a:avLst/>
            <a:gdLst/>
            <a:ahLst/>
            <a:cxnLst/>
            <a:rect r="r" b="b" t="t" l="l"/>
            <a:pathLst>
              <a:path h="8138530" w="2012436">
                <a:moveTo>
                  <a:pt x="0" y="0"/>
                </a:moveTo>
                <a:lnTo>
                  <a:pt x="2012436" y="0"/>
                </a:lnTo>
                <a:lnTo>
                  <a:pt x="2012436" y="8138530"/>
                </a:lnTo>
                <a:lnTo>
                  <a:pt x="0" y="81385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47184" y="561465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Justification for the Choice of Databases ( {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2886" y="3890370"/>
            <a:ext cx="3520730" cy="524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0"/>
              </a:lnSpc>
            </a:pPr>
            <a:r>
              <a:rPr lang="en-US" sz="3322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Death rates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44391" y="2456963"/>
            <a:ext cx="7687958" cy="891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734" indent="-319367" lvl="1">
              <a:lnSpc>
                <a:spcPts val="3579"/>
              </a:lnSpc>
              <a:buFont typeface="Arial"/>
              <a:buChar char="•"/>
            </a:pPr>
            <a:r>
              <a:rPr lang="en-US" b="true" sz="295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Optimized for time-series data (death rates over years).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44391" y="3989409"/>
            <a:ext cx="7687958" cy="133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734" indent="-319367" lvl="1">
              <a:lnSpc>
                <a:spcPts val="3579"/>
              </a:lnSpc>
              <a:buFont typeface="Arial"/>
              <a:buChar char="•"/>
            </a:pPr>
            <a:r>
              <a:rPr lang="en-US" b="true" sz="295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Handles large volumes of historical data efficiently (1900–2013).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44391" y="5602093"/>
            <a:ext cx="7687958" cy="133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734" indent="-319367" lvl="1">
              <a:lnSpc>
                <a:spcPts val="3579"/>
              </a:lnSpc>
              <a:buFont typeface="Arial"/>
              <a:buChar char="•"/>
            </a:pPr>
            <a:r>
              <a:rPr lang="en-US" b="true" sz="295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Columnar storage reduces I/O (input/output) for selected fields.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44391" y="7488774"/>
            <a:ext cx="7687958" cy="891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734" indent="-319367" lvl="1">
              <a:lnSpc>
                <a:spcPts val="3579"/>
              </a:lnSpc>
              <a:buFont typeface="Arial"/>
              <a:buChar char="•"/>
            </a:pPr>
            <a:r>
              <a:rPr lang="en-US" b="true" sz="295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Scales horizontally to handle growing data needs.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751829" y="4633511"/>
            <a:ext cx="13188707" cy="2640696"/>
            <a:chOff x="0" y="0"/>
            <a:chExt cx="3518720" cy="7045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704532"/>
            </a:xfrm>
            <a:custGeom>
              <a:avLst/>
              <a:gdLst/>
              <a:ahLst/>
              <a:cxnLst/>
              <a:rect r="r" b="b" t="t" l="l"/>
              <a:pathLst>
                <a:path h="704532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704532"/>
                  </a:lnTo>
                  <a:lnTo>
                    <a:pt x="0" y="704532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16615141" y="3378434"/>
            <a:ext cx="0" cy="195749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615141" y="5274565"/>
            <a:ext cx="0" cy="195749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430601" y="4290268"/>
            <a:ext cx="2225917" cy="2225917"/>
          </a:xfrm>
          <a:custGeom>
            <a:avLst/>
            <a:gdLst/>
            <a:ahLst/>
            <a:cxnLst/>
            <a:rect r="r" b="b" t="t" l="l"/>
            <a:pathLst>
              <a:path h="2225917" w="2225917">
                <a:moveTo>
                  <a:pt x="0" y="0"/>
                </a:moveTo>
                <a:lnTo>
                  <a:pt x="2225916" y="0"/>
                </a:lnTo>
                <a:lnTo>
                  <a:pt x="2225916" y="2225916"/>
                </a:lnTo>
                <a:lnTo>
                  <a:pt x="0" y="222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120337" y="4755963"/>
            <a:ext cx="760431" cy="775075"/>
          </a:xfrm>
          <a:custGeom>
            <a:avLst/>
            <a:gdLst/>
            <a:ahLst/>
            <a:cxnLst/>
            <a:rect r="r" b="b" t="t" l="l"/>
            <a:pathLst>
              <a:path h="775075" w="760431">
                <a:moveTo>
                  <a:pt x="0" y="0"/>
                </a:moveTo>
                <a:lnTo>
                  <a:pt x="760431" y="0"/>
                </a:lnTo>
                <a:lnTo>
                  <a:pt x="760431" y="775074"/>
                </a:lnTo>
                <a:lnTo>
                  <a:pt x="0" y="7750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740122" y="4755963"/>
            <a:ext cx="760431" cy="775075"/>
          </a:xfrm>
          <a:custGeom>
            <a:avLst/>
            <a:gdLst/>
            <a:ahLst/>
            <a:cxnLst/>
            <a:rect r="r" b="b" t="t" l="l"/>
            <a:pathLst>
              <a:path h="775075" w="760431">
                <a:moveTo>
                  <a:pt x="0" y="0"/>
                </a:moveTo>
                <a:lnTo>
                  <a:pt x="760430" y="0"/>
                </a:lnTo>
                <a:lnTo>
                  <a:pt x="760430" y="775074"/>
                </a:lnTo>
                <a:lnTo>
                  <a:pt x="0" y="7750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6026657" y="1261120"/>
            <a:ext cx="1920013" cy="7764760"/>
          </a:xfrm>
          <a:custGeom>
            <a:avLst/>
            <a:gdLst/>
            <a:ahLst/>
            <a:cxnLst/>
            <a:rect r="r" b="b" t="t" l="l"/>
            <a:pathLst>
              <a:path h="7764760" w="1920013">
                <a:moveTo>
                  <a:pt x="0" y="0"/>
                </a:moveTo>
                <a:lnTo>
                  <a:pt x="1920014" y="0"/>
                </a:lnTo>
                <a:lnTo>
                  <a:pt x="1920014" y="7764760"/>
                </a:lnTo>
                <a:lnTo>
                  <a:pt x="0" y="77647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88908" y="4485567"/>
            <a:ext cx="3508976" cy="1315866"/>
          </a:xfrm>
          <a:custGeom>
            <a:avLst/>
            <a:gdLst/>
            <a:ahLst/>
            <a:cxnLst/>
            <a:rect r="r" b="b" t="t" l="l"/>
            <a:pathLst>
              <a:path h="1315866" w="3508976">
                <a:moveTo>
                  <a:pt x="0" y="0"/>
                </a:moveTo>
                <a:lnTo>
                  <a:pt x="3508976" y="0"/>
                </a:lnTo>
                <a:lnTo>
                  <a:pt x="3508976" y="1315866"/>
                </a:lnTo>
                <a:lnTo>
                  <a:pt x="0" y="13158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24419" y="279313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Justification for the Choice of Databases ( {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61283" y="3081378"/>
            <a:ext cx="4964551" cy="98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2"/>
              </a:lnSpc>
            </a:pPr>
            <a:r>
              <a:rPr lang="en-US" sz="3192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Leading cause </a:t>
            </a:r>
          </a:p>
          <a:p>
            <a:pPr algn="ctr">
              <a:lnSpc>
                <a:spcPts val="3862"/>
              </a:lnSpc>
            </a:pPr>
            <a:r>
              <a:rPr lang="en-US" b="true" sz="3192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death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521" y="1998948"/>
            <a:ext cx="6779143" cy="158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228" indent="-281614" lvl="1">
              <a:lnSpc>
                <a:spcPts val="3156"/>
              </a:lnSpc>
              <a:buFont typeface="Arial"/>
              <a:buChar char="•"/>
            </a:pPr>
            <a:r>
              <a:rPr lang="en-US" b="true" sz="260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Graph model naturally represents relationships between states, years, and causes.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7521" y="3873675"/>
            <a:ext cx="6779143" cy="119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228" indent="-281614" lvl="1">
              <a:lnSpc>
                <a:spcPts val="3156"/>
              </a:lnSpc>
              <a:buFont typeface="Arial"/>
              <a:buChar char="•"/>
            </a:pPr>
            <a:r>
              <a:rPr lang="en-US" b="true" sz="260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Efficient for exploring complex connections and patterns in data.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521" y="5349900"/>
            <a:ext cx="6779143" cy="79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228" indent="-281614" lvl="1">
              <a:lnSpc>
                <a:spcPts val="3156"/>
              </a:lnSpc>
              <a:buFont typeface="Arial"/>
              <a:buChar char="•"/>
            </a:pPr>
            <a:r>
              <a:rPr lang="en-US" b="true" sz="260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Ideal for geographic and temporal relationship analysis.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521" y="6959371"/>
            <a:ext cx="6779143" cy="79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228" indent="-281614" lvl="1">
              <a:lnSpc>
                <a:spcPts val="3156"/>
              </a:lnSpc>
              <a:buFont typeface="Arial"/>
              <a:buChar char="•"/>
            </a:pPr>
            <a:r>
              <a:rPr lang="en-US" b="true" sz="260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Scales horizontally to handle growing data needs.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1677" y="4509987"/>
            <a:ext cx="11504647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 integration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48785" y="3025166"/>
            <a:ext cx="4066361" cy="5782341"/>
            <a:chOff x="0" y="0"/>
            <a:chExt cx="1330715" cy="1892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0715" cy="1892268"/>
            </a:xfrm>
            <a:custGeom>
              <a:avLst/>
              <a:gdLst/>
              <a:ahLst/>
              <a:cxnLst/>
              <a:rect r="r" b="b" t="t" l="l"/>
              <a:pathLst>
                <a:path h="1892268" w="1330715">
                  <a:moveTo>
                    <a:pt x="0" y="0"/>
                  </a:moveTo>
                  <a:lnTo>
                    <a:pt x="1330715" y="0"/>
                  </a:lnTo>
                  <a:lnTo>
                    <a:pt x="1330715" y="1892268"/>
                  </a:lnTo>
                  <a:lnTo>
                    <a:pt x="0" y="189226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30286" y="2950234"/>
            <a:ext cx="2791634" cy="3969687"/>
            <a:chOff x="0" y="0"/>
            <a:chExt cx="1565636" cy="222632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470042" y="2180018"/>
            <a:ext cx="636498" cy="63649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010393" y="2282558"/>
            <a:ext cx="431419" cy="43141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190325" y="2282558"/>
            <a:ext cx="431419" cy="43141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AutoShape 12" id="12"/>
          <p:cNvSpPr/>
          <p:nvPr/>
        </p:nvSpPr>
        <p:spPr>
          <a:xfrm>
            <a:off x="4106540" y="2498267"/>
            <a:ext cx="10083785" cy="0"/>
          </a:xfrm>
          <a:prstGeom prst="line">
            <a:avLst/>
          </a:prstGeom>
          <a:ln cap="flat" w="47625">
            <a:solidFill>
              <a:srgbClr val="73737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139289" y="7182798"/>
            <a:ext cx="1624709" cy="1624709"/>
          </a:xfrm>
          <a:custGeom>
            <a:avLst/>
            <a:gdLst/>
            <a:ahLst/>
            <a:cxnLst/>
            <a:rect r="r" b="b" t="t" l="l"/>
            <a:pathLst>
              <a:path h="1624709" w="1624709">
                <a:moveTo>
                  <a:pt x="0" y="0"/>
                </a:moveTo>
                <a:lnTo>
                  <a:pt x="1624710" y="0"/>
                </a:lnTo>
                <a:lnTo>
                  <a:pt x="1624710" y="1624709"/>
                </a:lnTo>
                <a:lnTo>
                  <a:pt x="0" y="1624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99933" y="4354020"/>
            <a:ext cx="3764066" cy="2197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4"/>
              </a:lnSpc>
            </a:pPr>
            <a:r>
              <a:rPr lang="en-US" sz="4562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LOAD CSV INTO CLICKHOUSE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12096" y="3008334"/>
            <a:ext cx="1739739" cy="37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281">
                <a:solidFill>
                  <a:srgbClr val="20232A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</a:t>
            </a:r>
            <a:r>
              <a:rPr lang="en-US" sz="2281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99614" y="4363545"/>
            <a:ext cx="2452977" cy="75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1"/>
              </a:lnSpc>
            </a:pPr>
            <a:r>
              <a:rPr lang="en-US" sz="2340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LOAD CSV INTO NEO4J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996077"/>
            <a:ext cx="8915401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 Integration Process {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334218" y="9136928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010217" y="2950234"/>
            <a:ext cx="2791634" cy="3969687"/>
            <a:chOff x="0" y="0"/>
            <a:chExt cx="1565636" cy="222632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124951" y="4261426"/>
            <a:ext cx="2562167" cy="112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MERGE DATA FROM </a:t>
            </a:r>
          </a:p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BOTH DATABASES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4664" y="1697164"/>
            <a:ext cx="5694464" cy="7864324"/>
            <a:chOff x="0" y="0"/>
            <a:chExt cx="1552943" cy="2144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52943" cy="2144688"/>
            </a:xfrm>
            <a:custGeom>
              <a:avLst/>
              <a:gdLst/>
              <a:ahLst/>
              <a:cxnLst/>
              <a:rect r="r" b="b" t="t" l="l"/>
              <a:pathLst>
                <a:path h="2144688" w="1552943">
                  <a:moveTo>
                    <a:pt x="0" y="0"/>
                  </a:moveTo>
                  <a:lnTo>
                    <a:pt x="1552943" y="0"/>
                  </a:lnTo>
                  <a:lnTo>
                    <a:pt x="1552943" y="2144688"/>
                  </a:lnTo>
                  <a:lnTo>
                    <a:pt x="0" y="214468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4664" y="561611"/>
            <a:ext cx="666565" cy="66656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885878" y="2451669"/>
            <a:ext cx="1592674" cy="1592674"/>
          </a:xfrm>
          <a:custGeom>
            <a:avLst/>
            <a:gdLst/>
            <a:ahLst/>
            <a:cxnLst/>
            <a:rect r="r" b="b" t="t" l="l"/>
            <a:pathLst>
              <a:path h="1592674" w="1592674">
                <a:moveTo>
                  <a:pt x="0" y="0"/>
                </a:moveTo>
                <a:lnTo>
                  <a:pt x="1592674" y="0"/>
                </a:lnTo>
                <a:lnTo>
                  <a:pt x="1592674" y="1592674"/>
                </a:lnTo>
                <a:lnTo>
                  <a:pt x="0" y="1592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25035" y="5871514"/>
            <a:ext cx="6114360" cy="2681349"/>
          </a:xfrm>
          <a:custGeom>
            <a:avLst/>
            <a:gdLst/>
            <a:ahLst/>
            <a:cxnLst/>
            <a:rect r="r" b="b" t="t" l="l"/>
            <a:pathLst>
              <a:path h="2681349" w="6114360">
                <a:moveTo>
                  <a:pt x="0" y="0"/>
                </a:moveTo>
                <a:lnTo>
                  <a:pt x="6114360" y="0"/>
                </a:lnTo>
                <a:lnTo>
                  <a:pt x="6114360" y="2681348"/>
                </a:lnTo>
                <a:lnTo>
                  <a:pt x="0" y="2681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08" t="-4097" r="-40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70257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34922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92551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57215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41872" y="2628868"/>
            <a:ext cx="2476549" cy="1238274"/>
          </a:xfrm>
          <a:custGeom>
            <a:avLst/>
            <a:gdLst/>
            <a:ahLst/>
            <a:cxnLst/>
            <a:rect r="r" b="b" t="t" l="l"/>
            <a:pathLst>
              <a:path h="1238274" w="2476549">
                <a:moveTo>
                  <a:pt x="0" y="0"/>
                </a:moveTo>
                <a:lnTo>
                  <a:pt x="2476549" y="0"/>
                </a:lnTo>
                <a:lnTo>
                  <a:pt x="2476549" y="1238275"/>
                </a:lnTo>
                <a:lnTo>
                  <a:pt x="0" y="123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974397" y="2451669"/>
            <a:ext cx="1169603" cy="1580544"/>
          </a:xfrm>
          <a:custGeom>
            <a:avLst/>
            <a:gdLst/>
            <a:ahLst/>
            <a:cxnLst/>
            <a:rect r="r" b="b" t="t" l="l"/>
            <a:pathLst>
              <a:path h="1580544" w="1169603">
                <a:moveTo>
                  <a:pt x="0" y="0"/>
                </a:moveTo>
                <a:lnTo>
                  <a:pt x="1169603" y="0"/>
                </a:lnTo>
                <a:lnTo>
                  <a:pt x="1169603" y="1580544"/>
                </a:lnTo>
                <a:lnTo>
                  <a:pt x="0" y="15805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01670" y="561660"/>
            <a:ext cx="8835068" cy="618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77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77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Lo</a:t>
            </a:r>
            <a:r>
              <a:rPr lang="en-US" sz="377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AD CSV INTO CLICKHOUSE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5403" y="2175967"/>
            <a:ext cx="5392985" cy="686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Prepared and loaded mortality data into ClickHouse</a:t>
            </a: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</a:t>
            </a: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xtracted from a public CSV with age-adjusted death rates (USA)</a:t>
            </a: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</a:t>
            </a: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leaned column names for compatibility</a:t>
            </a: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</a:t>
            </a: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reated death_rates table </a:t>
            </a:r>
          </a:p>
          <a:p>
            <a:pPr algn="just">
              <a:lnSpc>
                <a:spcPts val="2534"/>
              </a:lnSpc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(year, cause, death_rate)</a:t>
            </a: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Removed previous versions of the table to avoid conflicts</a:t>
            </a:r>
          </a:p>
          <a:p>
            <a:pPr algn="l">
              <a:lnSpc>
                <a:spcPts val="253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DAGsqupsC8g</dc:identifier>
  <dcterms:modified xsi:type="dcterms:W3CDTF">2011-08-01T06:04:30Z</dcterms:modified>
  <cp:revision>1</cp:revision>
  <dc:title>Presentación Técnica Código Programación Minimalista Gris</dc:title>
</cp:coreProperties>
</file>