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4" r:id="rId3"/>
    <p:sldId id="285" r:id="rId4"/>
    <p:sldId id="259" r:id="rId5"/>
    <p:sldId id="289" r:id="rId6"/>
    <p:sldId id="261" r:id="rId7"/>
    <p:sldId id="282" r:id="rId8"/>
    <p:sldId id="283" r:id="rId9"/>
    <p:sldId id="287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zuki Kakei" initials="MK" lastIdx="1" clrIdx="0">
    <p:extLst>
      <p:ext uri="{19B8F6BF-5375-455C-9EA6-DF929625EA0E}">
        <p15:presenceInfo xmlns:p15="http://schemas.microsoft.com/office/powerpoint/2012/main" userId="16ad319d63225b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35" autoAdjust="0"/>
    <p:restoredTop sz="94660"/>
  </p:normalViewPr>
  <p:slideViewPr>
    <p:cSldViewPr snapToGrid="0">
      <p:cViewPr>
        <p:scale>
          <a:sx n="70" d="100"/>
          <a:sy n="70" d="100"/>
        </p:scale>
        <p:origin x="32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zuki Kakei" userId="16ad319d63225bb8" providerId="LiveId" clId="{C446EE0D-D393-44F5-AF0A-EA818A820ADD}"/>
    <pc:docChg chg="modSld">
      <pc:chgData name="Mizuki Kakei" userId="16ad319d63225bb8" providerId="LiveId" clId="{C446EE0D-D393-44F5-AF0A-EA818A820ADD}" dt="2019-08-11T13:49:37.581" v="0" actId="1076"/>
      <pc:docMkLst>
        <pc:docMk/>
      </pc:docMkLst>
      <pc:sldChg chg="modSp">
        <pc:chgData name="Mizuki Kakei" userId="16ad319d63225bb8" providerId="LiveId" clId="{C446EE0D-D393-44F5-AF0A-EA818A820ADD}" dt="2019-08-11T13:49:37.581" v="0" actId="1076"/>
        <pc:sldMkLst>
          <pc:docMk/>
          <pc:sldMk cId="3147571317" sldId="289"/>
        </pc:sldMkLst>
        <pc:picChg chg="mod">
          <ac:chgData name="Mizuki Kakei" userId="16ad319d63225bb8" providerId="LiveId" clId="{C446EE0D-D393-44F5-AF0A-EA818A820ADD}" dt="2019-08-11T13:49:37.581" v="0" actId="1076"/>
          <ac:picMkLst>
            <pc:docMk/>
            <pc:sldMk cId="3147571317" sldId="289"/>
            <ac:picMk id="6" creationId="{BD34F83D-E9AC-4197-A6E8-BBD4CB9463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19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29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91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842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382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76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1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60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38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3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33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93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24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96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87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0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68464F-C756-4D0C-8EEB-B283A8368FD0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31DE319-7755-4358-B6B9-7AE531E05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626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58993D4-299F-42DE-B9A0-759A978CAA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19" r="35550"/>
          <a:stretch/>
        </p:blipFill>
        <p:spPr>
          <a:xfrm>
            <a:off x="8833282" y="10"/>
            <a:ext cx="3358718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177A209-E0C5-48A1-95AA-81B4D49A6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992" y="4448400"/>
            <a:ext cx="7735824" cy="1641490"/>
          </a:xfrm>
        </p:spPr>
        <p:txBody>
          <a:bodyPr>
            <a:normAutofit/>
          </a:bodyPr>
          <a:lstStyle/>
          <a:p>
            <a:r>
              <a:rPr kumimoji="1" lang="en-US" altLang="ja-JP" sz="6000" dirty="0"/>
              <a:t>Location</a:t>
            </a:r>
            <a:r>
              <a:rPr kumimoji="1" lang="ja-JP" altLang="en-US" sz="6000" dirty="0"/>
              <a:t> </a:t>
            </a:r>
            <a:r>
              <a:rPr lang="en-US" altLang="ja-JP" sz="6000" dirty="0"/>
              <a:t>Navigate</a:t>
            </a:r>
            <a:r>
              <a:rPr kumimoji="1" lang="ja-JP" altLang="en-US" sz="6000" dirty="0"/>
              <a:t> </a:t>
            </a:r>
            <a:r>
              <a:rPr kumimoji="1" lang="en-US" altLang="ja-JP" sz="6000" dirty="0"/>
              <a:t>system</a:t>
            </a:r>
            <a:r>
              <a:rPr kumimoji="1" lang="ja-JP" altLang="en-US" sz="6000" dirty="0"/>
              <a:t> 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A8539E-CAF9-4334-835F-FC42B7558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792" y="3694375"/>
            <a:ext cx="7735824" cy="75402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Mizuki Kakei</a:t>
            </a:r>
          </a:p>
        </p:txBody>
      </p:sp>
    </p:spTree>
    <p:extLst>
      <p:ext uri="{BB962C8B-B14F-4D97-AF65-F5344CB8AC3E}">
        <p14:creationId xmlns:p14="http://schemas.microsoft.com/office/powerpoint/2010/main" val="269710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00243-0A7D-4341-9B40-A342DB3DD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875" y="1047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Best results of Accuracy and R-</a:t>
            </a:r>
            <a:r>
              <a:rPr lang="en-US" altLang="ja-JP" dirty="0" err="1"/>
              <a:t>squeared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B447508-60BC-4CE0-9533-F96BF8E07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466996"/>
              </p:ext>
            </p:extLst>
          </p:nvPr>
        </p:nvGraphicFramePr>
        <p:xfrm>
          <a:off x="269957" y="3011557"/>
          <a:ext cx="6426118" cy="3574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4846">
                  <a:extLst>
                    <a:ext uri="{9D8B030D-6E8A-4147-A177-3AD203B41FA5}">
                      <a16:colId xmlns:a16="http://schemas.microsoft.com/office/drawing/2014/main" val="2522359594"/>
                    </a:ext>
                  </a:extLst>
                </a:gridCol>
                <a:gridCol w="2336769">
                  <a:extLst>
                    <a:ext uri="{9D8B030D-6E8A-4147-A177-3AD203B41FA5}">
                      <a16:colId xmlns:a16="http://schemas.microsoft.com/office/drawing/2014/main" val="1801430843"/>
                    </a:ext>
                  </a:extLst>
                </a:gridCol>
                <a:gridCol w="1594503">
                  <a:extLst>
                    <a:ext uri="{9D8B030D-6E8A-4147-A177-3AD203B41FA5}">
                      <a16:colId xmlns:a16="http://schemas.microsoft.com/office/drawing/2014/main" val="4125475606"/>
                    </a:ext>
                  </a:extLst>
                </a:gridCol>
              </a:tblGrid>
              <a:tr h="714911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Validation Accuracy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R-Squared 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268939"/>
                  </a:ext>
                </a:extLst>
              </a:tr>
              <a:tr h="714911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Floor (No PCs, RF)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90%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-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884274"/>
                  </a:ext>
                </a:extLst>
              </a:tr>
              <a:tr h="714911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Building (No PCs, RF)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99.5%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-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64212"/>
                  </a:ext>
                </a:extLst>
              </a:tr>
              <a:tr h="714911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Longitude (PCs, RF)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-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0.992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272864"/>
                  </a:ext>
                </a:extLst>
              </a:tr>
              <a:tr h="714911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Latitude (No PCs, RF)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-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0.97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835586"/>
                  </a:ext>
                </a:extLst>
              </a:tr>
            </a:tbl>
          </a:graphicData>
        </a:graphic>
      </p:graphicFrame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9797F647-B7C1-4E1F-B7CC-EA0797FE8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268" t="30397" r="35617" b="16403"/>
          <a:stretch/>
        </p:blipFill>
        <p:spPr>
          <a:xfrm>
            <a:off x="6905625" y="3011553"/>
            <a:ext cx="5086349" cy="357455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5303AD5-1CD2-4C1B-BADA-E08107C7FF56}"/>
              </a:ext>
            </a:extLst>
          </p:cNvPr>
          <p:cNvSpPr txBox="1"/>
          <p:nvPr/>
        </p:nvSpPr>
        <p:spPr>
          <a:xfrm>
            <a:off x="452311" y="1261640"/>
            <a:ext cx="113880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The image below right shows the difference between the prediction and validation data. </a:t>
            </a:r>
          </a:p>
          <a:p>
            <a:r>
              <a:rPr kumimoji="1" lang="en-US" altLang="ja-JP" sz="2400" dirty="0"/>
              <a:t>Green color represents validation data and blue color is for the prediction.</a:t>
            </a:r>
          </a:p>
          <a:p>
            <a:r>
              <a:rPr kumimoji="1" lang="en-US" altLang="ja-JP" sz="2400" dirty="0"/>
              <a:t>The accuracy and R-square of prediction was quite high.</a:t>
            </a:r>
          </a:p>
          <a:p>
            <a:r>
              <a:rPr kumimoji="1" lang="en-US" altLang="ja-JP" sz="2400" dirty="0"/>
              <a:t>However, if we see the image of the map, the error is still big.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311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F86B2-136B-4EF3-9772-852D97D9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and Outlook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F8FDA2-26C7-46ED-858A-04E2F1E88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99" y="2234715"/>
            <a:ext cx="6052325" cy="4282765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Random forest performed the best results for all prediction of floor, building, longitude and latitude.</a:t>
            </a:r>
          </a:p>
          <a:p>
            <a:endParaRPr lang="en-US" altLang="ja-JP" dirty="0"/>
          </a:p>
          <a:p>
            <a:r>
              <a:rPr lang="en-US" altLang="ja-JP" dirty="0"/>
              <a:t>The a</a:t>
            </a:r>
            <a:r>
              <a:rPr kumimoji="1" lang="en-US" altLang="ja-JP" dirty="0"/>
              <a:t>ccuracy of Floor </a:t>
            </a:r>
            <a:r>
              <a:rPr lang="en-US" altLang="ja-JP" dirty="0"/>
              <a:t>and </a:t>
            </a:r>
            <a:r>
              <a:rPr kumimoji="1" lang="en-US" altLang="ja-JP" dirty="0"/>
              <a:t>Latitude prediction should be improved.</a:t>
            </a:r>
          </a:p>
          <a:p>
            <a:endParaRPr kumimoji="1" lang="en-US" altLang="ja-JP" dirty="0"/>
          </a:p>
          <a:p>
            <a:r>
              <a:rPr lang="en-US" altLang="ja-JP" dirty="0"/>
              <a:t>For the next step, Outliers of the data should be detected.</a:t>
            </a:r>
          </a:p>
          <a:p>
            <a:endParaRPr lang="en-US" altLang="ja-JP" dirty="0"/>
          </a:p>
          <a:p>
            <a:r>
              <a:rPr lang="en-US" altLang="ja-JP" dirty="0"/>
              <a:t>Creating apps for this system.</a:t>
            </a:r>
          </a:p>
          <a:p>
            <a:endParaRPr lang="en-US" altLang="ja-JP" dirty="0"/>
          </a:p>
          <a:p>
            <a:r>
              <a:rPr lang="en-US" altLang="ja-JP" dirty="0"/>
              <a:t>Adding the function that user can search some specific person’s location.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ja-JP" altLang="en-US" sz="32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F13B31D-D565-4158-9B32-742036463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4" y="2770494"/>
            <a:ext cx="5199131" cy="340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6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2AF98-B040-4BB2-989B-6E255630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Index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654BD4-06B9-4681-B898-D86F18FF8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Executive summary</a:t>
            </a:r>
          </a:p>
          <a:p>
            <a:endParaRPr lang="en-US" altLang="ja-JP" dirty="0"/>
          </a:p>
          <a:p>
            <a:r>
              <a:rPr lang="en-US" altLang="ja-JP" dirty="0"/>
              <a:t>Objects and goals</a:t>
            </a:r>
          </a:p>
          <a:p>
            <a:r>
              <a:rPr lang="en-US" altLang="ja-JP" dirty="0"/>
              <a:t>Area Map</a:t>
            </a:r>
          </a:p>
          <a:p>
            <a:r>
              <a:rPr lang="en-US" altLang="ja-JP" dirty="0"/>
              <a:t>Data set</a:t>
            </a:r>
          </a:p>
          <a:p>
            <a:r>
              <a:rPr lang="en-US" altLang="ja-JP" dirty="0"/>
              <a:t>Principal component analysis</a:t>
            </a:r>
          </a:p>
          <a:p>
            <a:r>
              <a:rPr kumimoji="1" lang="en-US" altLang="ja-JP" dirty="0"/>
              <a:t>Methods of Analysis</a:t>
            </a:r>
          </a:p>
          <a:p>
            <a:r>
              <a:rPr lang="en-US" altLang="ja-JP" dirty="0"/>
              <a:t>Results </a:t>
            </a:r>
          </a:p>
          <a:p>
            <a:r>
              <a:rPr kumimoji="1" lang="en-US" altLang="ja-JP" dirty="0"/>
              <a:t>Summary and outlook 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866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B91B6-9206-4D3B-9262-30FA4E05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09650"/>
          </a:xfrm>
        </p:spPr>
        <p:txBody>
          <a:bodyPr/>
          <a:lstStyle/>
          <a:p>
            <a:r>
              <a:rPr kumimoji="1" lang="en-US" altLang="ja-JP" dirty="0"/>
              <a:t>Executive Summary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4C80B4-CE8B-4368-A109-AFE7984C8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939970"/>
            <a:ext cx="10953750" cy="495600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en-US" altLang="ja-JP" sz="2000" u="sng" dirty="0"/>
              <a:t>Purpose and methods</a:t>
            </a:r>
            <a:r>
              <a:rPr kumimoji="1" lang="en-US" altLang="ja-JP" sz="2000" dirty="0"/>
              <a:t> : </a:t>
            </a:r>
          </a:p>
          <a:p>
            <a:pPr marL="0" indent="0">
              <a:buNone/>
            </a:pPr>
            <a:r>
              <a:rPr kumimoji="1" lang="en-US" altLang="ja-JP" sz="2000" dirty="0"/>
              <a:t>This report examines the navigation system inside the campus.</a:t>
            </a:r>
            <a:r>
              <a:rPr lang="en-US" altLang="ja-JP" sz="2000" dirty="0"/>
              <a:t> The purpose of this report is finding</a:t>
            </a:r>
            <a:r>
              <a:rPr kumimoji="1" lang="en-US" altLang="ja-JP" sz="2000" dirty="0"/>
              <a:t> the best machine leaning model which predicts the location i.e. longitude, latitude, floor and building based on </a:t>
            </a:r>
            <a:r>
              <a:rPr kumimoji="1" lang="en-US" altLang="ja-JP" sz="2000" dirty="0" err="1"/>
              <a:t>Wifi</a:t>
            </a:r>
            <a:r>
              <a:rPr kumimoji="1" lang="en-US" altLang="ja-JP" sz="2000" dirty="0"/>
              <a:t> finger print. As a method of analysis, We b</a:t>
            </a:r>
            <a:r>
              <a:rPr lang="en-US" altLang="ja-JP" sz="2000" dirty="0"/>
              <a:t>uilt 6 different models which included 2 different data Preprocessing (PCs and No PCs)  </a:t>
            </a:r>
            <a:r>
              <a:rPr kumimoji="1" lang="en-US" altLang="ja-JP" sz="2000" dirty="0"/>
              <a:t>and 3 different prediction model (KNN, SVM and Random Forest).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kumimoji="1" lang="en-US" altLang="ja-JP" sz="2000" u="sng" dirty="0"/>
              <a:t>Findings and conclusions</a:t>
            </a:r>
            <a:r>
              <a:rPr kumimoji="1" lang="en-US" altLang="ja-JP" sz="2000" dirty="0"/>
              <a:t> :</a:t>
            </a:r>
          </a:p>
          <a:p>
            <a:pPr marL="0" indent="0">
              <a:buNone/>
            </a:pPr>
            <a:r>
              <a:rPr lang="en-US" altLang="ja-JP" sz="2000" dirty="0"/>
              <a:t>For the floor, building and latitude prediction, the best values were obtained for the model without PCA with random forest. It gave 90%, 99.5% of accuracy and 0.97 of R-squared respectively. For Longitude prediction, the model with PCA with random forest worked well. It obtained 0.992 R-squared. 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u="sng" dirty="0"/>
              <a:t>Recommendations</a:t>
            </a:r>
            <a:r>
              <a:rPr kumimoji="1" lang="en-US" altLang="ja-JP" sz="2000" dirty="0"/>
              <a:t> :</a:t>
            </a:r>
          </a:p>
          <a:p>
            <a:pPr marL="0" indent="0">
              <a:buNone/>
            </a:pPr>
            <a:r>
              <a:rPr lang="en-US" altLang="ja-JP" sz="2000" dirty="0"/>
              <a:t>Creating apps with this location navigation system.</a:t>
            </a:r>
          </a:p>
          <a:p>
            <a:pPr marL="0" indent="0">
              <a:buNone/>
            </a:pPr>
            <a:r>
              <a:rPr kumimoji="1" lang="en-US" altLang="ja-JP" sz="2000" dirty="0"/>
              <a:t>Adding the service in the app which can tell specific person’s location.</a:t>
            </a:r>
            <a:endParaRPr kumimoji="1" lang="en-US" altLang="ja-JP" sz="2000" u="sng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65E1314-2577-4E4A-88CB-BB76BD1E5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976" y="4610101"/>
            <a:ext cx="3590924" cy="194009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9024DAE-D287-4C5C-9F2A-675124F3FB28}"/>
              </a:ext>
            </a:extLst>
          </p:cNvPr>
          <p:cNvSpPr txBox="1"/>
          <p:nvPr/>
        </p:nvSpPr>
        <p:spPr>
          <a:xfrm>
            <a:off x="9306615" y="6538496"/>
            <a:ext cx="120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Best results 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8231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090D9EC-578E-467C-B313-500014680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kumimoji="1" lang="en-US" altLang="ja-JP" sz="4400" dirty="0">
                <a:solidFill>
                  <a:schemeClr val="tx1">
                    <a:lumMod val="95000"/>
                  </a:schemeClr>
                </a:solidFill>
              </a:rPr>
              <a:t>Objects and goals</a:t>
            </a:r>
            <a:endParaRPr kumimoji="1" lang="ja-JP" altLang="en-US" sz="4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08DDE0-8E4B-44D2-A887-C91FEAB28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867353"/>
            <a:ext cx="10811637" cy="46255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ja-JP" sz="24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chemeClr val="tx1">
                    <a:lumMod val="95000"/>
                  </a:schemeClr>
                </a:solidFill>
              </a:rPr>
              <a:t>This  project is about creating system to navigate people inside the campus. Since GPS usually does not work well inside the building, we need to use other systems. </a:t>
            </a:r>
            <a:r>
              <a:rPr lang="en-US" altLang="ja-JP" sz="2400" dirty="0" err="1">
                <a:solidFill>
                  <a:schemeClr val="tx1">
                    <a:lumMod val="95000"/>
                  </a:schemeClr>
                </a:solidFill>
              </a:rPr>
              <a:t>Wifi</a:t>
            </a:r>
            <a:r>
              <a:rPr lang="en-US" altLang="ja-JP" sz="2400" dirty="0">
                <a:solidFill>
                  <a:schemeClr val="tx1">
                    <a:lumMod val="95000"/>
                  </a:schemeClr>
                </a:solidFill>
              </a:rPr>
              <a:t> finger print system can be one of the solution.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chemeClr val="tx1">
                    <a:lumMod val="95000"/>
                  </a:schemeClr>
                </a:solidFill>
              </a:rPr>
              <a:t>520 </a:t>
            </a:r>
            <a:r>
              <a:rPr lang="en-US" altLang="ja-JP" sz="2400" dirty="0" err="1">
                <a:solidFill>
                  <a:schemeClr val="tx1">
                    <a:lumMod val="95000"/>
                  </a:schemeClr>
                </a:solidFill>
              </a:rPr>
              <a:t>Wifi</a:t>
            </a:r>
            <a:r>
              <a:rPr lang="en-US" altLang="ja-JP" sz="2400" dirty="0">
                <a:solidFill>
                  <a:schemeClr val="tx1">
                    <a:lumMod val="95000"/>
                  </a:schemeClr>
                </a:solidFill>
              </a:rPr>
              <a:t> spots were set in this campus and people used phones to observe the signals with these multiple </a:t>
            </a:r>
            <a:r>
              <a:rPr lang="en-US" altLang="ja-JP" sz="2400" dirty="0" err="1">
                <a:solidFill>
                  <a:schemeClr val="tx1">
                    <a:lumMod val="95000"/>
                  </a:schemeClr>
                </a:solidFill>
              </a:rPr>
              <a:t>Wifi</a:t>
            </a:r>
            <a:r>
              <a:rPr lang="en-US" altLang="ja-JP" sz="2400" dirty="0">
                <a:solidFill>
                  <a:schemeClr val="tx1">
                    <a:lumMod val="95000"/>
                  </a:schemeClr>
                </a:solidFill>
              </a:rPr>
              <a:t> spots (WAPs).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chemeClr val="tx1">
                    <a:lumMod val="95000"/>
                  </a:schemeClr>
                </a:solidFill>
              </a:rPr>
              <a:t>The strong signal between phone and WAP also represents that the distance between phone and WAP is short. Thus by detecting the signals, the location can be predicted. </a:t>
            </a:r>
          </a:p>
          <a:p>
            <a:pPr marL="0" indent="0">
              <a:buNone/>
            </a:pPr>
            <a:endParaRPr lang="en-US" altLang="ja-JP" sz="24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chemeClr val="tx1">
                    <a:lumMod val="95000"/>
                  </a:schemeClr>
                </a:solidFill>
              </a:rPr>
              <a:t>The goal of this work is finding the machine learning model with high accuracy for Longitude, Latitude, Floor and Building.  </a:t>
            </a:r>
          </a:p>
          <a:p>
            <a:pPr marL="0" indent="0">
              <a:buNone/>
            </a:pPr>
            <a:endParaRPr lang="en-US" altLang="ja-JP" sz="24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altLang="ja-JP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57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808AC-47CA-4622-B7D9-F933A664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Area Map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685A2FF-AC8B-44A4-BECF-5426F5367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277" y="2141537"/>
            <a:ext cx="5356968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This campus consists of 3 buildings (building 0, 1 and 2).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Building 0 has 5 floors (0 – 4</a:t>
            </a:r>
            <a:r>
              <a:rPr kumimoji="1" lang="en-US" altLang="ja-JP" baseline="30000" dirty="0"/>
              <a:t>th</a:t>
            </a:r>
            <a:r>
              <a:rPr kumimoji="1" lang="en-US" altLang="ja-JP" dirty="0"/>
              <a:t> floor) and building 1 and 2 have 4 floors (0 – 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floor). 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The image right shows the Map of this campus.</a:t>
            </a:r>
            <a:endParaRPr kumimoji="1" lang="ja-JP" altLang="en-US" dirty="0"/>
          </a:p>
        </p:txBody>
      </p:sp>
      <p:pic>
        <p:nvPicPr>
          <p:cNvPr id="6" name="コンテンツ プレースホルダー 3">
            <a:extLst>
              <a:ext uri="{FF2B5EF4-FFF2-40B4-BE49-F238E27FC236}">
                <a16:creationId xmlns:a16="http://schemas.microsoft.com/office/drawing/2014/main" id="{BD34F83D-E9AC-4197-A6E8-BBD4CB946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19" t="27205" r="34420" b="14008"/>
          <a:stretch/>
        </p:blipFill>
        <p:spPr>
          <a:xfrm>
            <a:off x="6238757" y="2024875"/>
            <a:ext cx="5557594" cy="433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7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1B573CC-8EF0-46B0-BAD1-7594BCB6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kumimoji="1" lang="en-US" altLang="ja-JP" sz="4400" dirty="0">
                <a:solidFill>
                  <a:schemeClr val="tx1">
                    <a:lumMod val="95000"/>
                  </a:schemeClr>
                </a:solidFill>
              </a:rPr>
              <a:t>Data set </a:t>
            </a:r>
            <a:endParaRPr kumimoji="1" lang="ja-JP" altLang="en-US" sz="4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092B6E-832E-4701-9117-E0281BC85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5"/>
            <a:ext cx="10840656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ja-JP" sz="2200" dirty="0">
                <a:solidFill>
                  <a:schemeClr val="tx1">
                    <a:lumMod val="95000"/>
                  </a:schemeClr>
                </a:solidFill>
              </a:rPr>
              <a:t>Two data sets of Training data and Validation data were provided. Training data obtained 19937 rows and validation data obtained 1111 rows. Both data set included 529 columns with </a:t>
            </a:r>
          </a:p>
          <a:p>
            <a:pPr marL="0" lvl="0" indent="0">
              <a:buNone/>
            </a:pPr>
            <a:endParaRPr lang="en-US" altLang="ja-JP" sz="2200" dirty="0">
              <a:solidFill>
                <a:schemeClr val="tx1">
                  <a:lumMod val="95000"/>
                </a:schemeClr>
              </a:solidFill>
            </a:endParaRPr>
          </a:p>
          <a:p>
            <a:pPr lvl="0"/>
            <a:r>
              <a:rPr lang="en-US" altLang="ja-JP" sz="2200" dirty="0">
                <a:solidFill>
                  <a:schemeClr val="tx1">
                    <a:lumMod val="95000"/>
                  </a:schemeClr>
                </a:solidFill>
              </a:rPr>
              <a:t>Location  </a:t>
            </a:r>
          </a:p>
          <a:p>
            <a:pPr marL="0" lvl="0" indent="0">
              <a:buNone/>
            </a:pPr>
            <a:r>
              <a:rPr lang="en-US" altLang="ja-JP" sz="2200" dirty="0">
                <a:solidFill>
                  <a:schemeClr val="tx1">
                    <a:lumMod val="95000"/>
                  </a:schemeClr>
                </a:solidFill>
              </a:rPr>
              <a:t>    - Floor, Longitude, Latitude, Building, Space ID, Relative  position     </a:t>
            </a:r>
          </a:p>
          <a:p>
            <a:pPr marL="0" lvl="0" indent="0">
              <a:buNone/>
            </a:pPr>
            <a:r>
              <a:rPr lang="en-US" altLang="ja-JP" sz="2200" dirty="0">
                <a:solidFill>
                  <a:schemeClr val="tx1">
                    <a:lumMod val="95000"/>
                  </a:schemeClr>
                </a:solidFill>
              </a:rPr>
              <a:t>    with respect to Space ID</a:t>
            </a:r>
          </a:p>
          <a:p>
            <a:pPr lvl="0"/>
            <a:r>
              <a:rPr lang="en-US" altLang="ja-JP" sz="2200" dirty="0">
                <a:solidFill>
                  <a:schemeClr val="tx1">
                    <a:lumMod val="95000"/>
                  </a:schemeClr>
                </a:solidFill>
              </a:rPr>
              <a:t>User Information   </a:t>
            </a:r>
          </a:p>
          <a:p>
            <a:pPr marL="0" lvl="0" indent="0">
              <a:buNone/>
            </a:pPr>
            <a:r>
              <a:rPr lang="en-US" altLang="ja-JP" sz="2200" dirty="0">
                <a:solidFill>
                  <a:schemeClr val="tx1">
                    <a:lumMod val="95000"/>
                  </a:schemeClr>
                </a:solidFill>
              </a:rPr>
              <a:t>    - User ID, Phone ID </a:t>
            </a:r>
          </a:p>
          <a:p>
            <a:pPr lvl="0"/>
            <a:r>
              <a:rPr lang="en-US" altLang="ja-JP" sz="2200" dirty="0">
                <a:solidFill>
                  <a:schemeClr val="tx1">
                    <a:lumMod val="95000"/>
                  </a:schemeClr>
                </a:solidFill>
              </a:rPr>
              <a:t>Time Stamp</a:t>
            </a:r>
          </a:p>
        </p:txBody>
      </p:sp>
    </p:spTree>
    <p:extLst>
      <p:ext uri="{BB962C8B-B14F-4D97-AF65-F5344CB8AC3E}">
        <p14:creationId xmlns:p14="http://schemas.microsoft.com/office/powerpoint/2010/main" val="307688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08B06-8242-4070-8F2E-6F269110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Principal Component Analysis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F3BFBE-8898-4E7A-99C9-85AB9D8C9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056" y="1825625"/>
            <a:ext cx="5389944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In the beginning of preprocessing of data set, 55 columns were excluded from Training data set since they did not have any detected values in their rows. </a:t>
            </a:r>
          </a:p>
          <a:p>
            <a:pPr marL="0" indent="0">
              <a:buNone/>
            </a:pPr>
            <a:r>
              <a:rPr lang="en-US" altLang="ja-JP" dirty="0"/>
              <a:t>465 </a:t>
            </a:r>
            <a:r>
              <a:rPr kumimoji="1" lang="en-US" altLang="ja-JP" dirty="0"/>
              <a:t>Principal components(PCs) were created based on the 465 WAPs data (520 WAPs – 55 WAPs). 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206 columns which corresponded to 90 % of total variances of 465 PCs were extracted.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80D0ADC1-95C5-4DFA-B001-415E9CD3C9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3" t="19921" r="24126" b="12133"/>
          <a:stretch/>
        </p:blipFill>
        <p:spPr>
          <a:xfrm>
            <a:off x="6423948" y="1825625"/>
            <a:ext cx="5505751" cy="4430209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49CE8FC-8546-4ECA-AA0C-180566DA8405}"/>
              </a:ext>
            </a:extLst>
          </p:cNvPr>
          <p:cNvCxnSpPr>
            <a:cxnSpLocks/>
          </p:cNvCxnSpPr>
          <p:nvPr/>
        </p:nvCxnSpPr>
        <p:spPr>
          <a:xfrm flipV="1">
            <a:off x="7095641" y="2536542"/>
            <a:ext cx="1" cy="30269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F16F4D4-2CE3-4FF8-B77A-BAA59F3D4646}"/>
              </a:ext>
            </a:extLst>
          </p:cNvPr>
          <p:cNvCxnSpPr>
            <a:cxnSpLocks/>
          </p:cNvCxnSpPr>
          <p:nvPr/>
        </p:nvCxnSpPr>
        <p:spPr>
          <a:xfrm>
            <a:off x="7095641" y="5563466"/>
            <a:ext cx="208118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2B8CAF-8EDB-4CE5-994E-5A54CF5F25C1}"/>
              </a:ext>
            </a:extLst>
          </p:cNvPr>
          <p:cNvSpPr txBox="1"/>
          <p:nvPr/>
        </p:nvSpPr>
        <p:spPr>
          <a:xfrm>
            <a:off x="7095641" y="2967335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90%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868DBF0-B17E-4A62-A8EA-C444584C1064}"/>
              </a:ext>
            </a:extLst>
          </p:cNvPr>
          <p:cNvSpPr txBox="1"/>
          <p:nvPr/>
        </p:nvSpPr>
        <p:spPr>
          <a:xfrm flipH="1">
            <a:off x="8680229" y="4942000"/>
            <a:ext cx="308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206 columns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2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5FEF7E-1BD1-4BCE-A0E3-6F503F62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Methods of Analysis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C41AE-D8E4-46A9-8FBB-8AC2ACE9A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162" y="1703070"/>
            <a:ext cx="10762438" cy="1653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600" dirty="0"/>
              <a:t>6 ways of analysis were </a:t>
            </a:r>
            <a:r>
              <a:rPr lang="en-US" altLang="ja-JP" sz="2600" dirty="0"/>
              <a:t>conducted. </a:t>
            </a:r>
          </a:p>
          <a:p>
            <a:pPr marL="0" indent="0">
              <a:buNone/>
            </a:pPr>
            <a:r>
              <a:rPr lang="en-US" altLang="ja-JP" sz="2600" dirty="0"/>
              <a:t>There were 2</a:t>
            </a:r>
            <a:r>
              <a:rPr kumimoji="1" lang="en-US" altLang="ja-JP" sz="2600" dirty="0"/>
              <a:t> different preprocesses (PCAs and No PCAs). For the classification of floor and building and the regression of longitude and latitude, 3 prediction models (KNN, SVM and Random forest) were applied. 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DFC82281-0D91-4A14-8681-ED1B6782AC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338092"/>
              </p:ext>
            </p:extLst>
          </p:nvPr>
        </p:nvGraphicFramePr>
        <p:xfrm>
          <a:off x="896162" y="3848814"/>
          <a:ext cx="10681475" cy="23651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9879">
                  <a:extLst>
                    <a:ext uri="{9D8B030D-6E8A-4147-A177-3AD203B41FA5}">
                      <a16:colId xmlns:a16="http://schemas.microsoft.com/office/drawing/2014/main" val="2565632737"/>
                    </a:ext>
                  </a:extLst>
                </a:gridCol>
                <a:gridCol w="2340384">
                  <a:extLst>
                    <a:ext uri="{9D8B030D-6E8A-4147-A177-3AD203B41FA5}">
                      <a16:colId xmlns:a16="http://schemas.microsoft.com/office/drawing/2014/main" val="34532865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51220931"/>
                    </a:ext>
                  </a:extLst>
                </a:gridCol>
                <a:gridCol w="3262312">
                  <a:extLst>
                    <a:ext uri="{9D8B030D-6E8A-4147-A177-3AD203B41FA5}">
                      <a16:colId xmlns:a16="http://schemas.microsoft.com/office/drawing/2014/main" val="3867123506"/>
                    </a:ext>
                  </a:extLst>
                </a:gridCol>
              </a:tblGrid>
              <a:tr h="1061006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KNN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SVM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Random Forest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368866"/>
                  </a:ext>
                </a:extLst>
              </a:tr>
              <a:tr h="652088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PCAs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Model1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Model2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Model3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04200"/>
                  </a:ext>
                </a:extLst>
              </a:tr>
              <a:tr h="652088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No PCAs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Model4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Model5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Model6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460543"/>
                  </a:ext>
                </a:extLst>
              </a:tr>
            </a:tbl>
          </a:graphicData>
        </a:graphic>
      </p:graphicFrame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8C6976C-C46B-4BE4-977C-88A105DF45A8}"/>
              </a:ext>
            </a:extLst>
          </p:cNvPr>
          <p:cNvCxnSpPr>
            <a:cxnSpLocks/>
          </p:cNvCxnSpPr>
          <p:nvPr/>
        </p:nvCxnSpPr>
        <p:spPr>
          <a:xfrm>
            <a:off x="896162" y="3848814"/>
            <a:ext cx="2447113" cy="1027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9F87778-0543-47F8-A5DF-107BADDD5C57}"/>
              </a:ext>
            </a:extLst>
          </p:cNvPr>
          <p:cNvSpPr txBox="1"/>
          <p:nvPr/>
        </p:nvSpPr>
        <p:spPr>
          <a:xfrm>
            <a:off x="896162" y="4476690"/>
            <a:ext cx="154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Preprocess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A523E4F-3E9D-4963-B0C5-A7E75D428FF2}"/>
              </a:ext>
            </a:extLst>
          </p:cNvPr>
          <p:cNvSpPr txBox="1"/>
          <p:nvPr/>
        </p:nvSpPr>
        <p:spPr>
          <a:xfrm>
            <a:off x="2266950" y="399347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812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B68D6-B6BC-4E03-A1EE-AE6303C42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Results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A7BD9C-D3EE-4E1E-A8BF-179685F6E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850" y="1325563"/>
            <a:ext cx="11766300" cy="276224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Accuracy of floor prediction was quite low in general. The </a:t>
            </a:r>
            <a:r>
              <a:rPr lang="en-US" altLang="ja-JP" dirty="0"/>
              <a:t>highest accuracy was obtained with </a:t>
            </a:r>
            <a:r>
              <a:rPr kumimoji="1" lang="en-US" altLang="ja-JP" dirty="0"/>
              <a:t>Random forest without PCA. It gave 90 % of accuracy. </a:t>
            </a:r>
          </a:p>
          <a:p>
            <a:pPr marL="0" indent="0">
              <a:buNone/>
            </a:pPr>
            <a:r>
              <a:rPr lang="en-US" altLang="ja-JP" dirty="0"/>
              <a:t>Building prediction was successful. Especially, random forest with PCA gave 99.5 % of accuracy.</a:t>
            </a:r>
          </a:p>
          <a:p>
            <a:pPr marL="0" indent="0">
              <a:buNone/>
            </a:pPr>
            <a:r>
              <a:rPr lang="en-US" altLang="ja-JP" dirty="0"/>
              <a:t>SVM did not work well for the regression for both longitude and latitude prediction.</a:t>
            </a:r>
          </a:p>
          <a:p>
            <a:pPr marL="0" indent="0">
              <a:buNone/>
            </a:pPr>
            <a:r>
              <a:rPr lang="en-US" altLang="ja-JP" dirty="0"/>
              <a:t>For longitude, Random forest with PCA provided highest R-squared value which was 0.992. </a:t>
            </a:r>
          </a:p>
          <a:p>
            <a:pPr marL="0" indent="0">
              <a:buNone/>
            </a:pPr>
            <a:r>
              <a:rPr kumimoji="1" lang="en-US" altLang="ja-JP" dirty="0"/>
              <a:t>For latitude, Random forest without PCA worked well.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66FD819-751C-4CF6-84F4-011F7E362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0" y="4431582"/>
            <a:ext cx="11766300" cy="242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8727"/>
      </p:ext>
    </p:extLst>
  </p:cSld>
  <p:clrMapOvr>
    <a:masterClrMapping/>
  </p:clrMapOvr>
</p:sld>
</file>

<file path=ppt/theme/theme1.xml><?xml version="1.0" encoding="utf-8"?>
<a:theme xmlns:a="http://schemas.openxmlformats.org/drawingml/2006/main" name="奥行">
  <a:themeElements>
    <a:clrScheme name="奥行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奥行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奥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822</Words>
  <Application>Microsoft Office PowerPoint</Application>
  <PresentationFormat>ワイド画面</PresentationFormat>
  <Paragraphs>104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4" baseType="lpstr">
      <vt:lpstr>Arial</vt:lpstr>
      <vt:lpstr>Corbel</vt:lpstr>
      <vt:lpstr>奥行</vt:lpstr>
      <vt:lpstr>Location Navigate system </vt:lpstr>
      <vt:lpstr>Index</vt:lpstr>
      <vt:lpstr>Executive Summary</vt:lpstr>
      <vt:lpstr>Objects and goals</vt:lpstr>
      <vt:lpstr>Area Map</vt:lpstr>
      <vt:lpstr>Data set </vt:lpstr>
      <vt:lpstr>Principal Component Analysis</vt:lpstr>
      <vt:lpstr>Methods of Analysis</vt:lpstr>
      <vt:lpstr>Results</vt:lpstr>
      <vt:lpstr>Best results of Accuracy and R-squeared </vt:lpstr>
      <vt:lpstr>Summary and 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detecting system </dc:title>
  <dc:creator>Mizuki Kakei</dc:creator>
  <cp:lastModifiedBy>Mizuki Kakei</cp:lastModifiedBy>
  <cp:revision>29</cp:revision>
  <dcterms:created xsi:type="dcterms:W3CDTF">2019-07-19T09:02:58Z</dcterms:created>
  <dcterms:modified xsi:type="dcterms:W3CDTF">2019-08-11T13:49:48Z</dcterms:modified>
</cp:coreProperties>
</file>