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2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5" r:id="rId11"/>
    <p:sldId id="266" r:id="rId12"/>
    <p:sldId id="277" r:id="rId13"/>
    <p:sldId id="278" r:id="rId14"/>
    <p:sldId id="275" r:id="rId15"/>
    <p:sldId id="274" r:id="rId16"/>
    <p:sldId id="286" r:id="rId17"/>
    <p:sldId id="276" r:id="rId18"/>
    <p:sldId id="281" r:id="rId19"/>
    <p:sldId id="285" r:id="rId20"/>
    <p:sldId id="279" r:id="rId21"/>
    <p:sldId id="284" r:id="rId22"/>
    <p:sldId id="280" r:id="rId23"/>
    <p:sldId id="270" r:id="rId24"/>
    <p:sldId id="268" r:id="rId25"/>
    <p:sldId id="269" r:id="rId26"/>
    <p:sldId id="272" r:id="rId27"/>
    <p:sldId id="273" r:id="rId28"/>
    <p:sldId id="283" r:id="rId29"/>
    <p:sldId id="287" r:id="rId30"/>
    <p:sldId id="288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189"/>
    <a:srgbClr val="FF3399"/>
    <a:srgbClr val="9231A5"/>
    <a:srgbClr val="C3C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C9455-7354-4C37-A185-6358437DC9AF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132E9-7DC1-45B7-9235-E08A2307E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押されたら→</a:t>
            </a:r>
            <a:r>
              <a:rPr kumimoji="1" lang="en-US" altLang="ja-JP" smtClean="0"/>
              <a:t>STATE or A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32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4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9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49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57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39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9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61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31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31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58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2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64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1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風船わりゲーム</a:t>
            </a:r>
            <a:r>
              <a:rPr kumimoji="1" lang="ja-JP" altLang="en-US" dirty="0" smtClean="0"/>
              <a:t>（仮）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画面構成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チーム４</a:t>
            </a:r>
            <a:endParaRPr kumimoji="1" lang="en-US" altLang="ja-JP" dirty="0" smtClean="0"/>
          </a:p>
          <a:p>
            <a:r>
              <a:rPr lang="ja-JP" altLang="en-US" dirty="0" smtClean="0"/>
              <a:t>加藤班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57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8746" y="3465596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スティック：</a:t>
            </a:r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7167" y="3935514"/>
            <a:ext cx="11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アクセル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88746" y="3059328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コントローラーで</a:t>
            </a:r>
            <a:r>
              <a:rPr lang="ja-JP" altLang="en-US" dirty="0"/>
              <a:t>操作します</a:t>
            </a:r>
          </a:p>
        </p:txBody>
      </p:sp>
      <p:sp>
        <p:nvSpPr>
          <p:cNvPr id="16" name="楕円 15"/>
          <p:cNvSpPr/>
          <p:nvPr/>
        </p:nvSpPr>
        <p:spPr>
          <a:xfrm>
            <a:off x="281354" y="689206"/>
            <a:ext cx="4378642" cy="1382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261" y="1039150"/>
            <a:ext cx="352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3" y="2629148"/>
            <a:ext cx="3653181" cy="290062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02937" y="4476251"/>
            <a:ext cx="9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バック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2406" y="4973724"/>
            <a:ext cx="190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アイテムを使用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1565031" y="2629148"/>
            <a:ext cx="228600" cy="51849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1125415" y="2629148"/>
            <a:ext cx="43961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3512186" y="3650262"/>
            <a:ext cx="312054" cy="315069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3755182" y="3449588"/>
            <a:ext cx="347223" cy="297484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stCxn id="7" idx="3"/>
          </p:cNvCxnSpPr>
          <p:nvPr/>
        </p:nvCxnSpPr>
        <p:spPr>
          <a:xfrm flipH="1" flipV="1">
            <a:off x="3755183" y="3835574"/>
            <a:ext cx="859461" cy="2438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42" idx="6"/>
          </p:cNvCxnSpPr>
          <p:nvPr/>
        </p:nvCxnSpPr>
        <p:spPr>
          <a:xfrm flipH="1" flipV="1">
            <a:off x="4102405" y="3598330"/>
            <a:ext cx="708597" cy="7849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6139223" y="3895356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52821" y="3871864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楕円 71"/>
          <p:cNvSpPr/>
          <p:nvPr/>
        </p:nvSpPr>
        <p:spPr>
          <a:xfrm>
            <a:off x="6111736" y="4408453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39223" y="4435201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1" name="フローチャート: 手操作入力 80"/>
          <p:cNvSpPr/>
          <p:nvPr/>
        </p:nvSpPr>
        <p:spPr>
          <a:xfrm>
            <a:off x="6109641" y="4939771"/>
            <a:ext cx="61496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6213273" y="499105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LB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3" name="楕円 82"/>
          <p:cNvSpPr/>
          <p:nvPr/>
        </p:nvSpPr>
        <p:spPr>
          <a:xfrm>
            <a:off x="4658348" y="3988653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671946" y="3965161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4881265" y="3451628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08752" y="3478376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9" name="フローチャート: 手操作入力 88"/>
          <p:cNvSpPr/>
          <p:nvPr/>
        </p:nvSpPr>
        <p:spPr>
          <a:xfrm>
            <a:off x="472038" y="2407456"/>
            <a:ext cx="61496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575670" y="2458739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LB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6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ゲーム画面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43954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矢印コネクタ 34"/>
          <p:cNvCxnSpPr/>
          <p:nvPr/>
        </p:nvCxnSpPr>
        <p:spPr>
          <a:xfrm flipV="1">
            <a:off x="6919533" y="4861274"/>
            <a:ext cx="489448" cy="1328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3" idx="1"/>
          </p:cNvCxnSpPr>
          <p:nvPr/>
        </p:nvCxnSpPr>
        <p:spPr>
          <a:xfrm flipH="1" flipV="1">
            <a:off x="2979441" y="4913940"/>
            <a:ext cx="1528805" cy="1557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3" idx="3"/>
          </p:cNvCxnSpPr>
          <p:nvPr/>
        </p:nvCxnSpPr>
        <p:spPr>
          <a:xfrm flipV="1">
            <a:off x="7539396" y="4983141"/>
            <a:ext cx="1666909" cy="14886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825009" y="716572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760529" y="391257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0178" y="501237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09336" y="2959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58050" y="440979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cxnSp>
        <p:nvCxnSpPr>
          <p:cNvPr id="34" name="直線矢印コネクタ 33"/>
          <p:cNvCxnSpPr/>
          <p:nvPr/>
        </p:nvCxnSpPr>
        <p:spPr>
          <a:xfrm flipH="1" flipV="1">
            <a:off x="4965445" y="4913941"/>
            <a:ext cx="333373" cy="1234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/>
          <p:cNvSpPr/>
          <p:nvPr/>
        </p:nvSpPr>
        <p:spPr>
          <a:xfrm>
            <a:off x="4358050" y="1320287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処理 12"/>
          <p:cNvSpPr/>
          <p:nvPr/>
        </p:nvSpPr>
        <p:spPr>
          <a:xfrm>
            <a:off x="1633106" y="5112496"/>
            <a:ext cx="1727689" cy="866066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4190992" y="5139080"/>
            <a:ext cx="1727689" cy="866066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737828" y="5127685"/>
            <a:ext cx="1727689" cy="866066"/>
          </a:xfrm>
          <a:prstGeom prst="flowChartProcess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8884988" y="5152845"/>
            <a:ext cx="1727689" cy="86606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31059" y="15620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8" name="楕円 17"/>
          <p:cNvSpPr/>
          <p:nvPr/>
        </p:nvSpPr>
        <p:spPr>
          <a:xfrm>
            <a:off x="4599829" y="1415619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4816888" y="1522665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10800000">
            <a:off x="4977900" y="1683678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91781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38617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775193" y="5329885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999457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円形吹き出し 26"/>
          <p:cNvSpPr/>
          <p:nvPr/>
        </p:nvSpPr>
        <p:spPr>
          <a:xfrm rot="1596153">
            <a:off x="9112416" y="217247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937850" y="794911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30" name="楕円 29"/>
          <p:cNvSpPr/>
          <p:nvPr/>
        </p:nvSpPr>
        <p:spPr>
          <a:xfrm>
            <a:off x="4508246" y="2362203"/>
            <a:ext cx="2725617" cy="1982360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40437" y="3030217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  <p:sp>
        <p:nvSpPr>
          <p:cNvPr id="2" name="角丸四角形 1"/>
          <p:cNvSpPr/>
          <p:nvPr/>
        </p:nvSpPr>
        <p:spPr>
          <a:xfrm>
            <a:off x="1691781" y="4774200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4238617" y="4774200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6794971" y="4735514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8972103" y="4758838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08246" y="6148667"/>
            <a:ext cx="303115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それぞれのプレイヤー</a:t>
            </a:r>
            <a:r>
              <a:rPr lang="ja-JP" altLang="en-US" dirty="0"/>
              <a:t>が</a:t>
            </a:r>
            <a:r>
              <a:rPr kumimoji="1" lang="ja-JP" altLang="en-US" dirty="0" smtClean="0"/>
              <a:t>持っているアイテムを表示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77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970087" y="901211"/>
            <a:ext cx="8297005" cy="327513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37737" y="408142"/>
            <a:ext cx="2778531" cy="1060173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0460" y="588926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  <p:sp>
        <p:nvSpPr>
          <p:cNvPr id="6" name="楕円 5"/>
          <p:cNvSpPr/>
          <p:nvPr/>
        </p:nvSpPr>
        <p:spPr>
          <a:xfrm>
            <a:off x="1204545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289768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5139121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59523" y="2745271"/>
            <a:ext cx="99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３</a:t>
            </a:r>
            <a:endParaRPr kumimoji="1" lang="ja-JP" altLang="en-US" sz="2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49195" y="2705793"/>
            <a:ext cx="99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２</a:t>
            </a:r>
            <a:endParaRPr kumimoji="1" lang="ja-JP" altLang="en-US" sz="2800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24537" y="2745271"/>
            <a:ext cx="99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１</a:t>
            </a:r>
            <a:endParaRPr kumimoji="1" lang="ja-JP" altLang="en-US" sz="2800" b="1" dirty="0"/>
          </a:p>
        </p:txBody>
      </p:sp>
      <p:sp>
        <p:nvSpPr>
          <p:cNvPr id="13" name="右矢印 12"/>
          <p:cNvSpPr/>
          <p:nvPr/>
        </p:nvSpPr>
        <p:spPr>
          <a:xfrm>
            <a:off x="2626616" y="2602523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627565" y="2584938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512049" y="2584937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28514" y="2714494"/>
            <a:ext cx="3068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/>
              <a:t>スタート</a:t>
            </a:r>
            <a:endParaRPr kumimoji="1" lang="ja-JP" altLang="en-US" sz="3200" b="1" dirty="0"/>
          </a:p>
        </p:txBody>
      </p:sp>
      <p:sp>
        <p:nvSpPr>
          <p:cNvPr id="19" name="円形吹き出し 18"/>
          <p:cNvSpPr/>
          <p:nvPr/>
        </p:nvSpPr>
        <p:spPr>
          <a:xfrm rot="10800000">
            <a:off x="3130517" y="4356561"/>
            <a:ext cx="3011767" cy="1613416"/>
          </a:xfrm>
          <a:prstGeom prst="wedgeEllipseCallou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574089" y="4769799"/>
            <a:ext cx="2124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en-US" altLang="ja-JP" sz="2800" b="1" dirty="0" smtClean="0"/>
              <a:t>UI</a:t>
            </a:r>
            <a:r>
              <a:rPr kumimoji="1" lang="ja-JP" altLang="en-US" sz="2800" b="1" dirty="0" smtClean="0"/>
              <a:t>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0888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手作業 3"/>
          <p:cNvSpPr/>
          <p:nvPr/>
        </p:nvSpPr>
        <p:spPr>
          <a:xfrm>
            <a:off x="1873938" y="-1"/>
            <a:ext cx="7600651" cy="14329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 rot="16200000">
            <a:off x="-804145" y="2653890"/>
            <a:ext cx="6922309" cy="148590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 rot="5400000">
            <a:off x="5270483" y="2653895"/>
            <a:ext cx="6922311" cy="14859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905982" y="1596523"/>
            <a:ext cx="3687521" cy="36649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13940" y="3167388"/>
            <a:ext cx="21393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11" name="フローチャート: 手作業 10"/>
          <p:cNvSpPr/>
          <p:nvPr/>
        </p:nvSpPr>
        <p:spPr>
          <a:xfrm rot="10800000">
            <a:off x="1914058" y="5425019"/>
            <a:ext cx="7600651" cy="14329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形吹き出し 11"/>
          <p:cNvSpPr/>
          <p:nvPr/>
        </p:nvSpPr>
        <p:spPr>
          <a:xfrm rot="1540385">
            <a:off x="9426944" y="934629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15568" y="1343444"/>
            <a:ext cx="15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上から見た図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261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/>
          <p:cNvSpPr/>
          <p:nvPr/>
        </p:nvSpPr>
        <p:spPr>
          <a:xfrm>
            <a:off x="1433148" y="0"/>
            <a:ext cx="8757138" cy="685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3420208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27715" y="1804546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5508379" y="1346271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22678" y="1619880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7" name="楕円 26"/>
          <p:cNvSpPr/>
          <p:nvPr/>
        </p:nvSpPr>
        <p:spPr>
          <a:xfrm>
            <a:off x="7772400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886699" y="1812263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 rot="16200000">
            <a:off x="2832922" y="5040709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87487" y="5237255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1" name="正方形/長方形 30"/>
          <p:cNvSpPr/>
          <p:nvPr/>
        </p:nvSpPr>
        <p:spPr>
          <a:xfrm rot="16200000">
            <a:off x="4378763" y="5040708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6200000">
            <a:off x="4378764" y="5040708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33328" y="5228433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4" name="正方形/長方形 33"/>
          <p:cNvSpPr/>
          <p:nvPr/>
        </p:nvSpPr>
        <p:spPr>
          <a:xfrm rot="16200000">
            <a:off x="6165084" y="504070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 rot="16200000">
            <a:off x="6165085" y="504070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519649" y="5228432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7" name="正方形/長方形 36"/>
          <p:cNvSpPr/>
          <p:nvPr/>
        </p:nvSpPr>
        <p:spPr>
          <a:xfrm rot="16200000">
            <a:off x="7517213" y="504363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871777" y="5231356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123269" y="431834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645248" y="4257269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400192" y="429802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737230" y="4257269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49" name="円形吹き出し 48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60571" y="1343445"/>
            <a:ext cx="138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円内で戦う</a:t>
            </a:r>
            <a:endParaRPr kumimoji="1" lang="ja-JP" altLang="en-US" dirty="0"/>
          </a:p>
        </p:txBody>
      </p:sp>
      <p:sp>
        <p:nvSpPr>
          <p:cNvPr id="2" name="円形吹き出し 1"/>
          <p:cNvSpPr/>
          <p:nvPr/>
        </p:nvSpPr>
        <p:spPr>
          <a:xfrm rot="10800000">
            <a:off x="2360026" y="2664393"/>
            <a:ext cx="1976582" cy="1346573"/>
          </a:xfrm>
          <a:prstGeom prst="wedgeEllipseCallout">
            <a:avLst/>
          </a:prstGeom>
          <a:noFill/>
          <a:ln w="28575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80177" y="3014514"/>
            <a:ext cx="168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風船は円内に出てくる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82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形吹き出し 27"/>
          <p:cNvSpPr/>
          <p:nvPr/>
        </p:nvSpPr>
        <p:spPr>
          <a:xfrm rot="3192685">
            <a:off x="2077388" y="3186611"/>
            <a:ext cx="1128063" cy="1110453"/>
          </a:xfrm>
          <a:prstGeom prst="wedgeEllipseCallout">
            <a:avLst>
              <a:gd name="adj1" fmla="val -26231"/>
              <a:gd name="adj2" fmla="val 56152"/>
            </a:avLst>
          </a:prstGeom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 rot="16200000">
            <a:off x="763977" y="3664490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18542" y="3861036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55500" y="3500985"/>
            <a:ext cx="8088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 w="19050"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 w="19050"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4205" y="364803"/>
            <a:ext cx="2676013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はじまったとき</a:t>
            </a:r>
            <a:endParaRPr kumimoji="1" lang="ja-JP" altLang="en-US" sz="2800" dirty="0"/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3348606" y="3849155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6200000">
            <a:off x="3348607" y="3849155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703171" y="403688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6" name="正方形/長方形 15"/>
          <p:cNvSpPr/>
          <p:nvPr/>
        </p:nvSpPr>
        <p:spPr>
          <a:xfrm rot="16200000">
            <a:off x="6391074" y="379386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 rot="16200000">
            <a:off x="6391075" y="379386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45639" y="3981592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9" name="正方形/長方形 18"/>
          <p:cNvSpPr/>
          <p:nvPr/>
        </p:nvSpPr>
        <p:spPr>
          <a:xfrm rot="16200000">
            <a:off x="8608364" y="379386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形吹き出し 24"/>
          <p:cNvSpPr/>
          <p:nvPr/>
        </p:nvSpPr>
        <p:spPr>
          <a:xfrm rot="3192685">
            <a:off x="4637863" y="3186610"/>
            <a:ext cx="1128063" cy="1110453"/>
          </a:xfrm>
          <a:prstGeom prst="wedgeEllipseCallout">
            <a:avLst>
              <a:gd name="adj1" fmla="val -26231"/>
              <a:gd name="adj2" fmla="val 56152"/>
            </a:avLst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962928" y="3981592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01941" y="3527655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 w="19050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9" name="円形吹き出し 28"/>
          <p:cNvSpPr/>
          <p:nvPr/>
        </p:nvSpPr>
        <p:spPr>
          <a:xfrm rot="3192685">
            <a:off x="7638381" y="3176591"/>
            <a:ext cx="1128063" cy="1110453"/>
          </a:xfrm>
          <a:prstGeom prst="wedgeEllipseCallout">
            <a:avLst>
              <a:gd name="adj1" fmla="val -26231"/>
              <a:gd name="adj2" fmla="val 56152"/>
            </a:avLst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形吹き出し 29"/>
          <p:cNvSpPr/>
          <p:nvPr/>
        </p:nvSpPr>
        <p:spPr>
          <a:xfrm rot="3192685">
            <a:off x="9910522" y="3186610"/>
            <a:ext cx="1128063" cy="1110453"/>
          </a:xfrm>
          <a:prstGeom prst="wedgeEllipseCallout">
            <a:avLst>
              <a:gd name="adj1" fmla="val -26231"/>
              <a:gd name="adj2" fmla="val 56152"/>
            </a:avLst>
          </a:prstGeom>
          <a:solidFill>
            <a:schemeClr val="accent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72005" y="3527655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 w="19050">
                  <a:solidFill>
                    <a:schemeClr val="bg1"/>
                  </a:solidFill>
                </a:ln>
                <a:solidFill>
                  <a:schemeClr val="accent2"/>
                </a:solidFill>
              </a:rPr>
              <a:t>4</a:t>
            </a:r>
            <a:r>
              <a:rPr kumimoji="1" lang="en-US" altLang="ja-JP" sz="2400" b="1" dirty="0" smtClean="0">
                <a:ln w="19050">
                  <a:solidFill>
                    <a:schemeClr val="bg1"/>
                  </a:solidFill>
                </a:ln>
                <a:solidFill>
                  <a:schemeClr val="accent2"/>
                </a:solidFill>
              </a:rPr>
              <a:t>P</a:t>
            </a:r>
            <a:endParaRPr kumimoji="1" lang="ja-JP" altLang="en-US" sz="2400" b="1" dirty="0">
              <a:ln w="19050"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807252" y="3519927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 w="19050"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 w="19050"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 w="19050"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305046" y="1161031"/>
            <a:ext cx="3031150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分かりやすい</a:t>
            </a:r>
            <a:r>
              <a:rPr lang="en-US" altLang="ja-JP" dirty="0" smtClean="0"/>
              <a:t>UI</a:t>
            </a:r>
            <a:r>
              <a:rPr lang="ja-JP" altLang="en-US" dirty="0" smtClean="0"/>
              <a:t>を出して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それぞれのプレイヤーを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識別しやすくする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>
            <a:endCxn id="28" idx="0"/>
          </p:cNvCxnSpPr>
          <p:nvPr/>
        </p:nvCxnSpPr>
        <p:spPr>
          <a:xfrm flipH="1">
            <a:off x="3086073" y="2084361"/>
            <a:ext cx="1218974" cy="13249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endCxn id="25" idx="1"/>
          </p:cNvCxnSpPr>
          <p:nvPr/>
        </p:nvCxnSpPr>
        <p:spPr>
          <a:xfrm flipH="1">
            <a:off x="5277467" y="2084361"/>
            <a:ext cx="24206" cy="1102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endCxn id="29" idx="2"/>
          </p:cNvCxnSpPr>
          <p:nvPr/>
        </p:nvCxnSpPr>
        <p:spPr>
          <a:xfrm>
            <a:off x="6956747" y="2084361"/>
            <a:ext cx="907887" cy="1195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30" idx="1"/>
          </p:cNvCxnSpPr>
          <p:nvPr/>
        </p:nvCxnSpPr>
        <p:spPr>
          <a:xfrm>
            <a:off x="7331902" y="1837093"/>
            <a:ext cx="3218224" cy="1350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176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ローチャート: 処理 8"/>
          <p:cNvSpPr/>
          <p:nvPr/>
        </p:nvSpPr>
        <p:spPr>
          <a:xfrm>
            <a:off x="1865718" y="1386225"/>
            <a:ext cx="3295368" cy="2623067"/>
          </a:xfrm>
          <a:prstGeom prst="flowChartProcess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420208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27715" y="1804546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 rot="16200000">
            <a:off x="2669004" y="253490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23569" y="2731447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86399" y="2513291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車が風船に当たったら割れる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29499" y="4151716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右矢印 11"/>
          <p:cNvSpPr/>
          <p:nvPr/>
        </p:nvSpPr>
        <p:spPr>
          <a:xfrm rot="1566627">
            <a:off x="5408776" y="3562454"/>
            <a:ext cx="1644161" cy="858611"/>
          </a:xfrm>
          <a:prstGeom prst="rightArrow">
            <a:avLst>
              <a:gd name="adj1" fmla="val 50000"/>
              <a:gd name="adj2" fmla="val 788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形吹き出し 12"/>
          <p:cNvSpPr/>
          <p:nvPr/>
        </p:nvSpPr>
        <p:spPr>
          <a:xfrm rot="10800000">
            <a:off x="2935489" y="4739053"/>
            <a:ext cx="4625739" cy="1820008"/>
          </a:xfrm>
          <a:prstGeom prst="wedgeEllipseCallou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97915" y="5325891"/>
            <a:ext cx="296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当</a:t>
            </a:r>
            <a:r>
              <a:rPr lang="ja-JP" altLang="en-US" dirty="0"/>
              <a:t>て</a:t>
            </a:r>
            <a:r>
              <a:rPr kumimoji="1" lang="ja-JP" altLang="en-US" dirty="0" smtClean="0"/>
              <a:t>た</a:t>
            </a:r>
            <a:r>
              <a:rPr kumimoji="1" lang="ja-JP" altLang="en-US" dirty="0" smtClean="0"/>
              <a:t>プレイヤーの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dirty="0" smtClean="0"/>
              <a:t>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１</a:t>
            </a:r>
            <a:r>
              <a:rPr kumimoji="1" lang="ja-JP" altLang="en-US" dirty="0" smtClean="0"/>
              <a:t>加算をする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343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アイテム</a:t>
            </a:r>
            <a:endParaRPr kumimoji="1" lang="ja-JP" altLang="en-US" sz="2800" b="1" dirty="0"/>
          </a:p>
        </p:txBody>
      </p:sp>
      <p:sp>
        <p:nvSpPr>
          <p:cNvPr id="6" name="楕円 5"/>
          <p:cNvSpPr/>
          <p:nvPr/>
        </p:nvSpPr>
        <p:spPr>
          <a:xfrm>
            <a:off x="2290619" y="1186979"/>
            <a:ext cx="2115127" cy="139469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09272" y="1561160"/>
            <a:ext cx="165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攻撃できる用アイテム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2290619" y="4193415"/>
            <a:ext cx="2115127" cy="1394691"/>
          </a:xfrm>
          <a:prstGeom prst="ellipse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98618" y="4567594"/>
            <a:ext cx="109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妨害用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アイテム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52291" y="4706093"/>
            <a:ext cx="476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あたったプレイヤーを一定時間動かなくする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52291" y="1699658"/>
            <a:ext cx="454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あたったプレイヤーの点数を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点減らす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8408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アイテム</a:t>
            </a:r>
            <a:endParaRPr kumimoji="1" lang="ja-JP" altLang="en-US" sz="2800" b="1" dirty="0"/>
          </a:p>
        </p:txBody>
      </p:sp>
      <p:sp>
        <p:nvSpPr>
          <p:cNvPr id="2" name="正方形/長方形 1"/>
          <p:cNvSpPr/>
          <p:nvPr/>
        </p:nvSpPr>
        <p:spPr>
          <a:xfrm>
            <a:off x="2733966" y="1690256"/>
            <a:ext cx="1948872" cy="1727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処理 9"/>
          <p:cNvSpPr/>
          <p:nvPr/>
        </p:nvSpPr>
        <p:spPr>
          <a:xfrm>
            <a:off x="1865718" y="1386226"/>
            <a:ext cx="3362064" cy="3259666"/>
          </a:xfrm>
          <a:prstGeom prst="flowChartProcess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26511" y="2230689"/>
            <a:ext cx="116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アイテムボックス</a:t>
            </a:r>
            <a:endParaRPr kumimoji="1" lang="ja-JP" altLang="en-US" b="1" dirty="0"/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1865441" y="3403122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20006" y="3599668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96030" y="138622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</a:t>
            </a:r>
            <a:r>
              <a:rPr lang="ja-JP" altLang="en-US" b="1" dirty="0" smtClean="0"/>
              <a:t>アイテムボックス</a:t>
            </a:r>
            <a:r>
              <a:rPr kumimoji="1" lang="ja-JP" altLang="en-US" dirty="0" smtClean="0"/>
              <a:t>に当たったら割れる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1566627">
            <a:off x="4839826" y="3967496"/>
            <a:ext cx="1644161" cy="858611"/>
          </a:xfrm>
          <a:prstGeom prst="rightArrow">
            <a:avLst>
              <a:gd name="adj1" fmla="val 50000"/>
              <a:gd name="adj2" fmla="val 788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798081" y="4404324"/>
            <a:ext cx="4562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アイテム欄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に</a:t>
            </a:r>
            <a:endParaRPr lang="en-US" altLang="ja-JP" sz="2400" b="1" dirty="0" smtClean="0">
              <a:ln w="9525">
                <a:solidFill>
                  <a:schemeClr val="tx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生成された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アイテム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を追加する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円形吹き出し 17"/>
          <p:cNvSpPr/>
          <p:nvPr/>
        </p:nvSpPr>
        <p:spPr>
          <a:xfrm rot="10800000">
            <a:off x="2806267" y="5089165"/>
            <a:ext cx="4625739" cy="1440944"/>
          </a:xfrm>
          <a:prstGeom prst="wedgeEllipseCallou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22201" y="5412427"/>
            <a:ext cx="381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当たったプレイヤーの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アイテム</a:t>
            </a:r>
            <a:r>
              <a:rPr lang="ja-JP" altLang="en-US" dirty="0">
                <a:solidFill>
                  <a:srgbClr val="FF0000"/>
                </a:solidFill>
              </a:rPr>
              <a:t>欄</a:t>
            </a:r>
            <a:r>
              <a:rPr lang="ja-JP" altLang="en-US" dirty="0" smtClean="0"/>
              <a:t>に</a:t>
            </a:r>
            <a:r>
              <a:rPr lang="ja-JP" altLang="en-US" dirty="0" smtClean="0">
                <a:solidFill>
                  <a:srgbClr val="00B050"/>
                </a:solidFill>
              </a:rPr>
              <a:t>ランダム</a:t>
            </a:r>
            <a:r>
              <a:rPr lang="ja-JP" altLang="en-US" dirty="0" smtClean="0"/>
              <a:t>で生成した</a:t>
            </a:r>
            <a:r>
              <a:rPr lang="ja-JP" altLang="en-US" dirty="0" smtClean="0">
                <a:solidFill>
                  <a:srgbClr val="FFC000"/>
                </a:solidFill>
              </a:rPr>
              <a:t>アイテム</a:t>
            </a:r>
            <a:r>
              <a:rPr lang="ja-JP" altLang="en-US" dirty="0" smtClean="0"/>
              <a:t>を追加</a:t>
            </a:r>
            <a:r>
              <a:rPr kumimoji="1" lang="ja-JP" altLang="en-US" dirty="0" smtClean="0"/>
              <a:t>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52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処理 4"/>
          <p:cNvSpPr/>
          <p:nvPr/>
        </p:nvSpPr>
        <p:spPr>
          <a:xfrm>
            <a:off x="5019961" y="2143991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5019960" y="1358900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処理 7"/>
          <p:cNvSpPr/>
          <p:nvPr/>
        </p:nvSpPr>
        <p:spPr>
          <a:xfrm>
            <a:off x="5019959" y="3031836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処理 8"/>
          <p:cNvSpPr/>
          <p:nvPr/>
        </p:nvSpPr>
        <p:spPr>
          <a:xfrm>
            <a:off x="5019959" y="3933539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判断 9"/>
          <p:cNvSpPr/>
          <p:nvPr/>
        </p:nvSpPr>
        <p:spPr>
          <a:xfrm>
            <a:off x="4532744" y="4772896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カギ線コネクタ 11"/>
          <p:cNvCxnSpPr>
            <a:stCxn id="10" idx="1"/>
            <a:endCxn id="80" idx="1"/>
          </p:cNvCxnSpPr>
          <p:nvPr/>
        </p:nvCxnSpPr>
        <p:spPr>
          <a:xfrm rot="10800000" flipH="1">
            <a:off x="4532743" y="3308868"/>
            <a:ext cx="464129" cy="1946629"/>
          </a:xfrm>
          <a:prstGeom prst="bentConnector3">
            <a:avLst>
              <a:gd name="adj1" fmla="val -492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2"/>
            <a:endCxn id="5" idx="0"/>
          </p:cNvCxnSpPr>
          <p:nvPr/>
        </p:nvCxnSpPr>
        <p:spPr>
          <a:xfrm>
            <a:off x="5957452" y="1933863"/>
            <a:ext cx="0" cy="2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代替処理 16"/>
          <p:cNvSpPr/>
          <p:nvPr/>
        </p:nvSpPr>
        <p:spPr>
          <a:xfrm>
            <a:off x="4934520" y="415634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ローチャート: 代替処理 35"/>
          <p:cNvSpPr/>
          <p:nvPr/>
        </p:nvSpPr>
        <p:spPr>
          <a:xfrm>
            <a:off x="4934520" y="6029042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カギ線コネクタ 37"/>
          <p:cNvCxnSpPr>
            <a:stCxn id="10" idx="1"/>
            <a:endCxn id="7" idx="1"/>
          </p:cNvCxnSpPr>
          <p:nvPr/>
        </p:nvCxnSpPr>
        <p:spPr>
          <a:xfrm rot="10800000" flipH="1">
            <a:off x="4532744" y="1646382"/>
            <a:ext cx="487216" cy="3609114"/>
          </a:xfrm>
          <a:prstGeom prst="bentConnector3">
            <a:avLst>
              <a:gd name="adj1" fmla="val -469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5" idx="2"/>
            <a:endCxn id="8" idx="0"/>
          </p:cNvCxnSpPr>
          <p:nvPr/>
        </p:nvCxnSpPr>
        <p:spPr>
          <a:xfrm flipH="1">
            <a:off x="5957451" y="2695863"/>
            <a:ext cx="1" cy="3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8" idx="2"/>
            <a:endCxn id="9" idx="0"/>
          </p:cNvCxnSpPr>
          <p:nvPr/>
        </p:nvCxnSpPr>
        <p:spPr>
          <a:xfrm>
            <a:off x="5957451" y="3606799"/>
            <a:ext cx="0" cy="32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9" idx="2"/>
            <a:endCxn id="10" idx="0"/>
          </p:cNvCxnSpPr>
          <p:nvPr/>
        </p:nvCxnSpPr>
        <p:spPr>
          <a:xfrm>
            <a:off x="5957451" y="4508502"/>
            <a:ext cx="3467" cy="2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17" idx="2"/>
            <a:endCxn id="7" idx="0"/>
          </p:cNvCxnSpPr>
          <p:nvPr/>
        </p:nvCxnSpPr>
        <p:spPr>
          <a:xfrm>
            <a:off x="5957450" y="1052946"/>
            <a:ext cx="2" cy="30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36" idx="0"/>
          </p:cNvCxnSpPr>
          <p:nvPr/>
        </p:nvCxnSpPr>
        <p:spPr>
          <a:xfrm flipH="1">
            <a:off x="5957450" y="5738096"/>
            <a:ext cx="3468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87927" y="360217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255491" y="51723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255491" y="145316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996873" y="226072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996873" y="3124201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086926" y="403981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351308" y="5070830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571170" y="413917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ゲームへ</a:t>
            </a:r>
            <a:endParaRPr kumimoji="1" lang="en-US" altLang="ja-JP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590791" y="2104737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269341" y="61567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sp>
        <p:nvSpPr>
          <p:cNvPr id="27" name="フローチャート: 判断 26"/>
          <p:cNvSpPr/>
          <p:nvPr/>
        </p:nvSpPr>
        <p:spPr>
          <a:xfrm>
            <a:off x="9053945" y="2826268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872509" y="3124202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</a:t>
            </a:r>
            <a:endParaRPr kumimoji="1" lang="en-US" altLang="ja-JP" dirty="0" smtClean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338293" y="275486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ポーズへ</a:t>
            </a:r>
            <a:endParaRPr kumimoji="1" lang="en-US" altLang="ja-JP" dirty="0" smtClean="0"/>
          </a:p>
        </p:txBody>
      </p:sp>
      <p:cxnSp>
        <p:nvCxnSpPr>
          <p:cNvPr id="19" name="直線矢印コネクタ 18"/>
          <p:cNvCxnSpPr>
            <a:endCxn id="27" idx="1"/>
          </p:cNvCxnSpPr>
          <p:nvPr/>
        </p:nvCxnSpPr>
        <p:spPr>
          <a:xfrm>
            <a:off x="6894942" y="3162241"/>
            <a:ext cx="2159003" cy="14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7" idx="1"/>
          </p:cNvCxnSpPr>
          <p:nvPr/>
        </p:nvCxnSpPr>
        <p:spPr>
          <a:xfrm flipH="1">
            <a:off x="6890327" y="3308868"/>
            <a:ext cx="2163618" cy="205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6855693" y="3501857"/>
            <a:ext cx="228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やり直す</a:t>
            </a:r>
            <a:r>
              <a:rPr kumimoji="1" lang="en-US" altLang="ja-JP" dirty="0" smtClean="0"/>
              <a:t>or</a:t>
            </a:r>
            <a:r>
              <a:rPr lang="ja-JP" altLang="en-US" dirty="0"/>
              <a:t>つづける</a:t>
            </a:r>
            <a:endParaRPr kumimoji="1" lang="en-US" altLang="ja-JP" dirty="0" smtClean="0"/>
          </a:p>
        </p:txBody>
      </p:sp>
      <p:cxnSp>
        <p:nvCxnSpPr>
          <p:cNvPr id="49" name="カギ線コネクタ 48"/>
          <p:cNvCxnSpPr>
            <a:stCxn id="27" idx="0"/>
            <a:endCxn id="7" idx="3"/>
          </p:cNvCxnSpPr>
          <p:nvPr/>
        </p:nvCxnSpPr>
        <p:spPr>
          <a:xfrm rot="16200000" flipV="1">
            <a:off x="8098588" y="442737"/>
            <a:ext cx="1179886" cy="35871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8442027" y="1249798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152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03128" y="625618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03128" y="1504926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処理 12"/>
          <p:cNvSpPr/>
          <p:nvPr/>
        </p:nvSpPr>
        <p:spPr>
          <a:xfrm>
            <a:off x="1789234" y="5323719"/>
            <a:ext cx="1727689" cy="866066"/>
          </a:xfrm>
          <a:prstGeom prst="flowChartProcess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4336070" y="5323719"/>
            <a:ext cx="1727689" cy="866066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882906" y="5312324"/>
            <a:ext cx="1727689" cy="866066"/>
          </a:xfrm>
          <a:prstGeom prst="flowChartProcess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9107365" y="5323719"/>
            <a:ext cx="1727689" cy="866066"/>
          </a:xfrm>
          <a:prstGeom prst="flowChartProcess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76137" y="174668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8" name="楕円 17"/>
          <p:cNvSpPr/>
          <p:nvPr/>
        </p:nvSpPr>
        <p:spPr>
          <a:xfrm>
            <a:off x="4744907" y="1600258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4961966" y="1707304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10800000">
            <a:off x="5122978" y="1868317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836859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383695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920271" y="5514524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170376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円形吹き出し 26"/>
          <p:cNvSpPr/>
          <p:nvPr/>
        </p:nvSpPr>
        <p:spPr>
          <a:xfrm rot="1596153">
            <a:off x="9257494" y="401886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082928" y="979550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30" name="楕円 29"/>
          <p:cNvSpPr/>
          <p:nvPr/>
        </p:nvSpPr>
        <p:spPr>
          <a:xfrm>
            <a:off x="4639327" y="2767397"/>
            <a:ext cx="2778531" cy="1051264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651863" y="3085816"/>
            <a:ext cx="27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タイマーが</a:t>
            </a:r>
            <a:r>
              <a:rPr kumimoji="1" lang="ja-JP" altLang="en-US" b="1" u="sng" dirty="0" smtClean="0">
                <a:solidFill>
                  <a:srgbClr val="FF0000"/>
                </a:solidFill>
              </a:rPr>
              <a:t>０</a:t>
            </a:r>
            <a:r>
              <a:rPr kumimoji="1" lang="ja-JP" altLang="en-US" b="1" u="sng" dirty="0" smtClean="0"/>
              <a:t>になったら</a:t>
            </a:r>
            <a:endParaRPr kumimoji="1" lang="ja-JP" altLang="en-US" b="1" u="sng" dirty="0"/>
          </a:p>
        </p:txBody>
      </p:sp>
      <p:sp>
        <p:nvSpPr>
          <p:cNvPr id="25" name="下矢印 24"/>
          <p:cNvSpPr/>
          <p:nvPr/>
        </p:nvSpPr>
        <p:spPr>
          <a:xfrm>
            <a:off x="5717606" y="3546764"/>
            <a:ext cx="597054" cy="69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336070" y="4256735"/>
            <a:ext cx="3310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フィニッシュ</a:t>
            </a:r>
            <a:r>
              <a:rPr kumimoji="1" lang="ja-JP" altLang="en-US" sz="2400" b="1" dirty="0" smtClean="0"/>
              <a:t>の</a:t>
            </a:r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出す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56129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55707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</a:t>
            </a:r>
            <a:r>
              <a:rPr lang="ja-JP" altLang="en-US" sz="2800" b="1" dirty="0" smtClean="0"/>
              <a:t>が１０以下になった場合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赤色</a:t>
            </a:r>
            <a:r>
              <a:rPr lang="ja-JP" altLang="en-US" sz="2800" b="1" dirty="0" smtClean="0"/>
              <a:t>にする</a:t>
            </a:r>
            <a:endParaRPr lang="en-US" altLang="ja-JP" sz="28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90481" y="2420610"/>
            <a:ext cx="93357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UI</a:t>
            </a:r>
            <a:r>
              <a:rPr lang="ja-JP" altLang="en-US" sz="2400" b="1" dirty="0" smtClean="0"/>
              <a:t>と数値を拡大させるもとに戻す（</a:t>
            </a:r>
            <a:r>
              <a:rPr lang="ja-JP" altLang="en-US" sz="2800" b="1" dirty="0" smtClean="0"/>
              <a:t>タイマーが</a:t>
            </a:r>
            <a:r>
              <a:rPr lang="ja-JP" altLang="en-US" sz="2400" b="1" dirty="0" smtClean="0"/>
              <a:t>０になるまで繰り返す</a:t>
            </a:r>
            <a:r>
              <a:rPr lang="ja-JP" altLang="en-US" sz="2200" b="1" dirty="0" smtClean="0"/>
              <a:t>）</a:t>
            </a:r>
            <a:endParaRPr lang="en-US" altLang="ja-JP" sz="22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81" y="3554631"/>
            <a:ext cx="2454682" cy="99975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42" y="3663984"/>
            <a:ext cx="2076450" cy="781050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3712170" y="3851308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6662" y="4642104"/>
            <a:ext cx="2620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大きくなっている図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31026" y="4518122"/>
            <a:ext cx="245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小さくなっている図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1198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449353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タイマーが０に</a:t>
            </a:r>
            <a:r>
              <a:rPr lang="ja-JP" altLang="en-US" sz="2800" b="1" dirty="0" smtClean="0"/>
              <a:t>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プレイヤーを動かなくする</a:t>
            </a:r>
            <a:endParaRPr lang="en-US" altLang="ja-JP" sz="2400" b="1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0482" y="318460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タイマーを０以下にしない</a:t>
            </a:r>
            <a:endParaRPr lang="en-US" altLang="ja-JP" sz="2400" b="1" dirty="0" smtClean="0"/>
          </a:p>
        </p:txBody>
      </p:sp>
      <p:sp>
        <p:nvSpPr>
          <p:cNvPr id="6" name="右矢印 5"/>
          <p:cNvSpPr/>
          <p:nvPr/>
        </p:nvSpPr>
        <p:spPr>
          <a:xfrm>
            <a:off x="990482" y="2241070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17964" y="2271037"/>
            <a:ext cx="360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操作をできなくする</a:t>
            </a:r>
            <a:endParaRPr kumimoji="1" lang="ja-JP" altLang="en-US" sz="2400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0482" y="4098169"/>
            <a:ext cx="4830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・</a:t>
            </a:r>
            <a:r>
              <a:rPr lang="ja-JP" altLang="en-US" sz="2400" b="1" dirty="0" smtClean="0"/>
              <a:t>妨害するアイテムなどは動ける</a:t>
            </a:r>
            <a:endParaRPr kumimoji="1" lang="ja-JP" altLang="en-US" sz="24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354223" y="4479637"/>
            <a:ext cx="381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スプラトゥーンみたいな感じに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879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リザルト画面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744418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rgbClr val="0070C0"/>
                </a:solidFill>
                <a:prstDash val="solid"/>
              </a:ln>
              <a:solidFill>
                <a:srgbClr val="9231A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9022368" y="2844597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17526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321307">
            <a:off x="8971861" y="2894132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  <p:sp>
        <p:nvSpPr>
          <p:cNvPr id="2" name="角丸四角形吹き出し 1"/>
          <p:cNvSpPr/>
          <p:nvPr/>
        </p:nvSpPr>
        <p:spPr>
          <a:xfrm>
            <a:off x="9066148" y="216015"/>
            <a:ext cx="2808554" cy="1283677"/>
          </a:xfrm>
          <a:prstGeom prst="wedgeRoundRectCallou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224284" y="514304"/>
            <a:ext cx="238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同じ順位の人がいる場合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2856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メニュー画面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16873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640015" y="1989936"/>
            <a:ext cx="5460023" cy="15328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38527" y="2294709"/>
            <a:ext cx="4432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 smtClean="0"/>
              <a:t>もう一度遊ぶ</a:t>
            </a:r>
            <a:endParaRPr kumimoji="1" lang="ja-JP" altLang="en-US" sz="5400" b="1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34035" y="4611537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97385" y="4801321"/>
            <a:ext cx="443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88283" y="3877991"/>
            <a:ext cx="2801669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もう一度遊ぶの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大きさをタイトルへより大きくする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>
            <a:stCxn id="2" idx="3"/>
          </p:cNvCxnSpPr>
          <p:nvPr/>
        </p:nvCxnSpPr>
        <p:spPr>
          <a:xfrm flipV="1">
            <a:off x="3289952" y="3522812"/>
            <a:ext cx="3123840" cy="8168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114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859204" y="1654409"/>
            <a:ext cx="4903796" cy="13767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16573" y="1931473"/>
            <a:ext cx="398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/>
              <a:t>もう一度遊ぶ</a:t>
            </a:r>
            <a:endParaRPr kumimoji="1" lang="ja-JP" altLang="en-US" sz="4800" b="1" dirty="0"/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68983" y="5089725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93888" y="5279509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片側の 2 つの角を切り取った四角形 10"/>
          <p:cNvSpPr/>
          <p:nvPr/>
        </p:nvSpPr>
        <p:spPr>
          <a:xfrm>
            <a:off x="896196" y="561623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5845" y="671603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468983" y="3505963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93888" y="3695747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/>
              <a:t>選択画面</a:t>
            </a:r>
            <a:r>
              <a:rPr kumimoji="1" lang="ja-JP" altLang="en-US" sz="4000" b="1" dirty="0" smtClean="0"/>
              <a:t>へ</a:t>
            </a:r>
            <a:endParaRPr kumimoji="1" lang="ja-JP" altLang="en-US" sz="40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" y="3031164"/>
            <a:ext cx="3630604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もう一度遊ぶの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「タイトルへ」や「選択画面へ」より大きくする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5" idx="3"/>
            <a:endCxn id="6" idx="2"/>
          </p:cNvCxnSpPr>
          <p:nvPr/>
        </p:nvCxnSpPr>
        <p:spPr>
          <a:xfrm flipV="1">
            <a:off x="3630605" y="3031164"/>
            <a:ext cx="2680497" cy="6001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9914274" y="4296861"/>
            <a:ext cx="23423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大きさを同じにする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1"/>
            <a:endCxn id="13" idx="3"/>
          </p:cNvCxnSpPr>
          <p:nvPr/>
        </p:nvCxnSpPr>
        <p:spPr>
          <a:xfrm flipH="1" flipV="1">
            <a:off x="8176846" y="4049690"/>
            <a:ext cx="1737428" cy="4318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4" idx="1"/>
            <a:endCxn id="20" idx="3"/>
          </p:cNvCxnSpPr>
          <p:nvPr/>
        </p:nvCxnSpPr>
        <p:spPr>
          <a:xfrm flipH="1">
            <a:off x="8176846" y="4481527"/>
            <a:ext cx="1737428" cy="1151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70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smtClean="0"/>
              <a:t>ポーズメニュー</a:t>
            </a:r>
            <a:r>
              <a:rPr kumimoji="1" lang="ja-JP" altLang="en-US" sz="7200" dirty="0" smtClean="0"/>
              <a:t>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18416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タイトル画面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02486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8690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490525" y="2498546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39309" y="2746691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つづける</a:t>
            </a:r>
            <a:endParaRPr kumimoji="1" lang="ja-JP" altLang="en-US" sz="4000" b="1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490525" y="480562"/>
            <a:ext cx="3750208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426637" y="53769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ポーズメニュー画面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90525" y="5475776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95322" y="5665560"/>
            <a:ext cx="3098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4490525" y="3987161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39309" y="4235306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やり直す</a:t>
            </a:r>
            <a:endParaRPr kumimoji="1" lang="ja-JP" altLang="en-US" sz="4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24319" y="4035251"/>
            <a:ext cx="234692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グレーの半透明</a:t>
            </a:r>
            <a:endParaRPr kumimoji="1" lang="ja-JP" altLang="en-US" sz="2000" dirty="0"/>
          </a:p>
        </p:txBody>
      </p:sp>
      <p:sp>
        <p:nvSpPr>
          <p:cNvPr id="3" name="正方形/長方形 2"/>
          <p:cNvSpPr/>
          <p:nvPr/>
        </p:nvSpPr>
        <p:spPr>
          <a:xfrm>
            <a:off x="1074420" y="1312258"/>
            <a:ext cx="10430008" cy="105225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110000"/>
                  <a:satMod val="105000"/>
                  <a:tint val="67000"/>
                  <a:alpha val="54000"/>
                </a:schemeClr>
              </a:gs>
              <a:gs pos="50000">
                <a:schemeClr val="accent2">
                  <a:satMod val="103000"/>
                  <a:tint val="73000"/>
                  <a:lumMod val="72000"/>
                  <a:lumOff val="28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32891" y="1427193"/>
            <a:ext cx="2623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 smtClean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ポーズ</a:t>
            </a:r>
            <a:endParaRPr kumimoji="1" lang="ja-JP" altLang="en-US" sz="5400" b="1" dirty="0">
              <a:ln w="19050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914274" y="4296861"/>
            <a:ext cx="186596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全ての大きさを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同じにする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6" idx="1"/>
            <a:endCxn id="6" idx="3"/>
          </p:cNvCxnSpPr>
          <p:nvPr/>
        </p:nvCxnSpPr>
        <p:spPr>
          <a:xfrm flipH="1" flipV="1">
            <a:off x="8198388" y="3106087"/>
            <a:ext cx="1715886" cy="1513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6" idx="1"/>
            <a:endCxn id="11" idx="3"/>
          </p:cNvCxnSpPr>
          <p:nvPr/>
        </p:nvCxnSpPr>
        <p:spPr>
          <a:xfrm flipH="1" flipV="1">
            <a:off x="8198388" y="4594702"/>
            <a:ext cx="1715886" cy="253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6" idx="1"/>
            <a:endCxn id="20" idx="3"/>
          </p:cNvCxnSpPr>
          <p:nvPr/>
        </p:nvCxnSpPr>
        <p:spPr>
          <a:xfrm flipH="1">
            <a:off x="8198388" y="4620027"/>
            <a:ext cx="1715886" cy="13994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9339591" y="2451312"/>
            <a:ext cx="219289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何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がポーズしたか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072963" y="1308045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072963" y="2263623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0491421" y="1671654"/>
            <a:ext cx="769790" cy="6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558973" y="1758457"/>
            <a:ext cx="97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7030A0"/>
                </a:solidFill>
              </a:rPr>
              <a:t>NP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39" name="直線矢印コネクタ 38"/>
          <p:cNvCxnSpPr>
            <a:stCxn id="34" idx="0"/>
            <a:endCxn id="38" idx="3"/>
          </p:cNvCxnSpPr>
          <p:nvPr/>
        </p:nvCxnSpPr>
        <p:spPr>
          <a:xfrm flipV="1">
            <a:off x="10436039" y="2189247"/>
            <a:ext cx="168115" cy="2620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7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859691" y="1984047"/>
            <a:ext cx="6767886" cy="13438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97291" y="2110072"/>
            <a:ext cx="6254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 smtClean="0"/>
              <a:t>タイトルロゴ</a:t>
            </a:r>
            <a:endParaRPr kumimoji="1" lang="ja-JP" altLang="en-US" sz="6600" dirty="0"/>
          </a:p>
        </p:txBody>
      </p:sp>
      <p:sp>
        <p:nvSpPr>
          <p:cNvPr id="8" name="正方形/長方形 7"/>
          <p:cNvSpPr/>
          <p:nvPr/>
        </p:nvSpPr>
        <p:spPr>
          <a:xfrm>
            <a:off x="4141177" y="4697290"/>
            <a:ext cx="4239990" cy="7539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86066" y="4873135"/>
            <a:ext cx="399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押されたら次に行く用のロゴ</a:t>
            </a:r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8713177" y="4831372"/>
            <a:ext cx="2538047" cy="6505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矢印 11"/>
          <p:cNvSpPr/>
          <p:nvPr/>
        </p:nvSpPr>
        <p:spPr>
          <a:xfrm>
            <a:off x="8176846" y="4873135"/>
            <a:ext cx="712177" cy="53633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68152" y="4963415"/>
            <a:ext cx="22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押されたら点滅する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95654" y="4123672"/>
            <a:ext cx="2464037" cy="589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9263" y="4264282"/>
            <a:ext cx="21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後ろに風景の画面</a:t>
            </a:r>
            <a:endParaRPr kumimoji="1" lang="ja-JP" altLang="en-US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タイトル画面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1632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選択画面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9858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片側の 2 つの角を切り取った四角形 3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418165" y="2217859"/>
            <a:ext cx="3050931" cy="223324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441937" y="1667523"/>
            <a:ext cx="3027159" cy="671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15118" y="1793548"/>
            <a:ext cx="28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タイトルロゴ</a:t>
            </a:r>
            <a:endParaRPr kumimoji="1" lang="ja-JP" altLang="en-US" sz="3200" dirty="0"/>
          </a:p>
        </p:txBody>
      </p:sp>
      <p:sp>
        <p:nvSpPr>
          <p:cNvPr id="10" name="楕円 9"/>
          <p:cNvSpPr/>
          <p:nvPr/>
        </p:nvSpPr>
        <p:spPr>
          <a:xfrm>
            <a:off x="2602523" y="2787162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16822" y="3060771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8" name="楕円 17"/>
          <p:cNvSpPr/>
          <p:nvPr/>
        </p:nvSpPr>
        <p:spPr>
          <a:xfrm>
            <a:off x="7357165" y="2703273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471464" y="2976882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60684" y="3775283"/>
            <a:ext cx="852853" cy="44840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31021" y="3808089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4" name="右矢印 13"/>
          <p:cNvSpPr/>
          <p:nvPr/>
        </p:nvSpPr>
        <p:spPr>
          <a:xfrm>
            <a:off x="4818185" y="3060771"/>
            <a:ext cx="2013438" cy="596829"/>
          </a:xfrm>
          <a:prstGeom prst="rightArrow">
            <a:avLst>
              <a:gd name="adj1" fmla="val 50000"/>
              <a:gd name="adj2" fmla="val 12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267981" y="2217859"/>
            <a:ext cx="3050931" cy="223324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7291753" y="1667523"/>
            <a:ext cx="3027159" cy="671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364934" y="1793548"/>
            <a:ext cx="28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タイトルロゴ</a:t>
            </a:r>
            <a:endParaRPr kumimoji="1" lang="ja-JP" altLang="en-US" sz="3200" dirty="0"/>
          </a:p>
        </p:txBody>
      </p:sp>
      <p:sp>
        <p:nvSpPr>
          <p:cNvPr id="20" name="正方形/長方形 19"/>
          <p:cNvSpPr/>
          <p:nvPr/>
        </p:nvSpPr>
        <p:spPr>
          <a:xfrm>
            <a:off x="9811683" y="3712107"/>
            <a:ext cx="852853" cy="44840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882020" y="3744913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2" name="円形吹き出し 21"/>
          <p:cNvSpPr/>
          <p:nvPr/>
        </p:nvSpPr>
        <p:spPr>
          <a:xfrm rot="10800000">
            <a:off x="4742757" y="4047466"/>
            <a:ext cx="2125751" cy="1087242"/>
          </a:xfrm>
          <a:prstGeom prst="wedgeEllipseCallou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68569" y="4391032"/>
            <a:ext cx="1789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選択されたら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604594" y="4827828"/>
            <a:ext cx="2417885" cy="11748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801303" y="5087387"/>
            <a:ext cx="188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風船の周りをまわる</a:t>
            </a:r>
            <a:endParaRPr kumimoji="1" lang="ja-JP" altLang="en-US" sz="2400" dirty="0"/>
          </a:p>
        </p:txBody>
      </p:sp>
      <p:sp>
        <p:nvSpPr>
          <p:cNvPr id="24" name="左矢印 23"/>
          <p:cNvSpPr/>
          <p:nvPr/>
        </p:nvSpPr>
        <p:spPr>
          <a:xfrm rot="5400000">
            <a:off x="1918458" y="4392391"/>
            <a:ext cx="699909" cy="474784"/>
          </a:xfrm>
          <a:prstGeom prst="leftArrow">
            <a:avLst>
              <a:gd name="adj1" fmla="val 50000"/>
              <a:gd name="adj2" fmla="val 7325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吹き出し 26"/>
          <p:cNvSpPr/>
          <p:nvPr/>
        </p:nvSpPr>
        <p:spPr>
          <a:xfrm rot="11889921">
            <a:off x="10381814" y="4531524"/>
            <a:ext cx="705469" cy="1185792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 rot="689406">
            <a:off x="10513561" y="4727283"/>
            <a:ext cx="413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画面外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 rot="20793906">
            <a:off x="412669" y="1207934"/>
            <a:ext cx="705469" cy="1821618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 rot="20682272">
            <a:off x="565221" y="1308671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417187" y="4817648"/>
            <a:ext cx="2417885" cy="11748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左矢印 31"/>
          <p:cNvSpPr/>
          <p:nvPr/>
        </p:nvSpPr>
        <p:spPr>
          <a:xfrm rot="5400000">
            <a:off x="7886970" y="4537125"/>
            <a:ext cx="699909" cy="474784"/>
          </a:xfrm>
          <a:prstGeom prst="leftArrow">
            <a:avLst>
              <a:gd name="adj1" fmla="val 50000"/>
              <a:gd name="adj2" fmla="val 7325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吹き出し 36"/>
          <p:cNvSpPr/>
          <p:nvPr/>
        </p:nvSpPr>
        <p:spPr>
          <a:xfrm rot="900688">
            <a:off x="10698412" y="853017"/>
            <a:ext cx="705469" cy="1821618"/>
          </a:xfrm>
          <a:prstGeom prst="wedgeRoundRectCallout">
            <a:avLst>
              <a:gd name="adj1" fmla="val -54835"/>
              <a:gd name="adj2" fmla="val 67754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848228">
            <a:off x="10844248" y="908864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587239" y="5161528"/>
            <a:ext cx="2088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車が画面外に移動する</a:t>
            </a:r>
            <a:endParaRPr kumimoji="1" lang="ja-JP" altLang="en-US" sz="2400" dirty="0"/>
          </a:p>
        </p:txBody>
      </p:sp>
      <p:sp>
        <p:nvSpPr>
          <p:cNvPr id="42" name="正方形/長方形 41"/>
          <p:cNvSpPr/>
          <p:nvPr/>
        </p:nvSpPr>
        <p:spPr>
          <a:xfrm>
            <a:off x="4843997" y="1845799"/>
            <a:ext cx="1939856" cy="549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770414" y="1861445"/>
            <a:ext cx="2626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タイトル画面</a:t>
            </a:r>
            <a:endParaRPr lang="ja-JP" altLang="en-US" sz="2400" dirty="0"/>
          </a:p>
        </p:txBody>
      </p:sp>
      <p:sp>
        <p:nvSpPr>
          <p:cNvPr id="46" name="正方形/長方形 45"/>
          <p:cNvSpPr/>
          <p:nvPr/>
        </p:nvSpPr>
        <p:spPr>
          <a:xfrm>
            <a:off x="4657925" y="497450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294220" y="6060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/>
              <a:t>選択画面</a:t>
            </a:r>
          </a:p>
        </p:txBody>
      </p:sp>
    </p:spTree>
    <p:extLst>
      <p:ext uri="{BB962C8B-B14F-4D97-AF65-F5344CB8AC3E}">
        <p14:creationId xmlns:p14="http://schemas.microsoft.com/office/powerpoint/2010/main" val="90555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チュートリアル画面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56756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片側の 2 つの角を切り取った四角形 20"/>
          <p:cNvSpPr/>
          <p:nvPr/>
        </p:nvSpPr>
        <p:spPr>
          <a:xfrm>
            <a:off x="970088" y="454438"/>
            <a:ext cx="2880944" cy="910185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9720" y="656737"/>
            <a:ext cx="35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3600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6932741" y="3097141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63564" y="3615888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楕円 2"/>
          <p:cNvSpPr/>
          <p:nvPr/>
        </p:nvSpPr>
        <p:spPr>
          <a:xfrm>
            <a:off x="970087" y="3042137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11767" y="568906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0910" y="356088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794360" y="65246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円形吹き出し 5"/>
          <p:cNvSpPr/>
          <p:nvPr/>
        </p:nvSpPr>
        <p:spPr>
          <a:xfrm rot="10508658">
            <a:off x="4740768" y="4719582"/>
            <a:ext cx="2549931" cy="1829738"/>
          </a:xfrm>
          <a:prstGeom prst="wedgeEllipseCallou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8229" y="5219452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  <p:sp>
        <p:nvSpPr>
          <p:cNvPr id="2" name="左右矢印 1"/>
          <p:cNvSpPr/>
          <p:nvPr/>
        </p:nvSpPr>
        <p:spPr>
          <a:xfrm>
            <a:off x="5242854" y="3365307"/>
            <a:ext cx="1976582" cy="116058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20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12" name="楕円 11"/>
          <p:cNvSpPr/>
          <p:nvPr/>
        </p:nvSpPr>
        <p:spPr>
          <a:xfrm>
            <a:off x="275568" y="689207"/>
            <a:ext cx="4384428" cy="1382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6390" y="1057399"/>
            <a:ext cx="35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91308" y="2277874"/>
            <a:ext cx="4369777" cy="3709687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90724" y="3886799"/>
            <a:ext cx="2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ゲームの画面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smtClean="0"/>
              <a:t>(</a:t>
            </a:r>
            <a:r>
              <a:rPr lang="ja-JP" altLang="en-US" sz="2400" dirty="0" smtClean="0"/>
              <a:t>静止画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90567" y="2888990"/>
            <a:ext cx="433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このゲーム</a:t>
            </a:r>
            <a:r>
              <a:rPr lang="ja-JP" altLang="en-US" dirty="0" smtClean="0"/>
              <a:t>はゴーカートで風船を割って点数を競うゲームです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90567" y="3653621"/>
            <a:ext cx="438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ピンクの風船は１点、金色の風船は３点</a:t>
            </a:r>
            <a:endParaRPr kumimoji="1" lang="en-US" altLang="ja-JP" dirty="0" smtClean="0"/>
          </a:p>
          <a:p>
            <a:r>
              <a:rPr lang="ja-JP" altLang="en-US" dirty="0" smtClean="0"/>
              <a:t>です。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43321" y="4448160"/>
            <a:ext cx="433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アイテムで妨害することができます。</a:t>
            </a:r>
            <a:endParaRPr kumimoji="1" lang="en-US" altLang="ja-JP" dirty="0" smtClean="0"/>
          </a:p>
          <a:p>
            <a:r>
              <a:rPr lang="ja-JP" altLang="en-US" dirty="0" smtClean="0"/>
              <a:t>当たったら一定時間動けなくすることが</a:t>
            </a:r>
            <a:r>
              <a:rPr kumimoji="1" lang="ja-JP" altLang="en-US" dirty="0" smtClean="0"/>
              <a:t>できます。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6511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633</Words>
  <Application>Microsoft Office PowerPoint</Application>
  <PresentationFormat>ワイド画面</PresentationFormat>
  <Paragraphs>216</Paragraphs>
  <Slides>30</Slides>
  <Notes>3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4" baseType="lpstr">
      <vt:lpstr>游ゴシック</vt:lpstr>
      <vt:lpstr>游ゴシック Light</vt:lpstr>
      <vt:lpstr>Arial</vt:lpstr>
      <vt:lpstr>Office テーマ</vt:lpstr>
      <vt:lpstr>風船わりゲーム（仮） 画面構成</vt:lpstr>
      <vt:lpstr>PowerPoint プレゼンテーション</vt:lpstr>
      <vt:lpstr>タイトル画面</vt:lpstr>
      <vt:lpstr>PowerPoint プレゼンテーション</vt:lpstr>
      <vt:lpstr>選択画面</vt:lpstr>
      <vt:lpstr>PowerPoint プレゼンテーション</vt:lpstr>
      <vt:lpstr>チュートリアル画面</vt:lpstr>
      <vt:lpstr>PowerPoint プレゼンテーション</vt:lpstr>
      <vt:lpstr>PowerPoint プレゼンテーション</vt:lpstr>
      <vt:lpstr>PowerPoint プレゼンテーション</vt:lpstr>
      <vt:lpstr>ゲーム画面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リザルト画面</vt:lpstr>
      <vt:lpstr>PowerPoint プレゼンテーション</vt:lpstr>
      <vt:lpstr>PowerPoint プレゼンテーション</vt:lpstr>
      <vt:lpstr>メニュー画面</vt:lpstr>
      <vt:lpstr>PowerPoint プレゼンテーション</vt:lpstr>
      <vt:lpstr>PowerPoint プレゼンテーション</vt:lpstr>
      <vt:lpstr>ポーズメニュー画面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画面構成</dc:title>
  <dc:creator>jb2020015@stu.yoshida-g.ac.jp</dc:creator>
  <cp:lastModifiedBy>jb2020015@stu.yoshida-g.ac.jp</cp:lastModifiedBy>
  <cp:revision>60</cp:revision>
  <dcterms:created xsi:type="dcterms:W3CDTF">2022-10-05T01:57:57Z</dcterms:created>
  <dcterms:modified xsi:type="dcterms:W3CDTF">2022-10-14T04:16:38Z</dcterms:modified>
</cp:coreProperties>
</file>