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7" r:id="rId6"/>
    <p:sldId id="261" r:id="rId7"/>
    <p:sldId id="272" r:id="rId8"/>
    <p:sldId id="264" r:id="rId9"/>
    <p:sldId id="273" r:id="rId10"/>
    <p:sldId id="262" r:id="rId11"/>
    <p:sldId id="266" r:id="rId12"/>
    <p:sldId id="274" r:id="rId13"/>
    <p:sldId id="276" r:id="rId14"/>
    <p:sldId id="278" r:id="rId15"/>
    <p:sldId id="277" r:id="rId16"/>
    <p:sldId id="260" r:id="rId17"/>
    <p:sldId id="280" r:id="rId18"/>
    <p:sldId id="283" r:id="rId19"/>
    <p:sldId id="284" r:id="rId20"/>
    <p:sldId id="281" r:id="rId21"/>
    <p:sldId id="285" r:id="rId22"/>
    <p:sldId id="282" r:id="rId23"/>
    <p:sldId id="292" r:id="rId24"/>
    <p:sldId id="293" r:id="rId25"/>
    <p:sldId id="287" r:id="rId26"/>
    <p:sldId id="289" r:id="rId27"/>
    <p:sldId id="290" r:id="rId28"/>
    <p:sldId id="291" r:id="rId29"/>
    <p:sldId id="295" r:id="rId30"/>
    <p:sldId id="294" r:id="rId31"/>
    <p:sldId id="296" r:id="rId32"/>
    <p:sldId id="300" r:id="rId33"/>
    <p:sldId id="298" r:id="rId34"/>
    <p:sldId id="304" r:id="rId35"/>
    <p:sldId id="303" r:id="rId36"/>
    <p:sldId id="306" r:id="rId37"/>
    <p:sldId id="307" r:id="rId38"/>
    <p:sldId id="308" r:id="rId39"/>
    <p:sldId id="309" r:id="rId40"/>
    <p:sldId id="310" r:id="rId41"/>
    <p:sldId id="299" r:id="rId42"/>
    <p:sldId id="301" r:id="rId4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57D7DD"/>
    <a:srgbClr val="FF00FF"/>
    <a:srgbClr val="FFB9B9"/>
    <a:srgbClr val="C96B7D"/>
    <a:srgbClr val="E8E4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9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56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28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42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48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0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76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12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57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21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81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95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iV-7Cq-zhA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19200" y="1131156"/>
            <a:ext cx="9753600" cy="2387600"/>
          </a:xfrm>
        </p:spPr>
        <p:txBody>
          <a:bodyPr/>
          <a:lstStyle/>
          <a:p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卒業制作</a:t>
            </a:r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大元タイトル構成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チームみずき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106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264269" y="3666393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612422" y="5424856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" name="U ターン矢印 3"/>
          <p:cNvSpPr/>
          <p:nvPr/>
        </p:nvSpPr>
        <p:spPr>
          <a:xfrm rot="16200000">
            <a:off x="2013435" y="2523394"/>
            <a:ext cx="2848714" cy="4677508"/>
          </a:xfrm>
          <a:prstGeom prst="uturnArrow">
            <a:avLst>
              <a:gd name="adj1" fmla="val 21605"/>
              <a:gd name="adj2" fmla="val 25000"/>
              <a:gd name="adj3" fmla="val 25000"/>
              <a:gd name="adj4" fmla="val 43750"/>
              <a:gd name="adj5" fmla="val 71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U ターン矢印 9"/>
          <p:cNvSpPr/>
          <p:nvPr/>
        </p:nvSpPr>
        <p:spPr>
          <a:xfrm rot="5400000">
            <a:off x="7300542" y="2901463"/>
            <a:ext cx="2848714" cy="4677508"/>
          </a:xfrm>
          <a:prstGeom prst="uturnArrow">
            <a:avLst>
              <a:gd name="adj1" fmla="val 21605"/>
              <a:gd name="adj2" fmla="val 25000"/>
              <a:gd name="adj3" fmla="val 25000"/>
              <a:gd name="adj4" fmla="val 43750"/>
              <a:gd name="adj5" fmla="val 71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359518" y="4932435"/>
            <a:ext cx="250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車が回っている感じ</a:t>
            </a:r>
            <a:endParaRPr kumimoji="1" lang="ja-JP" altLang="en-US" b="1" dirty="0"/>
          </a:p>
        </p:txBody>
      </p:sp>
      <p:sp>
        <p:nvSpPr>
          <p:cNvPr id="9" name="正方形/長方形 8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8420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00023 C 0.07135 -0.00023 0.28333 -0.06042 0.3513 -0.0206 C 0.4194 0.01944 0.45273 0.14953 0.40781 0.23935 C 0.4125 0.3118 0.16302 0.27199 0.1112 0.26412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19" y="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787 L -0.36498 0.01528 C -0.45873 0.02778 -0.49115 -0.22222 -0.3612 -0.24838 L -0.11003 -0.24885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96" y="-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24254" y="3516924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261231" y="531934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2831125" y="3402624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60783" y="458076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9336" y="639209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 rot="10800000">
            <a:off x="5473213" y="5205049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7246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</a:t>
            </a:r>
            <a:r>
              <a:rPr kumimoji="1" lang="en-US" altLang="ja-JP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4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571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2919045" y="4904333"/>
            <a:ext cx="6567854" cy="1942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2919045" y="3399841"/>
            <a:ext cx="6567854" cy="293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 rot="13469423">
            <a:off x="4448517" y="3843268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 rot="8410632">
            <a:off x="6798646" y="3833777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 rot="8196878">
            <a:off x="4282258" y="5206874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 rot="2335963">
            <a:off x="7055877" y="5183401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 rot="18983797">
            <a:off x="4599749" y="3690568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 rot="3010632">
            <a:off x="6944016" y="3761584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２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 rot="2760975">
            <a:off x="4513339" y="5011491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３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 rot="18535963">
            <a:off x="7260510" y="5046424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４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901461" y="4915907"/>
            <a:ext cx="6567854" cy="1942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/>
          <p:cNvSpPr/>
          <p:nvPr/>
        </p:nvSpPr>
        <p:spPr>
          <a:xfrm>
            <a:off x="2901461" y="3411415"/>
            <a:ext cx="6567854" cy="293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 rot="5400000">
            <a:off x="3963476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 rot="5400000">
            <a:off x="5179745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 rot="5400000">
            <a:off x="6281714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 rot="5400000">
            <a:off x="7383683" y="5006531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114708" y="4799223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325115" y="4879730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２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465230" y="4866015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３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534916" y="4915700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４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4" name="右矢印 3"/>
          <p:cNvSpPr/>
          <p:nvPr/>
        </p:nvSpPr>
        <p:spPr>
          <a:xfrm rot="1022421">
            <a:off x="1760151" y="3799768"/>
            <a:ext cx="879191" cy="60745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795570" y="3399841"/>
            <a:ext cx="844062" cy="633046"/>
            <a:chOff x="795570" y="3399841"/>
            <a:chExt cx="844062" cy="633046"/>
          </a:xfrm>
        </p:grpSpPr>
        <p:sp>
          <p:nvSpPr>
            <p:cNvPr id="2" name="正方形/長方形 1"/>
            <p:cNvSpPr/>
            <p:nvPr/>
          </p:nvSpPr>
          <p:spPr>
            <a:xfrm>
              <a:off x="795570" y="3399841"/>
              <a:ext cx="844062" cy="6330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/>
            <p:cNvSpPr/>
            <p:nvPr/>
          </p:nvSpPr>
          <p:spPr>
            <a:xfrm>
              <a:off x="1024170" y="3514141"/>
              <a:ext cx="395654" cy="36927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正方形/長方形 17"/>
          <p:cNvSpPr/>
          <p:nvPr/>
        </p:nvSpPr>
        <p:spPr>
          <a:xfrm>
            <a:off x="861646" y="5886953"/>
            <a:ext cx="2617177" cy="568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バトロアのステージ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1274885" y="5886953"/>
            <a:ext cx="2203938" cy="568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風船のステージ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151285" y="3981003"/>
            <a:ext cx="1604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切り替えの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タイミングは任意で設定</a:t>
            </a:r>
            <a:endParaRPr kumimoji="1" lang="ja-JP" altLang="en-US" dirty="0"/>
          </a:p>
        </p:txBody>
      </p:sp>
      <p:sp>
        <p:nvSpPr>
          <p:cNvPr id="83" name="正方形/長方形 82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82248" y="2923745"/>
            <a:ext cx="102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カメラ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4</a:t>
            </a:r>
            <a:endParaRPr lang="ja-JP" altLang="en-US" sz="36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628183" y="3056658"/>
            <a:ext cx="279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カメラがステージを回る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683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43 -0.01528 C 0.08529 -0.28519 0.31081 -0.35394 0.51016 -0.16644 C 0.70781 0.02129 0.80365 0.39375 0.72266 0.66389 C 0.64232 0.93241 0.41576 0.99907 0.21745 0.81227 C 0.01992 0.62523 -0.07669 0.25463 0.00443 -0.01528 Z " pathEditMode="relative" rAng="17880000" ptsTypes="AAAAA">
                                      <p:cBhvr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38" y="3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C 0.0319 -0.19676 0.21498 -0.27593 0.40912 -0.17709 C 0.60313 -0.07824 0.73516 0.1618 0.70339 0.35833 C 0.67357 0.55601 0.48829 0.63402 0.29427 0.53518 C 0.10013 0.43634 -0.03177 0.19652 -3.75E-6 4.07407E-6 Z " pathEditMode="relative" rAng="17160000" ptsTypes="AAAAA">
                                      <p:cBhvr>
                                        <p:cTn id="80" dur="8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69" y="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14" grpId="0" animBg="1"/>
      <p:bldP spid="15" grpId="0" animBg="1"/>
      <p:bldP spid="16" grpId="0" animBg="1"/>
      <p:bldP spid="17" grpId="0" animBg="1"/>
      <p:bldP spid="19" grpId="0"/>
      <p:bldP spid="22" grpId="0"/>
      <p:bldP spid="23" grpId="0"/>
      <p:bldP spid="24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/>
      <p:bldP spid="44" grpId="0"/>
      <p:bldP spid="45" grpId="0"/>
      <p:bldP spid="46" grpId="0"/>
      <p:bldP spid="18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タイトル画面の案５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460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4188027" y="368052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3562395" y="4531187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2088556" y="571283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3P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2192000" y="4615812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4P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9578" y="4984455"/>
            <a:ext cx="875790" cy="794779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5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8946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6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6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6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6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8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8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Rot by="21600000">
                                      <p:cBhvr>
                                        <p:cTn id="22" dur="4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Motion origin="layout" path="M 0.075 0.03218 L 0.26888 0.12894 " pathEditMode="relative" rAng="0" ptsTypes="AA">
                                      <p:cBhvr>
                                        <p:cTn id="24" dur="1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483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2" fill="hold" grpId="2" nodeType="withEffect">
                                  <p:stCondLst>
                                    <p:cond delay="15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122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22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21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3" grpId="1" animBg="1"/>
      <p:bldP spid="33" grpId="2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872762" y="211016"/>
            <a:ext cx="817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b="1" dirty="0"/>
              <a:t>参考動画</a:t>
            </a:r>
            <a:endParaRPr kumimoji="1" lang="ja-JP" altLang="en-US" sz="7200" b="1" dirty="0"/>
          </a:p>
        </p:txBody>
      </p:sp>
      <p:pic>
        <p:nvPicPr>
          <p:cNvPr id="5" name="4iV-7Cq-zhA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96815" y="1311153"/>
            <a:ext cx="10647485" cy="53358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正方形/長方形 3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5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7007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34915" y="2149963"/>
            <a:ext cx="10204939" cy="256271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アンケートを元にタイトル画面の構成案を変更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644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b="1" dirty="0" smtClean="0"/>
              <a:t>タイトル画面の案</a:t>
            </a:r>
            <a:endParaRPr kumimoji="1" lang="ja-JP" altLang="en-US" sz="88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53153" y="4041164"/>
            <a:ext cx="55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案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を採用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977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タイトル画面の案１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130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タイトル名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案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ハイパーカーバトル</a:t>
            </a:r>
            <a:endParaRPr kumimoji="1" lang="en-US" altLang="ja-JP" dirty="0" smtClean="0"/>
          </a:p>
          <a:p>
            <a:r>
              <a:rPr lang="ja-JP" altLang="en-US" dirty="0" smtClean="0"/>
              <a:t>ミニゲーム</a:t>
            </a:r>
            <a:endParaRPr lang="en-US" altLang="ja-JP" dirty="0" smtClean="0"/>
          </a:p>
          <a:p>
            <a:r>
              <a:rPr kumimoji="1" lang="ja-JP" altLang="en-US" dirty="0" smtClean="0"/>
              <a:t>パーティーゲーム</a:t>
            </a:r>
            <a:endParaRPr kumimoji="1" lang="en-US" altLang="ja-JP" dirty="0" smtClean="0"/>
          </a:p>
          <a:p>
            <a:r>
              <a:rPr lang="ja-JP" altLang="en-US" dirty="0" smtClean="0"/>
              <a:t>デュエルマスター</a:t>
            </a:r>
            <a:endParaRPr lang="en-US" altLang="ja-JP" dirty="0" smtClean="0"/>
          </a:p>
          <a:p>
            <a:r>
              <a:rPr lang="ja-JP" altLang="en-US" dirty="0" smtClean="0"/>
              <a:t>超車大戦</a:t>
            </a:r>
            <a:endParaRPr lang="en-US" altLang="ja-JP" dirty="0" smtClean="0"/>
          </a:p>
          <a:p>
            <a:r>
              <a:rPr kumimoji="1" lang="ja-JP" altLang="en-US" dirty="0" smtClean="0"/>
              <a:t>最後にザ・ファイナル</a:t>
            </a:r>
            <a:r>
              <a:rPr kumimoji="1" lang="en-US" altLang="ja-JP" dirty="0" smtClean="0"/>
              <a:t>(the Final)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67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 rot="2211766">
            <a:off x="703384" y="3235570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 rot="20069660">
            <a:off x="9067554" y="3467032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右矢印 6"/>
          <p:cNvSpPr/>
          <p:nvPr/>
        </p:nvSpPr>
        <p:spPr>
          <a:xfrm rot="2211766">
            <a:off x="2297139" y="4888523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 rot="2211766">
            <a:off x="2226797" y="6066665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 rot="20069660">
            <a:off x="7379429" y="5885002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10" name="右矢印 9"/>
          <p:cNvSpPr/>
          <p:nvPr/>
        </p:nvSpPr>
        <p:spPr>
          <a:xfrm rot="9269660">
            <a:off x="5543306" y="4697955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34906" y="3910735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車をクロスさせる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11114" y="2554097"/>
            <a:ext cx="64183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3D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97661" y="2826658"/>
            <a:ext cx="64183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3D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18646" y="297331"/>
            <a:ext cx="652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案１</a:t>
            </a:r>
            <a:endParaRPr lang="ja-JP" altLang="en-US" sz="2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1465142"/>
            <a:ext cx="181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2D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78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</a:t>
            </a:r>
            <a:r>
              <a:rPr kumimoji="1" lang="en-US" altLang="ja-JP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007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楕円 32"/>
          <p:cNvSpPr/>
          <p:nvPr/>
        </p:nvSpPr>
        <p:spPr>
          <a:xfrm>
            <a:off x="-26378" y="1380206"/>
            <a:ext cx="12441115" cy="538401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 rot="5400000">
            <a:off x="977768" y="5295142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8890" y="639488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決定したら手前へ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右矢印 12"/>
          <p:cNvSpPr/>
          <p:nvPr/>
        </p:nvSpPr>
        <p:spPr>
          <a:xfrm rot="5400000">
            <a:off x="3502849" y="5356687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33971" y="6456431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 rot="5400000">
            <a:off x="6998501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829623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 rot="5400000">
            <a:off x="9781798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612920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</a:t>
            </a:r>
            <a:endParaRPr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152292" y="3736731"/>
            <a:ext cx="181139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奥側から手前に</a:t>
            </a:r>
            <a:endParaRPr lang="en-US" altLang="ja-JP" dirty="0" smtClean="0"/>
          </a:p>
          <a:p>
            <a:r>
              <a:rPr kumimoji="1" lang="ja-JP" altLang="en-US" dirty="0"/>
              <a:t>向かってくる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2039798"/>
            <a:ext cx="18113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3D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1174751" y="2672862"/>
            <a:ext cx="1019908" cy="2286000"/>
            <a:chOff x="1174751" y="2672862"/>
            <a:chExt cx="1019908" cy="2286000"/>
          </a:xfrm>
        </p:grpSpPr>
        <p:sp>
          <p:nvSpPr>
            <p:cNvPr id="4" name="正方形/長方形 3"/>
            <p:cNvSpPr/>
            <p:nvPr/>
          </p:nvSpPr>
          <p:spPr>
            <a:xfrm rot="5400000">
              <a:off x="541705" y="330590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1190609" y="2711660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車のモデル</a:t>
              </a:r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706162" y="274907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3699832" y="2753228"/>
            <a:ext cx="1019908" cy="2338753"/>
            <a:chOff x="3699832" y="2753228"/>
            <a:chExt cx="1019908" cy="2338753"/>
          </a:xfrm>
        </p:grpSpPr>
        <p:sp>
          <p:nvSpPr>
            <p:cNvPr id="12" name="正方形/長方形 11"/>
            <p:cNvSpPr/>
            <p:nvPr/>
          </p:nvSpPr>
          <p:spPr>
            <a:xfrm rot="5400000">
              <a:off x="3066786" y="3386274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244210" y="2845212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2P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743432" y="2909153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7195484" y="2766644"/>
            <a:ext cx="1019908" cy="2286000"/>
            <a:chOff x="7195484" y="2766644"/>
            <a:chExt cx="1019908" cy="2286000"/>
          </a:xfrm>
        </p:grpSpPr>
        <p:sp>
          <p:nvSpPr>
            <p:cNvPr id="15" name="正方形/長方形 14"/>
            <p:cNvSpPr/>
            <p:nvPr/>
          </p:nvSpPr>
          <p:spPr>
            <a:xfrm rot="5400000">
              <a:off x="6562438" y="3399690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704612" y="2805874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3P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256449" y="290856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9956838" y="2792772"/>
            <a:ext cx="1019908" cy="2290645"/>
            <a:chOff x="9956838" y="2792772"/>
            <a:chExt cx="1019908" cy="2290645"/>
          </a:xfrm>
        </p:grpSpPr>
        <p:sp>
          <p:nvSpPr>
            <p:cNvPr id="18" name="正方形/長方形 17"/>
            <p:cNvSpPr/>
            <p:nvPr/>
          </p:nvSpPr>
          <p:spPr>
            <a:xfrm rot="5400000">
              <a:off x="9323792" y="342581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0521366" y="2836648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4P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0036406" y="2890332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431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タイトル画面の案３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846992" y="34805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タイトル画面の案２の派生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756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楕円 32"/>
          <p:cNvSpPr/>
          <p:nvPr/>
        </p:nvSpPr>
        <p:spPr>
          <a:xfrm>
            <a:off x="-26378" y="1380206"/>
            <a:ext cx="12441115" cy="538401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 rot="5400000">
            <a:off x="977768" y="5295142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8890" y="639488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決定したら手前へ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右矢印 12"/>
          <p:cNvSpPr/>
          <p:nvPr/>
        </p:nvSpPr>
        <p:spPr>
          <a:xfrm rot="5400000">
            <a:off x="3502849" y="5356687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33971" y="6456431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 rot="5400000">
            <a:off x="6998501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829623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 rot="5400000">
            <a:off x="9781798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612920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152292" y="3736731"/>
            <a:ext cx="181139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奥側から手前に</a:t>
            </a:r>
            <a:endParaRPr lang="en-US" altLang="ja-JP" dirty="0" smtClean="0"/>
          </a:p>
          <a:p>
            <a:r>
              <a:rPr kumimoji="1" lang="ja-JP" altLang="en-US" dirty="0"/>
              <a:t>向かってくる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2039798"/>
            <a:ext cx="18113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3D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1174751" y="2672862"/>
            <a:ext cx="1019908" cy="2286000"/>
            <a:chOff x="1174751" y="2672862"/>
            <a:chExt cx="1019908" cy="2286000"/>
          </a:xfrm>
        </p:grpSpPr>
        <p:sp>
          <p:nvSpPr>
            <p:cNvPr id="4" name="正方形/長方形 3"/>
            <p:cNvSpPr/>
            <p:nvPr/>
          </p:nvSpPr>
          <p:spPr>
            <a:xfrm rot="5400000">
              <a:off x="541705" y="330590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1190609" y="2711660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車のモデル</a:t>
              </a:r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706162" y="274907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3699832" y="2753228"/>
            <a:ext cx="1019908" cy="2338753"/>
            <a:chOff x="3699832" y="2753228"/>
            <a:chExt cx="1019908" cy="2338753"/>
          </a:xfrm>
        </p:grpSpPr>
        <p:sp>
          <p:nvSpPr>
            <p:cNvPr id="12" name="正方形/長方形 11"/>
            <p:cNvSpPr/>
            <p:nvPr/>
          </p:nvSpPr>
          <p:spPr>
            <a:xfrm rot="5400000">
              <a:off x="3066786" y="3386274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244210" y="2845212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2P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743432" y="2909153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7195484" y="2766644"/>
            <a:ext cx="1019908" cy="2286000"/>
            <a:chOff x="7195484" y="2766644"/>
            <a:chExt cx="1019908" cy="2286000"/>
          </a:xfrm>
        </p:grpSpPr>
        <p:sp>
          <p:nvSpPr>
            <p:cNvPr id="15" name="正方形/長方形 14"/>
            <p:cNvSpPr/>
            <p:nvPr/>
          </p:nvSpPr>
          <p:spPr>
            <a:xfrm rot="5400000">
              <a:off x="6562438" y="3399690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704612" y="2805874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3P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256449" y="290856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9956838" y="2792772"/>
            <a:ext cx="1019908" cy="2290645"/>
            <a:chOff x="9956838" y="2792772"/>
            <a:chExt cx="1019908" cy="2290645"/>
          </a:xfrm>
        </p:grpSpPr>
        <p:sp>
          <p:nvSpPr>
            <p:cNvPr id="18" name="正方形/長方形 17"/>
            <p:cNvSpPr/>
            <p:nvPr/>
          </p:nvSpPr>
          <p:spPr>
            <a:xfrm rot="5400000">
              <a:off x="9323792" y="342581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0521366" y="2836648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4P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0036406" y="2890332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034800" y="292396"/>
            <a:ext cx="1366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正面から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466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80251" y="1701811"/>
            <a:ext cx="10580472" cy="50156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2400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602172" y="1886956"/>
            <a:ext cx="2286000" cy="855044"/>
            <a:chOff x="553414" y="1592619"/>
            <a:chExt cx="2286000" cy="855044"/>
          </a:xfrm>
        </p:grpSpPr>
        <p:sp>
          <p:nvSpPr>
            <p:cNvPr id="4" name="正方形/長方形 3"/>
            <p:cNvSpPr/>
            <p:nvPr/>
          </p:nvSpPr>
          <p:spPr>
            <a:xfrm>
              <a:off x="553414" y="1592619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739084" y="2047553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４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603476" y="1635420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034800" y="292396"/>
            <a:ext cx="1058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横から</a:t>
            </a:r>
            <a:endParaRPr lang="ja-JP" altLang="en-US" sz="2400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602172" y="3067916"/>
            <a:ext cx="2286000" cy="855044"/>
            <a:chOff x="553414" y="2773579"/>
            <a:chExt cx="2286000" cy="855044"/>
          </a:xfrm>
        </p:grpSpPr>
        <p:sp>
          <p:nvSpPr>
            <p:cNvPr id="44" name="正方形/長方形 43"/>
            <p:cNvSpPr/>
            <p:nvPr/>
          </p:nvSpPr>
          <p:spPr>
            <a:xfrm>
              <a:off x="553414" y="2773579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739084" y="3228513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３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603476" y="2816380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602172" y="4333732"/>
            <a:ext cx="2286000" cy="855044"/>
            <a:chOff x="553414" y="4039395"/>
            <a:chExt cx="2286000" cy="855044"/>
          </a:xfrm>
        </p:grpSpPr>
        <p:sp>
          <p:nvSpPr>
            <p:cNvPr id="47" name="正方形/長方形 46"/>
            <p:cNvSpPr/>
            <p:nvPr/>
          </p:nvSpPr>
          <p:spPr>
            <a:xfrm>
              <a:off x="553414" y="4039395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739084" y="4494329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２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603476" y="4082196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610824" y="5708057"/>
            <a:ext cx="2286000" cy="855044"/>
            <a:chOff x="562066" y="5413720"/>
            <a:chExt cx="2286000" cy="855044"/>
          </a:xfrm>
        </p:grpSpPr>
        <p:sp>
          <p:nvSpPr>
            <p:cNvPr id="50" name="正方形/長方形 49"/>
            <p:cNvSpPr/>
            <p:nvPr/>
          </p:nvSpPr>
          <p:spPr>
            <a:xfrm>
              <a:off x="562066" y="5413720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747736" y="5868654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車のモデル</a:t>
              </a:r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612128" y="5456521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53" name="右矢印 52"/>
          <p:cNvSpPr/>
          <p:nvPr/>
        </p:nvSpPr>
        <p:spPr>
          <a:xfrm rot="21314503">
            <a:off x="2757655" y="2027283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右矢印 53"/>
          <p:cNvSpPr/>
          <p:nvPr/>
        </p:nvSpPr>
        <p:spPr>
          <a:xfrm rot="21314503">
            <a:off x="2757655" y="3235655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右矢印 54"/>
          <p:cNvSpPr/>
          <p:nvPr/>
        </p:nvSpPr>
        <p:spPr>
          <a:xfrm rot="21314503">
            <a:off x="2741205" y="4474059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右矢印 55"/>
          <p:cNvSpPr/>
          <p:nvPr/>
        </p:nvSpPr>
        <p:spPr>
          <a:xfrm rot="21314503">
            <a:off x="2774105" y="5820972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745473" y="1051741"/>
            <a:ext cx="35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奥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1438344" y="1056079"/>
            <a:ext cx="351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手前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860322" y="523228"/>
            <a:ext cx="2022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手前に行くにつれ上がっていく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5923" y="1702290"/>
            <a:ext cx="34429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レインボーロードみたいなもの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448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23 L 0.18607 0.07107 C 0.22474 0.0875 0.28295 0.0963 0.34401 0.0963 C 0.41341 0.0963 0.46901 0.0875 0.50782 0.07107 C 0.56992 0.04723 0.63295 0.01806 0.65183 -0.2101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91" y="-56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47 L 0.18646 0.03958 C 0.22552 0.04838 0.28425 0.05393 0.34519 0.05393 C 0.41537 0.05393 0.47136 0.04838 0.50977 0.03958 C 0.57227 0.02639 0.6767 -0.00764 0.67865 -0.19375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32" y="-694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7 L 0.18581 0.03102 C 0.22513 0.03819 0.28216 0.04028 0.34427 0.04236 C 0.40651 0.04444 0.51992 0.05092 0.55834 0.04375 C 0.62045 0.03333 0.69662 -0.02824 0.70091 -0.15625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39" y="-539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0023 L 0.19128 0.03495 C 0.23099 0.04306 0.29128 0.04792 0.35365 0.04792 C 0.42526 0.04792 0.48256 0.04306 0.5224 0.03495 C 0.5862 0.02315 0.71146 -0.02153 0.71537 -0.16366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68" y="-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898623" y="5363307"/>
            <a:ext cx="181139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タイトル側へと行き画面外へ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2039798"/>
            <a:ext cx="18113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3D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921082" y="4299438"/>
            <a:ext cx="1019908" cy="2286000"/>
            <a:chOff x="921082" y="4299438"/>
            <a:chExt cx="1019908" cy="2286000"/>
          </a:xfrm>
        </p:grpSpPr>
        <p:sp>
          <p:nvSpPr>
            <p:cNvPr id="4" name="正方形/長方形 3"/>
            <p:cNvSpPr/>
            <p:nvPr/>
          </p:nvSpPr>
          <p:spPr>
            <a:xfrm rot="5400000">
              <a:off x="288036" y="4932484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936940" y="4338236"/>
              <a:ext cx="45028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</a:p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452493" y="4375654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3446163" y="4360983"/>
            <a:ext cx="1019908" cy="2286000"/>
            <a:chOff x="3446163" y="4360983"/>
            <a:chExt cx="1019908" cy="2286000"/>
          </a:xfrm>
        </p:grpSpPr>
        <p:sp>
          <p:nvSpPr>
            <p:cNvPr id="12" name="正方形/長方形 11"/>
            <p:cNvSpPr/>
            <p:nvPr/>
          </p:nvSpPr>
          <p:spPr>
            <a:xfrm rot="5400000">
              <a:off x="2813117" y="4994029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990541" y="4452967"/>
              <a:ext cx="45028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2P</a:t>
              </a:r>
            </a:p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489763" y="451690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6941815" y="4393220"/>
            <a:ext cx="1019908" cy="2286000"/>
            <a:chOff x="6941815" y="4393220"/>
            <a:chExt cx="1019908" cy="2286000"/>
          </a:xfrm>
        </p:grpSpPr>
        <p:sp>
          <p:nvSpPr>
            <p:cNvPr id="15" name="正方形/長方形 14"/>
            <p:cNvSpPr/>
            <p:nvPr/>
          </p:nvSpPr>
          <p:spPr>
            <a:xfrm rot="5400000">
              <a:off x="6308769" y="5026266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450943" y="4432450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3P</a:t>
              </a:r>
            </a:p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</a:p>
            <a:p>
              <a:pPr algn="ctr"/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002780" y="4535144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9725112" y="4393220"/>
            <a:ext cx="1019908" cy="2316773"/>
            <a:chOff x="9725112" y="4393220"/>
            <a:chExt cx="1019908" cy="2316773"/>
          </a:xfrm>
        </p:grpSpPr>
        <p:sp>
          <p:nvSpPr>
            <p:cNvPr id="18" name="正方形/長方形 17"/>
            <p:cNvSpPr/>
            <p:nvPr/>
          </p:nvSpPr>
          <p:spPr>
            <a:xfrm rot="5400000">
              <a:off x="9092066" y="5026266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0267697" y="4463224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4P</a:t>
              </a:r>
            </a:p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</a:p>
            <a:p>
              <a:pPr algn="ctr"/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9782737" y="451690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034800" y="292396"/>
            <a:ext cx="1579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終わりごろ</a:t>
            </a:r>
            <a:endParaRPr lang="ja-JP" altLang="en-US" sz="2400" dirty="0"/>
          </a:p>
        </p:txBody>
      </p:sp>
      <p:sp>
        <p:nvSpPr>
          <p:cNvPr id="35" name="右矢印 34"/>
          <p:cNvSpPr/>
          <p:nvPr/>
        </p:nvSpPr>
        <p:spPr>
          <a:xfrm rot="16200000">
            <a:off x="611770" y="3176329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矢印 35"/>
          <p:cNvSpPr/>
          <p:nvPr/>
        </p:nvSpPr>
        <p:spPr>
          <a:xfrm rot="16200000">
            <a:off x="3164809" y="3203303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右矢印 36"/>
          <p:cNvSpPr/>
          <p:nvPr/>
        </p:nvSpPr>
        <p:spPr>
          <a:xfrm rot="16200000">
            <a:off x="6607587" y="3189302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/>
          <p:cNvSpPr/>
          <p:nvPr/>
        </p:nvSpPr>
        <p:spPr>
          <a:xfrm rot="16200000">
            <a:off x="9476389" y="326924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77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タイトル画面の案４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911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24254" y="3301554"/>
            <a:ext cx="2286000" cy="12352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261231" y="531934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2831125" y="3402624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60783" y="458076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9336" y="639209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 rot="10800000">
            <a:off x="5473213" y="5205049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4</a:t>
            </a:r>
            <a:endParaRPr lang="ja-JP" altLang="en-US" sz="3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5473" y="2124565"/>
            <a:ext cx="181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2D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81775" y="1222131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96756" y="3435829"/>
            <a:ext cx="535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398095" y="5429241"/>
            <a:ext cx="535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32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34915" y="1411409"/>
            <a:ext cx="10204939" cy="256271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アンケートの結果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3723542" y="3640014"/>
            <a:ext cx="4627684" cy="66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案４を採用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128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タイトル画面の構成</a:t>
            </a:r>
            <a:endParaRPr kumimoji="1" lang="ja-JP" alt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662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24254" y="3301554"/>
            <a:ext cx="2286000" cy="12352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261231" y="531934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2831125" y="3402624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60783" y="458076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9336" y="639209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 rot="10800000">
            <a:off x="5473213" y="5205049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5473" y="2334826"/>
            <a:ext cx="181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2D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81775" y="1222131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96756" y="3435829"/>
            <a:ext cx="535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398095" y="5429241"/>
            <a:ext cx="535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83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64" y="1953640"/>
            <a:ext cx="6724471" cy="2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5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pic>
        <p:nvPicPr>
          <p:cNvPr id="1026" name="Picture 2" descr="草原 写真素材 [ 1527872 ] - フォトライブラリー photo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016" y="2083778"/>
            <a:ext cx="9900139" cy="446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2170016" y="2509705"/>
            <a:ext cx="9900138" cy="1639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656525" y="320429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998210" y="320429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458607" y="320429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9919005" y="3221883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170015" y="4592515"/>
            <a:ext cx="9900139" cy="1639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656525" y="528710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998210" y="528710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7458606" y="528710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9919002" y="528710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585" y="2509705"/>
            <a:ext cx="1916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草原の上に</a:t>
            </a:r>
            <a:endParaRPr kumimoji="1" lang="en-US" altLang="ja-JP" dirty="0" smtClean="0"/>
          </a:p>
          <a:p>
            <a:r>
              <a:rPr kumimoji="1" lang="ja-JP" altLang="en-US" dirty="0" smtClean="0"/>
              <a:t>道路がある感じ</a:t>
            </a:r>
            <a:endParaRPr kumimoji="1" lang="ja-JP" altLang="en-US" dirty="0"/>
          </a:p>
        </p:txBody>
      </p:sp>
      <p:sp>
        <p:nvSpPr>
          <p:cNvPr id="17" name="1 つの角を切り取り 1 つの角を丸めた四角形 16"/>
          <p:cNvSpPr/>
          <p:nvPr/>
        </p:nvSpPr>
        <p:spPr>
          <a:xfrm>
            <a:off x="2170016" y="4149003"/>
            <a:ext cx="9900139" cy="443512"/>
          </a:xfrm>
          <a:prstGeom prst="snip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584938" y="4149003"/>
            <a:ext cx="248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崖でも可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190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50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" t="10284" r="6674" b="22481"/>
          <a:stretch/>
        </p:blipFill>
        <p:spPr>
          <a:xfrm>
            <a:off x="3297115" y="761058"/>
            <a:ext cx="5688624" cy="1943100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  <p:sp>
        <p:nvSpPr>
          <p:cNvPr id="11" name="円形吹き出し 10"/>
          <p:cNvSpPr/>
          <p:nvPr/>
        </p:nvSpPr>
        <p:spPr>
          <a:xfrm>
            <a:off x="5187462" y="4176346"/>
            <a:ext cx="2875084" cy="1301263"/>
          </a:xfrm>
          <a:prstGeom prst="wedgeEllipseCallou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187462" y="4596144"/>
            <a:ext cx="2875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/>
              <a:t>押されたら消える</a:t>
            </a:r>
            <a:endParaRPr kumimoji="1" lang="ja-JP" altLang="en-US" sz="2400" b="1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320" y="5378216"/>
            <a:ext cx="4937360" cy="1038381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95473" y="2334826"/>
            <a:ext cx="1811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ja-JP" altLang="en-US" b="1" dirty="0" smtClean="0">
                <a:solidFill>
                  <a:srgbClr val="FF00FF"/>
                </a:solidFill>
              </a:rPr>
              <a:t>３</a:t>
            </a:r>
            <a:r>
              <a:rPr lang="en-US" altLang="ja-JP" b="1" dirty="0" smtClean="0">
                <a:solidFill>
                  <a:srgbClr val="FF00FF"/>
                </a:solidFill>
              </a:rPr>
              <a:t>D</a:t>
            </a:r>
            <a:endParaRPr lang="ja-JP" altLang="en-US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97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カメラの動き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l="9298" t="21520" r="10789" b="20761"/>
          <a:stretch/>
        </p:blipFill>
        <p:spPr>
          <a:xfrm>
            <a:off x="8625254" y="2283625"/>
            <a:ext cx="1644161" cy="1187550"/>
          </a:xfrm>
          <a:prstGeom prst="rect">
            <a:avLst/>
          </a:prstGeom>
        </p:spPr>
      </p:pic>
      <p:sp>
        <p:nvSpPr>
          <p:cNvPr id="9" name="左矢印 8"/>
          <p:cNvSpPr/>
          <p:nvPr/>
        </p:nvSpPr>
        <p:spPr>
          <a:xfrm>
            <a:off x="6919546" y="2283625"/>
            <a:ext cx="1547446" cy="12133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969477" y="2283625"/>
            <a:ext cx="3209193" cy="14155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タイトル</a:t>
            </a:r>
            <a:endParaRPr kumimoji="1" lang="ja-JP" altLang="en-US" sz="3600" b="1" dirty="0"/>
          </a:p>
        </p:txBody>
      </p:sp>
      <p:sp>
        <p:nvSpPr>
          <p:cNvPr id="11" name="角丸四角形 10"/>
          <p:cNvSpPr/>
          <p:nvPr/>
        </p:nvSpPr>
        <p:spPr>
          <a:xfrm>
            <a:off x="559777" y="2186910"/>
            <a:ext cx="1078524" cy="3659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背景</a:t>
            </a:r>
            <a:endParaRPr kumimoji="1" lang="ja-JP" altLang="en-US" sz="3600" b="1" dirty="0"/>
          </a:p>
        </p:txBody>
      </p:sp>
      <p:sp>
        <p:nvSpPr>
          <p:cNvPr id="12" name="正方形/長方形 11"/>
          <p:cNvSpPr/>
          <p:nvPr/>
        </p:nvSpPr>
        <p:spPr>
          <a:xfrm>
            <a:off x="1019908" y="5917223"/>
            <a:ext cx="5715000" cy="580292"/>
          </a:xfrm>
          <a:prstGeom prst="rect">
            <a:avLst/>
          </a:prstGeom>
          <a:gradFill>
            <a:gsLst>
              <a:gs pos="0">
                <a:srgbClr val="00B050"/>
              </a:gs>
              <a:gs pos="78000">
                <a:schemeClr val="accent2">
                  <a:lumMod val="40000"/>
                  <a:lumOff val="60000"/>
                </a:schemeClr>
              </a:gs>
              <a:gs pos="73000">
                <a:srgbClr val="DAC8A2"/>
              </a:gs>
              <a:gs pos="62000">
                <a:srgbClr val="A9C28F"/>
              </a:gs>
              <a:gs pos="8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chemeClr val="accent2"/>
                </a:solidFill>
              </a:rPr>
              <a:t>地面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58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上矢印 1"/>
          <p:cNvSpPr/>
          <p:nvPr/>
        </p:nvSpPr>
        <p:spPr>
          <a:xfrm>
            <a:off x="5234754" y="60554"/>
            <a:ext cx="1351201" cy="901700"/>
          </a:xfrm>
          <a:prstGeom prst="upArrow">
            <a:avLst/>
          </a:prstGeom>
          <a:ln w="76200">
            <a:solidFill>
              <a:srgbClr val="CC00FF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" t="10284" r="6674" b="22481"/>
          <a:stretch/>
        </p:blipFill>
        <p:spPr>
          <a:xfrm>
            <a:off x="3297115" y="761058"/>
            <a:ext cx="5688624" cy="1943100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  <p:sp>
        <p:nvSpPr>
          <p:cNvPr id="9" name="テキスト ボックス 8"/>
          <p:cNvSpPr txBox="1"/>
          <p:nvPr/>
        </p:nvSpPr>
        <p:spPr>
          <a:xfrm>
            <a:off x="90854" y="1547942"/>
            <a:ext cx="1811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ja-JP" altLang="en-US" b="1" dirty="0" smtClean="0">
                <a:solidFill>
                  <a:srgbClr val="FF00FF"/>
                </a:solidFill>
              </a:rPr>
              <a:t>３</a:t>
            </a:r>
            <a:r>
              <a:rPr lang="en-US" altLang="ja-JP" b="1" dirty="0" smtClean="0">
                <a:solidFill>
                  <a:srgbClr val="FF00FF"/>
                </a:solidFill>
              </a:rPr>
              <a:t>D</a:t>
            </a:r>
            <a:endParaRPr lang="ja-JP" altLang="en-US" b="1" dirty="0">
              <a:solidFill>
                <a:srgbClr val="FF00FF"/>
              </a:solidFill>
            </a:endParaRPr>
          </a:p>
        </p:txBody>
      </p:sp>
      <p:sp>
        <p:nvSpPr>
          <p:cNvPr id="4" name="二等辺三角形 3"/>
          <p:cNvSpPr/>
          <p:nvPr/>
        </p:nvSpPr>
        <p:spPr>
          <a:xfrm rot="4035689">
            <a:off x="3768503" y="-134711"/>
            <a:ext cx="486869" cy="1171123"/>
          </a:xfrm>
          <a:prstGeom prst="triangle">
            <a:avLst>
              <a:gd name="adj" fmla="val 922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2032843" y="261749"/>
            <a:ext cx="1734899" cy="12861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10516" y="578446"/>
            <a:ext cx="1579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上に上がって消えていく</a:t>
            </a:r>
            <a:endParaRPr kumimoji="1" lang="ja-JP" altLang="en-US" b="1" dirty="0"/>
          </a:p>
        </p:txBody>
      </p:sp>
      <p:pic>
        <p:nvPicPr>
          <p:cNvPr id="1026" name="Picture 2" descr="芝の管理はどうするの？抑えておきたい基本のお手入れ | お庭から始まる豊かなグリーンライフ「庭サポ」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61285"/>
            <a:ext cx="12192000" cy="9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98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カメラの動き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l="9298" t="21520" r="10789" b="20761"/>
          <a:stretch/>
        </p:blipFill>
        <p:spPr>
          <a:xfrm>
            <a:off x="8625254" y="2283625"/>
            <a:ext cx="1644161" cy="1187550"/>
          </a:xfrm>
          <a:prstGeom prst="rect">
            <a:avLst/>
          </a:prstGeom>
        </p:spPr>
      </p:pic>
      <p:sp>
        <p:nvSpPr>
          <p:cNvPr id="9" name="左矢印 8"/>
          <p:cNvSpPr/>
          <p:nvPr/>
        </p:nvSpPr>
        <p:spPr>
          <a:xfrm rot="20183171">
            <a:off x="6994421" y="2934843"/>
            <a:ext cx="1547446" cy="12133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969477" y="2283625"/>
            <a:ext cx="3209193" cy="14155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タイトル</a:t>
            </a:r>
            <a:endParaRPr kumimoji="1" lang="ja-JP" altLang="en-US" sz="3600" b="1" dirty="0"/>
          </a:p>
        </p:txBody>
      </p:sp>
      <p:sp>
        <p:nvSpPr>
          <p:cNvPr id="11" name="角丸四角形 10"/>
          <p:cNvSpPr/>
          <p:nvPr/>
        </p:nvSpPr>
        <p:spPr>
          <a:xfrm>
            <a:off x="559777" y="2186910"/>
            <a:ext cx="1078524" cy="3659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背景</a:t>
            </a:r>
            <a:endParaRPr kumimoji="1" lang="ja-JP" altLang="en-US" sz="3600" b="1" dirty="0"/>
          </a:p>
        </p:txBody>
      </p:sp>
      <p:sp>
        <p:nvSpPr>
          <p:cNvPr id="12" name="正方形/長方形 11"/>
          <p:cNvSpPr/>
          <p:nvPr/>
        </p:nvSpPr>
        <p:spPr>
          <a:xfrm>
            <a:off x="1019908" y="5917223"/>
            <a:ext cx="5715000" cy="580292"/>
          </a:xfrm>
          <a:prstGeom prst="rect">
            <a:avLst/>
          </a:prstGeom>
          <a:gradFill>
            <a:gsLst>
              <a:gs pos="0">
                <a:srgbClr val="00B050"/>
              </a:gs>
              <a:gs pos="78000">
                <a:schemeClr val="accent2">
                  <a:lumMod val="40000"/>
                  <a:lumOff val="60000"/>
                </a:schemeClr>
              </a:gs>
              <a:gs pos="73000">
                <a:srgbClr val="DAC8A2"/>
              </a:gs>
              <a:gs pos="62000">
                <a:srgbClr val="A9C28F"/>
              </a:gs>
              <a:gs pos="8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chemeClr val="accent2"/>
                </a:solidFill>
              </a:rPr>
              <a:t>地面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2182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芝の管理はどうするの？抑えておきたい基本のお手入れ | お庭から始まる豊かなグリーンライフ「庭サポ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22631"/>
            <a:ext cx="12192000" cy="163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571501" y="4176341"/>
            <a:ext cx="2145323" cy="11166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ln>
                  <a:solidFill>
                    <a:sysClr val="windowText" lastClr="000000"/>
                  </a:solidFill>
                </a:ln>
              </a:rPr>
              <a:t>１</a:t>
            </a:r>
            <a:r>
              <a:rPr kumimoji="1" lang="en-US" altLang="ja-JP" sz="6600" b="1" dirty="0" smtClean="0">
                <a:ln>
                  <a:solidFill>
                    <a:sysClr val="windowText" lastClr="000000"/>
                  </a:solidFill>
                </a:ln>
              </a:rPr>
              <a:t>P</a:t>
            </a:r>
            <a:endParaRPr kumimoji="1" lang="ja-JP" altLang="en-US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730870" y="4176341"/>
            <a:ext cx="2145323" cy="11166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ln>
                  <a:solidFill>
                    <a:sysClr val="windowText" lastClr="000000"/>
                  </a:solidFill>
                </a:ln>
              </a:rPr>
              <a:t>２</a:t>
            </a:r>
            <a:r>
              <a:rPr kumimoji="1" lang="en-US" altLang="ja-JP" sz="6600" b="1" dirty="0" smtClean="0">
                <a:ln>
                  <a:solidFill>
                    <a:sysClr val="windowText" lastClr="000000"/>
                  </a:solidFill>
                </a:ln>
              </a:rPr>
              <a:t>P</a:t>
            </a:r>
            <a:endParaRPr kumimoji="1" lang="ja-JP" altLang="en-US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676293" y="4176341"/>
            <a:ext cx="2145323" cy="11166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ln>
                  <a:solidFill>
                    <a:sysClr val="windowText" lastClr="000000"/>
                  </a:solidFill>
                </a:ln>
              </a:rPr>
              <a:t>３</a:t>
            </a:r>
            <a:r>
              <a:rPr kumimoji="1" lang="en-US" altLang="ja-JP" sz="6600" b="1" dirty="0" smtClean="0">
                <a:ln>
                  <a:solidFill>
                    <a:sysClr val="windowText" lastClr="000000"/>
                  </a:solidFill>
                </a:ln>
              </a:rPr>
              <a:t>P</a:t>
            </a:r>
            <a:endParaRPr kumimoji="1" lang="ja-JP" altLang="en-US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9457593" y="4176341"/>
            <a:ext cx="2145323" cy="11166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ln>
                  <a:solidFill>
                    <a:sysClr val="windowText" lastClr="000000"/>
                  </a:solidFill>
                </a:ln>
              </a:rPr>
              <a:t>４</a:t>
            </a:r>
            <a:r>
              <a:rPr kumimoji="1" lang="en-US" altLang="ja-JP" sz="6600" b="1" dirty="0" smtClean="0">
                <a:ln>
                  <a:solidFill>
                    <a:sysClr val="windowText" lastClr="000000"/>
                  </a:solidFill>
                </a:ln>
              </a:rPr>
              <a:t>P</a:t>
            </a:r>
            <a:endParaRPr kumimoji="1" lang="ja-JP" altLang="en-US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下矢印 7"/>
          <p:cNvSpPr/>
          <p:nvPr/>
        </p:nvSpPr>
        <p:spPr>
          <a:xfrm>
            <a:off x="1052145" y="5438036"/>
            <a:ext cx="1107831" cy="93198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下矢印 14"/>
          <p:cNvSpPr/>
          <p:nvPr/>
        </p:nvSpPr>
        <p:spPr>
          <a:xfrm>
            <a:off x="4106007" y="5438036"/>
            <a:ext cx="1107831" cy="93198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下矢印 16"/>
          <p:cNvSpPr/>
          <p:nvPr/>
        </p:nvSpPr>
        <p:spPr>
          <a:xfrm>
            <a:off x="7154008" y="5490786"/>
            <a:ext cx="1107831" cy="931985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下矢印 17"/>
          <p:cNvSpPr/>
          <p:nvPr/>
        </p:nvSpPr>
        <p:spPr>
          <a:xfrm>
            <a:off x="10032024" y="5490785"/>
            <a:ext cx="1107831" cy="93198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9907" y="6429344"/>
            <a:ext cx="12485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画面外へ</a:t>
            </a:r>
            <a:endParaRPr kumimoji="1" lang="ja-JP" altLang="en-US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979982" y="6422770"/>
            <a:ext cx="12485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画面外へ</a:t>
            </a:r>
            <a:endParaRPr kumimoji="1" lang="ja-JP" altLang="en-US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124699" y="6424965"/>
            <a:ext cx="12485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画面外へ</a:t>
            </a:r>
            <a:endParaRPr kumimoji="1" lang="ja-JP" altLang="en-US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0032024" y="6429344"/>
            <a:ext cx="12485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画面外へ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88457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カメラの動き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l="9298" t="21520" r="10789" b="20761"/>
          <a:stretch/>
        </p:blipFill>
        <p:spPr>
          <a:xfrm>
            <a:off x="8625254" y="2283625"/>
            <a:ext cx="1644161" cy="1187550"/>
          </a:xfrm>
          <a:prstGeom prst="rect">
            <a:avLst/>
          </a:prstGeom>
        </p:spPr>
      </p:pic>
      <p:sp>
        <p:nvSpPr>
          <p:cNvPr id="9" name="左矢印 8"/>
          <p:cNvSpPr/>
          <p:nvPr/>
        </p:nvSpPr>
        <p:spPr>
          <a:xfrm rot="20183171">
            <a:off x="6994421" y="2934843"/>
            <a:ext cx="1547446" cy="12133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969477" y="2283625"/>
            <a:ext cx="3209193" cy="14155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タイトル</a:t>
            </a:r>
            <a:endParaRPr kumimoji="1" lang="ja-JP" altLang="en-US" sz="3600" b="1" dirty="0"/>
          </a:p>
        </p:txBody>
      </p:sp>
      <p:sp>
        <p:nvSpPr>
          <p:cNvPr id="11" name="角丸四角形 10"/>
          <p:cNvSpPr/>
          <p:nvPr/>
        </p:nvSpPr>
        <p:spPr>
          <a:xfrm>
            <a:off x="559777" y="2186910"/>
            <a:ext cx="1078524" cy="3659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背景</a:t>
            </a:r>
            <a:endParaRPr kumimoji="1" lang="ja-JP" altLang="en-US" sz="3600" b="1" dirty="0"/>
          </a:p>
        </p:txBody>
      </p:sp>
      <p:sp>
        <p:nvSpPr>
          <p:cNvPr id="12" name="正方形/長方形 11"/>
          <p:cNvSpPr/>
          <p:nvPr/>
        </p:nvSpPr>
        <p:spPr>
          <a:xfrm>
            <a:off x="1019908" y="5917223"/>
            <a:ext cx="5715000" cy="580292"/>
          </a:xfrm>
          <a:prstGeom prst="rect">
            <a:avLst/>
          </a:prstGeom>
          <a:gradFill>
            <a:gsLst>
              <a:gs pos="0">
                <a:srgbClr val="00B050"/>
              </a:gs>
              <a:gs pos="78000">
                <a:schemeClr val="accent2">
                  <a:lumMod val="40000"/>
                  <a:lumOff val="60000"/>
                </a:schemeClr>
              </a:gs>
              <a:gs pos="73000">
                <a:srgbClr val="DAC8A2"/>
              </a:gs>
              <a:gs pos="62000">
                <a:srgbClr val="A9C28F"/>
              </a:gs>
              <a:gs pos="8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chemeClr val="accent2"/>
                </a:solidFill>
              </a:rPr>
              <a:t>地面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605066" y="5451230"/>
            <a:ext cx="1081454" cy="5802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ysClr val="windowText" lastClr="000000"/>
                </a:solidFill>
              </a:rPr>
              <a:t>車</a:t>
            </a:r>
            <a:endParaRPr kumimoji="1" lang="ja-JP" altLang="en-US" sz="2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2361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719483"/>
          </a:xfrm>
          <a:prstGeom prst="rect">
            <a:avLst/>
          </a:prstGeom>
        </p:spPr>
      </p:pic>
      <p:pic>
        <p:nvPicPr>
          <p:cNvPr id="1026" name="Picture 2" descr="芝の管理はどうするの？抑えておきたい基本のお手入れ | お庭から始まる豊かなグリーンライフ「庭サポ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39020"/>
            <a:ext cx="12192000" cy="112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0" y="4764435"/>
            <a:ext cx="12191999" cy="20935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85800" y="5515187"/>
            <a:ext cx="2145323" cy="11166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ln>
                  <a:solidFill>
                    <a:sysClr val="windowText" lastClr="000000"/>
                  </a:solidFill>
                </a:ln>
              </a:rPr>
              <a:t>１</a:t>
            </a:r>
            <a:r>
              <a:rPr kumimoji="1" lang="en-US" altLang="ja-JP" sz="6600" b="1" dirty="0" smtClean="0">
                <a:ln>
                  <a:solidFill>
                    <a:sysClr val="windowText" lastClr="000000"/>
                  </a:solidFill>
                </a:ln>
              </a:rPr>
              <a:t>P</a:t>
            </a:r>
            <a:endParaRPr kumimoji="1" lang="ja-JP" altLang="en-US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845169" y="5515187"/>
            <a:ext cx="2145323" cy="11166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ln>
                  <a:solidFill>
                    <a:sysClr val="windowText" lastClr="000000"/>
                  </a:solidFill>
                </a:ln>
              </a:rPr>
              <a:t>２</a:t>
            </a:r>
            <a:r>
              <a:rPr kumimoji="1" lang="en-US" altLang="ja-JP" sz="6600" b="1" dirty="0" smtClean="0">
                <a:ln>
                  <a:solidFill>
                    <a:sysClr val="windowText" lastClr="000000"/>
                  </a:solidFill>
                </a:ln>
              </a:rPr>
              <a:t>P</a:t>
            </a:r>
            <a:endParaRPr kumimoji="1" lang="ja-JP" altLang="en-US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790592" y="5515187"/>
            <a:ext cx="2145323" cy="11166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ln>
                  <a:solidFill>
                    <a:sysClr val="windowText" lastClr="000000"/>
                  </a:solidFill>
                </a:ln>
              </a:rPr>
              <a:t>３</a:t>
            </a:r>
            <a:r>
              <a:rPr kumimoji="1" lang="en-US" altLang="ja-JP" sz="6600" b="1" dirty="0" smtClean="0">
                <a:ln>
                  <a:solidFill>
                    <a:sysClr val="windowText" lastClr="000000"/>
                  </a:solidFill>
                </a:ln>
              </a:rPr>
              <a:t>P</a:t>
            </a:r>
            <a:endParaRPr kumimoji="1" lang="ja-JP" altLang="en-US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9571892" y="5515187"/>
            <a:ext cx="2145323" cy="11166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ln>
                  <a:solidFill>
                    <a:sysClr val="windowText" lastClr="000000"/>
                  </a:solidFill>
                </a:ln>
              </a:rPr>
              <a:t>４</a:t>
            </a:r>
            <a:r>
              <a:rPr kumimoji="1" lang="en-US" altLang="ja-JP" sz="6600" b="1" dirty="0" smtClean="0">
                <a:ln>
                  <a:solidFill>
                    <a:sysClr val="windowText" lastClr="000000"/>
                  </a:solidFill>
                </a:ln>
              </a:rPr>
              <a:t>P</a:t>
            </a:r>
            <a:endParaRPr kumimoji="1" lang="ja-JP" altLang="en-US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4842148"/>
            <a:ext cx="168812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 smtClean="0"/>
              <a:t>画面外</a:t>
            </a:r>
            <a:endParaRPr kumimoji="1" lang="ja-JP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5954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b="1" dirty="0" smtClean="0"/>
              <a:t>タイトル画面の案</a:t>
            </a:r>
            <a:endParaRPr kumimoji="1" lang="ja-JP" altLang="en-US" sz="8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53154" y="3844804"/>
            <a:ext cx="55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案５</a:t>
            </a:r>
            <a:r>
              <a:rPr lang="ja-JP" altLang="en-US" dirty="0" smtClean="0"/>
              <a:t>まであるよ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53153" y="4331311"/>
            <a:ext cx="55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なんとなくの流れ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924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カメラの動き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l="9298" t="21520" r="10789" b="20761"/>
          <a:stretch/>
        </p:blipFill>
        <p:spPr>
          <a:xfrm>
            <a:off x="8625254" y="2283625"/>
            <a:ext cx="1644161" cy="1187550"/>
          </a:xfrm>
          <a:prstGeom prst="rect">
            <a:avLst/>
          </a:prstGeom>
        </p:spPr>
      </p:pic>
      <p:sp>
        <p:nvSpPr>
          <p:cNvPr id="9" name="左矢印 8"/>
          <p:cNvSpPr/>
          <p:nvPr/>
        </p:nvSpPr>
        <p:spPr>
          <a:xfrm rot="20183171">
            <a:off x="6994421" y="2934843"/>
            <a:ext cx="1547446" cy="12133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969477" y="2283625"/>
            <a:ext cx="3209193" cy="14155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タイトル</a:t>
            </a:r>
            <a:endParaRPr kumimoji="1" lang="ja-JP" altLang="en-US" sz="3600" b="1" dirty="0"/>
          </a:p>
        </p:txBody>
      </p:sp>
      <p:sp>
        <p:nvSpPr>
          <p:cNvPr id="11" name="角丸四角形 10"/>
          <p:cNvSpPr/>
          <p:nvPr/>
        </p:nvSpPr>
        <p:spPr>
          <a:xfrm>
            <a:off x="559777" y="2186910"/>
            <a:ext cx="1078524" cy="3659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背景</a:t>
            </a:r>
            <a:endParaRPr kumimoji="1" lang="ja-JP" altLang="en-US" sz="3600" b="1" dirty="0"/>
          </a:p>
        </p:txBody>
      </p:sp>
      <p:sp>
        <p:nvSpPr>
          <p:cNvPr id="12" name="正方形/長方形 11"/>
          <p:cNvSpPr/>
          <p:nvPr/>
        </p:nvSpPr>
        <p:spPr>
          <a:xfrm>
            <a:off x="1019908" y="5917223"/>
            <a:ext cx="5715000" cy="580292"/>
          </a:xfrm>
          <a:prstGeom prst="rect">
            <a:avLst/>
          </a:prstGeom>
          <a:gradFill>
            <a:gsLst>
              <a:gs pos="0">
                <a:srgbClr val="00B050"/>
              </a:gs>
              <a:gs pos="78000">
                <a:schemeClr val="accent2">
                  <a:lumMod val="40000"/>
                  <a:lumOff val="60000"/>
                </a:schemeClr>
              </a:gs>
              <a:gs pos="73000">
                <a:srgbClr val="DAC8A2"/>
              </a:gs>
              <a:gs pos="62000">
                <a:srgbClr val="A9C28F"/>
              </a:gs>
              <a:gs pos="8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chemeClr val="accent2"/>
                </a:solidFill>
              </a:rPr>
              <a:t>地面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734740" y="5392336"/>
            <a:ext cx="1081454" cy="5802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ysClr val="windowText" lastClr="000000"/>
                </a:solidFill>
              </a:rPr>
              <a:t>車</a:t>
            </a:r>
            <a:endParaRPr kumimoji="1" lang="ja-JP" altLang="en-US" sz="2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3603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0" y="3113254"/>
            <a:ext cx="4607169" cy="953737"/>
            <a:chOff x="0" y="3120225"/>
            <a:chExt cx="4607169" cy="953737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0" y="3120225"/>
              <a:ext cx="4607169" cy="953737"/>
              <a:chOff x="0" y="3120225"/>
              <a:chExt cx="4607169" cy="953737"/>
            </a:xfrm>
          </p:grpSpPr>
          <p:sp>
            <p:nvSpPr>
              <p:cNvPr id="5" name="正方形/長方形 4"/>
              <p:cNvSpPr/>
              <p:nvPr/>
            </p:nvSpPr>
            <p:spPr>
              <a:xfrm>
                <a:off x="0" y="3130331"/>
                <a:ext cx="1949222" cy="94363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b="1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車</a:t>
                </a:r>
                <a:r>
                  <a:rPr lang="ja-JP" altLang="en-US" sz="2400" b="1" dirty="0" smtClean="0">
                    <a:ln>
                      <a:solidFill>
                        <a:schemeClr val="bg1"/>
                      </a:solidFill>
                    </a:ln>
                    <a:solidFill>
                      <a:srgbClr val="0070C0"/>
                    </a:solidFill>
                  </a:rPr>
                  <a:t>１</a:t>
                </a:r>
                <a:r>
                  <a:rPr lang="en-US" altLang="ja-JP" sz="2400" b="1" dirty="0">
                    <a:ln>
                      <a:solidFill>
                        <a:schemeClr val="bg1"/>
                      </a:solidFill>
                    </a:ln>
                    <a:solidFill>
                      <a:srgbClr val="0070C0"/>
                    </a:solidFill>
                  </a:rPr>
                  <a:t>P</a:t>
                </a:r>
                <a:endParaRPr lang="ja-JP" altLang="en-US" sz="24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endParaRPr>
              </a:p>
            </p:txBody>
          </p:sp>
          <p:sp>
            <p:nvSpPr>
              <p:cNvPr id="2" name="右矢印 1"/>
              <p:cNvSpPr/>
              <p:nvPr/>
            </p:nvSpPr>
            <p:spPr>
              <a:xfrm>
                <a:off x="1617785" y="3120225"/>
                <a:ext cx="2989384" cy="953737"/>
              </a:xfrm>
              <a:prstGeom prst="rightArrow">
                <a:avLst>
                  <a:gd name="adj1" fmla="val 50000"/>
                  <a:gd name="adj2" fmla="val 11690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テキスト ボックス 2"/>
              <p:cNvSpPr txBox="1"/>
              <p:nvPr/>
            </p:nvSpPr>
            <p:spPr>
              <a:xfrm>
                <a:off x="1985581" y="3365863"/>
                <a:ext cx="18682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400" b="1" dirty="0" smtClean="0">
                    <a:ln w="3175">
                      <a:solidFill>
                        <a:srgbClr val="FF0000"/>
                      </a:solidFill>
                    </a:ln>
                    <a:solidFill>
                      <a:schemeClr val="bg1"/>
                    </a:solidFill>
                  </a:rPr>
                  <a:t>画面外へ</a:t>
                </a:r>
                <a:endParaRPr kumimoji="1" lang="ja-JP" altLang="en-US" sz="2400" b="1" dirty="0">
                  <a:ln w="3175">
                    <a:solidFill>
                      <a:srgbClr val="FF0000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テキスト ボックス 13"/>
            <p:cNvSpPr txBox="1"/>
            <p:nvPr/>
          </p:nvSpPr>
          <p:spPr>
            <a:xfrm>
              <a:off x="72502" y="3264606"/>
              <a:ext cx="45632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2D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024" name="グループ化 1023"/>
          <p:cNvGrpSpPr/>
          <p:nvPr/>
        </p:nvGrpSpPr>
        <p:grpSpPr>
          <a:xfrm>
            <a:off x="8062547" y="5141106"/>
            <a:ext cx="4059116" cy="1006463"/>
            <a:chOff x="8071337" y="5132313"/>
            <a:chExt cx="4059116" cy="1006463"/>
          </a:xfrm>
        </p:grpSpPr>
        <p:grpSp>
          <p:nvGrpSpPr>
            <p:cNvPr id="10" name="グループ化 9"/>
            <p:cNvGrpSpPr/>
            <p:nvPr/>
          </p:nvGrpSpPr>
          <p:grpSpPr>
            <a:xfrm>
              <a:off x="8071337" y="5132313"/>
              <a:ext cx="4059116" cy="1006463"/>
              <a:chOff x="8071337" y="5132313"/>
              <a:chExt cx="4059116" cy="1006463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10454053" y="5132313"/>
                <a:ext cx="1676400" cy="100646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b="1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車</a:t>
                </a:r>
                <a:r>
                  <a:rPr lang="en-US" altLang="ja-JP" sz="2400" b="1" dirty="0" smtClean="0">
                    <a:ln>
                      <a:solidFill>
                        <a:schemeClr val="bg1"/>
                      </a:solidFill>
                    </a:ln>
                    <a:solidFill>
                      <a:srgbClr val="FF0000"/>
                    </a:solidFill>
                  </a:rPr>
                  <a:t>2P</a:t>
                </a:r>
                <a:endParaRPr lang="ja-JP" altLang="en-US" sz="2400" b="1" dirty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右矢印 8"/>
              <p:cNvSpPr/>
              <p:nvPr/>
            </p:nvSpPr>
            <p:spPr>
              <a:xfrm rot="10800000">
                <a:off x="8071337" y="5195928"/>
                <a:ext cx="2613939" cy="879234"/>
              </a:xfrm>
              <a:prstGeom prst="rightArrow">
                <a:avLst>
                  <a:gd name="adj1" fmla="val 50000"/>
                  <a:gd name="adj2" fmla="val 11690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テキスト ボックス 7"/>
              <p:cNvSpPr txBox="1"/>
              <p:nvPr/>
            </p:nvSpPr>
            <p:spPr>
              <a:xfrm>
                <a:off x="9277888" y="5467780"/>
                <a:ext cx="14073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400" b="1" dirty="0" smtClean="0">
                    <a:ln w="3175">
                      <a:solidFill>
                        <a:srgbClr val="FF0000"/>
                      </a:solidFill>
                    </a:ln>
                    <a:solidFill>
                      <a:schemeClr val="bg1"/>
                    </a:solidFill>
                  </a:rPr>
                  <a:t>画面外へ</a:t>
                </a:r>
                <a:endParaRPr kumimoji="1" lang="ja-JP" altLang="en-US" sz="2400" b="1" dirty="0">
                  <a:ln w="3175">
                    <a:solidFill>
                      <a:srgbClr val="FF0000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テキスト ボックス 14"/>
            <p:cNvSpPr txBox="1"/>
            <p:nvPr/>
          </p:nvSpPr>
          <p:spPr>
            <a:xfrm>
              <a:off x="11684975" y="5195928"/>
              <a:ext cx="44547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2D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298938" y="231152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Please</a:t>
            </a:r>
            <a:r>
              <a:rPr lang="ja-JP" altLang="en-US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 </a:t>
            </a:r>
            <a:r>
              <a:rPr kumimoji="1" lang="en-US" altLang="ja-JP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NEXT</a:t>
            </a:r>
            <a:endParaRPr kumimoji="1" lang="ja-JP" altLang="en-US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2"/>
              </a:solidFill>
              <a:latin typeface="源界明朝" panose="02000900000000000000" pitchFamily="2" charset="-128"/>
              <a:ea typeface="源界明朝" panose="02000900000000000000" pitchFamily="2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02069" y="231152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latin typeface="+mn-ea"/>
              </a:rPr>
              <a:t>が押されたとき</a:t>
            </a:r>
            <a:endParaRPr kumimoji="1" lang="ja-JP" altLang="en-US" b="1" dirty="0">
              <a:ln>
                <a:solidFill>
                  <a:schemeClr val="bg1">
                    <a:lumMod val="75000"/>
                  </a:schemeClr>
                </a:solidFill>
              </a:ln>
              <a:latin typeface="+mn-ea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" t="10284" r="6674" b="22481"/>
          <a:stretch/>
        </p:blipFill>
        <p:spPr>
          <a:xfrm>
            <a:off x="3297115" y="761058"/>
            <a:ext cx="5688624" cy="1943100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40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草原 写真素材 [ 1527872 ] - フォトライブラリー photo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85703"/>
            <a:ext cx="12192000" cy="446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正方形/長方形 16"/>
          <p:cNvSpPr/>
          <p:nvPr/>
        </p:nvSpPr>
        <p:spPr>
          <a:xfrm>
            <a:off x="0" y="2711630"/>
            <a:ext cx="12191999" cy="1639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778370" y="340622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5120055" y="340622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7580452" y="340622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0040850" y="3423808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0" y="4794440"/>
            <a:ext cx="12191999" cy="1639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778370" y="548903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5120055" y="548903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7580451" y="548903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10040847" y="548903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3130331"/>
            <a:ext cx="1949222" cy="9436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0454053" y="5132313"/>
            <a:ext cx="1676400" cy="10064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1617785" y="3120225"/>
            <a:ext cx="2989384" cy="953737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85581" y="3365863"/>
            <a:ext cx="1868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ln w="3175">
                  <a:solidFill>
                    <a:srgbClr val="FF0000"/>
                  </a:solidFill>
                </a:ln>
                <a:solidFill>
                  <a:schemeClr val="bg1"/>
                </a:solidFill>
              </a:rPr>
              <a:t>画面外へ</a:t>
            </a:r>
            <a:endParaRPr kumimoji="1" lang="ja-JP" altLang="en-US" sz="2400" b="1" dirty="0">
              <a:ln w="3175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 rot="10800000">
            <a:off x="8071337" y="5195928"/>
            <a:ext cx="2613939" cy="879234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277888" y="5467780"/>
            <a:ext cx="140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ln w="3175">
                  <a:solidFill>
                    <a:srgbClr val="FF0000"/>
                  </a:solidFill>
                </a:ln>
                <a:solidFill>
                  <a:schemeClr val="bg1"/>
                </a:solidFill>
              </a:rPr>
              <a:t>画面外へ</a:t>
            </a:r>
            <a:endParaRPr kumimoji="1" lang="ja-JP" altLang="en-US" sz="2400" b="1" dirty="0">
              <a:ln w="3175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2502" y="3264606"/>
            <a:ext cx="45632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1684975" y="5195928"/>
            <a:ext cx="44547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98938" y="231152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Please</a:t>
            </a:r>
            <a:r>
              <a:rPr lang="ja-JP" altLang="en-US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 </a:t>
            </a:r>
            <a:r>
              <a:rPr kumimoji="1" lang="en-US" altLang="ja-JP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NEXT</a:t>
            </a:r>
            <a:endParaRPr kumimoji="1" lang="ja-JP" altLang="en-US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2"/>
              </a:solidFill>
              <a:latin typeface="源界明朝" panose="02000900000000000000" pitchFamily="2" charset="-128"/>
              <a:ea typeface="源界明朝" panose="02000900000000000000" pitchFamily="2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02069" y="231152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latin typeface="+mn-ea"/>
              </a:rPr>
              <a:t>が押されたとき</a:t>
            </a:r>
            <a:r>
              <a:rPr lang="en-US" altLang="ja-JP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latin typeface="+mn-ea"/>
              </a:rPr>
              <a:t>(</a:t>
            </a:r>
            <a:r>
              <a:rPr lang="ja-JP" altLang="en-US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latin typeface="+mn-ea"/>
              </a:rPr>
              <a:t>全体図</a:t>
            </a:r>
            <a:r>
              <a:rPr lang="en-US" altLang="ja-JP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latin typeface="+mn-ea"/>
              </a:rPr>
              <a:t>)</a:t>
            </a:r>
            <a:endParaRPr kumimoji="1" lang="ja-JP" altLang="en-US" b="1" dirty="0">
              <a:ln>
                <a:solidFill>
                  <a:schemeClr val="bg1">
                    <a:lumMod val="75000"/>
                  </a:schemeClr>
                </a:solidFill>
              </a:ln>
              <a:latin typeface="+mn-ea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" t="10284" r="6674" b="22481"/>
          <a:stretch/>
        </p:blipFill>
        <p:spPr>
          <a:xfrm>
            <a:off x="3297115" y="761058"/>
            <a:ext cx="5688624" cy="1943100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  <p:sp>
        <p:nvSpPr>
          <p:cNvPr id="30" name="正方形/長方形 29"/>
          <p:cNvSpPr/>
          <p:nvPr/>
        </p:nvSpPr>
        <p:spPr>
          <a:xfrm>
            <a:off x="298938" y="548903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98938" y="1046285"/>
            <a:ext cx="3235570" cy="94077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bg1"/>
                </a:solidFill>
              </a:rPr>
              <a:t>空間があったら</a:t>
            </a:r>
            <a:endParaRPr kumimoji="1" lang="en-US" altLang="ja-JP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b="1" dirty="0" smtClean="0">
                <a:solidFill>
                  <a:schemeClr val="bg1"/>
                </a:solidFill>
              </a:rPr>
              <a:t>空の背景を入れてもいい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70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タイトル画面の案１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782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031024" y="4900246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8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endParaRPr lang="ja-JP" altLang="en-US" sz="28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" name="U ターン矢印 2"/>
          <p:cNvSpPr/>
          <p:nvPr/>
        </p:nvSpPr>
        <p:spPr>
          <a:xfrm rot="5400000" flipH="1">
            <a:off x="6684351" y="881426"/>
            <a:ext cx="2171699" cy="7196507"/>
          </a:xfrm>
          <a:prstGeom prst="uturnArrow">
            <a:avLst>
              <a:gd name="adj1" fmla="val 17712"/>
              <a:gd name="adj2" fmla="val 22166"/>
              <a:gd name="adj3" fmla="val 69939"/>
              <a:gd name="adj4" fmla="val 43750"/>
              <a:gd name="adj5" fmla="val 88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71399" y="254949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案１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3113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0046 C 0.15534 -0.02292 0.38932 0.02755 0.54479 0.00509 C 0.65078 -0.0088 0.63307 -0.08935 0.63294 -0.12454 C 0.63255 -0.15949 0.62916 -0.21482 0.52343 -0.2287 C 0.3677 -0.21343 0.15534 -0.22755 3.54167E-6 -0.2490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06" y="-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タイトル画面の案２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091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3086100" y="4721469"/>
            <a:ext cx="6488723" cy="5934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086350" y="4117731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086350" y="5741377"/>
            <a:ext cx="2532184" cy="808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地球のモデル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86350" y="3516923"/>
            <a:ext cx="244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車が走っている感じ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案２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5048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タイトル画面の案３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94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616</Words>
  <Application>Microsoft Office PowerPoint</Application>
  <PresentationFormat>ワイド画面</PresentationFormat>
  <Paragraphs>228</Paragraphs>
  <Slides>42</Slides>
  <Notes>0</Notes>
  <HiddenSlides>29</HiddenSlides>
  <MMClips>1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42</vt:i4>
      </vt:variant>
    </vt:vector>
  </HeadingPairs>
  <TitlesOfParts>
    <vt:vector size="48" baseType="lpstr">
      <vt:lpstr>BIZ UDP明朝 Medium</vt:lpstr>
      <vt:lpstr>源界明朝</vt:lpstr>
      <vt:lpstr>游ゴシック</vt:lpstr>
      <vt:lpstr>游ゴシック Light</vt:lpstr>
      <vt:lpstr>Arial</vt:lpstr>
      <vt:lpstr>Office テーマ</vt:lpstr>
      <vt:lpstr>卒業制作_大元タイトル構成</vt:lpstr>
      <vt:lpstr>タイトル名(案)</vt:lpstr>
      <vt:lpstr>タイトル画面の構成</vt:lpstr>
      <vt:lpstr>タイトル画面の案</vt:lpstr>
      <vt:lpstr>タイトル画面の案１</vt:lpstr>
      <vt:lpstr>PowerPoint プレゼンテーション</vt:lpstr>
      <vt:lpstr>タイトル画面の案２</vt:lpstr>
      <vt:lpstr>PowerPoint プレゼンテーション</vt:lpstr>
      <vt:lpstr>タイトル画面の案３</vt:lpstr>
      <vt:lpstr>PowerPoint プレゼンテーション</vt:lpstr>
      <vt:lpstr>PowerPoint プレゼンテーション</vt:lpstr>
      <vt:lpstr>タイトル画面の案4</vt:lpstr>
      <vt:lpstr>PowerPoint プレゼンテーション</vt:lpstr>
      <vt:lpstr>タイトル画面の案５</vt:lpstr>
      <vt:lpstr>PowerPoint プレゼンテーション</vt:lpstr>
      <vt:lpstr>PowerPoint プレゼンテーション</vt:lpstr>
      <vt:lpstr>アンケートを元にタイトル画面の構成案を変更</vt:lpstr>
      <vt:lpstr>タイトル画面の案</vt:lpstr>
      <vt:lpstr>タイトル画面の案１</vt:lpstr>
      <vt:lpstr>PowerPoint プレゼンテーション</vt:lpstr>
      <vt:lpstr>タイトル画面の案2</vt:lpstr>
      <vt:lpstr>PowerPoint プレゼンテーション</vt:lpstr>
      <vt:lpstr>タイトル画面の案３</vt:lpstr>
      <vt:lpstr>PowerPoint プレゼンテーション</vt:lpstr>
      <vt:lpstr>PowerPoint プレゼンテーション</vt:lpstr>
      <vt:lpstr>PowerPoint プレゼンテーション</vt:lpstr>
      <vt:lpstr>タイトル画面の案４</vt:lpstr>
      <vt:lpstr>PowerPoint プレゼンテーション</vt:lpstr>
      <vt:lpstr>アンケートの結果</vt:lpstr>
      <vt:lpstr>PowerPoint プレゼンテーション</vt:lpstr>
      <vt:lpstr>タイトル</vt:lpstr>
      <vt:lpstr>背景</vt:lpstr>
      <vt:lpstr>PowerPoint プレゼンテーション</vt:lpstr>
      <vt:lpstr>カメラの動き</vt:lpstr>
      <vt:lpstr>PowerPoint プレゼンテーション</vt:lpstr>
      <vt:lpstr>カメラの動き</vt:lpstr>
      <vt:lpstr>PowerPoint プレゼンテーション</vt:lpstr>
      <vt:lpstr>カメラの動き</vt:lpstr>
      <vt:lpstr>PowerPoint プレゼンテーション</vt:lpstr>
      <vt:lpstr>カメラの動き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卒業制作_大元タイトル構成</dc:title>
  <dc:creator>jb2020015@stu.yoshida-g.ac.jp</dc:creator>
  <cp:lastModifiedBy>jb2020015@stu.yoshida-g.ac.jp</cp:lastModifiedBy>
  <cp:revision>57</cp:revision>
  <dcterms:created xsi:type="dcterms:W3CDTF">2022-11-16T02:28:48Z</dcterms:created>
  <dcterms:modified xsi:type="dcterms:W3CDTF">2022-11-25T03:04:35Z</dcterms:modified>
</cp:coreProperties>
</file>