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F9F5-EF6E-4469-B590-C23E9A4C458E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A796-3718-4864-A883-6A3079074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4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F9F5-EF6E-4469-B590-C23E9A4C458E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A796-3718-4864-A883-6A3079074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05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F9F5-EF6E-4469-B590-C23E9A4C458E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A796-3718-4864-A883-6A3079074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2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F9F5-EF6E-4469-B590-C23E9A4C458E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A796-3718-4864-A883-6A3079074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18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F9F5-EF6E-4469-B590-C23E9A4C458E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A796-3718-4864-A883-6A3079074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61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F9F5-EF6E-4469-B590-C23E9A4C458E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A796-3718-4864-A883-6A3079074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93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F9F5-EF6E-4469-B590-C23E9A4C458E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A796-3718-4864-A883-6A3079074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75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F9F5-EF6E-4469-B590-C23E9A4C458E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A796-3718-4864-A883-6A3079074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59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F9F5-EF6E-4469-B590-C23E9A4C458E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A796-3718-4864-A883-6A3079074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00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F9F5-EF6E-4469-B590-C23E9A4C458E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A796-3718-4864-A883-6A3079074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1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F9F5-EF6E-4469-B590-C23E9A4C458E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A796-3718-4864-A883-6A3079074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4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4F9F5-EF6E-4469-B590-C23E9A4C458E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CA796-3718-4864-A883-6A3079074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26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>
                <a:solidFill>
                  <a:srgbClr val="FF0000"/>
                </a:solidFill>
              </a:rPr>
              <a:t>佐々木プロジェクト最終発表</a:t>
            </a:r>
            <a:endParaRPr kumimoji="1" lang="ja-JP" altLang="en-US" sz="5400" dirty="0">
              <a:solidFill>
                <a:srgbClr val="FF0000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572000" y="4058194"/>
            <a:ext cx="6096000" cy="1199606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4000" dirty="0" smtClean="0"/>
              <a:t>15K1031</a:t>
            </a:r>
          </a:p>
          <a:p>
            <a:r>
              <a:rPr lang="ja-JP" altLang="en-US" sz="4000" dirty="0" smtClean="0"/>
              <a:t>水村</a:t>
            </a:r>
            <a:r>
              <a:rPr lang="ja-JP" altLang="en-US" sz="4000" dirty="0"/>
              <a:t>宏輔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8222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やったこと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ja-JP" dirty="0" smtClean="0"/>
              <a:t>人間の生活の中で、どのように物事</a:t>
            </a:r>
            <a:r>
              <a:rPr lang="en-US" altLang="ja-JP" dirty="0" smtClean="0"/>
              <a:t>(</a:t>
            </a:r>
            <a:r>
              <a:rPr lang="ja-JP" altLang="ja-JP" dirty="0" smtClean="0"/>
              <a:t>音楽、映画、ドラマ、商品など</a:t>
            </a:r>
            <a:r>
              <a:rPr lang="en-US" altLang="ja-JP" dirty="0" smtClean="0"/>
              <a:t>)</a:t>
            </a:r>
            <a:r>
              <a:rPr lang="ja-JP" altLang="ja-JP" dirty="0" smtClean="0"/>
              <a:t>が流行していくかについてのシミュレーション</a:t>
            </a:r>
            <a:endParaRPr lang="en-US" altLang="ja-JP" dirty="0" smtClean="0"/>
          </a:p>
          <a:p>
            <a:pPr marL="0" indent="0">
              <a:buNone/>
            </a:pPr>
            <a:endParaRPr lang="ja-JP" altLang="ja-JP" dirty="0" smtClean="0"/>
          </a:p>
          <a:p>
            <a:r>
              <a:rPr lang="ja-JP" altLang="en-US" dirty="0"/>
              <a:t>今回</a:t>
            </a:r>
            <a:r>
              <a:rPr lang="ja-JP" altLang="en-US" dirty="0" smtClean="0"/>
              <a:t>は、広告と口コミによる効果を検証した。</a:t>
            </a:r>
            <a:endParaRPr lang="en-US" altLang="ja-JP" dirty="0" smtClean="0"/>
          </a:p>
          <a:p>
            <a:r>
              <a:rPr lang="en-US" altLang="ja-JP" dirty="0" smtClean="0"/>
              <a:t>python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tkinter</a:t>
            </a:r>
            <a:r>
              <a:rPr lang="ja-JP" altLang="en-US" dirty="0" smtClean="0"/>
              <a:t>の</a:t>
            </a:r>
            <a:r>
              <a:rPr lang="en-US" altLang="ja-JP" dirty="0" smtClean="0"/>
              <a:t>canvas</a:t>
            </a:r>
            <a:r>
              <a:rPr lang="ja-JP" altLang="en-US" dirty="0" smtClean="0"/>
              <a:t>を利用して可視化。</a:t>
            </a:r>
            <a:endParaRPr lang="en-US" altLang="ja-JP" dirty="0" smtClean="0"/>
          </a:p>
          <a:p>
            <a:r>
              <a:rPr lang="ja-JP" altLang="en-US" dirty="0" smtClean="0"/>
              <a:t>人間関係を作成。</a:t>
            </a:r>
            <a:endParaRPr lang="en-US" altLang="ja-JP" dirty="0" smtClean="0"/>
          </a:p>
          <a:p>
            <a:endParaRPr lang="ja-JP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070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手順①</a:t>
            </a:r>
            <a:r>
              <a:rPr kumimoji="1" lang="ja-JP" altLang="en-US" dirty="0" smtClean="0"/>
              <a:t>　心的距離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5205549" cy="4351338"/>
          </a:xfrm>
        </p:spPr>
        <p:txBody>
          <a:bodyPr/>
          <a:lstStyle/>
          <a:p>
            <a:r>
              <a:rPr lang="ja-JP" altLang="en-US" dirty="0" smtClean="0"/>
              <a:t>グループを</a:t>
            </a:r>
            <a:r>
              <a:rPr lang="en-US" altLang="ja-JP" dirty="0" smtClean="0"/>
              <a:t>5</a:t>
            </a:r>
            <a:r>
              <a:rPr lang="ja-JP" altLang="en-US" dirty="0" smtClean="0"/>
              <a:t>つ心的空間（右図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に配置する。</a:t>
            </a:r>
            <a:endParaRPr lang="en-US" altLang="ja-JP" dirty="0" smtClean="0"/>
          </a:p>
          <a:p>
            <a:r>
              <a:rPr lang="ja-JP" altLang="en-US" dirty="0" smtClean="0"/>
              <a:t>グループ</a:t>
            </a:r>
            <a:r>
              <a:rPr lang="ja-JP" altLang="en-US" dirty="0"/>
              <a:t>間</a:t>
            </a:r>
            <a:r>
              <a:rPr lang="ja-JP" altLang="en-US" dirty="0" smtClean="0"/>
              <a:t>の心の距離を表現。たとえば、グループ</a:t>
            </a:r>
            <a:r>
              <a:rPr lang="en-US" altLang="ja-JP" dirty="0" smtClean="0"/>
              <a:t>1</a:t>
            </a:r>
            <a:r>
              <a:rPr lang="ja-JP" altLang="en-US" dirty="0" smtClean="0"/>
              <a:t>と</a:t>
            </a:r>
            <a:r>
              <a:rPr lang="en-US" altLang="ja-JP" dirty="0" smtClean="0"/>
              <a:t>3</a:t>
            </a:r>
            <a:r>
              <a:rPr lang="ja-JP" altLang="en-US" dirty="0" smtClean="0"/>
              <a:t>は近い（グループ間の関わりが多い）。１と</a:t>
            </a:r>
            <a:r>
              <a:rPr lang="en-US" altLang="ja-JP" dirty="0"/>
              <a:t>4</a:t>
            </a:r>
            <a:r>
              <a:rPr lang="ja-JP" altLang="en-US" dirty="0" smtClean="0"/>
              <a:t>は遠い。</a:t>
            </a:r>
            <a:r>
              <a:rPr lang="en-US" altLang="ja-JP" dirty="0" smtClean="0"/>
              <a:t>(</a:t>
            </a:r>
            <a:r>
              <a:rPr lang="ja-JP" altLang="en-US" dirty="0" smtClean="0"/>
              <a:t>ほとんど関わっていない）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人間はいずれかのグループに所属するものとする。</a:t>
            </a:r>
            <a:endParaRPr lang="en-US" altLang="ja-JP" dirty="0" smtClean="0"/>
          </a:p>
          <a:p>
            <a:endParaRPr lang="en-US" altLang="ja-JP" dirty="0"/>
          </a:p>
        </p:txBody>
      </p:sp>
      <p:grpSp>
        <p:nvGrpSpPr>
          <p:cNvPr id="89" name="グループ化 88"/>
          <p:cNvGrpSpPr/>
          <p:nvPr/>
        </p:nvGrpSpPr>
        <p:grpSpPr>
          <a:xfrm>
            <a:off x="6435633" y="1825625"/>
            <a:ext cx="5416733" cy="3739151"/>
            <a:chOff x="4872445" y="1020423"/>
            <a:chExt cx="5408024" cy="3870324"/>
          </a:xfrm>
        </p:grpSpPr>
        <p:sp>
          <p:nvSpPr>
            <p:cNvPr id="11" name="フローチャート: 結合子 10"/>
            <p:cNvSpPr/>
            <p:nvPr/>
          </p:nvSpPr>
          <p:spPr>
            <a:xfrm>
              <a:off x="6947263" y="1020423"/>
              <a:ext cx="1489166" cy="77506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グループ</a:t>
              </a:r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12" name="フローチャート: 結合子 11"/>
            <p:cNvSpPr/>
            <p:nvPr/>
          </p:nvSpPr>
          <p:spPr>
            <a:xfrm>
              <a:off x="8791303" y="2313032"/>
              <a:ext cx="1489166" cy="77506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グループ３</a:t>
              </a:r>
              <a:endParaRPr kumimoji="1" lang="ja-JP" altLang="en-US" dirty="0"/>
            </a:p>
          </p:txBody>
        </p:sp>
        <p:sp>
          <p:nvSpPr>
            <p:cNvPr id="13" name="フローチャート: 結合子 12"/>
            <p:cNvSpPr/>
            <p:nvPr/>
          </p:nvSpPr>
          <p:spPr>
            <a:xfrm>
              <a:off x="4872445" y="2313033"/>
              <a:ext cx="1489165" cy="77506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グループ</a:t>
              </a:r>
              <a:r>
                <a:rPr kumimoji="1" lang="en-US" altLang="ja-JP" dirty="0" smtClean="0"/>
                <a:t>2</a:t>
              </a:r>
              <a:endParaRPr kumimoji="1" lang="ja-JP" altLang="en-US" dirty="0"/>
            </a:p>
          </p:txBody>
        </p:sp>
        <p:sp>
          <p:nvSpPr>
            <p:cNvPr id="14" name="フローチャート: 結合子 13"/>
            <p:cNvSpPr/>
            <p:nvPr/>
          </p:nvSpPr>
          <p:spPr>
            <a:xfrm>
              <a:off x="8334104" y="4115684"/>
              <a:ext cx="1489166" cy="77506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グループ</a:t>
              </a:r>
              <a:r>
                <a:rPr kumimoji="1" lang="en-US" altLang="ja-JP" dirty="0" smtClean="0"/>
                <a:t>5</a:t>
              </a:r>
              <a:endParaRPr kumimoji="1" lang="ja-JP" altLang="en-US" dirty="0"/>
            </a:p>
          </p:txBody>
        </p:sp>
        <p:sp>
          <p:nvSpPr>
            <p:cNvPr id="15" name="フローチャート: 結合子 14"/>
            <p:cNvSpPr/>
            <p:nvPr/>
          </p:nvSpPr>
          <p:spPr>
            <a:xfrm>
              <a:off x="5617028" y="4115684"/>
              <a:ext cx="1489166" cy="77506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グループ</a:t>
              </a:r>
              <a:r>
                <a:rPr kumimoji="1" lang="en-US" altLang="ja-JP" dirty="0" smtClean="0"/>
                <a:t>4</a:t>
              </a:r>
              <a:endParaRPr kumimoji="1" lang="ja-JP" altLang="en-US" dirty="0"/>
            </a:p>
          </p:txBody>
        </p:sp>
        <p:cxnSp>
          <p:nvCxnSpPr>
            <p:cNvPr id="17" name="直線コネクタ 16"/>
            <p:cNvCxnSpPr/>
            <p:nvPr/>
          </p:nvCxnSpPr>
          <p:spPr>
            <a:xfrm flipH="1">
              <a:off x="5617028" y="1428716"/>
              <a:ext cx="2140134" cy="1271847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 flipH="1">
              <a:off x="6384470" y="1407954"/>
              <a:ext cx="1335679" cy="312050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7743008" y="1431915"/>
              <a:ext cx="1810295" cy="1268648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7720147" y="1428716"/>
              <a:ext cx="1381399" cy="309974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 flipH="1" flipV="1">
              <a:off x="5617029" y="2700564"/>
              <a:ext cx="744580" cy="182789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H="1">
              <a:off x="5617027" y="2700563"/>
              <a:ext cx="3936276" cy="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 flipH="1" flipV="1">
              <a:off x="5617029" y="2700564"/>
              <a:ext cx="3507378" cy="182789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 flipH="1" flipV="1">
              <a:off x="6361609" y="4528457"/>
              <a:ext cx="2739938" cy="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 flipH="1">
              <a:off x="9101547" y="2700563"/>
              <a:ext cx="451756" cy="182789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flipH="1">
              <a:off x="6361610" y="2700563"/>
              <a:ext cx="3191693" cy="182789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4" name="テキスト ボックス 83"/>
            <p:cNvSpPr txBox="1"/>
            <p:nvPr/>
          </p:nvSpPr>
          <p:spPr>
            <a:xfrm>
              <a:off x="8172930" y="1779431"/>
              <a:ext cx="1346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>
                  <a:solidFill>
                    <a:schemeClr val="accent4"/>
                  </a:solidFill>
                </a:rPr>
                <a:t>グループ間の心の距離</a:t>
              </a:r>
              <a:endParaRPr kumimoji="1" lang="ja-JP" altLang="en-US" sz="1400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2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手順①</a:t>
            </a:r>
            <a:r>
              <a:rPr kumimoji="1" lang="ja-JP" altLang="en-US" dirty="0" smtClean="0"/>
              <a:t>　心的距離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5205549" cy="4351338"/>
          </a:xfrm>
        </p:spPr>
        <p:txBody>
          <a:bodyPr/>
          <a:lstStyle/>
          <a:p>
            <a:r>
              <a:rPr lang="ja-JP" altLang="en-US" dirty="0" smtClean="0"/>
              <a:t>人間は動き回るが自分のグループの場所に戻りたがる。</a:t>
            </a:r>
            <a:endParaRPr lang="en-US" altLang="ja-JP" dirty="0" smtClean="0"/>
          </a:p>
          <a:p>
            <a:r>
              <a:rPr lang="ja-JP" altLang="en-US" dirty="0" smtClean="0"/>
              <a:t>グループごとに戻りたがる頻度が異なる。（戻りたがる頻度が高いほどコミュ力が低い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この心的空間上の人と人の距離を心の距離として利用。</a:t>
            </a:r>
            <a:endParaRPr lang="en-US" altLang="ja-JP" dirty="0"/>
          </a:p>
        </p:txBody>
      </p:sp>
      <p:grpSp>
        <p:nvGrpSpPr>
          <p:cNvPr id="89" name="グループ化 88"/>
          <p:cNvGrpSpPr/>
          <p:nvPr/>
        </p:nvGrpSpPr>
        <p:grpSpPr>
          <a:xfrm>
            <a:off x="6435633" y="1825625"/>
            <a:ext cx="5416733" cy="3739151"/>
            <a:chOff x="4872445" y="1020423"/>
            <a:chExt cx="5408024" cy="3870324"/>
          </a:xfrm>
        </p:grpSpPr>
        <p:sp>
          <p:nvSpPr>
            <p:cNvPr id="11" name="フローチャート: 結合子 10"/>
            <p:cNvSpPr/>
            <p:nvPr/>
          </p:nvSpPr>
          <p:spPr>
            <a:xfrm>
              <a:off x="6947263" y="1020423"/>
              <a:ext cx="1489166" cy="77506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グループ</a:t>
              </a:r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12" name="フローチャート: 結合子 11"/>
            <p:cNvSpPr/>
            <p:nvPr/>
          </p:nvSpPr>
          <p:spPr>
            <a:xfrm>
              <a:off x="8791303" y="2313032"/>
              <a:ext cx="1489166" cy="77506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グループ３</a:t>
              </a:r>
              <a:endParaRPr kumimoji="1" lang="ja-JP" altLang="en-US" dirty="0"/>
            </a:p>
          </p:txBody>
        </p:sp>
        <p:sp>
          <p:nvSpPr>
            <p:cNvPr id="13" name="フローチャート: 結合子 12"/>
            <p:cNvSpPr/>
            <p:nvPr/>
          </p:nvSpPr>
          <p:spPr>
            <a:xfrm>
              <a:off x="4872445" y="2313033"/>
              <a:ext cx="1489165" cy="77506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グループ</a:t>
              </a:r>
              <a:r>
                <a:rPr kumimoji="1" lang="en-US" altLang="ja-JP" dirty="0" smtClean="0"/>
                <a:t>2</a:t>
              </a:r>
              <a:endParaRPr kumimoji="1" lang="ja-JP" altLang="en-US" dirty="0"/>
            </a:p>
          </p:txBody>
        </p:sp>
        <p:sp>
          <p:nvSpPr>
            <p:cNvPr id="14" name="フローチャート: 結合子 13"/>
            <p:cNvSpPr/>
            <p:nvPr/>
          </p:nvSpPr>
          <p:spPr>
            <a:xfrm>
              <a:off x="8334104" y="4115684"/>
              <a:ext cx="1489166" cy="77506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グループ６</a:t>
              </a:r>
              <a:endParaRPr kumimoji="1" lang="ja-JP" altLang="en-US" dirty="0"/>
            </a:p>
          </p:txBody>
        </p:sp>
        <p:sp>
          <p:nvSpPr>
            <p:cNvPr id="15" name="フローチャート: 結合子 14"/>
            <p:cNvSpPr/>
            <p:nvPr/>
          </p:nvSpPr>
          <p:spPr>
            <a:xfrm>
              <a:off x="5617028" y="4115684"/>
              <a:ext cx="1489166" cy="77506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グループ５</a:t>
              </a:r>
              <a:endParaRPr kumimoji="1" lang="ja-JP" altLang="en-US" dirty="0"/>
            </a:p>
          </p:txBody>
        </p:sp>
        <p:cxnSp>
          <p:nvCxnSpPr>
            <p:cNvPr id="17" name="直線コネクタ 16"/>
            <p:cNvCxnSpPr/>
            <p:nvPr/>
          </p:nvCxnSpPr>
          <p:spPr>
            <a:xfrm flipH="1">
              <a:off x="5617028" y="1428716"/>
              <a:ext cx="2140134" cy="1271847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 flipH="1">
              <a:off x="6384470" y="1407954"/>
              <a:ext cx="1335679" cy="312050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7743008" y="1431915"/>
              <a:ext cx="1810295" cy="1268648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7720147" y="1428716"/>
              <a:ext cx="1381399" cy="309974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 flipH="1" flipV="1">
              <a:off x="5617029" y="2700564"/>
              <a:ext cx="744580" cy="182789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H="1">
              <a:off x="5617027" y="2700563"/>
              <a:ext cx="3936276" cy="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 flipH="1" flipV="1">
              <a:off x="5617029" y="2700564"/>
              <a:ext cx="3507378" cy="182789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 flipH="1" flipV="1">
              <a:off x="6361609" y="4528457"/>
              <a:ext cx="2739938" cy="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 flipH="1">
              <a:off x="9101547" y="2700563"/>
              <a:ext cx="451756" cy="182789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flipH="1">
              <a:off x="6361610" y="2700563"/>
              <a:ext cx="3191693" cy="182789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4" name="テキスト ボックス 83"/>
            <p:cNvSpPr txBox="1"/>
            <p:nvPr/>
          </p:nvSpPr>
          <p:spPr>
            <a:xfrm>
              <a:off x="8172930" y="1779431"/>
              <a:ext cx="1346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>
                  <a:solidFill>
                    <a:schemeClr val="accent4"/>
                  </a:solidFill>
                </a:rPr>
                <a:t>グループ間の心の距離</a:t>
              </a:r>
              <a:endParaRPr kumimoji="1" lang="ja-JP" altLang="en-US" sz="1400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900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手順②</a:t>
            </a:r>
            <a:r>
              <a:rPr kumimoji="1" lang="ja-JP" altLang="en-US" dirty="0" smtClean="0"/>
              <a:t>　物理的距離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5327469" cy="4351338"/>
          </a:xfrm>
        </p:spPr>
        <p:txBody>
          <a:bodyPr/>
          <a:lstStyle/>
          <a:p>
            <a:r>
              <a:rPr kumimoji="1" lang="ja-JP" altLang="en-US" dirty="0" smtClean="0"/>
              <a:t>人間は基本ランダムに動き回る。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心的距離に影響されない</a:t>
            </a:r>
            <a:r>
              <a:rPr kumimoji="1" lang="en-US" altLang="ja-JP" dirty="0" smtClean="0"/>
              <a:t>)</a:t>
            </a:r>
          </a:p>
          <a:p>
            <a:r>
              <a:rPr lang="ja-JP" altLang="en-US" dirty="0"/>
              <a:t>都市</a:t>
            </a:r>
            <a:r>
              <a:rPr lang="ja-JP" altLang="en-US" dirty="0" smtClean="0"/>
              <a:t>を配置する。</a:t>
            </a:r>
            <a:endParaRPr kumimoji="1" lang="en-US" altLang="ja-JP" dirty="0" smtClean="0"/>
          </a:p>
          <a:p>
            <a:r>
              <a:rPr lang="ja-JP" altLang="en-US" dirty="0"/>
              <a:t>各々</a:t>
            </a:r>
            <a:r>
              <a:rPr lang="ja-JP" altLang="en-US" dirty="0" smtClean="0"/>
              <a:t>の好きな都市に一定の確率で行こうとする。</a:t>
            </a:r>
            <a:r>
              <a:rPr lang="en-US" altLang="ja-JP" dirty="0" smtClean="0"/>
              <a:t>(</a:t>
            </a:r>
            <a:r>
              <a:rPr lang="ja-JP" altLang="en-US" dirty="0" smtClean="0"/>
              <a:t>過密地域と過疎地域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 smtClean="0"/>
              <a:t>広告を配置する。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場所とサイズが指定できる。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217" y="1555659"/>
            <a:ext cx="5180653" cy="4403271"/>
          </a:xfrm>
          <a:prstGeom prst="rect">
            <a:avLst/>
          </a:prstGeom>
        </p:spPr>
      </p:pic>
      <p:sp>
        <p:nvSpPr>
          <p:cNvPr id="5" name="円/楕円 4"/>
          <p:cNvSpPr/>
          <p:nvPr/>
        </p:nvSpPr>
        <p:spPr>
          <a:xfrm>
            <a:off x="7576457" y="2063930"/>
            <a:ext cx="1123405" cy="12104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9596846" y="4693919"/>
            <a:ext cx="966651" cy="11625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36446" y="178904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都市１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394332" y="459150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都市</a:t>
            </a:r>
            <a:r>
              <a:rPr kumimoji="1" lang="en-US" altLang="ja-JP" dirty="0" smtClean="0">
                <a:solidFill>
                  <a:srgbClr val="FF0000"/>
                </a:solidFill>
              </a:rPr>
              <a:t>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700473" y="187926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accent1"/>
                </a:solidFill>
              </a:rPr>
              <a:t>広告</a:t>
            </a:r>
            <a:r>
              <a:rPr lang="en-US" altLang="ja-JP" dirty="0" smtClean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310176" y="3948819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accent1"/>
                </a:solidFill>
              </a:rPr>
              <a:t>広告</a:t>
            </a:r>
            <a:r>
              <a:rPr lang="en-US" altLang="ja-JP" dirty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76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lang="ja-JP" altLang="en-US" dirty="0"/>
              <a:t>③</a:t>
            </a:r>
            <a:r>
              <a:rPr lang="ja-JP" altLang="en-US" dirty="0" smtClean="0"/>
              <a:t>　広告効果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広告を何度も見ることで認知する。</a:t>
            </a:r>
            <a:endParaRPr kumimoji="1" lang="en-US" altLang="ja-JP" dirty="0" smtClean="0"/>
          </a:p>
          <a:p>
            <a:r>
              <a:rPr lang="ja-JP" altLang="en-US" dirty="0"/>
              <a:t>情報</a:t>
            </a:r>
            <a:r>
              <a:rPr lang="ja-JP" altLang="en-US" dirty="0" smtClean="0"/>
              <a:t>に対する興味が大きい人は少ない回数見るだけで認知するが、興味がない人は何回も何回も見なければ認知しない。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5787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手順④</a:t>
            </a:r>
            <a:r>
              <a:rPr kumimoji="1" lang="ja-JP" altLang="en-US" dirty="0" smtClean="0"/>
              <a:t>　口コミ効果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人と人の物理的距離が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になったとき（</a:t>
            </a:r>
            <a:r>
              <a:rPr lang="ja-JP" altLang="en-US" dirty="0" smtClean="0"/>
              <a:t>出会ったとき</a:t>
            </a:r>
            <a:r>
              <a:rPr lang="en-US" altLang="ja-JP" dirty="0" smtClean="0"/>
              <a:t>)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心的距離が近いほど会話する確率が大きくなる。</a:t>
            </a:r>
            <a:endParaRPr lang="en-US" altLang="ja-JP" dirty="0" smtClean="0"/>
          </a:p>
          <a:p>
            <a:r>
              <a:rPr lang="ja-JP" altLang="en-US" dirty="0"/>
              <a:t>会話</a:t>
            </a:r>
            <a:r>
              <a:rPr lang="ja-JP" altLang="en-US" dirty="0" smtClean="0"/>
              <a:t>をした場合に、お互いが情報に対する興味が大きいほど、そのジャンルの話をする確率が大きくなる。</a:t>
            </a:r>
            <a:endParaRPr lang="en-US" altLang="ja-JP" dirty="0" smtClean="0"/>
          </a:p>
          <a:p>
            <a:r>
              <a:rPr lang="ja-JP" altLang="en-US" dirty="0" smtClean="0"/>
              <a:t>そのジャンルの話をしたときに一定の確率で口コミを行い、情報が伝染する。</a:t>
            </a:r>
            <a:endParaRPr lang="en-US" altLang="ja-JP" dirty="0" smtClean="0"/>
          </a:p>
          <a:p>
            <a:r>
              <a:rPr lang="ja-JP" altLang="en-US" dirty="0"/>
              <a:t>以上</a:t>
            </a:r>
            <a:r>
              <a:rPr lang="ja-JP" altLang="en-US" dirty="0" smtClean="0"/>
              <a:t>の３つ</a:t>
            </a:r>
            <a:r>
              <a:rPr lang="ja-JP" altLang="en-US" dirty="0" smtClean="0"/>
              <a:t>の</a:t>
            </a:r>
            <a:r>
              <a:rPr lang="ja-JP" altLang="en-US" dirty="0"/>
              <a:t>条件</a:t>
            </a:r>
            <a:r>
              <a:rPr lang="ja-JP" altLang="en-US" dirty="0" smtClean="0"/>
              <a:t>を</a:t>
            </a:r>
            <a:r>
              <a:rPr lang="ja-JP" altLang="en-US" dirty="0" smtClean="0"/>
              <a:t>クリアした場合に口コミが起こる。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977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3002280" cy="4351338"/>
          </a:xfrm>
        </p:spPr>
        <p:txBody>
          <a:bodyPr/>
          <a:lstStyle/>
          <a:p>
            <a:r>
              <a:rPr kumimoji="1" lang="ja-JP" altLang="en-US" dirty="0" smtClean="0"/>
              <a:t>広告を都市の近くに置くと、広がりが早い。</a:t>
            </a:r>
            <a:endParaRPr kumimoji="1" lang="en-US" altLang="ja-JP" dirty="0" smtClean="0"/>
          </a:p>
          <a:p>
            <a:r>
              <a:rPr lang="ja-JP" altLang="en-US" dirty="0"/>
              <a:t>口コミ</a:t>
            </a:r>
            <a:r>
              <a:rPr lang="ja-JP" altLang="en-US" dirty="0" smtClean="0"/>
              <a:t>は同じグループ同士が圧倒的に多かった。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83" y="1482929"/>
            <a:ext cx="8006252" cy="503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9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437</Words>
  <Application>Microsoft Office PowerPoint</Application>
  <PresentationFormat>ワイド画面</PresentationFormat>
  <Paragraphs>49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Office テーマ</vt:lpstr>
      <vt:lpstr>佐々木プロジェクト最終発表</vt:lpstr>
      <vt:lpstr>やったこと</vt:lpstr>
      <vt:lpstr>手順①　心的距離</vt:lpstr>
      <vt:lpstr>手順①　心的距離</vt:lpstr>
      <vt:lpstr>手順②　物理的距離</vt:lpstr>
      <vt:lpstr>手順③　広告効果</vt:lpstr>
      <vt:lpstr>手順④　口コミ効果</vt:lpstr>
      <vt:lpstr>考察</vt:lpstr>
    </vt:vector>
  </TitlesOfParts>
  <Company>法政大学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佐々木プロジェクト最終発表</dc:title>
  <dc:creator>水村宏輔</dc:creator>
  <cp:lastModifiedBy>水村宏輔</cp:lastModifiedBy>
  <cp:revision>19</cp:revision>
  <dcterms:created xsi:type="dcterms:W3CDTF">2017-07-31T17:23:26Z</dcterms:created>
  <dcterms:modified xsi:type="dcterms:W3CDTF">2017-08-03T04:01:13Z</dcterms:modified>
</cp:coreProperties>
</file>