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4" r:id="rId7"/>
    <p:sldId id="270" r:id="rId8"/>
    <p:sldId id="271" r:id="rId9"/>
    <p:sldId id="273" r:id="rId10"/>
    <p:sldId id="272" r:id="rId11"/>
    <p:sldId id="274" r:id="rId12"/>
    <p:sldId id="267" r:id="rId13"/>
    <p:sldId id="268" r:id="rId14"/>
    <p:sldId id="269" r:id="rId15"/>
    <p:sldId id="275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4" autoAdjust="0"/>
  </p:normalViewPr>
  <p:slideViewPr>
    <p:cSldViewPr>
      <p:cViewPr>
        <p:scale>
          <a:sx n="70" d="100"/>
          <a:sy n="70" d="100"/>
        </p:scale>
        <p:origin x="-13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FE720-84C5-4070-BF7F-9CA88DC30F4E}" type="datetimeFigureOut">
              <a:rPr kumimoji="1" lang="ja-JP" altLang="en-US" smtClean="0"/>
              <a:t>2013/12/25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E0624-CA46-4A1A-AA6C-FA9E6EEC31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2013/12/25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2013/12/25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2013/12/25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2013/12/25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2013/12/25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2013/12/25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2013/12/25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2013/12/25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2013/12/25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2013/12/25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2013/12/25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2013/12/25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まとめツール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Ver. 04</a:t>
            </a:r>
          </a:p>
          <a:p>
            <a:r>
              <a:rPr lang="en-US" altLang="ja-JP" dirty="0" smtClean="0"/>
              <a:t>H.H. Lin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539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Interval</a:t>
            </a:r>
            <a:r>
              <a:rPr kumimoji="1" lang="ja-JP" altLang="en-US" dirty="0" smtClean="0"/>
              <a:t>設定</a:t>
            </a:r>
            <a:endParaRPr kumimoji="1" lang="ja-JP" altLang="en-US" dirty="0"/>
          </a:p>
        </p:txBody>
      </p:sp>
      <p:pic>
        <p:nvPicPr>
          <p:cNvPr id="10" name="コンテンツ プレースホルダー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12776"/>
            <a:ext cx="3960440" cy="2614315"/>
          </a:xfrm>
        </p:spPr>
      </p:pic>
      <p:pic>
        <p:nvPicPr>
          <p:cNvPr id="11" name="コンテンツ プレースホルダー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437112"/>
            <a:ext cx="3724795" cy="3982006"/>
          </a:xfr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099" y="1988840"/>
            <a:ext cx="6233236" cy="3456384"/>
          </a:xfrm>
          <a:prstGeom prst="rect">
            <a:avLst/>
          </a:prstGeom>
        </p:spPr>
      </p:pic>
      <p:cxnSp>
        <p:nvCxnSpPr>
          <p:cNvPr id="3" name="直線コネクタ 2"/>
          <p:cNvCxnSpPr/>
          <p:nvPr/>
        </p:nvCxnSpPr>
        <p:spPr>
          <a:xfrm flipH="1">
            <a:off x="755576" y="2492896"/>
            <a:ext cx="34563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H="1">
            <a:off x="755576" y="2780928"/>
            <a:ext cx="34563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755576" y="2996952"/>
            <a:ext cx="34563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ドーナツ 4"/>
          <p:cNvSpPr/>
          <p:nvPr/>
        </p:nvSpPr>
        <p:spPr>
          <a:xfrm>
            <a:off x="997739" y="2204864"/>
            <a:ext cx="486908" cy="314846"/>
          </a:xfrm>
          <a:prstGeom prst="donut">
            <a:avLst>
              <a:gd name="adj" fmla="val 92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ドーナツ 13"/>
          <p:cNvSpPr/>
          <p:nvPr/>
        </p:nvSpPr>
        <p:spPr>
          <a:xfrm>
            <a:off x="997739" y="2468254"/>
            <a:ext cx="486908" cy="314846"/>
          </a:xfrm>
          <a:prstGeom prst="donut">
            <a:avLst>
              <a:gd name="adj" fmla="val 92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ドーナツ 14"/>
          <p:cNvSpPr/>
          <p:nvPr/>
        </p:nvSpPr>
        <p:spPr>
          <a:xfrm>
            <a:off x="997739" y="2762154"/>
            <a:ext cx="486908" cy="314846"/>
          </a:xfrm>
          <a:prstGeom prst="donut">
            <a:avLst>
              <a:gd name="adj" fmla="val 92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ドーナツ 15"/>
          <p:cNvSpPr/>
          <p:nvPr/>
        </p:nvSpPr>
        <p:spPr>
          <a:xfrm>
            <a:off x="512122" y="4653136"/>
            <a:ext cx="1611606" cy="1152128"/>
          </a:xfrm>
          <a:prstGeom prst="donut">
            <a:avLst>
              <a:gd name="adj" fmla="val 2696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ドーナツ 16"/>
          <p:cNvSpPr/>
          <p:nvPr/>
        </p:nvSpPr>
        <p:spPr>
          <a:xfrm>
            <a:off x="6516216" y="2362287"/>
            <a:ext cx="936104" cy="3082938"/>
          </a:xfrm>
          <a:prstGeom prst="donut">
            <a:avLst>
              <a:gd name="adj" fmla="val 10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12122" y="1165394"/>
            <a:ext cx="297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１、選択したい</a:t>
            </a:r>
            <a:r>
              <a:rPr lang="en-US" altLang="ja-JP" dirty="0" smtClean="0"/>
              <a:t>Interval</a:t>
            </a:r>
            <a:r>
              <a:rPr lang="ja-JP" altLang="en-US" dirty="0" smtClean="0"/>
              <a:t>を確認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7621" y="4052277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２、時間区間を設定して、</a:t>
            </a:r>
            <a:r>
              <a:rPr kumimoji="1" lang="en-US" altLang="ja-JP" dirty="0" smtClean="0"/>
              <a:t>Extract</a:t>
            </a:r>
            <a:r>
              <a:rPr lang="ja-JP" altLang="en-US" dirty="0" smtClean="0"/>
              <a:t>を押し</a:t>
            </a:r>
            <a:endParaRPr kumimoji="1" lang="en-US" altLang="ja-JP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247099" y="1719392"/>
            <a:ext cx="364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３、</a:t>
            </a:r>
            <a:r>
              <a:rPr kumimoji="1" lang="en-US" altLang="ja-JP" dirty="0" smtClean="0"/>
              <a:t>Sort</a:t>
            </a:r>
            <a:r>
              <a:rPr lang="ja-JP" altLang="en-US" dirty="0"/>
              <a:t> </a:t>
            </a:r>
            <a:r>
              <a:rPr kumimoji="1" lang="en-US" altLang="ja-JP" dirty="0" smtClean="0"/>
              <a:t>sheet</a:t>
            </a:r>
            <a:r>
              <a:rPr kumimoji="1" lang="ja-JP" altLang="en-US" dirty="0" smtClean="0"/>
              <a:t>に選択されたデータ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011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RF </a:t>
            </a:r>
            <a:r>
              <a:rPr lang="en-US" altLang="ja-JP" dirty="0" smtClean="0"/>
              <a:t>Map Graph</a:t>
            </a:r>
            <a:endParaRPr kumimoji="1"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36912"/>
            <a:ext cx="4038600" cy="2980701"/>
          </a:xfr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3" y="2636912"/>
            <a:ext cx="4205747" cy="2989868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4245365" y="3645368"/>
            <a:ext cx="57606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07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コンテンツ プレースホルダー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63" y="2476747"/>
            <a:ext cx="3667637" cy="3858164"/>
          </a:xfrm>
        </p:spPr>
      </p:pic>
      <p:pic>
        <p:nvPicPr>
          <p:cNvPr id="8" name="コンテンツ プレースホルダー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476747"/>
            <a:ext cx="3029373" cy="2915057"/>
          </a:xfrm>
        </p:spPr>
      </p:pic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Marathon Mode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364088" y="4280450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UI Switch</a:t>
            </a:r>
            <a:endParaRPr kumimoji="1" lang="ja-JP" altLang="en-US" dirty="0"/>
          </a:p>
        </p:txBody>
      </p:sp>
      <p:sp>
        <p:nvSpPr>
          <p:cNvPr id="13" name="上矢印 12"/>
          <p:cNvSpPr/>
          <p:nvPr/>
        </p:nvSpPr>
        <p:spPr>
          <a:xfrm>
            <a:off x="2668782" y="2039316"/>
            <a:ext cx="216024" cy="9450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39552" y="13407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Sort sheet</a:t>
            </a:r>
            <a:r>
              <a:rPr kumimoji="1" lang="ja-JP" altLang="en-US" dirty="0" smtClean="0"/>
              <a:t>に必要なデータを保存</a:t>
            </a:r>
            <a:endParaRPr kumimoji="1" lang="ja-JP" altLang="en-US" dirty="0"/>
          </a:p>
        </p:txBody>
      </p:sp>
      <p:sp>
        <p:nvSpPr>
          <p:cNvPr id="16" name="上矢印 15"/>
          <p:cNvSpPr/>
          <p:nvPr/>
        </p:nvSpPr>
        <p:spPr>
          <a:xfrm>
            <a:off x="7164288" y="2039316"/>
            <a:ext cx="216024" cy="8748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724128" y="134076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Graph sheet</a:t>
            </a:r>
            <a:r>
              <a:rPr kumimoji="1" lang="ja-JP" altLang="en-US" dirty="0" smtClean="0"/>
              <a:t>にグラフを作成（</a:t>
            </a:r>
            <a:r>
              <a:rPr kumimoji="1" lang="en-US" altLang="ja-JP" dirty="0" smtClean="0"/>
              <a:t>Sort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sheet</a:t>
            </a:r>
            <a:r>
              <a:rPr kumimoji="1" lang="ja-JP" altLang="en-US" dirty="0" smtClean="0"/>
              <a:t>の</a:t>
            </a:r>
            <a:r>
              <a:rPr lang="ja-JP" altLang="en-US" dirty="0" smtClean="0"/>
              <a:t>データが必要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18" name="上矢印 17"/>
          <p:cNvSpPr/>
          <p:nvPr/>
        </p:nvSpPr>
        <p:spPr>
          <a:xfrm rot="5400000">
            <a:off x="4681522" y="926322"/>
            <a:ext cx="216092" cy="14752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左右矢印 8"/>
          <p:cNvSpPr/>
          <p:nvPr/>
        </p:nvSpPr>
        <p:spPr>
          <a:xfrm rot="1358557">
            <a:off x="4133000" y="3823256"/>
            <a:ext cx="2641326" cy="213653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00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Marathon Mode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="0" dirty="0" smtClean="0"/>
              <a:t>Marathon Sort sheet</a:t>
            </a:r>
            <a:endParaRPr kumimoji="1" lang="ja-JP" altLang="en-US" b="0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ja-JP" b="0" dirty="0" smtClean="0"/>
              <a:t>Marathon Graph sheet</a:t>
            </a:r>
            <a:endParaRPr kumimoji="1" lang="ja-JP" altLang="en-US" b="0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74615"/>
            <a:ext cx="4040188" cy="2151807"/>
          </a:xfrm>
        </p:spPr>
      </p:pic>
      <p:pic>
        <p:nvPicPr>
          <p:cNvPr id="8" name="コンテンツ プレースホルダー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938" y="2174875"/>
            <a:ext cx="3575949" cy="3951288"/>
          </a:xfrm>
        </p:spPr>
      </p:pic>
    </p:spTree>
    <p:extLst>
      <p:ext uri="{BB962C8B-B14F-4D97-AF65-F5344CB8AC3E}">
        <p14:creationId xmlns:p14="http://schemas.microsoft.com/office/powerpoint/2010/main" val="37372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推奨</a:t>
            </a:r>
            <a:r>
              <a:rPr lang="ja-JP" altLang="en-US" dirty="0"/>
              <a:t>例</a:t>
            </a:r>
            <a:endParaRPr kumimoji="1"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1189747" y="2332214"/>
            <a:ext cx="7167667" cy="3150337"/>
            <a:chOff x="697979" y="2594910"/>
            <a:chExt cx="6826349" cy="2820307"/>
          </a:xfrm>
        </p:grpSpPr>
        <p:sp>
          <p:nvSpPr>
            <p:cNvPr id="15" name="角丸四角形 14"/>
            <p:cNvSpPr/>
            <p:nvPr/>
          </p:nvSpPr>
          <p:spPr>
            <a:xfrm>
              <a:off x="2096894" y="4119073"/>
              <a:ext cx="3816424" cy="129614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Marathon</a:t>
              </a:r>
              <a:r>
                <a:rPr kumimoji="1" lang="ja-JP" altLang="en-US" dirty="0" smtClean="0"/>
                <a:t>　　　　　　　　　　        　　　ｃ</a:t>
              </a:r>
              <a:endParaRPr kumimoji="1" lang="ja-JP" altLang="en-US" dirty="0"/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2096894" y="2594910"/>
              <a:ext cx="3816424" cy="129614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RF</a:t>
              </a:r>
              <a:r>
                <a:rPr kumimoji="1" lang="ja-JP" altLang="en-US" dirty="0" smtClean="0"/>
                <a:t>　　　　　　　　　　　　　　　</a:t>
              </a:r>
              <a:r>
                <a:rPr kumimoji="1" lang="en-US" altLang="ja-JP" dirty="0" smtClean="0"/>
                <a:t>Ⅴ</a:t>
              </a:r>
              <a:r>
                <a:rPr kumimoji="1" lang="ja-JP" altLang="en-US" dirty="0" smtClean="0"/>
                <a:t>                                      </a:t>
              </a:r>
              <a:endParaRPr kumimoji="1" lang="ja-JP" altLang="en-US" dirty="0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6444208" y="3543008"/>
              <a:ext cx="1080120" cy="10081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Reset</a:t>
              </a:r>
              <a:endParaRPr kumimoji="1" lang="ja-JP" altLang="en-US" dirty="0"/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3366587" y="2738926"/>
              <a:ext cx="1080120" cy="10081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Extract</a:t>
              </a:r>
              <a:endParaRPr kumimoji="1" lang="ja-JP" altLang="en-US" dirty="0"/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4734739" y="2738926"/>
              <a:ext cx="1080120" cy="10081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Graph</a:t>
              </a:r>
              <a:endParaRPr kumimoji="1" lang="ja-JP" altLang="en-US" dirty="0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3335824" y="4263089"/>
              <a:ext cx="1080120" cy="10081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Extract</a:t>
              </a:r>
              <a:endParaRPr kumimoji="1" lang="ja-JP" altLang="en-US" dirty="0"/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4703976" y="4263089"/>
              <a:ext cx="1080120" cy="10081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Graph</a:t>
              </a:r>
              <a:endParaRPr kumimoji="1" lang="ja-JP" altLang="en-US" dirty="0"/>
            </a:p>
          </p:txBody>
        </p:sp>
        <p:sp>
          <p:nvSpPr>
            <p:cNvPr id="16" name="右矢印 15"/>
            <p:cNvSpPr/>
            <p:nvPr/>
          </p:nvSpPr>
          <p:spPr>
            <a:xfrm rot="2700000">
              <a:off x="6062278" y="3297363"/>
              <a:ext cx="288032" cy="32403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右矢印 16"/>
            <p:cNvSpPr/>
            <p:nvPr/>
          </p:nvSpPr>
          <p:spPr>
            <a:xfrm>
              <a:off x="4446707" y="3080964"/>
              <a:ext cx="288032" cy="32403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右矢印 17"/>
            <p:cNvSpPr/>
            <p:nvPr/>
          </p:nvSpPr>
          <p:spPr>
            <a:xfrm>
              <a:off x="4415944" y="4587125"/>
              <a:ext cx="288032" cy="36004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曲折矢印 18"/>
            <p:cNvSpPr/>
            <p:nvPr/>
          </p:nvSpPr>
          <p:spPr>
            <a:xfrm>
              <a:off x="1130027" y="3080963"/>
              <a:ext cx="936104" cy="462045"/>
            </a:xfrm>
            <a:prstGeom prst="ben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曲折矢印 22"/>
            <p:cNvSpPr/>
            <p:nvPr/>
          </p:nvSpPr>
          <p:spPr>
            <a:xfrm flipV="1">
              <a:off x="1130027" y="4551121"/>
              <a:ext cx="936104" cy="396044"/>
            </a:xfrm>
            <a:prstGeom prst="ben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697979" y="3543009"/>
              <a:ext cx="1080120" cy="10081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Open Files</a:t>
              </a:r>
              <a:endParaRPr kumimoji="1" lang="ja-JP" altLang="en-US" dirty="0"/>
            </a:p>
          </p:txBody>
        </p:sp>
        <p:sp>
          <p:nvSpPr>
            <p:cNvPr id="20" name="右矢印 19"/>
            <p:cNvSpPr/>
            <p:nvPr/>
          </p:nvSpPr>
          <p:spPr>
            <a:xfrm rot="-2700000">
              <a:off x="6062278" y="4425106"/>
              <a:ext cx="288032" cy="32403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59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注意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Open Files</a:t>
            </a:r>
            <a:r>
              <a:rPr lang="ja-JP" altLang="en-US" dirty="0"/>
              <a:t>ボタン</a:t>
            </a:r>
            <a:r>
              <a:rPr lang="ja-JP" altLang="en-US" dirty="0" smtClean="0"/>
              <a:t>を再度押し場合、データが</a:t>
            </a:r>
            <a:r>
              <a:rPr lang="en-US" altLang="ja-JP" dirty="0" smtClean="0"/>
              <a:t>Result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sheet</a:t>
            </a:r>
            <a:r>
              <a:rPr lang="ja-JP" altLang="en-US" dirty="0" smtClean="0"/>
              <a:t>に書き直す</a:t>
            </a:r>
            <a:endParaRPr lang="en-US" altLang="ja-JP" dirty="0" smtClean="0"/>
          </a:p>
          <a:p>
            <a:r>
              <a:rPr lang="en-US" altLang="ja-JP" dirty="0"/>
              <a:t>Extract</a:t>
            </a:r>
            <a:r>
              <a:rPr lang="ja-JP" altLang="en-US" dirty="0"/>
              <a:t>ボタンを再度押し場合</a:t>
            </a:r>
            <a:r>
              <a:rPr lang="ja-JP" altLang="en-US" dirty="0" smtClean="0"/>
              <a:t>、</a:t>
            </a:r>
            <a:r>
              <a:rPr lang="ja-JP" altLang="en-US" dirty="0"/>
              <a:t>データが</a:t>
            </a:r>
            <a:r>
              <a:rPr lang="en-US" altLang="ja-JP" dirty="0" smtClean="0"/>
              <a:t>Sort</a:t>
            </a:r>
            <a:r>
              <a:rPr lang="ja-JP" altLang="en-US" dirty="0" smtClean="0"/>
              <a:t>　</a:t>
            </a:r>
            <a:r>
              <a:rPr lang="en-US" altLang="ja-JP" dirty="0"/>
              <a:t>sheet</a:t>
            </a:r>
            <a:r>
              <a:rPr lang="ja-JP" altLang="en-US" dirty="0"/>
              <a:t>に書き直す</a:t>
            </a:r>
            <a:endParaRPr lang="en-US" altLang="ja-JP" dirty="0"/>
          </a:p>
          <a:p>
            <a:r>
              <a:rPr lang="en-US" altLang="ja-JP" dirty="0" smtClean="0"/>
              <a:t>Graph</a:t>
            </a:r>
            <a:r>
              <a:rPr lang="ja-JP" altLang="en-US" dirty="0"/>
              <a:t>ボタンを再度押し場合</a:t>
            </a:r>
            <a:r>
              <a:rPr lang="ja-JP" altLang="en-US" dirty="0" smtClean="0"/>
              <a:t>、グラフが</a:t>
            </a:r>
            <a:r>
              <a:rPr lang="en-US" altLang="ja-JP" dirty="0" smtClean="0"/>
              <a:t>Graph</a:t>
            </a:r>
            <a:r>
              <a:rPr lang="ja-JP" altLang="en-US" dirty="0" smtClean="0"/>
              <a:t>　</a:t>
            </a:r>
            <a:r>
              <a:rPr lang="en-US" altLang="ja-JP" dirty="0"/>
              <a:t>sheet</a:t>
            </a:r>
            <a:r>
              <a:rPr lang="ja-JP" altLang="en-US" dirty="0"/>
              <a:t>に書き直す</a:t>
            </a:r>
            <a:endParaRPr lang="en-US" altLang="ja-JP" dirty="0"/>
          </a:p>
          <a:p>
            <a:r>
              <a:rPr lang="en-US" altLang="ja-JP" dirty="0" smtClean="0"/>
              <a:t>Excel</a:t>
            </a:r>
            <a:r>
              <a:rPr lang="ja-JP" altLang="en-US" dirty="0" smtClean="0"/>
              <a:t>を閉じると</a:t>
            </a:r>
            <a:r>
              <a:rPr lang="ja-JP" altLang="en-US" dirty="0" smtClean="0"/>
              <a:t>、</a:t>
            </a:r>
            <a:r>
              <a:rPr lang="en-US" altLang="ja-JP" dirty="0" err="1" smtClean="0"/>
              <a:t>UserForm</a:t>
            </a:r>
            <a:r>
              <a:rPr lang="ja-JP" altLang="en-US" dirty="0" smtClean="0"/>
              <a:t>以外</a:t>
            </a:r>
            <a:r>
              <a:rPr lang="ja-JP" altLang="en-US" dirty="0"/>
              <a:t>の</a:t>
            </a:r>
            <a:r>
              <a:rPr lang="en-US" altLang="ja-JP" dirty="0" smtClean="0"/>
              <a:t>sheets</a:t>
            </a:r>
            <a:r>
              <a:rPr lang="ja-JP" altLang="en-US" dirty="0" smtClean="0"/>
              <a:t>は保存できませんので、</a:t>
            </a:r>
            <a:r>
              <a:rPr lang="ja-JP" altLang="en-US" dirty="0" smtClean="0"/>
              <a:t>保存</a:t>
            </a:r>
            <a:r>
              <a:rPr lang="ja-JP" altLang="en-US" dirty="0" smtClean="0"/>
              <a:t>したい場合、別の</a:t>
            </a:r>
            <a:r>
              <a:rPr lang="en-US" altLang="ja-JP" dirty="0" smtClean="0"/>
              <a:t>EXCEL</a:t>
            </a:r>
            <a:r>
              <a:rPr lang="ja-JP" altLang="en-US" dirty="0" smtClean="0"/>
              <a:t>にコピー </a:t>
            </a:r>
            <a:r>
              <a:rPr lang="ja-JP" altLang="en-US" dirty="0" smtClean="0"/>
              <a:t>してください。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181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Background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評価スピードアップ</a:t>
            </a:r>
            <a:endParaRPr kumimoji="1" lang="en-US" altLang="ja-JP" dirty="0" smtClean="0"/>
          </a:p>
          <a:p>
            <a:r>
              <a:rPr lang="ja-JP" altLang="en-US" dirty="0" smtClean="0"/>
              <a:t>処理自動化</a:t>
            </a:r>
            <a:endParaRPr lang="en-US" altLang="ja-JP" dirty="0" smtClean="0"/>
          </a:p>
          <a:p>
            <a:r>
              <a:rPr lang="ja-JP" altLang="en-US" dirty="0" smtClean="0"/>
              <a:t>操作簡易化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817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Sheet</a:t>
            </a:r>
            <a:r>
              <a:rPr lang="ja-JP" altLang="en-US" dirty="0"/>
              <a:t>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User Form</a:t>
            </a:r>
          </a:p>
          <a:p>
            <a:pPr lvl="1"/>
            <a:r>
              <a:rPr lang="ja-JP" altLang="en-US" dirty="0" smtClean="0"/>
              <a:t>操作</a:t>
            </a:r>
            <a:r>
              <a:rPr lang="en-US" altLang="ja-JP" dirty="0" smtClean="0"/>
              <a:t>UI</a:t>
            </a:r>
            <a:r>
              <a:rPr lang="ja-JP" altLang="en-US" dirty="0" err="1"/>
              <a:t>、</a:t>
            </a:r>
            <a:r>
              <a:rPr lang="ja-JP" altLang="en-US" dirty="0" smtClean="0"/>
              <a:t>　すべて操作はここから</a:t>
            </a:r>
            <a:endParaRPr kumimoji="1" lang="en-US" altLang="ja-JP" dirty="0" smtClean="0"/>
          </a:p>
          <a:p>
            <a:r>
              <a:rPr lang="en-US" altLang="ja-JP" dirty="0" smtClean="0"/>
              <a:t>Result</a:t>
            </a:r>
          </a:p>
          <a:p>
            <a:pPr lvl="1"/>
            <a:r>
              <a:rPr lang="ja-JP" altLang="en-US" dirty="0" smtClean="0"/>
              <a:t>ファイルを開く（複数選択可）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</a:t>
            </a:r>
            <a:r>
              <a:rPr lang="en-US" altLang="ja-JP" dirty="0" smtClean="0"/>
              <a:t>Step</a:t>
            </a:r>
            <a:r>
              <a:rPr lang="ja-JP" altLang="en-US" dirty="0" smtClean="0"/>
              <a:t>のデータを取り出す</a:t>
            </a:r>
            <a:endParaRPr lang="en-US" altLang="ja-JP" dirty="0" smtClean="0"/>
          </a:p>
          <a:p>
            <a:r>
              <a:rPr kumimoji="1" lang="en-US" altLang="ja-JP" dirty="0" smtClean="0"/>
              <a:t>Sort</a:t>
            </a:r>
          </a:p>
          <a:p>
            <a:pPr lvl="1"/>
            <a:r>
              <a:rPr lang="ja-JP" altLang="en-US" dirty="0" smtClean="0"/>
              <a:t>“</a:t>
            </a:r>
            <a:r>
              <a:rPr lang="en-US" altLang="ja-JP" dirty="0" smtClean="0"/>
              <a:t>Result</a:t>
            </a:r>
            <a:r>
              <a:rPr lang="ja-JP" altLang="en-US" dirty="0" smtClean="0"/>
              <a:t>”から必要なデータを取り出す</a:t>
            </a:r>
            <a:endParaRPr kumimoji="1" lang="en-US" altLang="ja-JP" dirty="0" smtClean="0"/>
          </a:p>
          <a:p>
            <a:r>
              <a:rPr lang="en-US" altLang="ja-JP" dirty="0" smtClean="0"/>
              <a:t>Graph</a:t>
            </a:r>
          </a:p>
          <a:p>
            <a:pPr lvl="1"/>
            <a:r>
              <a:rPr lang="ja-JP" altLang="en-US" dirty="0" smtClean="0"/>
              <a:t>グラフ、チャート作成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322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User Form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96752"/>
            <a:ext cx="6264696" cy="2761298"/>
          </a:xfrm>
        </p:spPr>
      </p:pic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>
          <a:xfrm>
            <a:off x="4572000" y="4178553"/>
            <a:ext cx="5040560" cy="2188983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Reset Button</a:t>
            </a:r>
          </a:p>
          <a:p>
            <a:r>
              <a:rPr lang="en-US" altLang="ja-JP" dirty="0" smtClean="0"/>
              <a:t>Open Files Button</a:t>
            </a:r>
          </a:p>
          <a:p>
            <a:r>
              <a:rPr lang="en-US" altLang="ja-JP" dirty="0" smtClean="0"/>
              <a:t>Marathon Mode Button</a:t>
            </a:r>
          </a:p>
          <a:p>
            <a:r>
              <a:rPr lang="en-US" altLang="ja-JP" dirty="0" smtClean="0"/>
              <a:t>RF Evaluation Mode Button</a:t>
            </a:r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9552" y="4365104"/>
            <a:ext cx="51845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ja-JP" sz="2800" dirty="0" smtClean="0"/>
              <a:t>Pick Up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sz="2800" dirty="0"/>
              <a:t>Pick Up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初期値</a:t>
            </a:r>
            <a:endParaRPr lang="en-US" altLang="ja-JP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sz="2800" dirty="0"/>
              <a:t>Before End Time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sz="2800" dirty="0"/>
              <a:t>Before End </a:t>
            </a:r>
            <a:r>
              <a:rPr lang="en-US" altLang="ja-JP" sz="2800" dirty="0" smtClean="0"/>
              <a:t>Time</a:t>
            </a:r>
            <a:r>
              <a:rPr lang="ja-JP" altLang="en-US" sz="2800" dirty="0" smtClean="0"/>
              <a:t>初期値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47018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71" y="5226584"/>
            <a:ext cx="7211432" cy="94310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User Form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07370" y="1268759"/>
            <a:ext cx="7681054" cy="3528393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dirty="0" smtClean="0"/>
              <a:t>Pick Up(Sec)</a:t>
            </a:r>
            <a:r>
              <a:rPr kumimoji="1" lang="ja-JP" altLang="en-US" dirty="0" smtClean="0"/>
              <a:t>＆</a:t>
            </a:r>
            <a:r>
              <a:rPr kumimoji="1" lang="en-US" altLang="ja-JP" dirty="0" smtClean="0"/>
              <a:t>Before End Time(Sec)</a:t>
            </a:r>
            <a:r>
              <a:rPr kumimoji="1" lang="ja-JP" altLang="en-US" dirty="0" smtClean="0"/>
              <a:t>の選択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データ収集区間を設定可能</a:t>
            </a:r>
            <a:endParaRPr lang="en-US" altLang="ja-JP" dirty="0" smtClean="0"/>
          </a:p>
          <a:p>
            <a:r>
              <a:rPr kumimoji="1" lang="en-US" altLang="ja-JP" dirty="0" smtClean="0"/>
              <a:t>Reset Button </a:t>
            </a:r>
          </a:p>
          <a:p>
            <a:pPr lvl="1"/>
            <a:r>
              <a:rPr kumimoji="1" lang="en-US" altLang="ja-JP" dirty="0" smtClean="0"/>
              <a:t>“Result”, “Sort”, “Graph” sheets</a:t>
            </a:r>
            <a:r>
              <a:rPr kumimoji="1" lang="ja-JP" altLang="en-US" dirty="0" smtClean="0"/>
              <a:t>を消去</a:t>
            </a:r>
            <a:endParaRPr kumimoji="1" lang="en-US" altLang="ja-JP" dirty="0" smtClean="0"/>
          </a:p>
          <a:p>
            <a:r>
              <a:rPr lang="en-US" altLang="ja-JP" dirty="0" smtClean="0"/>
              <a:t>Open </a:t>
            </a:r>
            <a:r>
              <a:rPr lang="en-US" altLang="ja-JP" dirty="0"/>
              <a:t>Files </a:t>
            </a:r>
            <a:r>
              <a:rPr lang="en-US" altLang="ja-JP" dirty="0" smtClean="0"/>
              <a:t>Button</a:t>
            </a:r>
          </a:p>
          <a:p>
            <a:pPr lvl="1"/>
            <a:r>
              <a:rPr lang="en-US" altLang="ja-JP" dirty="0" smtClean="0"/>
              <a:t>Process Log</a:t>
            </a:r>
            <a:r>
              <a:rPr lang="ja-JP" altLang="en-US" dirty="0" smtClean="0"/>
              <a:t>を</a:t>
            </a:r>
            <a:r>
              <a:rPr lang="ja-JP" altLang="en-US" dirty="0"/>
              <a:t>開き（複数選択可）、</a:t>
            </a:r>
            <a:r>
              <a:rPr lang="en-US" altLang="ja-JP" dirty="0"/>
              <a:t>"Result" sheet</a:t>
            </a:r>
            <a:r>
              <a:rPr lang="ja-JP" altLang="en-US" dirty="0" smtClean="0"/>
              <a:t>作成</a:t>
            </a:r>
            <a:endParaRPr lang="en-US" altLang="ja-JP" dirty="0" smtClean="0"/>
          </a:p>
          <a:p>
            <a:r>
              <a:rPr lang="en-US" altLang="ja-JP" dirty="0" smtClean="0"/>
              <a:t>RF </a:t>
            </a:r>
            <a:r>
              <a:rPr lang="en-US" altLang="ja-JP" dirty="0"/>
              <a:t>Evaluation Mode </a:t>
            </a:r>
            <a:r>
              <a:rPr lang="en-US" altLang="ja-JP" dirty="0" smtClean="0"/>
              <a:t>Button  </a:t>
            </a:r>
          </a:p>
          <a:p>
            <a:pPr lvl="1"/>
            <a:r>
              <a:rPr lang="en-US" altLang="ja-JP" dirty="0"/>
              <a:t>RF Evaluation </a:t>
            </a:r>
            <a:r>
              <a:rPr lang="en-US" altLang="ja-JP" dirty="0" err="1"/>
              <a:t>Userform</a:t>
            </a:r>
            <a:r>
              <a:rPr lang="ja-JP" altLang="en-US" dirty="0" smtClean="0"/>
              <a:t>開く</a:t>
            </a:r>
            <a:endParaRPr lang="en-US" altLang="ja-JP" dirty="0" smtClean="0"/>
          </a:p>
          <a:p>
            <a:r>
              <a:rPr lang="en-US" altLang="ja-JP" dirty="0"/>
              <a:t>Marathon Mode Button </a:t>
            </a:r>
          </a:p>
          <a:p>
            <a:pPr lvl="1"/>
            <a:r>
              <a:rPr lang="en-US" altLang="ja-JP" dirty="0"/>
              <a:t>Marathon </a:t>
            </a:r>
            <a:r>
              <a:rPr lang="en-US" altLang="ja-JP" dirty="0" err="1"/>
              <a:t>Userform</a:t>
            </a:r>
            <a:r>
              <a:rPr lang="ja-JP" altLang="en-US" dirty="0" smtClean="0"/>
              <a:t>開く</a:t>
            </a:r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7" name="右矢印 6"/>
          <p:cNvSpPr/>
          <p:nvPr/>
        </p:nvSpPr>
        <p:spPr>
          <a:xfrm>
            <a:off x="1899441" y="6096606"/>
            <a:ext cx="5238846" cy="183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矢印 5"/>
          <p:cNvSpPr/>
          <p:nvPr/>
        </p:nvSpPr>
        <p:spPr>
          <a:xfrm>
            <a:off x="1331641" y="6096604"/>
            <a:ext cx="567800" cy="183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7138287" y="6072184"/>
            <a:ext cx="647258" cy="208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/>
          <p:nvPr/>
        </p:nvCxnSpPr>
        <p:spPr>
          <a:xfrm>
            <a:off x="7126952" y="5912626"/>
            <a:ext cx="0" cy="229979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6565631" y="5912625"/>
            <a:ext cx="0" cy="229979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5287007" y="5889817"/>
            <a:ext cx="0" cy="229979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6553238" y="6030398"/>
            <a:ext cx="602880" cy="0"/>
          </a:xfrm>
          <a:prstGeom prst="straightConnector1">
            <a:avLst/>
          </a:prstGeom>
          <a:ln>
            <a:solidFill>
              <a:srgbClr val="FF33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5287007" y="6030398"/>
            <a:ext cx="1266231" cy="0"/>
          </a:xfrm>
          <a:prstGeom prst="straightConnector1">
            <a:avLst/>
          </a:prstGeom>
          <a:ln>
            <a:solidFill>
              <a:srgbClr val="FF33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323528" y="4857252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Step|  1  |    2  |                                               3                                                  |    4    | 5 |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512088" y="6261604"/>
            <a:ext cx="93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Pick Up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459284" y="6238480"/>
            <a:ext cx="1326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Before</a:t>
            </a:r>
          </a:p>
          <a:p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End Time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右矢印 45"/>
          <p:cNvSpPr/>
          <p:nvPr/>
        </p:nvSpPr>
        <p:spPr>
          <a:xfrm>
            <a:off x="875551" y="6087530"/>
            <a:ext cx="456089" cy="192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右矢印 46"/>
          <p:cNvSpPr/>
          <p:nvPr/>
        </p:nvSpPr>
        <p:spPr>
          <a:xfrm>
            <a:off x="7763355" y="6068310"/>
            <a:ext cx="323629" cy="212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07732" y="5571145"/>
            <a:ext cx="115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3300"/>
                </a:solidFill>
              </a:rPr>
              <a:t>安定区間</a:t>
            </a:r>
            <a:endParaRPr kumimoji="1" lang="ja-JP" altLang="en-US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6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Open </a:t>
            </a:r>
            <a:r>
              <a:rPr lang="en-US" altLang="ja-JP" dirty="0" smtClean="0"/>
              <a:t>Files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06" y="1268760"/>
            <a:ext cx="3068168" cy="2160240"/>
          </a:xfrm>
        </p:spPr>
      </p:pic>
      <p:sp>
        <p:nvSpPr>
          <p:cNvPr id="3" name="コンテンツ プレースホルダー 2"/>
          <p:cNvSpPr>
            <a:spLocks noGrp="1"/>
          </p:cNvSpPr>
          <p:nvPr>
            <p:ph sz="half" idx="2"/>
          </p:nvPr>
        </p:nvSpPr>
        <p:spPr>
          <a:xfrm>
            <a:off x="4319972" y="1340768"/>
            <a:ext cx="4495800" cy="4525963"/>
          </a:xfrm>
        </p:spPr>
        <p:txBody>
          <a:bodyPr/>
          <a:lstStyle/>
          <a:p>
            <a:r>
              <a:rPr lang="en-US" altLang="ja-JP" dirty="0" smtClean="0"/>
              <a:t>Process Log</a:t>
            </a:r>
            <a:r>
              <a:rPr lang="ja-JP" altLang="en-US" dirty="0" smtClean="0"/>
              <a:t>を開く</a:t>
            </a:r>
            <a:endParaRPr lang="en-US" altLang="ja-JP" dirty="0" smtClean="0"/>
          </a:p>
          <a:p>
            <a:r>
              <a:rPr lang="ja-JP" altLang="en-US" dirty="0" smtClean="0"/>
              <a:t>複数選択可</a:t>
            </a:r>
            <a:endParaRPr kumimoji="1" lang="en-US" altLang="ja-JP" dirty="0" smtClean="0"/>
          </a:p>
          <a:p>
            <a:r>
              <a:rPr lang="en-US" altLang="ja-JP" dirty="0" smtClean="0"/>
              <a:t>Pick Up</a:t>
            </a:r>
            <a:r>
              <a:rPr lang="ja-JP" altLang="en-US" dirty="0" smtClean="0"/>
              <a:t>間のデータの平均値を算出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10" name="下矢印 9"/>
          <p:cNvSpPr/>
          <p:nvPr/>
        </p:nvSpPr>
        <p:spPr>
          <a:xfrm>
            <a:off x="2123728" y="3429000"/>
            <a:ext cx="576064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109087"/>
            <a:ext cx="6696744" cy="269104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3455876" y="36678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Result sheet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339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RF Evaluation Mode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92896"/>
            <a:ext cx="3743848" cy="3962953"/>
          </a:xfrm>
        </p:spPr>
      </p:pic>
      <p:pic>
        <p:nvPicPr>
          <p:cNvPr id="7" name="コンテンツ プレースホルダー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429000"/>
            <a:ext cx="4038600" cy="2980701"/>
          </a:xfrm>
        </p:spPr>
      </p:pic>
      <p:sp>
        <p:nvSpPr>
          <p:cNvPr id="11" name="二方向矢印 10"/>
          <p:cNvSpPr/>
          <p:nvPr/>
        </p:nvSpPr>
        <p:spPr>
          <a:xfrm rot="16200000">
            <a:off x="5750843" y="1295472"/>
            <a:ext cx="792088" cy="4195047"/>
          </a:xfrm>
          <a:prstGeom prst="leftUpArrow">
            <a:avLst>
              <a:gd name="adj1" fmla="val 10792"/>
              <a:gd name="adj2" fmla="val 25000"/>
              <a:gd name="adj3" fmla="val 25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644008" y="279969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User Interface</a:t>
            </a:r>
            <a:r>
              <a:rPr kumimoji="1" lang="ja-JP" altLang="en-US" dirty="0" smtClean="0"/>
              <a:t>変換</a:t>
            </a:r>
            <a:endParaRPr kumimoji="1" lang="ja-JP" altLang="en-US" dirty="0"/>
          </a:p>
        </p:txBody>
      </p:sp>
      <p:sp>
        <p:nvSpPr>
          <p:cNvPr id="13" name="上矢印 12"/>
          <p:cNvSpPr/>
          <p:nvPr/>
        </p:nvSpPr>
        <p:spPr>
          <a:xfrm>
            <a:off x="2668782" y="2039316"/>
            <a:ext cx="216024" cy="9450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上矢印 15"/>
          <p:cNvSpPr/>
          <p:nvPr/>
        </p:nvSpPr>
        <p:spPr>
          <a:xfrm>
            <a:off x="7164288" y="2039316"/>
            <a:ext cx="216024" cy="17497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上矢印 17"/>
          <p:cNvSpPr/>
          <p:nvPr/>
        </p:nvSpPr>
        <p:spPr>
          <a:xfrm rot="5400000">
            <a:off x="4913534" y="926321"/>
            <a:ext cx="216092" cy="14752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39552" y="152543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Sort sheet</a:t>
            </a:r>
            <a:r>
              <a:rPr kumimoji="1" lang="ja-JP" altLang="en-US" dirty="0" smtClean="0"/>
              <a:t>に必要なデータを保存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724128" y="134076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Graph sheet</a:t>
            </a:r>
            <a:r>
              <a:rPr kumimoji="1" lang="ja-JP" altLang="en-US" dirty="0" smtClean="0"/>
              <a:t>にグラフを作成（</a:t>
            </a:r>
            <a:r>
              <a:rPr kumimoji="1" lang="en-US" altLang="ja-JP" dirty="0" smtClean="0"/>
              <a:t>Sort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sheet</a:t>
            </a:r>
            <a:r>
              <a:rPr kumimoji="1" lang="ja-JP" altLang="en-US" dirty="0" smtClean="0"/>
              <a:t>の</a:t>
            </a:r>
            <a:r>
              <a:rPr lang="ja-JP" altLang="en-US" dirty="0" smtClean="0"/>
              <a:t>データが必要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258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RF Evaluation Mode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="0" dirty="0" smtClean="0"/>
              <a:t>RK Sort </a:t>
            </a:r>
            <a:r>
              <a:rPr lang="en-US" altLang="ja-JP" b="0" dirty="0" smtClean="0"/>
              <a:t>sheet</a:t>
            </a:r>
            <a:endParaRPr kumimoji="1" lang="ja-JP" altLang="en-US" b="0" dirty="0"/>
          </a:p>
        </p:txBody>
      </p:sp>
      <p:pic>
        <p:nvPicPr>
          <p:cNvPr id="11" name="コンテンツ プレースホルダー 10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77575"/>
            <a:ext cx="4040188" cy="2145887"/>
          </a:xfrm>
        </p:spPr>
      </p:pic>
      <p:sp>
        <p:nvSpPr>
          <p:cNvPr id="7" name="テキスト プレースホルダー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ja-JP" b="0" dirty="0" smtClean="0"/>
              <a:t>RK Graph sheet</a:t>
            </a:r>
          </a:p>
        </p:txBody>
      </p:sp>
      <p:pic>
        <p:nvPicPr>
          <p:cNvPr id="10" name="コンテンツ プレースホルダー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713869"/>
            <a:ext cx="4041775" cy="2873300"/>
          </a:xfrm>
        </p:spPr>
      </p:pic>
    </p:spTree>
    <p:extLst>
      <p:ext uri="{BB962C8B-B14F-4D97-AF65-F5344CB8AC3E}">
        <p14:creationId xmlns:p14="http://schemas.microsoft.com/office/powerpoint/2010/main" val="425253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コンテンツ プレースホルダー 1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551031"/>
            <a:ext cx="7560840" cy="2140096"/>
          </a:xfrm>
        </p:spPr>
      </p:pic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RF </a:t>
            </a:r>
            <a:r>
              <a:rPr lang="en-US" altLang="ja-JP" dirty="0" smtClean="0"/>
              <a:t>User Interface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63" y="1400500"/>
            <a:ext cx="2880320" cy="3048888"/>
          </a:xfrm>
        </p:spPr>
      </p:pic>
      <p:sp>
        <p:nvSpPr>
          <p:cNvPr id="6" name="テキスト ボックス 5"/>
          <p:cNvSpPr txBox="1"/>
          <p:nvPr/>
        </p:nvSpPr>
        <p:spPr>
          <a:xfrm>
            <a:off x="4139952" y="1484784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Sort</a:t>
            </a:r>
            <a:r>
              <a:rPr lang="ja-JP" altLang="en-US" dirty="0"/>
              <a:t>　</a:t>
            </a:r>
            <a:r>
              <a:rPr lang="en-US" altLang="ja-JP" dirty="0" smtClean="0"/>
              <a:t>sheet</a:t>
            </a:r>
            <a:r>
              <a:rPr kumimoji="1" lang="ja-JP" altLang="en-US" dirty="0" smtClean="0"/>
              <a:t>に選択した</a:t>
            </a:r>
            <a:r>
              <a:rPr kumimoji="1" lang="en-US" altLang="ja-JP" dirty="0" smtClean="0"/>
              <a:t>Parameter</a:t>
            </a:r>
            <a:r>
              <a:rPr kumimoji="1" lang="ja-JP" altLang="en-US" dirty="0" smtClean="0"/>
              <a:t>を取り出す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System Parameter: </a:t>
            </a:r>
            <a:r>
              <a:rPr kumimoji="1" lang="ja-JP" altLang="en-US" dirty="0" smtClean="0"/>
              <a:t>レシピの設定値（＠付き）</a:t>
            </a:r>
            <a:endParaRPr kumimoji="1" lang="en-US" altLang="ja-JP" dirty="0" smtClean="0"/>
          </a:p>
          <a:p>
            <a:r>
              <a:rPr lang="en-US" altLang="ja-JP" dirty="0" smtClean="0"/>
              <a:t>Data Parameter: </a:t>
            </a:r>
            <a:r>
              <a:rPr lang="ja-JP" altLang="en-US" dirty="0" smtClean="0"/>
              <a:t>測定値</a:t>
            </a:r>
            <a:endParaRPr kumimoji="1" lang="ja-JP" altLang="en-US" dirty="0"/>
          </a:p>
        </p:txBody>
      </p:sp>
      <p:sp>
        <p:nvSpPr>
          <p:cNvPr id="8" name="曲折矢印 7"/>
          <p:cNvSpPr/>
          <p:nvPr/>
        </p:nvSpPr>
        <p:spPr>
          <a:xfrm rot="5400000">
            <a:off x="4716016" y="1988840"/>
            <a:ext cx="1872208" cy="3744416"/>
          </a:xfrm>
          <a:prstGeom prst="bentArrow">
            <a:avLst>
              <a:gd name="adj1" fmla="val 14170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フレーム 8"/>
          <p:cNvSpPr/>
          <p:nvPr/>
        </p:nvSpPr>
        <p:spPr>
          <a:xfrm>
            <a:off x="5358496" y="4797152"/>
            <a:ext cx="3096344" cy="504056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283968" y="414908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Sort sheet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227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274</Words>
  <Application>Microsoft Office PowerPoint</Application>
  <PresentationFormat>画面に合わせる (4:3)</PresentationFormat>
  <Paragraphs>87</Paragraphs>
  <Slides>15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Office テーマ</vt:lpstr>
      <vt:lpstr>Excelまとめツール</vt:lpstr>
      <vt:lpstr>Background</vt:lpstr>
      <vt:lpstr>Sheetｓ</vt:lpstr>
      <vt:lpstr>User Form</vt:lpstr>
      <vt:lpstr>User Form</vt:lpstr>
      <vt:lpstr>Open Files</vt:lpstr>
      <vt:lpstr>RF Evaluation Mode</vt:lpstr>
      <vt:lpstr>RF Evaluation Mode</vt:lpstr>
      <vt:lpstr>RF User Interface</vt:lpstr>
      <vt:lpstr>Interval設定</vt:lpstr>
      <vt:lpstr>RF Map Graph</vt:lpstr>
      <vt:lpstr>Marathon Mode</vt:lpstr>
      <vt:lpstr>Marathon Mode</vt:lpstr>
      <vt:lpstr>推奨例</vt:lpstr>
      <vt:lpstr>注意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Tool for Evaulation</dc:title>
  <dc:creator>TML PM LIN HSIUHUANG</dc:creator>
  <cp:lastModifiedBy>TML PM LIN HSIUHUANG</cp:lastModifiedBy>
  <cp:revision>72</cp:revision>
  <dcterms:created xsi:type="dcterms:W3CDTF">2013-11-05T06:54:10Z</dcterms:created>
  <dcterms:modified xsi:type="dcterms:W3CDTF">2013-12-25T07:01:47Z</dcterms:modified>
</cp:coreProperties>
</file>