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8" d="100"/>
          <a:sy n="78" d="100"/>
        </p:scale>
        <p:origin x="1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0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1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0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Protein-Protein Docking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the tools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plots will be used to visualize evaluations</a:t>
            </a:r>
          </a:p>
          <a:p>
            <a:r>
              <a:rPr lang="en-US" dirty="0" smtClean="0"/>
              <a:t>Chimera will be used to show predicted docking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97" y="3391544"/>
            <a:ext cx="3879533" cy="247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101" y="3022212"/>
            <a:ext cx="46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Score vs RMSD across multiple targets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561" r="19671" b="26249"/>
          <a:stretch/>
        </p:blipFill>
        <p:spPr>
          <a:xfrm>
            <a:off x="6934200" y="2191599"/>
            <a:ext cx="3733800" cy="37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Coordinator: Sean Lander</a:t>
            </a:r>
          </a:p>
          <a:p>
            <a:r>
              <a:rPr lang="en-US" dirty="0" smtClean="0"/>
              <a:t>Workload distribution: Yet to discuss</a:t>
            </a:r>
          </a:p>
          <a:p>
            <a:r>
              <a:rPr lang="en-US" dirty="0" smtClean="0"/>
              <a:t>March 21: Workload distributed</a:t>
            </a:r>
          </a:p>
          <a:p>
            <a:r>
              <a:rPr lang="en-US" dirty="0" smtClean="0"/>
              <a:t>March 31: Tools learned</a:t>
            </a:r>
          </a:p>
          <a:p>
            <a:r>
              <a:rPr lang="en-US" dirty="0" smtClean="0"/>
              <a:t>March 31: Decoy creation started</a:t>
            </a:r>
          </a:p>
          <a:p>
            <a:r>
              <a:rPr lang="en-US" dirty="0" smtClean="0"/>
              <a:t>April 2: Optimization started</a:t>
            </a:r>
          </a:p>
          <a:p>
            <a:r>
              <a:rPr lang="en-US" dirty="0" smtClean="0"/>
              <a:t>April 5: Optimization complete. Evaluation started</a:t>
            </a:r>
          </a:p>
          <a:p>
            <a:r>
              <a:rPr lang="en-US" dirty="0" smtClean="0"/>
              <a:t>April 6: Evaluation complete. Report started</a:t>
            </a:r>
          </a:p>
          <a:p>
            <a:r>
              <a:rPr lang="en-US" dirty="0" smtClean="0"/>
              <a:t>April 7: Presentation </a:t>
            </a:r>
            <a:r>
              <a:rPr lang="en-US" smtClean="0"/>
              <a:t>(estimated)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after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calculate distance?</a:t>
            </a:r>
          </a:p>
          <a:p>
            <a:pPr lvl="1"/>
            <a:r>
              <a:rPr lang="en-US" dirty="0" smtClean="0"/>
              <a:t>Check CAPRI site. CA-CA? Closest atoms in each residue? Defined in CAPRI</a:t>
            </a:r>
          </a:p>
          <a:p>
            <a:r>
              <a:rPr lang="en-US" dirty="0" smtClean="0"/>
              <a:t>Remove all non-interface atoms to use TM score?</a:t>
            </a:r>
          </a:p>
          <a:p>
            <a:pPr lvl="1"/>
            <a:r>
              <a:rPr lang="en-US" dirty="0" smtClean="0"/>
              <a:t>Reorder the two proteins to look like one</a:t>
            </a:r>
          </a:p>
          <a:p>
            <a:pPr lvl="1"/>
            <a:r>
              <a:rPr lang="en-US" dirty="0" smtClean="0"/>
              <a:t>TM score can’t work on multiple chains so it has to look like a single protein</a:t>
            </a:r>
          </a:p>
          <a:p>
            <a:r>
              <a:rPr lang="en-US" dirty="0" smtClean="0"/>
              <a:t>% pairs in contact in decoy that exists in native</a:t>
            </a:r>
          </a:p>
          <a:p>
            <a:pPr lvl="1"/>
            <a:r>
              <a:rPr lang="en-US" dirty="0" smtClean="0"/>
              <a:t>% native contacts realized in the model</a:t>
            </a:r>
          </a:p>
          <a:p>
            <a:pPr lvl="1"/>
            <a:r>
              <a:rPr lang="en-US" dirty="0" smtClean="0"/>
              <a:t>Only worry about residue index in A and B, not what residue type </a:t>
            </a:r>
            <a:r>
              <a:rPr lang="en-US" smtClean="0"/>
              <a:t>it 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Docking</a:t>
            </a:r>
          </a:p>
          <a:p>
            <a:r>
              <a:rPr lang="en-US" dirty="0" smtClean="0"/>
              <a:t>Docking methods</a:t>
            </a:r>
          </a:p>
          <a:p>
            <a:r>
              <a:rPr lang="en-US" dirty="0" smtClean="0"/>
              <a:t>Docking tools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Schedule and 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docking is used to predict the orientation in which proteins dock</a:t>
            </a:r>
          </a:p>
          <a:p>
            <a:r>
              <a:rPr lang="en-US" dirty="0" smtClean="0"/>
              <a:t>Useful in drug creation and disease prevention</a:t>
            </a:r>
          </a:p>
          <a:p>
            <a:r>
              <a:rPr lang="en-US" dirty="0" smtClean="0"/>
              <a:t>Synthetic proteins can be created if docking can be predicted</a:t>
            </a:r>
            <a:endParaRPr lang="en-US" dirty="0"/>
          </a:p>
        </p:txBody>
      </p:sp>
      <p:pic>
        <p:nvPicPr>
          <p:cNvPr id="1026" name="Picture 2" descr="http://vred.bioinf.uni-sb.de/DFG-protein-protein-docking/DATA/dockingbeisp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35443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4114800"/>
            <a:ext cx="76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are currently used, from domain specific to out of left field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dirty="0" smtClean="0"/>
              <a:t>Fast Fourier Transform – background in mathematics and engineering</a:t>
            </a:r>
          </a:p>
          <a:p>
            <a:pPr lvl="1"/>
            <a:r>
              <a:rPr lang="en-US" dirty="0" smtClean="0"/>
              <a:t>Geometrics Hashing – 3D “puzzle” that comes from computer graphics</a:t>
            </a:r>
          </a:p>
          <a:p>
            <a:pPr lvl="1"/>
            <a:r>
              <a:rPr lang="en-US" dirty="0" smtClean="0"/>
              <a:t>Markov Chain Monte Carlo – data driven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2886"/>
            <a:ext cx="39624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27" t="6701" r="6364" b="2577"/>
          <a:stretch/>
        </p:blipFill>
        <p:spPr>
          <a:xfrm>
            <a:off x="5867400" y="4001758"/>
            <a:ext cx="1981200" cy="174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732437"/>
            <a:ext cx="1905000" cy="22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RosettaDock</a:t>
            </a:r>
            <a:r>
              <a:rPr lang="en-US" dirty="0" smtClean="0"/>
              <a:t> (Server &amp; Download) – 2 PDBs to 1 PDB</a:t>
            </a:r>
          </a:p>
          <a:p>
            <a:pPr lvl="1"/>
            <a:r>
              <a:rPr lang="en-US" dirty="0" smtClean="0"/>
              <a:t>Monte Carlo perturbations</a:t>
            </a:r>
          </a:p>
          <a:p>
            <a:r>
              <a:rPr lang="en-US" dirty="0" smtClean="0"/>
              <a:t>HADDOCK (Server) – 2 PDBs to 1 PDB</a:t>
            </a:r>
          </a:p>
          <a:p>
            <a:pPr lvl="1"/>
            <a:r>
              <a:rPr lang="en-US" dirty="0" smtClean="0"/>
              <a:t>Data driven simulations</a:t>
            </a:r>
          </a:p>
          <a:p>
            <a:pPr lvl="1"/>
            <a:r>
              <a:rPr lang="en-US" dirty="0" smtClean="0"/>
              <a:t>Uses known structures and interactions to train</a:t>
            </a:r>
          </a:p>
          <a:p>
            <a:r>
              <a:rPr lang="en-US" dirty="0" err="1" smtClean="0"/>
              <a:t>Zdock</a:t>
            </a:r>
            <a:r>
              <a:rPr lang="en-US" dirty="0" smtClean="0"/>
              <a:t> (Server) – 2 PDBS to 1 PDB</a:t>
            </a:r>
          </a:p>
          <a:p>
            <a:pPr lvl="1"/>
            <a:r>
              <a:rPr lang="en-US" dirty="0" smtClean="0"/>
              <a:t>FFT</a:t>
            </a:r>
          </a:p>
          <a:p>
            <a:pPr lvl="1"/>
            <a:r>
              <a:rPr lang="en-US" dirty="0" err="1" smtClean="0"/>
              <a:t>Zdock</a:t>
            </a:r>
            <a:r>
              <a:rPr lang="en-US" dirty="0" smtClean="0"/>
              <a:t> scoring</a:t>
            </a:r>
          </a:p>
          <a:p>
            <a:r>
              <a:rPr lang="en-US" dirty="0" err="1" smtClean="0"/>
              <a:t>ClusPro</a:t>
            </a:r>
            <a:r>
              <a:rPr lang="en-US" dirty="0" smtClean="0"/>
              <a:t> (Server) – 2 PDBS to 1 PDB</a:t>
            </a:r>
          </a:p>
          <a:p>
            <a:pPr lvl="1"/>
            <a:r>
              <a:rPr lang="en-US" dirty="0" smtClean="0"/>
              <a:t>Filters based on clustering</a:t>
            </a:r>
          </a:p>
          <a:p>
            <a:r>
              <a:rPr lang="en-US" dirty="0" smtClean="0"/>
              <a:t>Dot (Download) – 2 DOT files to 1 PDB</a:t>
            </a:r>
          </a:p>
          <a:p>
            <a:pPr lvl="1"/>
            <a:r>
              <a:rPr lang="en-US" dirty="0" smtClean="0"/>
              <a:t>Fix one protein, align the second</a:t>
            </a:r>
          </a:p>
          <a:p>
            <a:r>
              <a:rPr lang="en-US" dirty="0" smtClean="0"/>
              <a:t>Hex (Download) – 2 PDBs to 1 PDB</a:t>
            </a:r>
          </a:p>
          <a:p>
            <a:pPr lvl="1"/>
            <a:r>
              <a:rPr lang="en-US" dirty="0" smtClean="0"/>
              <a:t>Spherical Polar Fourier</a:t>
            </a:r>
          </a:p>
          <a:p>
            <a:r>
              <a:rPr lang="en-US" dirty="0" smtClean="0"/>
              <a:t>The list goes 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3064877"/>
            <a:ext cx="3276600" cy="421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6" y="1854019"/>
            <a:ext cx="2395538" cy="856006"/>
          </a:xfrm>
          <a:prstGeom prst="rect">
            <a:avLst/>
          </a:prstGeom>
        </p:spPr>
      </p:pic>
      <p:pic>
        <p:nvPicPr>
          <p:cNvPr id="7" name="图片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60" y="3829932"/>
            <a:ext cx="3981450" cy="9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32" y="5165264"/>
            <a:ext cx="274320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1840258"/>
            <a:ext cx="2790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can be used for optimization</a:t>
            </a:r>
          </a:p>
          <a:p>
            <a:pPr lvl="1"/>
            <a:r>
              <a:rPr lang="en-US" dirty="0" smtClean="0"/>
              <a:t>Side chain flexibility – minor computational complexity</a:t>
            </a:r>
          </a:p>
          <a:p>
            <a:pPr lvl="1"/>
            <a:r>
              <a:rPr lang="en-US" dirty="0" smtClean="0"/>
              <a:t>Backbone flexibility – major computational complexity</a:t>
            </a:r>
          </a:p>
          <a:p>
            <a:pPr lvl="1"/>
            <a:r>
              <a:rPr lang="en-US" dirty="0" smtClean="0"/>
              <a:t>Hydrophobic levels of hidden residues – data complexity (need a lot of it!)</a:t>
            </a:r>
          </a:p>
          <a:p>
            <a:r>
              <a:rPr lang="en-US" dirty="0" smtClean="0"/>
              <a:t>More and more are introduced as computational</a:t>
            </a:r>
            <a:br>
              <a:rPr lang="en-US" dirty="0" smtClean="0"/>
            </a:br>
            <a:r>
              <a:rPr lang="en-US" dirty="0" smtClean="0"/>
              <a:t>power continues to grow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11" t="22947" r="5464" b="11353"/>
          <a:stretch/>
        </p:blipFill>
        <p:spPr>
          <a:xfrm>
            <a:off x="990600" y="3979790"/>
            <a:ext cx="2855258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52" t="11468" r="6481"/>
          <a:stretch/>
        </p:blipFill>
        <p:spPr>
          <a:xfrm>
            <a:off x="5334000" y="3581400"/>
            <a:ext cx="5042229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structure prediction: many choices available</a:t>
            </a:r>
          </a:p>
          <a:p>
            <a:r>
              <a:rPr lang="en-US" dirty="0" smtClean="0"/>
              <a:t>For known structures, however, </a:t>
            </a:r>
            <a:r>
              <a:rPr lang="en-US" dirty="0" err="1" smtClean="0"/>
              <a:t>rmsd</a:t>
            </a:r>
            <a:r>
              <a:rPr lang="en-US" dirty="0" smtClean="0"/>
              <a:t> may not be preferred</a:t>
            </a:r>
          </a:p>
          <a:p>
            <a:r>
              <a:rPr lang="en-US" dirty="0" smtClean="0"/>
              <a:t>Instead, focus on the interface:</a:t>
            </a:r>
          </a:p>
          <a:p>
            <a:pPr lvl="1"/>
            <a:r>
              <a:rPr lang="en-US" dirty="0" err="1" smtClean="0"/>
              <a:t>Rmsd</a:t>
            </a:r>
            <a:r>
              <a:rPr lang="en-US" dirty="0" smtClean="0"/>
              <a:t> of predicted interface vs native</a:t>
            </a:r>
          </a:p>
          <a:p>
            <a:pPr lvl="1"/>
            <a:r>
              <a:rPr lang="en-US" dirty="0" smtClean="0"/>
              <a:t>Predicted residue-residue contacts in interface vs native</a:t>
            </a:r>
          </a:p>
          <a:p>
            <a:pPr lvl="1"/>
            <a:r>
              <a:rPr lang="en-US" dirty="0" smtClean="0"/>
              <a:t>TM-Score of PDBs of interfaces only (similar to option 1)</a:t>
            </a:r>
          </a:p>
        </p:txBody>
      </p:sp>
    </p:spTree>
    <p:extLst>
      <p:ext uri="{BB962C8B-B14F-4D97-AF65-F5344CB8AC3E}">
        <p14:creationId xmlns:p14="http://schemas.microsoft.com/office/powerpoint/2010/main" val="14579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TODO – Visualize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Decoys from Servers (2-3 servers)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Score Decoys using </a:t>
            </a:r>
            <a:r>
              <a:rPr lang="en-US" dirty="0" err="1" smtClean="0"/>
              <a:t>Zdock</a:t>
            </a:r>
            <a:r>
              <a:rPr lang="en-US" dirty="0" smtClean="0"/>
              <a:t> and Rosetta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top 100, optimized using </a:t>
            </a:r>
            <a:r>
              <a:rPr lang="en-US" dirty="0" err="1" smtClean="0"/>
              <a:t>RosettaDock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Score optimized decoys using </a:t>
            </a:r>
            <a:r>
              <a:rPr lang="en-US" dirty="0" err="1" smtClean="0"/>
              <a:t>Zdock</a:t>
            </a:r>
            <a:r>
              <a:rPr lang="en-US" dirty="0" smtClean="0"/>
              <a:t> and Rosetta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decoys from un-optimized and optimized groups</a:t>
            </a:r>
          </a:p>
          <a:p>
            <a:pPr marL="749808" lvl="1" indent="-457200"/>
            <a:r>
              <a:rPr lang="en-US" dirty="0" smtClean="0"/>
              <a:t>(</a:t>
            </a:r>
            <a:r>
              <a:rPr lang="en-US" dirty="0" err="1" smtClean="0"/>
              <a:t>rmsd</a:t>
            </a:r>
            <a:r>
              <a:rPr lang="en-US" dirty="0" smtClean="0"/>
              <a:t> | % compliance) vs (</a:t>
            </a:r>
            <a:r>
              <a:rPr lang="en-US" dirty="0" err="1" smtClean="0"/>
              <a:t>zdock</a:t>
            </a:r>
            <a:r>
              <a:rPr lang="en-US" dirty="0" smtClean="0"/>
              <a:t> | </a:t>
            </a:r>
            <a:r>
              <a:rPr lang="en-US" dirty="0" err="1" smtClean="0"/>
              <a:t>rosetta</a:t>
            </a:r>
            <a:r>
              <a:rPr lang="en-US" dirty="0" smtClean="0"/>
              <a:t>)</a:t>
            </a:r>
          </a:p>
          <a:p>
            <a:pPr marL="749808" lvl="1" indent="-457200"/>
            <a:r>
              <a:rPr lang="en-US" dirty="0" smtClean="0"/>
              <a:t>4 plots per decoy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Visualize top model from each group w/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for next target</a:t>
            </a:r>
          </a:p>
        </p:txBody>
      </p:sp>
    </p:spTree>
    <p:extLst>
      <p:ext uri="{BB962C8B-B14F-4D97-AF65-F5344CB8AC3E}">
        <p14:creationId xmlns:p14="http://schemas.microsoft.com/office/powerpoint/2010/main" val="26878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Rmsd</a:t>
            </a:r>
            <a:r>
              <a:rPr lang="en-US" dirty="0" smtClean="0"/>
              <a:t> of interfaces</a:t>
            </a:r>
          </a:p>
          <a:p>
            <a:r>
              <a:rPr lang="en-US" dirty="0" smtClean="0"/>
              <a:t>% similarity between predicted residue-residue interface sequence and native interface</a:t>
            </a:r>
          </a:p>
          <a:p>
            <a:r>
              <a:rPr lang="en-US" dirty="0" smtClean="0"/>
              <a:t>Un-optimized vs Optimized predictions</a:t>
            </a:r>
          </a:p>
          <a:p>
            <a:r>
              <a:rPr lang="en-US" dirty="0" smtClean="0"/>
              <a:t>Score (</a:t>
            </a:r>
            <a:r>
              <a:rPr lang="en-US" dirty="0" err="1" smtClean="0"/>
              <a:t>Zdock</a:t>
            </a:r>
            <a:r>
              <a:rPr lang="en-US" dirty="0" smtClean="0"/>
              <a:t>, </a:t>
            </a:r>
            <a:r>
              <a:rPr lang="en-US" dirty="0" err="1" smtClean="0"/>
              <a:t>RosettaDock</a:t>
            </a:r>
            <a:r>
              <a:rPr lang="en-US" dirty="0" smtClean="0"/>
              <a:t>, etc.) vs </a:t>
            </a:r>
            <a:r>
              <a:rPr lang="en-US" dirty="0" err="1" smtClean="0"/>
              <a:t>rmsd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similarity will be used for both optimized</a:t>
            </a:r>
            <a:br>
              <a:rPr lang="en-US" dirty="0" smtClean="0"/>
            </a:br>
            <a:r>
              <a:rPr lang="en-US" dirty="0" smtClean="0"/>
              <a:t>and un-optimized predictions for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581400"/>
            <a:ext cx="3879533" cy="247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0504" y="3212068"/>
            <a:ext cx="46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Score vs RMSD across multiple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69</TotalTime>
  <Words>578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Mizzou_CMMS</vt:lpstr>
      <vt:lpstr>Protein-Protein Docking</vt:lpstr>
      <vt:lpstr>Agenda</vt:lpstr>
      <vt:lpstr>Introduction to Docking</vt:lpstr>
      <vt:lpstr>Docking methods</vt:lpstr>
      <vt:lpstr>Docking tools</vt:lpstr>
      <vt:lpstr>Optimization</vt:lpstr>
      <vt:lpstr>Scoring</vt:lpstr>
      <vt:lpstr>Architecture</vt:lpstr>
      <vt:lpstr>Evaluation</vt:lpstr>
      <vt:lpstr>Visualization</vt:lpstr>
      <vt:lpstr>Schedule and work distribution</vt:lpstr>
      <vt:lpstr>Lecture after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Docking</dc:title>
  <dc:creator>Lander, Sean (MU-Student)</dc:creator>
  <cp:lastModifiedBy>Sean</cp:lastModifiedBy>
  <cp:revision>10</cp:revision>
  <dcterms:created xsi:type="dcterms:W3CDTF">2014-03-19T18:30:04Z</dcterms:created>
  <dcterms:modified xsi:type="dcterms:W3CDTF">2014-03-19T20:31:09Z</dcterms:modified>
</cp:coreProperties>
</file>