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5" r:id="rId6"/>
    <p:sldId id="261" r:id="rId7"/>
    <p:sldId id="262" r:id="rId8"/>
    <p:sldId id="266" r:id="rId9"/>
    <p:sldId id="263" r:id="rId10"/>
    <p:sldId id="267" r:id="rId11"/>
    <p:sldId id="264" r:id="rId12"/>
    <p:sldId id="25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9" d="100"/>
          <a:sy n="89" d="100"/>
        </p:scale>
        <p:origin x="131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http://upload.wikimedia.org/wikipedia/commons/thumb/2/22/DHRS7B_homology_model.png/350px-DHRS7B_homology_mode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008" y="0"/>
            <a:ext cx="136899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6400800"/>
            <a:ext cx="40386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9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9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79"/>
            <a:ext cx="1734316" cy="1920244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4572000" y="6400800"/>
            <a:ext cx="45720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900" dirty="0" smtClean="0">
                <a:solidFill>
                  <a:schemeClr val="bg1"/>
                </a:solidFill>
              </a:rPr>
              <a:t>Caiwei</a:t>
            </a:r>
            <a:r>
              <a:rPr lang="en-US" sz="900" baseline="0" dirty="0" smtClean="0">
                <a:solidFill>
                  <a:schemeClr val="bg1"/>
                </a:solidFill>
              </a:rPr>
              <a:t> Wang, Haipei Fan, Puneet Gaddam, Sean Lander, Xiaokai Qian, Brett Koonce</a:t>
            </a:r>
            <a:endParaRPr lang="en-US" sz="900" dirty="0" smtClean="0">
              <a:solidFill>
                <a:schemeClr val="bg1"/>
              </a:solidFill>
            </a:endParaRPr>
          </a:p>
          <a:p>
            <a:pPr algn="l"/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735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400800"/>
            <a:ext cx="40386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9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9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831895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07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upload.wikimedia.org/wikipedia/commons/thumb/2/22/DHRS7B_homology_model.png/350px-DHRS7B_homology_mode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008" y="0"/>
            <a:ext cx="136899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0" y="6400800"/>
            <a:ext cx="40386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9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9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831895" cy="921079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4572000" y="6400800"/>
            <a:ext cx="45720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900" dirty="0" smtClean="0">
                <a:solidFill>
                  <a:schemeClr val="bg1"/>
                </a:solidFill>
              </a:rPr>
              <a:t>Caiwei</a:t>
            </a:r>
            <a:r>
              <a:rPr lang="en-US" sz="900" baseline="0" dirty="0" smtClean="0">
                <a:solidFill>
                  <a:schemeClr val="bg1"/>
                </a:solidFill>
              </a:rPr>
              <a:t> Wang, Haipei Fan, Puneet Gaddam, Sean Lander, Xiaokai Qian, Brett Koonce</a:t>
            </a:r>
            <a:endParaRPr lang="en-US" sz="900" dirty="0" smtClean="0">
              <a:solidFill>
                <a:schemeClr val="bg1"/>
              </a:solidFill>
            </a:endParaRPr>
          </a:p>
          <a:p>
            <a:pPr algn="l"/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782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8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831895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46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831895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11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831895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76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upload.wikimedia.org/wikipedia/commons/thumb/2/22/DHRS7B_homology_model.png/350px-DHRS7B_homology_mode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008" y="0"/>
            <a:ext cx="136899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0" y="6400800"/>
            <a:ext cx="40386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9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9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831895" cy="921079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4572000" y="6400800"/>
            <a:ext cx="45720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900" dirty="0" smtClean="0">
                <a:solidFill>
                  <a:schemeClr val="bg1"/>
                </a:solidFill>
              </a:rPr>
              <a:t>Caiwei</a:t>
            </a:r>
            <a:r>
              <a:rPr lang="en-US" sz="900" baseline="0" dirty="0" smtClean="0">
                <a:solidFill>
                  <a:schemeClr val="bg1"/>
                </a:solidFill>
              </a:rPr>
              <a:t> Wang, Haipei Fan, Puneet Gaddam, Sean Lander, Xiaokai Qian, Brett Koonce</a:t>
            </a:r>
            <a:endParaRPr lang="en-US" sz="900" dirty="0" smtClean="0">
              <a:solidFill>
                <a:schemeClr val="bg1"/>
              </a:solidFill>
            </a:endParaRPr>
          </a:p>
          <a:p>
            <a:pPr algn="l"/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319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831895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82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upload.wikimedia.org/wikipedia/commons/thumb/2/22/DHRS7B_homology_model.png/350px-DHRS7B_homology_model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008" y="0"/>
            <a:ext cx="136899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7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0" y="6400800"/>
            <a:ext cx="45720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900" dirty="0" smtClean="0">
                <a:solidFill>
                  <a:schemeClr val="bg1"/>
                </a:solidFill>
              </a:rPr>
              <a:t>Caiwei</a:t>
            </a:r>
            <a:r>
              <a:rPr lang="en-US" sz="900" baseline="0" dirty="0" smtClean="0">
                <a:solidFill>
                  <a:schemeClr val="bg1"/>
                </a:solidFill>
              </a:rPr>
              <a:t> Wang, Haipei Fan, Puneet Gaddam, Sean Lander, Xiaokai Qian, Brett Koonce</a:t>
            </a:r>
            <a:endParaRPr lang="en-US" sz="900" dirty="0" smtClean="0">
              <a:solidFill>
                <a:schemeClr val="bg1"/>
              </a:solidFill>
            </a:endParaRPr>
          </a:p>
          <a:p>
            <a:pPr algn="l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400800"/>
            <a:ext cx="40386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en-US" sz="900" dirty="0" smtClean="0">
                <a:solidFill>
                  <a:schemeClr val="bg1"/>
                </a:solidFill>
              </a:rPr>
              <a:t>University of Missouri, Department of Computer Science</a:t>
            </a:r>
          </a:p>
          <a:p>
            <a:pPr algn="l"/>
            <a:r>
              <a:rPr lang="en-US" sz="900" dirty="0" smtClean="0">
                <a:solidFill>
                  <a:schemeClr val="bg1"/>
                </a:solidFill>
              </a:rPr>
              <a:t>University of Missouri, Informatics Institute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79"/>
            <a:ext cx="831895" cy="9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8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ourier New" panose="02070309020205020404" pitchFamily="49" charset="0"/>
        <a:buChar char="o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ourier New" panose="02070309020205020404" pitchFamily="49" charset="0"/>
        <a:buChar char="o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ourier New" panose="02070309020205020404" pitchFamily="49" charset="0"/>
        <a:buChar char="o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ourier New" panose="02070309020205020404" pitchFamily="49" charset="0"/>
        <a:buChar char="o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ourier New" panose="02070309020205020404" pitchFamily="49" charset="0"/>
        <a:buChar char="o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redictioncenter.org/casp10/tmplot.cgi?v_t=on&amp;v_m=on&amp;submit=Show&amp;main_template=1&amp;template=0&amp;main_model=1&amp;target=T0644-D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Protein Model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Template based modeling Using a homology-based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90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Assessment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Idea</a:t>
                </a:r>
                <a:r>
                  <a:rPr lang="en-US" dirty="0" smtClean="0"/>
                  <a:t>: Higher entropy models have higher overall energy, so lower entropy models </a:t>
                </a:r>
                <a:r>
                  <a:rPr lang="en-US" dirty="0"/>
                  <a:t>s</a:t>
                </a:r>
                <a:r>
                  <a:rPr lang="en-US" dirty="0" smtClean="0"/>
                  <a:t>hould be preferred</a:t>
                </a:r>
              </a:p>
              <a:p>
                <a:r>
                  <a:rPr lang="en-US" b="1" dirty="0" smtClean="0"/>
                  <a:t>Entropy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4" t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78" y="3441940"/>
            <a:ext cx="1828800" cy="1825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441940"/>
            <a:ext cx="1828800" cy="1825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68927" y="2871904"/>
            <a:ext cx="179921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 Entropy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29200" y="2871904"/>
            <a:ext cx="17402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Low Entropy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576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</a:t>
            </a:r>
            <a:r>
              <a:rPr lang="en-US" dirty="0" err="1" smtClean="0"/>
              <a:t>Pymol</a:t>
            </a:r>
            <a:r>
              <a:rPr lang="en-US" dirty="0" smtClean="0"/>
              <a:t> </a:t>
            </a:r>
            <a:r>
              <a:rPr lang="en-US" dirty="0" smtClean="0"/>
              <a:t>to visualize the final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6000"/>
            <a:ext cx="2743200" cy="273780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375132"/>
            <a:ext cx="2743200" cy="273780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003" y="2108263"/>
            <a:ext cx="3505200" cy="349830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3420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Assess quality of model:</a:t>
            </a:r>
          </a:p>
          <a:p>
            <a:pPr lvl="1"/>
            <a:r>
              <a:rPr lang="en-US" dirty="0" smtClean="0"/>
              <a:t>Compare against PDB model</a:t>
            </a:r>
          </a:p>
          <a:p>
            <a:pPr lvl="1"/>
            <a:r>
              <a:rPr lang="en-US" dirty="0" smtClean="0"/>
              <a:t>Compare overall energy of model (vs other generated models)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Template Based Modeling</a:t>
            </a:r>
          </a:p>
          <a:p>
            <a:r>
              <a:rPr lang="en-US" dirty="0" smtClean="0"/>
              <a:t>Template Selection</a:t>
            </a:r>
          </a:p>
          <a:p>
            <a:r>
              <a:rPr lang="en-US" dirty="0" smtClean="0"/>
              <a:t>Cartesian vs Torsion</a:t>
            </a:r>
          </a:p>
          <a:p>
            <a:r>
              <a:rPr lang="en-US" dirty="0" smtClean="0"/>
              <a:t>Modeling from </a:t>
            </a:r>
            <a:r>
              <a:rPr lang="en-US" dirty="0" smtClean="0"/>
              <a:t>Probability</a:t>
            </a:r>
          </a:p>
          <a:p>
            <a:r>
              <a:rPr lang="en-US" dirty="0" smtClean="0"/>
              <a:t>Model Optimization</a:t>
            </a:r>
            <a:endParaRPr lang="en-US" dirty="0" smtClean="0"/>
          </a:p>
          <a:p>
            <a:r>
              <a:rPr lang="en-US" dirty="0" smtClean="0"/>
              <a:t>Model Assessment</a:t>
            </a:r>
          </a:p>
          <a:p>
            <a:r>
              <a:rPr lang="en-US" dirty="0" smtClean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224123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Intro. to Template Based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Protein prediction is very important in biology, chemistry, and medicine</a:t>
            </a:r>
          </a:p>
          <a:p>
            <a:r>
              <a:rPr lang="en-US" dirty="0" smtClean="0"/>
              <a:t>There are millions of protein sequences, known and unknown</a:t>
            </a:r>
          </a:p>
          <a:p>
            <a:r>
              <a:rPr lang="en-US" dirty="0" smtClean="0"/>
              <a:t>Proteins fit into one of a finite number of patterns</a:t>
            </a:r>
          </a:p>
          <a:p>
            <a:r>
              <a:rPr lang="en-US" dirty="0" smtClean="0"/>
              <a:t>Similar proteins have similar structures</a:t>
            </a:r>
          </a:p>
          <a:p>
            <a:r>
              <a:rPr lang="en-US" dirty="0" smtClean="0"/>
              <a:t>Sequence and structure determine function</a:t>
            </a:r>
          </a:p>
          <a:p>
            <a:r>
              <a:rPr lang="en-US" dirty="0" smtClean="0"/>
              <a:t>By predicting structure we can predict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02" t="1974" r="2702" b="3238"/>
          <a:stretch/>
        </p:blipFill>
        <p:spPr>
          <a:xfrm>
            <a:off x="4972050" y="2878180"/>
            <a:ext cx="224028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1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Selection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sequences have similar structures</a:t>
            </a:r>
          </a:p>
          <a:p>
            <a:r>
              <a:rPr lang="en-US" dirty="0" smtClean="0"/>
              <a:t>We can use alignment to find similar sequences</a:t>
            </a:r>
          </a:p>
          <a:p>
            <a:r>
              <a:rPr lang="en-US" dirty="0" smtClean="0"/>
              <a:t>Sequences with high similarity are used as templates</a:t>
            </a:r>
            <a:endParaRPr lang="en-US" dirty="0"/>
          </a:p>
        </p:txBody>
      </p:sp>
      <p:pic>
        <p:nvPicPr>
          <p:cNvPr id="11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751" y="2895600"/>
            <a:ext cx="5400215" cy="330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8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Selection</a:t>
            </a:r>
            <a:endParaRPr lang="en-US" dirty="0"/>
          </a:p>
        </p:txBody>
      </p:sp>
      <p:pic>
        <p:nvPicPr>
          <p:cNvPr id="5" name="Picture 2" descr="http://predictioncenter.org/casp10/PLOTS/TM/T0644-D1/5d251e31334e1c6c748c783b13d6267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2457450"/>
            <a:ext cx="6724650" cy="252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5392951"/>
            <a:ext cx="86296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hlinkClick r:id="rId3"/>
              </a:rPr>
              <a:t>http://predictioncenter.org/casp10/tmplot.cgi?v_t=on&amp;v_m=on&amp;submit=Show&amp;main_template=1&amp;template=0&amp;main_model=1&amp;target=T0644-D1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86413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vs Torsion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 can be structured two ways</a:t>
            </a:r>
          </a:p>
          <a:p>
            <a:pPr lvl="1"/>
            <a:r>
              <a:rPr lang="en-US" dirty="0" smtClean="0"/>
              <a:t>Cartesian coordinates (x, y, z)</a:t>
            </a:r>
          </a:p>
          <a:p>
            <a:pPr lvl="1"/>
            <a:r>
              <a:rPr lang="en-US" dirty="0" smtClean="0"/>
              <a:t>Dihedral/Torsion angles (phi, psi)</a:t>
            </a:r>
          </a:p>
          <a:p>
            <a:r>
              <a:rPr lang="en-US" dirty="0" smtClean="0"/>
              <a:t>Dihedral takes less memory and is origin independent</a:t>
            </a:r>
            <a:endParaRPr lang="en-US" dirty="0"/>
          </a:p>
        </p:txBody>
      </p:sp>
      <p:pic>
        <p:nvPicPr>
          <p:cNvPr id="3074" name="Picture 2" descr="http://upload.wikimedia.org/wikipedia/commons/3/3b/3D_Cartesian_coordinat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313" y="3148278"/>
            <a:ext cx="3350462" cy="269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ib.cf.ocha.ac.jp/bitool/DIHED2/dih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4" y="3148278"/>
            <a:ext cx="4760849" cy="269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2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from Probability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645" y="2286000"/>
            <a:ext cx="3022994" cy="301704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881922"/>
            <a:ext cx="1828800" cy="1825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122" y="2881922"/>
            <a:ext cx="1828800" cy="1825200"/>
          </a:xfrm>
          <a:prstGeom prst="rect">
            <a:avLst/>
          </a:prstGeom>
        </p:spPr>
      </p:pic>
      <p:sp>
        <p:nvSpPr>
          <p:cNvPr id="7" name="Equal 6"/>
          <p:cNvSpPr/>
          <p:nvPr/>
        </p:nvSpPr>
        <p:spPr>
          <a:xfrm>
            <a:off x="4960458" y="3480197"/>
            <a:ext cx="628650" cy="62865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8" name="Plus 7"/>
          <p:cNvSpPr/>
          <p:nvPr/>
        </p:nvSpPr>
        <p:spPr>
          <a:xfrm>
            <a:off x="2205936" y="3480197"/>
            <a:ext cx="628650" cy="62865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5085308" y="2971800"/>
            <a:ext cx="37895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631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from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Idea</a:t>
            </a:r>
            <a:r>
              <a:rPr lang="en-US" dirty="0"/>
              <a:t>: Sample features from multiple similar models to build probability density functions. Use those probabilities to stochastically build possible models based on sequence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Bond Length and Angles probability (harmonic model)</a:t>
            </a:r>
          </a:p>
          <a:p>
            <a:pPr marL="342900" indent="-342900">
              <a:buAutoNum type="arabicPeriod"/>
            </a:pPr>
            <a:r>
              <a:rPr lang="en-US" dirty="0" smtClean="0"/>
              <a:t>Van der Waals Repulsion (non-harmonic features)</a:t>
            </a:r>
          </a:p>
          <a:p>
            <a:pPr marL="342900" indent="-342900">
              <a:buAutoNum type="arabicPeriod"/>
            </a:pPr>
            <a:r>
              <a:rPr lang="en-US" dirty="0" smtClean="0"/>
              <a:t>C</a:t>
            </a:r>
            <a:r>
              <a:rPr lang="el-GR" baseline="30000" dirty="0" smtClean="0"/>
              <a:t>α</a:t>
            </a:r>
            <a:r>
              <a:rPr lang="en-US" dirty="0" smtClean="0"/>
              <a:t>-C</a:t>
            </a:r>
            <a:r>
              <a:rPr lang="el-GR" baseline="30000" dirty="0" smtClean="0"/>
              <a:t>α</a:t>
            </a:r>
            <a:r>
              <a:rPr lang="en-US" dirty="0" smtClean="0"/>
              <a:t> Distance Features</a:t>
            </a:r>
          </a:p>
          <a:p>
            <a:pPr marL="342900" indent="-342900">
              <a:buAutoNum type="arabicPeriod"/>
            </a:pPr>
            <a:r>
              <a:rPr lang="en-US" dirty="0" smtClean="0"/>
              <a:t>Combining the PDFs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26" y="3988298"/>
            <a:ext cx="3902736" cy="10849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64" y="5181600"/>
            <a:ext cx="3536383" cy="10486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076" y="4066146"/>
            <a:ext cx="4398155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5646026"/>
            <a:ext cx="3057525" cy="3314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437226" y="3988298"/>
            <a:ext cx="26786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0093" y="5181600"/>
            <a:ext cx="26786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13076" y="5160747"/>
            <a:ext cx="26786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61338" y="5669269"/>
            <a:ext cx="26786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240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smtClean="0"/>
              <a:t>Optimization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Idea</a:t>
                </a:r>
                <a:r>
                  <a:rPr lang="en-US" dirty="0" smtClean="0"/>
                  <a:t>: Models with higher probability will be closer to their natural state</a:t>
                </a:r>
              </a:p>
              <a:p>
                <a:r>
                  <a:rPr lang="en-US" b="1" dirty="0" smtClean="0"/>
                  <a:t>Probability of model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Fitness function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1" dirty="0" smtClean="0"/>
              </a:p>
              <a:p>
                <a:r>
                  <a:rPr lang="en-US" dirty="0" smtClean="0"/>
                  <a:t>Minimizing the fitness function is the same as maximizing the probability of the model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4" t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zzou_COM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zzou_COM" id="{E70DB962-D35D-4B54-9036-AAA673CEC5EA}" vid="{A5CBD462-3E31-4F35-BC95-D2E99665F5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Mizzou_COM</Template>
  <TotalTime>199</TotalTime>
  <Words>286</Words>
  <Application>Microsoft Office PowerPoint</Application>
  <PresentationFormat>On-screen Show (4:3)</PresentationFormat>
  <Paragraphs>55</Paragraphs>
  <Slides>12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Courier New</vt:lpstr>
      <vt:lpstr>Mizzou_COM</vt:lpstr>
      <vt:lpstr>Protein Model Prediction</vt:lpstr>
      <vt:lpstr>Agenda</vt:lpstr>
      <vt:lpstr>Intro. to Template Based Modeling</vt:lpstr>
      <vt:lpstr>Template Selection</vt:lpstr>
      <vt:lpstr>Template Selection</vt:lpstr>
      <vt:lpstr>Cartesian vs Torsion</vt:lpstr>
      <vt:lpstr>Modeling from Probability</vt:lpstr>
      <vt:lpstr>Modeling from Probability</vt:lpstr>
      <vt:lpstr>Model Optimization</vt:lpstr>
      <vt:lpstr>Model Assessment</vt:lpstr>
      <vt:lpstr>Visualization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</dc:creator>
  <cp:lastModifiedBy>Sean</cp:lastModifiedBy>
  <cp:revision>15</cp:revision>
  <dcterms:created xsi:type="dcterms:W3CDTF">2014-02-12T00:20:28Z</dcterms:created>
  <dcterms:modified xsi:type="dcterms:W3CDTF">2014-02-12T03:47:25Z</dcterms:modified>
</cp:coreProperties>
</file>