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4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1734316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3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8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1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dictioncenter.org/casp10/tmplot.cgi?v_t=on&amp;v_m=on&amp;submit=Show&amp;main_template=1&amp;template=0&amp;main_model=1&amp;target=T0644-D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Model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based modeling Using a homology-based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</a:t>
                </a:r>
                <a:r>
                  <a:rPr lang="en-US" dirty="0" smtClean="0"/>
                  <a:t>: Higher entropy models have higher overall energy, so lower entropy models </a:t>
                </a:r>
                <a:r>
                  <a:rPr lang="en-US" dirty="0"/>
                  <a:t>s</a:t>
                </a:r>
                <a:r>
                  <a:rPr lang="en-US" dirty="0" smtClean="0"/>
                  <a:t>hould be preferred</a:t>
                </a:r>
              </a:p>
              <a:p>
                <a:r>
                  <a:rPr lang="en-US" b="1" dirty="0" smtClean="0"/>
                  <a:t>Entropy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78" y="3441940"/>
            <a:ext cx="1828800" cy="182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41940"/>
            <a:ext cx="1828800" cy="182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8927" y="2871904"/>
            <a:ext cx="1799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Entropy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871904"/>
            <a:ext cx="17402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Entropy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Pymol</a:t>
            </a:r>
            <a:r>
              <a:rPr lang="en-US" dirty="0" smtClean="0"/>
              <a:t> to visualize the final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2743200" cy="2737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75132"/>
            <a:ext cx="2743200" cy="2737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3" y="2108263"/>
            <a:ext cx="3505200" cy="34983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42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quality of model:</a:t>
            </a:r>
          </a:p>
          <a:p>
            <a:pPr lvl="1"/>
            <a:r>
              <a:rPr lang="en-US" dirty="0" smtClean="0"/>
              <a:t>Compare against PDB model</a:t>
            </a:r>
          </a:p>
          <a:p>
            <a:pPr lvl="1"/>
            <a:r>
              <a:rPr lang="en-US" dirty="0" smtClean="0"/>
              <a:t>Compare overall energy of model (vs other generated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Template Based Modeling</a:t>
            </a:r>
          </a:p>
          <a:p>
            <a:r>
              <a:rPr lang="en-US" dirty="0" smtClean="0"/>
              <a:t>Template Selection</a:t>
            </a:r>
          </a:p>
          <a:p>
            <a:r>
              <a:rPr lang="en-US" dirty="0" smtClean="0"/>
              <a:t>Cartesian vs Torsion</a:t>
            </a:r>
          </a:p>
          <a:p>
            <a:r>
              <a:rPr lang="en-US" dirty="0" smtClean="0"/>
              <a:t>Modeling from Probability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Optimization (Stretch goal)</a:t>
            </a:r>
            <a:endParaRPr lang="en-US" dirty="0" smtClean="0"/>
          </a:p>
          <a:p>
            <a:r>
              <a:rPr lang="en-US" dirty="0" smtClean="0"/>
              <a:t>Model Assessment</a:t>
            </a:r>
          </a:p>
          <a:p>
            <a:r>
              <a:rPr lang="en-US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41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Intro. to Template Based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prediction is very important in biology, chemistry, and medicine</a:t>
            </a:r>
          </a:p>
          <a:p>
            <a:r>
              <a:rPr lang="en-US" dirty="0" smtClean="0"/>
              <a:t>There are millions of protein sequences, known and unknown</a:t>
            </a:r>
          </a:p>
          <a:p>
            <a:r>
              <a:rPr lang="en-US" dirty="0" smtClean="0"/>
              <a:t>Proteins fit into one of a finite number of patterns</a:t>
            </a:r>
          </a:p>
          <a:p>
            <a:r>
              <a:rPr lang="en-US" dirty="0" smtClean="0"/>
              <a:t>Similar proteins have similar structures</a:t>
            </a:r>
          </a:p>
          <a:p>
            <a:r>
              <a:rPr lang="en-US" dirty="0" smtClean="0"/>
              <a:t>Sequence and structure determine function</a:t>
            </a:r>
          </a:p>
          <a:p>
            <a:r>
              <a:rPr lang="en-US" dirty="0" smtClean="0"/>
              <a:t>By predicting structure we can predict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2" t="1974" r="2702" b="3238"/>
          <a:stretch/>
        </p:blipFill>
        <p:spPr>
          <a:xfrm>
            <a:off x="4972050" y="2878180"/>
            <a:ext cx="224028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sequences have similar structures</a:t>
            </a:r>
          </a:p>
          <a:p>
            <a:r>
              <a:rPr lang="en-US" dirty="0" smtClean="0"/>
              <a:t>We can use alignment to find similar sequences</a:t>
            </a:r>
          </a:p>
          <a:p>
            <a:r>
              <a:rPr lang="en-US" dirty="0" smtClean="0"/>
              <a:t>Sequences with high similarity are used as templates</a:t>
            </a:r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51" y="2895600"/>
            <a:ext cx="5400215" cy="33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Selection</a:t>
            </a:r>
            <a:endParaRPr lang="en-US" dirty="0"/>
          </a:p>
        </p:txBody>
      </p:sp>
      <p:pic>
        <p:nvPicPr>
          <p:cNvPr id="5" name="Picture 2" descr="http://predictioncenter.org/casp10/PLOTS/TM/T0644-D1/5d251e31334e1c6c748c783b13d6267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457450"/>
            <a:ext cx="6724650" cy="25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392951"/>
            <a:ext cx="86296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http://predictioncenter.org/casp10/tmplot.cgi?v_t=on&amp;v_m=on&amp;submit=Show&amp;main_template=1&amp;template=0&amp;main_model=1&amp;target=T0644-D1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64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vs Torsion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be structured two ways</a:t>
            </a:r>
          </a:p>
          <a:p>
            <a:pPr lvl="1"/>
            <a:r>
              <a:rPr lang="en-US" dirty="0" smtClean="0"/>
              <a:t>Cartesian coordinates (x, y, z)</a:t>
            </a:r>
          </a:p>
          <a:p>
            <a:pPr lvl="1"/>
            <a:r>
              <a:rPr lang="en-US" dirty="0" smtClean="0"/>
              <a:t>Dihedral/Torsion angles (phi, psi)</a:t>
            </a:r>
          </a:p>
          <a:p>
            <a:r>
              <a:rPr lang="en-US" dirty="0" smtClean="0"/>
              <a:t>Dihedral takes less memory and is origin independent</a:t>
            </a:r>
            <a:endParaRPr lang="en-US" dirty="0"/>
          </a:p>
        </p:txBody>
      </p:sp>
      <p:pic>
        <p:nvPicPr>
          <p:cNvPr id="3074" name="Picture 2" descr="http://upload.wikimedia.org/wikipedia/commons/3/3b/3D_Cartesian_coordin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3" y="3148278"/>
            <a:ext cx="3350462" cy="269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ib.cf.ocha.ac.jp/bitool/DIHED2/dih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4" y="3148278"/>
            <a:ext cx="4760849" cy="26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Probability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45" y="2286000"/>
            <a:ext cx="3022994" cy="3017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81922"/>
            <a:ext cx="1828800" cy="182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22" y="2881922"/>
            <a:ext cx="1828800" cy="1825200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4960458" y="3480197"/>
            <a:ext cx="628650" cy="6286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2205936" y="3480197"/>
            <a:ext cx="628650" cy="62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5085308" y="2971800"/>
            <a:ext cx="37895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3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: Sample features from multiple similar models to build probability density functions. Use those probabilities to stochastically build possible models based on sequence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Bond Length and Angles probability (harmonic model)</a:t>
            </a:r>
          </a:p>
          <a:p>
            <a:pPr marL="342900" indent="-342900">
              <a:buAutoNum type="arabicPeriod"/>
            </a:pPr>
            <a:r>
              <a:rPr lang="en-US" dirty="0" smtClean="0"/>
              <a:t>Van der Waals Repulsion (non-harmonic features)</a:t>
            </a:r>
          </a:p>
          <a:p>
            <a:pPr marL="342900" indent="-342900">
              <a:buAutoNum type="arabicPeriod"/>
            </a:pPr>
            <a:r>
              <a:rPr lang="en-US" dirty="0" smtClean="0"/>
              <a:t>C</a:t>
            </a:r>
            <a:r>
              <a:rPr lang="el-GR" baseline="30000" dirty="0" smtClean="0"/>
              <a:t>α</a:t>
            </a:r>
            <a:r>
              <a:rPr lang="en-US" dirty="0" smtClean="0"/>
              <a:t>-C</a:t>
            </a:r>
            <a:r>
              <a:rPr lang="el-GR" baseline="30000" dirty="0" smtClean="0"/>
              <a:t>α</a:t>
            </a:r>
            <a:r>
              <a:rPr lang="en-US" dirty="0" smtClean="0"/>
              <a:t> Distance Features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Combining the PDFs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6" y="3988298"/>
            <a:ext cx="3902736" cy="1084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4" y="5181600"/>
            <a:ext cx="3536383" cy="1048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076" y="4066146"/>
            <a:ext cx="439815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646026"/>
            <a:ext cx="3057525" cy="33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37226" y="3988298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93" y="5181600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3076" y="5160747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1338" y="5669269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Optimization (Stretch goal)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</a:t>
                </a:r>
                <a:r>
                  <a:rPr lang="en-US" dirty="0" smtClean="0"/>
                  <a:t>: Models with higher probability will be closer to their natural state</a:t>
                </a:r>
              </a:p>
              <a:p>
                <a:r>
                  <a:rPr lang="en-US" b="1" dirty="0" smtClean="0"/>
                  <a:t>Probability of model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Fitness function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Minimizing the fitness function is the same as maximizing the probability of the </a:t>
                </a:r>
                <a:r>
                  <a:rPr lang="en-US" dirty="0" smtClean="0"/>
                  <a:t>model</a:t>
                </a:r>
              </a:p>
              <a:p>
                <a:r>
                  <a:rPr lang="en-US" b="1" dirty="0" smtClean="0"/>
                  <a:t>Method</a:t>
                </a:r>
                <a:r>
                  <a:rPr lang="en-US" dirty="0" smtClean="0"/>
                  <a:t>: Conjugated gradient descent</a:t>
                </a:r>
              </a:p>
              <a:p>
                <a:r>
                  <a:rPr lang="en-US" dirty="0" smtClean="0"/>
                  <a:t>Calculate gradient for each individual pdf for each optimization pass</a:t>
                </a:r>
              </a:p>
              <a:p>
                <a:r>
                  <a:rPr lang="en-US" dirty="0" smtClean="0"/>
                  <a:t>By including momentum (</a:t>
                </a:r>
                <a:r>
                  <a:rPr lang="el-GR" dirty="0" smtClean="0"/>
                  <a:t>β</a:t>
                </a:r>
                <a:r>
                  <a:rPr lang="en-US" dirty="0" smtClean="0"/>
                  <a:t>) fewer steps are needed and better optimizations can </a:t>
                </a:r>
                <a:r>
                  <a:rPr lang="en-US" smtClean="0"/>
                  <a:t>be found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OM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OM" id="{E70DB962-D35D-4B54-9036-AAA673CEC5EA}" vid="{A5CBD462-3E31-4F35-BC95-D2E99665F5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Mizzou_COM</Template>
  <TotalTime>202</TotalTime>
  <Words>294</Words>
  <Application>Microsoft Office PowerPoint</Application>
  <PresentationFormat>On-screen Show (4:3)</PresentationFormat>
  <Paragraphs>58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Courier New</vt:lpstr>
      <vt:lpstr>Mizzou_COM</vt:lpstr>
      <vt:lpstr>Protein Model Prediction</vt:lpstr>
      <vt:lpstr>Agenda</vt:lpstr>
      <vt:lpstr>Intro. to Template Based Modeling</vt:lpstr>
      <vt:lpstr>Template Selection</vt:lpstr>
      <vt:lpstr>Template Selection</vt:lpstr>
      <vt:lpstr>Cartesian vs Torsion</vt:lpstr>
      <vt:lpstr>Modeling from Probability</vt:lpstr>
      <vt:lpstr>Modeling from Probability</vt:lpstr>
      <vt:lpstr>Model Optimization (Stretch goal)</vt:lpstr>
      <vt:lpstr>Model Assessment</vt:lpstr>
      <vt:lpstr>Visualization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17</cp:revision>
  <dcterms:created xsi:type="dcterms:W3CDTF">2014-02-12T00:20:28Z</dcterms:created>
  <dcterms:modified xsi:type="dcterms:W3CDTF">2014-02-12T04:37:37Z</dcterms:modified>
</cp:coreProperties>
</file>