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9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594" y="102"/>
      </p:cViewPr>
      <p:guideLst>
        <p:guide orient="horz" pos="18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79"/>
            <a:ext cx="2312421" cy="1920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2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0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7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5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62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73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3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3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678" y="0"/>
            <a:ext cx="18253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6400800"/>
            <a:ext cx="6096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Caiwei</a:t>
            </a:r>
            <a:r>
              <a:rPr lang="en-US" sz="12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0800"/>
            <a:ext cx="53848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1109193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2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xk2310" TargetMode="External"/><Relationship Id="rId7" Type="http://schemas.openxmlformats.org/officeDocument/2006/relationships/hyperlink" Target="https://github.com/asparagui" TargetMode="External"/><Relationship Id="rId2" Type="http://schemas.openxmlformats.org/officeDocument/2006/relationships/hyperlink" Target="https://github.com/cwwmo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lander36" TargetMode="External"/><Relationship Id="rId5" Type="http://schemas.openxmlformats.org/officeDocument/2006/relationships/hyperlink" Target="https://github.com/pg7b2" TargetMode="External"/><Relationship Id="rId4" Type="http://schemas.openxmlformats.org/officeDocument/2006/relationships/hyperlink" Target="https://github.com/happyfh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8399" cy="3566160"/>
          </a:xfrm>
        </p:spPr>
        <p:txBody>
          <a:bodyPr/>
          <a:lstStyle/>
          <a:p>
            <a:r>
              <a:rPr lang="en-US" dirty="0" smtClean="0"/>
              <a:t>Protein Structure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 Free Modeling using Simulated Annealing and Consensus Scoring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1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scoring for model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1" cy="4317987"/>
          </a:xfrm>
        </p:spPr>
        <p:txBody>
          <a:bodyPr>
            <a:normAutofit/>
          </a:bodyPr>
          <a:lstStyle/>
          <a:p>
            <a:r>
              <a:rPr lang="en-US" dirty="0" smtClean="0"/>
              <a:t>Consensus is becoming popular in machine learning recently</a:t>
            </a:r>
          </a:p>
          <a:p>
            <a:r>
              <a:rPr lang="en-US" dirty="0" smtClean="0"/>
              <a:t>Ability to improve classification based on</a:t>
            </a:r>
            <a:br>
              <a:rPr lang="en-US" dirty="0" smtClean="0"/>
            </a:br>
            <a:r>
              <a:rPr lang="en-US" dirty="0" smtClean="0"/>
              <a:t>multiple different methods</a:t>
            </a:r>
          </a:p>
          <a:p>
            <a:r>
              <a:rPr lang="en-US" dirty="0" smtClean="0"/>
              <a:t>Modifying it for Simulated Annealing scoring</a:t>
            </a:r>
          </a:p>
          <a:p>
            <a:r>
              <a:rPr lang="en-US" dirty="0" smtClean="0"/>
              <a:t>Use three scoring techniques:</a:t>
            </a:r>
          </a:p>
          <a:p>
            <a:pPr lvl="1"/>
            <a:r>
              <a:rPr lang="en-US" dirty="0" smtClean="0"/>
              <a:t>D-fire</a:t>
            </a:r>
          </a:p>
          <a:p>
            <a:pPr lvl="1"/>
            <a:r>
              <a:rPr lang="en-US" dirty="0" smtClean="0"/>
              <a:t>RW-potential</a:t>
            </a:r>
          </a:p>
          <a:p>
            <a:pPr lvl="1"/>
            <a:r>
              <a:rPr lang="en-US" dirty="0" smtClean="0"/>
              <a:t>Rosetta</a:t>
            </a:r>
          </a:p>
          <a:p>
            <a:r>
              <a:rPr lang="en-US" dirty="0" smtClean="0"/>
              <a:t>If score improves for 2/3, accept</a:t>
            </a:r>
          </a:p>
          <a:p>
            <a:r>
              <a:rPr lang="en-US" dirty="0" smtClean="0"/>
              <a:t>Otherwise normalize and sum, then accept</a:t>
            </a:r>
            <a:br>
              <a:rPr lang="en-US" dirty="0" smtClean="0"/>
            </a:br>
            <a:r>
              <a:rPr lang="en-US" dirty="0" smtClean="0"/>
              <a:t>according to temperature based probability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9200" y="0"/>
            <a:ext cx="17315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Unique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30" y="2209800"/>
            <a:ext cx="5726539" cy="3953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56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decoys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does what…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777316"/>
              </p:ext>
            </p:extLst>
          </p:nvPr>
        </p:nvGraphicFramePr>
        <p:xfrm>
          <a:off x="1325625" y="2590800"/>
          <a:ext cx="3017775" cy="7772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498156"/>
                <a:gridCol w="151961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Name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Handle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Caiwei Wang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effectLst/>
                          <a:hlinkClick r:id="rId2"/>
                        </a:rPr>
                        <a:t>cwwmoment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15589"/>
              </p:ext>
            </p:extLst>
          </p:nvPr>
        </p:nvGraphicFramePr>
        <p:xfrm>
          <a:off x="5331268" y="3383280"/>
          <a:ext cx="5565332" cy="233172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02194"/>
                <a:gridCol w="1217613"/>
                <a:gridCol w="254552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Name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Handle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Is</a:t>
                      </a:r>
                      <a:r>
                        <a:rPr lang="en-US" b="1" baseline="0" dirty="0" smtClean="0">
                          <a:effectLst/>
                        </a:rPr>
                        <a:t> Doing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Xiaokai Qian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  <a:hlinkClick r:id="rId3"/>
                        </a:rPr>
                        <a:t>qxk2310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Testing, Coding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Haipei Fan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4"/>
                        </a:rPr>
                        <a:t>happyfhp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Documentation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Puneet Gaddam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5"/>
                        </a:rPr>
                        <a:t>pg7b2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Evaluation,</a:t>
                      </a:r>
                      <a:r>
                        <a:rPr lang="en-US" baseline="0" dirty="0" smtClean="0">
                          <a:effectLst/>
                        </a:rPr>
                        <a:t> Visualization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Sean Lander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6"/>
                        </a:rPr>
                        <a:t>slander36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PPTs,</a:t>
                      </a:r>
                      <a:r>
                        <a:rPr lang="en-US" baseline="0" dirty="0" smtClean="0">
                          <a:effectLst/>
                        </a:rPr>
                        <a:t> Coding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Brett Koonce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effectLst/>
                          <a:hlinkClick r:id="rId7"/>
                        </a:rPr>
                        <a:t>asparagui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Report, Coding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19200" y="1743670"/>
            <a:ext cx="5826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 Coordinator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6371" y="2581870"/>
            <a:ext cx="4627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Team Members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27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6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Template Free Modeling</a:t>
            </a:r>
          </a:p>
          <a:p>
            <a:r>
              <a:rPr lang="en-US" dirty="0" smtClean="0"/>
              <a:t>Fragment database construction</a:t>
            </a:r>
          </a:p>
          <a:p>
            <a:r>
              <a:rPr lang="en-US" dirty="0" smtClean="0"/>
              <a:t>Fragment database querying</a:t>
            </a:r>
          </a:p>
          <a:p>
            <a:r>
              <a:rPr lang="en-US" dirty="0" smtClean="0"/>
              <a:t>Target structure initialization</a:t>
            </a:r>
          </a:p>
          <a:p>
            <a:r>
              <a:rPr lang="en-US" dirty="0" smtClean="0"/>
              <a:t>Introduction to Simulated Annealing</a:t>
            </a:r>
          </a:p>
          <a:p>
            <a:r>
              <a:rPr lang="en-US" dirty="0" smtClean="0"/>
              <a:t>Consensus scoring for model acceptance 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Unique</a:t>
            </a:r>
            <a:endParaRPr lang="en-US" dirty="0" smtClean="0"/>
          </a:p>
          <a:p>
            <a:r>
              <a:rPr lang="en-US" dirty="0" smtClean="0"/>
              <a:t>Building decoys</a:t>
            </a:r>
          </a:p>
          <a:p>
            <a:r>
              <a:rPr lang="en-US" dirty="0" smtClean="0"/>
              <a:t>Decoy evaluation</a:t>
            </a:r>
          </a:p>
          <a:p>
            <a:r>
              <a:rPr lang="en-US" dirty="0" smtClean="0"/>
              <a:t>Who does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Template Free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of a protein’s structure is important</a:t>
            </a:r>
          </a:p>
          <a:p>
            <a:r>
              <a:rPr lang="en-US" dirty="0" smtClean="0"/>
              <a:t>Sometimes similar proteins can be used as templates</a:t>
            </a:r>
          </a:p>
          <a:p>
            <a:r>
              <a:rPr lang="en-US" dirty="0" smtClean="0"/>
              <a:t>Not all proteins have templates</a:t>
            </a:r>
          </a:p>
          <a:p>
            <a:r>
              <a:rPr lang="en-US" dirty="0" smtClean="0"/>
              <a:t>We can use fragments of other known proteins instead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48600" y="1858962"/>
            <a:ext cx="2438400" cy="2408238"/>
            <a:chOff x="8686800" y="1835333"/>
            <a:chExt cx="2438400" cy="2408238"/>
          </a:xfrm>
        </p:grpSpPr>
        <p:pic>
          <p:nvPicPr>
            <p:cNvPr id="2050" name="Picture 2" descr="http://feig.bch.msu.edu/images/structure.refine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13" r="10788"/>
            <a:stretch/>
          </p:blipFill>
          <p:spPr bwMode="auto">
            <a:xfrm>
              <a:off x="8686800" y="1835333"/>
              <a:ext cx="2438400" cy="24082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686800" y="3786371"/>
              <a:ext cx="2438400" cy="457200"/>
            </a:xfrm>
            <a:prstGeom prst="rect">
              <a:avLst/>
            </a:prstGeom>
            <a:solidFill>
              <a:srgbClr val="EAEAEA">
                <a:alpha val="40000"/>
              </a:srgbClr>
            </a:solidFill>
            <a:ln>
              <a:noFill/>
            </a:ln>
          </p:spPr>
          <p:txBody>
            <a:bodyPr wrap="square" lIns="91440" tIns="45720" rIns="91440" bIns="45720">
              <a:noAutofit/>
            </a:bodyPr>
            <a:lstStyle/>
            <a:p>
              <a:pPr algn="ctr"/>
              <a:r>
                <a:rPr lang="en-US" sz="24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Protein Template</a:t>
              </a:r>
              <a:endPara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57600"/>
            <a:ext cx="4822354" cy="24569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29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228600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SD</a:t>
            </a:r>
            <a:r>
              <a:rPr lang="en-US" b="1" u="sng" dirty="0" smtClean="0">
                <a:solidFill>
                  <a:srgbClr val="FF0000"/>
                </a:solidFill>
              </a:rPr>
              <a:t>DEVYQYIVS</a:t>
            </a:r>
            <a:r>
              <a:rPr lang="en-US" dirty="0" smtClean="0"/>
              <a:t>QVKQYGIEPAELLSRKYGDKAKYHLSQ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65083"/>
              </p:ext>
            </p:extLst>
          </p:nvPr>
        </p:nvGraphicFramePr>
        <p:xfrm>
          <a:off x="2895600" y="707998"/>
          <a:ext cx="3045905" cy="1854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45375"/>
                <a:gridCol w="17005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none" dirty="0" smtClean="0">
                          <a:solidFill>
                            <a:srgbClr val="FF0000"/>
                          </a:solidFill>
                        </a:rPr>
                        <a:t>DEVYQYIVS</a:t>
                      </a:r>
                      <a:endParaRPr 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(130,-120,45,…)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SDDEQYRK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(35,115,-30,…)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EVYQYIVRK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YGDKQHYHL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Bent-Up Arrow 5"/>
          <p:cNvSpPr/>
          <p:nvPr/>
        </p:nvSpPr>
        <p:spPr>
          <a:xfrm rot="5400000">
            <a:off x="2089666" y="641866"/>
            <a:ext cx="914400" cy="6974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" y="30480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DEVYQYIVS</a:t>
            </a:r>
            <a:r>
              <a:rPr lang="en-US" dirty="0" smtClean="0"/>
              <a:t>QVKQYGIKYHLSQ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2713"/>
              </p:ext>
            </p:extLst>
          </p:nvPr>
        </p:nvGraphicFramePr>
        <p:xfrm>
          <a:off x="100149" y="4648200"/>
          <a:ext cx="3045905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45375"/>
                <a:gridCol w="17005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none" dirty="0" smtClean="0">
                          <a:solidFill>
                            <a:srgbClr val="FF0000"/>
                          </a:solidFill>
                        </a:rPr>
                        <a:t>DEVYQYIVS</a:t>
                      </a:r>
                      <a:endParaRPr 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(130,-120,45,…)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QVKQYGIKY</a:t>
                      </a:r>
                      <a:endParaRPr lang="en-US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(35,115,-30,…)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YGIKYHLSQ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6200" y="35433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DEVYQYIVS</a:t>
            </a:r>
            <a:r>
              <a:rPr lang="en-US" b="1" u="sng" dirty="0" smtClean="0">
                <a:solidFill>
                  <a:srgbClr val="0070C0"/>
                </a:solidFill>
              </a:rPr>
              <a:t>QVKQYGIKY</a:t>
            </a:r>
            <a:r>
              <a:rPr lang="en-US" dirty="0" smtClean="0"/>
              <a:t>HLSQ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" y="40386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DEVYQYIVS</a:t>
            </a:r>
            <a:r>
              <a:rPr lang="en-US" dirty="0" smtClean="0">
                <a:solidFill>
                  <a:srgbClr val="0070C0"/>
                </a:solidFill>
              </a:rPr>
              <a:t>QVKQ</a:t>
            </a:r>
            <a:r>
              <a:rPr lang="en-US" b="1" u="sng" dirty="0" smtClean="0">
                <a:solidFill>
                  <a:srgbClr val="002060"/>
                </a:solidFill>
              </a:rPr>
              <a:t>YGIKYHLSQ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29000" y="2895600"/>
            <a:ext cx="8656321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← s0; e ← E(s)                    // Initial state, energy.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s;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e                // Initial "best" solution.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 ← 0                               // Energy evaluation count.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k &lt;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and e 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emax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// While time left &amp; not good enough: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← temperature(k/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// Temperature calculation.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neighbour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               // Pick some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neighbour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E(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         // Compute its energy.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P(e,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T) &gt; random() then  // Should we move to it?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e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// Yes, change state.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then              // Is this a new best?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←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// Save 'new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neighbour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 to 'best found'.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k ← k + 1                         // One more evaluation done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sbest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// Return the best solution found.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305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8303" y="1066800"/>
            <a:ext cx="627670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Simulated Annealing for Score Maximization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 &lt;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max_steps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temperature := temperature -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cooling_rate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candidate :=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solution.neighbor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score(solution) - score(candidate)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Candidate score is worse than current solution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0: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Higher the temp, closer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gets to 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e^(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/temperature)</a:t>
            </a:r>
          </a:p>
          <a:p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Select from uniform distribution. If higher than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skip that candidate and try again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random():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continue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solution := candidate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6400" y="609600"/>
            <a:ext cx="7086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Simulated Annealing for Score Maximization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count &lt;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max_steps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temperature := temperature -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cooling_rate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candidate :=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solution.neighbor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Get score deltas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score_difference1 := score1(solution) - score1(candidate)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score_difference2 := score2(solution) - score2(candidate)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score_difference3 := score3(solution) - score3(candidate)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Two or more candidate scores are worse than current solution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two_or_more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0):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Normalize score differences based on their scoring methods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normalize_and_sum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Higher the temp, closer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gets to 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:= e^(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score_difference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/temperature)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Select from uniform distribution. If higher than</a:t>
            </a: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skip that candidate and try again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prob_to_accept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random():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continue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solution := candidate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9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database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get from PDB to DB?</a:t>
            </a:r>
          </a:p>
          <a:p>
            <a:r>
              <a:rPr lang="en-US" dirty="0" smtClean="0"/>
              <a:t>Convert PDB into residue-torsion pairs</a:t>
            </a:r>
          </a:p>
          <a:p>
            <a:r>
              <a:rPr lang="en-US" dirty="0" smtClean="0"/>
              <a:t>Sliding window along new list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503" y="1845734"/>
            <a:ext cx="4822354" cy="24569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18681"/>
              </p:ext>
            </p:extLst>
          </p:nvPr>
        </p:nvGraphicFramePr>
        <p:xfrm>
          <a:off x="990600" y="3276600"/>
          <a:ext cx="4905100" cy="1112520"/>
        </p:xfrm>
        <a:graphic>
          <a:graphicData uri="http://schemas.openxmlformats.org/drawingml/2006/table">
            <a:tbl>
              <a:tblPr firstCol="1">
                <a:tableStyleId>{E8B1032C-EA38-4F05-BA0D-38AFFFC7BED3}</a:tableStyleId>
              </a:tblPr>
              <a:tblGrid>
                <a:gridCol w="490510"/>
                <a:gridCol w="490510"/>
                <a:gridCol w="490510"/>
                <a:gridCol w="490510"/>
                <a:gridCol w="490510"/>
                <a:gridCol w="490510"/>
                <a:gridCol w="490510"/>
                <a:gridCol w="490510"/>
                <a:gridCol w="490510"/>
                <a:gridCol w="4905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Phi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-60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-75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Psi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77008"/>
              </p:ext>
            </p:extLst>
          </p:nvPr>
        </p:nvGraphicFramePr>
        <p:xfrm>
          <a:off x="990596" y="4769637"/>
          <a:ext cx="4876800" cy="1112520"/>
        </p:xfrm>
        <a:graphic>
          <a:graphicData uri="http://schemas.openxmlformats.org/drawingml/2006/table">
            <a:tbl>
              <a:tblPr firstCol="1">
                <a:tableStyleId>{E8B1032C-EA38-4F05-BA0D-38AFFFC7BED3}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Phi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-60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-75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-145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Psi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3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database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structure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with Template Based Modelling, initialization is not very important</a:t>
            </a:r>
          </a:p>
          <a:p>
            <a:r>
              <a:rPr lang="en-US" dirty="0" smtClean="0"/>
              <a:t>For each non-overlapping chunk of 9 from target sequence, find decent match in Fragment DB</a:t>
            </a:r>
          </a:p>
          <a:p>
            <a:r>
              <a:rPr lang="en-US" dirty="0" smtClean="0"/>
              <a:t>When we reach the end, take the final 9 and find a decent match in Fragment DB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23" y="3775059"/>
            <a:ext cx="2950720" cy="493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27" y="4193320"/>
            <a:ext cx="2956816" cy="4938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373" y="4611581"/>
            <a:ext cx="2950720" cy="4938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943" y="3572117"/>
            <a:ext cx="3060457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Idea: </a:t>
            </a:r>
            <a:r>
              <a:rPr lang="en-US" dirty="0" smtClean="0"/>
              <a:t>Allow mistakes when high energy (temperature), then slowly become more strict as energy lowers</a:t>
            </a:r>
          </a:p>
          <a:p>
            <a:r>
              <a:rPr lang="en-US" dirty="0" smtClean="0"/>
              <a:t>In each cycle:</a:t>
            </a:r>
          </a:p>
          <a:p>
            <a:pPr lvl="1"/>
            <a:r>
              <a:rPr lang="en-US" dirty="0" smtClean="0"/>
              <a:t>Grab the current solution’s neighbor</a:t>
            </a:r>
          </a:p>
          <a:p>
            <a:pPr lvl="1"/>
            <a:r>
              <a:rPr lang="en-US" dirty="0" smtClean="0"/>
              <a:t>If the neighbor’s score is better, use</a:t>
            </a:r>
            <a:br>
              <a:rPr lang="en-US" dirty="0" smtClean="0"/>
            </a:br>
            <a:r>
              <a:rPr lang="en-US" dirty="0" smtClean="0"/>
              <a:t>the neighbor as the current solution</a:t>
            </a:r>
          </a:p>
          <a:p>
            <a:pPr lvl="1"/>
            <a:r>
              <a:rPr lang="en-US" dirty="0" smtClean="0"/>
              <a:t>If it’s not, select it with a probability</a:t>
            </a:r>
            <a:br>
              <a:rPr lang="en-US" dirty="0" smtClean="0"/>
            </a:br>
            <a:r>
              <a:rPr lang="en-US" dirty="0" smtClean="0"/>
              <a:t>based on the current temperature,</a:t>
            </a:r>
            <a:br>
              <a:rPr lang="en-US" dirty="0" smtClean="0"/>
            </a:br>
            <a:r>
              <a:rPr lang="en-US" dirty="0" smtClean="0"/>
              <a:t>e^(-change/temperature) when trying</a:t>
            </a:r>
            <a:br>
              <a:rPr lang="en-US" dirty="0" smtClean="0"/>
            </a:br>
            <a:r>
              <a:rPr lang="en-US" dirty="0" smtClean="0"/>
              <a:t>to minimize, e^(-change/temperature)</a:t>
            </a:r>
            <a:br>
              <a:rPr lang="en-US" dirty="0" smtClean="0"/>
            </a:br>
            <a:r>
              <a:rPr lang="en-US" dirty="0" smtClean="0"/>
              <a:t>otherwise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253853"/>
            <a:ext cx="6279424" cy="36152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32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zzou_CMM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zzou_CMMS" id="{AC84FC4D-46FE-4242-88B7-A4A37FE105A4}" vid="{AFE4D93A-7C23-4F6E-B41D-D219774FD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Mizzou_CMMS</Template>
  <TotalTime>117</TotalTime>
  <Words>561</Words>
  <Application>Microsoft Office PowerPoint</Application>
  <PresentationFormat>Widescreen</PresentationFormat>
  <Paragraphs>213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Mizzou_CMMS</vt:lpstr>
      <vt:lpstr>Protein Structure Prediction</vt:lpstr>
      <vt:lpstr>Agenda</vt:lpstr>
      <vt:lpstr>Introduction to Template Free Modelling</vt:lpstr>
      <vt:lpstr>PowerPoint Presentation</vt:lpstr>
      <vt:lpstr>PowerPoint Presentation</vt:lpstr>
      <vt:lpstr>Fragment database construction</vt:lpstr>
      <vt:lpstr>Fragment database querying</vt:lpstr>
      <vt:lpstr>Target structure initialization</vt:lpstr>
      <vt:lpstr>Introduction to Simulated Annealing</vt:lpstr>
      <vt:lpstr>Consensus scoring for model acceptance</vt:lpstr>
      <vt:lpstr>Building decoys</vt:lpstr>
      <vt:lpstr>Decoy evaluation</vt:lpstr>
      <vt:lpstr>Who does what…</vt:lpstr>
      <vt:lpstr>Questions?</vt:lpstr>
    </vt:vector>
  </TitlesOfParts>
  <Company>University of Missouri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Structure Prediction</dc:title>
  <dc:creator>Lander, Sean (MU-Student)</dc:creator>
  <cp:lastModifiedBy>Sean</cp:lastModifiedBy>
  <cp:revision>19</cp:revision>
  <dcterms:created xsi:type="dcterms:W3CDTF">2014-02-26T22:17:04Z</dcterms:created>
  <dcterms:modified xsi:type="dcterms:W3CDTF">2014-02-27T00:14:58Z</dcterms:modified>
</cp:coreProperties>
</file>