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57" r:id="rId4"/>
    <p:sldId id="258" r:id="rId5"/>
    <p:sldId id="259" r:id="rId6"/>
    <p:sldId id="269" r:id="rId7"/>
    <p:sldId id="270" r:id="rId8"/>
    <p:sldId id="271" r:id="rId9"/>
    <p:sldId id="272" r:id="rId10"/>
    <p:sldId id="277" r:id="rId11"/>
    <p:sldId id="265" r:id="rId12"/>
    <p:sldId id="267" r:id="rId13"/>
    <p:sldId id="278" r:id="rId14"/>
    <p:sldId id="279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14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EF687610-B264-4EE2-9162-558FC9B97517}" type="datetimeFigureOut">
              <a:rPr lang="en-US" smtClean="0"/>
              <a:t>2014-05-05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03FD3641-491E-4991-93F1-1E187ED6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38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7610-B264-4EE2-9162-558FC9B97517}" type="datetimeFigureOut">
              <a:rPr lang="en-US" smtClean="0"/>
              <a:t>2014-05-05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3641-491E-4991-93F1-1E187ED6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4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7610-B264-4EE2-9162-558FC9B97517}" type="datetimeFigureOut">
              <a:rPr lang="en-US" smtClean="0"/>
              <a:t>2014-05-05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3641-491E-4991-93F1-1E187ED6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3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7610-B264-4EE2-9162-558FC9B97517}" type="datetimeFigureOut">
              <a:rPr lang="en-US" smtClean="0"/>
              <a:t>2014-05-05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3641-491E-4991-93F1-1E187ED6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0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7610-B264-4EE2-9162-558FC9B97517}" type="datetimeFigureOut">
              <a:rPr lang="en-US" smtClean="0"/>
              <a:t>2014-05-05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3641-491E-4991-93F1-1E187ED6B4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606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7610-B264-4EE2-9162-558FC9B97517}" type="datetimeFigureOut">
              <a:rPr lang="en-US" smtClean="0"/>
              <a:t>2014-05-05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3641-491E-4991-93F1-1E187ED6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7610-B264-4EE2-9162-558FC9B97517}" type="datetimeFigureOut">
              <a:rPr lang="en-US" smtClean="0"/>
              <a:t>2014-05-05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3641-491E-4991-93F1-1E187ED6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7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7610-B264-4EE2-9162-558FC9B97517}" type="datetimeFigureOut">
              <a:rPr lang="en-US" smtClean="0"/>
              <a:t>2014-05-05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3641-491E-4991-93F1-1E187ED6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1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7610-B264-4EE2-9162-558FC9B97517}" type="datetimeFigureOut">
              <a:rPr lang="en-US" smtClean="0"/>
              <a:t>2014-05-05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3641-491E-4991-93F1-1E187ED6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9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7610-B264-4EE2-9162-558FC9B97517}" type="datetimeFigureOut">
              <a:rPr lang="en-US" smtClean="0"/>
              <a:t>2014-05-05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3641-491E-4991-93F1-1E187ED6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1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7610-B264-4EE2-9162-558FC9B97517}" type="datetimeFigureOut">
              <a:rPr lang="en-US" smtClean="0"/>
              <a:t>2014-05-05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3641-491E-4991-93F1-1E187ED6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9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F687610-B264-4EE2-9162-558FC9B97517}" type="datetimeFigureOut">
              <a:rPr lang="en-US" smtClean="0"/>
              <a:t>2014-05-05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3FD3641-491E-4991-93F1-1E187ED6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izzoukdd-104818.use1-2.nitrousbox.com/mining/c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mizzoukdd-104818.use1-2.nitrousbox.com/minin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ive.apache.org" TargetMode="External"/><Relationship Id="rId2" Type="http://schemas.openxmlformats.org/officeDocument/2006/relationships/hyperlink" Target="http://projectreporter.nih.gov/reporter.cf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nap.stanford.edu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Mining NIH Grant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9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dirty="0" smtClean="0"/>
              <a:t>Statistics</a:t>
            </a:r>
            <a:br>
              <a:rPr lang="en-US" dirty="0" smtClean="0"/>
            </a:br>
            <a:r>
              <a:rPr lang="en-US" dirty="0" smtClean="0"/>
              <a:t>Funding </a:t>
            </a:r>
            <a:r>
              <a:rPr lang="en-US" dirty="0" smtClean="0"/>
              <a:t>per PI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8417"/>
            <a:ext cx="8215884" cy="4621434"/>
          </a:xfrm>
        </p:spPr>
      </p:pic>
    </p:spTree>
    <p:extLst>
      <p:ext uri="{BB962C8B-B14F-4D97-AF65-F5344CB8AC3E}">
        <p14:creationId xmlns:p14="http://schemas.microsoft.com/office/powerpoint/2010/main" val="30336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Analysis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Co-PI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Closeness</a:t>
            </a:r>
          </a:p>
          <a:p>
            <a:r>
              <a:rPr lang="en-US" dirty="0" err="1" smtClean="0"/>
              <a:t>Betweeness</a:t>
            </a:r>
            <a:endParaRPr lang="en-US" dirty="0" smtClean="0"/>
          </a:p>
          <a:p>
            <a:r>
              <a:rPr lang="en-US" dirty="0" smtClean="0"/>
              <a:t>Network Constraint</a:t>
            </a:r>
          </a:p>
          <a:p>
            <a:r>
              <a:rPr lang="en-US" dirty="0" smtClean="0"/>
              <a:t>Clustering Coefficient</a:t>
            </a:r>
          </a:p>
          <a:p>
            <a:r>
              <a:rPr lang="en-US" dirty="0" smtClean="0"/>
              <a:t>PageRank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842802"/>
            <a:ext cx="3027287" cy="257679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601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92" y="1691322"/>
            <a:ext cx="5622714" cy="289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Analysis</a:t>
            </a:r>
            <a:br>
              <a:rPr lang="en-US" dirty="0" smtClean="0"/>
            </a:br>
            <a:r>
              <a:rPr lang="en-US" dirty="0" smtClean="0"/>
              <a:t>Data </a:t>
            </a:r>
            <a:r>
              <a:rPr lang="en-US" dirty="0"/>
              <a:t>v</a:t>
            </a:r>
            <a:r>
              <a:rPr lang="en-US" dirty="0" smtClean="0"/>
              <a:t>isualization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3828" t="2940" r="3828" b="1961"/>
          <a:stretch/>
        </p:blipFill>
        <p:spPr>
          <a:xfrm>
            <a:off x="5029200" y="3429000"/>
            <a:ext cx="3279190" cy="32457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844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br>
              <a:rPr lang="en-US" dirty="0" smtClean="0"/>
            </a:br>
            <a:r>
              <a:rPr lang="en-US" dirty="0" smtClean="0"/>
              <a:t>Grants by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50</a:t>
            </a:r>
            <a:r>
              <a:rPr lang="en-US" baseline="30000" dirty="0" smtClean="0"/>
              <a:t>th</a:t>
            </a:r>
            <a:r>
              <a:rPr lang="en-US" dirty="0" smtClean="0"/>
              <a:t> of dataset</a:t>
            </a:r>
          </a:p>
          <a:p>
            <a:pPr lvl="1"/>
            <a:r>
              <a:rPr lang="en-US" dirty="0" smtClean="0"/>
              <a:t>Equal distribution of years</a:t>
            </a:r>
            <a:endParaRPr lang="en-US" dirty="0"/>
          </a:p>
          <a:p>
            <a:r>
              <a:rPr lang="en-US" dirty="0" smtClean="0"/>
              <a:t>Used Deep Autoencoder Network to reduce from 438-&gt;200-&gt;100-&gt;50-&gt;25-&gt;2</a:t>
            </a:r>
          </a:p>
          <a:p>
            <a:r>
              <a:rPr lang="en-US" dirty="0" smtClean="0"/>
              <a:t>Each grant now represented by 2 features, x and y, and can be plotted</a:t>
            </a:r>
          </a:p>
        </p:txBody>
      </p:sp>
    </p:spTree>
    <p:extLst>
      <p:ext uri="{BB962C8B-B14F-4D97-AF65-F5344CB8AC3E}">
        <p14:creationId xmlns:p14="http://schemas.microsoft.com/office/powerpoint/2010/main" val="42143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br>
              <a:rPr lang="en-US" dirty="0" smtClean="0"/>
            </a:br>
            <a:r>
              <a:rPr lang="en-US" dirty="0" smtClean="0"/>
              <a:t>Grants by Keywords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1" y="1728417"/>
            <a:ext cx="8170993" cy="4596183"/>
          </a:xfrm>
        </p:spPr>
      </p:pic>
    </p:spTree>
    <p:extLst>
      <p:ext uri="{BB962C8B-B14F-4D97-AF65-F5344CB8AC3E}">
        <p14:creationId xmlns:p14="http://schemas.microsoft.com/office/powerpoint/2010/main" val="21127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NIH</a:t>
            </a:r>
            <a:endParaRPr lang="en-US" dirty="0" smtClean="0"/>
          </a:p>
          <a:p>
            <a:r>
              <a:rPr lang="en-US" dirty="0" smtClean="0">
                <a:hlinkClick r:id="rId3" action="ppaction://hlinkfile"/>
              </a:rPr>
              <a:t>Hive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SNAP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5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overview – NIH grants data</a:t>
            </a:r>
          </a:p>
          <a:p>
            <a:r>
              <a:rPr lang="en-US" dirty="0" smtClean="0"/>
              <a:t>Database ERD</a:t>
            </a:r>
          </a:p>
          <a:p>
            <a:r>
              <a:rPr lang="en-US" dirty="0" smtClean="0"/>
              <a:t>General statistics</a:t>
            </a:r>
          </a:p>
          <a:p>
            <a:r>
              <a:rPr lang="en-US" dirty="0" smtClean="0"/>
              <a:t>Network Analysis</a:t>
            </a:r>
          </a:p>
          <a:p>
            <a:r>
              <a:rPr lang="en-US" dirty="0" smtClean="0"/>
              <a:t>Geospatial representation of data</a:t>
            </a:r>
          </a:p>
          <a:p>
            <a:r>
              <a:rPr lang="en-US" dirty="0" smtClean="0"/>
              <a:t>Feature reduction for clustering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13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~2.2 million NIH grants</a:t>
            </a:r>
          </a:p>
          <a:p>
            <a:r>
              <a:rPr lang="en-US" dirty="0" smtClean="0"/>
              <a:t>~30 years (1985-present)</a:t>
            </a:r>
          </a:p>
          <a:p>
            <a:r>
              <a:rPr lang="en-US" dirty="0" smtClean="0"/>
              <a:t>~253 thousand PIs</a:t>
            </a:r>
          </a:p>
          <a:p>
            <a:r>
              <a:rPr lang="en-US" dirty="0" smtClean="0"/>
              <a:t>~118 thousand terms</a:t>
            </a:r>
          </a:p>
          <a:p>
            <a:r>
              <a:rPr lang="en-US" dirty="0" smtClean="0"/>
              <a:t>~57 million grant-term 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7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0"/>
            <a:ext cx="718185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376729" y="3090729"/>
            <a:ext cx="6848742" cy="6858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ERD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97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dirty="0"/>
              <a:t>s</a:t>
            </a:r>
            <a:r>
              <a:rPr lang="en-US" dirty="0" smtClean="0"/>
              <a:t>tatistics</a:t>
            </a:r>
            <a:br>
              <a:rPr lang="en-US" dirty="0" smtClean="0"/>
            </a:br>
            <a:r>
              <a:rPr lang="en-US" dirty="0" smtClean="0"/>
              <a:t>Grants </a:t>
            </a:r>
            <a:r>
              <a:rPr lang="en-US" dirty="0" smtClean="0"/>
              <a:t>per </a:t>
            </a:r>
            <a:r>
              <a:rPr lang="en-US" dirty="0" smtClean="0"/>
              <a:t>year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1" y="1728417"/>
            <a:ext cx="8170993" cy="4596183"/>
          </a:xfrm>
        </p:spPr>
      </p:pic>
    </p:spTree>
    <p:extLst>
      <p:ext uri="{BB962C8B-B14F-4D97-AF65-F5344CB8AC3E}">
        <p14:creationId xmlns:p14="http://schemas.microsoft.com/office/powerpoint/2010/main" val="27786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dirty="0"/>
              <a:t>s</a:t>
            </a:r>
            <a:r>
              <a:rPr lang="en-US" dirty="0" smtClean="0"/>
              <a:t>tatistics</a:t>
            </a:r>
            <a:br>
              <a:rPr lang="en-US" dirty="0" smtClean="0"/>
            </a:br>
            <a:r>
              <a:rPr lang="en-US" dirty="0" smtClean="0"/>
              <a:t>Grants </a:t>
            </a:r>
            <a:r>
              <a:rPr lang="en-US" dirty="0" smtClean="0"/>
              <a:t>per </a:t>
            </a:r>
            <a:r>
              <a:rPr lang="en-US" dirty="0" smtClean="0"/>
              <a:t>city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1" y="1728417"/>
            <a:ext cx="8170993" cy="4596183"/>
          </a:xfrm>
        </p:spPr>
      </p:pic>
    </p:spTree>
    <p:extLst>
      <p:ext uri="{BB962C8B-B14F-4D97-AF65-F5344CB8AC3E}">
        <p14:creationId xmlns:p14="http://schemas.microsoft.com/office/powerpoint/2010/main" val="356338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</a:t>
            </a:r>
            <a:r>
              <a:rPr lang="en-US" dirty="0"/>
              <a:t>s</a:t>
            </a:r>
            <a:r>
              <a:rPr lang="en-US" dirty="0" smtClean="0"/>
              <a:t>tatistics</a:t>
            </a:r>
            <a:br>
              <a:rPr lang="en-US" dirty="0" smtClean="0"/>
            </a:br>
            <a:r>
              <a:rPr lang="en-US" dirty="0" smtClean="0"/>
              <a:t>Grants </a:t>
            </a:r>
            <a:r>
              <a:rPr lang="en-US" dirty="0" smtClean="0"/>
              <a:t>per </a:t>
            </a:r>
            <a:r>
              <a:rPr lang="en-US" dirty="0" smtClean="0"/>
              <a:t>county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28416"/>
            <a:ext cx="8215884" cy="4621434"/>
          </a:xfrm>
        </p:spPr>
      </p:pic>
    </p:spTree>
    <p:extLst>
      <p:ext uri="{BB962C8B-B14F-4D97-AF65-F5344CB8AC3E}">
        <p14:creationId xmlns:p14="http://schemas.microsoft.com/office/powerpoint/2010/main" val="356338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dirty="0"/>
              <a:t>s</a:t>
            </a:r>
            <a:r>
              <a:rPr lang="en-US" dirty="0" smtClean="0"/>
              <a:t>tatistics</a:t>
            </a:r>
            <a:br>
              <a:rPr lang="en-US" dirty="0" smtClean="0"/>
            </a:br>
            <a:r>
              <a:rPr lang="en-US" dirty="0" smtClean="0"/>
              <a:t>Grants </a:t>
            </a:r>
            <a:r>
              <a:rPr lang="en-US" dirty="0" smtClean="0"/>
              <a:t>per </a:t>
            </a:r>
            <a:r>
              <a:rPr lang="en-US" dirty="0" smtClean="0"/>
              <a:t>state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1" y="1728416"/>
            <a:ext cx="8170993" cy="4596183"/>
          </a:xfrm>
        </p:spPr>
      </p:pic>
    </p:spTree>
    <p:extLst>
      <p:ext uri="{BB962C8B-B14F-4D97-AF65-F5344CB8AC3E}">
        <p14:creationId xmlns:p14="http://schemas.microsoft.com/office/powerpoint/2010/main" val="356338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dirty="0"/>
              <a:t>s</a:t>
            </a:r>
            <a:r>
              <a:rPr lang="en-US" dirty="0" smtClean="0"/>
              <a:t>tatistics</a:t>
            </a:r>
            <a:br>
              <a:rPr lang="en-US" dirty="0" smtClean="0"/>
            </a:br>
            <a:r>
              <a:rPr lang="en-US" dirty="0" smtClean="0"/>
              <a:t>Grants </a:t>
            </a:r>
            <a:r>
              <a:rPr lang="en-US" dirty="0" smtClean="0"/>
              <a:t>per PI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8417"/>
            <a:ext cx="8215884" cy="4621434"/>
          </a:xfrm>
        </p:spPr>
      </p:pic>
    </p:spTree>
    <p:extLst>
      <p:ext uri="{BB962C8B-B14F-4D97-AF65-F5344CB8AC3E}">
        <p14:creationId xmlns:p14="http://schemas.microsoft.com/office/powerpoint/2010/main" val="376976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TC103457515[[fn=View]]</Template>
  <TotalTime>237</TotalTime>
  <Words>123</Words>
  <Application>Microsoft Office PowerPoint</Application>
  <PresentationFormat>On-screen Show (4:3)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Schoolbook</vt:lpstr>
      <vt:lpstr>Wingdings 2</vt:lpstr>
      <vt:lpstr>View</vt:lpstr>
      <vt:lpstr>Mining NIH Grant Data</vt:lpstr>
      <vt:lpstr>Agenda</vt:lpstr>
      <vt:lpstr>Data overview</vt:lpstr>
      <vt:lpstr>ERD</vt:lpstr>
      <vt:lpstr>General statistics Grants per year</vt:lpstr>
      <vt:lpstr>General statistics Grants per city</vt:lpstr>
      <vt:lpstr>General statistics Grants per county</vt:lpstr>
      <vt:lpstr>General statistics Grants per state</vt:lpstr>
      <vt:lpstr>General statistics Grants per PI</vt:lpstr>
      <vt:lpstr>General Statistics Funding per PI</vt:lpstr>
      <vt:lpstr>Network Analysis Co-PI network</vt:lpstr>
      <vt:lpstr>Network Analysis Data visualization</vt:lpstr>
      <vt:lpstr>Clustering Grants by Keywords</vt:lpstr>
      <vt:lpstr>Clustering Grants by Keywords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NIH Grant Data</dc:title>
  <dc:creator>MUII</dc:creator>
  <cp:lastModifiedBy>Sean</cp:lastModifiedBy>
  <cp:revision>15</cp:revision>
  <dcterms:created xsi:type="dcterms:W3CDTF">2014-05-04T20:24:45Z</dcterms:created>
  <dcterms:modified xsi:type="dcterms:W3CDTF">2014-05-05T15:27:27Z</dcterms:modified>
</cp:coreProperties>
</file>