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65" r:id="rId15"/>
    <p:sldId id="267" r:id="rId16"/>
    <p:sldId id="278" r:id="rId17"/>
    <p:sldId id="26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87610-B264-4EE2-9162-558FC9B97517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D3641-491E-4991-93F1-1E187ED6B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05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87610-B264-4EE2-9162-558FC9B97517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D3641-491E-4991-93F1-1E187ED6B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712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87610-B264-4EE2-9162-558FC9B97517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D3641-491E-4991-93F1-1E187ED6B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382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87610-B264-4EE2-9162-558FC9B97517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D3641-491E-4991-93F1-1E187ED6B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420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87610-B264-4EE2-9162-558FC9B97517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D3641-491E-4991-93F1-1E187ED6B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27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87610-B264-4EE2-9162-558FC9B97517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D3641-491E-4991-93F1-1E187ED6B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68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87610-B264-4EE2-9162-558FC9B97517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D3641-491E-4991-93F1-1E187ED6B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60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87610-B264-4EE2-9162-558FC9B97517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D3641-491E-4991-93F1-1E187ED6B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26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87610-B264-4EE2-9162-558FC9B97517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D3641-491E-4991-93F1-1E187ED6B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436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87610-B264-4EE2-9162-558FC9B97517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D3641-491E-4991-93F1-1E187ED6B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344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87610-B264-4EE2-9162-558FC9B97517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D3641-491E-4991-93F1-1E187ED6B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280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87610-B264-4EE2-9162-558FC9B97517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D3641-491E-4991-93F1-1E187ED6B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25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babbage.cs.missouri.edu/~mapp86/mining/c.html" TargetMode="External"/><Relationship Id="rId2" Type="http://schemas.openxmlformats.org/officeDocument/2006/relationships/hyperlink" Target="http://babbage.cs.missouri.edu/~mapp86/mining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Mining NIH Grant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798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Statistics: Funding per 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61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 Statistics: Funding per County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61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 Statistics: Funding per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61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Statistics: Funding per 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61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Co-PI Network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Closeness</a:t>
            </a:r>
          </a:p>
          <a:p>
            <a:r>
              <a:rPr lang="en-US" dirty="0" err="1" smtClean="0"/>
              <a:t>Betweeness</a:t>
            </a:r>
            <a:endParaRPr lang="en-US" dirty="0" smtClean="0"/>
          </a:p>
          <a:p>
            <a:r>
              <a:rPr lang="en-US" dirty="0" smtClean="0"/>
              <a:t>Network Constraint</a:t>
            </a:r>
          </a:p>
          <a:p>
            <a:r>
              <a:rPr lang="en-US" dirty="0" smtClean="0"/>
              <a:t>Clustering Coefficient</a:t>
            </a:r>
          </a:p>
          <a:p>
            <a:r>
              <a:rPr lang="en-US" dirty="0" smtClean="0"/>
              <a:t>PageRank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011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Co-PI Network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US Heat 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443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Grant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50</a:t>
            </a:r>
            <a:r>
              <a:rPr lang="en-US" baseline="30000" dirty="0" smtClean="0"/>
              <a:t>th</a:t>
            </a:r>
            <a:r>
              <a:rPr lang="en-US" dirty="0" smtClean="0"/>
              <a:t> of dataset</a:t>
            </a:r>
          </a:p>
          <a:p>
            <a:pPr lvl="1"/>
            <a:r>
              <a:rPr lang="en-US" dirty="0" smtClean="0"/>
              <a:t>Equal distribution of years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371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58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~2.2 million grants</a:t>
            </a:r>
          </a:p>
          <a:p>
            <a:r>
              <a:rPr lang="en-US" dirty="0" smtClean="0"/>
              <a:t>~30 years (1985-present)</a:t>
            </a:r>
          </a:p>
          <a:p>
            <a:r>
              <a:rPr lang="en-US" dirty="0" smtClean="0"/>
              <a:t>~253 thousand PIs</a:t>
            </a:r>
          </a:p>
          <a:p>
            <a:r>
              <a:rPr lang="en-US" dirty="0" smtClean="0"/>
              <a:t>~118 thousand terms</a:t>
            </a:r>
          </a:p>
          <a:p>
            <a:r>
              <a:rPr lang="en-US" dirty="0" smtClean="0"/>
              <a:t>~57 million grant-term relations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072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82839"/>
            <a:ext cx="6934200" cy="6622717"/>
          </a:xfrm>
        </p:spPr>
      </p:pic>
    </p:spTree>
    <p:extLst>
      <p:ext uri="{BB962C8B-B14F-4D97-AF65-F5344CB8AC3E}">
        <p14:creationId xmlns:p14="http://schemas.microsoft.com/office/powerpoint/2010/main" val="544972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Statistics: Grants per Year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609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Statistics: Grants per 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383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 Statistics: Grants per County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383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Statistics: Grants per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383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Statistics: Grants per 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768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Statistics: Funding </a:t>
            </a:r>
            <a:r>
              <a:rPr lang="en-US" smtClean="0"/>
              <a:t>per Year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09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116</Words>
  <Application>Microsoft Office PowerPoint</Application>
  <PresentationFormat>On-screen Show (4:3)</PresentationFormat>
  <Paragraphs>30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Mining NIH Grant Data</vt:lpstr>
      <vt:lpstr>Data Sources</vt:lpstr>
      <vt:lpstr>PowerPoint Presentation</vt:lpstr>
      <vt:lpstr>General Statistics: Grants per Year</vt:lpstr>
      <vt:lpstr>General Statistics: Grants per City</vt:lpstr>
      <vt:lpstr>General Statistics: Grants per County</vt:lpstr>
      <vt:lpstr>General Statistics: Grants per State</vt:lpstr>
      <vt:lpstr>General Statistics: Grants per PI</vt:lpstr>
      <vt:lpstr>General Statistics: Funding per Year</vt:lpstr>
      <vt:lpstr>General Statistics: Funding per City</vt:lpstr>
      <vt:lpstr>General Statistics: Funding per County</vt:lpstr>
      <vt:lpstr>General Statistics: Funding per State</vt:lpstr>
      <vt:lpstr>General Statistics: Funding per PI</vt:lpstr>
      <vt:lpstr>Co-PI Network Analysis</vt:lpstr>
      <vt:lpstr>Data Visualization</vt:lpstr>
      <vt:lpstr>Grant Clustering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Mining NIH Grant Data</dc:title>
  <dc:creator>MUII</dc:creator>
  <cp:lastModifiedBy>MUII</cp:lastModifiedBy>
  <cp:revision>5</cp:revision>
  <dcterms:created xsi:type="dcterms:W3CDTF">2014-05-04T20:24:45Z</dcterms:created>
  <dcterms:modified xsi:type="dcterms:W3CDTF">2014-05-04T23:29:04Z</dcterms:modified>
</cp:coreProperties>
</file>