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5DEAC5-DC8A-46D7-A830-BEE412FE893C}">
          <p14:sldIdLst>
            <p14:sldId id="256"/>
            <p14:sldId id="257"/>
            <p14:sldId id="258"/>
            <p14:sldId id="259"/>
            <p14:sldId id="260"/>
            <p14:sldId id="266"/>
            <p14:sldId id="267"/>
            <p14:sldId id="263"/>
            <p14:sldId id="261"/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1E2D-6531-3259-6511-E28FFE96C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E329-B7F3-8471-5E71-B8D62590F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F8BA-E110-4C7E-20D3-6C0C578E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0D5B-0C4E-4E26-7347-2BA7CA94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3004-3C4E-1FE5-06CE-F3B75740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8BD-F707-BE39-DAC9-E7E95EC4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58E8F-C2BD-DC8B-C742-992003DC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DD23-5C35-2DCD-0ED9-AD585A85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2EE6-2067-E4C7-1FC3-EDE7D6E2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4E16-BB06-6E36-4C20-5BBD0361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FA24A-C342-7DEB-4B93-0EF4F446B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8333B-81C2-6DA1-5923-581D42322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1782-B001-3110-D8C4-2E95B777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6563-5058-AB87-6AF8-1030C57A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05A6-1CA8-2B36-E4C1-E1D62B8F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A793-1047-5946-A4D9-C39B2036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E042-15A3-780D-2238-6209C790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5F4F9-9B6A-58B4-026B-A29EC100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DD06-EF43-2157-2B89-84CCE555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BAED-300D-3880-4C91-097C452C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F75D-9B60-2267-3902-4D7F9725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378DF-D98F-1FA8-2697-6E56AB7D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B438-AE00-2A8B-BFA2-25D140E4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AFE8-D7DA-7EDB-1E7D-7C41219E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1506-A95F-B8AF-A89B-342CB98F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89FF-DB38-9D6B-A681-6A1BAB6A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CA26-F89C-848E-BCFC-21FFF8B3C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CC348-25F6-2BEE-D3AE-B9FF3B3F8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582B-06A3-8722-AA71-A401235F8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59CDC-BF3E-3594-F8E1-D785D82F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2879-9486-6742-4D54-BB1079D1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04DBF-06F5-793F-8C5E-448508DA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19BB-4F60-5BC0-D714-6EA625FCA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34307-5172-53B2-A6EE-B9672150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3906D-8816-3196-7EFB-A2D7F194D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D6BD6-0882-E0CB-B133-6B9381D01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D19EA-5069-E7E9-564E-9E0AB7CF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49EDE-A220-9578-413C-D6CC832A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AC00-2758-BA3D-38D4-91786D01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D255-3ED3-91B8-E999-700388A3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03DFF6-3C7C-15D9-D16E-26439D46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4EC25-1C41-70F0-D62E-C5A51DB7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66701-64D7-F051-1FB5-F73BADFB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BC10C-36BF-5EFE-162E-31B2D196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9C92-0E11-013A-6084-8A83FA61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A9545-FF6D-649F-12DD-D906D233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F6DA-AEAE-95C6-67E1-BFA6E32B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D51A-9DBF-DF2C-336E-FAC8AC29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FE7DA-BDAC-5546-9241-A9E982FE2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5DBE-3F60-8E42-5848-DBEA6B34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25FDC-B099-F28A-D9AD-B51190C5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240F1-D41E-3E33-D287-A0FCAD2B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7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722F-7F80-728C-42A4-05742A64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188F7-56EE-CF49-3C22-3E1441FC1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FA35-C341-E6DE-0A25-54120A475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974E-DD0E-46BE-786A-FD30F071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5494F-DDE1-EA1E-D591-A9DD5246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33B0-3DB0-5FBD-6A6F-F2940042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79429-8572-C7B8-D19C-3126FC56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8ED9-5231-8A68-02AB-79F3D3A02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4FC7-14C4-3702-8A4C-4C2FB3541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21FA-9A3A-4876-96B0-8E51700F11F5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3A7C-CEC5-9089-86D4-3019325BA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50AD1-2809-A115-4642-30EA634F3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8886-461C-4F72-9E91-A7CFAF87E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9C69-9CFB-562C-B63D-2E01201FC5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Telco Customer Churn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53C88-FD8F-A8F1-8E81-E9EAADA88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Predictive Retention and Value Prioritization</a:t>
            </a:r>
          </a:p>
          <a:p>
            <a:r>
              <a:rPr lang="en-US" dirty="0"/>
              <a:t>Leveraging Machine Learning to Optimize Budget and Reduce High-Value Attrition.</a:t>
            </a:r>
          </a:p>
        </p:txBody>
      </p:sp>
    </p:spTree>
    <p:extLst>
      <p:ext uri="{BB962C8B-B14F-4D97-AF65-F5344CB8AC3E}">
        <p14:creationId xmlns:p14="http://schemas.microsoft.com/office/powerpoint/2010/main" val="352284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292A-3AF0-CA77-BE1C-1E7C8BC5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40" y="79533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662416-079D-4982-4A71-A79A5A23C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1250" y="4762476"/>
            <a:ext cx="10948768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chemeClr val="tx1"/>
                </a:solidFill>
              </a:rPr>
              <a:t> We have the model, the target, and the strategy.</a:t>
            </a:r>
          </a:p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 </a:t>
            </a:r>
            <a:r>
              <a:rPr lang="en-US" altLang="en-US" sz="1800" dirty="0">
                <a:solidFill>
                  <a:schemeClr val="tx1"/>
                </a:solidFill>
                <a:latin typeface="Google Sans Text"/>
              </a:rPr>
              <a:t>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ext </a:t>
            </a:r>
            <a:r>
              <a:rPr lang="en-US" altLang="en-US" sz="1800" dirty="0">
                <a:solidFill>
                  <a:schemeClr val="tx1"/>
                </a:solidFill>
                <a:latin typeface="Google Sans Text"/>
              </a:rPr>
              <a:t>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tep is 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Integration of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P(Churn)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score into the CRM system to track the 153 customers in real-time.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6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8CA0-0737-67EB-3786-A37AC715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A40EE-964D-47A4-73AB-81DEEFF2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Core Problem:</a:t>
            </a:r>
            <a:r>
              <a:rPr lang="en-US" sz="2400" dirty="0"/>
              <a:t> High-risk customers are expensive to save, and budget is wasted on low-value customers.</a:t>
            </a:r>
            <a:endParaRPr lang="en-US" sz="2400" b="1" dirty="0"/>
          </a:p>
          <a:p>
            <a:r>
              <a:rPr lang="en-US" sz="2400" b="1" dirty="0"/>
              <a:t>Solution: </a:t>
            </a:r>
            <a:r>
              <a:rPr lang="en-US" sz="2400" dirty="0"/>
              <a:t>An integrated ML pipeline was developed to predict risk and quantify customer value (CLTV).</a:t>
            </a:r>
          </a:p>
          <a:p>
            <a:r>
              <a:rPr lang="en-US" sz="2400" b="1" dirty="0"/>
              <a:t>Result: </a:t>
            </a:r>
            <a:r>
              <a:rPr lang="en-US" sz="2400" dirty="0"/>
              <a:t>Identified 153 customers for urgent action (High Risk, High Value).</a:t>
            </a:r>
          </a:p>
          <a:p>
            <a:r>
              <a:rPr lang="en-US" sz="2400" b="1" dirty="0"/>
              <a:t>Primary Recommendation: </a:t>
            </a:r>
            <a:r>
              <a:rPr lang="en-US" sz="2400" dirty="0"/>
              <a:t>Offer a significant discount on the Monthly Charge (to address their high cost/risk factor) in exchange for signing a Two-Year Contract (to capture the long-term value identified by the regressor).</a:t>
            </a:r>
          </a:p>
          <a:p>
            <a:r>
              <a:rPr lang="en-US" sz="2400" b="1" dirty="0"/>
              <a:t>Model Performance: </a:t>
            </a:r>
            <a:r>
              <a:rPr lang="en-US" sz="2400" dirty="0"/>
              <a:t>Churn Classifier AUC of 0.87</a:t>
            </a:r>
            <a:r>
              <a:rPr lang="en-US" sz="2400" b="1" dirty="0"/>
              <a:t> </a:t>
            </a:r>
          </a:p>
          <a:p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032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BC8A-B139-DDE6-2B99-54D490B4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094A-5521-70B1-0541-DC134663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Create a Prioritization Matrix by merging three ML insights.</a:t>
            </a:r>
          </a:p>
          <a:p>
            <a:r>
              <a:rPr lang="en-US" b="1" dirty="0"/>
              <a:t>Pipeline: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Unsupervised ML (Clustering): </a:t>
            </a:r>
            <a:r>
              <a:rPr lang="en-US" dirty="0"/>
              <a:t>Defined 4 actionable segments (Urgent Churners, Phone Users).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Supervised ML (Classification): </a:t>
            </a:r>
            <a:r>
              <a:rPr lang="en-US" dirty="0"/>
              <a:t>Predicted P(Churn)</a:t>
            </a:r>
            <a:r>
              <a:rPr lang="en-US" b="1" dirty="0"/>
              <a:t> </a:t>
            </a:r>
            <a:r>
              <a:rPr lang="en-US" dirty="0"/>
              <a:t>(who is leaving)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Regression Analysis: </a:t>
            </a:r>
            <a:r>
              <a:rPr lang="en-US" dirty="0"/>
              <a:t>Predicted CLTV (who is worth saving).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b="1" dirty="0"/>
              <a:t>Key Validation: </a:t>
            </a:r>
            <a:r>
              <a:rPr lang="en-US" dirty="0"/>
              <a:t>The ClusterID was the single most important feature for churn prediction.</a:t>
            </a:r>
          </a:p>
        </p:txBody>
      </p:sp>
    </p:spTree>
    <p:extLst>
      <p:ext uri="{BB962C8B-B14F-4D97-AF65-F5344CB8AC3E}">
        <p14:creationId xmlns:p14="http://schemas.microsoft.com/office/powerpoint/2010/main" val="238257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93A2-937C-B305-0E3F-0D4D2170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Customer Segmentation (K-Means Output)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62FDA-8510-3F75-23B8-3232B6572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42680"/>
              </p:ext>
            </p:extLst>
          </p:nvPr>
        </p:nvGraphicFramePr>
        <p:xfrm>
          <a:off x="838200" y="1825625"/>
          <a:ext cx="10515596" cy="347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4036528492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63358578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59237471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93465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Segment (Cluster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Churn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 Insight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6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Value Loyalists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58.5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Value, High Commitment, </a:t>
                      </a:r>
                      <a:r>
                        <a:rPr lang="en-US" b="0" dirty="0"/>
                        <a:t>Lowest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16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Mid-Tier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Moderate Value, Moderate Commitment,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43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Lowest Value, High Commitment, Stable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6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 Churners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 months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Cost, Low Commitment, </a:t>
                      </a:r>
                      <a:r>
                        <a:rPr lang="en-US" b="0" dirty="0"/>
                        <a:t>Highest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5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9CA485-859E-C9E5-B29B-BC48CEB6F578}"/>
              </a:ext>
            </a:extLst>
          </p:cNvPr>
          <p:cNvSpPr txBox="1"/>
          <p:nvPr/>
        </p:nvSpPr>
        <p:spPr>
          <a:xfrm>
            <a:off x="838199" y="6032310"/>
            <a:ext cx="1051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75% </a:t>
            </a:r>
            <a:r>
              <a:rPr lang="en-US" dirty="0"/>
              <a:t>of our most critical customers belong to one group: Urgent Churners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2878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8F39-6B28-4526-33B8-9C5D3E08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Churn Risk Drivers (Classification Model)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A07B3B-767F-580D-87BE-7134CB333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3 Drivers of Churn Risk (P(Churn))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86E7D5-7305-1DE2-EC63-156BA02137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ClusterID (Behavioral Group)</a:t>
            </a:r>
          </a:p>
          <a:p>
            <a:r>
              <a:rPr lang="en-US" dirty="0"/>
              <a:t>Tenure Months (Low tenure = High risk)</a:t>
            </a:r>
          </a:p>
          <a:p>
            <a:r>
              <a:rPr lang="en-US" dirty="0"/>
              <a:t>Total Charges (High charges = Low risk)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202A84-88D5-84ED-2B03-D68106F52B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2142699"/>
            <a:ext cx="5183188" cy="34722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D03FFB-FAFA-6929-5760-3B42B4343050}"/>
              </a:ext>
            </a:extLst>
          </p:cNvPr>
          <p:cNvSpPr txBox="1"/>
          <p:nvPr/>
        </p:nvSpPr>
        <p:spPr>
          <a:xfrm>
            <a:off x="839788" y="6189663"/>
            <a:ext cx="1051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 is driven by ClusterID and Time</a:t>
            </a:r>
          </a:p>
        </p:txBody>
      </p:sp>
    </p:spTree>
    <p:extLst>
      <p:ext uri="{BB962C8B-B14F-4D97-AF65-F5344CB8AC3E}">
        <p14:creationId xmlns:p14="http://schemas.microsoft.com/office/powerpoint/2010/main" val="237028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2A5C6-1786-574F-06F8-47769102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3B6A-1B01-6DD3-0F55-16D3C75A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Customer Value Drivers (Regression Model)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E4A9F2-8835-47B1-116A-EFDD61FF8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3 Drivers of Value (CLTV)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D90A4C-4712-9161-69F8-DBD72BA51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Tenure Months (Longer tenure = Higher value) Tenure Months (Low tenure = High risk)</a:t>
            </a:r>
          </a:p>
          <a:p>
            <a:r>
              <a:rPr lang="en-US" dirty="0"/>
              <a:t>Total Charges (High charges = High Value)</a:t>
            </a:r>
          </a:p>
          <a:p>
            <a:r>
              <a:rPr lang="en-US" dirty="0"/>
              <a:t>ClusterID (Behavioral Group)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6E8F91-6F53-EAD4-0724-ED4E48BC65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9024" y="2142699"/>
            <a:ext cx="5183188" cy="34722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9B6C12-4EA9-9881-5C0D-D76B1B0D538E}"/>
              </a:ext>
            </a:extLst>
          </p:cNvPr>
          <p:cNvSpPr txBox="1"/>
          <p:nvPr/>
        </p:nvSpPr>
        <p:spPr>
          <a:xfrm>
            <a:off x="839788" y="6189663"/>
            <a:ext cx="1051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Value is driven by Longevity and commitment</a:t>
            </a:r>
          </a:p>
        </p:txBody>
      </p:sp>
    </p:spTree>
    <p:extLst>
      <p:ext uri="{BB962C8B-B14F-4D97-AF65-F5344CB8AC3E}">
        <p14:creationId xmlns:p14="http://schemas.microsoft.com/office/powerpoint/2010/main" val="276015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C81E1-3993-F46E-2C02-8887EC3D0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17DC-AD02-85E3-DD04-B5A231BD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Prioritization Matrix (The Action Plan)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738763-AFDE-B3A0-C151-DCD6F67A8F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/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888E1B-5648-EBE6-DD41-05716EB4844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505075"/>
            <a:ext cx="5157788" cy="3684588"/>
          </a:xfrm>
        </p:spPr>
        <p:txBody>
          <a:bodyPr/>
          <a:lstStyle/>
          <a:p>
            <a:r>
              <a:rPr lang="en-US" b="1" dirty="0"/>
              <a:t>Key Finding:</a:t>
            </a:r>
            <a:r>
              <a:rPr lang="en-US" dirty="0"/>
              <a:t> 74.5% of customers in the Urgent Action quadrant belong to the high-risk </a:t>
            </a:r>
            <a:r>
              <a:rPr lang="en-US" b="1" dirty="0"/>
              <a:t>Cluster 3</a:t>
            </a:r>
            <a:r>
              <a:rPr lang="en-US" dirty="0"/>
              <a:t> segment, confirming the target pool.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4352F-93A9-07E9-2DF0-F963BCDB7CEE}"/>
              </a:ext>
            </a:extLst>
          </p:cNvPr>
          <p:cNvSpPr txBox="1"/>
          <p:nvPr/>
        </p:nvSpPr>
        <p:spPr>
          <a:xfrm>
            <a:off x="839788" y="6189663"/>
            <a:ext cx="1051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Focus Budget on 153 customers in Urgent Action quadrant for maximum ROI</a:t>
            </a:r>
          </a:p>
        </p:txBody>
      </p:sp>
    </p:spTree>
    <p:extLst>
      <p:ext uri="{BB962C8B-B14F-4D97-AF65-F5344CB8AC3E}">
        <p14:creationId xmlns:p14="http://schemas.microsoft.com/office/powerpoint/2010/main" val="396891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8F0A-0FE5-23FE-F7A7-909EAFD2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Specific Retention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2047-77C7-EB28-88E8-733A9DE5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Target Group:</a:t>
            </a:r>
            <a:r>
              <a:rPr lang="en-US" dirty="0"/>
              <a:t> Quadrant I (The 153 Urgent Action Customers).</a:t>
            </a:r>
          </a:p>
          <a:p>
            <a:r>
              <a:rPr lang="en-US" b="1" dirty="0"/>
              <a:t>Strategy Rationale:</a:t>
            </a:r>
            <a:r>
              <a:rPr lang="en-US" dirty="0"/>
              <a:t> Address both the risk factor (cost) and the value factor (commitment).</a:t>
            </a:r>
          </a:p>
          <a:p>
            <a:r>
              <a:rPr lang="en-US" b="1" dirty="0"/>
              <a:t>The Offer: </a:t>
            </a:r>
            <a:r>
              <a:rPr lang="en-US" dirty="0"/>
              <a:t>“Receive a 15% discount on your monthly bill for 12 months, contingent upon signing a Two-Year Contract.”</a:t>
            </a:r>
          </a:p>
          <a:p>
            <a:r>
              <a:rPr lang="en-US" b="1" dirty="0"/>
              <a:t>Justification:</a:t>
            </a:r>
            <a:r>
              <a:rPr lang="en-US" dirty="0"/>
              <a:t> This addresses the high Monthly Charge risk factor while securing the high CLTV associated with the Two-Year Contract value driver.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1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65E-CD2F-99F3-DE49-795B5DA6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Secondary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66FC-1014-25E6-A804-1B2E8923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Budget Management (QIII):</a:t>
            </a:r>
            <a:r>
              <a:rPr lang="en-US" dirty="0"/>
              <a:t> Cease deploying high-cost retention offers to Low-Value/High-Risk customers. Use resources mostly on the 153 targets.</a:t>
            </a:r>
          </a:p>
          <a:p>
            <a:r>
              <a:rPr lang="en-US" b="1" dirty="0"/>
              <a:t>Proactive Rewards (QII):</a:t>
            </a:r>
            <a:r>
              <a:rPr lang="en-US" dirty="0"/>
              <a:t> Maintain satisfaction in the Low-Risk/High-Value group (</a:t>
            </a:r>
            <a:r>
              <a:rPr lang="en-US" dirty="0">
                <a:solidFill>
                  <a:schemeClr val="dk1"/>
                </a:solidFill>
              </a:rPr>
              <a:t>High Value Loyalists</a:t>
            </a:r>
            <a:r>
              <a:rPr lang="en-US" dirty="0"/>
              <a:t>) with low-cost, high-goodwill offers (e.g., free feature upgrade) to prevent them from entering the high-risk zone.</a:t>
            </a:r>
          </a:p>
          <a:p>
            <a:r>
              <a:rPr lang="en-US" b="1" dirty="0"/>
              <a:t>Future Work: </a:t>
            </a:r>
            <a:r>
              <a:rPr lang="en-US" dirty="0"/>
              <a:t>Use the CLTV model to evaluate the financial return of all new marketing campaigns</a:t>
            </a:r>
          </a:p>
        </p:txBody>
      </p:sp>
    </p:spTree>
    <p:extLst>
      <p:ext uri="{BB962C8B-B14F-4D97-AF65-F5344CB8AC3E}">
        <p14:creationId xmlns:p14="http://schemas.microsoft.com/office/powerpoint/2010/main" val="19495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629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Google Sans Text</vt:lpstr>
      <vt:lpstr>Wingdings</vt:lpstr>
      <vt:lpstr>Office Theme</vt:lpstr>
      <vt:lpstr>Telco Customer Churn Strategy</vt:lpstr>
      <vt:lpstr>Executive Summary</vt:lpstr>
      <vt:lpstr>Methodology Overview</vt:lpstr>
      <vt:lpstr>Customer Segmentation (K-Means Output)</vt:lpstr>
      <vt:lpstr>Churn Risk Drivers (Classification Model)</vt:lpstr>
      <vt:lpstr>Customer Value Drivers (Regression Model)</vt:lpstr>
      <vt:lpstr>The Prioritization Matrix (The Action Plan)</vt:lpstr>
      <vt:lpstr>The Specific Retention Offer</vt:lpstr>
      <vt:lpstr>Secondary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2025-10-25T00:37:47Z</dcterms:created>
  <dcterms:modified xsi:type="dcterms:W3CDTF">2025-10-25T02:40:43Z</dcterms:modified>
</cp:coreProperties>
</file>