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58" r:id="rId6"/>
    <p:sldId id="261" r:id="rId7"/>
    <p:sldId id="262" r:id="rId8"/>
    <p:sldId id="286" r:id="rId9"/>
    <p:sldId id="283" r:id="rId10"/>
    <p:sldId id="287"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01" d="100"/>
          <a:sy n="101" d="100"/>
        </p:scale>
        <p:origin x="150" y="3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11/15/2022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11/15/2022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3157728"/>
            <a:ext cx="7077456" cy="1243584"/>
          </a:xfrm>
        </p:spPr>
        <p:txBody>
          <a:bodyPr/>
          <a:lstStyle/>
          <a:p>
            <a:br>
              <a:rPr lang="en-US" dirty="0"/>
            </a:br>
            <a:br>
              <a:rPr lang="en-US" dirty="0"/>
            </a:br>
            <a:r>
              <a:rPr lang="en-US" dirty="0"/>
              <a:t>Capstone Project: Valorant Weapon Balancing</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4645533"/>
            <a:ext cx="7077456" cy="868680"/>
          </a:xfrm>
        </p:spPr>
        <p:txBody>
          <a:bodyPr/>
          <a:lstStyle/>
          <a:p>
            <a:pPr marL="0" indent="0">
              <a:buNone/>
            </a:pPr>
            <a:r>
              <a:rPr lang="en-US" dirty="0"/>
              <a:t>Michael Jara</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Motivation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Gaming is one of the biggest industries in the world, pulling in hundreds of billions of dollars in revenue every year </a:t>
            </a:r>
          </a:p>
          <a:p>
            <a:r>
              <a:rPr lang="en-US" dirty="0"/>
              <a:t>Popular competitive games such as Valorant (Riot Games), Call of Duty (Activision), and Apex Legends (Respawn) rely heavily on their games being updated regularly with new content and basic upkeep in order to keep players interested, playing, and spending money </a:t>
            </a:r>
          </a:p>
          <a:p>
            <a:r>
              <a:rPr lang="en-US" dirty="0"/>
              <a:t>One big part of this ecosystem is making sure the weapons within these games are well balanced to encourage a variety of gameplay styles and fair, rewarding competition</a:t>
            </a:r>
          </a:p>
          <a:p>
            <a:r>
              <a:rPr lang="en-US" dirty="0"/>
              <a:t>Companies such as Activision and Riot Games employ special teams of game developers and data analysts/scientists in order to make sure their games are well balanced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Project Goals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9" name="Text Placeholder 8">
            <a:extLst>
              <a:ext uri="{FF2B5EF4-FFF2-40B4-BE49-F238E27FC236}">
                <a16:creationId xmlns:a16="http://schemas.microsoft.com/office/drawing/2014/main" id="{4A057C3A-BC47-488C-88FB-ED1B7D602EFC}"/>
              </a:ext>
            </a:extLst>
          </p:cNvPr>
          <p:cNvSpPr>
            <a:spLocks noGrp="1"/>
          </p:cNvSpPr>
          <p:nvPr>
            <p:ph type="body" idx="1"/>
          </p:nvPr>
        </p:nvSpPr>
        <p:spPr/>
        <p:txBody>
          <a:bodyPr/>
          <a:lstStyle/>
          <a:p>
            <a:r>
              <a:rPr lang="en-US" dirty="0"/>
              <a:t>Research Question</a:t>
            </a:r>
          </a:p>
        </p:txBody>
      </p:sp>
      <p:sp>
        <p:nvSpPr>
          <p:cNvPr id="11" name="Text Placeholder 10">
            <a:extLst>
              <a:ext uri="{FF2B5EF4-FFF2-40B4-BE49-F238E27FC236}">
                <a16:creationId xmlns:a16="http://schemas.microsoft.com/office/drawing/2014/main" id="{93298D46-1F78-4DF9-8DE6-2856AA246B05}"/>
              </a:ext>
            </a:extLst>
          </p:cNvPr>
          <p:cNvSpPr>
            <a:spLocks noGrp="1"/>
          </p:cNvSpPr>
          <p:nvPr>
            <p:ph type="body" sz="quarter" idx="3"/>
          </p:nvPr>
        </p:nvSpPr>
        <p:spPr/>
        <p:txBody>
          <a:bodyPr/>
          <a:lstStyle/>
          <a:p>
            <a:r>
              <a:rPr lang="en-US" dirty="0"/>
              <a:t>To accomplish this</a:t>
            </a:r>
          </a:p>
        </p:txBody>
      </p:sp>
      <p:sp>
        <p:nvSpPr>
          <p:cNvPr id="13" name="Content Placeholder 12">
            <a:extLst>
              <a:ext uri="{FF2B5EF4-FFF2-40B4-BE49-F238E27FC236}">
                <a16:creationId xmlns:a16="http://schemas.microsoft.com/office/drawing/2014/main" id="{607175C8-6E43-4E36-8FA2-7AA8D488A047}"/>
              </a:ext>
            </a:extLst>
          </p:cNvPr>
          <p:cNvSpPr>
            <a:spLocks noGrp="1"/>
          </p:cNvSpPr>
          <p:nvPr>
            <p:ph sz="quarter" idx="4"/>
          </p:nvPr>
        </p:nvSpPr>
        <p:spPr/>
        <p:txBody>
          <a:bodyPr/>
          <a:lstStyle/>
          <a:p>
            <a:r>
              <a:rPr lang="en-US" dirty="0"/>
              <a:t>Explore Valorant weapon data and observe common trends</a:t>
            </a:r>
          </a:p>
          <a:p>
            <a:r>
              <a:rPr lang="en-US" dirty="0"/>
              <a:t>Create a classification model that can classify a weapon as either balanced or unbalanced </a:t>
            </a:r>
          </a:p>
          <a:p>
            <a:r>
              <a:rPr lang="en-US" dirty="0"/>
              <a:t>Use Model on the most recent version of the game </a:t>
            </a:r>
          </a:p>
          <a:p>
            <a:endParaRPr lang="en-US" dirty="0"/>
          </a:p>
        </p:txBody>
      </p:sp>
      <p:sp>
        <p:nvSpPr>
          <p:cNvPr id="15" name="Content Placeholder 14">
            <a:extLst>
              <a:ext uri="{FF2B5EF4-FFF2-40B4-BE49-F238E27FC236}">
                <a16:creationId xmlns:a16="http://schemas.microsoft.com/office/drawing/2014/main" id="{1319DBBA-77EE-4B15-B7E6-3C60AC747BF7}"/>
              </a:ext>
            </a:extLst>
          </p:cNvPr>
          <p:cNvSpPr>
            <a:spLocks noGrp="1"/>
          </p:cNvSpPr>
          <p:nvPr>
            <p:ph sz="half" idx="2"/>
          </p:nvPr>
        </p:nvSpPr>
        <p:spPr/>
        <p:txBody>
          <a:bodyPr/>
          <a:lstStyle/>
          <a:p>
            <a:r>
              <a:rPr lang="en-US" dirty="0"/>
              <a:t>Can we use data relating to Valorant weapons such as Damage/Round, Kill Death Assist ratio (KDA), and others to classify weapons into distinct categories to assess the current state of the game? </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b="1" kern="1200" spc="-70" baseline="0" dirty="0">
                <a:latin typeface="+mj-lt"/>
                <a:ea typeface="+mj-ea"/>
                <a:cs typeface="+mj-cs"/>
              </a:rPr>
              <a:t>The Dataset </a:t>
            </a:r>
          </a:p>
        </p:txBody>
      </p:sp>
      <p:sp>
        <p:nvSpPr>
          <p:cNvPr id="45" name="Slide Number Placeholder 2">
            <a:extLst>
              <a:ext uri="{FF2B5EF4-FFF2-40B4-BE49-F238E27FC236}">
                <a16:creationId xmlns:a16="http://schemas.microsoft.com/office/drawing/2014/main" id="{62A53E1C-9BB0-93C1-B99C-39A6B6E72ACF}"/>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4</a:t>
            </a:fld>
            <a:endParaRPr lang="en-US" noProof="0"/>
          </a:p>
        </p:txBody>
      </p:sp>
      <p:pic>
        <p:nvPicPr>
          <p:cNvPr id="40" name="Picture 39">
            <a:extLst>
              <a:ext uri="{FF2B5EF4-FFF2-40B4-BE49-F238E27FC236}">
                <a16:creationId xmlns:a16="http://schemas.microsoft.com/office/drawing/2014/main" id="{44CA1F03-F465-434C-A573-E6714334EA2D}"/>
              </a:ext>
            </a:extLst>
          </p:cNvPr>
          <p:cNvPicPr>
            <a:picLocks noChangeAspect="1"/>
          </p:cNvPicPr>
          <p:nvPr/>
        </p:nvPicPr>
        <p:blipFill>
          <a:blip r:embed="rId2"/>
          <a:stretch>
            <a:fillRect/>
          </a:stretch>
        </p:blipFill>
        <p:spPr>
          <a:xfrm>
            <a:off x="4110087" y="1444649"/>
            <a:ext cx="7548513" cy="1849385"/>
          </a:xfrm>
          <a:prstGeom prst="rect">
            <a:avLst/>
          </a:prstGeom>
          <a:noFill/>
        </p:spPr>
      </p:pic>
      <p:sp>
        <p:nvSpPr>
          <p:cNvPr id="35" name="Content Placeholder 14">
            <a:extLst>
              <a:ext uri="{FF2B5EF4-FFF2-40B4-BE49-F238E27FC236}">
                <a16:creationId xmlns:a16="http://schemas.microsoft.com/office/drawing/2014/main" id="{6A1F4F4C-38BB-4CCF-A4A2-DB11444B747E}"/>
              </a:ext>
            </a:extLst>
          </p:cNvPr>
          <p:cNvSpPr txBox="1">
            <a:spLocks/>
          </p:cNvSpPr>
          <p:nvPr/>
        </p:nvSpPr>
        <p:spPr>
          <a:xfrm>
            <a:off x="443366" y="1444649"/>
            <a:ext cx="3365063" cy="4579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kern="1200">
                <a:solidFill>
                  <a:schemeClr val="bg1"/>
                </a:solidFill>
                <a:latin typeface="+mn-lt"/>
                <a:ea typeface="+mn-ea"/>
                <a:cs typeface="+mn-cs"/>
              </a:rPr>
              <a:t>Data was scrapped from www.metasrc.com/valorant/stats/weapons </a:t>
            </a:r>
          </a:p>
          <a:p>
            <a:pPr marL="0" indent="0">
              <a:buNone/>
            </a:pPr>
            <a:r>
              <a:rPr lang="en-US" sz="1600" kern="1200">
                <a:solidFill>
                  <a:schemeClr val="bg1"/>
                </a:solidFill>
                <a:latin typeface="+mn-lt"/>
                <a:ea typeface="+mn-ea"/>
                <a:cs typeface="+mn-cs"/>
              </a:rPr>
              <a:t>This website uses the official Valorant API to aggregate millions of player matches into the following columns, which are further portioned by player Rank and game version (Patch)</a:t>
            </a:r>
          </a:p>
          <a:p>
            <a:pPr marL="0" indent="0">
              <a:buNone/>
            </a:pPr>
            <a:r>
              <a:rPr lang="en-US" sz="1600" kern="1200">
                <a:solidFill>
                  <a:schemeClr val="bg1"/>
                </a:solidFill>
                <a:latin typeface="+mn-lt"/>
                <a:ea typeface="+mn-ea"/>
                <a:cs typeface="+mn-cs"/>
              </a:rPr>
              <a:t>Weapons are placed into Tiers ranging from Bad (D) all the way to Strong (S) by assessing each weapons overall pick rate and player success with that weapon. This will become our label column </a:t>
            </a:r>
          </a:p>
          <a:p>
            <a:pPr marL="0" indent="0">
              <a:buNone/>
            </a:pPr>
            <a:endParaRPr lang="en-US" sz="1600" kern="1200">
              <a:solidFill>
                <a:schemeClr val="bg1"/>
              </a:solidFill>
              <a:latin typeface="+mn-lt"/>
              <a:ea typeface="+mn-ea"/>
              <a:cs typeface="+mn-cs"/>
            </a:endParaRPr>
          </a:p>
        </p:txBody>
      </p:sp>
      <p:pic>
        <p:nvPicPr>
          <p:cNvPr id="44" name="Picture 43">
            <a:extLst>
              <a:ext uri="{FF2B5EF4-FFF2-40B4-BE49-F238E27FC236}">
                <a16:creationId xmlns:a16="http://schemas.microsoft.com/office/drawing/2014/main" id="{2E6A6B22-5708-4A28-8AB0-ABC2EEB3C4B2}"/>
              </a:ext>
            </a:extLst>
          </p:cNvPr>
          <p:cNvPicPr>
            <a:picLocks noChangeAspect="1"/>
          </p:cNvPicPr>
          <p:nvPr/>
        </p:nvPicPr>
        <p:blipFill>
          <a:blip r:embed="rId3"/>
          <a:stretch>
            <a:fillRect/>
          </a:stretch>
        </p:blipFill>
        <p:spPr>
          <a:xfrm>
            <a:off x="4244059" y="3734188"/>
            <a:ext cx="6782747" cy="1752845"/>
          </a:xfrm>
          <a:prstGeom prst="rect">
            <a:avLst/>
          </a:prstGeom>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Exploratory Data Analysis </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5</a:t>
            </a:fld>
            <a:endParaRPr lang="en-US"/>
          </a:p>
        </p:txBody>
      </p:sp>
      <p:pic>
        <p:nvPicPr>
          <p:cNvPr id="15" name="Picture 14">
            <a:extLst>
              <a:ext uri="{FF2B5EF4-FFF2-40B4-BE49-F238E27FC236}">
                <a16:creationId xmlns:a16="http://schemas.microsoft.com/office/drawing/2014/main" id="{F99CDA85-E524-4428-A62A-57846EB7814B}"/>
              </a:ext>
            </a:extLst>
          </p:cNvPr>
          <p:cNvPicPr>
            <a:picLocks noChangeAspect="1"/>
          </p:cNvPicPr>
          <p:nvPr/>
        </p:nvPicPr>
        <p:blipFill>
          <a:blip r:embed="rId2"/>
          <a:stretch>
            <a:fillRect/>
          </a:stretch>
        </p:blipFill>
        <p:spPr>
          <a:xfrm>
            <a:off x="935485" y="1973689"/>
            <a:ext cx="4493042" cy="3408537"/>
          </a:xfrm>
          <a:prstGeom prst="rect">
            <a:avLst/>
          </a:prstGeom>
        </p:spPr>
      </p:pic>
      <p:sp>
        <p:nvSpPr>
          <p:cNvPr id="17" name="Content Placeholder 16">
            <a:extLst>
              <a:ext uri="{FF2B5EF4-FFF2-40B4-BE49-F238E27FC236}">
                <a16:creationId xmlns:a16="http://schemas.microsoft.com/office/drawing/2014/main" id="{1F474586-43B8-4725-93C5-51B056107D3C}"/>
              </a:ext>
            </a:extLst>
          </p:cNvPr>
          <p:cNvSpPr>
            <a:spLocks noGrp="1"/>
          </p:cNvSpPr>
          <p:nvPr>
            <p:ph sz="half" idx="2"/>
          </p:nvPr>
        </p:nvSpPr>
        <p:spPr/>
        <p:txBody>
          <a:bodyPr/>
          <a:lstStyle/>
          <a:p>
            <a:r>
              <a:rPr lang="en-US" dirty="0"/>
              <a:t>Note that these scatterplots were created per rank, but the distribution of how players pick their weapons remains incredibly consistent</a:t>
            </a:r>
          </a:p>
        </p:txBody>
      </p:sp>
      <p:pic>
        <p:nvPicPr>
          <p:cNvPr id="5" name="Picture 4">
            <a:extLst>
              <a:ext uri="{FF2B5EF4-FFF2-40B4-BE49-F238E27FC236}">
                <a16:creationId xmlns:a16="http://schemas.microsoft.com/office/drawing/2014/main" id="{A565294A-CD5B-4BB0-B899-54BAB0CCC38E}"/>
              </a:ext>
            </a:extLst>
          </p:cNvPr>
          <p:cNvPicPr>
            <a:picLocks noChangeAspect="1"/>
          </p:cNvPicPr>
          <p:nvPr/>
        </p:nvPicPr>
        <p:blipFill>
          <a:blip r:embed="rId3"/>
          <a:stretch>
            <a:fillRect/>
          </a:stretch>
        </p:blipFill>
        <p:spPr>
          <a:xfrm>
            <a:off x="6979534" y="3374020"/>
            <a:ext cx="3715473" cy="2802943"/>
          </a:xfrm>
          <a:prstGeom prst="rect">
            <a:avLst/>
          </a:prstGeom>
        </p:spPr>
      </p:pic>
    </p:spTree>
    <p:extLst>
      <p:ext uri="{BB962C8B-B14F-4D97-AF65-F5344CB8AC3E}">
        <p14:creationId xmlns:p14="http://schemas.microsoft.com/office/powerpoint/2010/main" val="290197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Exploratory Data Analysis </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6</a:t>
            </a:fld>
            <a:endParaRPr lang="en-US"/>
          </a:p>
        </p:txBody>
      </p:sp>
      <p:pic>
        <p:nvPicPr>
          <p:cNvPr id="23" name="Picture 22">
            <a:extLst>
              <a:ext uri="{FF2B5EF4-FFF2-40B4-BE49-F238E27FC236}">
                <a16:creationId xmlns:a16="http://schemas.microsoft.com/office/drawing/2014/main" id="{A8D473B7-85CC-4077-9E53-DB592E614682}"/>
              </a:ext>
            </a:extLst>
          </p:cNvPr>
          <p:cNvPicPr>
            <a:picLocks noChangeAspect="1"/>
          </p:cNvPicPr>
          <p:nvPr/>
        </p:nvPicPr>
        <p:blipFill>
          <a:blip r:embed="rId2"/>
          <a:stretch>
            <a:fillRect/>
          </a:stretch>
        </p:blipFill>
        <p:spPr>
          <a:xfrm>
            <a:off x="4432557" y="1444649"/>
            <a:ext cx="6903573" cy="4579079"/>
          </a:xfrm>
          <a:prstGeom prst="rect">
            <a:avLst/>
          </a:prstGeom>
          <a:noFill/>
        </p:spPr>
      </p:pic>
      <p:sp>
        <p:nvSpPr>
          <p:cNvPr id="17" name="Content Placeholder 16">
            <a:extLst>
              <a:ext uri="{FF2B5EF4-FFF2-40B4-BE49-F238E27FC236}">
                <a16:creationId xmlns:a16="http://schemas.microsoft.com/office/drawing/2014/main" id="{1F474586-43B8-4725-93C5-51B056107D3C}"/>
              </a:ext>
            </a:extLst>
          </p:cNvPr>
          <p:cNvSpPr>
            <a:spLocks noGrp="1"/>
          </p:cNvSpPr>
          <p:nvPr>
            <p:ph type="body" sz="half" idx="2"/>
          </p:nvPr>
        </p:nvSpPr>
        <p:spPr>
          <a:xfrm>
            <a:off x="443366" y="1444649"/>
            <a:ext cx="3365063" cy="4579079"/>
          </a:xfrm>
        </p:spPr>
        <p:txBody>
          <a:bodyPr>
            <a:normAutofit/>
          </a:bodyPr>
          <a:lstStyle/>
          <a:p>
            <a:r>
              <a:rPr lang="en-US" dirty="0"/>
              <a:t>Class Imbalance for my label dataset</a:t>
            </a:r>
          </a:p>
          <a:p>
            <a:endParaRPr lang="en-US" dirty="0"/>
          </a:p>
          <a:p>
            <a:r>
              <a:rPr lang="en-US" dirty="0"/>
              <a:t>This indicates that for the most part, weapons tend to be at reasonable levels of strength</a:t>
            </a:r>
          </a:p>
          <a:p>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Exploratory Data Analysis </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7</a:t>
            </a:fld>
            <a:endParaRPr lang="en-US"/>
          </a:p>
        </p:txBody>
      </p:sp>
      <p:pic>
        <p:nvPicPr>
          <p:cNvPr id="5" name="Picture 4">
            <a:extLst>
              <a:ext uri="{FF2B5EF4-FFF2-40B4-BE49-F238E27FC236}">
                <a16:creationId xmlns:a16="http://schemas.microsoft.com/office/drawing/2014/main" id="{587A3E6B-DB5F-44E3-B36D-8B499ADD04C2}"/>
              </a:ext>
            </a:extLst>
          </p:cNvPr>
          <p:cNvPicPr>
            <a:picLocks noChangeAspect="1"/>
          </p:cNvPicPr>
          <p:nvPr/>
        </p:nvPicPr>
        <p:blipFill>
          <a:blip r:embed="rId2"/>
          <a:stretch>
            <a:fillRect/>
          </a:stretch>
        </p:blipFill>
        <p:spPr>
          <a:xfrm>
            <a:off x="443365" y="2350333"/>
            <a:ext cx="5184437" cy="2994012"/>
          </a:xfrm>
          <a:prstGeom prst="rect">
            <a:avLst/>
          </a:prstGeom>
          <a:noFill/>
        </p:spPr>
      </p:pic>
      <p:sp>
        <p:nvSpPr>
          <p:cNvPr id="17" name="Content Placeholder 16">
            <a:extLst>
              <a:ext uri="{FF2B5EF4-FFF2-40B4-BE49-F238E27FC236}">
                <a16:creationId xmlns:a16="http://schemas.microsoft.com/office/drawing/2014/main" id="{1F474586-43B8-4725-93C5-51B056107D3C}"/>
              </a:ext>
            </a:extLst>
          </p:cNvPr>
          <p:cNvSpPr>
            <a:spLocks noGrp="1"/>
          </p:cNvSpPr>
          <p:nvPr>
            <p:ph sz="half" idx="2"/>
          </p:nvPr>
        </p:nvSpPr>
        <p:spPr>
          <a:xfrm>
            <a:off x="6474163" y="1517715"/>
            <a:ext cx="5184437" cy="4659248"/>
          </a:xfrm>
        </p:spPr>
        <p:txBody>
          <a:bodyPr>
            <a:normAutofit/>
          </a:bodyPr>
          <a:lstStyle/>
          <a:p>
            <a:r>
              <a:rPr lang="en-US" dirty="0"/>
              <a:t>The lowest picked category of weapons, HEAVY, performs the best in terms of Win% and KDA, while doing less damage than more popular weapon types </a:t>
            </a:r>
          </a:p>
          <a:p>
            <a:endParaRPr lang="en-US" dirty="0"/>
          </a:p>
          <a:p>
            <a:endParaRPr lang="en-US" dirty="0"/>
          </a:p>
        </p:txBody>
      </p:sp>
    </p:spTree>
    <p:extLst>
      <p:ext uri="{BB962C8B-B14F-4D97-AF65-F5344CB8AC3E}">
        <p14:creationId xmlns:p14="http://schemas.microsoft.com/office/powerpoint/2010/main" val="175615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Model Building </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8</a:t>
            </a:fld>
            <a:endParaRPr lang="en-US"/>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3"/>
          </p:nvPr>
        </p:nvSpPr>
        <p:spPr>
          <a:xfrm>
            <a:off x="444500" y="1625385"/>
            <a:ext cx="6718300" cy="4093243"/>
          </a:xfrm>
        </p:spPr>
        <p:txBody>
          <a:bodyPr>
            <a:normAutofit/>
          </a:bodyPr>
          <a:lstStyle/>
          <a:p>
            <a:r>
              <a:rPr lang="en-US" dirty="0"/>
              <a:t>To Deal with the class in balance mentioned earlier, I trained three different classification models  (A Decision Tree, Random Forest, and Gradient Boosting Classifier) both over and under sampling </a:t>
            </a:r>
          </a:p>
          <a:p>
            <a:r>
              <a:rPr lang="en-US" dirty="0"/>
              <a:t>My best model turned out to be my Random Forest Classifier, chosen by the highest Recall Score </a:t>
            </a:r>
          </a:p>
        </p:txBody>
      </p:sp>
      <p:pic>
        <p:nvPicPr>
          <p:cNvPr id="7" name="Picture 6">
            <a:extLst>
              <a:ext uri="{FF2B5EF4-FFF2-40B4-BE49-F238E27FC236}">
                <a16:creationId xmlns:a16="http://schemas.microsoft.com/office/drawing/2014/main" id="{DE8E9CC1-229F-4247-A563-9D4BCBBA888A}"/>
              </a:ext>
            </a:extLst>
          </p:cNvPr>
          <p:cNvPicPr>
            <a:picLocks noChangeAspect="1"/>
          </p:cNvPicPr>
          <p:nvPr/>
        </p:nvPicPr>
        <p:blipFill>
          <a:blip r:embed="rId2"/>
          <a:stretch>
            <a:fillRect/>
          </a:stretch>
        </p:blipFill>
        <p:spPr>
          <a:xfrm>
            <a:off x="244776" y="2996044"/>
            <a:ext cx="4896533" cy="3391373"/>
          </a:xfrm>
          <a:prstGeom prst="rect">
            <a:avLst/>
          </a:prstGeom>
        </p:spPr>
      </p:pic>
      <p:pic>
        <p:nvPicPr>
          <p:cNvPr id="10" name="Picture 9">
            <a:extLst>
              <a:ext uri="{FF2B5EF4-FFF2-40B4-BE49-F238E27FC236}">
                <a16:creationId xmlns:a16="http://schemas.microsoft.com/office/drawing/2014/main" id="{A1E49E2D-0140-4532-AEDD-FCF7FB0CACE9}"/>
              </a:ext>
            </a:extLst>
          </p:cNvPr>
          <p:cNvPicPr>
            <a:picLocks noChangeAspect="1"/>
          </p:cNvPicPr>
          <p:nvPr/>
        </p:nvPicPr>
        <p:blipFill>
          <a:blip r:embed="rId3"/>
          <a:stretch>
            <a:fillRect/>
          </a:stretch>
        </p:blipFill>
        <p:spPr>
          <a:xfrm>
            <a:off x="6651947" y="3273451"/>
            <a:ext cx="3448531" cy="2836557"/>
          </a:xfrm>
          <a:prstGeom prst="rect">
            <a:avLst/>
          </a:prstGeom>
        </p:spPr>
      </p:pic>
      <p:sp>
        <p:nvSpPr>
          <p:cNvPr id="11" name="TextBox 10">
            <a:extLst>
              <a:ext uri="{FF2B5EF4-FFF2-40B4-BE49-F238E27FC236}">
                <a16:creationId xmlns:a16="http://schemas.microsoft.com/office/drawing/2014/main" id="{EC19C91E-84F7-4912-929C-D03CD00C212A}"/>
              </a:ext>
            </a:extLst>
          </p:cNvPr>
          <p:cNvSpPr txBox="1"/>
          <p:nvPr/>
        </p:nvSpPr>
        <p:spPr>
          <a:xfrm>
            <a:off x="7362524" y="1639290"/>
            <a:ext cx="3855977" cy="1077218"/>
          </a:xfrm>
          <a:prstGeom prst="rect">
            <a:avLst/>
          </a:prstGeom>
          <a:noFill/>
        </p:spPr>
        <p:txBody>
          <a:bodyPr wrap="square" rtlCol="0">
            <a:spAutoFit/>
          </a:bodyPr>
          <a:lstStyle/>
          <a:p>
            <a:r>
              <a:rPr lang="en-US" sz="1600" b="1" i="0" dirty="0">
                <a:solidFill>
                  <a:schemeClr val="bg1"/>
                </a:solidFill>
                <a:effectLst/>
              </a:rPr>
              <a:t>Reminder: Recall is the ratio between the number of Positive samples correctly classified as Positive to the total number of Positive samples</a:t>
            </a:r>
            <a:r>
              <a:rPr lang="en-US" sz="1600" b="0" i="0" dirty="0">
                <a:solidFill>
                  <a:schemeClr val="bg1"/>
                </a:solidFill>
                <a:effectLst/>
              </a:rPr>
              <a:t>.</a:t>
            </a:r>
            <a:endParaRPr lang="en-US" sz="1600" dirty="0">
              <a:solidFill>
                <a:schemeClr val="bg1"/>
              </a:solidFill>
            </a:endParaRP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Model Predictions for Current Valorant Patch</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3" name="TextBox 2">
            <a:extLst>
              <a:ext uri="{FF2B5EF4-FFF2-40B4-BE49-F238E27FC236}">
                <a16:creationId xmlns:a16="http://schemas.microsoft.com/office/drawing/2014/main" id="{5B0200DC-A621-4108-9ED8-7841D155F077}"/>
              </a:ext>
            </a:extLst>
          </p:cNvPr>
          <p:cNvSpPr txBox="1"/>
          <p:nvPr/>
        </p:nvSpPr>
        <p:spPr>
          <a:xfrm>
            <a:off x="695325" y="1628775"/>
            <a:ext cx="9572625" cy="1477328"/>
          </a:xfrm>
          <a:prstGeom prst="rect">
            <a:avLst/>
          </a:prstGeom>
          <a:noFill/>
        </p:spPr>
        <p:txBody>
          <a:bodyPr wrap="square" rtlCol="0">
            <a:spAutoFit/>
          </a:bodyPr>
          <a:lstStyle/>
          <a:p>
            <a:r>
              <a:rPr lang="en-US" dirty="0">
                <a:solidFill>
                  <a:schemeClr val="bg1"/>
                </a:solidFill>
              </a:rPr>
              <a:t>Weapons that should be further evaluated for weapon tuning :</a:t>
            </a:r>
          </a:p>
          <a:p>
            <a:endParaRPr lang="en-US" dirty="0">
              <a:solidFill>
                <a:schemeClr val="bg1"/>
              </a:solidFill>
            </a:endParaRPr>
          </a:p>
          <a:p>
            <a:r>
              <a:rPr lang="en-US" dirty="0">
                <a:solidFill>
                  <a:schemeClr val="bg1"/>
                </a:solidFill>
              </a:rPr>
              <a:t>Vandal (Rifle)</a:t>
            </a:r>
          </a:p>
          <a:p>
            <a:r>
              <a:rPr lang="en-US" dirty="0">
                <a:solidFill>
                  <a:schemeClr val="bg1"/>
                </a:solidFill>
              </a:rPr>
              <a:t>Marshal (Sniper)</a:t>
            </a:r>
          </a:p>
          <a:p>
            <a:r>
              <a:rPr lang="en-US" dirty="0">
                <a:solidFill>
                  <a:schemeClr val="bg1"/>
                </a:solidFill>
              </a:rPr>
              <a:t>Judge(Shotgun)</a:t>
            </a:r>
            <a:r>
              <a:rPr lang="en-US" dirty="0"/>
              <a:t> </a:t>
            </a: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104</TotalTime>
  <Words>498</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Trade Gothic LT Pro</vt:lpstr>
      <vt:lpstr>Trebuchet MS</vt:lpstr>
      <vt:lpstr>Office Theme</vt:lpstr>
      <vt:lpstr>  Capstone Project: Valorant Weapon Balancing</vt:lpstr>
      <vt:lpstr>Motivation </vt:lpstr>
      <vt:lpstr>Project Goals</vt:lpstr>
      <vt:lpstr>The Dataset </vt:lpstr>
      <vt:lpstr>Exploratory Data Analysis </vt:lpstr>
      <vt:lpstr>Exploratory Data Analysis </vt:lpstr>
      <vt:lpstr>Exploratory Data Analysis </vt:lpstr>
      <vt:lpstr>Model Building </vt:lpstr>
      <vt:lpstr>Model Predictions for Current Valorant Patch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Valorant Weapon Balancing</dc:title>
  <dc:creator>Michael Jara</dc:creator>
  <cp:lastModifiedBy>Michael Jara</cp:lastModifiedBy>
  <cp:revision>3</cp:revision>
  <dcterms:created xsi:type="dcterms:W3CDTF">2022-11-16T02:03:38Z</dcterms:created>
  <dcterms:modified xsi:type="dcterms:W3CDTF">2022-11-16T03:48:06Z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