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Helios Extended Bold" charset="1" panose="02000805050000020004"/>
      <p:regular r:id="rId28"/>
    </p:embeddedFont>
    <p:embeddedFont>
      <p:font typeface="Helios Bold" charset="1" panose="020B0704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9E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49823"/>
            <a:ext cx="9007415" cy="6108477"/>
          </a:xfrm>
          <a:custGeom>
            <a:avLst/>
            <a:gdLst/>
            <a:ahLst/>
            <a:cxnLst/>
            <a:rect r="r" b="b" t="t" l="l"/>
            <a:pathLst>
              <a:path h="6108477" w="9007415">
                <a:moveTo>
                  <a:pt x="0" y="0"/>
                </a:moveTo>
                <a:lnTo>
                  <a:pt x="9007415" y="0"/>
                </a:lnTo>
                <a:lnTo>
                  <a:pt x="9007415" y="6108477"/>
                </a:lnTo>
                <a:lnTo>
                  <a:pt x="0" y="6108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42348" y="962025"/>
            <a:ext cx="8938177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853"/>
              </a:lnSpc>
            </a:pPr>
            <a:r>
              <a:rPr lang="en-US" b="true" sz="9877">
                <a:solidFill>
                  <a:srgbClr val="F2EFE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PIZZA SALES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69953" y="7938066"/>
            <a:ext cx="5764458" cy="63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1"/>
              </a:lnSpc>
              <a:spcBef>
                <a:spcPct val="0"/>
              </a:spcBef>
            </a:pPr>
            <a:r>
              <a:rPr lang="en-US" b="true" sz="3551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MUNAWER JABEEN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A6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135260" y="6531818"/>
            <a:ext cx="10246080" cy="2726482"/>
          </a:xfrm>
          <a:custGeom>
            <a:avLst/>
            <a:gdLst/>
            <a:ahLst/>
            <a:cxnLst/>
            <a:rect r="r" b="b" t="t" l="l"/>
            <a:pathLst>
              <a:path h="2726482" w="10246080">
                <a:moveTo>
                  <a:pt x="0" y="0"/>
                </a:moveTo>
                <a:lnTo>
                  <a:pt x="10246080" y="0"/>
                </a:lnTo>
                <a:lnTo>
                  <a:pt x="10246080" y="2726482"/>
                </a:lnTo>
                <a:lnTo>
                  <a:pt x="0" y="2726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80" r="0" b="-538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57800" y="1095068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8A67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3559" y="3082026"/>
            <a:ext cx="15996967" cy="300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2"/>
              </a:lnSpc>
            </a:pPr>
            <a:r>
              <a:rPr lang="en-US" sz="423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order_id,size, count(size) as pop_size</a:t>
            </a:r>
          </a:p>
          <a:p>
            <a:pPr algn="ctr">
              <a:lnSpc>
                <a:spcPts val="5932"/>
              </a:lnSpc>
            </a:pPr>
            <a:r>
              <a:rPr lang="en-US" sz="423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from  pizza.order_details od left join pizza.pizzas m      </a:t>
            </a:r>
          </a:p>
          <a:p>
            <a:pPr algn="ctr">
              <a:lnSpc>
                <a:spcPts val="5932"/>
              </a:lnSpc>
            </a:pPr>
            <a:r>
              <a:rPr lang="en-US" sz="423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on od.pizza_id = m.pizza_id   group by size,order_id</a:t>
            </a:r>
          </a:p>
          <a:p>
            <a:pPr algn="ctr">
              <a:lnSpc>
                <a:spcPts val="5932"/>
              </a:lnSpc>
            </a:pPr>
            <a:r>
              <a:rPr lang="en-US" sz="423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order by pop_size desc limit 5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ED3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n-US" b="true" sz="9200">
                <a:solidFill>
                  <a:srgbClr val="FED33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3172"/>
            <a:ext cx="5970717" cy="5595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6"/>
              </a:lnSpc>
            </a:pPr>
            <a:r>
              <a:rPr lang="en-US" sz="52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List the top 5 most ordered pizza types along with their quantities.</a:t>
            </a:r>
          </a:p>
          <a:p>
            <a:pPr algn="l">
              <a:lnSpc>
                <a:spcPts val="737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3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753779" y="5220554"/>
            <a:ext cx="9685688" cy="4100401"/>
          </a:xfrm>
          <a:custGeom>
            <a:avLst/>
            <a:gdLst/>
            <a:ahLst/>
            <a:cxnLst/>
            <a:rect r="r" b="b" t="t" l="l"/>
            <a:pathLst>
              <a:path h="4100401" w="9685688">
                <a:moveTo>
                  <a:pt x="0" y="0"/>
                </a:moveTo>
                <a:lnTo>
                  <a:pt x="9685689" y="0"/>
                </a:lnTo>
                <a:lnTo>
                  <a:pt x="9685689" y="4100400"/>
                </a:lnTo>
                <a:lnTo>
                  <a:pt x="0" y="4100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156" r="0" b="-167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ED33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47594"/>
            <a:ext cx="16487394" cy="287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4"/>
              </a:lnSpc>
            </a:pPr>
            <a:r>
              <a:rPr lang="en-US" sz="323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</a:t>
            </a:r>
            <a:r>
              <a:rPr lang="en-US" sz="323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pt.name AS pizza_type,         SUM(od.quantity) AS total_ordered</a:t>
            </a:r>
          </a:p>
          <a:p>
            <a:pPr algn="ctr">
              <a:lnSpc>
                <a:spcPts val="4524"/>
              </a:lnSpc>
            </a:pPr>
            <a:r>
              <a:rPr lang="en-US" sz="323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FROM pizza.order_details od  JOIN pizza.pizzas p  ON od.pizza_id = p.pizza_id</a:t>
            </a:r>
          </a:p>
          <a:p>
            <a:pPr algn="ctr">
              <a:lnSpc>
                <a:spcPts val="4524"/>
              </a:lnSpc>
            </a:pPr>
            <a:r>
              <a:rPr lang="en-US" sz="323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JOIN pizza.pizza_types pt  ON p.pizza_type_id = pt.pizza_type_id GROUP BY pt.name   ORDER BY total_ordered DESC LIMIT 5;   </a:t>
            </a:r>
          </a:p>
          <a:p>
            <a:pPr algn="ctr">
              <a:lnSpc>
                <a:spcPts val="452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A6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698052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b="true" sz="9200">
                <a:solidFill>
                  <a:srgbClr val="F8A67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64360" y="2766437"/>
            <a:ext cx="7494940" cy="548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71"/>
              </a:lnSpc>
            </a:pPr>
            <a:r>
              <a:rPr lang="en-US" sz="6194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Join the necessary tables to find the total quantity of each pizza category ordered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A6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143500" y="5788742"/>
            <a:ext cx="6287077" cy="3814395"/>
          </a:xfrm>
          <a:custGeom>
            <a:avLst/>
            <a:gdLst/>
            <a:ahLst/>
            <a:cxnLst/>
            <a:rect r="r" b="b" t="t" l="l"/>
            <a:pathLst>
              <a:path h="3814395" w="6287077">
                <a:moveTo>
                  <a:pt x="0" y="0"/>
                </a:moveTo>
                <a:lnTo>
                  <a:pt x="6287077" y="0"/>
                </a:lnTo>
                <a:lnTo>
                  <a:pt x="6287077" y="3814395"/>
                </a:lnTo>
                <a:lnTo>
                  <a:pt x="0" y="381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675" r="0" b="-47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8A67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38069"/>
            <a:ext cx="16230600" cy="321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8"/>
              </a:lnSpc>
            </a:pPr>
            <a:r>
              <a:rPr lang="en-US" sz="361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</a:t>
            </a:r>
            <a:r>
              <a:rPr lang="en-US" sz="361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pt.category,  sum(od.quantity) as total_quantity</a:t>
            </a:r>
          </a:p>
          <a:p>
            <a:pPr algn="ctr">
              <a:lnSpc>
                <a:spcPts val="5058"/>
              </a:lnSpc>
            </a:pPr>
            <a:r>
              <a:rPr lang="en-US" sz="361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FROM pizza.order_details AS od  LEFT JOIN pizza.pizzas as p</a:t>
            </a:r>
          </a:p>
          <a:p>
            <a:pPr algn="ctr">
              <a:lnSpc>
                <a:spcPts val="5058"/>
              </a:lnSpc>
            </a:pPr>
            <a:r>
              <a:rPr lang="en-US" sz="361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  ON od.pizza_id = p.pizza_id LEFT JOIN pizza.pizza_types AS pt  ON p.pizza_type_id = pt.pizza_type_id group by pt.category</a:t>
            </a:r>
          </a:p>
          <a:p>
            <a:pPr algn="ctr">
              <a:lnSpc>
                <a:spcPts val="5058"/>
              </a:lnSpc>
            </a:pPr>
            <a:r>
              <a:rPr lang="en-US" sz="361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order by total_quantity desc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58AB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56432" y="404373"/>
            <a:ext cx="9576136" cy="9478253"/>
            <a:chOff x="0" y="0"/>
            <a:chExt cx="18361979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821719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18217199">
                  <a:moveTo>
                    <a:pt x="0" y="0"/>
                  </a:moveTo>
                  <a:lnTo>
                    <a:pt x="18217199" y="0"/>
                  </a:lnTo>
                  <a:lnTo>
                    <a:pt x="1821719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61978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18361978">
                  <a:moveTo>
                    <a:pt x="18217198" y="18029512"/>
                  </a:moveTo>
                  <a:lnTo>
                    <a:pt x="18361978" y="18029512"/>
                  </a:lnTo>
                  <a:lnTo>
                    <a:pt x="18361978" y="18174292"/>
                  </a:lnTo>
                  <a:lnTo>
                    <a:pt x="18217198" y="18174292"/>
                  </a:lnTo>
                  <a:lnTo>
                    <a:pt x="18217198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18217198" y="144780"/>
                  </a:moveTo>
                  <a:lnTo>
                    <a:pt x="18361978" y="144780"/>
                  </a:lnTo>
                  <a:lnTo>
                    <a:pt x="18361978" y="18029512"/>
                  </a:lnTo>
                  <a:lnTo>
                    <a:pt x="18217198" y="18029512"/>
                  </a:lnTo>
                  <a:lnTo>
                    <a:pt x="18217198" y="144780"/>
                  </a:lnTo>
                  <a:close/>
                  <a:moveTo>
                    <a:pt x="144780" y="18029512"/>
                  </a:moveTo>
                  <a:lnTo>
                    <a:pt x="18217198" y="18029512"/>
                  </a:lnTo>
                  <a:lnTo>
                    <a:pt x="18217198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18217198" y="0"/>
                  </a:moveTo>
                  <a:lnTo>
                    <a:pt x="18361978" y="0"/>
                  </a:lnTo>
                  <a:lnTo>
                    <a:pt x="18361978" y="144780"/>
                  </a:lnTo>
                  <a:lnTo>
                    <a:pt x="18217198" y="144780"/>
                  </a:lnTo>
                  <a:lnTo>
                    <a:pt x="1821719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217198" y="0"/>
                  </a:lnTo>
                  <a:lnTo>
                    <a:pt x="1821719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5729" y="3295587"/>
            <a:ext cx="7077361" cy="69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30"/>
              </a:lnSpc>
            </a:pPr>
            <a:r>
              <a:rPr lang="en-US" sz="780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Determine the distribution of orders by hour of the day.</a:t>
            </a:r>
          </a:p>
          <a:p>
            <a:pPr algn="l">
              <a:lnSpc>
                <a:spcPts val="1093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AB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535398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325024" y="3982065"/>
            <a:ext cx="3746608" cy="5822980"/>
          </a:xfrm>
          <a:custGeom>
            <a:avLst/>
            <a:gdLst/>
            <a:ahLst/>
            <a:cxnLst/>
            <a:rect r="r" b="b" t="t" l="l"/>
            <a:pathLst>
              <a:path h="5822980" w="3746608">
                <a:moveTo>
                  <a:pt x="0" y="0"/>
                </a:moveTo>
                <a:lnTo>
                  <a:pt x="3746608" y="0"/>
                </a:lnTo>
                <a:lnTo>
                  <a:pt x="3746608" y="5822979"/>
                </a:lnTo>
                <a:lnTo>
                  <a:pt x="0" y="582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9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58AB9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7191" y="2309494"/>
            <a:ext cx="15792109" cy="152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  <a:spcBef>
                <a:spcPct val="0"/>
              </a:spcBef>
            </a:pPr>
            <a:r>
              <a:rPr lang="en-US" b="true" sz="432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SELECT HOUR(TIME), COUNT(ORDER_ID) FROM ORDERS</a:t>
            </a:r>
            <a:r>
              <a:rPr lang="en-US" b="true" sz="432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GROUP BY HOUR(TIME);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8A6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7227" y="404373"/>
            <a:ext cx="17382147" cy="9551995"/>
            <a:chOff x="0" y="0"/>
            <a:chExt cx="33329791" cy="18315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170910"/>
            </a:xfrm>
            <a:custGeom>
              <a:avLst/>
              <a:gdLst/>
              <a:ahLst/>
              <a:cxnLst/>
              <a:rect r="r" b="b" t="t" l="l"/>
              <a:pathLst>
                <a:path h="18170910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170910"/>
                  </a:lnTo>
                  <a:lnTo>
                    <a:pt x="0" y="18170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315690"/>
            </a:xfrm>
            <a:custGeom>
              <a:avLst/>
              <a:gdLst/>
              <a:ahLst/>
              <a:cxnLst/>
              <a:rect r="r" b="b" t="t" l="l"/>
              <a:pathLst>
                <a:path h="18315690" w="33329792">
                  <a:moveTo>
                    <a:pt x="33185010" y="18170909"/>
                  </a:moveTo>
                  <a:lnTo>
                    <a:pt x="33329792" y="18170909"/>
                  </a:lnTo>
                  <a:lnTo>
                    <a:pt x="33329792" y="18315690"/>
                  </a:lnTo>
                  <a:lnTo>
                    <a:pt x="33185010" y="18315690"/>
                  </a:lnTo>
                  <a:lnTo>
                    <a:pt x="33185010" y="181709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70909"/>
                  </a:lnTo>
                  <a:lnTo>
                    <a:pt x="0" y="18170909"/>
                  </a:lnTo>
                  <a:lnTo>
                    <a:pt x="0" y="144780"/>
                  </a:lnTo>
                  <a:close/>
                  <a:moveTo>
                    <a:pt x="0" y="18170909"/>
                  </a:moveTo>
                  <a:lnTo>
                    <a:pt x="144780" y="18170909"/>
                  </a:lnTo>
                  <a:lnTo>
                    <a:pt x="144780" y="18315690"/>
                  </a:lnTo>
                  <a:lnTo>
                    <a:pt x="0" y="18315690"/>
                  </a:lnTo>
                  <a:lnTo>
                    <a:pt x="0" y="18170909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170909"/>
                  </a:lnTo>
                  <a:lnTo>
                    <a:pt x="33185010" y="18170909"/>
                  </a:lnTo>
                  <a:lnTo>
                    <a:pt x="33185010" y="144780"/>
                  </a:lnTo>
                  <a:close/>
                  <a:moveTo>
                    <a:pt x="144780" y="18170909"/>
                  </a:moveTo>
                  <a:lnTo>
                    <a:pt x="33185010" y="18170909"/>
                  </a:lnTo>
                  <a:lnTo>
                    <a:pt x="33185010" y="18315690"/>
                  </a:lnTo>
                  <a:lnTo>
                    <a:pt x="144780" y="18315690"/>
                  </a:lnTo>
                  <a:lnTo>
                    <a:pt x="144780" y="18170909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698052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b="true" sz="9200">
                <a:solidFill>
                  <a:srgbClr val="F8A67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00267" y="2686500"/>
            <a:ext cx="7759033" cy="600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471"/>
              </a:lnSpc>
            </a:pPr>
            <a:r>
              <a:rPr lang="en-US" sz="6765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Join relevant tables to find the category-wise distribution of pizzas.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A6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481482" y="5143500"/>
            <a:ext cx="6460653" cy="4394038"/>
          </a:xfrm>
          <a:custGeom>
            <a:avLst/>
            <a:gdLst/>
            <a:ahLst/>
            <a:cxnLst/>
            <a:rect r="r" b="b" t="t" l="l"/>
            <a:pathLst>
              <a:path h="4394038" w="6460653">
                <a:moveTo>
                  <a:pt x="0" y="0"/>
                </a:moveTo>
                <a:lnTo>
                  <a:pt x="6460653" y="0"/>
                </a:lnTo>
                <a:lnTo>
                  <a:pt x="6460653" y="4394038"/>
                </a:lnTo>
                <a:lnTo>
                  <a:pt x="0" y="4394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7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8A67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7161" y="2347594"/>
            <a:ext cx="14913678" cy="251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</a:t>
            </a: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pt.category, COUNT(p.pizza_id) AS total_pizzas</a:t>
            </a:r>
          </a:p>
          <a:p>
            <a:pPr algn="ctr">
              <a:lnSpc>
                <a:spcPts val="4967"/>
              </a:lnSpc>
            </a:pP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FROM   pizzas p JOIN   pizza_types pt ON p.pizza_type_id = pt.pizza_type_id </a:t>
            </a: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GROUP BY</a:t>
            </a: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pt.category  </a:t>
            </a: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ORDER</a:t>
            </a: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BY </a:t>
            </a:r>
          </a:p>
          <a:p>
            <a:pPr algn="ctr">
              <a:lnSpc>
                <a:spcPts val="4967"/>
              </a:lnSpc>
            </a:pPr>
            <a:r>
              <a:rPr lang="en-US" sz="35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  total_pizzas DESC;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AB3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56432" y="404373"/>
            <a:ext cx="9576136" cy="9478253"/>
            <a:chOff x="0" y="0"/>
            <a:chExt cx="18361979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821719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18217199">
                  <a:moveTo>
                    <a:pt x="0" y="0"/>
                  </a:moveTo>
                  <a:lnTo>
                    <a:pt x="18217199" y="0"/>
                  </a:lnTo>
                  <a:lnTo>
                    <a:pt x="1821719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61978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18361978">
                  <a:moveTo>
                    <a:pt x="18217198" y="18029512"/>
                  </a:moveTo>
                  <a:lnTo>
                    <a:pt x="18361978" y="18029512"/>
                  </a:lnTo>
                  <a:lnTo>
                    <a:pt x="18361978" y="18174292"/>
                  </a:lnTo>
                  <a:lnTo>
                    <a:pt x="18217198" y="18174292"/>
                  </a:lnTo>
                  <a:lnTo>
                    <a:pt x="18217198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18217198" y="144780"/>
                  </a:moveTo>
                  <a:lnTo>
                    <a:pt x="18361978" y="144780"/>
                  </a:lnTo>
                  <a:lnTo>
                    <a:pt x="18361978" y="18029512"/>
                  </a:lnTo>
                  <a:lnTo>
                    <a:pt x="18217198" y="18029512"/>
                  </a:lnTo>
                  <a:lnTo>
                    <a:pt x="18217198" y="144780"/>
                  </a:lnTo>
                  <a:close/>
                  <a:moveTo>
                    <a:pt x="144780" y="18029512"/>
                  </a:moveTo>
                  <a:lnTo>
                    <a:pt x="18217198" y="18029512"/>
                  </a:lnTo>
                  <a:lnTo>
                    <a:pt x="18217198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18217198" y="0"/>
                  </a:moveTo>
                  <a:lnTo>
                    <a:pt x="18361978" y="0"/>
                  </a:lnTo>
                  <a:lnTo>
                    <a:pt x="18361978" y="144780"/>
                  </a:lnTo>
                  <a:lnTo>
                    <a:pt x="18217198" y="144780"/>
                  </a:lnTo>
                  <a:lnTo>
                    <a:pt x="1821719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217198" y="0"/>
                  </a:lnTo>
                  <a:lnTo>
                    <a:pt x="1821719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7019" y="2888788"/>
            <a:ext cx="6629878" cy="555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3"/>
              </a:lnSpc>
            </a:pPr>
            <a:r>
              <a:rPr lang="en-US" sz="5216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Group the orders by date and calculate the average number of pizzas ordered per day.</a:t>
            </a:r>
          </a:p>
          <a:p>
            <a:pPr algn="l">
              <a:lnSpc>
                <a:spcPts val="730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6C9E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8431" y="933450"/>
            <a:ext cx="17291139" cy="923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  <a:spcBef>
                <a:spcPct val="0"/>
              </a:spcBef>
            </a:pPr>
            <a:r>
              <a:rPr lang="en-US" b="true" sz="35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</a:t>
            </a:r>
            <a:r>
              <a:rPr lang="en-US" b="true" sz="35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ODUCTION</a:t>
            </a:r>
          </a:p>
          <a:p>
            <a:pPr algn="ctr" marL="767693" indent="-383846" lvl="1">
              <a:lnSpc>
                <a:spcPts val="497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THIS PROJECT ANALYZES PIZZA SALES DATA TO UNCOVER TRENDS AND INSIGHTS ABOUT CUSTOMER ORDERING BEHAVIOR.</a:t>
            </a:r>
          </a:p>
          <a:p>
            <a:pPr algn="ctr" marL="767693" indent="-383846" lvl="1">
              <a:lnSpc>
                <a:spcPts val="497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DATASET INCLUDES DETAILS ON ORDERS, ORDER DETAILS, PIZZA TYPES, AND PIZZAS.</a:t>
            </a:r>
          </a:p>
          <a:p>
            <a:pPr algn="ctr" marL="767693" indent="-383846" lvl="1">
              <a:lnSpc>
                <a:spcPts val="497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SQL WAS USED TO CLEAN, JOIN, AND QUERY THE DATA FOR MEANINGFUL BUSINESS INSIGHTS.</a:t>
            </a:r>
          </a:p>
          <a:p>
            <a:pPr algn="ctr" marL="767693" indent="-383846" lvl="1">
              <a:lnSpc>
                <a:spcPts val="497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OBJECTIVE IS TO IDENTIFY TOP-SELLING PIZZAS, CALCULATE REVENUE, AND HIGHLIGHT KEY PATTERNS IN SALES PERFORMANCE.</a:t>
            </a:r>
          </a:p>
          <a:p>
            <a:pPr algn="ctr" marL="767693" indent="-383846" lvl="1">
              <a:lnSpc>
                <a:spcPts val="497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THESE INSIGHTS CAN SUPPORT BETTER DECISION-MAKING IN INVENTORY MANAGEMENT, MARKETING, AND MENU PLANNING.</a:t>
            </a:r>
          </a:p>
          <a:p>
            <a:pPr algn="ctr">
              <a:lnSpc>
                <a:spcPts val="34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B3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529908" y="4679810"/>
            <a:ext cx="2614092" cy="4966703"/>
          </a:xfrm>
          <a:custGeom>
            <a:avLst/>
            <a:gdLst/>
            <a:ahLst/>
            <a:cxnLst/>
            <a:rect r="r" b="b" t="t" l="l"/>
            <a:pathLst>
              <a:path h="4966703" w="2614092">
                <a:moveTo>
                  <a:pt x="0" y="0"/>
                </a:moveTo>
                <a:lnTo>
                  <a:pt x="2614092" y="0"/>
                </a:lnTo>
                <a:lnTo>
                  <a:pt x="2614092" y="4966703"/>
                </a:lnTo>
                <a:lnTo>
                  <a:pt x="0" y="4966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38" r="0" b="-371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AB35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3329" y="2328544"/>
            <a:ext cx="17101341" cy="235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42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</a:t>
            </a:r>
            <a:r>
              <a:rPr lang="en-US" sz="442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o.date, count(date) as avg_no from  pizza.order_details od left join pizza.orders as oon od.order_id = o.order_id </a:t>
            </a:r>
          </a:p>
          <a:p>
            <a:pPr algn="ctr">
              <a:lnSpc>
                <a:spcPts val="6198"/>
              </a:lnSpc>
            </a:pPr>
            <a:r>
              <a:rPr lang="en-US" sz="442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group by date  order by avg_no desc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89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698052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b="true" sz="9200">
                <a:solidFill>
                  <a:srgbClr val="F89E6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92053" y="2598326"/>
            <a:ext cx="7667247" cy="552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719"/>
              </a:lnSpc>
            </a:pPr>
            <a:r>
              <a:rPr lang="en-US" sz="6228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Determine the top 3 most ordered pizza types based on revenue.</a:t>
            </a:r>
          </a:p>
          <a:p>
            <a:pPr algn="r">
              <a:lnSpc>
                <a:spcPts val="8719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9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96295" y="5801032"/>
            <a:ext cx="9295410" cy="3794045"/>
          </a:xfrm>
          <a:custGeom>
            <a:avLst/>
            <a:gdLst/>
            <a:ahLst/>
            <a:cxnLst/>
            <a:rect r="r" b="b" t="t" l="l"/>
            <a:pathLst>
              <a:path h="3794045" w="9295410">
                <a:moveTo>
                  <a:pt x="0" y="0"/>
                </a:moveTo>
                <a:lnTo>
                  <a:pt x="9295410" y="0"/>
                </a:lnTo>
                <a:lnTo>
                  <a:pt x="9295410" y="3794045"/>
                </a:lnTo>
                <a:lnTo>
                  <a:pt x="0" y="3794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89E6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2927" y="2338069"/>
            <a:ext cx="17382147" cy="431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3"/>
              </a:lnSpc>
            </a:pP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pizza_types.name,  SUM(order_details.quantity * pizzas.price) AS revenue FROM pizza_types JOIN</a:t>
            </a:r>
          </a:p>
          <a:p>
            <a:pPr algn="ctr">
              <a:lnSpc>
                <a:spcPts val="5673"/>
              </a:lnSpc>
            </a:pP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  pizzas ON pizza_types.pizza_type_id = pizzas.pizza_type_id 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JOIN 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order_details ON order_details.pizza_id = pizzas.pizza_id</a:t>
            </a:r>
          </a:p>
          <a:p>
            <a:pPr algn="ctr">
              <a:lnSpc>
                <a:spcPts val="5673"/>
              </a:lnSpc>
            </a:pP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GROUP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BY pizza_types.name 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ORDER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BY revenue DESC 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LIMIT</a:t>
            </a:r>
            <a:r>
              <a:rPr lang="en-US" sz="4052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3;</a:t>
            </a:r>
          </a:p>
          <a:p>
            <a:pPr algn="ctr">
              <a:lnSpc>
                <a:spcPts val="567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ED3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56432" y="404373"/>
            <a:ext cx="9576136" cy="9478253"/>
            <a:chOff x="0" y="0"/>
            <a:chExt cx="18361979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821719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18217199">
                  <a:moveTo>
                    <a:pt x="0" y="0"/>
                  </a:moveTo>
                  <a:lnTo>
                    <a:pt x="18217199" y="0"/>
                  </a:lnTo>
                  <a:lnTo>
                    <a:pt x="1821719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61978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18361978">
                  <a:moveTo>
                    <a:pt x="18217198" y="18029512"/>
                  </a:moveTo>
                  <a:lnTo>
                    <a:pt x="18361978" y="18029512"/>
                  </a:lnTo>
                  <a:lnTo>
                    <a:pt x="18361978" y="18174292"/>
                  </a:lnTo>
                  <a:lnTo>
                    <a:pt x="18217198" y="18174292"/>
                  </a:lnTo>
                  <a:lnTo>
                    <a:pt x="18217198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18217198" y="144780"/>
                  </a:moveTo>
                  <a:lnTo>
                    <a:pt x="18361978" y="144780"/>
                  </a:lnTo>
                  <a:lnTo>
                    <a:pt x="18361978" y="18029512"/>
                  </a:lnTo>
                  <a:lnTo>
                    <a:pt x="18217198" y="18029512"/>
                  </a:lnTo>
                  <a:lnTo>
                    <a:pt x="18217198" y="144780"/>
                  </a:lnTo>
                  <a:close/>
                  <a:moveTo>
                    <a:pt x="144780" y="18029512"/>
                  </a:moveTo>
                  <a:lnTo>
                    <a:pt x="18217198" y="18029512"/>
                  </a:lnTo>
                  <a:lnTo>
                    <a:pt x="18217198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18217198" y="0"/>
                  </a:moveTo>
                  <a:lnTo>
                    <a:pt x="18361978" y="0"/>
                  </a:lnTo>
                  <a:lnTo>
                    <a:pt x="18361978" y="144780"/>
                  </a:lnTo>
                  <a:lnTo>
                    <a:pt x="18217198" y="144780"/>
                  </a:lnTo>
                  <a:lnTo>
                    <a:pt x="1821719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217198" y="0"/>
                  </a:lnTo>
                  <a:lnTo>
                    <a:pt x="1821719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00966"/>
            <a:ext cx="6714391" cy="523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9"/>
              </a:lnSpc>
            </a:pPr>
            <a:r>
              <a:rPr lang="en-US" sz="740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Retrieve the total number of orders placed.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3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ED33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3444" y="1621472"/>
            <a:ext cx="17021111" cy="525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6"/>
              </a:lnSpc>
            </a:pPr>
          </a:p>
          <a:p>
            <a:pPr algn="ctr">
              <a:lnSpc>
                <a:spcPts val="6926"/>
              </a:lnSpc>
            </a:pPr>
            <a:r>
              <a:rPr lang="en-US" sz="49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</a:t>
            </a:r>
          </a:p>
          <a:p>
            <a:pPr algn="ctr">
              <a:lnSpc>
                <a:spcPts val="6926"/>
              </a:lnSpc>
            </a:pPr>
            <a:r>
              <a:rPr lang="en-US" sz="494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count(order_id) as total_orders from orders;</a:t>
            </a:r>
          </a:p>
          <a:p>
            <a:pPr algn="ctr">
              <a:lnSpc>
                <a:spcPts val="6926"/>
              </a:lnSpc>
            </a:pPr>
          </a:p>
          <a:p>
            <a:pPr algn="ctr">
              <a:lnSpc>
                <a:spcPts val="6926"/>
              </a:lnSpc>
            </a:pPr>
          </a:p>
          <a:p>
            <a:pPr algn="ctr">
              <a:lnSpc>
                <a:spcPts val="692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461481" y="4528465"/>
            <a:ext cx="12388302" cy="4700291"/>
          </a:xfrm>
          <a:custGeom>
            <a:avLst/>
            <a:gdLst/>
            <a:ahLst/>
            <a:cxnLst/>
            <a:rect r="r" b="b" t="t" l="l"/>
            <a:pathLst>
              <a:path h="4700291" w="12388302">
                <a:moveTo>
                  <a:pt x="0" y="0"/>
                </a:moveTo>
                <a:lnTo>
                  <a:pt x="12388302" y="0"/>
                </a:lnTo>
                <a:lnTo>
                  <a:pt x="12388302" y="4700291"/>
                </a:lnTo>
                <a:lnTo>
                  <a:pt x="0" y="4700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739" r="0" b="-2173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58AB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698052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b="true" sz="9200">
                <a:solidFill>
                  <a:srgbClr val="58AB9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44361" y="3764369"/>
            <a:ext cx="7414939" cy="467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11"/>
              </a:lnSpc>
            </a:pPr>
            <a:r>
              <a:rPr lang="en-US" sz="657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Calculate the total revenue generated from pizza sales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AB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233734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136537" y="5679049"/>
            <a:ext cx="10601084" cy="3197848"/>
          </a:xfrm>
          <a:custGeom>
            <a:avLst/>
            <a:gdLst/>
            <a:ahLst/>
            <a:cxnLst/>
            <a:rect r="r" b="b" t="t" l="l"/>
            <a:pathLst>
              <a:path h="3197848" w="10601084">
                <a:moveTo>
                  <a:pt x="0" y="0"/>
                </a:moveTo>
                <a:lnTo>
                  <a:pt x="10601083" y="0"/>
                </a:lnTo>
                <a:lnTo>
                  <a:pt x="10601083" y="3197847"/>
                </a:lnTo>
                <a:lnTo>
                  <a:pt x="0" y="319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58AB9B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3648" y="2871062"/>
            <a:ext cx="16760703" cy="280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3"/>
              </a:lnSpc>
            </a:pPr>
            <a:r>
              <a:rPr lang="en-US" sz="395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SUM(</a:t>
            </a:r>
            <a:r>
              <a:rPr lang="en-US" sz="395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order_details.quantity*pizzas.price) as total_Revenue</a:t>
            </a:r>
          </a:p>
          <a:p>
            <a:pPr algn="ctr">
              <a:lnSpc>
                <a:spcPts val="5543"/>
              </a:lnSpc>
            </a:pPr>
            <a:r>
              <a:rPr lang="en-US" sz="395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</a:t>
            </a:r>
            <a:r>
              <a:rPr lang="en-US" sz="395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rom order_details join pizzas</a:t>
            </a:r>
          </a:p>
          <a:p>
            <a:pPr algn="ctr">
              <a:lnSpc>
                <a:spcPts val="5543"/>
              </a:lnSpc>
            </a:pPr>
            <a:r>
              <a:rPr lang="en-US" sz="395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ON order_details.pizza_id = pizzas.pizza_id</a:t>
            </a:r>
          </a:p>
          <a:p>
            <a:pPr algn="ctr">
              <a:lnSpc>
                <a:spcPts val="554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6C9E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698052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b="true" sz="9200">
                <a:solidFill>
                  <a:srgbClr val="6C9EB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44909" y="3558906"/>
            <a:ext cx="6714391" cy="525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69"/>
              </a:lnSpc>
            </a:pPr>
            <a:r>
              <a:rPr lang="en-US" sz="740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Identify the highest-priced pizza.</a:t>
            </a:r>
          </a:p>
          <a:p>
            <a:pPr algn="r">
              <a:lnSpc>
                <a:spcPts val="1036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9E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927" y="404373"/>
            <a:ext cx="17382147" cy="9478253"/>
            <a:chOff x="0" y="0"/>
            <a:chExt cx="33329791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318500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33185009">
                  <a:moveTo>
                    <a:pt x="0" y="0"/>
                  </a:moveTo>
                  <a:lnTo>
                    <a:pt x="33185009" y="0"/>
                  </a:lnTo>
                  <a:lnTo>
                    <a:pt x="3318500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29792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33329792">
                  <a:moveTo>
                    <a:pt x="33185010" y="18029512"/>
                  </a:moveTo>
                  <a:lnTo>
                    <a:pt x="33329792" y="18029512"/>
                  </a:lnTo>
                  <a:lnTo>
                    <a:pt x="33329792" y="18174292"/>
                  </a:lnTo>
                  <a:lnTo>
                    <a:pt x="33185010" y="18174292"/>
                  </a:lnTo>
                  <a:lnTo>
                    <a:pt x="33185010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33185010" y="144780"/>
                  </a:moveTo>
                  <a:lnTo>
                    <a:pt x="33329792" y="144780"/>
                  </a:lnTo>
                  <a:lnTo>
                    <a:pt x="33329792" y="18029512"/>
                  </a:lnTo>
                  <a:lnTo>
                    <a:pt x="33185010" y="18029512"/>
                  </a:lnTo>
                  <a:lnTo>
                    <a:pt x="33185010" y="144780"/>
                  </a:lnTo>
                  <a:close/>
                  <a:moveTo>
                    <a:pt x="144780" y="18029512"/>
                  </a:moveTo>
                  <a:lnTo>
                    <a:pt x="33185010" y="18029512"/>
                  </a:lnTo>
                  <a:lnTo>
                    <a:pt x="33185010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33185010" y="0"/>
                  </a:moveTo>
                  <a:lnTo>
                    <a:pt x="33329792" y="0"/>
                  </a:lnTo>
                  <a:lnTo>
                    <a:pt x="33329792" y="144780"/>
                  </a:lnTo>
                  <a:lnTo>
                    <a:pt x="33185010" y="144780"/>
                  </a:lnTo>
                  <a:lnTo>
                    <a:pt x="33185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3185010" y="0"/>
                  </a:lnTo>
                  <a:lnTo>
                    <a:pt x="33185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47602" y="5762744"/>
            <a:ext cx="12245648" cy="3043200"/>
          </a:xfrm>
          <a:custGeom>
            <a:avLst/>
            <a:gdLst/>
            <a:ahLst/>
            <a:cxnLst/>
            <a:rect r="r" b="b" t="t" l="l"/>
            <a:pathLst>
              <a:path h="3043200" w="12245648">
                <a:moveTo>
                  <a:pt x="0" y="0"/>
                </a:moveTo>
                <a:lnTo>
                  <a:pt x="12245648" y="0"/>
                </a:lnTo>
                <a:lnTo>
                  <a:pt x="12245648" y="3043200"/>
                </a:lnTo>
                <a:lnTo>
                  <a:pt x="0" y="3043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521" r="0" b="-1552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0" y="800100"/>
            <a:ext cx="8001000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6C9EB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ANSWER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542" y="2385694"/>
            <a:ext cx="15991758" cy="415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8"/>
              </a:lnSpc>
            </a:pPr>
          </a:p>
          <a:p>
            <a:pPr algn="ctr">
              <a:lnSpc>
                <a:spcPts val="5277"/>
              </a:lnSpc>
            </a:pPr>
            <a:r>
              <a:rPr lang="en-US" sz="37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 </a:t>
            </a:r>
            <a:r>
              <a:rPr lang="en-US" sz="37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pizza_types.name, pizzas.price  FROM</a:t>
            </a:r>
            <a:r>
              <a:rPr lang="en-US" sz="37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 pizza_types </a:t>
            </a:r>
            <a:r>
              <a:rPr lang="en-US" sz="37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JOIN</a:t>
            </a:r>
          </a:p>
          <a:p>
            <a:pPr algn="ctr">
              <a:lnSpc>
                <a:spcPts val="5277"/>
              </a:lnSpc>
            </a:pPr>
            <a:r>
              <a:rPr lang="en-US" sz="37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 </a:t>
            </a:r>
            <a:r>
              <a:rPr lang="en-US" sz="37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pizzas ON pizza_types.pizza_type_id = pizzas.pizza_type_id</a:t>
            </a:r>
          </a:p>
          <a:p>
            <a:pPr algn="ctr">
              <a:lnSpc>
                <a:spcPts val="5277"/>
              </a:lnSpc>
            </a:pPr>
            <a:r>
              <a:rPr lang="en-US" sz="376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ORDER BY pizzas.price DESC    LIMIT 1;</a:t>
            </a:r>
          </a:p>
          <a:p>
            <a:pPr algn="ctr">
              <a:lnSpc>
                <a:spcPts val="2898"/>
              </a:lnSpc>
            </a:pPr>
          </a:p>
          <a:p>
            <a:pPr algn="ctr">
              <a:lnSpc>
                <a:spcPts val="2898"/>
              </a:lnSpc>
            </a:pPr>
          </a:p>
          <a:p>
            <a:pPr algn="ctr">
              <a:lnSpc>
                <a:spcPts val="2898"/>
              </a:lnSpc>
            </a:pPr>
          </a:p>
          <a:p>
            <a:pPr algn="ctr">
              <a:lnSpc>
                <a:spcPts val="2898"/>
              </a:lnSpc>
            </a:pPr>
          </a:p>
          <a:p>
            <a:pPr algn="ctr">
              <a:lnSpc>
                <a:spcPts val="289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A6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56432" y="404373"/>
            <a:ext cx="9576136" cy="9478253"/>
            <a:chOff x="0" y="0"/>
            <a:chExt cx="18361979" cy="1817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8217199" cy="18029511"/>
            </a:xfrm>
            <a:custGeom>
              <a:avLst/>
              <a:gdLst/>
              <a:ahLst/>
              <a:cxnLst/>
              <a:rect r="r" b="b" t="t" l="l"/>
              <a:pathLst>
                <a:path h="18029511" w="18217199">
                  <a:moveTo>
                    <a:pt x="0" y="0"/>
                  </a:moveTo>
                  <a:lnTo>
                    <a:pt x="18217199" y="0"/>
                  </a:lnTo>
                  <a:lnTo>
                    <a:pt x="18217199" y="18029511"/>
                  </a:lnTo>
                  <a:lnTo>
                    <a:pt x="0" y="18029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61978" cy="18174292"/>
            </a:xfrm>
            <a:custGeom>
              <a:avLst/>
              <a:gdLst/>
              <a:ahLst/>
              <a:cxnLst/>
              <a:rect r="r" b="b" t="t" l="l"/>
              <a:pathLst>
                <a:path h="18174292" w="18361978">
                  <a:moveTo>
                    <a:pt x="18217198" y="18029512"/>
                  </a:moveTo>
                  <a:lnTo>
                    <a:pt x="18361978" y="18029512"/>
                  </a:lnTo>
                  <a:lnTo>
                    <a:pt x="18361978" y="18174292"/>
                  </a:lnTo>
                  <a:lnTo>
                    <a:pt x="18217198" y="18174292"/>
                  </a:lnTo>
                  <a:lnTo>
                    <a:pt x="18217198" y="18029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029512"/>
                  </a:lnTo>
                  <a:lnTo>
                    <a:pt x="0" y="18029512"/>
                  </a:lnTo>
                  <a:lnTo>
                    <a:pt x="0" y="144780"/>
                  </a:lnTo>
                  <a:close/>
                  <a:moveTo>
                    <a:pt x="0" y="18029512"/>
                  </a:moveTo>
                  <a:lnTo>
                    <a:pt x="144780" y="18029512"/>
                  </a:lnTo>
                  <a:lnTo>
                    <a:pt x="144780" y="18174292"/>
                  </a:lnTo>
                  <a:lnTo>
                    <a:pt x="0" y="18174292"/>
                  </a:lnTo>
                  <a:lnTo>
                    <a:pt x="0" y="18029512"/>
                  </a:lnTo>
                  <a:close/>
                  <a:moveTo>
                    <a:pt x="18217198" y="144780"/>
                  </a:moveTo>
                  <a:lnTo>
                    <a:pt x="18361978" y="144780"/>
                  </a:lnTo>
                  <a:lnTo>
                    <a:pt x="18361978" y="18029512"/>
                  </a:lnTo>
                  <a:lnTo>
                    <a:pt x="18217198" y="18029512"/>
                  </a:lnTo>
                  <a:lnTo>
                    <a:pt x="18217198" y="144780"/>
                  </a:lnTo>
                  <a:close/>
                  <a:moveTo>
                    <a:pt x="144780" y="18029512"/>
                  </a:moveTo>
                  <a:lnTo>
                    <a:pt x="18217198" y="18029512"/>
                  </a:lnTo>
                  <a:lnTo>
                    <a:pt x="18217198" y="18174292"/>
                  </a:lnTo>
                  <a:lnTo>
                    <a:pt x="144780" y="18174292"/>
                  </a:lnTo>
                  <a:lnTo>
                    <a:pt x="144780" y="18029512"/>
                  </a:lnTo>
                  <a:close/>
                  <a:moveTo>
                    <a:pt x="18217198" y="0"/>
                  </a:moveTo>
                  <a:lnTo>
                    <a:pt x="18361978" y="0"/>
                  </a:lnTo>
                  <a:lnTo>
                    <a:pt x="18361978" y="144780"/>
                  </a:lnTo>
                  <a:lnTo>
                    <a:pt x="18217198" y="144780"/>
                  </a:lnTo>
                  <a:lnTo>
                    <a:pt x="1821719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217198" y="0"/>
                  </a:lnTo>
                  <a:lnTo>
                    <a:pt x="1821719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00100"/>
            <a:ext cx="2561248" cy="162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00966"/>
            <a:ext cx="6714391" cy="523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9"/>
              </a:lnSpc>
            </a:pPr>
            <a:r>
              <a:rPr lang="en-US" sz="7407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Identify the most common pizza size ordered.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DAGyZ2L_60U</dc:identifier>
  <dcterms:modified xsi:type="dcterms:W3CDTF">2011-08-01T06:04:30Z</dcterms:modified>
  <cp:revision>1</cp:revision>
  <dc:title>Pizza Sales Project</dc:title>
</cp:coreProperties>
</file>