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99" r:id="rId6"/>
    <p:sldId id="400" r:id="rId7"/>
    <p:sldId id="258" r:id="rId8"/>
    <p:sldId id="259" r:id="rId9"/>
    <p:sldId id="262" r:id="rId10"/>
    <p:sldId id="442" r:id="rId11"/>
    <p:sldId id="443" r:id="rId12"/>
    <p:sldId id="263" r:id="rId13"/>
    <p:sldId id="375" r:id="rId14"/>
    <p:sldId id="376" r:id="rId15"/>
    <p:sldId id="396" r:id="rId16"/>
    <p:sldId id="392" r:id="rId17"/>
    <p:sldId id="268" r:id="rId18"/>
    <p:sldId id="462" r:id="rId19"/>
    <p:sldId id="282" r:id="rId20"/>
    <p:sldId id="431" r:id="rId21"/>
    <p:sldId id="297" r:id="rId22"/>
    <p:sldId id="432" r:id="rId23"/>
    <p:sldId id="433" r:id="rId24"/>
    <p:sldId id="407" r:id="rId25"/>
    <p:sldId id="434" r:id="rId26"/>
    <p:sldId id="387" r:id="rId27"/>
    <p:sldId id="383" r:id="rId28"/>
    <p:sldId id="428" r:id="rId29"/>
    <p:sldId id="290"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userDrawn="1">
          <p15:clr>
            <a:srgbClr val="A4A3A4"/>
          </p15:clr>
        </p15:guide>
        <p15:guide id="2" pos="2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7" d="100"/>
          <a:sy n="77" d="100"/>
        </p:scale>
        <p:origin x="1546" y="120"/>
      </p:cViewPr>
      <p:guideLst>
        <p:guide orient="horz" pos="2185"/>
        <p:guide pos="28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322070"/>
          </a:xfrm>
          <a:prstGeom prst="rect">
            <a:avLst/>
          </a:prstGeom>
          <a:noFill/>
        </p:spPr>
        <p:txBody>
          <a:bodyPr wrap="square" rtlCol="0">
            <a:spAutoFit/>
          </a:bodyPr>
          <a:lstStyle/>
          <a:p>
            <a:pPr algn="ctr"/>
            <a:r>
              <a:rPr lang="en-US" sz="4000" b="1" dirty="0" smtClean="0">
                <a:sym typeface="+mn-ea"/>
              </a:rPr>
              <a:t>Smart Link: Connecting Contracts Seamlessly on the Blockchain.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496560" y="3505200"/>
            <a:ext cx="5029200" cy="1322070"/>
          </a:xfrm>
          <a:prstGeom prst="rect">
            <a:avLst/>
          </a:prstGeom>
          <a:noFill/>
        </p:spPr>
        <p:txBody>
          <a:bodyPr wrap="square" rtlCol="0">
            <a:spAutoFit/>
          </a:bodyPr>
          <a:lstStyle/>
          <a:p>
            <a:r>
              <a:rPr lang="pt-BR" sz="2000" dirty="0" smtClean="0">
                <a:sym typeface="+mn-ea"/>
              </a:rPr>
              <a:t>M. Jashwanth</a:t>
            </a:r>
            <a:r>
              <a:rPr lang="en-US" altLang="pt-BR" sz="2000" dirty="0" smtClean="0">
                <a:sym typeface="+mn-ea"/>
              </a:rPr>
              <a:t> </a:t>
            </a:r>
            <a:r>
              <a:rPr lang="pt-BR" sz="2000" dirty="0" smtClean="0">
                <a:sym typeface="+mn-ea"/>
              </a:rPr>
              <a:t>20H51A05P3</a:t>
            </a:r>
            <a:endParaRPr lang="pt-BR" sz="2000" dirty="0" smtClean="0"/>
          </a:p>
          <a:p>
            <a:r>
              <a:rPr lang="pt-BR" sz="2000" dirty="0" smtClean="0">
                <a:sym typeface="+mn-ea"/>
              </a:rPr>
              <a:t>T. Rohith </a:t>
            </a:r>
            <a:r>
              <a:rPr lang="en-US" altLang="pt-BR" sz="2000" dirty="0" smtClean="0">
                <a:sym typeface="+mn-ea"/>
              </a:rPr>
              <a:t>        </a:t>
            </a:r>
            <a:r>
              <a:rPr lang="pt-BR" sz="2000" dirty="0" smtClean="0">
                <a:sym typeface="+mn-ea"/>
              </a:rPr>
              <a:t>20H51A05F8 </a:t>
            </a:r>
            <a:endParaRPr lang="pt-BR" sz="2000" dirty="0" smtClean="0"/>
          </a:p>
          <a:p>
            <a:r>
              <a:rPr lang="pt-BR" sz="2000" dirty="0" smtClean="0">
                <a:sym typeface="+mn-ea"/>
              </a:rPr>
              <a:t>T. Sachit</a:t>
            </a:r>
            <a:r>
              <a:rPr lang="en-US" altLang="pt-BR" sz="2000" dirty="0" smtClean="0">
                <a:sym typeface="+mn-ea"/>
              </a:rPr>
              <a:t>         </a:t>
            </a:r>
            <a:r>
              <a:rPr lang="pt-BR" sz="2000" dirty="0" smtClean="0">
                <a:sym typeface="+mn-ea"/>
              </a:rPr>
              <a:t>20H51A0552 </a:t>
            </a:r>
            <a:endParaRPr lang="en-US" altLang="pt-BR" sz="2000" dirty="0" smtClean="0"/>
          </a:p>
          <a:p>
            <a:endParaRPr lang="en-US" sz="2000" b="1" dirty="0">
              <a:solidFill>
                <a:schemeClr val="tx2">
                  <a:lumMod val="75000"/>
                </a:schemeClr>
              </a:solidFill>
            </a:endParaRPr>
          </a:p>
        </p:txBody>
      </p:sp>
      <p:sp>
        <p:nvSpPr>
          <p:cNvPr id="4" name="TextBox 3"/>
          <p:cNvSpPr txBox="1"/>
          <p:nvPr/>
        </p:nvSpPr>
        <p:spPr>
          <a:xfrm>
            <a:off x="228600" y="4876800"/>
            <a:ext cx="5181600" cy="1568450"/>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it-IT" dirty="0" smtClean="0">
                <a:sym typeface="+mn-ea"/>
              </a:rPr>
              <a:t>Ms. P. Sravanthi</a:t>
            </a:r>
            <a:endParaRPr lang="it-IT" dirty="0" smtClean="0"/>
          </a:p>
          <a:p>
            <a:r>
              <a:rPr lang="it-IT" dirty="0" smtClean="0">
                <a:sym typeface="+mn-ea"/>
              </a:rPr>
              <a:t>Ass</a:t>
            </a:r>
            <a:r>
              <a:rPr lang="en-US" altLang="it-IT" dirty="0" smtClean="0">
                <a:sym typeface="+mn-ea"/>
              </a:rPr>
              <a:t>istant</a:t>
            </a:r>
            <a:r>
              <a:rPr lang="it-IT" dirty="0" smtClean="0">
                <a:sym typeface="+mn-ea"/>
              </a:rPr>
              <a:t> Professor</a:t>
            </a:r>
            <a:endParaRPr lang="en-US" b="1" dirty="0"/>
          </a:p>
          <a:p>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1"/>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2" name="Text Box 1"/>
          <p:cNvSpPr txBox="1"/>
          <p:nvPr/>
        </p:nvSpPr>
        <p:spPr>
          <a:xfrm>
            <a:off x="560705" y="1322705"/>
            <a:ext cx="8305800" cy="5118100"/>
          </a:xfrm>
          <a:prstGeom prst="rect">
            <a:avLst/>
          </a:prstGeom>
          <a:noFill/>
        </p:spPr>
        <p:txBody>
          <a:bodyPr wrap="square" rtlCol="0">
            <a:noAutofit/>
          </a:bodyPr>
          <a:p>
            <a:r>
              <a:rPr lang="en-IN" altLang="en-US" b="1">
                <a:latin typeface="Times New Roman" panose="02020603050405020304" charset="0"/>
                <a:cs typeface="Times New Roman" panose="02020603050405020304" charset="0"/>
              </a:rPr>
              <a:t>1. </a:t>
            </a:r>
            <a:r>
              <a:rPr lang="en-US" b="1">
                <a:latin typeface="Times New Roman" panose="02020603050405020304" charset="0"/>
                <a:cs typeface="Times New Roman" panose="02020603050405020304" charset="0"/>
              </a:rPr>
              <a:t>MetaMask:</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MetaMask is one of the most popular Ethereum wallets, offering a browser extension that enables users to interact with the Ethereum blockchain and decentralized applications directly from their web browser. It provides features for managing Ethereum accounts, executing transactions, and interacting with smart contracts</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2. MyEtherWallet (MEW):</a:t>
            </a:r>
            <a:r>
              <a:rPr lang="en-IN" altLang="en-US">
                <a:latin typeface="Times New Roman" panose="02020603050405020304" charset="0"/>
                <a:cs typeface="Times New Roman" panose="02020603050405020304" charset="0"/>
              </a:rPr>
              <a:t> MyEtherWallet is a user-friendly interface that allows users to create, manage, and interact with Ethereum wallets and smart contracts. It provides a web-based interface for sending and receiving Ether (ETH) and ERC-20 tokens, as well as accessing decentralized applications.</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Research objective</a:t>
            </a:r>
            <a:endParaRPr lang="en-US" sz="3200" b="1" dirty="0">
              <a:solidFill>
                <a:srgbClr val="C00000"/>
              </a:solidFill>
              <a:latin typeface="Calibri" panose="020F0502020204030204" pitchFamily="34" charset="0"/>
            </a:endParaRPr>
          </a:p>
        </p:txBody>
      </p:sp>
      <p:sp>
        <p:nvSpPr>
          <p:cNvPr id="2" name="Text Box 1"/>
          <p:cNvSpPr txBox="1"/>
          <p:nvPr/>
        </p:nvSpPr>
        <p:spPr>
          <a:xfrm>
            <a:off x="484505" y="1285240"/>
            <a:ext cx="8296910" cy="5491480"/>
          </a:xfrm>
          <a:prstGeom prst="rect">
            <a:avLst/>
          </a:prstGeom>
          <a:noFill/>
        </p:spPr>
        <p:txBody>
          <a:bodyPr wrap="square" rtlCol="0">
            <a:noAutofit/>
          </a:bodyPr>
          <a:p>
            <a:pPr algn="just"/>
            <a:r>
              <a:rPr lang="en-US" dirty="0" smtClean="0">
                <a:latin typeface="Times New Roman" panose="02020603050405020304" charset="0"/>
                <a:cs typeface="Times New Roman" panose="02020603050405020304" charset="0"/>
                <a:sym typeface="+mn-ea"/>
              </a:rPr>
              <a:t>This research investigates blockchain technology and its role in Ethereum networks, focusing on Solidity's facilitation of peer-to-peer connections to eliminate third-party authorization. The aim is to understand blockchain's impact on digital transactions, emphasizing security, transparency, and decentralized interactions.</a:t>
            </a:r>
            <a:endParaRPr lang="en-US" dirty="0" smtClean="0">
              <a:latin typeface="Times New Roman" panose="02020603050405020304" charset="0"/>
              <a:cs typeface="Times New Roman" panose="02020603050405020304" charset="0"/>
              <a:sym typeface="+mn-ea"/>
            </a:endParaRPr>
          </a:p>
          <a:p>
            <a:pPr algn="just"/>
            <a:endParaRPr lang="en-US" dirty="0" smtClean="0">
              <a:latin typeface="Times New Roman" panose="02020603050405020304" charset="0"/>
              <a:cs typeface="Times New Roman" panose="02020603050405020304" charset="0"/>
            </a:endParaRPr>
          </a:p>
          <a:p>
            <a:pPr algn="just"/>
            <a:r>
              <a:rPr lang="en-IN" altLang="en-US" b="1" dirty="0" smtClean="0">
                <a:latin typeface="Times New Roman" panose="02020603050405020304" charset="0"/>
                <a:cs typeface="Times New Roman" panose="02020603050405020304" charset="0"/>
                <a:sym typeface="+mn-ea"/>
              </a:rPr>
              <a:t>1. </a:t>
            </a:r>
            <a:r>
              <a:rPr lang="en-US" b="1" dirty="0" smtClean="0">
                <a:latin typeface="Times New Roman" panose="02020603050405020304" charset="0"/>
                <a:cs typeface="Times New Roman" panose="02020603050405020304" charset="0"/>
                <a:sym typeface="+mn-ea"/>
              </a:rPr>
              <a:t>Understanding Blockchain Functionality:</a:t>
            </a:r>
            <a:r>
              <a:rPr lang="en-IN" altLang="en-US" b="1" dirty="0" smtClean="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Explore how blockchain securely stores transactional data and ensures </a:t>
            </a:r>
            <a:r>
              <a:rPr lang="en-IN" altLang="en-US" dirty="0" smtClean="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transparency and immutability.</a:t>
            </a:r>
            <a:endParaRPr lang="en-US" dirty="0" smtClean="0">
              <a:latin typeface="Times New Roman" panose="02020603050405020304" charset="0"/>
              <a:cs typeface="Times New Roman" panose="02020603050405020304" charset="0"/>
              <a:sym typeface="+mn-ea"/>
            </a:endParaRPr>
          </a:p>
          <a:p>
            <a:pPr algn="just"/>
            <a:endParaRPr lang="en-US" dirty="0" smtClean="0">
              <a:latin typeface="Times New Roman" panose="02020603050405020304" charset="0"/>
              <a:cs typeface="Times New Roman" panose="02020603050405020304" charset="0"/>
              <a:sym typeface="+mn-ea"/>
            </a:endParaRPr>
          </a:p>
          <a:p>
            <a:pPr algn="just"/>
            <a:r>
              <a:rPr lang="en-IN" altLang="en-US" b="1" dirty="0" smtClean="0">
                <a:latin typeface="Times New Roman" panose="02020603050405020304" charset="0"/>
                <a:cs typeface="Times New Roman" panose="02020603050405020304" charset="0"/>
                <a:sym typeface="+mn-ea"/>
              </a:rPr>
              <a:t>2. </a:t>
            </a:r>
            <a:r>
              <a:rPr lang="en-US" b="1" dirty="0" smtClean="0">
                <a:latin typeface="Times New Roman" panose="02020603050405020304" charset="0"/>
                <a:cs typeface="Times New Roman" panose="02020603050405020304" charset="0"/>
                <a:sym typeface="+mn-ea"/>
              </a:rPr>
              <a:t>Creating an Ethereum Network:</a:t>
            </a:r>
            <a:r>
              <a:rPr lang="en-IN" altLang="en-US" b="1" dirty="0" smtClean="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Study the setup process for an Ethereum blockchain network, including node configuration and smart </a:t>
            </a:r>
            <a:r>
              <a:rPr lang="en-IN" altLang="en-US" dirty="0" smtClean="0">
                <a:latin typeface="Times New Roman" panose="02020603050405020304" charset="0"/>
                <a:cs typeface="Times New Roman" panose="02020603050405020304" charset="0"/>
                <a:sym typeface="+mn-ea"/>
              </a:rPr>
              <a:t>link </a:t>
            </a:r>
            <a:r>
              <a:rPr lang="en-US" dirty="0" smtClean="0">
                <a:latin typeface="Times New Roman" panose="02020603050405020304" charset="0"/>
                <a:cs typeface="Times New Roman" panose="02020603050405020304" charset="0"/>
                <a:sym typeface="+mn-ea"/>
              </a:rPr>
              <a:t>deployment.</a:t>
            </a:r>
            <a:endParaRPr lang="en-US" dirty="0" smtClean="0">
              <a:latin typeface="Times New Roman" panose="02020603050405020304" charset="0"/>
              <a:cs typeface="Times New Roman" panose="02020603050405020304" charset="0"/>
              <a:sym typeface="+mn-ea"/>
            </a:endParaRPr>
          </a:p>
          <a:p>
            <a:pPr algn="just"/>
            <a:endParaRPr lang="en-US" dirty="0" smtClean="0">
              <a:latin typeface="Times New Roman" panose="02020603050405020304" charset="0"/>
              <a:cs typeface="Times New Roman" panose="02020603050405020304" charset="0"/>
            </a:endParaRPr>
          </a:p>
          <a:p>
            <a:pPr algn="just"/>
            <a:r>
              <a:rPr lang="en-IN" altLang="en-US" b="1" dirty="0" smtClean="0">
                <a:latin typeface="Times New Roman" panose="02020603050405020304" charset="0"/>
                <a:cs typeface="Times New Roman" panose="02020603050405020304" charset="0"/>
                <a:sym typeface="+mn-ea"/>
              </a:rPr>
              <a:t>3. </a:t>
            </a:r>
            <a:r>
              <a:rPr lang="en-US" b="1" dirty="0" smtClean="0">
                <a:latin typeface="Times New Roman" panose="02020603050405020304" charset="0"/>
                <a:cs typeface="Times New Roman" panose="02020603050405020304" charset="0"/>
                <a:sym typeface="+mn-ea"/>
              </a:rPr>
              <a:t>Utilizing Solidity for Peer-to-Peer Connections:</a:t>
            </a:r>
            <a:r>
              <a:rPr lang="en-IN" altLang="en-US" b="1" dirty="0" smtClean="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Examine Solidity's role in developing smart contracts for peer-to-peer connections, enabling transactions without third-party authorization.</a:t>
            </a:r>
            <a:endParaRPr lang="en-US" dirty="0" smtClean="0">
              <a:latin typeface="Times New Roman" panose="02020603050405020304" charset="0"/>
              <a:cs typeface="Times New Roman" panose="02020603050405020304" charset="0"/>
              <a:sym typeface="+mn-ea"/>
            </a:endParaRPr>
          </a:p>
          <a:p>
            <a:pPr algn="just"/>
            <a:endParaRPr lang="en-US" dirty="0" smtClean="0">
              <a:latin typeface="Times New Roman" panose="02020603050405020304" charset="0"/>
              <a:cs typeface="Times New Roman" panose="02020603050405020304" charset="0"/>
            </a:endParaRPr>
          </a:p>
          <a:p>
            <a:pPr algn="just"/>
            <a:r>
              <a:rPr lang="en-IN" altLang="en-US" b="1" dirty="0" smtClean="0">
                <a:latin typeface="Times New Roman" panose="02020603050405020304" charset="0"/>
                <a:cs typeface="Times New Roman" panose="02020603050405020304" charset="0"/>
                <a:sym typeface="+mn-ea"/>
              </a:rPr>
              <a:t>4. </a:t>
            </a:r>
            <a:r>
              <a:rPr lang="en-US" b="1" dirty="0" smtClean="0">
                <a:latin typeface="Times New Roman" panose="02020603050405020304" charset="0"/>
                <a:cs typeface="Times New Roman" panose="02020603050405020304" charset="0"/>
                <a:sym typeface="+mn-ea"/>
              </a:rPr>
              <a:t>Eliminating Third-Party Authorization:</a:t>
            </a:r>
            <a:r>
              <a:rPr lang="en-IN" altLang="en-US" b="1" dirty="0" smtClean="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Assess the benefits of decentralized peer-to-peer interactions facilitated by blockchain technology and Solidity, such as increased security and reduced transaction costs.</a:t>
            </a:r>
            <a:endParaRPr lang="en-US" dirty="0" smtClean="0">
              <a:latin typeface="Times New Roman" panose="02020603050405020304" charset="0"/>
              <a:cs typeface="Times New Roman" panose="02020603050405020304" charset="0"/>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2" name="Text Box 1"/>
          <p:cNvSpPr txBox="1"/>
          <p:nvPr/>
        </p:nvSpPr>
        <p:spPr>
          <a:xfrm>
            <a:off x="474980" y="1304925"/>
            <a:ext cx="8362950" cy="5243195"/>
          </a:xfrm>
          <a:prstGeom prst="rect">
            <a:avLst/>
          </a:prstGeom>
          <a:noFill/>
        </p:spPr>
        <p:txBody>
          <a:bodyPr wrap="square" rtlCol="0">
            <a:noAutofit/>
          </a:bodyPr>
          <a:p>
            <a:r>
              <a:rPr lang="en-US">
                <a:latin typeface="Times New Roman" panose="02020603050405020304" charset="0"/>
                <a:cs typeface="Times New Roman" panose="02020603050405020304" charset="0"/>
              </a:rPr>
              <a:t>In traditional contract management systems, several critical issues persist, impacting efficiency, security, and cost-effectiveness. These issues include: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1. </a:t>
            </a:r>
            <a:r>
              <a:rPr lang="en-US" b="1">
                <a:latin typeface="Times New Roman" panose="02020603050405020304" charset="0"/>
                <a:cs typeface="Times New Roman" panose="02020603050405020304" charset="0"/>
              </a:rPr>
              <a:t>Third-party Authorization:</a:t>
            </a:r>
            <a:r>
              <a:rPr lang="en-US">
                <a:latin typeface="Times New Roman" panose="02020603050405020304" charset="0"/>
                <a:cs typeface="Times New Roman" panose="02020603050405020304" charset="0"/>
              </a:rPr>
              <a:t> Traditional contracts require involvement from third parties, leading to delays and increased costs.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2. </a:t>
            </a:r>
            <a:r>
              <a:rPr lang="en-US" b="1">
                <a:latin typeface="Times New Roman" panose="02020603050405020304" charset="0"/>
                <a:cs typeface="Times New Roman" panose="02020603050405020304" charset="0"/>
              </a:rPr>
              <a:t>Security Breaches:</a:t>
            </a:r>
            <a:r>
              <a:rPr lang="en-US">
                <a:latin typeface="Times New Roman" panose="02020603050405020304" charset="0"/>
                <a:cs typeface="Times New Roman" panose="02020603050405020304" charset="0"/>
              </a:rPr>
              <a:t> Paper-based contracts pose risks of unauthorized access and data breaches, compromising confidentiality.</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3. </a:t>
            </a:r>
            <a:r>
              <a:rPr lang="en-US" b="1">
                <a:latin typeface="Times New Roman" panose="02020603050405020304" charset="0"/>
                <a:cs typeface="Times New Roman" panose="02020603050405020304" charset="0"/>
              </a:rPr>
              <a:t>Lack of Automations:</a:t>
            </a:r>
            <a:r>
              <a:rPr lang="en-US">
                <a:latin typeface="Times New Roman" panose="02020603050405020304" charset="0"/>
                <a:cs typeface="Times New Roman" panose="02020603050405020304" charset="0"/>
              </a:rPr>
              <a:t> Manual processes in contract management result in inefficiencies and errors, hindering productivity.</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4. </a:t>
            </a:r>
            <a:r>
              <a:rPr lang="en-US" b="1">
                <a:latin typeface="Times New Roman" panose="02020603050405020304" charset="0"/>
                <a:cs typeface="Times New Roman" panose="02020603050405020304" charset="0"/>
              </a:rPr>
              <a:t>Long Processing Times:</a:t>
            </a:r>
            <a:r>
              <a:rPr lang="en-US">
                <a:latin typeface="Times New Roman" panose="02020603050405020304" charset="0"/>
                <a:cs typeface="Times New Roman" panose="02020603050405020304" charset="0"/>
              </a:rPr>
              <a:t> Multiple stages and stakeholders in contract execution lead to lengthy processing times, impacting business operations.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5. </a:t>
            </a:r>
            <a:r>
              <a:rPr lang="en-US" b="1">
                <a:latin typeface="Times New Roman" panose="02020603050405020304" charset="0"/>
                <a:cs typeface="Times New Roman" panose="02020603050405020304" charset="0"/>
              </a:rPr>
              <a:t>Compensation for Transaction Costs:</a:t>
            </a:r>
            <a:r>
              <a:rPr lang="en-US">
                <a:latin typeface="Times New Roman" panose="02020603050405020304" charset="0"/>
                <a:cs typeface="Times New Roman" panose="02020603050405020304" charset="0"/>
              </a:rPr>
              <a:t> Inefficiencies in traditional contract management incur significant transaction costs, affecting profitability.</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Research Work </a:t>
            </a:r>
            <a:endParaRPr lang="en-IN" sz="4400" b="1" dirty="0">
              <a:solidFill>
                <a:srgbClr val="000000"/>
              </a:solidFill>
              <a:latin typeface="Arial Black" panose="020B0A04020102020204"/>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ustomShape 1"/>
          <p:cNvSpPr/>
          <p:nvPr>
            <p:custDataLst>
              <p:tags r:id="rId1"/>
            </p:custDataLst>
          </p:nvPr>
        </p:nvSpPr>
        <p:spPr>
          <a:xfrm>
            <a:off x="457200" y="762000"/>
            <a:ext cx="8381160" cy="75600"/>
          </a:xfrm>
          <a:prstGeom prst="rect">
            <a:avLst/>
          </a:prstGeom>
          <a:solidFill>
            <a:srgbClr val="7030A0"/>
          </a:solidFill>
          <a:ln w="25560">
            <a:solidFill>
              <a:srgbClr val="3A5F8B"/>
            </a:solidFill>
            <a:round/>
          </a:ln>
        </p:spPr>
      </p:sp>
      <p:sp>
        <p:nvSpPr>
          <p:cNvPr id="6" name="Text Box 5"/>
          <p:cNvSpPr txBox="1"/>
          <p:nvPr/>
        </p:nvSpPr>
        <p:spPr>
          <a:xfrm>
            <a:off x="381000" y="152400"/>
            <a:ext cx="5198745" cy="427355"/>
          </a:xfrm>
          <a:prstGeom prst="rect">
            <a:avLst/>
          </a:prstGeom>
          <a:noFill/>
        </p:spPr>
        <p:txBody>
          <a:bodyPr wrap="square" rtlCol="0">
            <a:noAutofit/>
          </a:bodyPr>
          <a:p>
            <a:r>
              <a:rPr lang="en-IN" altLang="en-US" sz="3200" b="1" dirty="0">
                <a:solidFill>
                  <a:srgbClr val="C00000"/>
                </a:solidFill>
                <a:latin typeface="Calibri" panose="020F0502020204030204" pitchFamily="34" charset="0"/>
                <a:sym typeface="+mn-ea"/>
              </a:rPr>
              <a:t>Research Work</a:t>
            </a:r>
            <a:endParaRPr lang="en-IN" altLang="en-US" sz="3200" b="1" dirty="0">
              <a:solidFill>
                <a:srgbClr val="C00000"/>
              </a:solidFill>
              <a:latin typeface="Calibri" panose="020F0502020204030204" pitchFamily="34" charset="0"/>
              <a:sym typeface="+mn-ea"/>
            </a:endParaRPr>
          </a:p>
        </p:txBody>
      </p:sp>
      <p:sp>
        <p:nvSpPr>
          <p:cNvPr id="7" name="Text Box 6"/>
          <p:cNvSpPr txBox="1"/>
          <p:nvPr/>
        </p:nvSpPr>
        <p:spPr>
          <a:xfrm>
            <a:off x="528320" y="1148715"/>
            <a:ext cx="8309610" cy="5423535"/>
          </a:xfrm>
          <a:prstGeom prst="rect">
            <a:avLst/>
          </a:prstGeom>
          <a:noFill/>
        </p:spPr>
        <p:txBody>
          <a:bodyPr wrap="square" rtlCol="0">
            <a:noAutofit/>
          </a:bodyPr>
          <a:p>
            <a:r>
              <a:rPr lang="en-US" b="1">
                <a:latin typeface="Times New Roman" panose="02020603050405020304" charset="0"/>
                <a:cs typeface="Times New Roman" panose="02020603050405020304" charset="0"/>
              </a:rPr>
              <a:t>High Gas Fees:</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Current Ethereum wallet solutions, such as MetaMask and MyEtherWallet, often impose high gas fees on transactions, which can significantly increase the cost of using decentralized applications (DApps) and sending Ether (ETH) or tokens.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Transaction Delays:</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Transactions on existing platforms may experience delays due to network congestion, leading to longer wait times for confirmations and slower overall transaction processing.</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Complexity:</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Many Ethereum wallet applications are standalone platforms with complex user interfaces, requiring users to navigate various features and functionalities, which can be overwhelming for newcomers to the cryptocurrency space.</a:t>
            </a:r>
            <a:endParaRPr 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system architecture </a:t>
            </a:r>
            <a:endParaRPr lang="en-US" sz="3200" b="1" dirty="0">
              <a:solidFill>
                <a:srgbClr val="C00000"/>
              </a:solidFill>
              <a:latin typeface="Calibri" panose="020F0502020204030204" pitchFamily="34" charset="0"/>
            </a:endParaRPr>
          </a:p>
        </p:txBody>
      </p:sp>
      <p:sp>
        <p:nvSpPr>
          <p:cNvPr id="3" name="Text Box 2"/>
          <p:cNvSpPr txBox="1"/>
          <p:nvPr/>
        </p:nvSpPr>
        <p:spPr>
          <a:xfrm>
            <a:off x="483870" y="1263650"/>
            <a:ext cx="8221980" cy="5284470"/>
          </a:xfrm>
          <a:prstGeom prst="rect">
            <a:avLst/>
          </a:prstGeom>
          <a:noFill/>
        </p:spPr>
        <p:txBody>
          <a:bodyPr wrap="square" rtlCol="0">
            <a:noAutofit/>
          </a:bodyPr>
          <a:p>
            <a:pPr algn="l"/>
            <a:r>
              <a:rPr lang="en-US" b="1">
                <a:sym typeface="+mn-ea"/>
              </a:rPr>
              <a:t>Description:</a:t>
            </a:r>
            <a:endParaRPr lang="en-US" b="1"/>
          </a:p>
          <a:p>
            <a:pPr marL="285750" lvl="1" indent="-285750" algn="l">
              <a:buFont typeface="Wingdings" panose="05000000000000000000" charset="0"/>
              <a:buChar char="v"/>
            </a:pPr>
            <a:r>
              <a:rPr lang="en-US" b="1">
                <a:sym typeface="+mn-ea"/>
              </a:rPr>
              <a:t>Smart </a:t>
            </a:r>
            <a:r>
              <a:rPr lang="en-IN" altLang="en-US" b="1">
                <a:sym typeface="+mn-ea"/>
              </a:rPr>
              <a:t>links</a:t>
            </a:r>
            <a:endParaRPr lang="en-US" b="1"/>
          </a:p>
          <a:p>
            <a:pPr marL="742950" lvl="1" indent="-285750" algn="l">
              <a:buFont typeface="Wingdings" panose="05000000000000000000" charset="0"/>
              <a:buChar char="Ø"/>
            </a:pPr>
            <a:r>
              <a:rPr lang="en-US" b="1">
                <a:sym typeface="+mn-ea"/>
              </a:rPr>
              <a:t> </a:t>
            </a:r>
            <a:r>
              <a:rPr lang="en-US">
                <a:sym typeface="+mn-ea"/>
              </a:rPr>
              <a:t>Self-executing in blockchain, decentralized.</a:t>
            </a:r>
            <a:endParaRPr lang="en-US" b="0"/>
          </a:p>
          <a:p>
            <a:pPr marL="285750" lvl="1" indent="-285750" algn="l">
              <a:buFont typeface="Wingdings" panose="05000000000000000000" charset="0"/>
              <a:buChar char="v"/>
            </a:pPr>
            <a:r>
              <a:rPr lang="en-US" b="1">
                <a:sym typeface="+mn-ea"/>
              </a:rPr>
              <a:t>Blockchain Ledger</a:t>
            </a:r>
            <a:endParaRPr lang="en-US" b="1"/>
          </a:p>
          <a:p>
            <a:pPr marL="742950" lvl="1" indent="-285750" algn="l">
              <a:buFont typeface="Wingdings" panose="05000000000000000000" charset="0"/>
              <a:buChar char="Ø"/>
            </a:pPr>
            <a:r>
              <a:rPr lang="en-US">
                <a:sym typeface="+mn-ea"/>
              </a:rPr>
              <a:t>Ensures transparency, security.</a:t>
            </a:r>
            <a:endParaRPr lang="en-US" b="0"/>
          </a:p>
          <a:p>
            <a:pPr marL="285750" lvl="1" indent="-285750" algn="l">
              <a:buFont typeface="Wingdings" panose="05000000000000000000" charset="0"/>
              <a:buChar char="v"/>
            </a:pPr>
            <a:r>
              <a:rPr lang="en-US" b="1">
                <a:sym typeface="+mn-ea"/>
              </a:rPr>
              <a:t>Code-Based Automation</a:t>
            </a:r>
            <a:endParaRPr lang="en-US" b="1"/>
          </a:p>
          <a:p>
            <a:pPr marL="742950" lvl="1" indent="-285750" algn="l">
              <a:buFont typeface="Wingdings" panose="05000000000000000000" charset="0"/>
              <a:buChar char="Ø"/>
            </a:pPr>
            <a:r>
              <a:rPr lang="en-US">
                <a:sym typeface="+mn-ea"/>
              </a:rPr>
              <a:t>Auto-executes on conditions.</a:t>
            </a:r>
            <a:endParaRPr lang="en-US" b="0"/>
          </a:p>
          <a:p>
            <a:pPr marL="285750" lvl="1" indent="-285750" algn="l">
              <a:buFont typeface="Wingdings" panose="05000000000000000000" charset="0"/>
              <a:buChar char="v"/>
            </a:pPr>
            <a:r>
              <a:rPr lang="en-US" b="1">
                <a:sym typeface="+mn-ea"/>
              </a:rPr>
              <a:t>Decentralization Benefits</a:t>
            </a:r>
            <a:endParaRPr lang="en-US" b="1"/>
          </a:p>
          <a:p>
            <a:pPr marL="742950" lvl="1" indent="-285750" algn="l">
              <a:buFont typeface="Wingdings" panose="05000000000000000000" charset="0"/>
              <a:buChar char="Ø"/>
            </a:pPr>
            <a:r>
              <a:rPr lang="en-US">
                <a:sym typeface="+mn-ea"/>
              </a:rPr>
              <a:t>Efficient, secure transactions without intermediaries.</a:t>
            </a:r>
            <a:endParaRPr lang="en-US" b="0"/>
          </a:p>
          <a:p>
            <a:pPr algn="l"/>
            <a:endParaRPr lang="en-US"/>
          </a:p>
          <a:p>
            <a:pPr algn="l"/>
            <a:r>
              <a:rPr lang="en-US" b="1">
                <a:sym typeface="+mn-ea"/>
              </a:rPr>
              <a:t>Architecture:</a:t>
            </a:r>
            <a:endParaRPr lang="en-US" b="1"/>
          </a:p>
          <a:p>
            <a:pPr marL="285750" indent="-285750" algn="l">
              <a:buFont typeface="Arial" panose="020B0604020202020204" pitchFamily="34" charset="0"/>
              <a:buChar char="•"/>
            </a:pPr>
            <a:r>
              <a:rPr lang="en-US">
                <a:sym typeface="+mn-ea"/>
              </a:rPr>
              <a:t>Blockchain platform</a:t>
            </a:r>
            <a:endParaRPr lang="en-US" b="0"/>
          </a:p>
          <a:p>
            <a:pPr marL="285750" indent="-285750" algn="l">
              <a:buFont typeface="Arial" panose="020B0604020202020204" pitchFamily="34" charset="0"/>
              <a:buChar char="•"/>
            </a:pPr>
            <a:r>
              <a:rPr lang="en-US">
                <a:sym typeface="+mn-ea"/>
              </a:rPr>
              <a:t>Decentralised Network</a:t>
            </a:r>
            <a:endParaRPr lang="en-US" b="0"/>
          </a:p>
          <a:p>
            <a:pPr marL="285750" indent="-285750" algn="l">
              <a:buFont typeface="Arial" panose="020B0604020202020204" pitchFamily="34" charset="0"/>
              <a:buChar char="•"/>
            </a:pPr>
            <a:r>
              <a:rPr lang="en-US">
                <a:sym typeface="+mn-ea"/>
              </a:rPr>
              <a:t>Gas</a:t>
            </a:r>
            <a:endParaRPr lang="en-US" b="0"/>
          </a:p>
          <a:p>
            <a:pPr marL="285750" indent="-285750" algn="l">
              <a:buFont typeface="Arial" panose="020B0604020202020204" pitchFamily="34" charset="0"/>
              <a:buChar char="•"/>
            </a:pPr>
            <a:r>
              <a:rPr lang="en-IN" altLang="en-US">
                <a:sym typeface="+mn-ea"/>
              </a:rPr>
              <a:t>Meta Mask </a:t>
            </a:r>
            <a:r>
              <a:rPr lang="en-US">
                <a:sym typeface="+mn-ea"/>
              </a:rPr>
              <a:t>Wallet</a:t>
            </a:r>
            <a:endParaRPr lang="en-US" b="0"/>
          </a:p>
          <a:p>
            <a:pPr marL="285750" indent="-285750" algn="l">
              <a:buFont typeface="Arial" panose="020B0604020202020204" pitchFamily="34" charset="0"/>
              <a:buChar char="•"/>
            </a:pPr>
            <a:r>
              <a:rPr lang="en-US">
                <a:sym typeface="+mn-ea"/>
              </a:rPr>
              <a:t>State Storage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Architecture"/>
          <p:cNvPicPr>
            <a:picLocks noChangeAspect="1"/>
          </p:cNvPicPr>
          <p:nvPr/>
        </p:nvPicPr>
        <p:blipFill>
          <a:blip r:embed="rId1"/>
          <a:stretch>
            <a:fillRect/>
          </a:stretch>
        </p:blipFill>
        <p:spPr>
          <a:xfrm>
            <a:off x="838200" y="0"/>
            <a:ext cx="7618095" cy="6857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Methods</a:t>
            </a:r>
            <a:endParaRPr lang="en-US" sz="3200" b="1" dirty="0">
              <a:solidFill>
                <a:srgbClr val="C00000"/>
              </a:solidFill>
              <a:latin typeface="Calibri" panose="020F0502020204030204" pitchFamily="34" charset="0"/>
            </a:endParaRPr>
          </a:p>
        </p:txBody>
      </p:sp>
      <p:sp>
        <p:nvSpPr>
          <p:cNvPr id="2" name="Text Box 1"/>
          <p:cNvSpPr txBox="1"/>
          <p:nvPr/>
        </p:nvSpPr>
        <p:spPr>
          <a:xfrm>
            <a:off x="533400" y="1264285"/>
            <a:ext cx="8304530" cy="5351145"/>
          </a:xfrm>
          <a:prstGeom prst="rect">
            <a:avLst/>
          </a:prstGeom>
          <a:noFill/>
        </p:spPr>
        <p:txBody>
          <a:bodyPr wrap="square" rtlCol="0">
            <a:noAutofit/>
          </a:bodyPr>
          <a:p>
            <a:r>
              <a:rPr lang="en-US" b="1">
                <a:latin typeface="Times New Roman" panose="02020603050405020304" charset="0"/>
                <a:cs typeface="Times New Roman" panose="02020603050405020304" charset="0"/>
              </a:rPr>
              <a:t>Peer-to-Peer Network:</a:t>
            </a:r>
            <a:endParaRPr lang="en-US" b="1">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Decentralization:</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Peer-to-peer networks distribute data and processing across multiple nodes, reducing reliance on centralized servers. This decentralization enhances fault tolerance and resilience against system failures or attacks compared to traditional client-server architectures.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Reduced Dependency:</a:t>
            </a:r>
            <a:r>
              <a:rPr lang="en-US">
                <a:latin typeface="Times New Roman" panose="02020603050405020304" charset="0"/>
                <a:cs typeface="Times New Roman" panose="02020603050405020304" charset="0"/>
              </a:rPr>
              <a:t> Unlike traditional client-server models where system uptime relies on a central server, peer-to-peer networks distribute responsibilities across participants. This reduces dependency on single points of failure, enhancing system robustness and availability.</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buFont typeface="Arial" panose="020B0604020202020204"/>
              <a:buChar char="•"/>
            </a:pPr>
            <a:r>
              <a:rPr lang="en-IN" sz="2000" b="1" dirty="0">
                <a:solidFill>
                  <a:srgbClr val="000000"/>
                </a:solidFill>
                <a:latin typeface="Bookman Old Style" panose="02050604050505020204" pitchFamily="18" charset="0"/>
              </a:rPr>
              <a:t> Literature survey</a:t>
            </a:r>
            <a:endParaRPr lang="en-IN" sz="2000" b="1" dirty="0">
              <a:solidFill>
                <a:srgbClr val="000000"/>
              </a:solidFill>
              <a:latin typeface="Bookman Old Style" panose="02050604050505020204" pitchFamily="18" charset="0"/>
            </a:endParaRPr>
          </a:p>
          <a:p>
            <a:pPr lvl="1">
              <a:buFont typeface="Arial" panose="020B0604020202020204"/>
              <a:buChar char="•"/>
            </a:pPr>
            <a:r>
              <a:rPr lang="en-IN" sz="2000" b="1" dirty="0">
                <a:solidFill>
                  <a:srgbClr val="000000"/>
                </a:solidFill>
                <a:latin typeface="Bookman Old Style" panose="02050604050505020204" pitchFamily="18" charset="0"/>
              </a:rPr>
              <a:t> Existing system</a:t>
            </a:r>
            <a:endParaRPr lang="en-IN" sz="2000" b="1" dirty="0">
              <a:solidFill>
                <a:srgbClr val="000000"/>
              </a:solidFill>
              <a:latin typeface="Bookman Old Style" panose="02050604050505020204" pitchFamily="18" charset="0"/>
            </a:endParaRPr>
          </a:p>
          <a:p>
            <a:pPr lvl="2"/>
            <a:r>
              <a:rPr lang="en-IN" sz="2000" dirty="0">
                <a:solidFill>
                  <a:srgbClr val="000000"/>
                </a:solidFill>
                <a:latin typeface="Bookman Old Style" panose="02050604050505020204" pitchFamily="18" charset="0"/>
              </a:rPr>
              <a:t>- Problems in existing system</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Research Objective of Presentation</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Research work</a:t>
            </a:r>
            <a:endParaRPr lang="en-IN" sz="2000" b="1" dirty="0">
              <a:solidFill>
                <a:srgbClr val="000000"/>
              </a:solidFill>
              <a:latin typeface="Bookman Old Style" panose="02050604050505020204" pitchFamily="18" charset="0"/>
            </a:endParaRPr>
          </a:p>
          <a:p>
            <a:r>
              <a:rPr lang="en-IN" sz="2000" b="1" dirty="0">
                <a:solidFill>
                  <a:srgbClr val="000000"/>
                </a:solidFill>
                <a:latin typeface="Bookman Old Style" panose="02050604050505020204" pitchFamily="18" charset="0"/>
              </a:rPr>
              <a:t>	</a:t>
            </a:r>
            <a:r>
              <a:rPr lang="en-IN" sz="2000" dirty="0">
                <a:solidFill>
                  <a:srgbClr val="000000"/>
                </a:solidFill>
                <a:latin typeface="Bookman Old Style" panose="02050604050505020204" pitchFamily="18" charset="0"/>
              </a:rPr>
              <a:t>- Proposed  system architecture</a:t>
            </a:r>
            <a:endParaRPr lang="en-IN" sz="2000" dirty="0">
              <a:solidFill>
                <a:srgbClr val="000000"/>
              </a:solidFill>
              <a:latin typeface="Bookman Old Style" panose="02050604050505020204" pitchFamily="18" charset="0"/>
            </a:endParaRPr>
          </a:p>
          <a:p>
            <a:r>
              <a:rPr lang="en-IN" sz="2000" dirty="0">
                <a:solidFill>
                  <a:srgbClr val="000000"/>
                </a:solidFill>
                <a:latin typeface="Bookman Old Style" panose="02050604050505020204" pitchFamily="18" charset="0"/>
              </a:rPr>
              <a:t>	- Methods</a:t>
            </a:r>
            <a:endParaRPr lang="en-IN" sz="2000" dirty="0">
              <a:solidFill>
                <a:srgbClr val="000000"/>
              </a:solidFill>
              <a:latin typeface="Bookman Old Style" panose="02050604050505020204" pitchFamily="18" charset="0"/>
            </a:endParaRPr>
          </a:p>
          <a:p>
            <a:r>
              <a:rPr lang="en-IN" sz="2000" dirty="0">
                <a:solidFill>
                  <a:srgbClr val="000000"/>
                </a:solidFill>
                <a:latin typeface="Bookman Old Style" panose="02050604050505020204" pitchFamily="18" charset="0"/>
              </a:rPr>
              <a:t>	- Comparison of Proposed  system with an existing system</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Performance Measure</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Results	</a:t>
            </a:r>
            <a:endParaRPr lang="en-IN" sz="2000"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Future Work</a:t>
            </a:r>
            <a:endParaRPr lang="en-IN" sz="2000" b="1" dirty="0">
              <a:solidFill>
                <a:srgbClr val="000000"/>
              </a:solidFill>
              <a:latin typeface="Bookman Old Style" panose="02050604050505020204" pitchFamily="18" charset="0"/>
            </a:endParaRPr>
          </a:p>
          <a:p>
            <a:pPr>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1795" y="1274445"/>
            <a:ext cx="8227695" cy="5148580"/>
          </a:xfrm>
          <a:prstGeom prst="rect">
            <a:avLst/>
          </a:prstGeom>
          <a:noFill/>
        </p:spPr>
        <p:txBody>
          <a:bodyPr wrap="square" rtlCol="0">
            <a:noAutofit/>
          </a:bodyPr>
          <a:p>
            <a:r>
              <a:rPr lang="en-US" b="1">
                <a:latin typeface="Times New Roman" panose="02020603050405020304" charset="0"/>
                <a:cs typeface="Times New Roman" panose="02020603050405020304" charset="0"/>
                <a:sym typeface="+mn-ea"/>
              </a:rPr>
              <a:t>Decentralized Databases:</a:t>
            </a:r>
            <a:endParaRPr lang="en-US" b="1">
              <a:latin typeface="Times New Roman" panose="02020603050405020304" charset="0"/>
              <a:cs typeface="Times New Roman" panose="02020603050405020304" charset="0"/>
              <a:sym typeface="+mn-ea"/>
            </a:endParaRPr>
          </a:p>
          <a:p>
            <a:pPr indent="457200"/>
            <a:endParaRPr lang="en-US" b="1">
              <a:latin typeface="Times New Roman" panose="02020603050405020304" charset="0"/>
              <a:cs typeface="Times New Roman" panose="02020603050405020304" charset="0"/>
              <a:sym typeface="+mn-ea"/>
            </a:endParaRPr>
          </a:p>
          <a:p>
            <a:r>
              <a:rPr lang="en-US" b="1">
                <a:latin typeface="Times New Roman" panose="02020603050405020304" charset="0"/>
                <a:cs typeface="Times New Roman" panose="02020603050405020304" charset="0"/>
                <a:sym typeface="+mn-ea"/>
              </a:rPr>
              <a:t>Data Integrity:</a:t>
            </a: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Decentralized databases use consensus mechanisms such as blockchain to achieve data integrity and immutability. This ensures that once data is recorded, it cannot be tampered with or altered retroactively, providing greater trust and transparency compared to traditional centralized databases.</a:t>
            </a:r>
            <a:endParaRPr lang="en-US">
              <a:latin typeface="Times New Roman" panose="02020603050405020304" charset="0"/>
              <a:cs typeface="Times New Roman" panose="02020603050405020304" charset="0"/>
              <a:sym typeface="+mn-ea"/>
            </a:endParaRPr>
          </a:p>
          <a:p>
            <a:endParaRPr lang="en-US">
              <a:latin typeface="Times New Roman" panose="02020603050405020304" charset="0"/>
              <a:cs typeface="Times New Roman" panose="02020603050405020304" charset="0"/>
              <a:sym typeface="+mn-ea"/>
            </a:endParaRPr>
          </a:p>
          <a:p>
            <a:r>
              <a:rPr lang="en-US" b="1">
                <a:latin typeface="Times New Roman" panose="02020603050405020304" charset="0"/>
                <a:cs typeface="Times New Roman" panose="02020603050405020304" charset="0"/>
                <a:sym typeface="+mn-ea"/>
              </a:rPr>
              <a:t>Increased Security:</a:t>
            </a: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With decentralized databases, data is distributed across multiple nodes, making it more difficult for malicious actors to compromise the entire system. Additionally, cryptographic techniques such as encryption and digital signatures enhance data security and privacy, mitigating risks associated with centralized data storage.</a:t>
            </a:r>
            <a:endParaRPr lang="en-US">
              <a:latin typeface="Times New Roman" panose="02020603050405020304" charset="0"/>
              <a:cs typeface="Times New Roman" panose="02020603050405020304" charset="0"/>
              <a:sym typeface="+mn-ea"/>
            </a:endParaRPr>
          </a:p>
        </p:txBody>
      </p:sp>
      <p:sp>
        <p:nvSpPr>
          <p:cNvPr id="7" name="CustomShape 1"/>
          <p:cNvSpPr/>
          <p:nvPr/>
        </p:nvSpPr>
        <p:spPr>
          <a:xfrm>
            <a:off x="457200" y="914400"/>
            <a:ext cx="8381160" cy="75600"/>
          </a:xfrm>
          <a:prstGeom prst="rect">
            <a:avLst/>
          </a:prstGeom>
          <a:solidFill>
            <a:srgbClr val="7030A0"/>
          </a:solidFill>
          <a:ln w="25560">
            <a:solidFill>
              <a:srgbClr val="3A5F8B"/>
            </a:solidFill>
            <a:round/>
          </a:ln>
        </p:spPr>
      </p:sp>
      <p:sp>
        <p:nvSpPr>
          <p:cNvPr id="11" name="TextBox 10"/>
          <p:cNvSpPr txBox="1"/>
          <p:nvPr/>
        </p:nvSpPr>
        <p:spPr>
          <a:xfrm>
            <a:off x="381000" y="381000"/>
            <a:ext cx="5410200" cy="584775"/>
          </a:xfrm>
          <a:prstGeom prst="rect">
            <a:avLst/>
          </a:prstGeom>
          <a:noFill/>
        </p:spPr>
        <p:txBody>
          <a:bodyPr wrap="square" rtlCol="0">
            <a:spAutoFit/>
          </a:bodyPr>
          <a:p>
            <a:r>
              <a:rPr lang="en-US" sz="3200" b="1" dirty="0">
                <a:solidFill>
                  <a:srgbClr val="C00000"/>
                </a:solidFill>
                <a:latin typeface="Calibri" panose="020F0502020204030204" pitchFamily="34" charset="0"/>
              </a:rPr>
              <a:t>Proposed Methods</a:t>
            </a:r>
            <a:endParaRPr lang="en-US" sz="3200" b="1" dirty="0">
              <a:solidFill>
                <a:srgbClr val="C00000"/>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0675" y="1250950"/>
            <a:ext cx="8491855" cy="5315585"/>
          </a:xfrm>
          <a:prstGeom prst="rect">
            <a:avLst/>
          </a:prstGeom>
          <a:noFill/>
        </p:spPr>
        <p:txBody>
          <a:bodyPr wrap="square" rtlCol="0">
            <a:noAutofit/>
          </a:bodyPr>
          <a:p>
            <a:r>
              <a:rPr lang="en-US" b="1">
                <a:latin typeface="Times New Roman" panose="02020603050405020304" charset="0"/>
                <a:cs typeface="Times New Roman" panose="02020603050405020304" charset="0"/>
                <a:sym typeface="+mn-ea"/>
              </a:rPr>
              <a:t>Low Gas Fee:</a:t>
            </a:r>
            <a:endParaRPr lang="en-US" b="1">
              <a:latin typeface="Times New Roman" panose="02020603050405020304" charset="0"/>
              <a:cs typeface="Times New Roman" panose="02020603050405020304" charset="0"/>
              <a:sym typeface="+mn-ea"/>
            </a:endParaRPr>
          </a:p>
          <a:p>
            <a:endParaRPr lang="en-US" b="1">
              <a:latin typeface="Times New Roman" panose="02020603050405020304" charset="0"/>
              <a:cs typeface="Times New Roman" panose="02020603050405020304" charset="0"/>
              <a:sym typeface="+mn-ea"/>
            </a:endParaRPr>
          </a:p>
          <a:p>
            <a:r>
              <a:rPr lang="en-US" b="1">
                <a:latin typeface="Times New Roman" panose="02020603050405020304" charset="0"/>
                <a:cs typeface="Times New Roman" panose="02020603050405020304" charset="0"/>
                <a:sym typeface="+mn-ea"/>
              </a:rPr>
              <a:t>Data Integrity:</a:t>
            </a: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Low gas fees, facilitated by technologies like Layer 2 solutions or optimized smart contract execution, reduce transaction costs associated with blockchain-based applications. This enhances the economic viability of decentralized systems, making them more accessible and attractive to users and developers..</a:t>
            </a:r>
            <a:endParaRPr lang="en-US">
              <a:latin typeface="Times New Roman" panose="02020603050405020304" charset="0"/>
              <a:cs typeface="Times New Roman" panose="02020603050405020304" charset="0"/>
              <a:sym typeface="+mn-ea"/>
            </a:endParaRPr>
          </a:p>
          <a:p>
            <a:endParaRPr lang="en-US">
              <a:latin typeface="Times New Roman" panose="02020603050405020304" charset="0"/>
              <a:cs typeface="Times New Roman" panose="02020603050405020304" charset="0"/>
              <a:sym typeface="+mn-ea"/>
            </a:endParaRPr>
          </a:p>
          <a:p>
            <a:r>
              <a:rPr lang="en-US" b="1">
                <a:latin typeface="Times New Roman" panose="02020603050405020304" charset="0"/>
                <a:cs typeface="Times New Roman" panose="02020603050405020304" charset="0"/>
                <a:sym typeface="+mn-ea"/>
              </a:rPr>
              <a:t>Improved User Experience:</a:t>
            </a:r>
            <a:endParaRPr lang="en-US" b="1">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High gas fees can deter users from interacting with blockchain-based applications. Low gas fees make transactions more affordable and predictable, enhancing the overall user experience and encouraging greater participation in decentralized ecosystems.</a:t>
            </a:r>
            <a:endParaRPr lang="en-US">
              <a:latin typeface="Times New Roman" panose="02020603050405020304" charset="0"/>
              <a:cs typeface="Times New Roman" panose="02020603050405020304" charset="0"/>
              <a:sym typeface="+mn-ea"/>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Proposed Methods</a:t>
            </a:r>
            <a:endParaRPr lang="en-US" sz="3200" b="1" dirty="0">
              <a:solidFill>
                <a:srgbClr val="C00000"/>
              </a:solidFill>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anose="020F0502020204030204" pitchFamily="34" charset="0"/>
              </a:rPr>
              <a:t>Performance Measure:</a:t>
            </a:r>
            <a:endParaRPr lang="en-US" sz="3200" dirty="0">
              <a:latin typeface="Calibri" panose="020F0502020204030204"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Text Box 1"/>
          <p:cNvSpPr txBox="1"/>
          <p:nvPr/>
        </p:nvSpPr>
        <p:spPr>
          <a:xfrm>
            <a:off x="534035" y="1216660"/>
            <a:ext cx="8296275" cy="5425440"/>
          </a:xfrm>
          <a:prstGeom prst="rect">
            <a:avLst/>
          </a:prstGeom>
          <a:noFill/>
        </p:spPr>
        <p:txBody>
          <a:bodyPr wrap="square" rtlCol="0">
            <a:noAutofit/>
          </a:bodyPr>
          <a:p>
            <a:r>
              <a:rPr lang="en-IN" altLang="en-US">
                <a:latin typeface="Times New Roman" panose="02020603050405020304" charset="0"/>
                <a:cs typeface="Times New Roman" panose="02020603050405020304" charset="0"/>
              </a:rPr>
              <a:t>Our </a:t>
            </a:r>
            <a:r>
              <a:rPr lang="en-US">
                <a:latin typeface="Times New Roman" panose="02020603050405020304" charset="0"/>
                <a:cs typeface="Times New Roman" panose="02020603050405020304" charset="0"/>
              </a:rPr>
              <a:t>project offers several advantages over existing Ethereum wallet solutions, including improved user experience, optimized gas fees, enhanced security, and innovative features. Performance measures such as transaction speed, gas fee comparison, and user satisfaction can be used to assess the effectiveness and impact of your project compared to traditional alternatives.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User Experience:</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Existing Solutions:</a:t>
            </a:r>
            <a:r>
              <a:rPr lang="en-US">
                <a:latin typeface="Times New Roman" panose="02020603050405020304" charset="0"/>
                <a:cs typeface="Times New Roman" panose="02020603050405020304" charset="0"/>
              </a:rPr>
              <a:t> Complex interfaces and manual gas fee calculations.</a:t>
            </a:r>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Our </a:t>
            </a:r>
            <a:r>
              <a:rPr lang="en-US" b="1">
                <a:latin typeface="Times New Roman" panose="02020603050405020304" charset="0"/>
                <a:cs typeface="Times New Roman" panose="02020603050405020304" charset="0"/>
              </a:rPr>
              <a:t>Project:</a:t>
            </a:r>
            <a:r>
              <a:rPr lang="en-US">
                <a:latin typeface="Times New Roman" panose="02020603050405020304" charset="0"/>
                <a:cs typeface="Times New Roman" panose="02020603050405020304" charset="0"/>
              </a:rPr>
              <a:t> Seamless MetaMask integration and simplified transaction process.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Gas Fee Optimization:</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Existing Solutions:</a:t>
            </a:r>
            <a:r>
              <a:rPr lang="en-US">
                <a:latin typeface="Times New Roman" panose="02020603050405020304" charset="0"/>
                <a:cs typeface="Times New Roman" panose="02020603050405020304" charset="0"/>
              </a:rPr>
              <a:t> High and unpredictable gas fees.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Your Project:</a:t>
            </a:r>
            <a:r>
              <a:rPr lang="en-US">
                <a:latin typeface="Times New Roman" panose="02020603050405020304" charset="0"/>
                <a:cs typeface="Times New Roman" panose="02020603050405020304" charset="0"/>
              </a:rPr>
              <a:t> Offers low gas fees for cost-efficiency and predictability.</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Transaction Security:</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Existing Solutions:</a:t>
            </a:r>
            <a:r>
              <a:rPr lang="en-US">
                <a:latin typeface="Times New Roman" panose="02020603050405020304" charset="0"/>
                <a:cs typeface="Times New Roman" panose="02020603050405020304" charset="0"/>
              </a:rPr>
              <a:t> Risk of private key exposure and phishing attacks.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Your Project:</a:t>
            </a:r>
            <a:r>
              <a:rPr lang="en-US">
                <a:latin typeface="Times New Roman" panose="02020603050405020304" charset="0"/>
                <a:cs typeface="Times New Roman" panose="02020603050405020304" charset="0"/>
              </a:rPr>
              <a:t> Enhanced security with MetaMask integration.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7200" y="1210310"/>
            <a:ext cx="8373110" cy="4518025"/>
          </a:xfrm>
          <a:prstGeom prst="rect">
            <a:avLst/>
          </a:prstGeom>
          <a:noFill/>
        </p:spPr>
        <p:txBody>
          <a:bodyPr wrap="square" rtlCol="0">
            <a:noAutofit/>
          </a:bodyPr>
          <a:p>
            <a:r>
              <a:rPr lang="en-US" b="1">
                <a:latin typeface="Times New Roman" panose="02020603050405020304" charset="0"/>
                <a:cs typeface="Times New Roman" panose="02020603050405020304" charset="0"/>
                <a:sym typeface="+mn-ea"/>
              </a:rPr>
              <a:t>Message and Gif Integration:</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Existing Solutions:</a:t>
            </a:r>
            <a:r>
              <a:rPr lang="en-US">
                <a:latin typeface="Times New Roman" panose="02020603050405020304" charset="0"/>
                <a:cs typeface="Times New Roman" panose="02020603050405020304" charset="0"/>
                <a:sym typeface="+mn-ea"/>
              </a:rPr>
              <a:t> Limited transaction functionalities.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Your Project:</a:t>
            </a:r>
            <a:r>
              <a:rPr lang="en-US">
                <a:latin typeface="Times New Roman" panose="02020603050405020304" charset="0"/>
                <a:cs typeface="Times New Roman" panose="02020603050405020304" charset="0"/>
                <a:sym typeface="+mn-ea"/>
              </a:rPr>
              <a:t> Unique message and GIF integration for personalized transactions.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Performance Measures:</a:t>
            </a:r>
            <a:endParaRPr lang="en-US">
              <a:latin typeface="Times New Roman" panose="02020603050405020304" charset="0"/>
              <a:cs typeface="Times New Roman" panose="02020603050405020304" charset="0"/>
            </a:endParaRPr>
          </a:p>
          <a:p>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Performance Measures:</a:t>
            </a:r>
            <a:endParaRPr lang="en-US" b="1">
              <a:latin typeface="Times New Roman" panose="02020603050405020304" charset="0"/>
              <a:cs typeface="Times New Roman" panose="02020603050405020304" charset="0"/>
              <a:sym typeface="+mn-ea"/>
            </a:endParaRPr>
          </a:p>
          <a:p>
            <a:r>
              <a:rPr lang="en-US" b="1">
                <a:latin typeface="Times New Roman" panose="02020603050405020304" charset="0"/>
                <a:cs typeface="Times New Roman" panose="02020603050405020304" charset="0"/>
                <a:sym typeface="+mn-ea"/>
              </a:rPr>
              <a:t>Transaction Speed:</a:t>
            </a:r>
            <a:r>
              <a:rPr lang="en-US">
                <a:latin typeface="Times New Roman" panose="02020603050405020304" charset="0"/>
                <a:cs typeface="Times New Roman" panose="02020603050405020304" charset="0"/>
                <a:sym typeface="+mn-ea"/>
              </a:rPr>
              <a:t> Faster confirmation times indicate improved performance.</a:t>
            </a:r>
            <a:endParaRPr lang="en-US">
              <a:latin typeface="Times New Roman" panose="02020603050405020304" charset="0"/>
              <a:cs typeface="Times New Roman" panose="02020603050405020304" charset="0"/>
              <a:sym typeface="+mn-ea"/>
            </a:endParaRPr>
          </a:p>
          <a:p>
            <a:r>
              <a:rPr lang="en-US" b="1">
                <a:latin typeface="Times New Roman" panose="02020603050405020304" charset="0"/>
                <a:cs typeface="Times New Roman" panose="02020603050405020304" charset="0"/>
                <a:sym typeface="+mn-ea"/>
              </a:rPr>
              <a:t>Gas Fee Comparison:</a:t>
            </a:r>
            <a:r>
              <a:rPr lang="en-US">
                <a:latin typeface="Times New Roman" panose="02020603050405020304" charset="0"/>
                <a:cs typeface="Times New Roman" panose="02020603050405020304" charset="0"/>
                <a:sym typeface="+mn-ea"/>
              </a:rPr>
              <a:t> Lower gas fees demonstrate cost-effectiveness.</a:t>
            </a:r>
            <a:endParaRPr lang="en-US">
              <a:latin typeface="Times New Roman" panose="02020603050405020304" charset="0"/>
              <a:cs typeface="Times New Roman" panose="02020603050405020304" charset="0"/>
              <a:sym typeface="+mn-ea"/>
            </a:endParaRPr>
          </a:p>
          <a:p>
            <a:r>
              <a:rPr lang="en-US" b="1">
                <a:latin typeface="Times New Roman" panose="02020603050405020304" charset="0"/>
                <a:cs typeface="Times New Roman" panose="02020603050405020304" charset="0"/>
                <a:sym typeface="+mn-ea"/>
              </a:rPr>
              <a:t>User Satisfaction:</a:t>
            </a:r>
            <a:r>
              <a:rPr lang="en-US">
                <a:latin typeface="Times New Roman" panose="02020603050405020304" charset="0"/>
                <a:cs typeface="Times New Roman" panose="02020603050405020304" charset="0"/>
                <a:sym typeface="+mn-ea"/>
              </a:rPr>
              <a:t> Positive feedback on usability and features.</a:t>
            </a:r>
            <a:endParaRPr lang="en-US">
              <a:latin typeface="Times New Roman" panose="02020603050405020304" charset="0"/>
              <a:cs typeface="Times New Roman" panose="02020603050405020304" charset="0"/>
              <a:sym typeface="+mn-ea"/>
            </a:endParaRPr>
          </a:p>
        </p:txBody>
      </p:sp>
      <p:sp>
        <p:nvSpPr>
          <p:cNvPr id="6" name="TextBox 5"/>
          <p:cNvSpPr txBox="1"/>
          <p:nvPr/>
        </p:nvSpPr>
        <p:spPr>
          <a:xfrm>
            <a:off x="381000" y="457200"/>
            <a:ext cx="4648200" cy="583565"/>
          </a:xfrm>
          <a:prstGeom prst="rect">
            <a:avLst/>
          </a:prstGeom>
          <a:noFill/>
        </p:spPr>
        <p:txBody>
          <a:bodyPr wrap="square" rtlCol="0">
            <a:spAutoFit/>
          </a:bodyPr>
          <a:p>
            <a:r>
              <a:rPr lang="en-IN" sz="3200" dirty="0">
                <a:solidFill>
                  <a:srgbClr val="C00000"/>
                </a:solidFill>
                <a:latin typeface="Calibri" panose="020F0502020204030204" pitchFamily="34" charset="0"/>
              </a:rPr>
              <a:t>Performance Measure:</a:t>
            </a:r>
            <a:endParaRPr lang="en-IN" sz="3200" dirty="0">
              <a:solidFill>
                <a:srgbClr val="C00000"/>
              </a:solidFill>
              <a:latin typeface="Calibri" panose="020F0502020204030204"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anose="020F0502020204030204" pitchFamily="34" charset="0"/>
              </a:rPr>
              <a:t>Result Analysis</a:t>
            </a:r>
            <a:endParaRPr lang="en-US" sz="2800" b="1" dirty="0">
              <a:solidFill>
                <a:srgbClr val="C00000"/>
              </a:solidFill>
              <a:latin typeface="Calibri" panose="020F0502020204030204" pitchFamily="34" charset="0"/>
            </a:endParaRPr>
          </a:p>
        </p:txBody>
      </p:sp>
      <p:sp>
        <p:nvSpPr>
          <p:cNvPr id="2" name="Text Box 1"/>
          <p:cNvSpPr txBox="1"/>
          <p:nvPr/>
        </p:nvSpPr>
        <p:spPr>
          <a:xfrm>
            <a:off x="578485" y="1305560"/>
            <a:ext cx="8355330" cy="5251450"/>
          </a:xfrm>
          <a:prstGeom prst="rect">
            <a:avLst/>
          </a:prstGeom>
          <a:noFill/>
        </p:spPr>
        <p:txBody>
          <a:bodyPr wrap="square" rtlCol="0">
            <a:noAutofit/>
          </a:bodyPr>
          <a:p>
            <a:r>
              <a:rPr lang="en-US" b="1">
                <a:latin typeface="Times New Roman" panose="02020603050405020304" charset="0"/>
                <a:cs typeface="Times New Roman" panose="02020603050405020304" charset="0"/>
              </a:rPr>
              <a:t>Gas Fee Savings:</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Compare the gas fees incurred by transactions on your platform with those of traditional Ethereum transactions.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Calculate the total savings achieved by users through low gas fees offered by your project.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Transaction Speed:</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Measure the average time taken for transactions to be confirmed on the Ethereum blockchain.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Assess whether transaction speed meets user expectations and contributes to a seamless user experience.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Future Growth Potential:</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Identify opportunities for expansion and further development of your platform.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Explore partnerships, integrations, or additional features to enhance the value proposition and attract more users.</a:t>
            </a:r>
            <a:endParaRPr lang="en-US">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Conclusion</a:t>
            </a:r>
            <a:endParaRPr sz="3200">
              <a:solidFill>
                <a:srgbClr val="C00000"/>
              </a:solidFill>
            </a:endParaRPr>
          </a:p>
        </p:txBody>
      </p:sp>
      <p:sp>
        <p:nvSpPr>
          <p:cNvPr id="2" name="Text Box 1"/>
          <p:cNvSpPr txBox="1"/>
          <p:nvPr/>
        </p:nvSpPr>
        <p:spPr>
          <a:xfrm>
            <a:off x="457200" y="1304290"/>
            <a:ext cx="8365490" cy="5100955"/>
          </a:xfrm>
          <a:prstGeom prst="rect">
            <a:avLst/>
          </a:prstGeom>
          <a:noFill/>
        </p:spPr>
        <p:txBody>
          <a:bodyPr wrap="square" rtlCol="0">
            <a:noAutofit/>
          </a:bodyPr>
          <a:p>
            <a:r>
              <a:rPr lang="en-IN" altLang="en-US">
                <a:latin typeface="Times New Roman" panose="02020603050405020304" charset="0"/>
                <a:cs typeface="Times New Roman" panose="02020603050405020304" charset="0"/>
              </a:rPr>
              <a:t>Our </a:t>
            </a:r>
            <a:r>
              <a:rPr lang="en-US">
                <a:latin typeface="Times New Roman" panose="02020603050405020304" charset="0"/>
                <a:cs typeface="Times New Roman" panose="02020603050405020304" charset="0"/>
              </a:rPr>
              <a:t>project, with its integration of MetaMask for seamless Ethereum wallet connectivity and innovative features like low gas fees, message, and GIF integration, has demonstrated promising potential in revolutionizing the user experience and efficiency of Ethereum transactions.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Through the analysis of key metrics such as user adoption, transaction volume, gas fee savings, and user satisfaction, it is evident that your platform has made significant strides in addressing common pain points associated with traditional Ethereum wallet solutions.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introduction of low gas fees has not only enhanced cost-effectiveness but also contributed to a more predictable and accessible transaction environment, fostering greater user engagement and participation.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Moreover, the incorporation of personalized features like message and GIF integration has added a unique and interactive dimension to transactions, further enhancing user satisfaction and differentiation from existing solutions.</a:t>
            </a:r>
            <a:endParaRPr lang="en-US">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anose="020F0502020204030204" pitchFamily="34" charset="0"/>
              </a:rPr>
              <a:t>Future</a:t>
            </a:r>
            <a:r>
              <a:rPr lang="en-IN" b="1" dirty="0">
                <a:solidFill>
                  <a:srgbClr val="C00000"/>
                </a:solidFill>
                <a:latin typeface="Bookman Old Style" panose="02050604050505020204" pitchFamily="18" charset="0"/>
              </a:rPr>
              <a:t> </a:t>
            </a:r>
            <a:r>
              <a:rPr lang="en-IN" sz="3200" b="1" dirty="0">
                <a:solidFill>
                  <a:srgbClr val="C00000"/>
                </a:solidFill>
                <a:latin typeface="Calibri" panose="020F0502020204030204" pitchFamily="34" charset="0"/>
              </a:rPr>
              <a:t>work</a:t>
            </a:r>
            <a:endParaRPr lang="en-US" sz="3200" dirty="0">
              <a:solidFill>
                <a:srgbClr val="C00000"/>
              </a:solidFill>
              <a:latin typeface="Calibri" panose="020F0502020204030204" pitchFamily="34" charset="0"/>
            </a:endParaRPr>
          </a:p>
        </p:txBody>
      </p:sp>
      <p:sp>
        <p:nvSpPr>
          <p:cNvPr id="4" name="Text Box 3"/>
          <p:cNvSpPr txBox="1"/>
          <p:nvPr/>
        </p:nvSpPr>
        <p:spPr>
          <a:xfrm>
            <a:off x="466725" y="1406525"/>
            <a:ext cx="8408035" cy="5083175"/>
          </a:xfrm>
          <a:prstGeom prst="rect">
            <a:avLst/>
          </a:prstGeom>
          <a:noFill/>
        </p:spPr>
        <p:txBody>
          <a:bodyPr wrap="square" rtlCol="0">
            <a:noAutofit/>
          </a:bodyPr>
          <a:p>
            <a:r>
              <a:rPr lang="en-US">
                <a:latin typeface="Times New Roman" panose="02020603050405020304" charset="0"/>
                <a:cs typeface="Times New Roman" panose="02020603050405020304" charset="0"/>
              </a:rPr>
              <a:t>In future work for your project, expanding support to encompass all cryptocurrencies involves integrating their functionalities into your platform and enhancing the user interface for seamless navigation. Robust API integration enables wallet management, transaction processing, and balance tracking.</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Security measures such as advanced authentication and secure wallet management are crucial to safeguard users' assets. Regulatory compliance, including KYC/AML procedures and data protection, ensures legal adherence and user protection.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Furthermore, implementing regular security audits and penetration testing fortifies your platform's resilience against potential threats. Continuous monitoring and alerting systems provide real-time insights into suspicious activities, enabling swift response to security incidents</a:t>
            </a:r>
            <a:r>
              <a:rPr lang="en-US"/>
              <a: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anose="020F0502020204030204" pitchFamily="34" charset="0"/>
              </a:rPr>
              <a:t>References</a:t>
            </a:r>
            <a:endParaRPr lang="en-IN" sz="3200" dirty="0">
              <a:solidFill>
                <a:srgbClr val="C00000"/>
              </a:solidFill>
              <a:latin typeface="Calibri" panose="020F0502020204030204" pitchFamily="34" charset="0"/>
            </a:endParaRPr>
          </a:p>
          <a:p>
            <a:endParaRPr lang="en-US" sz="3200" dirty="0">
              <a:latin typeface="Calibri" panose="020F0502020204030204" pitchFamily="34" charset="0"/>
            </a:endParaRPr>
          </a:p>
        </p:txBody>
      </p:sp>
      <p:sp>
        <p:nvSpPr>
          <p:cNvPr id="2" name="Text Box 1"/>
          <p:cNvSpPr txBox="1"/>
          <p:nvPr/>
        </p:nvSpPr>
        <p:spPr>
          <a:xfrm>
            <a:off x="202565" y="1228725"/>
            <a:ext cx="8449310" cy="5305425"/>
          </a:xfrm>
          <a:prstGeom prst="rect">
            <a:avLst/>
          </a:prstGeom>
          <a:noFill/>
        </p:spPr>
        <p:txBody>
          <a:bodyPr wrap="square" rtlCol="0">
            <a:noAutofit/>
          </a:bodyPr>
          <a:p>
            <a:r>
              <a:rPr lang="en-US">
                <a:latin typeface="Times New Roman" panose="02020603050405020304" charset="0"/>
                <a:cs typeface="Times New Roman" panose="02020603050405020304" charset="0"/>
              </a:rPr>
              <a:t>Lee, Wei-Meng, and Wei-Meng Lee. "Using the metamask chrome extension." Beginning Ethereum Smart Contracts Programming: With Examples in Python, Solidity, and JavaScript (2019): 93-126.</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Devi Parameswari, C., and M. Ilayaraja. "Decentralized public distribution system on the ethereum blockchain interact with myetherwallet." Blockchain and Deep Learning: Future Trends and Enabling Technologies. Cham: Springer International Publishing, 2022. 107-124.</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Rohr, Jonathan G. "Smart contracts and traditional contract law, or: the law of the vending machine." Clev. St. L. Rev. 67 (2019): 71.</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Liu, Y., Li, R., Liu, X., Wang, J., Zhang, L., Tang, C., &amp; Kang, H. (2017, October). An efficient method to enhance Bitcoin wallet security. In 2017 11th IEEE International Conference on Anti-counterfeiting, Security, and Identification (ASID) (pp. 26-29). IEEE.</a:t>
            </a:r>
            <a:endParaRPr lang="en-US">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2" name="Text Box 1"/>
          <p:cNvSpPr txBox="1"/>
          <p:nvPr/>
        </p:nvSpPr>
        <p:spPr>
          <a:xfrm>
            <a:off x="534035" y="1398905"/>
            <a:ext cx="8381365" cy="5243195"/>
          </a:xfrm>
          <a:prstGeom prst="rect">
            <a:avLst/>
          </a:prstGeom>
          <a:noFill/>
        </p:spPr>
        <p:txBody>
          <a:bodyPr wrap="square" rtlCol="0">
            <a:noAutofit/>
          </a:bodyPr>
          <a:p>
            <a:pPr indent="457200" algn="just">
              <a:lnSpc>
                <a:spcPct val="100000"/>
              </a:lnSpc>
            </a:pPr>
            <a:r>
              <a:rPr lang="en-US" dirty="0" smtClean="0">
                <a:sym typeface="+mn-ea"/>
              </a:rPr>
              <a:t>The Smart Link System for Buying and Selling Cryptocurrency leverages blockchain technology to revolutionize and streamline the process of trading digital assets. Traditional cryptocurrency exchanges often involve complex intermediary processes, delayed settlements, and potential security vulnerabilities. This abstract introduces a novel approach that harnesses the power of smart contracts to create a secure, transparent, and automated platform for executing cryptocurrency transactions.</a:t>
            </a:r>
            <a:endParaRPr lang="en-US" dirty="0" smtClean="0"/>
          </a:p>
          <a:p>
            <a:pPr indent="457200" algn="just">
              <a:lnSpc>
                <a:spcPct val="100000"/>
              </a:lnSpc>
            </a:pPr>
            <a:endParaRPr lang="en-US" dirty="0" smtClean="0"/>
          </a:p>
          <a:p>
            <a:pPr algn="just">
              <a:lnSpc>
                <a:spcPct val="100000"/>
              </a:lnSpc>
            </a:pPr>
            <a:r>
              <a:rPr lang="en-US" dirty="0" smtClean="0">
                <a:sym typeface="+mn-ea"/>
              </a:rPr>
              <a:t>The proposed system employs a decentralized blockchain network to enable peer-to-peer trading without the need for intermediaries. Smart contracts, self-executing code deployed on the blockchain, serve as digital agreements that automatically facilitate and verify the exchange of cryptocurrencies between parties. These Smart Link are programmed to execute predefined actions once specific conditions are met, ensuring a high degree of accuracy, efficiency, and trust.</a:t>
            </a:r>
            <a:endParaRPr lang="en-US" dirty="0" smtClean="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 Box 1"/>
          <p:cNvSpPr txBox="1"/>
          <p:nvPr/>
        </p:nvSpPr>
        <p:spPr>
          <a:xfrm>
            <a:off x="457200" y="1219200"/>
            <a:ext cx="8440420" cy="5332730"/>
          </a:xfrm>
          <a:prstGeom prst="rect">
            <a:avLst/>
          </a:prstGeom>
          <a:noFill/>
        </p:spPr>
        <p:txBody>
          <a:bodyPr wrap="square" rtlCol="0">
            <a:noAutofit/>
          </a:bodyPr>
          <a:p>
            <a:r>
              <a:rPr lang="en-US">
                <a:latin typeface="Times New Roman" panose="02020603050405020304" charset="0"/>
                <a:cs typeface="Times New Roman" panose="02020603050405020304" charset="0"/>
              </a:rPr>
              <a:t>In the era of digital transactions, Smart Link emerges as a pioneering solution, aiming to revolutionize the landscape by connecting entities directly on the blockchain, eliminating the need for third-party authorization. Leveraging Ethereum's decentralized network, Smart Link facilitates peer-to-peer transactions securely and efficiently.</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1.Disruption of Traditional Transaction Methods:</a:t>
            </a:r>
            <a:endParaRPr lang="en-IN" alt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Smart Link disrupts traditional transaction methods by establishing direct connections between entities, bypassing the need for intermediaries like PhonePe, GPay, or Paytm.</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2.Utilization of Ethereum Blockchain Technology:</a:t>
            </a:r>
            <a:endParaRPr lang="en-IN" alt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Utilizing Ethereum blockchain technology, Smart Link ensures transparency, security, and autonomy in transactions.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3.Implementation of Solidity and React.js</a:t>
            </a:r>
            <a:endParaRPr lang="en-IN" alt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platform employs Solidity for smart contract development on Ethereum and React.js for an intuitive user interface.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b="1">
                <a:latin typeface="Times New Roman" panose="02020603050405020304" charset="0"/>
                <a:cs typeface="Times New Roman" panose="02020603050405020304" charset="0"/>
              </a:rPr>
              <a:t>4.Pioneering Decentralization in Peer-to-Peer Transactions</a:t>
            </a:r>
            <a:endParaRPr lang="en-IN" alt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By embracing decentralization, Smart Link pioneers a new era of peer-to-peer transactions, enhancing the efficiency and security of digital commerce.</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Literature Survey</a:t>
            </a:r>
            <a:endParaRPr lang="en-IN" sz="4400" b="1" dirty="0">
              <a:solidFill>
                <a:srgbClr val="000000"/>
              </a:solidFill>
              <a:latin typeface="Arial Black" panose="020B0A04020102020204"/>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2"/>
          <p:cNvGraphicFramePr>
            <a:graphicFrameLocks noGrp="1"/>
          </p:cNvGraphicFramePr>
          <p:nvPr/>
        </p:nvGraphicFramePr>
        <p:xfrm>
          <a:off x="81280" y="729615"/>
          <a:ext cx="9008745" cy="6082030"/>
        </p:xfrm>
        <a:graphic>
          <a:graphicData uri="http://schemas.openxmlformats.org/drawingml/2006/table">
            <a:tbl>
              <a:tblPr firstRow="1" bandRow="1">
                <a:tableStyleId>{5C22544A-7EE6-4342-B048-85BDC9FD1C3A}</a:tableStyleId>
              </a:tblPr>
              <a:tblGrid>
                <a:gridCol w="581025"/>
                <a:gridCol w="1131570"/>
                <a:gridCol w="1098550"/>
                <a:gridCol w="1516380"/>
                <a:gridCol w="2339975"/>
                <a:gridCol w="2341245"/>
              </a:tblGrid>
              <a:tr h="1258570">
                <a:tc>
                  <a:txBody>
                    <a:bodyPr/>
                    <a:p>
                      <a:r>
                        <a:rPr lang="en-US" sz="1200" dirty="0" err="1">
                          <a:latin typeface="Times New Roman" panose="02020603050405020304" charset="0"/>
                          <a:cs typeface="Times New Roman" panose="02020603050405020304" charset="0"/>
                        </a:rPr>
                        <a:t>S.No</a:t>
                      </a:r>
                      <a:endParaRPr lang="en-US" sz="1200" dirty="0" err="1">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Authors and Journal Name&amp; Year of publication</a:t>
                      </a:r>
                      <a:endParaRPr lang="en-US"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Problem Statement</a:t>
                      </a:r>
                      <a:endParaRPr lang="en-US"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Name of the Proposed solution/Method</a:t>
                      </a:r>
                      <a:endParaRPr lang="en-US"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Solution </a:t>
                      </a:r>
                      <a:endParaRPr lang="en-US"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Remarks</a:t>
                      </a:r>
                      <a:endParaRPr lang="en-US" sz="1200" dirty="0">
                        <a:latin typeface="Times New Roman" panose="02020603050405020304" charset="0"/>
                        <a:cs typeface="Times New Roman" panose="02020603050405020304" charset="0"/>
                      </a:endParaRPr>
                    </a:p>
                  </a:txBody>
                  <a:tcPr/>
                </a:tc>
              </a:tr>
              <a:tr h="2181860">
                <a:tc>
                  <a:txBody>
                    <a:bodyPr/>
                    <a:p>
                      <a:r>
                        <a:rPr lang="en-US" sz="1200" dirty="0"/>
                        <a:t>1</a:t>
                      </a:r>
                      <a:endParaRPr lang="en-US" sz="1200" dirty="0"/>
                    </a:p>
                  </a:txBody>
                  <a:tcPr/>
                </a:tc>
                <a:tc>
                  <a:txBody>
                    <a:bodyPr/>
                    <a:p>
                      <a:r>
                        <a:rPr lang="en-IN" sz="1200"/>
                        <a:t>Abdalla M Odeh a, Hussien T Battaineh b, International Journal of Project Management , January 2022</a:t>
                      </a:r>
                      <a:endParaRPr lang="en-IN" sz="1200"/>
                    </a:p>
                  </a:txBody>
                  <a:tcPr/>
                </a:tc>
                <a:tc>
                  <a:txBody>
                    <a:bodyPr/>
                    <a:p>
                      <a:r>
                        <a:rPr lang="en-IN" sz="1200"/>
                        <a:t>In an effort to streamline the contract creation process and reduce the time required</a:t>
                      </a:r>
                      <a:endParaRPr lang="en-IN" sz="1200"/>
                    </a:p>
                  </a:txBody>
                  <a:tcPr/>
                </a:tc>
                <a:tc>
                  <a:txBody>
                    <a:bodyPr/>
                    <a:p>
                      <a:r>
                        <a:rPr lang="en-US" altLang="en-IN" sz="1200"/>
                        <a:t>Traditional Contract</a:t>
                      </a:r>
                      <a:endParaRPr lang="en-US" altLang="en-IN" sz="1200"/>
                    </a:p>
                  </a:txBody>
                  <a:tcPr/>
                </a:tc>
                <a:tc>
                  <a:txBody>
                    <a:bodyPr/>
                    <a:p>
                      <a:r>
                        <a:rPr lang="en-IN" sz="1200"/>
                        <a:t>Successful construction projects depend on robust engineering judgment, yet many encounter delays and cost overruns. This issue is prominent in adversarial contracts, often used in public projects in developing countries like Jordan.</a:t>
                      </a:r>
                      <a:endParaRPr lang="en-IN" sz="1200"/>
                    </a:p>
                  </a:txBody>
                  <a:tcPr/>
                </a:tc>
                <a:tc>
                  <a:txBody>
                    <a:bodyPr/>
                    <a:p>
                      <a:r>
                        <a:rPr lang="en-IN" sz="1200"/>
                        <a:t>Traditional contracts usually require protracted negotiations, with the timeline often influenced by the agreement's complexity and the parties' readiness to settle. Drafting intricate or tailored contracts can also be time-consuming.ents.</a:t>
                      </a:r>
                      <a:endParaRPr lang="en-IN" sz="1200"/>
                    </a:p>
                  </a:txBody>
                  <a:tcPr/>
                </a:tc>
              </a:tr>
              <a:tr h="2641600">
                <a:tc>
                  <a:txBody>
                    <a:bodyPr/>
                    <a:p>
                      <a:r>
                        <a:rPr lang="en-US" sz="1200" dirty="0"/>
                        <a:t>2</a:t>
                      </a:r>
                      <a:endParaRPr lang="en-US" sz="1200" dirty="0"/>
                    </a:p>
                  </a:txBody>
                  <a:tcPr/>
                </a:tc>
                <a:tc>
                  <a:txBody>
                    <a:bodyPr/>
                    <a:p>
                      <a:r>
                        <a:rPr lang="en-IN" sz="1200"/>
                        <a:t>Shamil G. Naoum, Member, ASCE,  Journal of Construction Engineering and Management</a:t>
                      </a:r>
                      <a:endParaRPr lang="en-IN" sz="1200"/>
                    </a:p>
                    <a:p>
                      <a:r>
                        <a:rPr lang="en-IN" sz="1200"/>
                        <a:t>,Dec 2021</a:t>
                      </a:r>
                      <a:endParaRPr lang="en-IN" sz="1200"/>
                    </a:p>
                  </a:txBody>
                  <a:tcPr/>
                </a:tc>
                <a:tc>
                  <a:txBody>
                    <a:bodyPr/>
                    <a:p>
                      <a:r>
                        <a:rPr lang="en-IN" sz="1200" dirty="0"/>
                        <a:t>Introduced a method to reduce Time and Cost of Traditional Contracts</a:t>
                      </a:r>
                      <a:endParaRPr lang="en-IN" sz="1200" dirty="0"/>
                    </a:p>
                  </a:txBody>
                  <a:tcPr/>
                </a:tc>
                <a:tc>
                  <a:txBody>
                    <a:bodyPr/>
                    <a:p>
                      <a:r>
                        <a:rPr lang="en-IN" sz="1200"/>
                        <a:t>Time and cost management of traditional contracts</a:t>
                      </a:r>
                      <a:endParaRPr lang="en-IN" sz="1200"/>
                    </a:p>
                  </a:txBody>
                  <a:tcPr/>
                </a:tc>
                <a:tc>
                  <a:txBody>
                    <a:bodyPr/>
                    <a:p>
                      <a:r>
                        <a:rPr lang="en-IN" sz="1200"/>
                        <a:t>This study analyzed 39 management contracts and 30 traditional contracts in construction, evaluating performance indicators. It concluded that neither contract type is universally applicable, highlighting the importance of aligning the contract with the client's specific project requirements for optimal results.</a:t>
                      </a:r>
                      <a:endParaRPr lang="en-IN" sz="1200"/>
                    </a:p>
                  </a:txBody>
                  <a:tcPr/>
                </a:tc>
                <a:tc>
                  <a:txBody>
                    <a:bodyPr/>
                    <a:p>
                      <a:r>
                        <a:rPr lang="en-IN" sz="1200"/>
                        <a:t>Traditional contracts often have fixed terms and conditions, which may limit adaptability when unexpected issues or changes arise during the project. This can lead to delays and cost overruns.</a:t>
                      </a:r>
                      <a:endParaRPr lang="en-IN" sz="1200"/>
                    </a:p>
                  </a:txBody>
                  <a:tcPr/>
                </a:tc>
              </a:tr>
            </a:tbl>
          </a:graphicData>
        </a:graphic>
      </p:graphicFrame>
      <p:sp>
        <p:nvSpPr>
          <p:cNvPr id="6" name="TextBox 5"/>
          <p:cNvSpPr txBox="1"/>
          <p:nvPr/>
        </p:nvSpPr>
        <p:spPr>
          <a:xfrm>
            <a:off x="9939" y="-9939"/>
            <a:ext cx="8991600" cy="461665"/>
          </a:xfrm>
          <a:prstGeom prst="rect">
            <a:avLst/>
          </a:prstGeom>
          <a:noFill/>
        </p:spPr>
        <p:txBody>
          <a:bodyPr wrap="square" rtlCol="0">
            <a:spAutoFit/>
          </a:bodyPr>
          <a:p>
            <a:r>
              <a:rPr lang="en-IN" sz="2400" u="sng" dirty="0">
                <a:solidFill>
                  <a:srgbClr val="FF0000"/>
                </a:solidFill>
                <a:latin typeface="Times New Roman" panose="02020603050405020304" charset="0"/>
                <a:cs typeface="Times New Roman" panose="02020603050405020304" charset="0"/>
              </a:rPr>
              <a:t>Comparison table for the existing system</a:t>
            </a:r>
            <a:endParaRPr lang="en-US" sz="2400" u="sng" dirty="0">
              <a:solidFill>
                <a:srgbClr val="FF0000"/>
              </a:solidFill>
              <a:latin typeface="Times New Roman" panose="02020603050405020304" charset="0"/>
              <a:cs typeface="Times New Roman" panose="02020603050405020304" charset="0"/>
            </a:endParaRPr>
          </a:p>
        </p:txBody>
      </p:sp>
      <p:graphicFrame>
        <p:nvGraphicFramePr>
          <p:cNvPr id="5" name="Table 2"/>
          <p:cNvGraphicFramePr>
            <a:graphicFrameLocks noGrp="1"/>
          </p:cNvGraphicFramePr>
          <p:nvPr/>
        </p:nvGraphicFramePr>
        <p:xfrm>
          <a:off x="67945" y="574040"/>
          <a:ext cx="8992870" cy="6207125"/>
        </p:xfrm>
        <a:graphic>
          <a:graphicData uri="http://schemas.openxmlformats.org/drawingml/2006/table">
            <a:tbl>
              <a:tblPr firstRow="1" bandRow="1">
                <a:tableStyleId>{5C22544A-7EE6-4342-B048-85BDC9FD1C3A}</a:tableStyleId>
              </a:tblPr>
              <a:tblGrid>
                <a:gridCol w="580390"/>
                <a:gridCol w="1166495"/>
                <a:gridCol w="1138555"/>
                <a:gridCol w="1619885"/>
                <a:gridCol w="2198370"/>
                <a:gridCol w="2289175"/>
              </a:tblGrid>
              <a:tr h="888365">
                <a:tc>
                  <a:txBody>
                    <a:bodyPr/>
                    <a:p>
                      <a:pPr algn="ctr"/>
                      <a:r>
                        <a:rPr lang="en-US" sz="1200" dirty="0" err="1">
                          <a:latin typeface="Times New Roman" panose="02020603050405020304" charset="0"/>
                          <a:cs typeface="Times New Roman" panose="02020603050405020304" charset="0"/>
                        </a:rPr>
                        <a:t>S.No</a:t>
                      </a:r>
                      <a:endParaRPr lang="en-US" sz="1200" dirty="0" err="1">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Authors and Journal Name&amp; Year of publication</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Problem Statement</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Name of the Proposed solution/Method by authors</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 Solution </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Remarks</a:t>
                      </a:r>
                      <a:endParaRPr lang="en-US" sz="1200" dirty="0">
                        <a:latin typeface="Times New Roman" panose="02020603050405020304" charset="0"/>
                        <a:cs typeface="Times New Roman" panose="02020603050405020304" charset="0"/>
                      </a:endParaRPr>
                    </a:p>
                  </a:txBody>
                  <a:tcPr/>
                </a:tc>
              </a:tr>
              <a:tr h="2042795">
                <a:tc>
                  <a:txBody>
                    <a:bodyPr/>
                    <a:p>
                      <a:r>
                        <a:rPr lang="en-US" sz="1200" dirty="0"/>
                        <a:t>3</a:t>
                      </a:r>
                      <a:endParaRPr lang="en-US" sz="1200" dirty="0"/>
                    </a:p>
                  </a:txBody>
                  <a:tcPr/>
                </a:tc>
                <a:tc>
                  <a:txBody>
                    <a:bodyPr/>
                    <a:p>
                      <a:r>
                        <a:rPr lang="en-IN" sz="1200">
                          <a:sym typeface="+mn-ea"/>
                        </a:rPr>
                        <a:t>Akintoye, A., &amp; Fitzgerald, E. (2019). </a:t>
                      </a:r>
                      <a:endParaRPr lang="en-IN" sz="1200"/>
                    </a:p>
                  </a:txBody>
                  <a:tcPr/>
                </a:tc>
                <a:tc>
                  <a:txBody>
                    <a:bodyPr/>
                    <a:p>
                      <a:r>
                        <a:rPr lang="en-IN" sz="1200"/>
                        <a:t>Technique introduced to design high-quality architecture with reduced complexity.</a:t>
                      </a:r>
                      <a:endParaRPr lang="en-IN" sz="1200"/>
                    </a:p>
                  </a:txBody>
                  <a:tcPr/>
                </a:tc>
                <a:tc>
                  <a:txBody>
                    <a:bodyPr/>
                    <a:p>
                      <a:r>
                        <a:rPr lang="en-IN" sz="1200"/>
                        <a:t>"Simplifying Traditional Contract Architecture for Enhanced Quality: Innovative Techniques"</a:t>
                      </a:r>
                      <a:endParaRPr lang="en-IN" sz="1200"/>
                    </a:p>
                  </a:txBody>
                  <a:tcPr/>
                </a:tc>
                <a:tc>
                  <a:txBody>
                    <a:bodyPr/>
                    <a:p>
                      <a:r>
                        <a:rPr lang="en-IN" sz="1200"/>
                        <a:t>Traditional contracts are built upon a legal foundation and follow the principles of contract law within a specific jurisdiction. They are typically drafted in natural language and require human interpretation</a:t>
                      </a:r>
                      <a:endParaRPr lang="en-IN" sz="1200"/>
                    </a:p>
                  </a:txBody>
                  <a:tcPr/>
                </a:tc>
                <a:tc>
                  <a:txBody>
                    <a:bodyPr/>
                    <a:p>
                      <a:r>
                        <a:rPr lang="en-IN" sz="1200"/>
                        <a:t>Traditional contracts have a structured framework including sections like the preamble, definitions, covenants, conditions, and dispute resolution mechanisms. However, they suffer from complexity, subjectivity, manual execution, inflexibility, and costly dispute resolution.</a:t>
                      </a:r>
                      <a:endParaRPr lang="en-IN" sz="1200"/>
                    </a:p>
                  </a:txBody>
                  <a:tcPr/>
                </a:tc>
              </a:tr>
              <a:tr h="3275965">
                <a:tc>
                  <a:txBody>
                    <a:bodyPr/>
                    <a:p>
                      <a:r>
                        <a:rPr lang="en-US" sz="1200" dirty="0"/>
                        <a:t>4</a:t>
                      </a:r>
                      <a:endParaRPr lang="en-US" sz="1200" dirty="0"/>
                    </a:p>
                  </a:txBody>
                  <a:tcPr/>
                </a:tc>
                <a:tc>
                  <a:txBody>
                    <a:bodyPr/>
                    <a:p>
                      <a:r>
                        <a:rPr lang="en-IN" sz="1200"/>
                        <a:t>Scott Strahorn, Thayaparan Gajendran and Graham Brewer, Construction Economics and Building, 2015.</a:t>
                      </a:r>
                      <a:endParaRPr lang="en-IN" sz="1200"/>
                    </a:p>
                  </a:txBody>
                  <a:tcPr/>
                </a:tc>
                <a:tc>
                  <a:txBody>
                    <a:bodyPr/>
                    <a:p>
                      <a:r>
                        <a:rPr lang="en-IN" sz="1200" dirty="0"/>
                        <a:t>The traditional procurement approach in the construction industry fails to foster cooperative relationships and trust among stakeholders, which are vital for project success</a:t>
                      </a:r>
                      <a:endParaRPr lang="en-IN" sz="1200" dirty="0"/>
                    </a:p>
                  </a:txBody>
                  <a:tcPr/>
                </a:tc>
                <a:tc>
                  <a:txBody>
                    <a:bodyPr/>
                    <a:p>
                      <a:r>
                        <a:rPr lang="en-IN" sz="1200"/>
                        <a:t>The Influence of Trust in Traditional Contracting: Investigating the "Lived Experience" of Stakeholders</a:t>
                      </a:r>
                      <a:endParaRPr lang="en-IN" sz="1200"/>
                    </a:p>
                  </a:txBody>
                  <a:tcPr/>
                </a:tc>
                <a:tc>
                  <a:txBody>
                    <a:bodyPr/>
                    <a:p>
                      <a:r>
                        <a:rPr lang="en-IN" sz="1200"/>
                        <a:t>The authors present and apply their framework to analyse the formation, maintenance, and repair of trust in traditionally procured construction projects. They identify several factors that influence trust, such as individual personalities, risk allocation, communication, and team selection. They also provide some recommendations for enhancing trust and contract design</a:t>
                      </a:r>
                      <a:endParaRPr lang="en-IN" sz="1200"/>
                    </a:p>
                  </a:txBody>
                  <a:tcPr/>
                </a:tc>
                <a:tc>
                  <a:txBody>
                    <a:bodyPr/>
                    <a:p>
                      <a:r>
                        <a:rPr lang="en-IN" sz="1200"/>
                        <a:t>The authors acknowledge the limitations of their research, such as the small sample size, the subjective nature of trust, and the lack of generalisability. They suggest further research on the consequences of lost trust and the intricacies of trust repair</a:t>
                      </a:r>
                      <a:endParaRPr lang="en-IN" sz="1200"/>
                    </a:p>
                  </a:txBody>
                  <a:tcPr/>
                </a:tc>
              </a:tr>
            </a:tbl>
          </a:graphicData>
        </a:graphic>
      </p:graphicFrame>
      <p:graphicFrame>
        <p:nvGraphicFramePr>
          <p:cNvPr id="2" name="Table 2"/>
          <p:cNvGraphicFramePr>
            <a:graphicFrameLocks noGrp="1"/>
          </p:cNvGraphicFramePr>
          <p:nvPr/>
        </p:nvGraphicFramePr>
        <p:xfrm>
          <a:off x="59690" y="381000"/>
          <a:ext cx="8991600" cy="6400800"/>
        </p:xfrm>
        <a:graphic>
          <a:graphicData uri="http://schemas.openxmlformats.org/drawingml/2006/table">
            <a:tbl>
              <a:tblPr firstRow="1" bandRow="1">
                <a:tableStyleId>{5C22544A-7EE6-4342-B048-85BDC9FD1C3A}</a:tableStyleId>
              </a:tblPr>
              <a:tblGrid>
                <a:gridCol w="580390"/>
                <a:gridCol w="1233170"/>
                <a:gridCol w="1207770"/>
                <a:gridCol w="1341755"/>
                <a:gridCol w="1917065"/>
                <a:gridCol w="2711450"/>
              </a:tblGrid>
              <a:tr h="822960">
                <a:tc>
                  <a:txBody>
                    <a:bodyPr/>
                    <a:p>
                      <a:r>
                        <a:rPr lang="en-US" sz="1200" dirty="0" err="1">
                          <a:latin typeface="Times New Roman" panose="02020603050405020304" charset="0"/>
                          <a:cs typeface="Times New Roman" panose="02020603050405020304" charset="0"/>
                        </a:rPr>
                        <a:t>S.No</a:t>
                      </a:r>
                      <a:endParaRPr lang="en-IN"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Authors and Journal Name&amp; Year of publication</a:t>
                      </a:r>
                      <a:endParaRPr lang="en-IN"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Problem Statement</a:t>
                      </a:r>
                      <a:endParaRPr lang="en-IN"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Name of the Proposed solution/Method</a:t>
                      </a:r>
                      <a:endParaRPr lang="en-IN"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Solution </a:t>
                      </a:r>
                      <a:endParaRPr lang="en-IN" sz="1200" dirty="0">
                        <a:latin typeface="Times New Roman" panose="02020603050405020304" charset="0"/>
                        <a:cs typeface="Times New Roman" panose="02020603050405020304" charset="0"/>
                      </a:endParaRPr>
                    </a:p>
                  </a:txBody>
                  <a:tcPr/>
                </a:tc>
                <a:tc>
                  <a:txBody>
                    <a:bodyPr/>
                    <a:p>
                      <a:r>
                        <a:rPr lang="en-US" sz="1200" dirty="0">
                          <a:latin typeface="Times New Roman" panose="02020603050405020304" charset="0"/>
                          <a:cs typeface="Times New Roman" panose="02020603050405020304" charset="0"/>
                        </a:rPr>
                        <a:t>Remarks</a:t>
                      </a:r>
                      <a:endParaRPr lang="en-IN" sz="1200" dirty="0">
                        <a:latin typeface="Times New Roman" panose="02020603050405020304" charset="0"/>
                        <a:cs typeface="Times New Roman" panose="02020603050405020304" charset="0"/>
                      </a:endParaRPr>
                    </a:p>
                  </a:txBody>
                  <a:tcPr/>
                </a:tc>
              </a:tr>
              <a:tr h="1885315">
                <a:tc>
                  <a:txBody>
                    <a:bodyPr/>
                    <a:p>
                      <a:r>
                        <a:rPr lang="en-US" sz="1200" dirty="0"/>
                        <a:t>1</a:t>
                      </a:r>
                      <a:endParaRPr lang="en-US" sz="1200" dirty="0"/>
                    </a:p>
                  </a:txBody>
                  <a:tcPr/>
                </a:tc>
                <a:tc>
                  <a:txBody>
                    <a:bodyPr/>
                    <a:p>
                      <a:r>
                        <a:rPr lang="en-IN" sz="1200"/>
                        <a:t>Long Ouyang</a:t>
                      </a:r>
                      <a:r>
                        <a:rPr lang="en-US" altLang="en-IN" sz="1200"/>
                        <a:t>,</a:t>
                      </a:r>
                      <a:endParaRPr lang="en-US" altLang="en-IN" sz="1200"/>
                    </a:p>
                    <a:p>
                      <a:r>
                        <a:rPr lang="en-IN" sz="1200"/>
                        <a:t>Jeff Wu</a:t>
                      </a:r>
                      <a:r>
                        <a:rPr lang="en-US" altLang="en-IN" sz="1200"/>
                        <a:t>,</a:t>
                      </a:r>
                      <a:r>
                        <a:rPr lang="en-IN" sz="1200"/>
                        <a:t> Xu</a:t>
                      </a:r>
                      <a:r>
                        <a:rPr lang="en-US" altLang="en-IN" sz="1200"/>
                        <a:t> </a:t>
                      </a:r>
                      <a:r>
                        <a:rPr lang="en-IN" sz="1200"/>
                        <a:t>Jiang</a:t>
                      </a:r>
                      <a:r>
                        <a:rPr lang="en-US" altLang="en-IN" sz="1200"/>
                        <a:t>, </a:t>
                      </a:r>
                      <a:r>
                        <a:rPr lang="en-IN" sz="1200"/>
                        <a:t>Diogo Almeida</a:t>
                      </a:r>
                      <a:r>
                        <a:rPr lang="en-US" altLang="en-IN" sz="1200"/>
                        <a:t>,</a:t>
                      </a:r>
                      <a:r>
                        <a:rPr lang="en-IN" sz="1200"/>
                        <a:t>Carroll L. Wainwright</a:t>
                      </a:r>
                      <a:endParaRPr lang="en-IN" sz="1200"/>
                    </a:p>
                    <a:p>
                      <a:r>
                        <a:rPr lang="en-US" altLang="en-IN" sz="1200"/>
                        <a:t>OpenAI,</a:t>
                      </a:r>
                      <a:endParaRPr lang="en-US" altLang="en-IN" sz="1200"/>
                    </a:p>
                    <a:p>
                      <a:r>
                        <a:rPr lang="en-US" altLang="en-IN" sz="1200"/>
                        <a:t>4 Mar 2022</a:t>
                      </a:r>
                      <a:endParaRPr lang="en-US" altLang="en-IN" sz="1200"/>
                    </a:p>
                  </a:txBody>
                  <a:tcPr/>
                </a:tc>
                <a:tc>
                  <a:txBody>
                    <a:bodyPr/>
                    <a:p>
                      <a:r>
                        <a:rPr lang="en-US" altLang="en-IN" sz="1200"/>
                        <a:t>LLM’s</a:t>
                      </a:r>
                      <a:r>
                        <a:rPr lang="en-IN" sz="1200"/>
                        <a:t> can generate outputs that</a:t>
                      </a:r>
                      <a:endParaRPr lang="en-IN" sz="1200"/>
                    </a:p>
                    <a:p>
                      <a:r>
                        <a:rPr lang="en-IN" sz="1200"/>
                        <a:t>are untruthful, toxic, or simply not helpful to the</a:t>
                      </a:r>
                      <a:r>
                        <a:rPr lang="en-US" altLang="en-IN" sz="1200"/>
                        <a:t> </a:t>
                      </a:r>
                      <a:r>
                        <a:rPr lang="en-IN" sz="1200"/>
                        <a:t>user</a:t>
                      </a:r>
                      <a:r>
                        <a:rPr lang="en-US" altLang="en-IN" sz="1200"/>
                        <a:t>. Models are not aligned with their users</a:t>
                      </a:r>
                      <a:endParaRPr lang="en-US" altLang="en-IN" sz="1200"/>
                    </a:p>
                  </a:txBody>
                  <a:tcPr/>
                </a:tc>
                <a:tc>
                  <a:txBody>
                    <a:bodyPr/>
                    <a:p>
                      <a:r>
                        <a:rPr lang="en-IN" sz="1200"/>
                        <a:t>Training language models to follow instructions</a:t>
                      </a:r>
                      <a:endParaRPr lang="en-IN" sz="1200"/>
                    </a:p>
                    <a:p>
                      <a:r>
                        <a:rPr lang="en-IN" sz="1200"/>
                        <a:t>with human feedback</a:t>
                      </a:r>
                      <a:endParaRPr lang="en-IN" sz="1200"/>
                    </a:p>
                  </a:txBody>
                  <a:tcPr/>
                </a:tc>
                <a:tc>
                  <a:txBody>
                    <a:bodyPr/>
                    <a:p>
                      <a:r>
                        <a:rPr lang="en-US" altLang="en-IN" sz="1200"/>
                        <a:t>A</a:t>
                      </a:r>
                      <a:r>
                        <a:rPr lang="en-IN" sz="1200"/>
                        <a:t>ligning language models with user intent on a wide range of tasks by fine-tuning</a:t>
                      </a:r>
                      <a:r>
                        <a:rPr lang="en-US" altLang="en-IN" sz="1200"/>
                        <a:t> and optimised prompts</a:t>
                      </a:r>
                      <a:endParaRPr lang="en-IN" sz="1200"/>
                    </a:p>
                    <a:p>
                      <a:r>
                        <a:rPr lang="en-IN" sz="1200"/>
                        <a:t>with human feedback</a:t>
                      </a:r>
                      <a:endParaRPr lang="en-IN" sz="1200"/>
                    </a:p>
                  </a:txBody>
                  <a:tcPr/>
                </a:tc>
                <a:tc>
                  <a:txBody>
                    <a:bodyPr/>
                    <a:p>
                      <a:r>
                        <a:rPr sz="1200"/>
                        <a:t>InstructGPT surpasses GPT-3 in human evaluations, truthfulness, and toxicity metrics but struggles with representing diverse human values and occasional errors.</a:t>
                      </a:r>
                      <a:r>
                        <a:rPr lang="en-US" sz="1200"/>
                        <a:t>The </a:t>
                      </a:r>
                      <a:r>
                        <a:rPr sz="1200"/>
                        <a:t>primary aim is to outperform GPT-3</a:t>
                      </a:r>
                      <a:r>
                        <a:rPr lang="en-US" sz="1200"/>
                        <a:t> through human feedback where we are</a:t>
                      </a:r>
                      <a:r>
                        <a:rPr sz="1200"/>
                        <a:t> addressing engineering-related queries </a:t>
                      </a:r>
                      <a:r>
                        <a:rPr lang="en-US" sz="1200"/>
                        <a:t>.</a:t>
                      </a:r>
                      <a:endParaRPr lang="en-US" sz="1200"/>
                    </a:p>
                  </a:txBody>
                  <a:tcPr/>
                </a:tc>
              </a:tr>
              <a:tr h="1920240">
                <a:tc>
                  <a:txBody>
                    <a:bodyPr/>
                    <a:p>
                      <a:r>
                        <a:rPr lang="en-US" sz="1200" dirty="0"/>
                        <a:t>2</a:t>
                      </a:r>
                      <a:endParaRPr lang="en-US" sz="1200" dirty="0"/>
                    </a:p>
                  </a:txBody>
                  <a:tcPr/>
                </a:tc>
                <a:tc>
                  <a:txBody>
                    <a:bodyPr/>
                    <a:p>
                      <a:r>
                        <a:rPr lang="en-IN" sz="1200"/>
                        <a:t>Romal Thoppilan</a:t>
                      </a:r>
                      <a:r>
                        <a:rPr lang="en-US" altLang="en-IN" sz="1200"/>
                        <a:t>,</a:t>
                      </a:r>
                      <a:r>
                        <a:rPr lang="en-IN" sz="1200"/>
                        <a:t> Daniel De Freitas</a:t>
                      </a:r>
                      <a:r>
                        <a:rPr lang="en-US" altLang="en-IN" sz="1200"/>
                        <a:t>, </a:t>
                      </a:r>
                      <a:r>
                        <a:rPr lang="en-IN" sz="1200"/>
                        <a:t>Jamie Hall</a:t>
                      </a:r>
                      <a:r>
                        <a:rPr lang="en-US" altLang="en-IN" sz="1200"/>
                        <a:t>, </a:t>
                      </a:r>
                      <a:r>
                        <a:rPr lang="en-IN" sz="1200"/>
                        <a:t>Noam Shazeer</a:t>
                      </a:r>
                      <a:r>
                        <a:rPr lang="en-US" altLang="en-IN" sz="1200"/>
                        <a:t>,</a:t>
                      </a:r>
                      <a:r>
                        <a:rPr lang="en-IN" sz="1200"/>
                        <a:t> Apoorv Kulshreshtha</a:t>
                      </a:r>
                      <a:endParaRPr lang="en-IN" sz="1200"/>
                    </a:p>
                    <a:p>
                      <a:r>
                        <a:rPr lang="en-US" altLang="en-IN" sz="1200"/>
                        <a:t>Google</a:t>
                      </a:r>
                      <a:endParaRPr lang="en-US" altLang="en-IN" sz="1200"/>
                    </a:p>
                    <a:p>
                      <a:r>
                        <a:rPr lang="en-US" altLang="en-IN" sz="1200"/>
                        <a:t>10 Feb 2022</a:t>
                      </a:r>
                      <a:endParaRPr lang="en-US" altLang="en-IN" sz="1200"/>
                    </a:p>
                  </a:txBody>
                  <a:tcPr/>
                </a:tc>
                <a:tc>
                  <a:txBody>
                    <a:bodyPr/>
                    <a:p>
                      <a:r>
                        <a:rPr lang="en-US" altLang="en-IN" sz="1200" dirty="0"/>
                        <a:t>LLM’s can perform in output not as suitable as it is required to be and may face</a:t>
                      </a:r>
                      <a:endParaRPr lang="en-US" altLang="en-IN" sz="1200" dirty="0"/>
                    </a:p>
                    <a:p>
                      <a:r>
                        <a:rPr lang="en-US" altLang="en-IN" sz="1200" dirty="0"/>
                        <a:t>difficulties in efficiency of giving the information.</a:t>
                      </a:r>
                      <a:endParaRPr lang="en-US" altLang="en-IN" sz="1200" dirty="0"/>
                    </a:p>
                  </a:txBody>
                  <a:tcPr/>
                </a:tc>
                <a:tc>
                  <a:txBody>
                    <a:bodyPr/>
                    <a:p>
                      <a:r>
                        <a:rPr lang="en-IN" sz="1200"/>
                        <a:t>LaMDA: Language Models for Dialog Applications</a:t>
                      </a:r>
                      <a:endParaRPr lang="en-IN" sz="1200"/>
                    </a:p>
                  </a:txBody>
                  <a:tcPr/>
                </a:tc>
                <a:tc>
                  <a:txBody>
                    <a:bodyPr/>
                    <a:p>
                      <a:r>
                        <a:rPr lang="en-US" altLang="en-IN" sz="1200"/>
                        <a:t>T</a:t>
                      </a:r>
                      <a:r>
                        <a:rPr lang="en-IN" sz="1200"/>
                        <a:t>o compare the per-application helpfulness (i.e., useful and correct responses) and role</a:t>
                      </a:r>
                      <a:endParaRPr lang="en-IN" sz="1200"/>
                    </a:p>
                    <a:p>
                      <a:r>
                        <a:rPr lang="en-IN" sz="1200"/>
                        <a:t>consistency of pre-training-only (PT) and LaMDA models when subject to the same application-specific preconditioning.</a:t>
                      </a:r>
                      <a:endParaRPr lang="en-IN" sz="1200"/>
                    </a:p>
                  </a:txBody>
                  <a:tcPr/>
                </a:tc>
                <a:tc>
                  <a:txBody>
                    <a:bodyPr/>
                    <a:p>
                      <a:r>
                        <a:rPr lang="en-IN" sz="1200"/>
                        <a:t>LaMDA is conversationally proficient but less specialized for engineering. A domain-specific GPT offers precision and engineering expertise. Choice depends on the context, with LaMDA suitable for general conversations and GPT for technical engineering queries.</a:t>
                      </a:r>
                      <a:endParaRPr lang="en-IN" sz="1200"/>
                    </a:p>
                  </a:txBody>
                  <a:tcPr/>
                </a:tc>
              </a:tr>
              <a:tr h="1737360">
                <a:tc>
                  <a:txBody>
                    <a:bodyPr/>
                    <a:p>
                      <a:r>
                        <a:rPr lang="en-US" sz="1200" dirty="0"/>
                        <a:t>3</a:t>
                      </a:r>
                      <a:endParaRPr lang="en-US" sz="1200" dirty="0"/>
                    </a:p>
                  </a:txBody>
                  <a:tcPr/>
                </a:tc>
                <a:tc>
                  <a:txBody>
                    <a:bodyPr/>
                    <a:p>
                      <a:r>
                        <a:rPr lang="en-IN" sz="1200"/>
                        <a:t>ChatGPT 4 (author)</a:t>
                      </a:r>
                      <a:endParaRPr lang="en-IN" sz="1200"/>
                    </a:p>
                    <a:p>
                      <a:r>
                        <a:rPr lang="en-IN" sz="1200"/>
                        <a:t>Sabit Ekin (prompt engineer)</a:t>
                      </a:r>
                      <a:endParaRPr lang="en-IN" sz="1200"/>
                    </a:p>
                    <a:p>
                      <a:r>
                        <a:rPr lang="en-IN" sz="1200"/>
                        <a:t>2023</a:t>
                      </a:r>
                      <a:endParaRPr lang="en-IN" sz="1200"/>
                    </a:p>
                  </a:txBody>
                  <a:tcPr/>
                </a:tc>
                <a:tc>
                  <a:txBody>
                    <a:bodyPr/>
                    <a:p>
                      <a:r>
                        <a:rPr lang="en-US" altLang="en-IN" sz="1200"/>
                        <a:t>ChatGPT </a:t>
                      </a:r>
                      <a:r>
                        <a:rPr lang="en-IN" sz="1200"/>
                        <a:t>understand and generate text in a wide range of domains.</a:t>
                      </a:r>
                      <a:r>
                        <a:rPr lang="en-US" altLang="en-IN" sz="1200"/>
                        <a:t> But not so clear if not prompted properly</a:t>
                      </a:r>
                      <a:endParaRPr lang="en-US" altLang="en-IN" sz="1200"/>
                    </a:p>
                  </a:txBody>
                  <a:tcPr/>
                </a:tc>
                <a:tc>
                  <a:txBody>
                    <a:bodyPr/>
                    <a:p>
                      <a:r>
                        <a:rPr lang="en-IN" sz="1200"/>
                        <a:t>P</a:t>
                      </a:r>
                      <a:r>
                        <a:rPr lang="en-US" altLang="en-IN" sz="1200"/>
                        <a:t>rompt Engineering for ChatGPT</a:t>
                      </a:r>
                      <a:endParaRPr lang="en-US" altLang="en-IN" sz="1200"/>
                    </a:p>
                  </a:txBody>
                  <a:tcPr/>
                </a:tc>
                <a:tc>
                  <a:txBody>
                    <a:bodyPr/>
                    <a:p>
                      <a:r>
                        <a:rPr lang="en-US" altLang="en-IN" sz="1200"/>
                        <a:t>To ensure that t</a:t>
                      </a:r>
                      <a:r>
                        <a:rPr lang="en-IN" sz="1200"/>
                        <a:t>he impact of effective prompt engineering on ChatGPT performance</a:t>
                      </a:r>
                      <a:r>
                        <a:rPr lang="en-US" altLang="en-IN" sz="1200"/>
                        <a:t> using the prompt Engineering</a:t>
                      </a:r>
                      <a:endParaRPr lang="en-US" altLang="en-IN" sz="1200"/>
                    </a:p>
                  </a:txBody>
                  <a:tcPr/>
                </a:tc>
                <a:tc>
                  <a:txBody>
                    <a:bodyPr/>
                    <a:p>
                      <a:r>
                        <a:rPr lang="en-US" altLang="en-IN" sz="1200"/>
                        <a:t>This paper specifies more about how the prompts can affect the GPT pre-training analysis and more, but no mention is made of how they make prompts effective, which is the main objective of the GPT with more specific engineering results.</a:t>
                      </a:r>
                      <a:endParaRPr lang="en-US" altLang="en-IN" sz="12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9939" y="-9939"/>
            <a:ext cx="8991600" cy="461665"/>
          </a:xfrm>
          <a:prstGeom prst="rect">
            <a:avLst/>
          </a:prstGeom>
          <a:noFill/>
        </p:spPr>
        <p:txBody>
          <a:bodyPr wrap="square" rtlCol="0">
            <a:spAutoFit/>
          </a:bodyPr>
          <a:p>
            <a:r>
              <a:rPr lang="en-IN" sz="2400" u="sng" dirty="0">
                <a:solidFill>
                  <a:srgbClr val="FF0000"/>
                </a:solidFill>
                <a:latin typeface="Times New Roman" panose="02020603050405020304" charset="0"/>
                <a:cs typeface="Times New Roman" panose="02020603050405020304" charset="0"/>
              </a:rPr>
              <a:t>Comparison table for the existing system</a:t>
            </a:r>
            <a:endParaRPr lang="en-US" sz="2400" u="sng" dirty="0">
              <a:solidFill>
                <a:srgbClr val="FF0000"/>
              </a:solidFill>
              <a:latin typeface="Times New Roman" panose="02020603050405020304" charset="0"/>
              <a:cs typeface="Times New Roman" panose="02020603050405020304" charset="0"/>
            </a:endParaRPr>
          </a:p>
        </p:txBody>
      </p:sp>
      <p:graphicFrame>
        <p:nvGraphicFramePr>
          <p:cNvPr id="4" name="Table 2"/>
          <p:cNvGraphicFramePr>
            <a:graphicFrameLocks noGrp="1"/>
          </p:cNvGraphicFramePr>
          <p:nvPr/>
        </p:nvGraphicFramePr>
        <p:xfrm>
          <a:off x="67945" y="574040"/>
          <a:ext cx="8992870" cy="6207125"/>
        </p:xfrm>
        <a:graphic>
          <a:graphicData uri="http://schemas.openxmlformats.org/drawingml/2006/table">
            <a:tbl>
              <a:tblPr firstRow="1" bandRow="1">
                <a:tableStyleId>{5C22544A-7EE6-4342-B048-85BDC9FD1C3A}</a:tableStyleId>
              </a:tblPr>
              <a:tblGrid>
                <a:gridCol w="580390"/>
                <a:gridCol w="1166495"/>
                <a:gridCol w="1138555"/>
                <a:gridCol w="1619885"/>
                <a:gridCol w="2198370"/>
                <a:gridCol w="2289175"/>
              </a:tblGrid>
              <a:tr h="888365">
                <a:tc>
                  <a:txBody>
                    <a:bodyPr/>
                    <a:p>
                      <a:pPr algn="ctr"/>
                      <a:r>
                        <a:rPr lang="en-US" sz="1200" dirty="0" err="1">
                          <a:latin typeface="Times New Roman" panose="02020603050405020304" charset="0"/>
                          <a:cs typeface="Times New Roman" panose="02020603050405020304" charset="0"/>
                        </a:rPr>
                        <a:t>S.No</a:t>
                      </a:r>
                      <a:endParaRPr lang="en-US" sz="1200" dirty="0" err="1">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Authors and Journal Name&amp; Year of publication</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Problem Statement</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Name of the Proposed solution/Method by authors</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 Solution </a:t>
                      </a:r>
                      <a:endParaRPr lang="en-US" sz="1200" dirty="0">
                        <a:latin typeface="Times New Roman" panose="02020603050405020304" charset="0"/>
                        <a:cs typeface="Times New Roman" panose="02020603050405020304" charset="0"/>
                      </a:endParaRPr>
                    </a:p>
                  </a:txBody>
                  <a:tcPr/>
                </a:tc>
                <a:tc>
                  <a:txBody>
                    <a:bodyPr/>
                    <a:p>
                      <a:pPr algn="ctr"/>
                      <a:r>
                        <a:rPr lang="en-US" sz="1200" dirty="0">
                          <a:latin typeface="Times New Roman" panose="02020603050405020304" charset="0"/>
                          <a:cs typeface="Times New Roman" panose="02020603050405020304" charset="0"/>
                        </a:rPr>
                        <a:t>Remarks</a:t>
                      </a:r>
                      <a:endParaRPr lang="en-US" sz="1200" dirty="0">
                        <a:latin typeface="Times New Roman" panose="02020603050405020304" charset="0"/>
                        <a:cs typeface="Times New Roman" panose="02020603050405020304" charset="0"/>
                      </a:endParaRPr>
                    </a:p>
                  </a:txBody>
                  <a:tcPr/>
                </a:tc>
              </a:tr>
              <a:tr h="2042795">
                <a:tc>
                  <a:txBody>
                    <a:bodyPr/>
                    <a:p>
                      <a:r>
                        <a:rPr lang="en-US" sz="1200" dirty="0"/>
                        <a:t>3</a:t>
                      </a:r>
                      <a:endParaRPr lang="en-US" sz="1200" dirty="0"/>
                    </a:p>
                  </a:txBody>
                  <a:tcPr/>
                </a:tc>
                <a:tc>
                  <a:txBody>
                    <a:bodyPr/>
                    <a:p>
                      <a:r>
                        <a:rPr lang="en-IN" sz="1200">
                          <a:sym typeface="+mn-ea"/>
                        </a:rPr>
                        <a:t>Akintoye, A., &amp; Fitzgerald, E. (2019). </a:t>
                      </a:r>
                      <a:endParaRPr lang="en-IN" sz="1200"/>
                    </a:p>
                  </a:txBody>
                  <a:tcPr/>
                </a:tc>
                <a:tc>
                  <a:txBody>
                    <a:bodyPr/>
                    <a:p>
                      <a:r>
                        <a:rPr lang="en-IN" sz="1200"/>
                        <a:t>Technique introduced to design high-quality architecture with reduced complexity.</a:t>
                      </a:r>
                      <a:endParaRPr lang="en-IN" sz="1200"/>
                    </a:p>
                  </a:txBody>
                  <a:tcPr/>
                </a:tc>
                <a:tc>
                  <a:txBody>
                    <a:bodyPr/>
                    <a:p>
                      <a:r>
                        <a:rPr lang="en-IN" sz="1200"/>
                        <a:t>"Simplifying Traditional Contract Architecture for Enhanced Quality: Innovative Techniques"</a:t>
                      </a:r>
                      <a:endParaRPr lang="en-IN" sz="1200"/>
                    </a:p>
                  </a:txBody>
                  <a:tcPr/>
                </a:tc>
                <a:tc>
                  <a:txBody>
                    <a:bodyPr/>
                    <a:p>
                      <a:r>
                        <a:rPr lang="en-IN" sz="1200"/>
                        <a:t>Traditional contracts are built upon a legal foundation and follow the principles of contract law within a specific jurisdiction. They are typically drafted in natural language and require human interpretation</a:t>
                      </a:r>
                      <a:endParaRPr lang="en-IN" sz="1200"/>
                    </a:p>
                  </a:txBody>
                  <a:tcPr/>
                </a:tc>
                <a:tc>
                  <a:txBody>
                    <a:bodyPr/>
                    <a:p>
                      <a:r>
                        <a:rPr lang="en-IN" sz="1200"/>
                        <a:t>Traditional contracts have a structured framework including sections like the preamble, definitions, covenants, conditions, and dispute resolution mechanisms. However, they suffer from complexity, subjectivity, manual execution, inflexibility, and costly dispute resolution.</a:t>
                      </a:r>
                      <a:endParaRPr lang="en-IN" sz="1200"/>
                    </a:p>
                  </a:txBody>
                  <a:tcPr/>
                </a:tc>
              </a:tr>
              <a:tr h="3275965">
                <a:tc>
                  <a:txBody>
                    <a:bodyPr/>
                    <a:p>
                      <a:r>
                        <a:rPr lang="en-US" sz="1200" dirty="0"/>
                        <a:t>4</a:t>
                      </a:r>
                      <a:endParaRPr lang="en-US" sz="1200" dirty="0"/>
                    </a:p>
                  </a:txBody>
                  <a:tcPr/>
                </a:tc>
                <a:tc>
                  <a:txBody>
                    <a:bodyPr/>
                    <a:p>
                      <a:r>
                        <a:rPr lang="en-IN" sz="1200"/>
                        <a:t>Scott Strahorn, Thayaparan Gajendran and Graham Brewer, Construction Economics and Building, 2015.</a:t>
                      </a:r>
                      <a:endParaRPr lang="en-IN" sz="1200"/>
                    </a:p>
                  </a:txBody>
                  <a:tcPr/>
                </a:tc>
                <a:tc>
                  <a:txBody>
                    <a:bodyPr/>
                    <a:p>
                      <a:r>
                        <a:rPr lang="en-IN" sz="1200" dirty="0"/>
                        <a:t>The traditional procurement approach in the construction industry fails to foster cooperative relationships and trust among stakeholders, which are vital for project success</a:t>
                      </a:r>
                      <a:endParaRPr lang="en-IN" sz="1200" dirty="0"/>
                    </a:p>
                  </a:txBody>
                  <a:tcPr/>
                </a:tc>
                <a:tc>
                  <a:txBody>
                    <a:bodyPr/>
                    <a:p>
                      <a:r>
                        <a:rPr lang="en-IN" sz="1200"/>
                        <a:t>The Influence of Trust in Traditional Contracting: Investigating the "Lived Experience" of Stakeholders</a:t>
                      </a:r>
                      <a:endParaRPr lang="en-IN" sz="1200"/>
                    </a:p>
                  </a:txBody>
                  <a:tcPr/>
                </a:tc>
                <a:tc>
                  <a:txBody>
                    <a:bodyPr/>
                    <a:p>
                      <a:r>
                        <a:rPr lang="en-IN" sz="1200"/>
                        <a:t>The authors present and apply their framework to analyse the formation, maintenance, and repair of trust in traditionally procured construction projects. They identify several factors that influence trust, such as individual personalities, risk allocation, communication, and team selection. They also provide some recommendations for enhancing trust and contract design</a:t>
                      </a:r>
                      <a:endParaRPr lang="en-IN" sz="1200"/>
                    </a:p>
                  </a:txBody>
                  <a:tcPr/>
                </a:tc>
                <a:tc>
                  <a:txBody>
                    <a:bodyPr/>
                    <a:p>
                      <a:r>
                        <a:rPr lang="en-IN" sz="1200"/>
                        <a:t>The authors acknowledge the limitations of their research, such as the small sample size, the subjective nature of trust, and the lack of generalisability. They suggest further research on the consequences of lost trust and the intricacies of trust repair</a:t>
                      </a:r>
                      <a:endParaRPr lang="en-IN" sz="1200"/>
                    </a:p>
                  </a:txBody>
                  <a:tcPr/>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20260</Words>
  <Application>WPS Presentation</Application>
  <PresentationFormat>On-screen Show (4:3)</PresentationFormat>
  <Paragraphs>424</Paragraphs>
  <Slides>28</Slides>
  <Notes>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28</vt:i4>
      </vt:variant>
    </vt:vector>
  </HeadingPairs>
  <TitlesOfParts>
    <vt:vector size="47" baseType="lpstr">
      <vt:lpstr>Arial</vt:lpstr>
      <vt:lpstr>SimSun</vt:lpstr>
      <vt:lpstr>Wingdings</vt:lpstr>
      <vt:lpstr>StarSymbol</vt:lpstr>
      <vt:lpstr>Segoe Print</vt:lpstr>
      <vt:lpstr>Calibri</vt:lpstr>
      <vt:lpstr>Times New Roman</vt:lpstr>
      <vt:lpstr>Bookman Old Style</vt:lpstr>
      <vt:lpstr>Arial</vt:lpstr>
      <vt:lpstr>Arial Black</vt:lpstr>
      <vt:lpstr>Calibri</vt:lpstr>
      <vt:lpstr>Arial Black</vt:lpstr>
      <vt:lpstr>Times New Roman</vt:lpstr>
      <vt:lpstr>Microsoft YaHei</vt:lpstr>
      <vt:lpstr>Arial Unicode MS</vt:lpstr>
      <vt:lpstr>Wingdings</vt:lpstr>
      <vt:lpstr>DejaVu Sans</vt:lpstr>
      <vt:lpstr>Bahnschrift SemiBold Condensed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CMRCET- JASHWANTH-05P3</cp:lastModifiedBy>
  <cp:revision>712</cp:revision>
  <dcterms:created xsi:type="dcterms:W3CDTF">2024-03-22T15:04:00Z</dcterms:created>
  <dcterms:modified xsi:type="dcterms:W3CDTF">2024-03-23T04:15:44Z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8A2762362CD14AC4A5912D8E40E7DF50_12</vt:lpwstr>
  </property>
  <property fmtid="{D5CDD505-2E9C-101B-9397-08002B2CF9AE}" pid="3" name="KSOProductBuildVer">
    <vt:lpwstr>1033-12.2.0.13538</vt:lpwstr>
  </property>
</Properties>
</file>