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99" r:id="rId6"/>
    <p:sldId id="400" r:id="rId7"/>
    <p:sldId id="258" r:id="rId8"/>
    <p:sldId id="259" r:id="rId9"/>
    <p:sldId id="375" r:id="rId10"/>
    <p:sldId id="376" r:id="rId11"/>
    <p:sldId id="396" r:id="rId12"/>
    <p:sldId id="392" r:id="rId13"/>
    <p:sldId id="268" r:id="rId14"/>
    <p:sldId id="430" r:id="rId15"/>
    <p:sldId id="429" r:id="rId16"/>
    <p:sldId id="407" r:id="rId17"/>
    <p:sldId id="432" r:id="rId18"/>
    <p:sldId id="431" r:id="rId19"/>
    <p:sldId id="387"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2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15"/>
  </p:normalViewPr>
  <p:slideViewPr>
    <p:cSldViewPr showGuides="1">
      <p:cViewPr varScale="1">
        <p:scale>
          <a:sx n="122" d="100"/>
          <a:sy n="122" d="100"/>
        </p:scale>
        <p:origin x="1360" y="184"/>
      </p:cViewPr>
      <p:guideLst>
        <p:guide orient="horz" pos="2192"/>
        <p:guide pos="28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lang="en-IN"/>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lang="en-IN"/>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lang="en-IN"/>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9" Type="http://schemas.openxmlformats.org/officeDocument/2006/relationships/hyperlink" Target="https://ieeexplore.ieee.org/abstract/document/9125431" TargetMode="External"/><Relationship Id="rId8" Type="http://schemas.openxmlformats.org/officeDocument/2006/relationships/hyperlink" Target="https://www.mdpi.com/2673-4605/10/1/8" TargetMode="External"/><Relationship Id="rId7" Type="http://schemas.openxmlformats.org/officeDocument/2006/relationships/hyperlink" Target="https://ieeexplore.ieee.org/abstract/document/8441990" TargetMode="External"/><Relationship Id="rId6" Type="http://schemas.openxmlformats.org/officeDocument/2006/relationships/hyperlink" Target="https://arxiv.org/abs/1710.06372" TargetMode="External"/><Relationship Id="rId5" Type="http://schemas.openxmlformats.org/officeDocument/2006/relationships/hyperlink" Target="https://ieeexplore.ieee.org/abstract/document/8029379" TargetMode="External"/><Relationship Id="rId4" Type="http://schemas.openxmlformats.org/officeDocument/2006/relationships/hyperlink" Target="https://www.mdpi.com/2078-2489/14/2/117" TargetMode="External"/><Relationship Id="rId3" Type="http://schemas.openxmlformats.org/officeDocument/2006/relationships/hyperlink" Target="https://ieeexplore.ieee.org/abstract/document/8643084" TargetMode="External"/><Relationship Id="rId2" Type="http://schemas.openxmlformats.org/officeDocument/2006/relationships/hyperlink" Target="https://link.springer.com/article/10.1007/s12083-021-01127-0" TargetMode="External"/><Relationship Id="rId10" Type="http://schemas.openxmlformats.org/officeDocument/2006/relationships/slideLayout" Target="../slideLayouts/slideLayout1.xml"/><Relationship Id="rId1" Type="http://schemas.openxmlformats.org/officeDocument/2006/relationships/hyperlink" Target="https://ieeexplore.ieee.org/abstract/document/849404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65982"/>
            <a:ext cx="9144000" cy="1446550"/>
          </a:xfrm>
          <a:prstGeom prst="rect">
            <a:avLst/>
          </a:prstGeom>
          <a:noFill/>
        </p:spPr>
        <p:txBody>
          <a:bodyPr wrap="square" rtlCol="0">
            <a:spAutoFit/>
          </a:bodyPr>
          <a:lstStyle/>
          <a:p>
            <a:pPr algn="ctr"/>
            <a:r>
              <a:rPr lang="en-US" sz="2400" b="1" dirty="0"/>
              <a:t>Smart Link: Connecting Contracts Seamlessly on the Blockchain.</a:t>
            </a:r>
            <a:endParaRPr lang="en-US" sz="2400" b="1" dirty="0"/>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3429000"/>
            <a:ext cx="5029200" cy="369332"/>
          </a:xfrm>
          <a:prstGeom prst="rect">
            <a:avLst/>
          </a:prstGeom>
          <a:noFill/>
        </p:spPr>
        <p:txBody>
          <a:bodyPr wrap="square" rtlCol="0">
            <a:spAutoFit/>
          </a:bodyPr>
          <a:lstStyle/>
          <a:p>
            <a:r>
              <a:rPr lang="en-US" b="1" dirty="0">
                <a:solidFill>
                  <a:schemeClr val="tx2">
                    <a:lumMod val="75000"/>
                  </a:schemeClr>
                </a:solidFill>
              </a:rPr>
              <a:t>Name of the student:</a:t>
            </a:r>
            <a:endParaRPr lang="en-US" b="1" dirty="0">
              <a:solidFill>
                <a:schemeClr val="tx2">
                  <a:lumMod val="75000"/>
                </a:schemeClr>
              </a:solidFill>
            </a:endParaRPr>
          </a:p>
        </p:txBody>
      </p:sp>
      <p:sp>
        <p:nvSpPr>
          <p:cNvPr id="4" name="TextBox 3"/>
          <p:cNvSpPr txBox="1"/>
          <p:nvPr/>
        </p:nvSpPr>
        <p:spPr>
          <a:xfrm>
            <a:off x="155575" y="4419600"/>
            <a:ext cx="5181600" cy="1477328"/>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endParaRPr lang="en-US" sz="2000" b="1" dirty="0">
              <a:solidFill>
                <a:srgbClr val="C00000"/>
              </a:solidFill>
            </a:endParaRPr>
          </a:p>
          <a:p>
            <a:r>
              <a:rPr lang="en-US" sz="2000" b="1" dirty="0"/>
              <a:t>Guide Name</a:t>
            </a:r>
            <a:endParaRPr lang="en-US" sz="2000" b="1" dirty="0"/>
          </a:p>
          <a:p>
            <a:r>
              <a:rPr lang="it-IT" sz="2000" dirty="0"/>
              <a:t>Ms. P. </a:t>
            </a:r>
            <a:r>
              <a:rPr lang="it-IT" sz="2000" dirty="0" err="1"/>
              <a:t>Sravanthi</a:t>
            </a:r>
            <a:endParaRPr lang="it-IT" sz="2000" dirty="0"/>
          </a:p>
          <a:p>
            <a:r>
              <a:rPr lang="it-IT" sz="2000" dirty="0" err="1"/>
              <a:t>Ass</a:t>
            </a:r>
            <a:r>
              <a:rPr lang="en-US" altLang="it-IT" sz="2000" dirty="0" err="1"/>
              <a:t>istant</a:t>
            </a:r>
            <a:r>
              <a:rPr lang="it-IT" sz="2000" dirty="0"/>
              <a:t> Professor</a:t>
            </a:r>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1"/>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337792" y="3048000"/>
            <a:ext cx="5029200" cy="400110"/>
          </a:xfrm>
          <a:prstGeom prst="rect">
            <a:avLst/>
          </a:prstGeom>
          <a:noFill/>
        </p:spPr>
        <p:txBody>
          <a:bodyPr wrap="square" rtlCol="0">
            <a:spAutoFit/>
          </a:bodyPr>
          <a:lstStyle/>
          <a:p>
            <a:r>
              <a:rPr lang="en-US" sz="2000" b="1" dirty="0">
                <a:solidFill>
                  <a:schemeClr val="tx2">
                    <a:lumMod val="75000"/>
                  </a:schemeClr>
                </a:solidFill>
              </a:rPr>
              <a:t>Batch No.: 22</a:t>
            </a:r>
            <a:endParaRPr lang="en-US" sz="2000" b="1" dirty="0">
              <a:solidFill>
                <a:schemeClr val="tx2">
                  <a:lumMod val="75000"/>
                </a:schemeClr>
              </a:solidFill>
            </a:endParaRP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endParaRPr lang="en-US" sz="1400" b="1" dirty="0">
              <a:solidFill>
                <a:schemeClr val="tx2">
                  <a:lumMod val="75000"/>
                </a:schemeClr>
              </a:solidFill>
            </a:endParaRPr>
          </a:p>
        </p:txBody>
      </p:sp>
      <p:sp>
        <p:nvSpPr>
          <p:cNvPr id="8" name="TextBox 7"/>
          <p:cNvSpPr txBox="1"/>
          <p:nvPr/>
        </p:nvSpPr>
        <p:spPr>
          <a:xfrm>
            <a:off x="5334000" y="3773388"/>
            <a:ext cx="3733800" cy="1014730"/>
          </a:xfrm>
          <a:prstGeom prst="rect">
            <a:avLst/>
          </a:prstGeom>
          <a:noFill/>
        </p:spPr>
        <p:txBody>
          <a:bodyPr wrap="square" rtlCol="0">
            <a:spAutoFit/>
          </a:bodyPr>
          <a:lstStyle/>
          <a:p>
            <a:r>
              <a:rPr lang="pt-BR" sz="2000" dirty="0"/>
              <a:t>M. Jashwanth</a:t>
            </a:r>
            <a:r>
              <a:rPr lang="en-US" altLang="pt-BR" sz="2000" dirty="0"/>
              <a:t> </a:t>
            </a:r>
            <a:r>
              <a:rPr lang="pt-BR" sz="2000" dirty="0">
                <a:sym typeface="+mn-ea"/>
              </a:rPr>
              <a:t>20H51A05P3</a:t>
            </a:r>
            <a:endParaRPr lang="pt-BR" sz="2000" dirty="0"/>
          </a:p>
          <a:p>
            <a:r>
              <a:rPr lang="pt-BR" sz="2000" dirty="0"/>
              <a:t>T. Rohith </a:t>
            </a:r>
            <a:r>
              <a:rPr lang="en-US" altLang="pt-BR" sz="2000" dirty="0"/>
              <a:t>        </a:t>
            </a:r>
            <a:r>
              <a:rPr lang="pt-BR" sz="2000" dirty="0">
                <a:sym typeface="+mn-ea"/>
              </a:rPr>
              <a:t>20H51A05F8 </a:t>
            </a:r>
            <a:endParaRPr lang="pt-BR" sz="2000" dirty="0"/>
          </a:p>
          <a:p>
            <a:r>
              <a:rPr lang="pt-BR" sz="2000" dirty="0"/>
              <a:t>T. Sachit</a:t>
            </a:r>
            <a:r>
              <a:rPr lang="en-US" altLang="pt-BR" sz="2000" dirty="0"/>
              <a:t>         </a:t>
            </a:r>
            <a:r>
              <a:rPr lang="pt-BR" sz="2000" dirty="0">
                <a:sym typeface="+mn-ea"/>
              </a:rPr>
              <a:t>20H51A0552 </a:t>
            </a:r>
            <a:endParaRPr lang="en-US" altLang="pt-B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endParaRPr lang="en-US" sz="3200" b="1" dirty="0">
              <a:solidFill>
                <a:srgbClr val="C00000"/>
              </a:solidFill>
              <a:latin typeface="Calibri" panose="020F0502020204030204" pitchFamily="34" charset="0"/>
            </a:endParaRPr>
          </a:p>
        </p:txBody>
      </p:sp>
      <p:sp>
        <p:nvSpPr>
          <p:cNvPr id="6" name="Rectangle 5"/>
          <p:cNvSpPr/>
          <p:nvPr/>
        </p:nvSpPr>
        <p:spPr>
          <a:xfrm>
            <a:off x="457200" y="1371600"/>
            <a:ext cx="8153400" cy="4801314"/>
          </a:xfrm>
          <a:prstGeom prst="rect">
            <a:avLst/>
          </a:prstGeom>
        </p:spPr>
        <p:txBody>
          <a:bodyPr wrap="square">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In the rapidly evolving landscape of blockchain technology, the widespread adoption and utilization of blockchain face several challenges. While blockchain technology hold immense promise for automating and securing various transactions and processes, there exist critical issues that need to be addressed for their effective implementation</a:t>
            </a:r>
            <a:r>
              <a:rPr lang="en-IN" sz="1800" dirty="0">
                <a:solidFill>
                  <a:srgbClr val="000000"/>
                </a:solidFill>
                <a:latin typeface="Times New Roman" panose="02020603050405020304" pitchFamily="18" charset="0"/>
                <a:ea typeface="Times New Roman" panose="02020603050405020304" pitchFamily="18" charset="0"/>
              </a:rPr>
              <a:t>.</a:t>
            </a:r>
            <a:endParaRPr lang="en-IN" sz="1800" dirty="0">
              <a:solidFill>
                <a:srgbClr val="000000"/>
              </a:solidFill>
              <a:latin typeface="Times New Roman" panose="02020603050405020304" pitchFamily="18" charset="0"/>
              <a:ea typeface="Times New Roman" panose="02020603050405020304" pitchFamily="18" charset="0"/>
            </a:endParaRPr>
          </a:p>
          <a:p>
            <a:pPr algn="just"/>
            <a:endParaRPr lang="en-IN" dirty="0">
              <a:solidFill>
                <a:srgbClr val="000000"/>
              </a:solidFill>
              <a:latin typeface="Times New Roman" panose="02020603050405020304" pitchFamily="18"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The goal is to enable blockchain to become a cornerstone of the digital economy by addressing issues related to performance, security, and their ability to seamlessly interact with diverse blockchain networks and legacy systems. Here are some common problems definitions:</a:t>
            </a:r>
            <a:endParaRPr lang="en-IN"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Trust and Intermediaries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Cost and Efficiency</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Security and Fraud Prevention</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Transparency and Accountability</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Complexity and Legalese</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Lack of Automation and Integration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953135"/>
          </a:xfrm>
          <a:prstGeom prst="rect">
            <a:avLst/>
          </a:prstGeom>
          <a:noFill/>
        </p:spPr>
        <p:txBody>
          <a:bodyPr wrap="square" rtlCol="0">
            <a:spAutoFit/>
          </a:bodyPr>
          <a:lstStyle/>
          <a:p>
            <a:pPr algn="l">
              <a:lnSpc>
                <a:spcPct val="100000"/>
              </a:lnSpc>
            </a:pPr>
            <a:r>
              <a:rPr lang="en-IN" sz="2800" b="1" dirty="0">
                <a:solidFill>
                  <a:srgbClr val="FF0000"/>
                </a:solidFill>
                <a:latin typeface="+mj-lt"/>
              </a:rPr>
              <a:t> </a:t>
            </a:r>
            <a:r>
              <a:rPr lang="en-US" sz="2800" b="1" dirty="0">
                <a:solidFill>
                  <a:srgbClr val="C00000"/>
                </a:solidFill>
                <a:latin typeface="Calibri" panose="020F0502020204030204" pitchFamily="34" charset="0"/>
                <a:sym typeface="+mn-ea"/>
              </a:rPr>
              <a:t>Scope of the Problem </a:t>
            </a:r>
            <a:endParaRPr lang="en-US" sz="2800" b="1" dirty="0">
              <a:solidFill>
                <a:srgbClr val="C00000"/>
              </a:solidFill>
              <a:latin typeface="Calibri" panose="020F0502020204030204" pitchFamily="34" charset="0"/>
            </a:endParaRPr>
          </a:p>
          <a:p>
            <a:pPr algn="r">
              <a:lnSpc>
                <a:spcPct val="100000"/>
              </a:lnSpc>
            </a:pPr>
            <a:endParaRPr lang="en-IN" sz="2800" dirty="0">
              <a:solidFill>
                <a:srgbClr val="FF0000"/>
              </a:solidFill>
              <a:latin typeface="+mj-lt"/>
            </a:endParaRPr>
          </a:p>
        </p:txBody>
      </p:sp>
      <p:sp>
        <p:nvSpPr>
          <p:cNvPr id="2" name="Rectangle 1"/>
          <p:cNvSpPr/>
          <p:nvPr/>
        </p:nvSpPr>
        <p:spPr>
          <a:xfrm>
            <a:off x="381000" y="1305342"/>
            <a:ext cx="8458200" cy="3415030"/>
          </a:xfrm>
          <a:prstGeom prst="rect">
            <a:avLst/>
          </a:prstGeom>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indent="0" algn="just">
              <a:buFont typeface="Wingdings" panose="05000000000000000000" charset="0"/>
              <a:buNone/>
            </a:pPr>
            <a:r>
              <a:rPr lang="en-US" dirty="0">
                <a:latin typeface="Times New Roman" panose="02020603050405020304" pitchFamily="18" charset="0"/>
                <a:cs typeface="Times New Roman" panose="02020603050405020304" pitchFamily="18" charset="0"/>
              </a:rPr>
              <a:t>The scope of a Smart Link covers technical aspects like smart contract development, security, scalability, and interoperability. Economically, it includes financial services, supply chain optimization, real estate transactions, healthcare management, and more. Legally, it involves compliance, governance, and dispute resolution frameworks. Societally, it considers social impact and environmental sustainability. Education and awareness initiatives play a role in training and engaging the community to enhance understanding and adoption of smart contracts and blockchain technology. Overall, the scope is broad and continually evolving, encompassing multiple dimensions for transformative advancements.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4400" b="1" dirty="0"/>
              <a:t>Literature Review</a:t>
            </a:r>
            <a:endParaRPr sz="44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81280" y="450215"/>
          <a:ext cx="9008745" cy="6361430"/>
        </p:xfrm>
        <a:graphic>
          <a:graphicData uri="http://schemas.openxmlformats.org/drawingml/2006/table">
            <a:tbl>
              <a:tblPr firstRow="1" bandRow="1">
                <a:tableStyleId>{5C22544A-7EE6-4342-B048-85BDC9FD1C3A}</a:tableStyleId>
              </a:tblPr>
              <a:tblGrid>
                <a:gridCol w="581025"/>
                <a:gridCol w="1131570"/>
                <a:gridCol w="1098550"/>
                <a:gridCol w="1516380"/>
                <a:gridCol w="2339975"/>
                <a:gridCol w="2341245"/>
              </a:tblGrid>
              <a:tr h="1316355">
                <a:tc>
                  <a:txBody>
                    <a:bodyPr/>
                    <a:lstStyle/>
                    <a:p>
                      <a:r>
                        <a:rPr lang="en-US" sz="1200" dirty="0" err="1">
                          <a:latin typeface="Times New Roman" panose="02020603050405020304" pitchFamily="18" charset="0"/>
                          <a:cs typeface="Times New Roman" panose="02020603050405020304" pitchFamily="18" charset="0"/>
                        </a:rPr>
                        <a:t>S.No</a:t>
                      </a:r>
                      <a:endParaRPr lang="en-US" sz="1200" dirty="0" err="1">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US" sz="1200" dirty="0">
                        <a:latin typeface="Times New Roman" panose="02020603050405020304" pitchFamily="18" charset="0"/>
                        <a:cs typeface="Times New Roman" panose="02020603050405020304" pitchFamily="18" charset="0"/>
                      </a:endParaRPr>
                    </a:p>
                  </a:txBody>
                  <a:tcPr/>
                </a:tc>
              </a:tr>
              <a:tr h="2282190">
                <a:tc>
                  <a:txBody>
                    <a:bodyPr/>
                    <a:lstStyle/>
                    <a:p>
                      <a:r>
                        <a:rPr lang="en-US" sz="1200" dirty="0"/>
                        <a:t>1</a:t>
                      </a:r>
                      <a:endParaRPr lang="en-US" sz="1200" dirty="0"/>
                    </a:p>
                  </a:txBody>
                  <a:tcPr/>
                </a:tc>
                <a:tc>
                  <a:txBody>
                    <a:bodyPr/>
                    <a:lstStyle/>
                    <a:p>
                      <a:r>
                        <a:rPr lang="en-IN" sz="1200"/>
                        <a:t>Abdalla M Odeh a, Hussien T Battaineh b, International Journal of Project Management , January 2022</a:t>
                      </a:r>
                      <a:endParaRPr lang="en-IN" sz="1200"/>
                    </a:p>
                  </a:txBody>
                  <a:tcPr/>
                </a:tc>
                <a:tc>
                  <a:txBody>
                    <a:bodyPr/>
                    <a:lstStyle/>
                    <a:p>
                      <a:r>
                        <a:rPr lang="en-IN" sz="1200"/>
                        <a:t>In an effort to streamline the contract creation process and reduce the time required</a:t>
                      </a:r>
                      <a:endParaRPr lang="en-IN" sz="1200"/>
                    </a:p>
                  </a:txBody>
                  <a:tcPr/>
                </a:tc>
                <a:tc>
                  <a:txBody>
                    <a:bodyPr/>
                    <a:lstStyle/>
                    <a:p>
                      <a:r>
                        <a:rPr lang="en-US" altLang="en-IN" sz="1200"/>
                        <a:t>Traditional Contract</a:t>
                      </a:r>
                      <a:endParaRPr lang="en-US" altLang="en-IN" sz="1200"/>
                    </a:p>
                  </a:txBody>
                  <a:tcPr/>
                </a:tc>
                <a:tc>
                  <a:txBody>
                    <a:bodyPr/>
                    <a:lstStyle/>
                    <a:p>
                      <a:r>
                        <a:rPr lang="en-IN" sz="1200"/>
                        <a:t>Successful construction projects depend on robust engineering judgment, yet many encounter delays and cost overruns. This issue is prominent in adversarial contracts, often used in public projects in developing countries like Jordan.</a:t>
                      </a:r>
                      <a:endParaRPr lang="en-IN" sz="1200"/>
                    </a:p>
                  </a:txBody>
                  <a:tcPr/>
                </a:tc>
                <a:tc>
                  <a:txBody>
                    <a:bodyPr/>
                    <a:lstStyle/>
                    <a:p>
                      <a:r>
                        <a:rPr lang="en-IN" sz="1200"/>
                        <a:t>Traditional contracts usually require protracted negotiations, with the timeline often influenced by the agreement's complexity and the parties' readiness to settle. Drafting intricate or tailored contracts can also be time-consuming.ents.</a:t>
                      </a:r>
                      <a:endParaRPr lang="en-IN" sz="1200"/>
                    </a:p>
                  </a:txBody>
                  <a:tcPr/>
                </a:tc>
              </a:tr>
              <a:tr h="2762885">
                <a:tc>
                  <a:txBody>
                    <a:bodyPr/>
                    <a:lstStyle/>
                    <a:p>
                      <a:r>
                        <a:rPr lang="en-US" sz="1200" dirty="0"/>
                        <a:t>2</a:t>
                      </a:r>
                      <a:endParaRPr lang="en-US" sz="1200" dirty="0"/>
                    </a:p>
                  </a:txBody>
                  <a:tcPr/>
                </a:tc>
                <a:tc>
                  <a:txBody>
                    <a:bodyPr/>
                    <a:lstStyle/>
                    <a:p>
                      <a:r>
                        <a:rPr lang="en-IN" sz="1200"/>
                        <a:t>Shamil G. Naoum, Member, ASCE,  Journal of Construction Engineering and Management</a:t>
                      </a:r>
                      <a:endParaRPr lang="en-IN" sz="1200"/>
                    </a:p>
                    <a:p>
                      <a:r>
                        <a:rPr lang="en-IN" sz="1200"/>
                        <a:t>,Dec 2021</a:t>
                      </a:r>
                      <a:endParaRPr lang="en-IN" sz="1200"/>
                    </a:p>
                  </a:txBody>
                  <a:tcPr/>
                </a:tc>
                <a:tc>
                  <a:txBody>
                    <a:bodyPr/>
                    <a:lstStyle/>
                    <a:p>
                      <a:r>
                        <a:rPr lang="en-IN" sz="1200" dirty="0"/>
                        <a:t>Introduced a method to reduce Time and Cost of Traditional Contracts</a:t>
                      </a:r>
                      <a:endParaRPr lang="en-IN" sz="1200" dirty="0"/>
                    </a:p>
                  </a:txBody>
                  <a:tcPr/>
                </a:tc>
                <a:tc>
                  <a:txBody>
                    <a:bodyPr/>
                    <a:lstStyle/>
                    <a:p>
                      <a:r>
                        <a:rPr lang="en-IN" sz="1200"/>
                        <a:t>Time and cost management of traditional contracts</a:t>
                      </a:r>
                      <a:endParaRPr lang="en-IN" sz="1200"/>
                    </a:p>
                  </a:txBody>
                  <a:tcPr/>
                </a:tc>
                <a:tc>
                  <a:txBody>
                    <a:bodyPr/>
                    <a:lstStyle/>
                    <a:p>
                      <a:r>
                        <a:rPr lang="en-IN" sz="1200"/>
                        <a:t>This study analyzed 39 management contracts and 30 traditional contracts in construction, evaluating performance indicators. It concluded that neither contract type is universally applicable, highlighting the importance of aligning the contract with the client's specific project requirements for optimal results.</a:t>
                      </a:r>
                      <a:endParaRPr lang="en-IN" sz="1200"/>
                    </a:p>
                  </a:txBody>
                  <a:tcPr/>
                </a:tc>
                <a:tc>
                  <a:txBody>
                    <a:bodyPr/>
                    <a:lstStyle/>
                    <a:p>
                      <a:r>
                        <a:rPr lang="en-IN" sz="1200"/>
                        <a:t>Traditional contracts often have fixed terms and conditions, which may limit adaptability when unexpected issues or changes arise during the project. This can lead to delays and cost overruns.</a:t>
                      </a:r>
                      <a:endParaRPr lang="en-IN" sz="120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67945" y="574040"/>
          <a:ext cx="8992870" cy="6207125"/>
        </p:xfrm>
        <a:graphic>
          <a:graphicData uri="http://schemas.openxmlformats.org/drawingml/2006/table">
            <a:tbl>
              <a:tblPr firstRow="1" bandRow="1">
                <a:tableStyleId>{5C22544A-7EE6-4342-B048-85BDC9FD1C3A}</a:tableStyleId>
              </a:tblPr>
              <a:tblGrid>
                <a:gridCol w="580390"/>
                <a:gridCol w="1166495"/>
                <a:gridCol w="1138555"/>
                <a:gridCol w="1619885"/>
                <a:gridCol w="2198370"/>
                <a:gridCol w="2289175"/>
              </a:tblGrid>
              <a:tr h="888365">
                <a:tc>
                  <a:txBody>
                    <a:bodyPr/>
                    <a:lstStyle/>
                    <a:p>
                      <a:pPr algn="ctr"/>
                      <a:r>
                        <a:rPr lang="en-US" sz="1200" dirty="0" err="1">
                          <a:latin typeface="Times New Roman" panose="02020603050405020304" pitchFamily="18" charset="0"/>
                          <a:cs typeface="Times New Roman" panose="02020603050405020304" pitchFamily="18" charset="0"/>
                        </a:rPr>
                        <a:t>S.No</a:t>
                      </a:r>
                      <a:endParaRPr lang="en-US" sz="1200" dirty="0" err="1">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US" sz="1200" dirty="0">
                        <a:latin typeface="Times New Roman" panose="02020603050405020304" pitchFamily="18" charset="0"/>
                        <a:cs typeface="Times New Roman" panose="02020603050405020304" pitchFamily="18" charset="0"/>
                      </a:endParaRPr>
                    </a:p>
                  </a:txBody>
                  <a:tcPr/>
                </a:tc>
              </a:tr>
              <a:tr h="2042795">
                <a:tc>
                  <a:txBody>
                    <a:bodyPr/>
                    <a:lstStyle/>
                    <a:p>
                      <a:r>
                        <a:rPr lang="en-US" sz="1200" dirty="0"/>
                        <a:t>3</a:t>
                      </a:r>
                      <a:endParaRPr lang="en-US" sz="1200" dirty="0"/>
                    </a:p>
                  </a:txBody>
                  <a:tcPr/>
                </a:tc>
                <a:tc>
                  <a:txBody>
                    <a:bodyPr/>
                    <a:lstStyle/>
                    <a:p>
                      <a:r>
                        <a:rPr lang="en-IN" sz="1200">
                          <a:sym typeface="+mn-ea"/>
                        </a:rPr>
                        <a:t>Akintoye, A., &amp; Fitzgerald, E. (2019). </a:t>
                      </a:r>
                      <a:endParaRPr lang="en-IN" sz="1200"/>
                    </a:p>
                  </a:txBody>
                  <a:tcPr/>
                </a:tc>
                <a:tc>
                  <a:txBody>
                    <a:bodyPr/>
                    <a:lstStyle/>
                    <a:p>
                      <a:r>
                        <a:rPr lang="en-IN" sz="1200"/>
                        <a:t>Technique introduced to design high-quality architecture with reduced complexity.</a:t>
                      </a:r>
                      <a:endParaRPr lang="en-IN" sz="1200"/>
                    </a:p>
                  </a:txBody>
                  <a:tcPr/>
                </a:tc>
                <a:tc>
                  <a:txBody>
                    <a:bodyPr/>
                    <a:lstStyle/>
                    <a:p>
                      <a:r>
                        <a:rPr lang="en-IN" sz="1200"/>
                        <a:t>"Simplifying Traditional Contract Architecture for Enhanced Quality: Innovative Techniques"</a:t>
                      </a:r>
                      <a:endParaRPr lang="en-IN" sz="1200"/>
                    </a:p>
                  </a:txBody>
                  <a:tcPr/>
                </a:tc>
                <a:tc>
                  <a:txBody>
                    <a:bodyPr/>
                    <a:lstStyle/>
                    <a:p>
                      <a:r>
                        <a:rPr lang="en-IN" sz="1200"/>
                        <a:t>Traditional contracts are built upon a legal foundation and follow the principles of contract law within a specific jurisdiction. They are typically drafted in natural language and require human interpretation</a:t>
                      </a:r>
                      <a:endParaRPr lang="en-IN" sz="1200"/>
                    </a:p>
                  </a:txBody>
                  <a:tcPr/>
                </a:tc>
                <a:tc>
                  <a:txBody>
                    <a:bodyPr/>
                    <a:lstStyle/>
                    <a:p>
                      <a:r>
                        <a:rPr lang="en-IN" sz="1200"/>
                        <a:t>Traditional contracts have a structured framework including sections like the preamble, definitions, covenants, conditions, and dispute resolution mechanisms. However, they suffer from complexity, subjectivity, manual execution, inflexibility, and costly dispute resolution.</a:t>
                      </a:r>
                      <a:endParaRPr lang="en-IN" sz="1200"/>
                    </a:p>
                  </a:txBody>
                  <a:tcPr/>
                </a:tc>
              </a:tr>
              <a:tr h="3275965">
                <a:tc>
                  <a:txBody>
                    <a:bodyPr/>
                    <a:lstStyle/>
                    <a:p>
                      <a:r>
                        <a:rPr lang="en-US" sz="1200" dirty="0"/>
                        <a:t>4</a:t>
                      </a:r>
                      <a:endParaRPr lang="en-US" sz="1200" dirty="0"/>
                    </a:p>
                  </a:txBody>
                  <a:tcPr/>
                </a:tc>
                <a:tc>
                  <a:txBody>
                    <a:bodyPr/>
                    <a:lstStyle/>
                    <a:p>
                      <a:r>
                        <a:rPr lang="en-IN" sz="1200"/>
                        <a:t>Scott Strahorn, Thayaparan Gajendran and Graham Brewer, Construction Economics and Building, 2015.</a:t>
                      </a:r>
                      <a:endParaRPr lang="en-IN" sz="1200"/>
                    </a:p>
                  </a:txBody>
                  <a:tcPr/>
                </a:tc>
                <a:tc>
                  <a:txBody>
                    <a:bodyPr/>
                    <a:lstStyle/>
                    <a:p>
                      <a:r>
                        <a:rPr lang="en-IN" sz="1200" dirty="0"/>
                        <a:t>The traditional procurement approach in the construction industry fails to foster cooperative relationships and trust among stakeholders, which are vital for project success</a:t>
                      </a:r>
                      <a:endParaRPr lang="en-IN" sz="1200" dirty="0"/>
                    </a:p>
                  </a:txBody>
                  <a:tcPr/>
                </a:tc>
                <a:tc>
                  <a:txBody>
                    <a:bodyPr/>
                    <a:lstStyle/>
                    <a:p>
                      <a:r>
                        <a:rPr lang="en-IN" sz="1200"/>
                        <a:t>The Influence of Trust in Traditional Contracting: Investigating the "Lived Experience" of Stakeholders</a:t>
                      </a:r>
                      <a:endParaRPr lang="en-IN" sz="1200"/>
                    </a:p>
                  </a:txBody>
                  <a:tcPr/>
                </a:tc>
                <a:tc>
                  <a:txBody>
                    <a:bodyPr/>
                    <a:lstStyle/>
                    <a:p>
                      <a:r>
                        <a:rPr lang="en-IN" sz="1200"/>
                        <a:t>The authors present and apply their framework to analyse the formation, maintenance, and repair of trust in traditionally procured construction projects. They identify several factors that influence trust, such as individual personalities, risk allocation, communication, and team selection. They also provide some recommendations for enhancing trust and contract design</a:t>
                      </a:r>
                      <a:endParaRPr lang="en-IN" sz="1200"/>
                    </a:p>
                  </a:txBody>
                  <a:tcPr/>
                </a:tc>
                <a:tc>
                  <a:txBody>
                    <a:bodyPr/>
                    <a:lstStyle/>
                    <a:p>
                      <a:r>
                        <a:rPr lang="en-IN" sz="1200"/>
                        <a:t>The authors acknowledge the limitations of their research, such as the small sample size, the subjective nature of trust, and the lack of generalisability. They suggest further research on the consequences of lost trust and the intricacies of trust repair</a:t>
                      </a:r>
                      <a:endParaRPr lang="en-IN" sz="120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7579" y="444286"/>
            <a:ext cx="838116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228600" y="947768"/>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207579" y="1600200"/>
            <a:ext cx="8381160" cy="3970318"/>
          </a:xfrm>
          <a:prstGeom prst="rect">
            <a:avLst/>
          </a:prstGeom>
          <a:noFill/>
        </p:spPr>
        <p:txBody>
          <a:bodyPr wrap="square">
            <a:spAutoFit/>
          </a:bodyPr>
          <a:lstStyle/>
          <a:p>
            <a:pPr marL="285750" indent="-285750"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Learn Solidity</a:t>
            </a:r>
            <a:r>
              <a:rPr lang="en-IN" b="0" i="0" dirty="0">
                <a:effectLst/>
                <a:latin typeface="Times New Roman" panose="02020603050405020304" pitchFamily="18" charset="0"/>
                <a:cs typeface="Times New Roman" panose="02020603050405020304" pitchFamily="18" charset="0"/>
              </a:rPr>
              <a:t>: Understand Ethereum's programming language (Solidity) for writing smart contracts.</a:t>
            </a:r>
            <a:endParaRPr lang="en-IN" b="0" i="0" dirty="0">
              <a:effectLst/>
              <a:latin typeface="Times New Roman" panose="02020603050405020304" pitchFamily="18" charset="0"/>
              <a:cs typeface="Times New Roman" panose="02020603050405020304" pitchFamily="18" charset="0"/>
            </a:endParaRPr>
          </a:p>
          <a:p>
            <a:pPr algn="just"/>
            <a:endParaRPr lang="en-IN"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Develop Smart Contracts</a:t>
            </a:r>
            <a:r>
              <a:rPr lang="en-IN" b="0" i="0" dirty="0">
                <a:effectLst/>
                <a:latin typeface="Times New Roman" panose="02020603050405020304" pitchFamily="18" charset="0"/>
                <a:cs typeface="Times New Roman" panose="02020603050405020304" pitchFamily="18" charset="0"/>
              </a:rPr>
              <a:t>: Create and test your smart contracts that define Decentralized application logic.</a:t>
            </a:r>
            <a:endParaRPr lang="en-IN" b="0" i="0" dirty="0">
              <a:effectLst/>
              <a:latin typeface="Times New Roman" panose="02020603050405020304" pitchFamily="18" charset="0"/>
              <a:cs typeface="Times New Roman" panose="02020603050405020304" pitchFamily="18" charset="0"/>
            </a:endParaRPr>
          </a:p>
          <a:p>
            <a:pPr algn="just"/>
            <a:endParaRPr lang="en-IN"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User Interface (UI)</a:t>
            </a:r>
            <a:r>
              <a:rPr lang="en-IN" b="0" i="0" dirty="0">
                <a:effectLst/>
                <a:latin typeface="Times New Roman" panose="02020603050405020304" pitchFamily="18" charset="0"/>
                <a:cs typeface="Times New Roman" panose="02020603050405020304" pitchFamily="18" charset="0"/>
              </a:rPr>
              <a:t>: Design a user-friendly interface for your Decentralized application using web technologies.</a:t>
            </a:r>
            <a:endParaRPr lang="en-IN" b="0" i="0" dirty="0">
              <a:effectLst/>
              <a:latin typeface="Times New Roman" panose="02020603050405020304" pitchFamily="18" charset="0"/>
              <a:cs typeface="Times New Roman" panose="02020603050405020304" pitchFamily="18" charset="0"/>
            </a:endParaRPr>
          </a:p>
          <a:p>
            <a:pPr algn="just"/>
            <a:endParaRPr lang="en-IN"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Deployment</a:t>
            </a:r>
            <a:r>
              <a:rPr lang="en-IN" b="0" i="0" dirty="0">
                <a:effectLst/>
                <a:latin typeface="Times New Roman" panose="02020603050405020304" pitchFamily="18" charset="0"/>
                <a:cs typeface="Times New Roman" panose="02020603050405020304" pitchFamily="18" charset="0"/>
              </a:rPr>
              <a:t>: Deploy your smart contracts to the Ethereum blockchain, starting with test-nets for testing and then on the Ethereum main-net for production.</a:t>
            </a:r>
            <a:endParaRPr lang="en-IN" b="0" i="0" dirty="0">
              <a:effectLst/>
              <a:latin typeface="Times New Roman" panose="02020603050405020304" pitchFamily="18" charset="0"/>
              <a:cs typeface="Times New Roman" panose="02020603050405020304" pitchFamily="18" charset="0"/>
            </a:endParaRPr>
          </a:p>
          <a:p>
            <a:pPr algn="just"/>
            <a:endParaRPr lang="en-IN"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Security and Maintenance</a:t>
            </a:r>
            <a:r>
              <a:rPr lang="en-IN" b="0" i="0" dirty="0">
                <a:effectLst/>
                <a:latin typeface="Times New Roman" panose="02020603050405020304" pitchFamily="18" charset="0"/>
                <a:cs typeface="Times New Roman" panose="02020603050405020304" pitchFamily="18" charset="0"/>
              </a:rPr>
              <a:t>: Prioritize security with code audits, and regularly maintain and update your Decentralized application to ensure smooth operation.</a:t>
            </a:r>
            <a:endParaRPr lang="en-IN"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endParaRPr lang="en-US" sz="2800" b="1" dirty="0">
              <a:solidFill>
                <a:srgbClr val="C00000"/>
              </a:solidFill>
              <a:latin typeface="+mj-lt"/>
            </a:endParaRPr>
          </a:p>
        </p:txBody>
      </p:sp>
      <p:sp>
        <p:nvSpPr>
          <p:cNvPr id="4" name="Rectangle 3"/>
          <p:cNvSpPr/>
          <p:nvPr/>
        </p:nvSpPr>
        <p:spPr>
          <a:xfrm>
            <a:off x="381000" y="1152942"/>
            <a:ext cx="8458200" cy="5216813"/>
          </a:xfrm>
          <a:prstGeom prst="rect">
            <a:avLst/>
          </a:prstGeom>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In the context of blockchain technology, several performance metrics are commonly used to evaluate the effectiveness of the model. Here are some key performance metrics often employed in such scenarios:</a:t>
            </a:r>
            <a:endParaRPr lang="en-IN"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Savings: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Through the use of </a:t>
            </a:r>
            <a:r>
              <a:rPr lang="en-IN" sz="1800" dirty="0">
                <a:effectLst/>
                <a:latin typeface="Times New Roman" panose="02020603050405020304" pitchFamily="18" charset="0"/>
                <a:ea typeface="Times New Roman" panose="02020603050405020304" pitchFamily="18" charset="0"/>
              </a:rPr>
              <a:t>Smart Link System</a:t>
            </a:r>
            <a:r>
              <a:rPr lang="en-US" sz="1800" dirty="0">
                <a:effectLst/>
                <a:latin typeface="Times New Roman" panose="02020603050405020304" pitchFamily="18" charset="0"/>
                <a:ea typeface="Times New Roman" panose="02020603050405020304" pitchFamily="18" charset="0"/>
              </a:rPr>
              <a:t>, the time and money often spent waiting for and paying middlemen to process transactions is eliminated</a:t>
            </a:r>
            <a:r>
              <a:rPr lang="en-IN" dirty="0">
                <a:effectLst/>
              </a:rPr>
              <a:t> </a:t>
            </a:r>
            <a:endParaRPr lang="en-IN" dirty="0">
              <a:effectLst/>
            </a:endParaRPr>
          </a:p>
          <a:p>
            <a:endParaRPr lang="en-IN" dirty="0">
              <a:latin typeface="Times New Roman" panose="02020603050405020304" pitchFamily="18" charset="0"/>
              <a:cs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Security: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blockchain’s encrypted transaction records are almost hack-proof. Additionally, with a distributed ledger, hackers will need to modify the whole chain to change a single entry.</a:t>
            </a:r>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pPr algn="just">
              <a:lnSpc>
                <a:spcPct val="150000"/>
              </a:lnSpc>
            </a:pPr>
            <a:r>
              <a:rPr lang="en-IN" dirty="0">
                <a:effectLst/>
              </a:rPr>
              <a:t> </a:t>
            </a:r>
            <a:r>
              <a:rPr lang="en-US" sz="1800" b="1" dirty="0">
                <a:effectLst/>
                <a:latin typeface="Times New Roman" panose="02020603050405020304" pitchFamily="18" charset="0"/>
                <a:ea typeface="Times New Roman" panose="02020603050405020304" pitchFamily="18" charset="0"/>
              </a:rPr>
              <a:t>Accuracy, efficiency, and rapidity: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As soon as a condition is satisfied, the contract is instantly executed. There is no paperwork to handle and no time wasted correcting mistakes that often occur from manually filling out documentation due to the digital and automated nature of smart contracts.</a:t>
            </a:r>
            <a:r>
              <a:rPr lang="en-IN" dirty="0">
                <a:effectLst/>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2800" b="1" dirty="0">
                <a:solidFill>
                  <a:srgbClr val="C00000"/>
                </a:solidFill>
                <a:latin typeface="+mj-lt"/>
              </a:rPr>
              <a:t>Conclusion</a:t>
            </a:r>
            <a:endParaRPr sz="2800" dirty="0">
              <a:solidFill>
                <a:srgbClr val="C00000"/>
              </a:solidFill>
              <a:latin typeface="+mj-lt"/>
            </a:endParaRPr>
          </a:p>
        </p:txBody>
      </p:sp>
      <p:sp>
        <p:nvSpPr>
          <p:cNvPr id="3" name="TextBox 2"/>
          <p:cNvSpPr txBox="1"/>
          <p:nvPr/>
        </p:nvSpPr>
        <p:spPr>
          <a:xfrm>
            <a:off x="457200" y="1289024"/>
            <a:ext cx="8381160" cy="4197496"/>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In conclusion, Smart Link is a transformative endeavor aimed at revolutionizing traditional contract systems and business processes by leveraging blockchain technology. Smart contracts, self-executing agreements with coded terms, offer solutions to longstanding issues such as trust, inefficiency, security, and transparency associated with conventional contracts.</a:t>
            </a:r>
            <a:endParaRPr lang="en-IN" sz="16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effectLst/>
                <a:latin typeface="Times New Roman" panose="02020603050405020304" pitchFamily="18" charset="0"/>
                <a:ea typeface="Times New Roman" panose="02020603050405020304" pitchFamily="18" charset="0"/>
              </a:rPr>
              <a:t>The world of smart contracts within the realm of blockchain technology has undergone remarkable evolution and transformation. This exploration underscores the profound potential of self-executing digital agreements and the substantial impact they hold for various industries. </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953135"/>
          </a:xfrm>
          <a:prstGeom prst="rect">
            <a:avLst/>
          </a:prstGeom>
          <a:noFill/>
        </p:spPr>
        <p:txBody>
          <a:bodyPr wrap="square" rtlCol="0">
            <a:spAutoFit/>
          </a:bodyPr>
          <a:lstStyle/>
          <a:p>
            <a:r>
              <a:rPr lang="en-IN" sz="2800" b="1" dirty="0">
                <a:solidFill>
                  <a:srgbClr val="C00000"/>
                </a:solidFill>
                <a:latin typeface="+mj-lt"/>
              </a:rPr>
              <a:t>References</a:t>
            </a:r>
            <a:endParaRPr lang="en-IN" sz="2800" dirty="0">
              <a:solidFill>
                <a:srgbClr val="C00000"/>
              </a:solidFill>
              <a:latin typeface="+mj-lt"/>
            </a:endParaRPr>
          </a:p>
          <a:p>
            <a:endParaRPr lang="en-US" sz="2800" dirty="0">
              <a:latin typeface="+mj-lt"/>
            </a:endParaRPr>
          </a:p>
        </p:txBody>
      </p:sp>
      <p:sp>
        <p:nvSpPr>
          <p:cNvPr id="4" name="TextBox 3"/>
          <p:cNvSpPr txBox="1"/>
          <p:nvPr/>
        </p:nvSpPr>
        <p:spPr>
          <a:xfrm>
            <a:off x="228600" y="1382018"/>
            <a:ext cx="8381160" cy="4707890"/>
          </a:xfrm>
          <a:prstGeom prst="rect">
            <a:avLst/>
          </a:prstGeom>
          <a:noFill/>
        </p:spPr>
        <p:txBody>
          <a:bodyPr wrap="square">
            <a:spAutoFit/>
          </a:bodyPr>
          <a:lstStyle/>
          <a:p>
            <a:pPr marL="342900" lvl="0" indent="-342900">
              <a:lnSpc>
                <a:spcPct val="150000"/>
              </a:lnSpc>
              <a:spcBef>
                <a:spcPts val="45"/>
              </a:spcBef>
              <a:spcAft>
                <a:spcPts val="0"/>
              </a:spcAft>
              <a:buFont typeface="Wingdings" panose="05000000000000000000" pitchFamily="2" charset="2"/>
              <a:buChar char=""/>
            </a:pPr>
            <a:r>
              <a:rPr lang="en-US" sz="1800" u="sng" dirty="0">
                <a:solidFill>
                  <a:srgbClr val="0000FF"/>
                </a:solidFill>
                <a:effectLst/>
                <a:latin typeface="Arial" panose="020B0604020202020204" pitchFamily="34" charset="0"/>
                <a:ea typeface="Carlito"/>
                <a:cs typeface="Carlito"/>
                <a:hlinkClick r:id="rId1"/>
              </a:rPr>
              <a:t>https://ascelibrary.org/doi/abs/10.1061/(ASCE)0733-9364(1994)120:4(687)</a:t>
            </a:r>
            <a:endParaRPr lang="en-US" sz="1800" u="sng" dirty="0">
              <a:solidFill>
                <a:srgbClr val="0000FF"/>
              </a:solidFill>
              <a:effectLst/>
              <a:latin typeface="Arial" panose="020B0604020202020204" pitchFamily="34" charset="0"/>
              <a:ea typeface="Carlito"/>
              <a:cs typeface="Carlito"/>
              <a:hlinkClick r:id="rId1"/>
            </a:endParaRPr>
          </a:p>
          <a:p>
            <a:pPr marL="342900" lvl="0" indent="-342900">
              <a:lnSpc>
                <a:spcPct val="150000"/>
              </a:lnSpc>
              <a:spcBef>
                <a:spcPts val="45"/>
              </a:spcBef>
              <a:spcAft>
                <a:spcPts val="0"/>
              </a:spcAft>
              <a:buFont typeface="Wingdings" panose="05000000000000000000" pitchFamily="2" charset="2"/>
              <a:buChar char=""/>
            </a:pPr>
            <a:r>
              <a:rPr lang="en-US" sz="1800" u="sng" dirty="0">
                <a:solidFill>
                  <a:srgbClr val="0000FF"/>
                </a:solidFill>
                <a:effectLst/>
                <a:latin typeface="Arial" panose="020B0604020202020204" pitchFamily="34" charset="0"/>
                <a:ea typeface="Carlito"/>
                <a:cs typeface="Carlito"/>
                <a:hlinkClick r:id="rId2"/>
              </a:rPr>
              <a:t>https://ascelibrary.org/doi/abs/10.1061/(ASCE)ME.1943-5479.0000141</a:t>
            </a:r>
            <a:endParaRPr lang="en-US" sz="1800" u="sng" dirty="0">
              <a:solidFill>
                <a:srgbClr val="0000FF"/>
              </a:solidFill>
              <a:effectLst/>
              <a:latin typeface="Arial" panose="020B0604020202020204" pitchFamily="34" charset="0"/>
              <a:ea typeface="Carlito"/>
              <a:cs typeface="Carlito"/>
              <a:hlinkClick r:id="rId2"/>
            </a:endParaRPr>
          </a:p>
          <a:p>
            <a:pPr marL="342900" lvl="0" indent="-342900">
              <a:lnSpc>
                <a:spcPct val="150000"/>
              </a:lnSpc>
              <a:spcBef>
                <a:spcPts val="45"/>
              </a:spcBef>
              <a:spcAft>
                <a:spcPts val="0"/>
              </a:spcAft>
              <a:buFont typeface="Wingdings" panose="05000000000000000000" pitchFamily="2" charset="2"/>
              <a:buChar char=""/>
            </a:pPr>
            <a:r>
              <a:rPr lang="en-US" sz="1800" u="sng" dirty="0">
                <a:solidFill>
                  <a:srgbClr val="0000FF"/>
                </a:solidFill>
                <a:effectLst/>
                <a:latin typeface="Arial" panose="020B0604020202020204" pitchFamily="34" charset="0"/>
                <a:ea typeface="Carlito"/>
                <a:cs typeface="Carlito"/>
                <a:hlinkClick r:id="rId3"/>
              </a:rPr>
              <a:t>https://heinonline.org/hol-cgi-bin/get_pdf.cgi?handle=hein.journals/newlr33&amp;section=16</a:t>
            </a:r>
            <a:endParaRPr lang="en-US" sz="1800" u="sng" dirty="0">
              <a:solidFill>
                <a:srgbClr val="0000FF"/>
              </a:solidFill>
              <a:effectLst/>
              <a:latin typeface="Arial" panose="020B0604020202020204" pitchFamily="34" charset="0"/>
              <a:ea typeface="Carlito"/>
              <a:cs typeface="Carlito"/>
              <a:hlinkClick r:id="rId3"/>
            </a:endParaRPr>
          </a:p>
          <a:p>
            <a:pPr marL="342900" lvl="0" indent="-342900">
              <a:lnSpc>
                <a:spcPct val="150000"/>
              </a:lnSpc>
              <a:spcBef>
                <a:spcPts val="45"/>
              </a:spcBef>
              <a:spcAft>
                <a:spcPts val="0"/>
              </a:spcAft>
              <a:buFont typeface="Wingdings" panose="05000000000000000000" pitchFamily="2" charset="2"/>
              <a:buChar char=""/>
            </a:pPr>
            <a:r>
              <a:rPr lang="en-US" sz="1800" u="sng" dirty="0">
                <a:solidFill>
                  <a:srgbClr val="0000FF"/>
                </a:solidFill>
                <a:effectLst/>
                <a:latin typeface="Arial" panose="020B0604020202020204" pitchFamily="34" charset="0"/>
                <a:ea typeface="Carlito"/>
                <a:cs typeface="Carlito"/>
                <a:hlinkClick r:id="rId4"/>
              </a:rPr>
              <a:t>https://eprints.qut.edu.au/120595</a:t>
            </a:r>
            <a:endParaRPr lang="en-US" sz="1800" u="sng" dirty="0">
              <a:solidFill>
                <a:srgbClr val="0000FF"/>
              </a:solidFill>
              <a:effectLst/>
              <a:latin typeface="Arial" panose="020B0604020202020204" pitchFamily="34" charset="0"/>
              <a:ea typeface="Carlito"/>
              <a:cs typeface="Carlito"/>
              <a:hlinkClick r:id="rId4"/>
            </a:endParaRPr>
          </a:p>
          <a:p>
            <a:pPr marL="342900" lvl="0" indent="-342900">
              <a:lnSpc>
                <a:spcPct val="150000"/>
              </a:lnSpc>
              <a:spcBef>
                <a:spcPts val="45"/>
              </a:spcBef>
              <a:spcAft>
                <a:spcPts val="0"/>
              </a:spcAft>
              <a:buFont typeface="Wingdings" panose="05000000000000000000" pitchFamily="2" charset="2"/>
              <a:buChar char=""/>
            </a:pPr>
            <a:r>
              <a:rPr lang="en-US" u="sng" dirty="0">
                <a:solidFill>
                  <a:srgbClr val="0000FF"/>
                </a:solidFill>
                <a:latin typeface="Arial" panose="020B0604020202020204" pitchFamily="34" charset="0"/>
                <a:ea typeface="Carlito"/>
                <a:cs typeface="Carlito"/>
                <a:hlinkClick r:id="rId5"/>
              </a:rPr>
              <a:t>https://www.academia.edu/download/54347223/_2Carsten_Greve__Graeme_Hodge__The_Challenge_of_Pubb-ok.org2.pdf#page=127</a:t>
            </a:r>
            <a:endParaRPr lang="en-US" u="sng" dirty="0">
              <a:solidFill>
                <a:srgbClr val="0000FF"/>
              </a:solidFill>
              <a:latin typeface="Arial" panose="020B0604020202020204" pitchFamily="34" charset="0"/>
              <a:ea typeface="Carlito"/>
              <a:cs typeface="Carlito"/>
              <a:hlinkClick r:id="rId5"/>
            </a:endParaRPr>
          </a:p>
          <a:p>
            <a:pPr marL="342900" lvl="0" indent="-342900">
              <a:lnSpc>
                <a:spcPct val="150000"/>
              </a:lnSpc>
              <a:spcBef>
                <a:spcPts val="45"/>
              </a:spcBef>
              <a:spcAft>
                <a:spcPts val="0"/>
              </a:spcAft>
              <a:buFont typeface="Wingdings" panose="05000000000000000000" pitchFamily="2" charset="2"/>
              <a:buChar char=""/>
            </a:pPr>
            <a:r>
              <a:rPr lang="en-US" sz="1800" u="sng" dirty="0">
                <a:solidFill>
                  <a:srgbClr val="0000FF"/>
                </a:solidFill>
                <a:effectLst/>
                <a:latin typeface="Arial" panose="020B0604020202020204" pitchFamily="34" charset="0"/>
                <a:ea typeface="Carlito"/>
                <a:cs typeface="Carlito"/>
                <a:hlinkClick r:id="rId6"/>
              </a:rPr>
              <a:t>https://ojs.petra.ac.id/ojsnew/index.php/civ/article/view/16463</a:t>
            </a:r>
            <a:endParaRPr lang="en-US" sz="1800" u="sng" dirty="0">
              <a:solidFill>
                <a:srgbClr val="0000FF"/>
              </a:solidFill>
              <a:effectLst/>
              <a:latin typeface="Arial" panose="020B0604020202020204" pitchFamily="34" charset="0"/>
              <a:ea typeface="Carlito"/>
              <a:cs typeface="Carlito"/>
              <a:hlinkClick r:id="rId6"/>
            </a:endParaRPr>
          </a:p>
          <a:p>
            <a:pPr marL="342900" lvl="0" indent="-342900">
              <a:lnSpc>
                <a:spcPct val="150000"/>
              </a:lnSpc>
              <a:spcBef>
                <a:spcPts val="45"/>
              </a:spcBef>
              <a:spcAft>
                <a:spcPts val="0"/>
              </a:spcAft>
              <a:buFont typeface="Wingdings" panose="05000000000000000000" pitchFamily="2" charset="2"/>
              <a:buChar char=""/>
            </a:pPr>
            <a:r>
              <a:rPr lang="en-US" sz="1800" u="sng" dirty="0">
                <a:solidFill>
                  <a:srgbClr val="0000FF"/>
                </a:solidFill>
                <a:effectLst/>
                <a:latin typeface="Arial" panose="020B0604020202020204" pitchFamily="34" charset="0"/>
                <a:ea typeface="Carlito"/>
                <a:cs typeface="Carlito"/>
                <a:hlinkClick r:id="rId7"/>
              </a:rPr>
              <a:t>http://web.usm.my/jcdc/vol17_1_2012/Art%201_jcdc17-1.pdf</a:t>
            </a:r>
            <a:endParaRPr lang="en-US" sz="1800" u="sng" dirty="0">
              <a:solidFill>
                <a:srgbClr val="0000FF"/>
              </a:solidFill>
              <a:effectLst/>
              <a:latin typeface="Arial" panose="020B0604020202020204" pitchFamily="34" charset="0"/>
              <a:ea typeface="Carlito"/>
              <a:cs typeface="Carlito"/>
              <a:hlinkClick r:id="rId7"/>
            </a:endParaRPr>
          </a:p>
          <a:p>
            <a:pPr marL="342900" lvl="0" indent="-342900">
              <a:lnSpc>
                <a:spcPct val="150000"/>
              </a:lnSpc>
              <a:spcBef>
                <a:spcPts val="45"/>
              </a:spcBef>
              <a:spcAft>
                <a:spcPts val="0"/>
              </a:spcAft>
              <a:buFont typeface="Wingdings" panose="05000000000000000000" pitchFamily="2" charset="2"/>
              <a:buChar char=""/>
            </a:pPr>
            <a:r>
              <a:rPr lang="en-US" sz="1800" u="sng" dirty="0">
                <a:solidFill>
                  <a:srgbClr val="0000FF"/>
                </a:solidFill>
                <a:effectLst/>
                <a:latin typeface="Arial" panose="020B0604020202020204" pitchFamily="34" charset="0"/>
                <a:ea typeface="Carlito"/>
                <a:cs typeface="Carlito"/>
                <a:hlinkClick r:id="rId8"/>
              </a:rPr>
              <a:t>https://www.sciencedirect.com/science/article/pii/S0263786396000786</a:t>
            </a:r>
            <a:endParaRPr lang="en-US" sz="1800" u="sng" dirty="0">
              <a:solidFill>
                <a:srgbClr val="0000FF"/>
              </a:solidFill>
              <a:effectLst/>
              <a:latin typeface="Arial" panose="020B0604020202020204" pitchFamily="34" charset="0"/>
              <a:ea typeface="Carlito"/>
              <a:cs typeface="Carlito"/>
              <a:hlinkClick r:id="rId8"/>
            </a:endParaRPr>
          </a:p>
          <a:p>
            <a:pPr marL="342900" lvl="0" indent="-342900">
              <a:lnSpc>
                <a:spcPct val="150000"/>
              </a:lnSpc>
              <a:spcBef>
                <a:spcPts val="45"/>
              </a:spcBef>
              <a:spcAft>
                <a:spcPts val="0"/>
              </a:spcAft>
              <a:buFont typeface="Wingdings" panose="05000000000000000000" pitchFamily="2" charset="2"/>
              <a:buChar char=""/>
            </a:pPr>
            <a:r>
              <a:rPr lang="en-US" sz="1800" u="sng" dirty="0">
                <a:solidFill>
                  <a:srgbClr val="0000FF"/>
                </a:solidFill>
                <a:effectLst/>
                <a:latin typeface="Arial" panose="020B0604020202020204" pitchFamily="34" charset="0"/>
                <a:ea typeface="Carlito"/>
                <a:cs typeface="Carlito"/>
                <a:hlinkClick r:id="rId9"/>
              </a:rPr>
              <a:t>https://in-academy.uz/index.php/cajei/article/view/21755</a:t>
            </a:r>
            <a:endParaRPr lang="en-US" sz="1800" u="sng" dirty="0">
              <a:solidFill>
                <a:srgbClr val="0000FF"/>
              </a:solidFill>
              <a:effectLst/>
              <a:latin typeface="Arial" panose="020B0604020202020204" pitchFamily="34" charset="0"/>
              <a:ea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4111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endParaRPr lang="en-IN" sz="2000" b="1" dirty="0">
              <a:solidFill>
                <a:srgbClr val="000000"/>
              </a:solidFill>
              <a:latin typeface="Bookman Old Style" panose="02050604050505020204" pitchFamily="18" charset="0"/>
            </a:endParaRP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p:sp>
        <p:nvSpPr>
          <p:cNvPr id="2" name="Rectangle 1"/>
          <p:cNvSpPr/>
          <p:nvPr/>
        </p:nvSpPr>
        <p:spPr>
          <a:xfrm>
            <a:off x="456565" y="1447800"/>
            <a:ext cx="8381365" cy="4865132"/>
          </a:xfrm>
          <a:prstGeom prst="rect">
            <a:avLst/>
          </a:prstGeom>
        </p:spPr>
        <p:txBody>
          <a:bodyPr wrap="square">
            <a:noAutofit/>
          </a:bodyPr>
          <a:lstStyle/>
          <a:p>
            <a:pPr indent="457200" algn="just">
              <a:lnSpc>
                <a:spcPct val="100000"/>
              </a:lnSpc>
            </a:pPr>
            <a:r>
              <a:rPr lang="en-US" dirty="0">
                <a:latin typeface="Times New Roman" panose="02020603050405020304" pitchFamily="18" charset="0"/>
                <a:cs typeface="Times New Roman" panose="02020603050405020304" pitchFamily="18" charset="0"/>
              </a:rPr>
              <a:t>The Smart Link System for Buying and Selling Cryptocurrency leverages blockchain technology to revolutionize and streamline the process of trading digital assets. Traditional cryptocurrency exchanges often involve complex intermediary processes, delayed settlements, and potential security vulnerabilities. This abstract introduces a novel approach that harnesses the power of smart contracts to create a secure, transparent, and automated platform for executing cryptocurrency transactions.</a:t>
            </a:r>
            <a:endParaRPr lang="en-US" dirty="0">
              <a:latin typeface="Times New Roman" panose="02020603050405020304" pitchFamily="18" charset="0"/>
              <a:cs typeface="Times New Roman" panose="02020603050405020304" pitchFamily="18" charset="0"/>
            </a:endParaRPr>
          </a:p>
          <a:p>
            <a:pPr indent="457200"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The proposed system employs a decentralized blockchain network to enable peer-to-peer trading without the need for intermediaries. Smart contracts, self-executing code deployed on the blockchain, serve as digital agreements that automatically facilitate and verify the exchange of cryptocurrencies between parties. These Smart Link are programmed to execute predefined actions once specific conditions are met, ensuring a high degree of accuracy, efficiency, and trust.</a:t>
            </a: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Rectangle 1"/>
          <p:cNvSpPr/>
          <p:nvPr/>
        </p:nvSpPr>
        <p:spPr>
          <a:xfrm>
            <a:off x="381000" y="1295400"/>
            <a:ext cx="8382000" cy="507831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Smart Link involves the development, deployment, and optimization of smart contracts within a blockchain network. Smart contracts are self-executing contracts where the terms are directly written into code. These contracts facilitate, verify, or enforce the negotiation or performance of an agreement, allowing for trustless and automated transactions.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Design and Development of Smart Link includes: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Creating and coding smart contracts using specific programming languages (e.g., Solidity, Vyper) designed for blockchain environments.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Blockchain Integration</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Security and Auditing</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Testing and Optimization</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Use Case Implementation</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dirty="0">
                <a:latin typeface="Times New Roman" panose="02020603050405020304" pitchFamily="18" charset="0"/>
                <a:cs typeface="Times New Roman" panose="02020603050405020304" pitchFamily="18" charset="0"/>
              </a:rPr>
              <a:t>User Interface and Experience</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Overall, Smart Link seeks to harness the power of blockchain technology and smart contracts to revolutionize various industries, streamline processes, enhance security, and foster a more efficient and transparent ecosystem for transactions and agreements.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endParaRPr lang="en-US" sz="3200" b="1" dirty="0">
              <a:solidFill>
                <a:srgbClr val="C00000"/>
              </a:solidFill>
              <a:latin typeface="+mj-lt"/>
            </a:endParaRPr>
          </a:p>
        </p:txBody>
      </p:sp>
      <p:sp>
        <p:nvSpPr>
          <p:cNvPr id="2" name="Rectangle 1"/>
          <p:cNvSpPr/>
          <p:nvPr/>
        </p:nvSpPr>
        <p:spPr>
          <a:xfrm>
            <a:off x="457200" y="1524000"/>
            <a:ext cx="8382000" cy="3416320"/>
          </a:xfrm>
          <a:prstGeom prst="rect">
            <a:avLst/>
          </a:prstGeom>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Smart Link System represent a transformative innovation within the realm of blockchain technology. These self-executing, programmable contracts have the potential to revolutionize how agreements are made and enforced. Unlike traditional contracts that require intermediaries and manual oversight, smart link system automate the execution of contractual terms when predefined conditions are met. </a:t>
            </a:r>
            <a:endParaRPr lang="en-US"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They reside on a blockchain, a distributed and immutable ledger, making them tamper-resistant and highly secure. Smart Link System have broad applications across industries. In supply chain management, they ensure transparency and traceability.</a:t>
            </a:r>
            <a:r>
              <a:rPr lang="en-US" dirty="0">
                <a:latin typeface="Times New Roman" panose="02020603050405020304" pitchFamily="18" charset="0"/>
                <a:cs typeface="Times New Roman" panose="02020603050405020304" pitchFamily="18" charset="0"/>
              </a:rPr>
              <a:t> The research objective of Smart Link typically revolves around understanding, improving, and applying smart contract technology within a blockchain ecosystem. </a:t>
            </a:r>
            <a:endParaRPr lang="en-IN"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11161</Words>
  <Application>WPS Presentation</Application>
  <PresentationFormat>On-screen Show (4:3)</PresentationFormat>
  <Paragraphs>232</Paragraphs>
  <Slides>20</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SimSun</vt:lpstr>
      <vt:lpstr>Wingdings</vt:lpstr>
      <vt:lpstr>StarSymbol</vt:lpstr>
      <vt:lpstr>Segoe Print</vt:lpstr>
      <vt:lpstr>Calibri</vt:lpstr>
      <vt:lpstr>Times New Roman</vt:lpstr>
      <vt:lpstr>Bookman Old Style</vt:lpstr>
      <vt:lpstr>Arial</vt:lpstr>
      <vt:lpstr>Arial Black</vt:lpstr>
      <vt:lpstr>Calibri</vt:lpstr>
      <vt:lpstr>Times New Roman</vt:lpstr>
      <vt:lpstr>Arial Black</vt:lpstr>
      <vt:lpstr>Wingdings</vt:lpstr>
      <vt:lpstr>Microsoft YaHei</vt:lpstr>
      <vt:lpstr>Arial Unicode MS</vt:lpstr>
      <vt:lpstr>Carlito</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LENOVO</cp:lastModifiedBy>
  <cp:revision>717</cp:revision>
  <dcterms:created xsi:type="dcterms:W3CDTF">2023-10-31T15:09:00Z</dcterms:created>
  <dcterms:modified xsi:type="dcterms:W3CDTF">2023-11-01T03:36:41Z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5B6DBE500F0440D2BAD615FB5410563A_12</vt:lpwstr>
  </property>
  <property fmtid="{D5CDD505-2E9C-101B-9397-08002B2CF9AE}" pid="3" name="KSOProductBuildVer">
    <vt:lpwstr>1033-12.2.0.13266</vt:lpwstr>
  </property>
</Properties>
</file>