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rvo"/>
      <p:regular r:id="rId28"/>
      <p:bold r:id="rId29"/>
      <p:italic r:id="rId30"/>
      <p:boldItalic r:id="rId31"/>
    </p:embeddedFont>
    <p:embeddedFont>
      <p:font typeface="Roboto Condensed"/>
      <p:regular r:id="rId32"/>
      <p:bold r:id="rId33"/>
      <p:italic r:id="rId34"/>
      <p:boldItalic r:id="rId35"/>
    </p:embeddedFont>
    <p:embeddedFont>
      <p:font typeface="Roboto Condensed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v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v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vo-boldItalic.fntdata"/><Relationship Id="rId30" Type="http://schemas.openxmlformats.org/officeDocument/2006/relationships/font" Target="fonts/Arvo-italic.fntdata"/><Relationship Id="rId11" Type="http://schemas.openxmlformats.org/officeDocument/2006/relationships/slide" Target="slides/slide7.xml"/><Relationship Id="rId33" Type="http://schemas.openxmlformats.org/officeDocument/2006/relationships/font" Target="fonts/RobotoCondensed-bold.fntdata"/><Relationship Id="rId10" Type="http://schemas.openxmlformats.org/officeDocument/2006/relationships/slide" Target="slides/slide6.xml"/><Relationship Id="rId32" Type="http://schemas.openxmlformats.org/officeDocument/2006/relationships/font" Target="fonts/RobotoCondensed-regular.fntdata"/><Relationship Id="rId13" Type="http://schemas.openxmlformats.org/officeDocument/2006/relationships/slide" Target="slides/slide9.xml"/><Relationship Id="rId35" Type="http://schemas.openxmlformats.org/officeDocument/2006/relationships/font" Target="fonts/RobotoCondensed-boldItalic.fntdata"/><Relationship Id="rId12" Type="http://schemas.openxmlformats.org/officeDocument/2006/relationships/slide" Target="slides/slide8.xml"/><Relationship Id="rId34" Type="http://schemas.openxmlformats.org/officeDocument/2006/relationships/font" Target="fonts/RobotoCondensed-italic.fntdata"/><Relationship Id="rId15" Type="http://schemas.openxmlformats.org/officeDocument/2006/relationships/slide" Target="slides/slide11.xml"/><Relationship Id="rId37" Type="http://schemas.openxmlformats.org/officeDocument/2006/relationships/font" Target="fonts/RobotoCondensedLight-bold.fntdata"/><Relationship Id="rId14" Type="http://schemas.openxmlformats.org/officeDocument/2006/relationships/slide" Target="slides/slide10.xml"/><Relationship Id="rId36" Type="http://schemas.openxmlformats.org/officeDocument/2006/relationships/font" Target="fonts/RobotoCondensedLight-regular.fntdata"/><Relationship Id="rId17" Type="http://schemas.openxmlformats.org/officeDocument/2006/relationships/slide" Target="slides/slide13.xml"/><Relationship Id="rId39" Type="http://schemas.openxmlformats.org/officeDocument/2006/relationships/font" Target="fonts/RobotoCondensedLight-boldItalic.fntdata"/><Relationship Id="rId16" Type="http://schemas.openxmlformats.org/officeDocument/2006/relationships/slide" Target="slides/slide12.xml"/><Relationship Id="rId38" Type="http://schemas.openxmlformats.org/officeDocument/2006/relationships/font" Target="fonts/RobotoCondensed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d2d91ded1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d2d91ded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d2d91ded1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d2d91ded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d9453c52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d9453c5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Higher resolution axes are downsampled first, resulting in a potentially different aspect ratio of the data relative to the full resolution data. Due to the patch size following this aspect ratio, the network architecture of the low resolution U-Net may differ from the full resolution U-Net. This requires reconfiguration of the network architecture as depicted in a) for each iteration. All computations are based on memory consumption estimates resulting in fast computation times (sub 1s for configuring all network architectures.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0404b0204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0404b020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lt1"/>
                </a:solidFill>
                <a:latin typeface="Roboto Condensed"/>
                <a:ea typeface="Roboto Condensed"/>
                <a:cs typeface="Roboto Condensed"/>
                <a:sym typeface="Roboto Condensed"/>
              </a:rPr>
              <a:t>Evaluating the performance on the validation set</a:t>
            </a:r>
            <a:endParaRPr b="1" sz="20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d2d91ded1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d2d91ded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0404b0204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0404b020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0404b0204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0404b02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d2d91ded1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d2d91ded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d2d91ded1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d2d91ded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d2d91ded1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d2d91ded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d2d91ded1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d2d91de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d9453c52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d9453c5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d9453c526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d9453c5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d9453c526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d9453c52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fd9453c526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fd9453c52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Dice loss function is well suited to address the class imbalance, but comes with its own drawbacks. Dice loss optimizes the evaluation metric directly, but due to the patch based training, in practice merely approximates it.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d2d91ded1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d2d91de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d2d91ded1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d2d91ded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d2d91ded1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d2d91de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order of operations in each computational block is conv - instance norm- leaky ReLU.</a:t>
            </a:r>
            <a:endParaRPr/>
          </a:p>
          <a:p>
            <a:pPr indent="0" lvl="0" marL="0" rtl="0" algn="l">
              <a:spcBef>
                <a:spcPts val="0"/>
              </a:spcBef>
              <a:spcAft>
                <a:spcPts val="0"/>
              </a:spcAft>
              <a:buNone/>
            </a:pPr>
            <a:r>
              <a:rPr lang="en"/>
              <a:t>The convolution of the first block of the new resolution has stride &gt;1,</a:t>
            </a:r>
            <a:endParaRPr/>
          </a:p>
          <a:p>
            <a:pPr indent="0" lvl="0" marL="0" rtl="0" algn="l">
              <a:spcBef>
                <a:spcPts val="0"/>
              </a:spcBef>
              <a:spcAft>
                <a:spcPts val="0"/>
              </a:spcAft>
              <a:buNone/>
            </a:pPr>
            <a:r>
              <a:rPr lang="en"/>
              <a:t>nnU-Net is configured to utilize 11GB of GPU memory. This requirement is, based on their experience</a:t>
            </a:r>
            <a:endParaRPr/>
          </a:p>
          <a:p>
            <a:pPr indent="0" lvl="0" marL="0" rtl="0" algn="l">
              <a:spcBef>
                <a:spcPts val="0"/>
              </a:spcBef>
              <a:spcAft>
                <a:spcPts val="0"/>
              </a:spcAft>
              <a:buNone/>
            </a:pPr>
            <a:r>
              <a:rPr lang="en"/>
              <a:t>there is no conceivable difference in performance between ReLU and leaky ReLU nonlinearities. The performance drops,however, when replacing convolution transpose in the decoder with trilinear upsampling and when removing the auxiliary loss layers.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d9453c52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d9453c5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d899b55a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d899b55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d2d91ded1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d2d91ded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d9453c526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d9453c52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717350" y="10908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nnU-Net: A Self Configuring Method For deep-learning based biomedical image segmentation</a:t>
            </a:r>
            <a:endParaRPr sz="3000"/>
          </a:p>
        </p:txBody>
      </p:sp>
      <p:sp>
        <p:nvSpPr>
          <p:cNvPr id="185" name="Google Shape;185;p11"/>
          <p:cNvSpPr txBox="1"/>
          <p:nvPr/>
        </p:nvSpPr>
        <p:spPr>
          <a:xfrm>
            <a:off x="7184100" y="3221400"/>
            <a:ext cx="163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Behnam Nikbakht</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Majid Bahrehvar</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Ali Salmani</a:t>
            </a:r>
            <a:endParaRPr>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Rule-Based Configurations</a:t>
            </a:r>
            <a:endParaRPr/>
          </a:p>
        </p:txBody>
      </p:sp>
      <p:sp>
        <p:nvSpPr>
          <p:cNvPr id="291" name="Google Shape;291;p20"/>
          <p:cNvSpPr txBox="1"/>
          <p:nvPr>
            <p:ph idx="1" type="body"/>
          </p:nvPr>
        </p:nvSpPr>
        <p:spPr>
          <a:xfrm>
            <a:off x="-30500" y="1050750"/>
            <a:ext cx="9097800" cy="37995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Image Intensity Normalization (Use HU if CT, else use z normalization).</a:t>
            </a:r>
            <a:endParaRPr sz="1500"/>
          </a:p>
          <a:p>
            <a:pPr indent="-323850" lvl="0" marL="457200" rtl="0" algn="l">
              <a:lnSpc>
                <a:spcPct val="150000"/>
              </a:lnSpc>
              <a:spcBef>
                <a:spcPts val="0"/>
              </a:spcBef>
              <a:spcAft>
                <a:spcPts val="0"/>
              </a:spcAft>
              <a:buSzPts val="1500"/>
              <a:buChar char="●"/>
            </a:pPr>
            <a:r>
              <a:rPr lang="en" sz="1500"/>
              <a:t>Image Resampling Strategy (If anisotropic, use cubic spline if ratio is within 3, else use nearest neighbor interpolation).</a:t>
            </a:r>
            <a:endParaRPr sz="1500"/>
          </a:p>
          <a:p>
            <a:pPr indent="-323850" lvl="0" marL="457200" rtl="0" algn="l">
              <a:lnSpc>
                <a:spcPct val="150000"/>
              </a:lnSpc>
              <a:spcBef>
                <a:spcPts val="0"/>
              </a:spcBef>
              <a:spcAft>
                <a:spcPts val="0"/>
              </a:spcAft>
              <a:buSzPts val="1500"/>
              <a:buChar char="●"/>
            </a:pPr>
            <a:r>
              <a:rPr lang="en" sz="1500"/>
              <a:t>Image Spacing (lowest 10th percentile if anisotropic, else median).</a:t>
            </a:r>
            <a:endParaRPr sz="1500"/>
          </a:p>
          <a:p>
            <a:pPr indent="-323850" lvl="0" marL="457200" rtl="0" algn="l">
              <a:lnSpc>
                <a:spcPct val="150000"/>
              </a:lnSpc>
              <a:spcBef>
                <a:spcPts val="0"/>
              </a:spcBef>
              <a:spcAft>
                <a:spcPts val="0"/>
              </a:spcAft>
              <a:buSzPts val="1500"/>
              <a:buChar char="●"/>
            </a:pPr>
            <a:r>
              <a:rPr lang="en" sz="1500"/>
              <a:t>Use 3D cascade (if image is too large).</a:t>
            </a:r>
            <a:endParaRPr sz="1500"/>
          </a:p>
          <a:p>
            <a:pPr indent="-323850" lvl="0" marL="457200" rtl="0" algn="l">
              <a:lnSpc>
                <a:spcPct val="150000"/>
              </a:lnSpc>
              <a:spcBef>
                <a:spcPts val="0"/>
              </a:spcBef>
              <a:spcAft>
                <a:spcPts val="0"/>
              </a:spcAft>
              <a:buSzPts val="1500"/>
              <a:buChar char="●"/>
            </a:pPr>
            <a:r>
              <a:rPr lang="en" sz="1500"/>
              <a:t>Model pooling depth (reduce anisotropic side until less than 3, pool until side length becomes 4).</a:t>
            </a:r>
            <a:endParaRPr sz="1500"/>
          </a:p>
          <a:p>
            <a:pPr indent="-323850" lvl="0" marL="457200" rtl="0" algn="l">
              <a:lnSpc>
                <a:spcPct val="150000"/>
              </a:lnSpc>
              <a:spcBef>
                <a:spcPts val="0"/>
              </a:spcBef>
              <a:spcAft>
                <a:spcPts val="0"/>
              </a:spcAft>
              <a:buSzPts val="1500"/>
              <a:buChar char="●"/>
            </a:pPr>
            <a:r>
              <a:rPr lang="en" sz="1500"/>
              <a:t>Mini-batch size (largest mini-batch that fits within 11 GB during training).</a:t>
            </a:r>
            <a:endParaRPr sz="1500"/>
          </a:p>
        </p:txBody>
      </p:sp>
      <p:sp>
        <p:nvSpPr>
          <p:cNvPr id="292" name="Google Shape;292;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3" name="Google Shape;293;p20"/>
          <p:cNvGrpSpPr/>
          <p:nvPr/>
        </p:nvGrpSpPr>
        <p:grpSpPr>
          <a:xfrm>
            <a:off x="282216" y="590918"/>
            <a:ext cx="369505" cy="369505"/>
            <a:chOff x="2594050" y="1631825"/>
            <a:chExt cx="439625" cy="439625"/>
          </a:xfrm>
        </p:grpSpPr>
        <p:sp>
          <p:nvSpPr>
            <p:cNvPr id="294" name="Google Shape;294;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Rule-Based Model Configurations</a:t>
            </a:r>
            <a:endParaRPr/>
          </a:p>
        </p:txBody>
      </p:sp>
      <p:sp>
        <p:nvSpPr>
          <p:cNvPr id="303" name="Google Shape;303;p21"/>
          <p:cNvSpPr txBox="1"/>
          <p:nvPr>
            <p:ph idx="1" type="body"/>
          </p:nvPr>
        </p:nvSpPr>
        <p:spPr>
          <a:xfrm>
            <a:off x="195450" y="362400"/>
            <a:ext cx="8753100" cy="47811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Network Topology, Patch Size, and Batch Size are configured at the start of training.</a:t>
            </a:r>
            <a:endParaRPr sz="1500"/>
          </a:p>
          <a:p>
            <a:pPr indent="-323850" lvl="0" marL="457200" rtl="0" algn="l">
              <a:lnSpc>
                <a:spcPct val="150000"/>
              </a:lnSpc>
              <a:spcBef>
                <a:spcPts val="0"/>
              </a:spcBef>
              <a:spcAft>
                <a:spcPts val="0"/>
              </a:spcAft>
              <a:buSzPts val="1500"/>
              <a:buChar char="●"/>
            </a:pPr>
            <a:r>
              <a:rPr lang="en" sz="1500"/>
              <a:t>Networks are expected to give approximate GPU memory usage expectations.</a:t>
            </a:r>
            <a:endParaRPr sz="1500"/>
          </a:p>
          <a:p>
            <a:pPr indent="-323850" lvl="0" marL="457200" rtl="0" algn="l">
              <a:lnSpc>
                <a:spcPct val="150000"/>
              </a:lnSpc>
              <a:spcBef>
                <a:spcPts val="0"/>
              </a:spcBef>
              <a:spcAft>
                <a:spcPts val="0"/>
              </a:spcAft>
              <a:buSzPts val="1500"/>
              <a:buChar char="●"/>
            </a:pPr>
            <a:r>
              <a:rPr lang="en" sz="1500"/>
              <a:t>Patch size is given high priority as large patch size is necessary for segmentation.</a:t>
            </a:r>
            <a:endParaRPr sz="1500"/>
          </a:p>
          <a:p>
            <a:pPr indent="-323850" lvl="0" marL="457200" rtl="0" algn="l">
              <a:lnSpc>
                <a:spcPct val="150000"/>
              </a:lnSpc>
              <a:spcBef>
                <a:spcPts val="0"/>
              </a:spcBef>
              <a:spcAft>
                <a:spcPts val="0"/>
              </a:spcAft>
              <a:buSzPts val="1500"/>
              <a:buChar char="●"/>
            </a:pPr>
            <a:r>
              <a:rPr lang="en" sz="1500"/>
              <a:t>Network topology is designed to pool until side length is 4 and anisotropic degree is within 3.</a:t>
            </a:r>
            <a:endParaRPr sz="1500"/>
          </a:p>
          <a:p>
            <a:pPr indent="-323850" lvl="0" marL="457200" rtl="0" algn="l">
              <a:lnSpc>
                <a:spcPct val="150000"/>
              </a:lnSpc>
              <a:spcBef>
                <a:spcPts val="0"/>
              </a:spcBef>
              <a:spcAft>
                <a:spcPts val="0"/>
              </a:spcAft>
              <a:buSzPts val="1500"/>
              <a:buChar char="●"/>
            </a:pPr>
            <a:r>
              <a:rPr lang="en" sz="1500"/>
              <a:t>Batch size is set to be lower than 5% of total data.</a:t>
            </a:r>
            <a:endParaRPr sz="1500"/>
          </a:p>
        </p:txBody>
      </p:sp>
      <p:sp>
        <p:nvSpPr>
          <p:cNvPr id="304" name="Google Shape;304;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05" name="Google Shape;305;p21"/>
          <p:cNvGrpSpPr/>
          <p:nvPr/>
        </p:nvGrpSpPr>
        <p:grpSpPr>
          <a:xfrm>
            <a:off x="282216" y="590918"/>
            <a:ext cx="369505" cy="369505"/>
            <a:chOff x="2594050" y="1631825"/>
            <a:chExt cx="439625" cy="439625"/>
          </a:xfrm>
        </p:grpSpPr>
        <p:sp>
          <p:nvSpPr>
            <p:cNvPr id="306" name="Google Shape;306;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 for network architecture configuration</a:t>
            </a:r>
            <a:endParaRPr/>
          </a:p>
        </p:txBody>
      </p:sp>
      <p:sp>
        <p:nvSpPr>
          <p:cNvPr id="315" name="Google Shape;315;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6" name="Google Shape;316;p22"/>
          <p:cNvGrpSpPr/>
          <p:nvPr/>
        </p:nvGrpSpPr>
        <p:grpSpPr>
          <a:xfrm>
            <a:off x="282216" y="590918"/>
            <a:ext cx="369505" cy="369505"/>
            <a:chOff x="2594050" y="1631825"/>
            <a:chExt cx="439625" cy="439625"/>
          </a:xfrm>
        </p:grpSpPr>
        <p:sp>
          <p:nvSpPr>
            <p:cNvPr id="317" name="Google Shape;317;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 name="Google Shape;321;p22"/>
          <p:cNvPicPr preferRelativeResize="0"/>
          <p:nvPr/>
        </p:nvPicPr>
        <p:blipFill>
          <a:blip r:embed="rId3">
            <a:alphaModFix/>
          </a:blip>
          <a:stretch>
            <a:fillRect/>
          </a:stretch>
        </p:blipFill>
        <p:spPr>
          <a:xfrm>
            <a:off x="98425" y="1431675"/>
            <a:ext cx="4718709" cy="3172925"/>
          </a:xfrm>
          <a:prstGeom prst="rect">
            <a:avLst/>
          </a:prstGeom>
          <a:noFill/>
          <a:ln>
            <a:noFill/>
          </a:ln>
          <a:effectLst>
            <a:outerShdw blurRad="57150" rotWithShape="0" algn="bl" dir="5400000" dist="19050">
              <a:srgbClr val="000000">
                <a:alpha val="50000"/>
              </a:srgbClr>
            </a:outerShdw>
          </a:effectLst>
        </p:spPr>
      </p:pic>
      <p:sp>
        <p:nvSpPr>
          <p:cNvPr id="322" name="Google Shape;322;p22"/>
          <p:cNvSpPr txBox="1"/>
          <p:nvPr/>
        </p:nvSpPr>
        <p:spPr>
          <a:xfrm>
            <a:off x="4910225" y="1686525"/>
            <a:ext cx="41952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Roboto Condensed Light"/>
              <a:buAutoNum type="alphaLcParenR"/>
            </a:pPr>
            <a:r>
              <a:rPr lang="en" sz="1500">
                <a:solidFill>
                  <a:schemeClr val="dk1"/>
                </a:solidFill>
                <a:latin typeface="Roboto Condensed Light"/>
                <a:ea typeface="Roboto Condensed Light"/>
                <a:cs typeface="Roboto Condensed Light"/>
                <a:sym typeface="Roboto Condensed Light"/>
              </a:rPr>
              <a:t>The configuration of a U-Net architecture given an input patch size and corresponding voxel spacing, due to discontinuities in GPU memory consumption.</a:t>
            </a:r>
            <a:endParaRPr sz="1500">
              <a:solidFill>
                <a:schemeClr val="dk1"/>
              </a:solidFill>
              <a:latin typeface="Roboto Condensed Light"/>
              <a:ea typeface="Roboto Condensed Light"/>
              <a:cs typeface="Roboto Condensed Light"/>
              <a:sym typeface="Roboto Condensed Light"/>
            </a:endParaRPr>
          </a:p>
          <a:p>
            <a:pPr indent="-323850" lvl="0" marL="457200" rtl="0" algn="l">
              <a:lnSpc>
                <a:spcPct val="115000"/>
              </a:lnSpc>
              <a:spcBef>
                <a:spcPts val="0"/>
              </a:spcBef>
              <a:spcAft>
                <a:spcPts val="0"/>
              </a:spcAft>
              <a:buClr>
                <a:schemeClr val="dk1"/>
              </a:buClr>
              <a:buSzPts val="1500"/>
              <a:buFont typeface="Roboto Condensed Light"/>
              <a:buAutoNum type="alphaLcParenR"/>
            </a:pPr>
            <a:r>
              <a:rPr lang="en" sz="1500">
                <a:solidFill>
                  <a:schemeClr val="dk1"/>
                </a:solidFill>
                <a:latin typeface="Roboto Condensed Light"/>
                <a:ea typeface="Roboto Condensed Light"/>
                <a:cs typeface="Roboto Condensed Light"/>
                <a:sym typeface="Roboto Condensed Light"/>
              </a:rPr>
              <a:t>The input patch size of the 3D lowres U-Net must cover at least 1/4 of the median shape of the resampled training cases to ensure sufficient contextual information.</a:t>
            </a:r>
            <a:endParaRPr sz="15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Evaluating the performance on the validation set</a:t>
            </a:r>
            <a:endParaRPr/>
          </a:p>
        </p:txBody>
      </p:sp>
      <p:sp>
        <p:nvSpPr>
          <p:cNvPr id="328" name="Google Shape;328;p23"/>
          <p:cNvSpPr txBox="1"/>
          <p:nvPr>
            <p:ph idx="1" type="body"/>
          </p:nvPr>
        </p:nvSpPr>
        <p:spPr>
          <a:xfrm>
            <a:off x="870450" y="1545075"/>
            <a:ext cx="2247900" cy="136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IoU</a:t>
            </a:r>
            <a:endParaRPr b="1"/>
          </a:p>
          <a:p>
            <a:pPr indent="0" lvl="0" marL="0" rtl="0" algn="l">
              <a:spcBef>
                <a:spcPts val="1000"/>
              </a:spcBef>
              <a:spcAft>
                <a:spcPts val="1000"/>
              </a:spcAft>
              <a:buNone/>
            </a:pPr>
            <a:r>
              <a:rPr lang="en" sz="1500"/>
              <a:t>area of overlap / area of union</a:t>
            </a:r>
            <a:endParaRPr/>
          </a:p>
        </p:txBody>
      </p:sp>
      <p:sp>
        <p:nvSpPr>
          <p:cNvPr id="329" name="Google Shape;329;p23"/>
          <p:cNvSpPr txBox="1"/>
          <p:nvPr>
            <p:ph idx="2" type="body"/>
          </p:nvPr>
        </p:nvSpPr>
        <p:spPr>
          <a:xfrm>
            <a:off x="3233625" y="1545075"/>
            <a:ext cx="2247900" cy="11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NMS</a:t>
            </a:r>
            <a:endParaRPr b="1"/>
          </a:p>
          <a:p>
            <a:pPr indent="0" lvl="0" marL="0" rtl="0" algn="l">
              <a:spcBef>
                <a:spcPts val="1000"/>
              </a:spcBef>
              <a:spcAft>
                <a:spcPts val="1000"/>
              </a:spcAft>
              <a:buNone/>
            </a:pPr>
            <a:r>
              <a:rPr lang="en" sz="1500"/>
              <a:t>uses the objectiveness score (confidence) and IoU</a:t>
            </a:r>
            <a:endParaRPr/>
          </a:p>
        </p:txBody>
      </p:sp>
      <p:sp>
        <p:nvSpPr>
          <p:cNvPr id="330" name="Google Shape;330;p23"/>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WBC (WBF)</a:t>
            </a:r>
            <a:endParaRPr b="1"/>
          </a:p>
          <a:p>
            <a:pPr indent="0" lvl="0" marL="0" rtl="0" algn="l">
              <a:spcBef>
                <a:spcPts val="1000"/>
              </a:spcBef>
              <a:spcAft>
                <a:spcPts val="0"/>
              </a:spcAft>
              <a:buNone/>
            </a:pPr>
            <a:r>
              <a:rPr lang="en" sz="1500"/>
              <a:t>combines all of the segments</a:t>
            </a:r>
            <a:endParaRPr/>
          </a:p>
          <a:p>
            <a:pPr indent="0" lvl="0" marL="0" rtl="0" algn="l">
              <a:spcBef>
                <a:spcPts val="1000"/>
              </a:spcBef>
              <a:spcAft>
                <a:spcPts val="1000"/>
              </a:spcAft>
              <a:buNone/>
            </a:pPr>
            <a:r>
              <a:t/>
            </a:r>
            <a:endParaRPr/>
          </a:p>
        </p:txBody>
      </p:sp>
      <p:sp>
        <p:nvSpPr>
          <p:cNvPr id="331" name="Google Shape;331;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2" name="Google Shape;332;p23"/>
          <p:cNvGrpSpPr/>
          <p:nvPr/>
        </p:nvGrpSpPr>
        <p:grpSpPr>
          <a:xfrm>
            <a:off x="312466" y="587260"/>
            <a:ext cx="309022" cy="376837"/>
            <a:chOff x="596350" y="929175"/>
            <a:chExt cx="407950" cy="497475"/>
          </a:xfrm>
        </p:grpSpPr>
        <p:sp>
          <p:nvSpPr>
            <p:cNvPr id="333" name="Google Shape;333;p2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0" name="Google Shape;340;p23"/>
          <p:cNvPicPr preferRelativeResize="0"/>
          <p:nvPr/>
        </p:nvPicPr>
        <p:blipFill>
          <a:blip r:embed="rId3">
            <a:alphaModFix/>
          </a:blip>
          <a:stretch>
            <a:fillRect/>
          </a:stretch>
        </p:blipFill>
        <p:spPr>
          <a:xfrm>
            <a:off x="1715050" y="2786874"/>
            <a:ext cx="2753025" cy="2064750"/>
          </a:xfrm>
          <a:prstGeom prst="rect">
            <a:avLst/>
          </a:prstGeom>
          <a:noFill/>
          <a:ln>
            <a:noFill/>
          </a:ln>
        </p:spPr>
      </p:pic>
      <p:pic>
        <p:nvPicPr>
          <p:cNvPr id="341" name="Google Shape;341;p23"/>
          <p:cNvPicPr preferRelativeResize="0"/>
          <p:nvPr/>
        </p:nvPicPr>
        <p:blipFill>
          <a:blip r:embed="rId4">
            <a:alphaModFix/>
          </a:blip>
          <a:stretch>
            <a:fillRect/>
          </a:stretch>
        </p:blipFill>
        <p:spPr>
          <a:xfrm>
            <a:off x="4969250" y="2786875"/>
            <a:ext cx="2423534" cy="206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Empirical Parameters</a:t>
            </a:r>
            <a:endParaRPr/>
          </a:p>
        </p:txBody>
      </p:sp>
      <p:sp>
        <p:nvSpPr>
          <p:cNvPr id="347" name="Google Shape;347;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24"/>
          <p:cNvGrpSpPr/>
          <p:nvPr/>
        </p:nvGrpSpPr>
        <p:grpSpPr>
          <a:xfrm>
            <a:off x="282216" y="590918"/>
            <a:ext cx="369505" cy="369505"/>
            <a:chOff x="2594050" y="1631825"/>
            <a:chExt cx="439625" cy="439625"/>
          </a:xfrm>
        </p:grpSpPr>
        <p:sp>
          <p:nvSpPr>
            <p:cNvPr id="349" name="Google Shape;349;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4"/>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Roboto Condensed"/>
              <a:buChar char="●"/>
            </a:pPr>
            <a:r>
              <a:rPr b="1" lang="en" sz="1500">
                <a:latin typeface="Roboto Condensed"/>
                <a:ea typeface="Roboto Condensed"/>
                <a:cs typeface="Roboto Condensed"/>
                <a:sym typeface="Roboto Condensed"/>
              </a:rPr>
              <a:t>Model Selection</a:t>
            </a:r>
            <a:endParaRPr b="1" sz="1500">
              <a:latin typeface="Roboto Condensed"/>
              <a:ea typeface="Roboto Condensed"/>
              <a:cs typeface="Roboto Condensed"/>
              <a:sym typeface="Roboto Condensed"/>
            </a:endParaRPr>
          </a:p>
          <a:p>
            <a:pPr indent="-323850" lvl="1" marL="914400" rtl="0" algn="l">
              <a:spcBef>
                <a:spcPts val="0"/>
              </a:spcBef>
              <a:spcAft>
                <a:spcPts val="0"/>
              </a:spcAft>
              <a:buSzPts val="1500"/>
              <a:buChar char="○"/>
            </a:pPr>
            <a:r>
              <a:rPr lang="en" sz="1500"/>
              <a:t>nnU-Net generate multiple models</a:t>
            </a:r>
            <a:endParaRPr sz="1500"/>
          </a:p>
          <a:p>
            <a:pPr indent="-323850" lvl="2" marL="1371600" rtl="0" algn="l">
              <a:spcBef>
                <a:spcPts val="0"/>
              </a:spcBef>
              <a:spcAft>
                <a:spcPts val="0"/>
              </a:spcAft>
              <a:buSzPts val="1500"/>
              <a:buChar char="■"/>
            </a:pPr>
            <a:r>
              <a:rPr lang="en" sz="1500"/>
              <a:t>2D U-Net</a:t>
            </a:r>
            <a:endParaRPr sz="1500"/>
          </a:p>
          <a:p>
            <a:pPr indent="-323850" lvl="2" marL="1371600" rtl="0" algn="l">
              <a:spcBef>
                <a:spcPts val="0"/>
              </a:spcBef>
              <a:spcAft>
                <a:spcPts val="0"/>
              </a:spcAft>
              <a:buSzPts val="1500"/>
              <a:buChar char="■"/>
            </a:pPr>
            <a:r>
              <a:rPr lang="en" sz="1500"/>
              <a:t>3D U-Net</a:t>
            </a:r>
            <a:endParaRPr sz="1500"/>
          </a:p>
          <a:p>
            <a:pPr indent="-323850" lvl="2" marL="1371600" rtl="0" algn="l">
              <a:spcBef>
                <a:spcPts val="0"/>
              </a:spcBef>
              <a:spcAft>
                <a:spcPts val="0"/>
              </a:spcAft>
              <a:buSzPts val="1500"/>
              <a:buChar char="■"/>
            </a:pPr>
            <a:r>
              <a:rPr lang="en" sz="1500"/>
              <a:t>3D Cascade</a:t>
            </a:r>
            <a:endParaRPr sz="1500"/>
          </a:p>
          <a:p>
            <a:pPr indent="-323850" lvl="1" marL="914400" rtl="0" algn="l">
              <a:spcBef>
                <a:spcPts val="0"/>
              </a:spcBef>
              <a:spcAft>
                <a:spcPts val="0"/>
              </a:spcAft>
              <a:buSzPts val="1500"/>
              <a:buChar char="○"/>
            </a:pPr>
            <a:r>
              <a:rPr lang="en" sz="1500"/>
              <a:t>5-fold cross-validation to assess accuracy/performance</a:t>
            </a:r>
            <a:endParaRPr sz="1500"/>
          </a:p>
          <a:p>
            <a:pPr indent="-323850" lvl="1" marL="914400" rtl="0" algn="l">
              <a:spcBef>
                <a:spcPts val="0"/>
              </a:spcBef>
              <a:spcAft>
                <a:spcPts val="0"/>
              </a:spcAft>
              <a:buSzPts val="1500"/>
              <a:buChar char="○"/>
            </a:pPr>
            <a:r>
              <a:rPr lang="en" sz="1500"/>
              <a:t>Pick the best performing model, or a combination of them</a:t>
            </a:r>
            <a:endParaRPr sz="1500"/>
          </a:p>
          <a:p>
            <a:pPr indent="-323850" lvl="0" marL="457200" rtl="0" algn="l">
              <a:spcBef>
                <a:spcPts val="0"/>
              </a:spcBef>
              <a:spcAft>
                <a:spcPts val="0"/>
              </a:spcAft>
              <a:buSzPts val="1500"/>
              <a:buFont typeface="Roboto Condensed"/>
              <a:buChar char="●"/>
            </a:pPr>
            <a:r>
              <a:rPr b="1" lang="en" sz="1500">
                <a:latin typeface="Roboto Condensed"/>
                <a:ea typeface="Roboto Condensed"/>
                <a:cs typeface="Roboto Condensed"/>
                <a:sym typeface="Roboto Condensed"/>
              </a:rPr>
              <a:t>Post-Processing</a:t>
            </a:r>
            <a:endParaRPr b="1" sz="1500">
              <a:latin typeface="Roboto Condensed"/>
              <a:ea typeface="Roboto Condensed"/>
              <a:cs typeface="Roboto Condensed"/>
              <a:sym typeface="Roboto Condensed"/>
            </a:endParaRPr>
          </a:p>
          <a:p>
            <a:pPr indent="-323850" lvl="1" marL="914400" rtl="0" algn="l">
              <a:spcBef>
                <a:spcPts val="0"/>
              </a:spcBef>
              <a:spcAft>
                <a:spcPts val="0"/>
              </a:spcAft>
              <a:buSzPts val="1500"/>
              <a:buChar char="○"/>
            </a:pPr>
            <a:r>
              <a:rPr lang="en" sz="1500"/>
              <a:t>The medical image contains only one instance of the target</a:t>
            </a:r>
            <a:endParaRPr sz="1500"/>
          </a:p>
          <a:p>
            <a:pPr indent="-323850" lvl="1" marL="914400" rtl="0" algn="l">
              <a:spcBef>
                <a:spcPts val="0"/>
              </a:spcBef>
              <a:spcAft>
                <a:spcPts val="0"/>
              </a:spcAft>
              <a:buSzPts val="1500"/>
              <a:buChar char="○"/>
            </a:pPr>
            <a:r>
              <a:rPr lang="en" sz="1500"/>
              <a:t>Connected component analysis is useful here</a:t>
            </a:r>
            <a:endParaRPr sz="1500"/>
          </a:p>
          <a:p>
            <a:pPr indent="-323850" lvl="1" marL="914400" rtl="0" algn="l">
              <a:spcBef>
                <a:spcPts val="0"/>
              </a:spcBef>
              <a:spcAft>
                <a:spcPts val="0"/>
              </a:spcAft>
              <a:buSzPts val="1500"/>
              <a:buChar char="○"/>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a:t>ost-Processing</a:t>
            </a:r>
            <a:endParaRPr/>
          </a:p>
        </p:txBody>
      </p:sp>
      <p:sp>
        <p:nvSpPr>
          <p:cNvPr id="359" name="Google Shape;359;p2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Connected-component based</a:t>
            </a:r>
            <a:endParaRPr sz="1100">
              <a:solidFill>
                <a:srgbClr val="000000"/>
              </a:solidFill>
              <a:latin typeface="Arial"/>
              <a:ea typeface="Arial"/>
              <a:cs typeface="Arial"/>
              <a:sym typeface="Arial"/>
            </a:endParaRPr>
          </a:p>
          <a:p>
            <a:pPr indent="-323850" lvl="0" marL="4572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Removing all but the largest connected component</a:t>
            </a:r>
            <a:endParaRPr sz="1100">
              <a:solidFill>
                <a:srgbClr val="000000"/>
              </a:solidFill>
              <a:latin typeface="Arial"/>
              <a:ea typeface="Arial"/>
              <a:cs typeface="Arial"/>
              <a:sym typeface="Arial"/>
            </a:endParaRPr>
          </a:p>
          <a:p>
            <a:pPr indent="-323850" lvl="0" marL="4572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nnU-Net automatically benchmarks the effect of suppressing smaller components on the cross-validation results:</a:t>
            </a:r>
            <a:endParaRPr sz="1100">
              <a:solidFill>
                <a:srgbClr val="000000"/>
              </a:solidFill>
              <a:latin typeface="Arial"/>
              <a:ea typeface="Arial"/>
              <a:cs typeface="Arial"/>
              <a:sym typeface="Arial"/>
            </a:endParaRPr>
          </a:p>
          <a:p>
            <a:pPr indent="-323850" lvl="1" marL="9144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Tr</a:t>
            </a:r>
            <a:r>
              <a:rPr lang="en" sz="1100">
                <a:solidFill>
                  <a:srgbClr val="000000"/>
                </a:solidFill>
                <a:latin typeface="Arial"/>
                <a:ea typeface="Arial"/>
                <a:cs typeface="Arial"/>
                <a:sym typeface="Arial"/>
              </a:rPr>
              <a:t>eat</a:t>
            </a:r>
            <a:r>
              <a:rPr lang="en" sz="1100">
                <a:solidFill>
                  <a:srgbClr val="000000"/>
                </a:solidFill>
                <a:latin typeface="Arial"/>
                <a:ea typeface="Arial"/>
                <a:cs typeface="Arial"/>
                <a:sym typeface="Arial"/>
              </a:rPr>
              <a:t> all foreground classes as one component. If suppression of all but the largest region improves the average foreground Dice coefficient and does not reduce the Dice coefficient for any of the classes, this procedure is selected as the first post-processing step.</a:t>
            </a:r>
            <a:endParaRPr sz="1100">
              <a:solidFill>
                <a:srgbClr val="000000"/>
              </a:solidFill>
              <a:latin typeface="Arial"/>
              <a:ea typeface="Arial"/>
              <a:cs typeface="Arial"/>
              <a:sym typeface="Arial"/>
            </a:endParaRPr>
          </a:p>
          <a:p>
            <a:pPr indent="-323850" lvl="1" marL="914400" rtl="0" algn="l">
              <a:lnSpc>
                <a:spcPct val="115000"/>
              </a:lnSpc>
              <a:spcBef>
                <a:spcPts val="0"/>
              </a:spcBef>
              <a:spcAft>
                <a:spcPts val="0"/>
              </a:spcAft>
              <a:buSzPts val="1500"/>
              <a:buChar char="▻"/>
            </a:pPr>
            <a:r>
              <a:rPr lang="en" sz="1100">
                <a:solidFill>
                  <a:srgbClr val="000000"/>
                </a:solidFill>
                <a:latin typeface="Arial"/>
                <a:ea typeface="Arial"/>
                <a:cs typeface="Arial"/>
                <a:sym typeface="Arial"/>
              </a:rPr>
              <a:t>Decides whether the same procedure should be performed for individual classes.</a:t>
            </a:r>
            <a:endParaRPr sz="1500"/>
          </a:p>
        </p:txBody>
      </p:sp>
      <p:sp>
        <p:nvSpPr>
          <p:cNvPr id="360" name="Google Shape;360;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1" name="Google Shape;361;p25"/>
          <p:cNvGrpSpPr/>
          <p:nvPr/>
        </p:nvGrpSpPr>
        <p:grpSpPr>
          <a:xfrm>
            <a:off x="282216" y="590918"/>
            <a:ext cx="369505" cy="369505"/>
            <a:chOff x="2594050" y="1631825"/>
            <a:chExt cx="439625" cy="439625"/>
          </a:xfrm>
        </p:grpSpPr>
        <p:sp>
          <p:nvSpPr>
            <p:cNvPr id="362" name="Google Shape;362;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371" name="Google Shape;371;p26"/>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Training time and memory requirements do not depend on performance on validation metrics.</a:t>
            </a:r>
            <a:endParaRPr sz="1500"/>
          </a:p>
          <a:p>
            <a:pPr indent="-323850" lvl="0" marL="457200" rtl="0" algn="l">
              <a:spcBef>
                <a:spcPts val="0"/>
              </a:spcBef>
              <a:spcAft>
                <a:spcPts val="0"/>
              </a:spcAft>
              <a:buSzPts val="1500"/>
              <a:buChar char="●"/>
            </a:pPr>
            <a:r>
              <a:rPr lang="en" sz="1500"/>
              <a:t>No pre-trained networks are necessary as inputs.</a:t>
            </a:r>
            <a:endParaRPr sz="1500"/>
          </a:p>
          <a:p>
            <a:pPr indent="-323850" lvl="0" marL="457200" rtl="0" algn="l">
              <a:spcBef>
                <a:spcPts val="0"/>
              </a:spcBef>
              <a:spcAft>
                <a:spcPts val="0"/>
              </a:spcAft>
              <a:buSzPts val="1500"/>
              <a:buChar char="●"/>
            </a:pPr>
            <a:r>
              <a:rPr lang="en" sz="1500"/>
              <a:t>No 2.5D, which may be effective in some anisotropic tasks. More robust to anisotropic data while not abandoning the information from the anisotropic direction.</a:t>
            </a:r>
            <a:endParaRPr sz="1500"/>
          </a:p>
          <a:p>
            <a:pPr indent="-323850" lvl="0" marL="457200" rtl="0" algn="l">
              <a:spcBef>
                <a:spcPts val="0"/>
              </a:spcBef>
              <a:spcAft>
                <a:spcPts val="0"/>
              </a:spcAft>
              <a:buSzPts val="1500"/>
              <a:buChar char="●"/>
            </a:pPr>
            <a:r>
              <a:rPr lang="en" sz="1500"/>
              <a:t>No analysis on the effect of label quality. For example, what is the effect of nnUNet when comparing clean and noisy labels. Is it robust to noisy labels? What attributes are important for learning with sparsely labeled data</a:t>
            </a:r>
            <a:endParaRPr sz="1500"/>
          </a:p>
        </p:txBody>
      </p:sp>
      <p:sp>
        <p:nvSpPr>
          <p:cNvPr id="372" name="Google Shape;372;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3" name="Google Shape;373;p26"/>
          <p:cNvGrpSpPr/>
          <p:nvPr/>
        </p:nvGrpSpPr>
        <p:grpSpPr>
          <a:xfrm>
            <a:off x="282216" y="590918"/>
            <a:ext cx="369505" cy="369505"/>
            <a:chOff x="2594050" y="1631825"/>
            <a:chExt cx="439625" cy="439625"/>
          </a:xfrm>
        </p:grpSpPr>
        <p:sp>
          <p:nvSpPr>
            <p:cNvPr id="374" name="Google Shape;374;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83" name="Google Shape;383;p27"/>
          <p:cNvSpPr txBox="1"/>
          <p:nvPr>
            <p:ph idx="1" type="body"/>
          </p:nvPr>
        </p:nvSpPr>
        <p:spPr>
          <a:xfrm>
            <a:off x="814275" y="1327350"/>
            <a:ext cx="4638900" cy="31455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First place in 33 of 53 challenges with no modifications. </a:t>
            </a:r>
            <a:endParaRPr sz="1500"/>
          </a:p>
          <a:p>
            <a:pPr indent="-323850" lvl="0" marL="457200" rtl="0" algn="l">
              <a:spcBef>
                <a:spcPts val="0"/>
              </a:spcBef>
              <a:spcAft>
                <a:spcPts val="0"/>
              </a:spcAft>
              <a:buSzPts val="1500"/>
              <a:buChar char="●"/>
            </a:pPr>
            <a:r>
              <a:rPr lang="en" sz="1500"/>
              <a:t>Maintains a high rank in all challenges submitted, though in some cases, modifications to the original nnUNet was necessary (e.g., 2020 COVID19 segmentation challenge).</a:t>
            </a:r>
            <a:endParaRPr sz="1500"/>
          </a:p>
          <a:p>
            <a:pPr indent="-323850" lvl="0" marL="457200" rtl="0" algn="l">
              <a:spcBef>
                <a:spcPts val="0"/>
              </a:spcBef>
              <a:spcAft>
                <a:spcPts val="0"/>
              </a:spcAft>
              <a:buSzPts val="1500"/>
              <a:buChar char="●"/>
            </a:pPr>
            <a:r>
              <a:rPr lang="en" sz="1500"/>
              <a:t>nnU-Net is the baseline for most new medical segmentation challenges</a:t>
            </a:r>
            <a:endParaRPr/>
          </a:p>
        </p:txBody>
      </p:sp>
      <p:sp>
        <p:nvSpPr>
          <p:cNvPr id="384" name="Google Shape;384;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5" name="Google Shape;385;p27"/>
          <p:cNvGrpSpPr/>
          <p:nvPr/>
        </p:nvGrpSpPr>
        <p:grpSpPr>
          <a:xfrm>
            <a:off x="282216" y="590918"/>
            <a:ext cx="369505" cy="369505"/>
            <a:chOff x="2594050" y="1631825"/>
            <a:chExt cx="439625" cy="439625"/>
          </a:xfrm>
        </p:grpSpPr>
        <p:sp>
          <p:nvSpPr>
            <p:cNvPr id="386" name="Google Shape;386;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0" name="Google Shape;390;p27"/>
          <p:cNvPicPr preferRelativeResize="0"/>
          <p:nvPr/>
        </p:nvPicPr>
        <p:blipFill>
          <a:blip r:embed="rId3">
            <a:alphaModFix/>
          </a:blip>
          <a:stretch>
            <a:fillRect/>
          </a:stretch>
        </p:blipFill>
        <p:spPr>
          <a:xfrm>
            <a:off x="5605575" y="1311175"/>
            <a:ext cx="2964766" cy="317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96" name="Google Shape;396;p28"/>
          <p:cNvSpPr txBox="1"/>
          <p:nvPr>
            <p:ph idx="1" type="body"/>
          </p:nvPr>
        </p:nvSpPr>
        <p:spPr>
          <a:xfrm>
            <a:off x="814275" y="1327350"/>
            <a:ext cx="4638900" cy="31455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Results for COVID19 segmentation challenge in 2020.</a:t>
            </a:r>
            <a:endParaRPr sz="1500"/>
          </a:p>
          <a:p>
            <a:pPr indent="-323850" lvl="0" marL="457200" rtl="0" algn="l">
              <a:spcBef>
                <a:spcPts val="0"/>
              </a:spcBef>
              <a:spcAft>
                <a:spcPts val="0"/>
              </a:spcAft>
              <a:buSzPts val="1500"/>
              <a:buChar char="●"/>
            </a:pPr>
            <a:r>
              <a:rPr lang="en" sz="1500"/>
              <a:t>nnUNet features in the top-tier of nearly all medical segmentation challenges.</a:t>
            </a:r>
            <a:endParaRPr sz="1500"/>
          </a:p>
          <a:p>
            <a:pPr indent="-323850" lvl="0" marL="457200" rtl="0" algn="l">
              <a:spcBef>
                <a:spcPts val="0"/>
              </a:spcBef>
              <a:spcAft>
                <a:spcPts val="0"/>
              </a:spcAft>
              <a:buSzPts val="1500"/>
              <a:buChar char="●"/>
            </a:pPr>
            <a:r>
              <a:rPr lang="en" sz="1500"/>
              <a:t>First place used nnUNet to pseudolabel more data for additional </a:t>
            </a:r>
            <a:r>
              <a:rPr lang="en" sz="1500"/>
              <a:t>tr</a:t>
            </a:r>
            <a:r>
              <a:rPr lang="en" sz="1500"/>
              <a:t>aining with nnU-Net</a:t>
            </a:r>
            <a:endParaRPr sz="1500"/>
          </a:p>
        </p:txBody>
      </p:sp>
      <p:sp>
        <p:nvSpPr>
          <p:cNvPr id="397" name="Google Shape;397;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98" name="Google Shape;398;p28"/>
          <p:cNvGrpSpPr/>
          <p:nvPr/>
        </p:nvGrpSpPr>
        <p:grpSpPr>
          <a:xfrm>
            <a:off x="282216" y="590918"/>
            <a:ext cx="369505" cy="369505"/>
            <a:chOff x="2594050" y="1631825"/>
            <a:chExt cx="439625" cy="439625"/>
          </a:xfrm>
        </p:grpSpPr>
        <p:sp>
          <p:nvSpPr>
            <p:cNvPr id="399" name="Google Shape;399;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3" name="Google Shape;403;p28"/>
          <p:cNvPicPr preferRelativeResize="0"/>
          <p:nvPr/>
        </p:nvPicPr>
        <p:blipFill>
          <a:blip r:embed="rId3">
            <a:alphaModFix/>
          </a:blip>
          <a:stretch>
            <a:fillRect/>
          </a:stretch>
        </p:blipFill>
        <p:spPr>
          <a:xfrm>
            <a:off x="5605575" y="1311175"/>
            <a:ext cx="3386024" cy="22333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29"/>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THANKS!</a:t>
            </a:r>
            <a:endParaRPr sz="6000">
              <a:solidFill>
                <a:schemeClr val="accent5"/>
              </a:solidFill>
            </a:endParaRPr>
          </a:p>
        </p:txBody>
      </p:sp>
      <p:sp>
        <p:nvSpPr>
          <p:cNvPr id="410" name="Google Shape;410;p29"/>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Any questions?</a:t>
            </a:r>
            <a:endParaRPr b="1" sz="2000"/>
          </a:p>
        </p:txBody>
      </p:sp>
      <p:grpSp>
        <p:nvGrpSpPr>
          <p:cNvPr id="411" name="Google Shape;411;p29"/>
          <p:cNvGrpSpPr/>
          <p:nvPr/>
        </p:nvGrpSpPr>
        <p:grpSpPr>
          <a:xfrm>
            <a:off x="3996210" y="966817"/>
            <a:ext cx="1197664" cy="1126777"/>
            <a:chOff x="5972700" y="2330200"/>
            <a:chExt cx="411625" cy="387275"/>
          </a:xfrm>
        </p:grpSpPr>
        <p:sp>
          <p:nvSpPr>
            <p:cNvPr id="412" name="Google Shape;412;p2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91" name="Google Shape;191;p12"/>
          <p:cNvSpPr txBox="1"/>
          <p:nvPr>
            <p:ph idx="1" type="body"/>
          </p:nvPr>
        </p:nvSpPr>
        <p:spPr>
          <a:xfrm>
            <a:off x="814275" y="1327350"/>
            <a:ext cx="4638900" cy="31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Medical Image Segmentation is difficult because of the vast diversity of modalities, each of which requires a specialized pipeline for data pre-processing and training.</a:t>
            </a:r>
            <a:endParaRPr sz="1500"/>
          </a:p>
          <a:p>
            <a:pPr indent="0" lvl="0" marL="0" rtl="0" algn="l">
              <a:spcBef>
                <a:spcPts val="1000"/>
              </a:spcBef>
              <a:spcAft>
                <a:spcPts val="0"/>
              </a:spcAft>
              <a:buNone/>
            </a:pPr>
            <a:r>
              <a:rPr lang="en" sz="1500"/>
              <a:t>nnU-Net (“no new U-Net”) seeks to establish a standardized pipeline for the medical image segmentation process.</a:t>
            </a:r>
            <a:endParaRPr sz="1500"/>
          </a:p>
          <a:p>
            <a:pPr indent="0" lvl="0" marL="0" rtl="0" algn="l">
              <a:spcBef>
                <a:spcPts val="1000"/>
              </a:spcBef>
              <a:spcAft>
                <a:spcPts val="1000"/>
              </a:spcAft>
              <a:buNone/>
            </a:pPr>
            <a:r>
              <a:t/>
            </a:r>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3" name="Google Shape;193;p12"/>
          <p:cNvGrpSpPr/>
          <p:nvPr/>
        </p:nvGrpSpPr>
        <p:grpSpPr>
          <a:xfrm>
            <a:off x="282216" y="590918"/>
            <a:ext cx="369505" cy="369505"/>
            <a:chOff x="2594050" y="1631825"/>
            <a:chExt cx="439625" cy="439625"/>
          </a:xfrm>
        </p:grpSpPr>
        <p:sp>
          <p:nvSpPr>
            <p:cNvPr id="194" name="Google Shape;194;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8" name="Google Shape;198;p12"/>
          <p:cNvPicPr preferRelativeResize="0"/>
          <p:nvPr/>
        </p:nvPicPr>
        <p:blipFill>
          <a:blip r:embed="rId3">
            <a:alphaModFix/>
          </a:blip>
          <a:stretch>
            <a:fillRect/>
          </a:stretch>
        </p:blipFill>
        <p:spPr>
          <a:xfrm>
            <a:off x="5605575" y="1311175"/>
            <a:ext cx="2964766" cy="3172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Skip-Connection (OR Shortcut Connections)</a:t>
            </a:r>
            <a:endParaRPr/>
          </a:p>
        </p:txBody>
      </p:sp>
      <p:sp>
        <p:nvSpPr>
          <p:cNvPr id="419" name="Google Shape;419;p30"/>
          <p:cNvSpPr txBox="1"/>
          <p:nvPr>
            <p:ph idx="1" type="body"/>
          </p:nvPr>
        </p:nvSpPr>
        <p:spPr>
          <a:xfrm>
            <a:off x="814275" y="1327350"/>
            <a:ext cx="3726300" cy="3145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lang="en" sz="1500"/>
              <a:t>Skips some of the layers in the neural network and feeds the output of one layer as the input to the next layers</a:t>
            </a:r>
            <a:endParaRPr sz="1500"/>
          </a:p>
        </p:txBody>
      </p:sp>
      <p:sp>
        <p:nvSpPr>
          <p:cNvPr id="420" name="Google Shape;420;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21" name="Google Shape;421;p30"/>
          <p:cNvGrpSpPr/>
          <p:nvPr/>
        </p:nvGrpSpPr>
        <p:grpSpPr>
          <a:xfrm>
            <a:off x="282216" y="590918"/>
            <a:ext cx="369505" cy="369505"/>
            <a:chOff x="2594050" y="1631825"/>
            <a:chExt cx="439625" cy="439625"/>
          </a:xfrm>
        </p:grpSpPr>
        <p:sp>
          <p:nvSpPr>
            <p:cNvPr id="422" name="Google Shape;422;p3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6" name="Google Shape;426;p30"/>
          <p:cNvPicPr preferRelativeResize="0"/>
          <p:nvPr/>
        </p:nvPicPr>
        <p:blipFill>
          <a:blip r:embed="rId3">
            <a:alphaModFix/>
          </a:blip>
          <a:stretch>
            <a:fillRect/>
          </a:stretch>
        </p:blipFill>
        <p:spPr>
          <a:xfrm>
            <a:off x="4369600" y="2928825"/>
            <a:ext cx="4774400" cy="1484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432" name="Google Shape;432;p31"/>
          <p:cNvSpPr txBox="1"/>
          <p:nvPr>
            <p:ph idx="1" type="body"/>
          </p:nvPr>
        </p:nvSpPr>
        <p:spPr>
          <a:xfrm>
            <a:off x="180600" y="2038625"/>
            <a:ext cx="8649900" cy="31455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Rotation and Scaling. Scaling and rotation are applied together for improved speed of computation. This approach reduces the amount of required data interpolations to one.</a:t>
            </a:r>
            <a:endParaRPr sz="1500"/>
          </a:p>
          <a:p>
            <a:pPr indent="-323850" lvl="0" marL="457200" rtl="0" algn="l">
              <a:lnSpc>
                <a:spcPct val="115000"/>
              </a:lnSpc>
              <a:spcBef>
                <a:spcPts val="0"/>
              </a:spcBef>
              <a:spcAft>
                <a:spcPts val="0"/>
              </a:spcAft>
              <a:buSzPts val="1500"/>
              <a:buChar char="●"/>
            </a:pPr>
            <a:r>
              <a:rPr lang="en" sz="1500"/>
              <a:t>Gaussian Noise. Zero centered additive Gaussian noise is added to each voxel in the sample independently</a:t>
            </a:r>
            <a:endParaRPr sz="1500"/>
          </a:p>
          <a:p>
            <a:pPr indent="-323850" lvl="0" marL="457200" rtl="0" algn="l">
              <a:lnSpc>
                <a:spcPct val="115000"/>
              </a:lnSpc>
              <a:spcBef>
                <a:spcPts val="0"/>
              </a:spcBef>
              <a:spcAft>
                <a:spcPts val="0"/>
              </a:spcAft>
              <a:buSzPts val="1500"/>
              <a:buChar char="●"/>
            </a:pPr>
            <a:r>
              <a:rPr lang="en" sz="1500"/>
              <a:t>Gaussian Blur. Blurring is applied with a probability of 0.2 per sample.</a:t>
            </a:r>
            <a:endParaRPr sz="1500"/>
          </a:p>
          <a:p>
            <a:pPr indent="-323850" lvl="0" marL="457200" rtl="0" algn="l">
              <a:lnSpc>
                <a:spcPct val="115000"/>
              </a:lnSpc>
              <a:spcBef>
                <a:spcPts val="0"/>
              </a:spcBef>
              <a:spcAft>
                <a:spcPts val="0"/>
              </a:spcAft>
              <a:buSzPts val="1500"/>
              <a:buChar char="●"/>
            </a:pPr>
            <a:r>
              <a:rPr lang="en" sz="1500"/>
              <a:t>Brightness. Voxel intensities are multiplied by x ∼ U (0.7, 1.3) with a probability of 0.15</a:t>
            </a:r>
            <a:endParaRPr sz="1500"/>
          </a:p>
          <a:p>
            <a:pPr indent="-323850" lvl="0" marL="457200" rtl="0" algn="l">
              <a:lnSpc>
                <a:spcPct val="115000"/>
              </a:lnSpc>
              <a:spcBef>
                <a:spcPts val="0"/>
              </a:spcBef>
              <a:spcAft>
                <a:spcPts val="0"/>
              </a:spcAft>
              <a:buSzPts val="1500"/>
              <a:buChar char="●"/>
            </a:pPr>
            <a:r>
              <a:rPr lang="en" sz="1500"/>
              <a:t>Contrast. Voxel intensities are multiplied by x ∼ U (0.65, 1.5) with a probability of 0.15.</a:t>
            </a:r>
            <a:endParaRPr sz="1500"/>
          </a:p>
          <a:p>
            <a:pPr indent="-323850" lvl="0" marL="457200" rtl="0" algn="l">
              <a:lnSpc>
                <a:spcPct val="115000"/>
              </a:lnSpc>
              <a:spcBef>
                <a:spcPts val="0"/>
              </a:spcBef>
              <a:spcAft>
                <a:spcPts val="0"/>
              </a:spcAft>
              <a:buSzPts val="1500"/>
              <a:buChar char="●"/>
            </a:pPr>
            <a:r>
              <a:rPr lang="en" sz="1500"/>
              <a:t>Simulation of low resolution. This augmentation is applied with a probability of 0.25 persample and 0.5 per associated modality.</a:t>
            </a:r>
            <a:endParaRPr sz="1500"/>
          </a:p>
          <a:p>
            <a:pPr indent="-323850" lvl="0" marL="457200" rtl="0" algn="l">
              <a:lnSpc>
                <a:spcPct val="115000"/>
              </a:lnSpc>
              <a:spcBef>
                <a:spcPts val="0"/>
              </a:spcBef>
              <a:spcAft>
                <a:spcPts val="0"/>
              </a:spcAft>
              <a:buSzPts val="1500"/>
              <a:buChar char="●"/>
            </a:pPr>
            <a:r>
              <a:rPr lang="en" sz="1500"/>
              <a:t>Gamma augmentation. This augmentation is applied with a probability of 0.15.Mirroring. All patches are mirrored with a probability of 0.5 along all axes.</a:t>
            </a:r>
            <a:endParaRPr sz="1500"/>
          </a:p>
          <a:p>
            <a:pPr indent="-323850" lvl="0" marL="457200" rtl="0" algn="l">
              <a:lnSpc>
                <a:spcPct val="115000"/>
              </a:lnSpc>
              <a:spcBef>
                <a:spcPts val="0"/>
              </a:spcBef>
              <a:spcAft>
                <a:spcPts val="0"/>
              </a:spcAft>
              <a:buSzPts val="1500"/>
              <a:buChar char="●"/>
            </a:pPr>
            <a:r>
              <a:rPr lang="en" sz="1500"/>
              <a:t>Mirroring. All patches are mirrored with a probability of 0.5 along all axes.</a:t>
            </a:r>
            <a:endParaRPr sz="1500"/>
          </a:p>
          <a:p>
            <a:pPr indent="0" lvl="0" marL="0" rtl="0" algn="l">
              <a:lnSpc>
                <a:spcPct val="115000"/>
              </a:lnSpc>
              <a:spcBef>
                <a:spcPts val="1000"/>
              </a:spcBef>
              <a:spcAft>
                <a:spcPts val="0"/>
              </a:spcAft>
              <a:buNone/>
            </a:pPr>
            <a:r>
              <a:t/>
            </a:r>
            <a:endParaRPr sz="1500"/>
          </a:p>
          <a:p>
            <a:pPr indent="0" lvl="0" marL="0" rtl="0" algn="l">
              <a:lnSpc>
                <a:spcPct val="115000"/>
              </a:lnSpc>
              <a:spcBef>
                <a:spcPts val="1000"/>
              </a:spcBef>
              <a:spcAft>
                <a:spcPts val="1000"/>
              </a:spcAft>
              <a:buNone/>
            </a:pPr>
            <a:r>
              <a:t/>
            </a:r>
            <a:endParaRPr sz="1500"/>
          </a:p>
        </p:txBody>
      </p:sp>
      <p:sp>
        <p:nvSpPr>
          <p:cNvPr id="433" name="Google Shape;433;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34" name="Google Shape;434;p31"/>
          <p:cNvGrpSpPr/>
          <p:nvPr/>
        </p:nvGrpSpPr>
        <p:grpSpPr>
          <a:xfrm>
            <a:off x="282216" y="590918"/>
            <a:ext cx="369505" cy="369505"/>
            <a:chOff x="2594050" y="1631825"/>
            <a:chExt cx="439625" cy="439625"/>
          </a:xfrm>
        </p:grpSpPr>
        <p:sp>
          <p:nvSpPr>
            <p:cNvPr id="435" name="Google Shape;435;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Inferred Parameters</a:t>
            </a:r>
            <a:endParaRPr/>
          </a:p>
        </p:txBody>
      </p:sp>
      <p:sp>
        <p:nvSpPr>
          <p:cNvPr id="444" name="Google Shape;444;p32"/>
          <p:cNvSpPr txBox="1"/>
          <p:nvPr>
            <p:ph idx="1" type="body"/>
          </p:nvPr>
        </p:nvSpPr>
        <p:spPr>
          <a:xfrm>
            <a:off x="180600" y="2038625"/>
            <a:ext cx="8649900" cy="3145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Dynamic Network adaptation</a:t>
            </a:r>
            <a:endParaRPr sz="1400"/>
          </a:p>
          <a:p>
            <a:pPr indent="-317500" lvl="1" marL="914400" rtl="0" algn="l">
              <a:lnSpc>
                <a:spcPct val="115000"/>
              </a:lnSpc>
              <a:spcBef>
                <a:spcPts val="0"/>
              </a:spcBef>
              <a:spcAft>
                <a:spcPts val="0"/>
              </a:spcAft>
              <a:buSzPts val="1400"/>
              <a:buChar char="○"/>
            </a:pPr>
            <a:r>
              <a:rPr lang="en" sz="1400"/>
              <a:t>Needs to be adapted to the size and spacing of the input patches seen during training</a:t>
            </a:r>
            <a:endParaRPr sz="1400"/>
          </a:p>
          <a:p>
            <a:pPr indent="-317500" lvl="1" marL="914400" rtl="0" algn="l">
              <a:lnSpc>
                <a:spcPct val="115000"/>
              </a:lnSpc>
              <a:spcBef>
                <a:spcPts val="0"/>
              </a:spcBef>
              <a:spcAft>
                <a:spcPts val="0"/>
              </a:spcAft>
              <a:buSzPts val="1400"/>
              <a:buChar char="○"/>
            </a:pPr>
            <a:r>
              <a:rPr lang="en" sz="1400"/>
              <a:t>perform downsampling until the feature maps are relatively small (minimum is 4 × 4(×4))</a:t>
            </a:r>
            <a:endParaRPr sz="1400"/>
          </a:p>
          <a:p>
            <a:pPr indent="-317500" lvl="1" marL="914400" rtl="0" algn="l">
              <a:lnSpc>
                <a:spcPct val="115000"/>
              </a:lnSpc>
              <a:spcBef>
                <a:spcPts val="0"/>
              </a:spcBef>
              <a:spcAft>
                <a:spcPts val="0"/>
              </a:spcAft>
              <a:buSzPts val="1400"/>
              <a:buChar char="○"/>
            </a:pPr>
            <a:r>
              <a:rPr lang="en" sz="1400"/>
              <a:t>Number of convolutional layers in the network (excluding segmentation layers) is (5 ∗ k + 2) where k is the number of downsampling operations </a:t>
            </a:r>
            <a:endParaRPr sz="1400"/>
          </a:p>
          <a:p>
            <a:pPr indent="-317500" lvl="2" marL="1371600" rtl="0" algn="l">
              <a:lnSpc>
                <a:spcPct val="115000"/>
              </a:lnSpc>
              <a:spcBef>
                <a:spcPts val="0"/>
              </a:spcBef>
              <a:spcAft>
                <a:spcPts val="0"/>
              </a:spcAft>
              <a:buSzPts val="1400"/>
              <a:buChar char="■"/>
            </a:pPr>
            <a:r>
              <a:rPr lang="en" sz="1400"/>
              <a:t>(5 per downsampling stems from 2 convs inthe encoder, 2 in the decoder plus the convolution transpose.</a:t>
            </a:r>
            <a:endParaRPr sz="1400"/>
          </a:p>
          <a:p>
            <a:pPr indent="-317500" lvl="1" marL="914400" rtl="0" algn="l">
              <a:lnSpc>
                <a:spcPct val="115000"/>
              </a:lnSpc>
              <a:spcBef>
                <a:spcPts val="0"/>
              </a:spcBef>
              <a:spcAft>
                <a:spcPts val="0"/>
              </a:spcAft>
              <a:buSzPts val="1400"/>
              <a:buChar char="○"/>
            </a:pPr>
            <a:r>
              <a:rPr lang="en" sz="1400"/>
              <a:t>Additional loss functions are applied to all but the two lowest resolutions of the decoder to inject gradients deep into the network.</a:t>
            </a:r>
            <a:endParaRPr sz="1400"/>
          </a:p>
          <a:p>
            <a:pPr indent="-317500" lvl="1" marL="914400" rtl="0" algn="l">
              <a:lnSpc>
                <a:spcPct val="115000"/>
              </a:lnSpc>
              <a:spcBef>
                <a:spcPts val="0"/>
              </a:spcBef>
              <a:spcAft>
                <a:spcPts val="0"/>
              </a:spcAft>
              <a:buSzPts val="1400"/>
              <a:buChar char="○"/>
            </a:pPr>
            <a:r>
              <a:rPr lang="en" sz="1400"/>
              <a:t>For anisotropic data, pooling is first exclusively performed in-plane until the resolution</a:t>
            </a:r>
            <a:endParaRPr sz="1400"/>
          </a:p>
          <a:p>
            <a:pPr indent="-317500" lvl="1" marL="914400" rtl="0" algn="l">
              <a:lnSpc>
                <a:spcPct val="115000"/>
              </a:lnSpc>
              <a:spcBef>
                <a:spcPts val="0"/>
              </a:spcBef>
              <a:spcAft>
                <a:spcPts val="0"/>
              </a:spcAft>
              <a:buSzPts val="1400"/>
              <a:buChar char="○"/>
            </a:pPr>
            <a:r>
              <a:rPr lang="en" sz="1400"/>
              <a:t>matches between the axes</a:t>
            </a:r>
            <a:endParaRPr sz="1400"/>
          </a:p>
          <a:p>
            <a:pPr indent="-317500" lvl="0" marL="457200" rtl="0" algn="l">
              <a:lnSpc>
                <a:spcPct val="115000"/>
              </a:lnSpc>
              <a:spcBef>
                <a:spcPts val="0"/>
              </a:spcBef>
              <a:spcAft>
                <a:spcPts val="0"/>
              </a:spcAft>
              <a:buSzPts val="1400"/>
              <a:buChar char="●"/>
            </a:pPr>
            <a:r>
              <a:rPr lang="en" sz="1400"/>
              <a:t>Configuration of the input patch size</a:t>
            </a:r>
            <a:endParaRPr sz="1400"/>
          </a:p>
          <a:p>
            <a:pPr indent="-317500" lvl="0" marL="457200" rtl="0" algn="l">
              <a:lnSpc>
                <a:spcPct val="115000"/>
              </a:lnSpc>
              <a:spcBef>
                <a:spcPts val="0"/>
              </a:spcBef>
              <a:spcAft>
                <a:spcPts val="0"/>
              </a:spcAft>
              <a:buSzPts val="1400"/>
              <a:buChar char="●"/>
            </a:pPr>
            <a:r>
              <a:rPr lang="en" sz="1400"/>
              <a:t>Batch size</a:t>
            </a:r>
            <a:endParaRPr sz="1400"/>
          </a:p>
          <a:p>
            <a:pPr indent="-317500" lvl="0" marL="457200" rtl="0" algn="l">
              <a:lnSpc>
                <a:spcPct val="115000"/>
              </a:lnSpc>
              <a:spcBef>
                <a:spcPts val="0"/>
              </a:spcBef>
              <a:spcAft>
                <a:spcPts val="0"/>
              </a:spcAft>
              <a:buSzPts val="1400"/>
              <a:buChar char="●"/>
            </a:pPr>
            <a:r>
              <a:rPr lang="en" sz="1400"/>
              <a:t>Target spacing and resampling</a:t>
            </a:r>
            <a:endParaRPr sz="1400"/>
          </a:p>
          <a:p>
            <a:pPr indent="-317500" lvl="0" marL="457200" rtl="0" algn="l">
              <a:lnSpc>
                <a:spcPct val="115000"/>
              </a:lnSpc>
              <a:spcBef>
                <a:spcPts val="0"/>
              </a:spcBef>
              <a:spcAft>
                <a:spcPts val="0"/>
              </a:spcAft>
              <a:buSzPts val="1400"/>
              <a:buChar char="●"/>
            </a:pPr>
            <a:r>
              <a:rPr lang="en" sz="1400"/>
              <a:t>Intensity normalization</a:t>
            </a:r>
            <a:endParaRPr sz="1400"/>
          </a:p>
          <a:p>
            <a:pPr indent="0" lvl="0" marL="0" rtl="0" algn="l">
              <a:lnSpc>
                <a:spcPct val="115000"/>
              </a:lnSpc>
              <a:spcBef>
                <a:spcPts val="1000"/>
              </a:spcBef>
              <a:spcAft>
                <a:spcPts val="0"/>
              </a:spcAft>
              <a:buNone/>
            </a:pPr>
            <a:r>
              <a:t/>
            </a:r>
            <a:endParaRPr sz="1500"/>
          </a:p>
          <a:p>
            <a:pPr indent="0" lvl="0" marL="0" rtl="0" algn="l">
              <a:lnSpc>
                <a:spcPct val="115000"/>
              </a:lnSpc>
              <a:spcBef>
                <a:spcPts val="1000"/>
              </a:spcBef>
              <a:spcAft>
                <a:spcPts val="1000"/>
              </a:spcAft>
              <a:buNone/>
            </a:pPr>
            <a:r>
              <a:t/>
            </a:r>
            <a:endParaRPr sz="1500"/>
          </a:p>
        </p:txBody>
      </p:sp>
      <p:sp>
        <p:nvSpPr>
          <p:cNvPr id="445" name="Google Shape;445;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6" name="Google Shape;446;p32"/>
          <p:cNvGrpSpPr/>
          <p:nvPr/>
        </p:nvGrpSpPr>
        <p:grpSpPr>
          <a:xfrm>
            <a:off x="282216" y="590918"/>
            <a:ext cx="369505" cy="369505"/>
            <a:chOff x="2594050" y="1631825"/>
            <a:chExt cx="439625" cy="439625"/>
          </a:xfrm>
        </p:grpSpPr>
        <p:sp>
          <p:nvSpPr>
            <p:cNvPr id="447" name="Google Shape;447;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Scheme</a:t>
            </a:r>
            <a:endParaRPr/>
          </a:p>
        </p:txBody>
      </p:sp>
      <p:sp>
        <p:nvSpPr>
          <p:cNvPr id="456" name="Google Shape;456;p33"/>
          <p:cNvSpPr txBox="1"/>
          <p:nvPr>
            <p:ph idx="1" type="body"/>
          </p:nvPr>
        </p:nvSpPr>
        <p:spPr>
          <a:xfrm>
            <a:off x="180600" y="2038625"/>
            <a:ext cx="8649900" cy="31455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All trainings run for a fixed length of 1000 epochs, where each epoch is defined as 250 training iterations</a:t>
            </a:r>
            <a:endParaRPr sz="1400"/>
          </a:p>
          <a:p>
            <a:pPr indent="-317500" lvl="0" marL="457200" rtl="0" algn="l">
              <a:lnSpc>
                <a:spcPct val="115000"/>
              </a:lnSpc>
              <a:spcBef>
                <a:spcPts val="0"/>
              </a:spcBef>
              <a:spcAft>
                <a:spcPts val="0"/>
              </a:spcAft>
              <a:buSzPts val="1400"/>
              <a:buChar char="●"/>
            </a:pPr>
            <a:r>
              <a:rPr lang="en" sz="1400"/>
              <a:t>As for the </a:t>
            </a:r>
            <a:r>
              <a:rPr lang="en" sz="1400"/>
              <a:t>optimizer</a:t>
            </a:r>
            <a:r>
              <a:rPr lang="en" sz="1400"/>
              <a:t>, stochastic gradient descent with a high initial learning rate (0.01) and a large nesterov momentum (0.99) empirically provided the best results</a:t>
            </a:r>
            <a:endParaRPr sz="1400"/>
          </a:p>
          <a:p>
            <a:pPr indent="-317500" lvl="0" marL="457200" rtl="0" algn="l">
              <a:lnSpc>
                <a:spcPct val="115000"/>
              </a:lnSpc>
              <a:spcBef>
                <a:spcPts val="0"/>
              </a:spcBef>
              <a:spcAft>
                <a:spcPts val="0"/>
              </a:spcAft>
              <a:buSzPts val="1400"/>
              <a:buChar char="●"/>
            </a:pPr>
            <a:r>
              <a:rPr lang="en" sz="1400"/>
              <a:t>Data augmentation is essential to achieve state of the art performance. It is important to run the augmentations on the fly and with associated probabilities to obtain a never ending stream of unique examples</a:t>
            </a:r>
            <a:endParaRPr sz="1400"/>
          </a:p>
          <a:p>
            <a:pPr indent="-317500" lvl="0" marL="457200" rtl="0" algn="l">
              <a:lnSpc>
                <a:spcPct val="115000"/>
              </a:lnSpc>
              <a:spcBef>
                <a:spcPts val="0"/>
              </a:spcBef>
              <a:spcAft>
                <a:spcPts val="0"/>
              </a:spcAft>
              <a:buSzPts val="1400"/>
              <a:buChar char="●"/>
            </a:pPr>
            <a:r>
              <a:rPr lang="en" sz="1400"/>
              <a:t>Data in the biomedical domain suffers from class imbalance. Rare classes could end up being ignored because they are underrepresented during training. Oversampling foreground regions addresses this issue reliably.</a:t>
            </a:r>
            <a:endParaRPr sz="1400"/>
          </a:p>
          <a:p>
            <a:pPr indent="-317500" lvl="0" marL="457200" rtl="0" algn="l">
              <a:lnSpc>
                <a:spcPct val="115000"/>
              </a:lnSpc>
              <a:spcBef>
                <a:spcPts val="0"/>
              </a:spcBef>
              <a:spcAft>
                <a:spcPts val="0"/>
              </a:spcAft>
              <a:buSzPts val="1400"/>
              <a:buChar char="●"/>
            </a:pPr>
            <a:r>
              <a:rPr lang="en" sz="1400"/>
              <a:t>combining</a:t>
            </a:r>
            <a:endParaRPr sz="1400"/>
          </a:p>
          <a:p>
            <a:pPr indent="-317500" lvl="0" marL="457200" rtl="0" algn="l">
              <a:lnSpc>
                <a:spcPct val="115000"/>
              </a:lnSpc>
              <a:spcBef>
                <a:spcPts val="0"/>
              </a:spcBef>
              <a:spcAft>
                <a:spcPts val="0"/>
              </a:spcAft>
              <a:buSzPts val="1400"/>
              <a:buChar char="●"/>
            </a:pPr>
            <a:r>
              <a:rPr lang="en" sz="1400"/>
              <a:t>the Dice loss with a cross-entropy loss improved training stability and segmentation accuracy. Therefore, the two loss terms are simply averaged.</a:t>
            </a:r>
            <a:endParaRPr sz="1400"/>
          </a:p>
          <a:p>
            <a:pPr indent="0" lvl="0" marL="0" rtl="0" algn="l">
              <a:lnSpc>
                <a:spcPct val="115000"/>
              </a:lnSpc>
              <a:spcBef>
                <a:spcPts val="1000"/>
              </a:spcBef>
              <a:spcAft>
                <a:spcPts val="0"/>
              </a:spcAft>
              <a:buNone/>
            </a:pPr>
            <a:r>
              <a:t/>
            </a:r>
            <a:endParaRPr sz="1500"/>
          </a:p>
          <a:p>
            <a:pPr indent="0" lvl="0" marL="0" rtl="0" algn="l">
              <a:lnSpc>
                <a:spcPct val="115000"/>
              </a:lnSpc>
              <a:spcBef>
                <a:spcPts val="1000"/>
              </a:spcBef>
              <a:spcAft>
                <a:spcPts val="1000"/>
              </a:spcAft>
              <a:buNone/>
            </a:pPr>
            <a:r>
              <a:t/>
            </a:r>
            <a:endParaRPr sz="1500"/>
          </a:p>
        </p:txBody>
      </p:sp>
      <p:sp>
        <p:nvSpPr>
          <p:cNvPr id="457" name="Google Shape;457;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58" name="Google Shape;458;p33"/>
          <p:cNvGrpSpPr/>
          <p:nvPr/>
        </p:nvGrpSpPr>
        <p:grpSpPr>
          <a:xfrm>
            <a:off x="282216" y="590918"/>
            <a:ext cx="369505" cy="369505"/>
            <a:chOff x="2594050" y="1631825"/>
            <a:chExt cx="439625" cy="439625"/>
          </a:xfrm>
        </p:grpSpPr>
        <p:sp>
          <p:nvSpPr>
            <p:cNvPr id="459" name="Google Shape;459;p3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4" name="Google Shape;204;p13"/>
          <p:cNvSpPr txBox="1"/>
          <p:nvPr>
            <p:ph idx="1" type="body"/>
          </p:nvPr>
        </p:nvSpPr>
        <p:spPr>
          <a:xfrm>
            <a:off x="5457500" y="1158775"/>
            <a:ext cx="3686400" cy="31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Analysis of challenge leaderboard entries shows that using superficially similar methods and model architectures can lead to vastly different results due to implementation details.</a:t>
            </a:r>
            <a:endParaRPr sz="1500"/>
          </a:p>
          <a:p>
            <a:pPr indent="0" lvl="0" marL="0" rtl="0" algn="l">
              <a:spcBef>
                <a:spcPts val="1000"/>
              </a:spcBef>
              <a:spcAft>
                <a:spcPts val="0"/>
              </a:spcAft>
              <a:buNone/>
            </a:pPr>
            <a:r>
              <a:t/>
            </a:r>
            <a:endParaRPr sz="1500"/>
          </a:p>
          <a:p>
            <a:pPr indent="0" lvl="0" marL="0" rtl="0" algn="l">
              <a:spcBef>
                <a:spcPts val="1000"/>
              </a:spcBef>
              <a:spcAft>
                <a:spcPts val="1000"/>
              </a:spcAft>
              <a:buNone/>
            </a:pPr>
            <a:r>
              <a:rPr lang="en" sz="1500"/>
              <a:t>Moreover, no single method stands out as being necessary for high scores (except deep learning).</a:t>
            </a:r>
            <a:endParaRPr/>
          </a:p>
        </p:txBody>
      </p:sp>
      <p:sp>
        <p:nvSpPr>
          <p:cNvPr id="205" name="Google Shape;205;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6" name="Google Shape;206;p13"/>
          <p:cNvGrpSpPr/>
          <p:nvPr/>
        </p:nvGrpSpPr>
        <p:grpSpPr>
          <a:xfrm>
            <a:off x="282216" y="590918"/>
            <a:ext cx="369505" cy="369505"/>
            <a:chOff x="2594050" y="1631825"/>
            <a:chExt cx="439625" cy="439625"/>
          </a:xfrm>
        </p:grpSpPr>
        <p:sp>
          <p:nvSpPr>
            <p:cNvPr id="207" name="Google Shape;207;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1" name="Google Shape;211;p13"/>
          <p:cNvPicPr preferRelativeResize="0"/>
          <p:nvPr/>
        </p:nvPicPr>
        <p:blipFill>
          <a:blip r:embed="rId3">
            <a:alphaModFix/>
          </a:blip>
          <a:stretch>
            <a:fillRect/>
          </a:stretch>
        </p:blipFill>
        <p:spPr>
          <a:xfrm>
            <a:off x="50825" y="1912100"/>
            <a:ext cx="4454275" cy="265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AudoML Paradigms</a:t>
            </a:r>
            <a:endParaRPr/>
          </a:p>
        </p:txBody>
      </p:sp>
      <p:sp>
        <p:nvSpPr>
          <p:cNvPr id="217" name="Google Shape;217;p14"/>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Data-Driven</a:t>
            </a:r>
            <a:endParaRPr sz="1500"/>
          </a:p>
          <a:p>
            <a:pPr indent="-323850" lvl="0" marL="457200" rtl="0" algn="l">
              <a:spcBef>
                <a:spcPts val="0"/>
              </a:spcBef>
              <a:spcAft>
                <a:spcPts val="0"/>
              </a:spcAft>
              <a:buSzPts val="1500"/>
              <a:buChar char="●"/>
            </a:pPr>
            <a:r>
              <a:rPr lang="en" sz="1500"/>
              <a:t>Concentrate on data and pipelines</a:t>
            </a:r>
            <a:endParaRPr sz="1500"/>
          </a:p>
          <a:p>
            <a:pPr indent="-323850" lvl="0" marL="457200" rtl="0" algn="l">
              <a:spcBef>
                <a:spcPts val="0"/>
              </a:spcBef>
              <a:spcAft>
                <a:spcPts val="0"/>
              </a:spcAft>
              <a:buSzPts val="1500"/>
              <a:buChar char="●"/>
            </a:pPr>
            <a:r>
              <a:rPr lang="en" sz="1500"/>
              <a:t>Covers a part of the pipelines</a:t>
            </a:r>
            <a:endParaRPr sz="1500"/>
          </a:p>
          <a:p>
            <a:pPr indent="-323850" lvl="1" marL="914400" rtl="0" algn="l">
              <a:spcBef>
                <a:spcPts val="0"/>
              </a:spcBef>
              <a:spcAft>
                <a:spcPts val="0"/>
              </a:spcAft>
              <a:buSzPts val="1500"/>
              <a:buChar char="○"/>
            </a:pPr>
            <a:r>
              <a:rPr lang="en" sz="1500"/>
              <a:t>Architecture</a:t>
            </a:r>
            <a:endParaRPr sz="1500"/>
          </a:p>
          <a:p>
            <a:pPr indent="-323850" lvl="1" marL="914400" rtl="0" algn="l">
              <a:spcBef>
                <a:spcPts val="0"/>
              </a:spcBef>
              <a:spcAft>
                <a:spcPts val="0"/>
              </a:spcAft>
              <a:buSzPts val="1500"/>
              <a:buChar char="○"/>
            </a:pPr>
            <a:r>
              <a:rPr lang="en" sz="1500"/>
              <a:t>Data Augmentation</a:t>
            </a:r>
            <a:endParaRPr sz="1500"/>
          </a:p>
          <a:p>
            <a:pPr indent="-323850" lvl="0" marL="457200" rtl="0" algn="l">
              <a:spcBef>
                <a:spcPts val="0"/>
              </a:spcBef>
              <a:spcAft>
                <a:spcPts val="0"/>
              </a:spcAft>
              <a:buSzPts val="1500"/>
              <a:buChar char="●"/>
            </a:pPr>
            <a:r>
              <a:rPr lang="en" sz="1500"/>
              <a:t>Challenges</a:t>
            </a:r>
            <a:endParaRPr sz="1500"/>
          </a:p>
          <a:p>
            <a:pPr indent="-323850" lvl="1" marL="914400" rtl="0" algn="l">
              <a:spcBef>
                <a:spcPts val="0"/>
              </a:spcBef>
              <a:spcAft>
                <a:spcPts val="0"/>
              </a:spcAft>
              <a:buSzPts val="1500"/>
              <a:buChar char="○"/>
            </a:pPr>
            <a:r>
              <a:rPr lang="en" sz="1500"/>
              <a:t>Amplifies the number of training cases</a:t>
            </a:r>
            <a:endParaRPr sz="1500"/>
          </a:p>
          <a:p>
            <a:pPr indent="-323850" lvl="1" marL="914400" rtl="0" algn="l">
              <a:spcBef>
                <a:spcPts val="0"/>
              </a:spcBef>
              <a:spcAft>
                <a:spcPts val="0"/>
              </a:spcAft>
              <a:buSzPts val="1500"/>
              <a:buChar char="○"/>
            </a:pPr>
            <a:r>
              <a:rPr lang="en" sz="1500"/>
              <a:t>Increases computing resources</a:t>
            </a:r>
            <a:endParaRPr sz="1500"/>
          </a:p>
          <a:p>
            <a:pPr indent="-323850" lvl="1" marL="914400" rtl="0" algn="l">
              <a:spcBef>
                <a:spcPts val="0"/>
              </a:spcBef>
              <a:spcAft>
                <a:spcPts val="0"/>
              </a:spcAft>
              <a:buSzPts val="1500"/>
              <a:buChar char="○"/>
            </a:pPr>
            <a:r>
              <a:rPr lang="en" sz="1500"/>
              <a:t>Requiring </a:t>
            </a:r>
            <a:r>
              <a:rPr lang="en" sz="1500"/>
              <a:t>configuration by the</a:t>
            </a:r>
            <a:r>
              <a:rPr lang="en" sz="1500"/>
              <a:t> experimenters</a:t>
            </a:r>
            <a:endParaRPr sz="1500"/>
          </a:p>
          <a:p>
            <a:pPr indent="-323850" lvl="0" marL="457200" rtl="0" algn="l">
              <a:spcBef>
                <a:spcPts val="0"/>
              </a:spcBef>
              <a:spcAft>
                <a:spcPts val="0"/>
              </a:spcAft>
              <a:buSzPts val="1500"/>
              <a:buChar char="●"/>
            </a:pPr>
            <a:r>
              <a:rPr lang="en" sz="1500"/>
              <a:t>nnUnet solution</a:t>
            </a:r>
            <a:endParaRPr sz="1500"/>
          </a:p>
          <a:p>
            <a:pPr indent="-323850" lvl="1" marL="914400" rtl="0" algn="l">
              <a:spcBef>
                <a:spcPts val="0"/>
              </a:spcBef>
              <a:spcAft>
                <a:spcPts val="0"/>
              </a:spcAft>
              <a:buSzPts val="1500"/>
              <a:buChar char="○"/>
            </a:pPr>
            <a:r>
              <a:rPr lang="en" sz="1500"/>
              <a:t>Fixed configuration independent from problem and datasets</a:t>
            </a:r>
            <a:endParaRPr sz="1500"/>
          </a:p>
          <a:p>
            <a:pPr indent="-323850" lvl="1" marL="914400" rtl="0" algn="l">
              <a:spcBef>
                <a:spcPts val="0"/>
              </a:spcBef>
              <a:spcAft>
                <a:spcPts val="0"/>
              </a:spcAft>
              <a:buSzPts val="1500"/>
              <a:buChar char="○"/>
            </a:pPr>
            <a:r>
              <a:rPr lang="en" sz="1500"/>
              <a:t>Formulate heuristic rules depending on the case</a:t>
            </a:r>
            <a:endParaRPr sz="1500"/>
          </a:p>
          <a:p>
            <a:pPr indent="-323850" lvl="1" marL="914400" rtl="0" algn="l">
              <a:spcBef>
                <a:spcPts val="0"/>
              </a:spcBef>
              <a:spcAft>
                <a:spcPts val="0"/>
              </a:spcAft>
              <a:buSzPts val="1500"/>
              <a:buChar char="○"/>
            </a:pPr>
            <a:r>
              <a:rPr lang="en" sz="1500"/>
              <a:t>Post-processing decisions</a:t>
            </a:r>
            <a:endParaRPr sz="1500"/>
          </a:p>
        </p:txBody>
      </p:sp>
      <p:sp>
        <p:nvSpPr>
          <p:cNvPr id="218" name="Google Shape;218;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9" name="Google Shape;219;p14"/>
          <p:cNvGrpSpPr/>
          <p:nvPr/>
        </p:nvGrpSpPr>
        <p:grpSpPr>
          <a:xfrm>
            <a:off x="282216" y="590918"/>
            <a:ext cx="369505" cy="369505"/>
            <a:chOff x="2594050" y="1631825"/>
            <a:chExt cx="439625" cy="439625"/>
          </a:xfrm>
        </p:grpSpPr>
        <p:sp>
          <p:nvSpPr>
            <p:cNvPr id="220" name="Google Shape;220;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Design decision</a:t>
            </a:r>
            <a:endParaRPr/>
          </a:p>
        </p:txBody>
      </p:sp>
      <p:sp>
        <p:nvSpPr>
          <p:cNvPr id="229" name="Google Shape;229;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0" name="Google Shape;230;p15"/>
          <p:cNvGrpSpPr/>
          <p:nvPr/>
        </p:nvGrpSpPr>
        <p:grpSpPr>
          <a:xfrm>
            <a:off x="282216" y="590918"/>
            <a:ext cx="369505" cy="369505"/>
            <a:chOff x="2594050" y="1631825"/>
            <a:chExt cx="439625" cy="439625"/>
          </a:xfrm>
        </p:grpSpPr>
        <p:sp>
          <p:nvSpPr>
            <p:cNvPr id="231" name="Google Shape;231;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5"/>
          <p:cNvSpPr txBox="1"/>
          <p:nvPr>
            <p:ph idx="1" type="body"/>
          </p:nvPr>
        </p:nvSpPr>
        <p:spPr>
          <a:xfrm>
            <a:off x="282225" y="1158775"/>
            <a:ext cx="8391000" cy="35799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U-Net like architectures enable state of the art segmentation when the pipeline is well-configured.</a:t>
            </a:r>
            <a:endParaRPr sz="1500"/>
          </a:p>
          <a:p>
            <a:pPr indent="-323850" lvl="0" marL="457200" rtl="0" algn="l">
              <a:lnSpc>
                <a:spcPct val="150000"/>
              </a:lnSpc>
              <a:spcBef>
                <a:spcPts val="0"/>
              </a:spcBef>
              <a:spcAft>
                <a:spcPts val="0"/>
              </a:spcAft>
              <a:buSzPts val="1500"/>
              <a:buChar char="●"/>
            </a:pPr>
            <a:r>
              <a:rPr lang="en" sz="1500"/>
              <a:t>Sophisticated architectural variations are not required to achieve state of the art performance.</a:t>
            </a:r>
            <a:endParaRPr sz="1500"/>
          </a:p>
          <a:p>
            <a:pPr indent="-323850" lvl="0" marL="457200" rtl="0" algn="l">
              <a:lnSpc>
                <a:spcPct val="150000"/>
              </a:lnSpc>
              <a:spcBef>
                <a:spcPts val="0"/>
              </a:spcBef>
              <a:spcAft>
                <a:spcPts val="0"/>
              </a:spcAft>
              <a:buSzPts val="1500"/>
              <a:buChar char="●"/>
            </a:pPr>
            <a:r>
              <a:rPr lang="en" sz="1500"/>
              <a:t>Architecture only use plain convolutions, instance normalization and Leaky non-linearities</a:t>
            </a:r>
            <a:endParaRPr sz="1500"/>
          </a:p>
          <a:p>
            <a:pPr indent="-323850" lvl="0" marL="457200" rtl="0" algn="l">
              <a:lnSpc>
                <a:spcPct val="150000"/>
              </a:lnSpc>
              <a:spcBef>
                <a:spcPts val="0"/>
              </a:spcBef>
              <a:spcAft>
                <a:spcPts val="0"/>
              </a:spcAft>
              <a:buSzPts val="1500"/>
              <a:buChar char="●"/>
            </a:pPr>
            <a:r>
              <a:rPr lang="en" sz="1500"/>
              <a:t>They  use two computational blocks per resolution stage in both encoder and decoder.</a:t>
            </a:r>
            <a:endParaRPr sz="1500"/>
          </a:p>
          <a:p>
            <a:pPr indent="-323850" lvl="0" marL="457200" rtl="0" algn="l">
              <a:lnSpc>
                <a:spcPct val="150000"/>
              </a:lnSpc>
              <a:spcBef>
                <a:spcPts val="0"/>
              </a:spcBef>
              <a:spcAft>
                <a:spcPts val="0"/>
              </a:spcAft>
              <a:buSzPts val="1500"/>
              <a:buChar char="●"/>
            </a:pPr>
            <a:r>
              <a:rPr lang="en" sz="1500"/>
              <a:t>Downsampling is done with strided convolutions,upsampling is done with convolutions transposed.</a:t>
            </a:r>
            <a:endParaRPr sz="1500"/>
          </a:p>
          <a:p>
            <a:pPr indent="-323850" lvl="0" marL="457200" rtl="0" algn="l">
              <a:lnSpc>
                <a:spcPct val="150000"/>
              </a:lnSpc>
              <a:spcBef>
                <a:spcPts val="0"/>
              </a:spcBef>
              <a:spcAft>
                <a:spcPts val="0"/>
              </a:spcAft>
              <a:buSzPts val="1500"/>
              <a:buChar char="●"/>
            </a:pPr>
            <a:r>
              <a:rPr lang="en" sz="1500"/>
              <a:t>Predicting which configurations should be trained on which dataset is a future research direction.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6"/>
          <p:cNvPicPr preferRelativeResize="0"/>
          <p:nvPr/>
        </p:nvPicPr>
        <p:blipFill>
          <a:blip r:embed="rId3">
            <a:alphaModFix/>
          </a:blip>
          <a:stretch>
            <a:fillRect/>
          </a:stretch>
        </p:blipFill>
        <p:spPr>
          <a:xfrm>
            <a:off x="62700" y="1530800"/>
            <a:ext cx="6687999" cy="3190600"/>
          </a:xfrm>
          <a:prstGeom prst="rect">
            <a:avLst/>
          </a:prstGeom>
          <a:noFill/>
          <a:ln>
            <a:noFill/>
          </a:ln>
          <a:effectLst>
            <a:outerShdw blurRad="57150" rotWithShape="0" algn="bl" dir="5400000" dist="19050">
              <a:srgbClr val="000000">
                <a:alpha val="50000"/>
              </a:srgbClr>
            </a:outerShdw>
          </a:effectLst>
        </p:spPr>
      </p:pic>
      <p:sp>
        <p:nvSpPr>
          <p:cNvPr id="241" name="Google Shape;241;p1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242" name="Google Shape;242;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3" name="Google Shape;243;p16"/>
          <p:cNvGrpSpPr/>
          <p:nvPr/>
        </p:nvGrpSpPr>
        <p:grpSpPr>
          <a:xfrm>
            <a:off x="282216" y="590918"/>
            <a:ext cx="369505" cy="369505"/>
            <a:chOff x="2594050" y="1631825"/>
            <a:chExt cx="439625" cy="439625"/>
          </a:xfrm>
        </p:grpSpPr>
        <p:sp>
          <p:nvSpPr>
            <p:cNvPr id="244" name="Google Shape;244;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53" name="Google Shape;253;p17"/>
          <p:cNvSpPr txBox="1"/>
          <p:nvPr>
            <p:ph idx="1" type="body"/>
          </p:nvPr>
        </p:nvSpPr>
        <p:spPr>
          <a:xfrm>
            <a:off x="5417500" y="1248688"/>
            <a:ext cx="3687900" cy="31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nnU-Net divides hyper-parameters into 3 types: </a:t>
            </a:r>
            <a:endParaRPr sz="1500"/>
          </a:p>
          <a:p>
            <a:pPr indent="-323850" lvl="0" marL="457200" rtl="0" algn="l">
              <a:spcBef>
                <a:spcPts val="1000"/>
              </a:spcBef>
              <a:spcAft>
                <a:spcPts val="0"/>
              </a:spcAft>
              <a:buSzPts val="1500"/>
              <a:buAutoNum type="arabicPeriod"/>
            </a:pPr>
            <a:r>
              <a:rPr lang="en" sz="1500"/>
              <a:t>Fixed configurations</a:t>
            </a:r>
            <a:endParaRPr sz="1500"/>
          </a:p>
          <a:p>
            <a:pPr indent="-323850" lvl="0" marL="457200" rtl="0" algn="l">
              <a:spcBef>
                <a:spcPts val="0"/>
              </a:spcBef>
              <a:spcAft>
                <a:spcPts val="0"/>
              </a:spcAft>
              <a:buSzPts val="1500"/>
              <a:buAutoNum type="arabicPeriod"/>
            </a:pPr>
            <a:r>
              <a:rPr lang="en" sz="1500"/>
              <a:t>Rule-Based configurations</a:t>
            </a:r>
            <a:endParaRPr sz="1500"/>
          </a:p>
          <a:p>
            <a:pPr indent="-323850" lvl="0" marL="457200" rtl="0" algn="l">
              <a:spcBef>
                <a:spcPts val="0"/>
              </a:spcBef>
              <a:spcAft>
                <a:spcPts val="0"/>
              </a:spcAft>
              <a:buSzPts val="1500"/>
              <a:buAutoNum type="arabicPeriod"/>
            </a:pPr>
            <a:r>
              <a:rPr lang="en" sz="1500"/>
              <a:t>Empirical Configurations</a:t>
            </a:r>
            <a:endParaRPr sz="1500"/>
          </a:p>
          <a:p>
            <a:pPr indent="0" lvl="0" marL="0" rtl="0" algn="l">
              <a:spcBef>
                <a:spcPts val="1000"/>
              </a:spcBef>
              <a:spcAft>
                <a:spcPts val="0"/>
              </a:spcAft>
              <a:buNone/>
            </a:pPr>
            <a:r>
              <a:rPr lang="en" sz="1500"/>
              <a:t>In all cases, validation set performance does not affect training time, unlike in AutoML.</a:t>
            </a:r>
            <a:endParaRPr sz="1500"/>
          </a:p>
          <a:p>
            <a:pPr indent="0" lvl="0" marL="0" rtl="0" algn="l">
              <a:spcBef>
                <a:spcPts val="1000"/>
              </a:spcBef>
              <a:spcAft>
                <a:spcPts val="1000"/>
              </a:spcAft>
              <a:buNone/>
            </a:pPr>
            <a:r>
              <a:t/>
            </a:r>
            <a:endParaRPr sz="1500"/>
          </a:p>
        </p:txBody>
      </p:sp>
      <p:sp>
        <p:nvSpPr>
          <p:cNvPr id="254" name="Google Shape;254;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5" name="Google Shape;255;p17"/>
          <p:cNvGrpSpPr/>
          <p:nvPr/>
        </p:nvGrpSpPr>
        <p:grpSpPr>
          <a:xfrm>
            <a:off x="282216" y="590918"/>
            <a:ext cx="369505" cy="369505"/>
            <a:chOff x="2594050" y="1631825"/>
            <a:chExt cx="439625" cy="439625"/>
          </a:xfrm>
        </p:grpSpPr>
        <p:sp>
          <p:nvSpPr>
            <p:cNvPr id="256" name="Google Shape;256;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0" name="Google Shape;260;p17"/>
          <p:cNvPicPr preferRelativeResize="0"/>
          <p:nvPr/>
        </p:nvPicPr>
        <p:blipFill>
          <a:blip r:embed="rId3">
            <a:alphaModFix/>
          </a:blip>
          <a:stretch>
            <a:fillRect/>
          </a:stretch>
        </p:blipFill>
        <p:spPr>
          <a:xfrm>
            <a:off x="152400" y="1490025"/>
            <a:ext cx="5145076" cy="3279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Fixed Configurations</a:t>
            </a:r>
            <a:endParaRPr/>
          </a:p>
        </p:txBody>
      </p:sp>
      <p:sp>
        <p:nvSpPr>
          <p:cNvPr id="266" name="Google Shape;266;p18"/>
          <p:cNvSpPr txBox="1"/>
          <p:nvPr>
            <p:ph idx="1" type="body"/>
          </p:nvPr>
        </p:nvSpPr>
        <p:spPr>
          <a:xfrm>
            <a:off x="814275" y="1327350"/>
            <a:ext cx="5019900" cy="314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Parameters that don’t need to change when we are moving from one dataset to another:</a:t>
            </a:r>
            <a:endParaRPr sz="1500"/>
          </a:p>
          <a:p>
            <a:pPr indent="-323850" lvl="0" marL="457200" rtl="0" algn="l">
              <a:lnSpc>
                <a:spcPct val="115000"/>
              </a:lnSpc>
              <a:spcBef>
                <a:spcPts val="1000"/>
              </a:spcBef>
              <a:spcAft>
                <a:spcPts val="0"/>
              </a:spcAft>
              <a:buSzPts val="1500"/>
              <a:buChar char="●"/>
            </a:pPr>
            <a:r>
              <a:rPr b="1" lang="en" sz="1500">
                <a:latin typeface="Roboto Condensed"/>
                <a:ea typeface="Roboto Condensed"/>
                <a:cs typeface="Roboto Condensed"/>
                <a:sym typeface="Roboto Condensed"/>
              </a:rPr>
              <a:t>Model architecture</a:t>
            </a:r>
            <a:r>
              <a:rPr lang="en" sz="1500"/>
              <a:t> (U-Net), hence the name “no new U-Net”. </a:t>
            </a:r>
            <a:endParaRPr sz="1500"/>
          </a:p>
          <a:p>
            <a:pPr indent="-323850" lvl="1" marL="914400" rtl="0" algn="l">
              <a:lnSpc>
                <a:spcPct val="115000"/>
              </a:lnSpc>
              <a:spcBef>
                <a:spcPts val="0"/>
              </a:spcBef>
              <a:spcAft>
                <a:spcPts val="0"/>
              </a:spcAft>
              <a:buSzPts val="1500"/>
              <a:buChar char="○"/>
            </a:pPr>
            <a:r>
              <a:rPr lang="en" sz="1500"/>
              <a:t>The Encoder, Decoder with skip-connection don’t have to be changed</a:t>
            </a:r>
            <a:endParaRPr sz="1500"/>
          </a:p>
          <a:p>
            <a:pPr indent="-323850" lvl="0" marL="457200" rtl="0" algn="l">
              <a:lnSpc>
                <a:spcPct val="115000"/>
              </a:lnSpc>
              <a:spcBef>
                <a:spcPts val="1000"/>
              </a:spcBef>
              <a:spcAft>
                <a:spcPts val="1000"/>
              </a:spcAft>
              <a:buSzPts val="1500"/>
              <a:buFont typeface="Roboto Condensed"/>
              <a:buChar char="●"/>
            </a:pPr>
            <a:r>
              <a:rPr b="1" lang="en" sz="1500">
                <a:latin typeface="Roboto Condensed"/>
                <a:ea typeface="Roboto Condensed"/>
                <a:cs typeface="Roboto Condensed"/>
                <a:sym typeface="Roboto Condensed"/>
              </a:rPr>
              <a:t>Learning Rate:</a:t>
            </a:r>
            <a:r>
              <a:rPr lang="en" sz="1500"/>
              <a:t> 0.01</a:t>
            </a:r>
            <a:endParaRPr sz="1500"/>
          </a:p>
        </p:txBody>
      </p:sp>
      <p:sp>
        <p:nvSpPr>
          <p:cNvPr id="267" name="Google Shape;267;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8" name="Google Shape;268;p18"/>
          <p:cNvGrpSpPr/>
          <p:nvPr/>
        </p:nvGrpSpPr>
        <p:grpSpPr>
          <a:xfrm>
            <a:off x="282216" y="590918"/>
            <a:ext cx="369505" cy="369505"/>
            <a:chOff x="2594050" y="1631825"/>
            <a:chExt cx="439625" cy="439625"/>
          </a:xfrm>
        </p:grpSpPr>
        <p:sp>
          <p:nvSpPr>
            <p:cNvPr id="269" name="Google Shape;269;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3" name="Google Shape;273;p18"/>
          <p:cNvPicPr preferRelativeResize="0"/>
          <p:nvPr/>
        </p:nvPicPr>
        <p:blipFill>
          <a:blip r:embed="rId3">
            <a:alphaModFix/>
          </a:blip>
          <a:stretch>
            <a:fillRect/>
          </a:stretch>
        </p:blipFill>
        <p:spPr>
          <a:xfrm>
            <a:off x="5834075" y="2231897"/>
            <a:ext cx="3271325" cy="220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Fixed Configurations</a:t>
            </a:r>
            <a:endParaRPr/>
          </a:p>
        </p:txBody>
      </p:sp>
      <p:sp>
        <p:nvSpPr>
          <p:cNvPr id="279" name="Google Shape;279;p19"/>
          <p:cNvSpPr txBox="1"/>
          <p:nvPr>
            <p:ph idx="1" type="body"/>
          </p:nvPr>
        </p:nvSpPr>
        <p:spPr>
          <a:xfrm>
            <a:off x="712650" y="1998000"/>
            <a:ext cx="6132600" cy="1701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 sz="1500">
                <a:latin typeface="Roboto Condensed"/>
                <a:ea typeface="Roboto Condensed"/>
                <a:cs typeface="Roboto Condensed"/>
                <a:sym typeface="Roboto Condensed"/>
              </a:rPr>
              <a:t>O</a:t>
            </a:r>
            <a:r>
              <a:rPr b="1" lang="en" sz="1500">
                <a:latin typeface="Roboto Condensed"/>
                <a:ea typeface="Roboto Condensed"/>
                <a:cs typeface="Roboto Condensed"/>
                <a:sym typeface="Roboto Condensed"/>
              </a:rPr>
              <a:t>ptimizer</a:t>
            </a:r>
            <a:r>
              <a:rPr lang="en" sz="1500"/>
              <a:t> (SGD with Nesterov momentum 0.9).</a:t>
            </a:r>
            <a:endParaRPr sz="1500"/>
          </a:p>
          <a:p>
            <a:pPr indent="-323850" lvl="0" marL="457200" rtl="0" algn="l">
              <a:lnSpc>
                <a:spcPct val="115000"/>
              </a:lnSpc>
              <a:spcBef>
                <a:spcPts val="0"/>
              </a:spcBef>
              <a:spcAft>
                <a:spcPts val="0"/>
              </a:spcAft>
              <a:buSzPts val="1500"/>
              <a:buChar char="●"/>
            </a:pPr>
            <a:r>
              <a:rPr b="1" lang="en" sz="1500">
                <a:latin typeface="Roboto Condensed"/>
                <a:ea typeface="Roboto Condensed"/>
                <a:cs typeface="Roboto Condensed"/>
                <a:sym typeface="Roboto Condensed"/>
              </a:rPr>
              <a:t>Training procedure</a:t>
            </a:r>
            <a:r>
              <a:rPr lang="en" sz="1500"/>
              <a:t> (250k iterations with 5-fold cross-validation and foreground over-sampling).</a:t>
            </a:r>
            <a:endParaRPr sz="1500"/>
          </a:p>
          <a:p>
            <a:pPr indent="-323850" lvl="0" marL="457200" rtl="0" algn="l">
              <a:lnSpc>
                <a:spcPct val="115000"/>
              </a:lnSpc>
              <a:spcBef>
                <a:spcPts val="0"/>
              </a:spcBef>
              <a:spcAft>
                <a:spcPts val="0"/>
              </a:spcAft>
              <a:buSzPts val="1500"/>
              <a:buChar char="●"/>
            </a:pPr>
            <a:r>
              <a:rPr b="1" lang="en" sz="1500">
                <a:latin typeface="Roboto Condensed"/>
                <a:ea typeface="Roboto Condensed"/>
                <a:cs typeface="Roboto Condensed"/>
                <a:sym typeface="Roboto Condensed"/>
              </a:rPr>
              <a:t>Inference procedure</a:t>
            </a:r>
            <a:r>
              <a:rPr lang="en" sz="1500"/>
              <a:t> (sliding window with Gaussian importance weighting).</a:t>
            </a:r>
            <a:endParaRPr/>
          </a:p>
        </p:txBody>
      </p:sp>
      <p:sp>
        <p:nvSpPr>
          <p:cNvPr id="280" name="Google Shape;280;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1" name="Google Shape;281;p19"/>
          <p:cNvGrpSpPr/>
          <p:nvPr/>
        </p:nvGrpSpPr>
        <p:grpSpPr>
          <a:xfrm>
            <a:off x="282216" y="590918"/>
            <a:ext cx="369505" cy="369505"/>
            <a:chOff x="2594050" y="1631825"/>
            <a:chExt cx="439625" cy="439625"/>
          </a:xfrm>
        </p:grpSpPr>
        <p:sp>
          <p:nvSpPr>
            <p:cNvPr id="282" name="Google Shape;282;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