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3" r:id="rId6"/>
    <p:sldId id="268" r:id="rId7"/>
    <p:sldId id="272" r:id="rId8"/>
    <p:sldId id="271" r:id="rId9"/>
    <p:sldId id="275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1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75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dude/AI-Driven-Crop-Disease-Prediction-and-Management-System-FarmL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1600" dirty="0"/>
              <a:t>AI-Driven Crop Disease Prediction and Management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282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48976" y="239142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Bikram Sarkar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1800" b="1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GB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Vignesh</a:t>
            </a:r>
            <a:endParaRPr lang="en-GB" sz="1800" b="1" i="0" u="none" strike="noStrike" cap="none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1AE5CB-4C04-A7FC-21DE-BD249002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5652"/>
              </p:ext>
            </p:extLst>
          </p:nvPr>
        </p:nvGraphicFramePr>
        <p:xfrm>
          <a:off x="366267" y="2567940"/>
          <a:ext cx="5858508" cy="1722120"/>
        </p:xfrm>
        <a:graphic>
          <a:graphicData uri="http://schemas.openxmlformats.org/drawingml/2006/table">
            <a:tbl>
              <a:tblPr firstRow="1" bandRow="1"/>
              <a:tblGrid>
                <a:gridCol w="2929254">
                  <a:extLst>
                    <a:ext uri="{9D8B030D-6E8A-4147-A177-3AD203B41FA5}">
                      <a16:colId xmlns:a16="http://schemas.microsoft.com/office/drawing/2014/main" val="637736335"/>
                    </a:ext>
                  </a:extLst>
                </a:gridCol>
                <a:gridCol w="2929254">
                  <a:extLst>
                    <a:ext uri="{9D8B030D-6E8A-4147-A177-3AD203B41FA5}">
                      <a16:colId xmlns:a16="http://schemas.microsoft.com/office/drawing/2014/main" val="2398343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3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20221CDV0030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Gaanavaditya Reddy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7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20221CDV0028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Prashanth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20221CDV0033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Mohammed </a:t>
                      </a:r>
                      <a:r>
                        <a:rPr lang="en-US" dirty="0" err="1"/>
                        <a:t>Tousif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36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6F91C-D740-5F56-68C8-FFDDC04C70D1}"/>
              </a:ext>
            </a:extLst>
          </p:cNvPr>
          <p:cNvSpPr txBox="1"/>
          <p:nvPr/>
        </p:nvSpPr>
        <p:spPr>
          <a:xfrm>
            <a:off x="568037" y="1024928"/>
            <a:ext cx="10201564" cy="508954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b="1" dirty="0"/>
              <a:t>Detailed Project Timeline</a:t>
            </a:r>
          </a:p>
          <a:p>
            <a:r>
              <a:rPr lang="en-US" b="1" dirty="0"/>
              <a:t>Phase 1: Foundation &amp; Initial Development (Aug 11 - Aug 20, 2025)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1 (Aug 11-17):</a:t>
            </a:r>
            <a:r>
              <a:rPr lang="en-US" dirty="0"/>
              <a:t> Literature review, dataset collection, GitHub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Aug 18-20:</a:t>
            </a:r>
            <a:r>
              <a:rPr lang="en-US" dirty="0"/>
              <a:t> Technology stack finalization, development environment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Review-1 Preparation:</a:t>
            </a:r>
            <a:r>
              <a:rPr lang="en-US" dirty="0"/>
              <a:t> Complete project proposal, background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🎯 Review-1 Milestone:</a:t>
            </a:r>
            <a:r>
              <a:rPr lang="en-US" dirty="0"/>
              <a:t> Project architecture and feasibility demonstration</a:t>
            </a:r>
          </a:p>
          <a:p>
            <a:r>
              <a:rPr lang="en-US" b="1" dirty="0"/>
              <a:t>Phase 2: Core Development Sprint (Aug 21 - Sep 10, 2025)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3 (Aug 21-27):</a:t>
            </a:r>
            <a:r>
              <a:rPr lang="en-US" dirty="0"/>
              <a:t> ML model training begins, database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4 (Aug 28-Sep 3):</a:t>
            </a:r>
            <a:r>
              <a:rPr lang="en-US" dirty="0"/>
              <a:t> API development, basic web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 4-10:</a:t>
            </a:r>
            <a:r>
              <a:rPr lang="en-US" dirty="0"/>
              <a:t> Mobile app skeleton, model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Review-2 Preparation:</a:t>
            </a:r>
            <a:r>
              <a:rPr lang="en-US" dirty="0"/>
              <a:t> Working prototypes, initial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🎯 Review-2 Milestone:</a:t>
            </a:r>
            <a:r>
              <a:rPr lang="en-US" dirty="0"/>
              <a:t> Functional ML models and basic application interfaces</a:t>
            </a:r>
          </a:p>
          <a:p>
            <a:r>
              <a:rPr lang="en-US" b="1" dirty="0"/>
              <a:t>Phase 3: Integration &amp; Advanced Features (Sep 11 - Sep 26, 2025)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6 (Sep 11-17):</a:t>
            </a:r>
            <a:r>
              <a:rPr lang="en-US" dirty="0"/>
              <a:t> System integration, IoT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7 (Sep 18-24):</a:t>
            </a:r>
            <a:r>
              <a:rPr lang="en-US" dirty="0"/>
              <a:t> Advanced features, user interface polish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 25-26:</a:t>
            </a:r>
            <a:r>
              <a:rPr lang="en-US" dirty="0"/>
              <a:t> Testing, bug fixes, performance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🎯 Review-3 Milestone:</a:t>
            </a:r>
            <a:r>
              <a:rPr lang="en-US" dirty="0"/>
              <a:t> Integrated system with all core features</a:t>
            </a:r>
          </a:p>
          <a:p>
            <a:r>
              <a:rPr lang="en-US" b="1" dirty="0"/>
              <a:t>Phase 4: Final Development &amp; Testing (Sep 27 - Oct 31, 2025)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Weeks 8-10 (Sep 27 - Oct 17):</a:t>
            </a:r>
            <a:r>
              <a:rPr lang="en-US" dirty="0"/>
              <a:t> Complete system testing,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Weeks 11-12 (Oct 18-31):</a:t>
            </a:r>
            <a:r>
              <a:rPr lang="en-US" dirty="0"/>
              <a:t> Documentation, final optimizations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🎯 Review-4 Milestone:</a:t>
            </a:r>
            <a:r>
              <a:rPr lang="en-US" dirty="0"/>
              <a:t> Production-ready system with comprehensive documentation</a:t>
            </a:r>
          </a:p>
          <a:p>
            <a:r>
              <a:rPr lang="en-US" b="1" dirty="0"/>
              <a:t>Phase 5: Final Preparation &amp; Viva (Nov 1 - Nov 21, 2025)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Weeks 13-14 (Nov 1-14):</a:t>
            </a:r>
            <a:r>
              <a:rPr lang="en-US" dirty="0"/>
              <a:t> Final testing, presentation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15 (Nov 15-21):</a:t>
            </a:r>
            <a:r>
              <a:rPr lang="en-US" dirty="0"/>
              <a:t> Final demonstration setup, viva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🎯 Final Viva:</a:t>
            </a:r>
            <a:r>
              <a:rPr lang="en-US" dirty="0"/>
              <a:t> Complete project demonstration and defense</a:t>
            </a:r>
          </a:p>
          <a:p>
            <a:r>
              <a:rPr lang="en-US" b="1" dirty="0"/>
              <a:t>Critical Deliverables Timeline: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Aug 20:</a:t>
            </a:r>
            <a:r>
              <a:rPr lang="en-US" dirty="0"/>
              <a:t> Review-1 presentation ready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 10:</a:t>
            </a:r>
            <a:r>
              <a:rPr lang="en-US" dirty="0"/>
              <a:t> Working ML models and basic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 26:</a:t>
            </a:r>
            <a:r>
              <a:rPr lang="en-US" dirty="0"/>
              <a:t> Integrated system demonstration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Oct 31:</a:t>
            </a:r>
            <a:r>
              <a:rPr lang="en-US" dirty="0"/>
              <a:t> Complete system with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Nov 21:</a:t>
            </a:r>
            <a:r>
              <a:rPr lang="en-US" dirty="0"/>
              <a:t> Final project defense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F9C61-A834-8617-3C43-BD81D9178387}"/>
              </a:ext>
            </a:extLst>
          </p:cNvPr>
          <p:cNvSpPr txBox="1"/>
          <p:nvPr/>
        </p:nvSpPr>
        <p:spPr>
          <a:xfrm>
            <a:off x="411018" y="1087236"/>
            <a:ext cx="11471564" cy="506418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200" dirty="0"/>
              <a:t>[1] S. Dhaka, A. Kumar, and R. Sharma, "Enhancing plant disease detection through deep learning: a </a:t>
            </a:r>
            <a:r>
              <a:rPr lang="en-US" sz="1200" dirty="0" err="1"/>
              <a:t>Depthwise</a:t>
            </a:r>
            <a:r>
              <a:rPr lang="en-US" sz="1200" dirty="0"/>
              <a:t> CNN with squeeze and excitation integration and residual skip connections," </a:t>
            </a:r>
            <a:r>
              <a:rPr lang="en-US" sz="1200" i="1" dirty="0"/>
              <a:t>Frontiers in Plant Science</a:t>
            </a:r>
            <a:r>
              <a:rPr lang="en-US" sz="1200" dirty="0"/>
              <a:t>, vol. 15, article 1505857, Jan. 2025.</a:t>
            </a:r>
          </a:p>
          <a:p>
            <a:r>
              <a:rPr lang="en-US" sz="1200" dirty="0"/>
              <a:t>[2] M. A. Rahman, K. S. Islam, and T. Ahmed, "Deep learning and computer vision in plant disease detection: a comprehensive review of techniques, models, and trends in precision agriculture," </a:t>
            </a:r>
            <a:r>
              <a:rPr lang="en-US" sz="1200" i="1" dirty="0"/>
              <a:t>Artificial Intelligence Review</a:t>
            </a:r>
            <a:r>
              <a:rPr lang="en-US" sz="1200" dirty="0"/>
              <a:t>, Jan. 2025.</a:t>
            </a:r>
          </a:p>
          <a:p>
            <a:r>
              <a:rPr lang="en-US" sz="1200" dirty="0"/>
              <a:t>[3] P. K. Verma, S. Singh, and N. Gupta, "Plant Leaf Disease Detection Using Deep Learning: A Multi-Dataset Approach," </a:t>
            </a:r>
            <a:r>
              <a:rPr lang="en-US" sz="1200" i="1" dirty="0"/>
              <a:t>Journal of Imaging</a:t>
            </a:r>
            <a:r>
              <a:rPr lang="en-US" sz="1200" dirty="0"/>
              <a:t>, vol. 8, no. 1, article 4, Jan. 2025.</a:t>
            </a:r>
          </a:p>
          <a:p>
            <a:r>
              <a:rPr lang="en-US" sz="1200" dirty="0"/>
              <a:t>[4] L. Chen, X. Wang, and B. Zhang, "A systematic review of deep learning techniques for plant diseases," </a:t>
            </a:r>
            <a:r>
              <a:rPr lang="en-US" sz="1200" i="1" dirty="0"/>
              <a:t>Artificial Intelligence Review</a:t>
            </a:r>
            <a:r>
              <a:rPr lang="en-US" sz="1200" dirty="0"/>
              <a:t>, Sep. 2024.</a:t>
            </a:r>
          </a:p>
          <a:p>
            <a:r>
              <a:rPr lang="en-US" sz="1200" dirty="0"/>
              <a:t>[5] R. Patel, M. Johnson, and S. Davis, "Construction of deep learning-based disease detection model in plants," </a:t>
            </a:r>
            <a:r>
              <a:rPr lang="en-US" sz="1200" i="1" dirty="0"/>
              <a:t>Scientific Reports</a:t>
            </a:r>
            <a:r>
              <a:rPr lang="en-US" sz="1200" dirty="0"/>
              <a:t>, vol. 13, article 7478, May 2023.</a:t>
            </a:r>
          </a:p>
          <a:p>
            <a:r>
              <a:rPr lang="en-US" sz="1200" dirty="0"/>
              <a:t>[6] A. Kumar, S. Sharma, and K. Wilson, "</a:t>
            </a:r>
            <a:r>
              <a:rPr lang="en-US" sz="1200" dirty="0" err="1"/>
              <a:t>DeepCrop</a:t>
            </a:r>
            <a:r>
              <a:rPr lang="en-US" sz="1200" dirty="0"/>
              <a:t>: Deep learning-based crop disease prediction with web application," </a:t>
            </a:r>
            <a:r>
              <a:rPr lang="en-US" sz="1200" i="1" dirty="0"/>
              <a:t>Expert Systems with Applications</a:t>
            </a:r>
            <a:r>
              <a:rPr lang="en-US" sz="1200" dirty="0"/>
              <a:t>, vol. 233, article 120901, Aug. 2023.</a:t>
            </a:r>
          </a:p>
          <a:p>
            <a:r>
              <a:rPr lang="en-US" sz="1200" dirty="0"/>
              <a:t>[7] H. Zhang, F. Li, and J. Wu, "Integrated IoT Approaches for Crop Recommendation and Yield-Prediction Using Machine-Learning," </a:t>
            </a:r>
            <a:r>
              <a:rPr lang="en-US" sz="1200" i="1" dirty="0"/>
              <a:t>IoT</a:t>
            </a:r>
            <a:r>
              <a:rPr lang="en-US" sz="1200" dirty="0"/>
              <a:t>, vol. 5, no. 4, pp. 28, Sep. 2024.</a:t>
            </a:r>
          </a:p>
          <a:p>
            <a:r>
              <a:rPr lang="en-US" sz="1200" dirty="0"/>
              <a:t>[8] M. Thompson, E. Garcia, and R. Kumar, "Integrating artificial intelligence and Internet of Things (IoT) for enhanced crop monitoring and management in precision agriculture," </a:t>
            </a:r>
            <a:r>
              <a:rPr lang="en-US" sz="1200" i="1" dirty="0"/>
              <a:t>Smart Agricultural Technology</a:t>
            </a:r>
            <a:r>
              <a:rPr lang="en-US" sz="1200" dirty="0"/>
              <a:t>, vol. 8, article 100457, Aug. 2024.</a:t>
            </a:r>
          </a:p>
          <a:p>
            <a:r>
              <a:rPr lang="en-US" sz="1200" dirty="0"/>
              <a:t>[9] D. Patel, S. Sharma, and A. Jain, "Integrative approaches in modern agriculture: IoT, ML and AI for disease forecasting amidst climate change," </a:t>
            </a:r>
            <a:r>
              <a:rPr lang="en-US" sz="1200" i="1" dirty="0"/>
              <a:t>Precision Agriculture</a:t>
            </a:r>
            <a:r>
              <a:rPr lang="en-US" sz="1200" dirty="0"/>
              <a:t>, Jun. 2024.</a:t>
            </a:r>
          </a:p>
          <a:p>
            <a:r>
              <a:rPr lang="en-US" sz="1200" dirty="0"/>
              <a:t>[10] N. Singh, K. Mehta, and L. Brown, "AI-IoT based smart agriculture pivot for plant diseases detection and treatment," </a:t>
            </a:r>
            <a:r>
              <a:rPr lang="en-US" sz="1200" i="1" dirty="0"/>
              <a:t>Scientific Reports</a:t>
            </a:r>
            <a:r>
              <a:rPr lang="en-US" sz="1200" dirty="0"/>
              <a:t>, vol. 15, article 2156, May 2025.</a:t>
            </a:r>
          </a:p>
          <a:p>
            <a:r>
              <a:rPr lang="en-US" sz="1200" dirty="0"/>
              <a:t>[11] T. Anderson, C. Lee, and P. Kumar, "An efficient IoT based crop disease prediction and crop recommendation for precision agriculture," </a:t>
            </a:r>
            <a:r>
              <a:rPr lang="en-US" sz="1200" i="1" dirty="0"/>
              <a:t>Cluster Computing</a:t>
            </a:r>
            <a:r>
              <a:rPr lang="en-US" sz="1200" dirty="0"/>
              <a:t>, Feb. 2024.</a:t>
            </a:r>
          </a:p>
          <a:p>
            <a:r>
              <a:rPr lang="en-US" sz="1200" dirty="0"/>
              <a:t>[12] S. Gupta, R. Verma, and M. Patel, "The IoT and AI in Agriculture: The Time Is Now—A Systematic Review of Smart Sensing Technologies," </a:t>
            </a:r>
            <a:r>
              <a:rPr lang="en-US" sz="1200" i="1" dirty="0"/>
              <a:t>Sensors</a:t>
            </a:r>
            <a:r>
              <a:rPr lang="en-US" sz="1200" dirty="0"/>
              <a:t>, vol. 25, no. 12, article 3583, Jun. 2025.</a:t>
            </a:r>
          </a:p>
          <a:p>
            <a:r>
              <a:rPr lang="en-US" sz="1200" dirty="0"/>
              <a:t>[13] A. Singh, K. Sharma, and N. Kumar, "Image‐based crop disease detection using machine learning," </a:t>
            </a:r>
            <a:r>
              <a:rPr lang="en-US" sz="1200" i="1" dirty="0"/>
              <a:t>Plant Pathology</a:t>
            </a:r>
            <a:r>
              <a:rPr lang="en-US" sz="1200" dirty="0"/>
              <a:t>, Sep. 2024.</a:t>
            </a:r>
          </a:p>
          <a:p>
            <a:r>
              <a:rPr lang="en-US" sz="1200" dirty="0"/>
              <a:t>[14] J. Chen, Y. Wang, and S. Liu, "Integrating IoT sensors and machine learning for sustainable precision agroecology: enhancing crop resilience and resource efficiency," </a:t>
            </a:r>
            <a:r>
              <a:rPr lang="en-US" sz="1200" i="1" dirty="0"/>
              <a:t>Discover Agriculture</a:t>
            </a:r>
            <a:r>
              <a:rPr lang="en-US" sz="1200" dirty="0"/>
              <a:t>, vol. 3, article 247, May 2025.</a:t>
            </a:r>
          </a:p>
          <a:p>
            <a:r>
              <a:rPr lang="en-US" sz="1200" dirty="0"/>
              <a:t>[15] R. Johnson, M. Davis, and K. Patel, "Revolutionizing agriculture with artificial intelligence: plant disease detection methods, applications, and their limitations," </a:t>
            </a:r>
            <a:r>
              <a:rPr lang="en-US" sz="1200" i="1" dirty="0"/>
              <a:t>Frontiers in Plant Science</a:t>
            </a:r>
            <a:r>
              <a:rPr lang="en-US" sz="1200" dirty="0"/>
              <a:t>, vol. 15, article 1356260, Feb. 2024.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PSCS_282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ctr"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b="1" dirty="0"/>
              <a:t>Ministry of Agriculture and Farmers Welfare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Category  : </a:t>
            </a:r>
            <a:r>
              <a:rPr lang="en-US" b="1" dirty="0"/>
              <a:t>Software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/>
              <a:t>Crop diseases can devastate yields, leading to significant financial losses for farmers. Early detection and timely intervention are crucial for effective management. There is a critical need for an intelligent system that analyzes crop images and environmental data to predict potential disease outbreaks, providing farmers with actionable insights and treatment recommendations to mitigate risks.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245997"/>
            <a:ext cx="10668000" cy="414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200" indent="0">
              <a:buNone/>
            </a:pPr>
            <a:r>
              <a:rPr lang="en-US" sz="1400" b="1" dirty="0"/>
              <a:t>Objectives</a:t>
            </a:r>
          </a:p>
          <a:p>
            <a:pPr marL="76200" indent="0">
              <a:buNone/>
            </a:pPr>
            <a:endParaRPr lang="en-US" sz="1400" b="1" dirty="0"/>
          </a:p>
          <a:p>
            <a:pPr marL="76200" indent="0">
              <a:buNone/>
            </a:pPr>
            <a:r>
              <a:rPr lang="en-US" sz="1400" b="1" dirty="0"/>
              <a:t>Primary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Early Disease Detection:</a:t>
            </a:r>
            <a:r>
              <a:rPr lang="en-US" sz="1400" dirty="0"/>
              <a:t> Develop a machine learning-based system capable of identifying crop diseases from images with &gt;95%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Real-time Analysis:</a:t>
            </a:r>
            <a:r>
              <a:rPr lang="en-US" sz="1400" dirty="0"/>
              <a:t> Create a mobile and web-based platform for instant disease diagnosis and treatment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Predictive Analytics:</a:t>
            </a:r>
            <a:r>
              <a:rPr lang="en-US" sz="1400" dirty="0"/>
              <a:t> Implement algorithms to predict disease outbreaks based on environmental and historical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Farmer Empowerment:</a:t>
            </a:r>
            <a:r>
              <a:rPr lang="en-US" sz="1400" dirty="0"/>
              <a:t> Provide accessible technology solutions to farmers regardless of their technical expertise</a:t>
            </a:r>
          </a:p>
          <a:p>
            <a:pPr marL="76200" indent="0">
              <a:buNone/>
            </a:pPr>
            <a:r>
              <a:rPr lang="en-US" sz="1400" b="1" dirty="0"/>
              <a:t>Secondary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Cost Reduction:</a:t>
            </a:r>
            <a:r>
              <a:rPr lang="en-US" sz="1400" dirty="0"/>
              <a:t> Minimize crop losses through early intervention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Knowledge Dissemination:</a:t>
            </a:r>
            <a:r>
              <a:rPr lang="en-US" sz="1400" dirty="0"/>
              <a:t> Create a centralized platform for agricultural best practices and treatment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Data Collection:</a:t>
            </a:r>
            <a:r>
              <a:rPr lang="en-US" sz="1400" dirty="0"/>
              <a:t> Build a comprehensive database of crop diseases and their regional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IoT Integration:</a:t>
            </a:r>
            <a:r>
              <a:rPr lang="en-US" sz="1400" dirty="0"/>
              <a:t> Incorporate environmental sensors for comprehensive crop monitoring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 (continuation)..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60121"/>
            <a:ext cx="10668000" cy="617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1100" b="1" dirty="0"/>
              <a:t>Background and Related Work for Title Selection</a:t>
            </a:r>
          </a:p>
          <a:p>
            <a:pPr marL="76200" indent="0">
              <a:buNone/>
            </a:pPr>
            <a:endParaRPr lang="en-US" sz="1100" b="1" dirty="0"/>
          </a:p>
          <a:p>
            <a:pPr marL="76200" indent="0">
              <a:buNone/>
            </a:pPr>
            <a:r>
              <a:rPr lang="en-US" sz="1100" b="1" dirty="0"/>
              <a:t>Current Agricultural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Global Impact:</a:t>
            </a:r>
            <a:r>
              <a:rPr lang="en-US" sz="1100" dirty="0"/>
              <a:t> Plant diseases cause 20-40% annual crop losses worldwide, affecting food security for billions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Economic Loss:</a:t>
            </a:r>
            <a:r>
              <a:rPr lang="en-US" sz="1100" dirty="0"/>
              <a:t> Agricultural diseases result in $220 billion annual losses globally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Detection Delays:</a:t>
            </a:r>
            <a:r>
              <a:rPr lang="en-US" sz="1100" dirty="0"/>
              <a:t> Traditional disease identification methods are slow, often requiring expert consultation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Limited Accessibility:</a:t>
            </a:r>
            <a:r>
              <a:rPr lang="en-US" sz="1100" dirty="0"/>
              <a:t> Rural farmers lack access to agricultural experts and modern diagnostic tools</a:t>
            </a:r>
          </a:p>
          <a:p>
            <a:pPr marL="76200" indent="0">
              <a:buNone/>
            </a:pPr>
            <a:endParaRPr lang="en-US" sz="1100" dirty="0"/>
          </a:p>
          <a:p>
            <a:pPr marL="76200" indent="0">
              <a:buNone/>
            </a:pPr>
            <a:r>
              <a:rPr lang="en-US" sz="1100" b="1" dirty="0"/>
              <a:t>Existing Solutions Analysis:</a:t>
            </a:r>
          </a:p>
          <a:p>
            <a:pPr marL="76200" indent="0">
              <a:buNone/>
            </a:pPr>
            <a:r>
              <a:rPr lang="en-US" sz="1100" b="1" dirty="0"/>
              <a:t>Traditional Methods: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Visual inspection by agricultural experts (time-consuming, expensive)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Laboratory testing (slow results, high costs)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Manual monitoring systems (labor-intensive, prone to human error)</a:t>
            </a:r>
          </a:p>
          <a:p>
            <a:pPr marL="76200" indent="0">
              <a:buNone/>
            </a:pPr>
            <a:r>
              <a:rPr lang="en-US" sz="1100" b="1" dirty="0"/>
              <a:t>Digital Solutions: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Basic plant identification apps (limited disease detection capabilities)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Sensor-based monitoring systems (high cost, complex installation)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Expert consultation platforms (not real-time, scalability issues)</a:t>
            </a:r>
          </a:p>
          <a:p>
            <a:pPr marL="76200" indent="0">
              <a:buNone/>
            </a:pPr>
            <a:r>
              <a:rPr lang="en-US" sz="1100" b="1" dirty="0"/>
              <a:t>Research Gaps Identified: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Lack of comprehensive, real-time disease detection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Limited integration between image recognition and environmental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Absence of multilingual, farmer-friendly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Insufficient predictive analytics for disease outbreak prevention</a:t>
            </a: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1586F-D3D2-CFB2-8B7F-3522EC06FAB9}"/>
              </a:ext>
            </a:extLst>
          </p:cNvPr>
          <p:cNvSpPr txBox="1"/>
          <p:nvPr/>
        </p:nvSpPr>
        <p:spPr>
          <a:xfrm>
            <a:off x="812801" y="960581"/>
            <a:ext cx="9910618" cy="53696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Image Processing Complexity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Varying lighting conditions in field environments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Different plant growth stages affecting disease visibility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Multiple diseases with similar visual symptoms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Background noise and environmental interference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Data Quality and Availability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Limited labeled datasets for Indian crop varieties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Seasonal variations in disease patterns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Regional differences in crop diseases and treatments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Technology Adoption Barriers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Limited smartphone penetration in rural areas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Internet connectivity issues in remote locations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Varying levels of digital literacy among farmers</a:t>
            </a:r>
          </a:p>
          <a:p>
            <a:r>
              <a:rPr lang="en-US" sz="1600" b="1" dirty="0"/>
              <a:t>Solution Approach:</a:t>
            </a:r>
          </a:p>
          <a:p>
            <a:r>
              <a:rPr lang="en-US" sz="1600" b="1" dirty="0"/>
              <a:t>Multi-layered Architecture: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Layer:</a:t>
            </a:r>
            <a:r>
              <a:rPr lang="en-US" sz="1600" dirty="0"/>
              <a:t> Comprehensive disease image datasets, environmental data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Processing Layer:</a:t>
            </a:r>
            <a:r>
              <a:rPr lang="en-US" sz="1600" dirty="0"/>
              <a:t> Advanced CNN models with transfer learning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Application Layer:</a:t>
            </a:r>
            <a:r>
              <a:rPr lang="en-US" sz="1600" dirty="0"/>
              <a:t> Cross-platform mobile and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Intelligence Layer:</a:t>
            </a:r>
            <a:r>
              <a:rPr lang="en-US" sz="1600" dirty="0"/>
              <a:t> Predictive analytics and recommendation engines</a:t>
            </a:r>
          </a:p>
          <a:p>
            <a:r>
              <a:rPr lang="en-US" sz="1600" b="1" dirty="0"/>
              <a:t>Key Features: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Real-time image-based disease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Environmental data correlation for outbreak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Multilingual support for diverse user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Offline functionality for connectivity-limited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Expert consultation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Treatment tracking and effectiveness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https://github.com/Mjdude/AI-Driven-Crop-Disease-Prediction-and-Management-System-FarmLive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 fontScale="62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r>
              <a:rPr lang="en-US" b="1" dirty="0"/>
              <a:t>Software Requirements:</a:t>
            </a:r>
          </a:p>
          <a:p>
            <a:r>
              <a:rPr lang="en-US" b="1" dirty="0"/>
              <a:t>Development Environment: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Operating System: Windows 10/11, macOS, Ubuntu 20.04+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IDEs: Visual Studio Code, PyCharm, 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Version Control: Git,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Tools: Figma, Adobe XD</a:t>
            </a:r>
          </a:p>
          <a:p>
            <a:r>
              <a:rPr lang="en-US" b="1" dirty="0"/>
              <a:t>Runtime Environment: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3.8+, Node.js 16+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OS: iOS 12+, Android 8.0+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Browsers: Chrome 90+, Firefox 88+, Safari 14+</a:t>
            </a:r>
          </a:p>
          <a:p>
            <a:r>
              <a:rPr lang="en-US" b="1" dirty="0"/>
              <a:t>Hardware Requirements:</a:t>
            </a:r>
          </a:p>
          <a:p>
            <a:r>
              <a:rPr lang="en-US" b="1" dirty="0"/>
              <a:t>Development Setup: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CPU: Intel i5/AMD Ryzen 5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RAM: 16GB minimum, 32GB recommended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Storage: 512GB SSD minimum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GPU: NVIDIA GTX 1060 or higher (for ML training)</a:t>
            </a:r>
          </a:p>
          <a:p>
            <a:r>
              <a:rPr lang="en-US" b="1" dirty="0"/>
              <a:t>Production Infrastructure: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Computing: Scalable instances (2-8 vCPUs)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Storage: 100GB+ for image datasets and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Bandwidth: High-speed internet for real-time processing</a:t>
            </a:r>
          </a:p>
          <a:p>
            <a:r>
              <a:rPr lang="en-US" b="1" dirty="0"/>
              <a:t>End-User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Device: 3GB RAM, Android 8.0+/iOS 12+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Internet: 2G/3G/4G connectivity (offline mode available)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Camera: 8MP minimum for disease image capture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FF31A-B6F5-E4BF-2FA9-6B00D7E6657C}"/>
              </a:ext>
            </a:extLst>
          </p:cNvPr>
          <p:cNvSpPr txBox="1"/>
          <p:nvPr/>
        </p:nvSpPr>
        <p:spPr>
          <a:xfrm>
            <a:off x="812799" y="1074815"/>
            <a:ext cx="10797309" cy="466281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600" b="1" dirty="0"/>
              <a:t>Innovation or Novel Contributions</a:t>
            </a:r>
          </a:p>
          <a:p>
            <a:r>
              <a:rPr lang="en-US" sz="1600" b="1" dirty="0"/>
              <a:t>Technical Innovations: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Hybrid Detection Model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Combines image recognition with environmental parameter analysis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Multi-modal fusion of visual and sensor data for enhanced accuracy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Ensemble learning approach using multiple CNN architectures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Predictive Disease Modeling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Time-series analysis for disease outbreak forecasting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Geographic information system (GIS) integration for spatial analysis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Weather pattern correlation for proactive alerts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Adaptive Learning System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Continuous model improvement through farmer feedback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Regional adaptation based on local crop varieties and diseases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Crowdsourced data validation mechanisms</a:t>
            </a:r>
          </a:p>
          <a:p>
            <a:r>
              <a:rPr lang="en-US" sz="1600" b="1" dirty="0"/>
              <a:t>Social Impact Innovations: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Farmer-Centric Design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Voice-enabled interfaces for low-literacy users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Visual instruction guides with local language support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Community-driven knowledge sharing platform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Scalable Technology Solution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Cloud-based architecture for global accessibility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Progressive Web App (PWA) for low-end devices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API-first design for third-party integrations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Sustainable Agriculture Promotion</a:t>
            </a:r>
            <a:r>
              <a:rPr lang="en-US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Organic treatment recommendations prioritization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Crop rotation suggestions based on disease history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Integrated pest management (IPM) strategies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4A488-65A6-3C94-A4DC-E7178CC448FF}"/>
              </a:ext>
            </a:extLst>
          </p:cNvPr>
          <p:cNvSpPr txBox="1"/>
          <p:nvPr/>
        </p:nvSpPr>
        <p:spPr>
          <a:xfrm>
            <a:off x="812800" y="1043731"/>
            <a:ext cx="10880437" cy="477053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600" b="1" dirty="0"/>
              <a:t>Technology Stack Components</a:t>
            </a:r>
          </a:p>
          <a:p>
            <a:r>
              <a:rPr lang="en-US" sz="1600" b="1" dirty="0"/>
              <a:t>Machine Learning &amp; AI: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Frameworks:</a:t>
            </a:r>
            <a:r>
              <a:rPr lang="en-US" sz="1600" dirty="0"/>
              <a:t> TensorFlow 2.x, </a:t>
            </a:r>
            <a:r>
              <a:rPr lang="en-US" sz="1600" dirty="0" err="1"/>
              <a:t>PyTorch</a:t>
            </a:r>
            <a:r>
              <a:rPr lang="en-US" sz="1600" dirty="0"/>
              <a:t>, </a:t>
            </a:r>
            <a:r>
              <a:rPr lang="en-US" sz="1600" dirty="0" err="1"/>
              <a:t>Keras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Model Architectures:</a:t>
            </a:r>
            <a:r>
              <a:rPr lang="en-US" sz="1600" dirty="0"/>
              <a:t> ResNet-50, EfficientNet-B7, VGG-19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Libraries:</a:t>
            </a:r>
            <a:r>
              <a:rPr lang="en-US" sz="1600" dirty="0"/>
              <a:t> OpenCV, scikit-learn, NumPy,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Tools:</a:t>
            </a:r>
            <a:r>
              <a:rPr lang="en-US" sz="1600" dirty="0"/>
              <a:t> </a:t>
            </a:r>
            <a:r>
              <a:rPr lang="en-US" sz="1600" dirty="0" err="1"/>
              <a:t>Jupyter</a:t>
            </a:r>
            <a:r>
              <a:rPr lang="en-US" sz="1600" dirty="0"/>
              <a:t> Notebooks, Google </a:t>
            </a:r>
            <a:r>
              <a:rPr lang="en-US" sz="1600" dirty="0" err="1"/>
              <a:t>Colab</a:t>
            </a:r>
            <a:r>
              <a:rPr lang="en-US" sz="1600" dirty="0"/>
              <a:t>, </a:t>
            </a:r>
            <a:r>
              <a:rPr lang="en-US" sz="1600" dirty="0" err="1"/>
              <a:t>MLflow</a:t>
            </a:r>
            <a:endParaRPr lang="en-US" sz="1600" dirty="0"/>
          </a:p>
          <a:p>
            <a:r>
              <a:rPr lang="en-US" sz="1600" b="1" dirty="0"/>
              <a:t>Backend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Languages:</a:t>
            </a:r>
            <a:r>
              <a:rPr lang="en-US" sz="1600" dirty="0"/>
              <a:t> Python,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Frameworks:</a:t>
            </a:r>
            <a:r>
              <a:rPr lang="en-US" sz="1600" dirty="0"/>
              <a:t> Django/Flask,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Databases:</a:t>
            </a:r>
            <a:r>
              <a:rPr lang="en-US" sz="1600" dirty="0"/>
              <a:t> MongoDB (NoSQL), PostgreSQL (Relational)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APIs:</a:t>
            </a:r>
            <a:r>
              <a:rPr lang="en-US" sz="1600" dirty="0"/>
              <a:t> RESTful services, </a:t>
            </a:r>
            <a:r>
              <a:rPr lang="en-US" sz="1600" dirty="0" err="1"/>
              <a:t>GraphQL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Authentication:</a:t>
            </a:r>
            <a:r>
              <a:rPr lang="en-US" sz="1600" dirty="0"/>
              <a:t> JWT, OAuth 2.0</a:t>
            </a:r>
          </a:p>
          <a:p>
            <a:r>
              <a:rPr lang="en-US" sz="1600" b="1" dirty="0"/>
              <a:t>Frontend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Web:</a:t>
            </a:r>
            <a:r>
              <a:rPr lang="en-US" sz="1600" dirty="0"/>
              <a:t> React.js, Next.js, HTML5, CSS3, JavaScript/TypeScript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Mobile:</a:t>
            </a:r>
            <a:r>
              <a:rPr lang="en-US" sz="1600" dirty="0"/>
              <a:t> React Native, Flutter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UI Libraries:</a:t>
            </a:r>
            <a:r>
              <a:rPr lang="en-US" sz="1600" dirty="0"/>
              <a:t> Material-UI,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State Management:</a:t>
            </a:r>
            <a:r>
              <a:rPr lang="en-US" sz="1600" dirty="0"/>
              <a:t> Redux, Context API</a:t>
            </a:r>
          </a:p>
          <a:p>
            <a:r>
              <a:rPr lang="en-US" sz="1600" b="1" dirty="0"/>
              <a:t>Cloud &amp; DevOps: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Platforms:</a:t>
            </a:r>
            <a:r>
              <a:rPr lang="en-US" sz="1600" dirty="0"/>
              <a:t> AWS/Google Cloud Platform/Microsoft 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Services:</a:t>
            </a:r>
            <a:r>
              <a:rPr lang="en-US" sz="1600" dirty="0"/>
              <a:t> EC2, S3, Lambda, Cloud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Containerization:</a:t>
            </a:r>
            <a:r>
              <a:rPr lang="en-US" sz="1600" dirty="0"/>
              <a:t> Docker, 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CI/CD:</a:t>
            </a:r>
            <a:r>
              <a:rPr lang="en-US" sz="1600" dirty="0"/>
              <a:t> Jenkins, GitHub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Monitoring:</a:t>
            </a:r>
            <a:r>
              <a:rPr lang="en-US" sz="1600" dirty="0"/>
              <a:t> CloudWatch, Prometheus</a:t>
            </a:r>
          </a:p>
          <a:p>
            <a:r>
              <a:rPr lang="en-US" sz="1600" b="1" dirty="0"/>
              <a:t>Database &amp; Storage: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Image Storage:</a:t>
            </a:r>
            <a:r>
              <a:rPr lang="en-US" sz="1600" dirty="0"/>
              <a:t> AWS S3, Google Cloud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Database:</a:t>
            </a:r>
            <a:r>
              <a:rPr lang="en-US" sz="1600" dirty="0"/>
              <a:t> MongoDB Atlas, AWS 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Caching:</a:t>
            </a:r>
            <a:r>
              <a:rPr lang="en-US" sz="1600" dirty="0"/>
              <a:t> Redis, Memcached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CDN:</a:t>
            </a:r>
            <a:r>
              <a:rPr lang="en-US" sz="1600" dirty="0"/>
              <a:t> CloudFront, </a:t>
            </a:r>
            <a:r>
              <a:rPr lang="en-US" sz="1600" dirty="0" err="1"/>
              <a:t>CloudFlare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02495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2195</Words>
  <Application>Microsoft Office PowerPoint</Application>
  <PresentationFormat>Widescreen</PresentationFormat>
  <Paragraphs>233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Verdana</vt:lpstr>
      <vt:lpstr>Bioinformatics</vt:lpstr>
      <vt:lpstr>AI-Driven Crop Disease Prediction and Management System</vt:lpstr>
      <vt:lpstr>Problem Statement Number: PSCS_282</vt:lpstr>
      <vt:lpstr>Content</vt:lpstr>
      <vt:lpstr>Content (continuation)..</vt:lpstr>
      <vt:lpstr>Analysis of Problem Statement</vt:lpstr>
      <vt:lpstr>Github Link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HP</cp:lastModifiedBy>
  <cp:revision>42</cp:revision>
  <dcterms:modified xsi:type="dcterms:W3CDTF">2025-08-21T05:51:56Z</dcterms:modified>
</cp:coreProperties>
</file>