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78" r:id="rId3"/>
    <p:sldId id="279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9900"/>
    <a:srgbClr val="FF9900"/>
    <a:srgbClr val="FF3300"/>
    <a:srgbClr val="C0C0C0"/>
    <a:srgbClr val="FFFF99"/>
    <a:srgbClr val="FFCC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 autoAdjust="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B1C70F0-5C02-4D2A-910F-14C5714B3483}" type="datetimeFigureOut">
              <a:rPr lang="sr-Latn-CS"/>
              <a:pPr>
                <a:defRPr/>
              </a:pPr>
              <a:t>14.4.2019.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D6AC12-36DF-43F2-A47F-8D989851D0FE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2431953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r-HR" altLang="sr-Latn-R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893DC3-5E0C-4730-9355-4D9E4AC8063B}" type="slidenum">
              <a:rPr lang="hr-HR" altLang="sr-Latn-RS" sz="1200"/>
              <a:pPr eaLnBrk="1" hangingPunct="1"/>
              <a:t>1</a:t>
            </a:fld>
            <a:endParaRPr lang="hr-HR" altLang="sr-Latn-RS" sz="1200"/>
          </a:p>
        </p:txBody>
      </p:sp>
    </p:spTree>
    <p:extLst>
      <p:ext uri="{BB962C8B-B14F-4D97-AF65-F5344CB8AC3E}">
        <p14:creationId xmlns:p14="http://schemas.microsoft.com/office/powerpoint/2010/main" val="368350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r-HR" altLang="sr-Latn-R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64229B-97D0-4A88-B8A2-E417F4110B70}" type="slidenum">
              <a:rPr lang="hr-HR" altLang="sr-Latn-RS" sz="1200"/>
              <a:pPr eaLnBrk="1" hangingPunct="1"/>
              <a:t>10</a:t>
            </a:fld>
            <a:endParaRPr lang="hr-HR" altLang="sr-Latn-RS" sz="1200"/>
          </a:p>
        </p:txBody>
      </p:sp>
    </p:spTree>
    <p:extLst>
      <p:ext uri="{BB962C8B-B14F-4D97-AF65-F5344CB8AC3E}">
        <p14:creationId xmlns:p14="http://schemas.microsoft.com/office/powerpoint/2010/main" val="1551802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r-HR" altLang="sr-Latn-R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AA9A31-0B65-48D7-95A0-C6FFD17380FA}" type="slidenum">
              <a:rPr lang="hr-HR" altLang="sr-Latn-RS" sz="1200"/>
              <a:pPr eaLnBrk="1" hangingPunct="1"/>
              <a:t>11</a:t>
            </a:fld>
            <a:endParaRPr lang="hr-HR" altLang="sr-Latn-RS" sz="1200"/>
          </a:p>
        </p:txBody>
      </p:sp>
    </p:spTree>
    <p:extLst>
      <p:ext uri="{BB962C8B-B14F-4D97-AF65-F5344CB8AC3E}">
        <p14:creationId xmlns:p14="http://schemas.microsoft.com/office/powerpoint/2010/main" val="133137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r-HR" altLang="sr-Latn-R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CD6D51-A79F-4318-96D1-10954809F429}" type="slidenum">
              <a:rPr lang="hr-HR" altLang="sr-Latn-RS" sz="1200"/>
              <a:pPr eaLnBrk="1" hangingPunct="1"/>
              <a:t>12</a:t>
            </a:fld>
            <a:endParaRPr lang="hr-HR" altLang="sr-Latn-RS" sz="1200"/>
          </a:p>
        </p:txBody>
      </p:sp>
    </p:spTree>
    <p:extLst>
      <p:ext uri="{BB962C8B-B14F-4D97-AF65-F5344CB8AC3E}">
        <p14:creationId xmlns:p14="http://schemas.microsoft.com/office/powerpoint/2010/main" val="335820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r-HR" altLang="sr-Latn-R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F0FEB5-50AF-490F-AA08-5A7B6CFF7F71}" type="slidenum">
              <a:rPr lang="hr-HR" altLang="sr-Latn-RS" sz="1200"/>
              <a:pPr eaLnBrk="1" hangingPunct="1"/>
              <a:t>2</a:t>
            </a:fld>
            <a:endParaRPr lang="hr-HR" altLang="sr-Latn-RS" sz="1200"/>
          </a:p>
        </p:txBody>
      </p:sp>
    </p:spTree>
    <p:extLst>
      <p:ext uri="{BB962C8B-B14F-4D97-AF65-F5344CB8AC3E}">
        <p14:creationId xmlns:p14="http://schemas.microsoft.com/office/powerpoint/2010/main" val="235092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r-HR" altLang="sr-Latn-R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2A7878-32AE-4B23-B311-E1622D35AD5F}" type="slidenum">
              <a:rPr lang="hr-HR" altLang="sr-Latn-RS" sz="1200"/>
              <a:pPr eaLnBrk="1" hangingPunct="1"/>
              <a:t>3</a:t>
            </a:fld>
            <a:endParaRPr lang="hr-HR" altLang="sr-Latn-RS" sz="1200"/>
          </a:p>
        </p:txBody>
      </p:sp>
    </p:spTree>
    <p:extLst>
      <p:ext uri="{BB962C8B-B14F-4D97-AF65-F5344CB8AC3E}">
        <p14:creationId xmlns:p14="http://schemas.microsoft.com/office/powerpoint/2010/main" val="442277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r-HR" altLang="sr-Latn-R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735098-8090-4DC5-8B3A-4B1903F1BD04}" type="slidenum">
              <a:rPr lang="hr-HR" altLang="sr-Latn-RS" sz="1200"/>
              <a:pPr eaLnBrk="1" hangingPunct="1"/>
              <a:t>4</a:t>
            </a:fld>
            <a:endParaRPr lang="hr-HR" altLang="sr-Latn-RS" sz="1200"/>
          </a:p>
        </p:txBody>
      </p:sp>
    </p:spTree>
    <p:extLst>
      <p:ext uri="{BB962C8B-B14F-4D97-AF65-F5344CB8AC3E}">
        <p14:creationId xmlns:p14="http://schemas.microsoft.com/office/powerpoint/2010/main" val="180727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r-HR" altLang="sr-Latn-R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E1EBE18-5419-4DF6-931D-A0765EF43356}" type="slidenum">
              <a:rPr lang="hr-HR" altLang="sr-Latn-RS" sz="1200"/>
              <a:pPr eaLnBrk="1" hangingPunct="1"/>
              <a:t>5</a:t>
            </a:fld>
            <a:endParaRPr lang="hr-HR" altLang="sr-Latn-RS" sz="1200"/>
          </a:p>
        </p:txBody>
      </p:sp>
    </p:spTree>
    <p:extLst>
      <p:ext uri="{BB962C8B-B14F-4D97-AF65-F5344CB8AC3E}">
        <p14:creationId xmlns:p14="http://schemas.microsoft.com/office/powerpoint/2010/main" val="234950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r-HR" altLang="sr-Latn-R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A3A96F2-F25E-4235-B60C-57B25F4BF975}" type="slidenum">
              <a:rPr lang="hr-HR" altLang="sr-Latn-RS" sz="1200"/>
              <a:pPr eaLnBrk="1" hangingPunct="1"/>
              <a:t>6</a:t>
            </a:fld>
            <a:endParaRPr lang="hr-HR" altLang="sr-Latn-RS" sz="1200"/>
          </a:p>
        </p:txBody>
      </p:sp>
    </p:spTree>
    <p:extLst>
      <p:ext uri="{BB962C8B-B14F-4D97-AF65-F5344CB8AC3E}">
        <p14:creationId xmlns:p14="http://schemas.microsoft.com/office/powerpoint/2010/main" val="4108730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r-HR" altLang="sr-Latn-R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6C70BE-FE88-4D4F-84EF-D80ECB9254C7}" type="slidenum">
              <a:rPr lang="hr-HR" altLang="sr-Latn-RS" sz="1200"/>
              <a:pPr eaLnBrk="1" hangingPunct="1"/>
              <a:t>7</a:t>
            </a:fld>
            <a:endParaRPr lang="hr-HR" altLang="sr-Latn-RS" sz="1200"/>
          </a:p>
        </p:txBody>
      </p:sp>
    </p:spTree>
    <p:extLst>
      <p:ext uri="{BB962C8B-B14F-4D97-AF65-F5344CB8AC3E}">
        <p14:creationId xmlns:p14="http://schemas.microsoft.com/office/powerpoint/2010/main" val="2007208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r-HR" altLang="sr-Latn-R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29EDD4-BDEA-41F2-B2B3-4B8D3D0E1B1F}" type="slidenum">
              <a:rPr lang="hr-HR" altLang="sr-Latn-RS" sz="1200"/>
              <a:pPr eaLnBrk="1" hangingPunct="1"/>
              <a:t>8</a:t>
            </a:fld>
            <a:endParaRPr lang="hr-HR" altLang="sr-Latn-RS" sz="1200"/>
          </a:p>
        </p:txBody>
      </p:sp>
    </p:spTree>
    <p:extLst>
      <p:ext uri="{BB962C8B-B14F-4D97-AF65-F5344CB8AC3E}">
        <p14:creationId xmlns:p14="http://schemas.microsoft.com/office/powerpoint/2010/main" val="3770173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r-HR" altLang="sr-Latn-R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845826-2212-4D60-9DA1-19533FB59142}" type="slidenum">
              <a:rPr lang="hr-HR" altLang="sr-Latn-RS" sz="1200"/>
              <a:pPr eaLnBrk="1" hangingPunct="1"/>
              <a:t>9</a:t>
            </a:fld>
            <a:endParaRPr lang="hr-HR" altLang="sr-Latn-RS" sz="1200"/>
          </a:p>
        </p:txBody>
      </p:sp>
    </p:spTree>
    <p:extLst>
      <p:ext uri="{BB962C8B-B14F-4D97-AF65-F5344CB8AC3E}">
        <p14:creationId xmlns:p14="http://schemas.microsoft.com/office/powerpoint/2010/main" val="357885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hr-H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4B630-FD3E-43DA-8DF5-368896786FD2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23130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293B8F-96FE-4BF1-82B0-4D7FB2EED9DD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261627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78753-30B9-4786-ACD7-094EA3806F3B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97347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2CF91-738D-468E-98AB-CD786FDB9F86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95116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F99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A52EB-F4D8-41B7-B90A-07732F7F5810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4839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A83FA-599B-48D8-A1A5-5C470569E085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214727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48B9ED-9D88-4105-8670-2ACCC3D3F224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251782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117A0-437B-4D79-B9A9-A78A9F5C6979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27053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FC4FC4-CD06-42F7-9C34-8462A44F4902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64401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57E1-BBFE-4E31-867E-F39306A763D2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296232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1B232-3DE3-4C88-A2A4-0E1233498B82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5579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64D95-4823-4E8C-9393-7B56D15960E6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246573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 cap="rnd">
            <a:pattFill prst="ltDnDiag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Master text styles</a:t>
            </a:r>
          </a:p>
          <a:p>
            <a:pPr lvl="1"/>
            <a:r>
              <a:rPr lang="en-GB" altLang="sr-Latn-RS" smtClean="0"/>
              <a:t>Second level</a:t>
            </a:r>
          </a:p>
          <a:p>
            <a:pPr lvl="2"/>
            <a:r>
              <a:rPr lang="en-GB" altLang="sr-Latn-RS" smtClean="0"/>
              <a:t>Third level</a:t>
            </a:r>
          </a:p>
          <a:p>
            <a:pPr lvl="3"/>
            <a:r>
              <a:rPr lang="en-GB" altLang="sr-Latn-RS" smtClean="0"/>
              <a:t>Fourth level</a:t>
            </a:r>
          </a:p>
          <a:p>
            <a:pPr lvl="4"/>
            <a:r>
              <a:rPr lang="en-GB" altLang="sr-Latn-R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844D3FB-D52F-4F7B-BBCC-976F3497CF21}" type="slidenum">
              <a:rPr lang="en-GB" altLang="sr-Latn-RS"/>
              <a:pPr/>
              <a:t>‹#›</a:t>
            </a:fld>
            <a:endParaRPr lang="en-GB" altLang="sr-Latn-R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900113" y="73025"/>
            <a:ext cx="7416800" cy="40322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800" dirty="0">
                <a:solidFill>
                  <a:srgbClr val="C0C0C0"/>
                </a:solidFill>
                <a:latin typeface="Arial" charset="0"/>
              </a:rPr>
              <a:t>OZNAČITELJSKI JEZICI ZA PRIKAZ I OPIS SADRŽAJA</a:t>
            </a:r>
            <a:endParaRPr lang="en-US" sz="1800" dirty="0">
              <a:solidFill>
                <a:srgbClr val="C0C0C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xml_attributes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pozitorij.ffos.h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smtClean="0"/>
              <a:t>VJEŽBA 8</a:t>
            </a:r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389438"/>
            <a:ext cx="7632700" cy="479425"/>
          </a:xfrm>
        </p:spPr>
        <p:txBody>
          <a:bodyPr/>
          <a:lstStyle/>
          <a:p>
            <a:pPr eaLnBrk="1" hangingPunct="1"/>
            <a:r>
              <a:rPr lang="hr-HR" altLang="sr-Latn-RS" smtClean="0">
                <a:solidFill>
                  <a:schemeClr val="bg2"/>
                </a:solidFill>
              </a:rPr>
              <a:t>XML (</a:t>
            </a:r>
            <a:r>
              <a:rPr lang="hr-HR" altLang="sr-Latn-RS" i="1" smtClean="0">
                <a:solidFill>
                  <a:schemeClr val="bg2"/>
                </a:solidFill>
              </a:rPr>
              <a:t>e</a:t>
            </a:r>
            <a:r>
              <a:rPr lang="hr-HR" altLang="sr-Latn-RS" b="1" i="1" smtClean="0">
                <a:solidFill>
                  <a:schemeClr val="bg2"/>
                </a:solidFill>
              </a:rPr>
              <a:t>X</a:t>
            </a:r>
            <a:r>
              <a:rPr lang="hr-HR" altLang="sr-Latn-RS" i="1" smtClean="0">
                <a:solidFill>
                  <a:schemeClr val="bg2"/>
                </a:solidFill>
              </a:rPr>
              <a:t>tensible </a:t>
            </a:r>
            <a:r>
              <a:rPr lang="hr-HR" altLang="sr-Latn-RS" b="1" i="1" smtClean="0">
                <a:solidFill>
                  <a:schemeClr val="bg2"/>
                </a:solidFill>
              </a:rPr>
              <a:t>M</a:t>
            </a:r>
            <a:r>
              <a:rPr lang="hr-HR" altLang="sr-Latn-RS" i="1" smtClean="0">
                <a:solidFill>
                  <a:schemeClr val="bg2"/>
                </a:solidFill>
              </a:rPr>
              <a:t>arkup </a:t>
            </a:r>
            <a:r>
              <a:rPr lang="hr-HR" altLang="sr-Latn-RS" b="1" i="1" smtClean="0">
                <a:solidFill>
                  <a:schemeClr val="bg2"/>
                </a:solidFill>
              </a:rPr>
              <a:t>L</a:t>
            </a:r>
            <a:r>
              <a:rPr lang="hr-HR" altLang="sr-Latn-RS" i="1" smtClean="0">
                <a:solidFill>
                  <a:schemeClr val="bg2"/>
                </a:solidFill>
              </a:rPr>
              <a:t>anguage</a:t>
            </a:r>
            <a:r>
              <a:rPr lang="hr-HR" altLang="sr-Latn-RS" smtClean="0">
                <a:solidFill>
                  <a:schemeClr val="bg2"/>
                </a:solidFill>
              </a:rPr>
              <a:t>)</a:t>
            </a:r>
            <a:endParaRPr lang="en-US" altLang="sr-Latn-RS" smtClean="0">
              <a:solidFill>
                <a:schemeClr val="bg2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47813" y="5373688"/>
            <a:ext cx="6130925" cy="3968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2000">
                <a:latin typeface="Verdana" panose="020B0604030504040204" pitchFamily="34" charset="0"/>
              </a:rPr>
              <a:t>XML tutorial: </a:t>
            </a:r>
            <a:r>
              <a:rPr lang="hr-HR" altLang="sr-Latn-RS" sz="2000">
                <a:latin typeface="Verdana" panose="020B0604030504040204" pitchFamily="34" charset="0"/>
                <a:hlinkClick r:id="rId3"/>
              </a:rPr>
              <a:t>http://www.w3schools.com/xml/</a:t>
            </a:r>
            <a:endParaRPr lang="hr-HR" altLang="sr-Latn-RS" sz="2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15938"/>
          </a:xfrm>
        </p:spPr>
        <p:txBody>
          <a:bodyPr/>
          <a:lstStyle/>
          <a:p>
            <a:pPr eaLnBrk="1" hangingPunct="1"/>
            <a:r>
              <a:rPr lang="hr-HR" altLang="sr-Latn-RS" sz="3600" smtClean="0"/>
              <a:t>Atributi vs. Elementi (2)</a:t>
            </a:r>
            <a:endParaRPr lang="en-US" altLang="sr-Latn-RS" sz="36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81125"/>
            <a:ext cx="7931150" cy="4784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800" smtClean="0"/>
              <a:t>Nedostaci atributa nastavak...</a:t>
            </a:r>
          </a:p>
          <a:p>
            <a:pPr lvl="1" eaLnBrk="1" hangingPunct="1">
              <a:lnSpc>
                <a:spcPct val="80000"/>
              </a:lnSpc>
            </a:pPr>
            <a:r>
              <a:rPr lang="hr-HR" altLang="sr-Latn-RS" sz="1800" smtClean="0"/>
              <a:t>Nisu jednostavno proširivi (elementi jesu) </a:t>
            </a:r>
          </a:p>
          <a:p>
            <a:pPr lvl="1" eaLnBrk="1" hangingPunct="1">
              <a:lnSpc>
                <a:spcPct val="80000"/>
              </a:lnSpc>
            </a:pPr>
            <a:endParaRPr lang="hr-HR" altLang="sr-Latn-RS" sz="1800" smtClean="0"/>
          </a:p>
          <a:p>
            <a:pPr lvl="1" eaLnBrk="1" hangingPunct="1">
              <a:lnSpc>
                <a:spcPct val="80000"/>
              </a:lnSpc>
            </a:pPr>
            <a:endParaRPr lang="hr-HR" altLang="sr-Latn-RS" sz="1800" smtClean="0"/>
          </a:p>
          <a:p>
            <a:pPr lvl="1" eaLnBrk="1" hangingPunct="1">
              <a:lnSpc>
                <a:spcPct val="80000"/>
              </a:lnSpc>
            </a:pPr>
            <a:endParaRPr lang="hr-HR" altLang="sr-Latn-RS" sz="1800" smtClean="0"/>
          </a:p>
          <a:p>
            <a:pPr lvl="1" eaLnBrk="1" hangingPunct="1">
              <a:lnSpc>
                <a:spcPct val="80000"/>
              </a:lnSpc>
            </a:pPr>
            <a:endParaRPr lang="hr-HR" altLang="sr-Latn-RS" sz="1800" smtClean="0"/>
          </a:p>
          <a:p>
            <a:pPr lvl="1" eaLnBrk="1" hangingPunct="1">
              <a:lnSpc>
                <a:spcPct val="80000"/>
              </a:lnSpc>
            </a:pPr>
            <a:endParaRPr lang="hr-HR" altLang="sr-Latn-RS" sz="1800" smtClean="0"/>
          </a:p>
          <a:p>
            <a:pPr lvl="1" eaLnBrk="1" hangingPunct="1">
              <a:lnSpc>
                <a:spcPct val="80000"/>
              </a:lnSpc>
            </a:pPr>
            <a:endParaRPr lang="hr-HR" altLang="sr-Latn-RS" sz="1800" smtClean="0"/>
          </a:p>
          <a:p>
            <a:pPr lvl="1" eaLnBrk="1" hangingPunct="1">
              <a:lnSpc>
                <a:spcPct val="80000"/>
              </a:lnSpc>
            </a:pPr>
            <a:endParaRPr lang="hr-HR" altLang="sr-Latn-RS" sz="1800" smtClean="0"/>
          </a:p>
          <a:p>
            <a:pPr lvl="1" eaLnBrk="1" hangingPunct="1">
              <a:lnSpc>
                <a:spcPct val="80000"/>
              </a:lnSpc>
            </a:pPr>
            <a:endParaRPr lang="hr-HR" altLang="sr-Latn-RS" sz="1800" smtClean="0"/>
          </a:p>
          <a:p>
            <a:pPr lvl="1" eaLnBrk="1" hangingPunct="1">
              <a:lnSpc>
                <a:spcPct val="80000"/>
              </a:lnSpc>
            </a:pPr>
            <a:r>
              <a:rPr lang="hr-HR" altLang="sr-Latn-RS" sz="1800" smtClean="0"/>
              <a:t>Ne mogu opisati strukturu teksta (elementi mogu)</a:t>
            </a:r>
          </a:p>
          <a:p>
            <a:pPr eaLnBrk="1" hangingPunct="1">
              <a:lnSpc>
                <a:spcPct val="80000"/>
              </a:lnSpc>
            </a:pPr>
            <a:endParaRPr lang="hr-HR" altLang="sr-Latn-RS" sz="1800" smtClean="0"/>
          </a:p>
          <a:p>
            <a:pPr eaLnBrk="1" hangingPunct="1">
              <a:lnSpc>
                <a:spcPct val="80000"/>
              </a:lnSpc>
            </a:pPr>
            <a:endParaRPr lang="hr-HR" altLang="sr-Latn-RS" sz="1800" smtClean="0"/>
          </a:p>
          <a:p>
            <a:pPr eaLnBrk="1" hangingPunct="1">
              <a:lnSpc>
                <a:spcPct val="80000"/>
              </a:lnSpc>
            </a:pPr>
            <a:endParaRPr lang="hr-HR" altLang="sr-Latn-RS" sz="1800" smtClean="0"/>
          </a:p>
          <a:p>
            <a:pPr eaLnBrk="1" hangingPunct="1">
              <a:lnSpc>
                <a:spcPct val="80000"/>
              </a:lnSpc>
            </a:pPr>
            <a:endParaRPr lang="hr-HR" altLang="sr-Latn-RS" sz="1800" smtClean="0"/>
          </a:p>
          <a:p>
            <a:pPr eaLnBrk="1" hangingPunct="1">
              <a:lnSpc>
                <a:spcPct val="80000"/>
              </a:lnSpc>
            </a:pPr>
            <a:r>
              <a:rPr lang="hr-HR" altLang="sr-Latn-RS" sz="1600" smtClean="0"/>
              <a:t>Najgora moguća uporaba XML-a onda bi izgledala ovako:</a:t>
            </a:r>
            <a:endParaRPr lang="en-US" altLang="sr-Latn-RS" sz="160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908175" y="5805488"/>
            <a:ext cx="4752975" cy="8255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&lt;note day="</a:t>
            </a:r>
            <a:r>
              <a:rPr lang="en-US" altLang="sr-Latn-RS" sz="1600" smtClean="0">
                <a:latin typeface="Arial" panose="020B0604020202020204" pitchFamily="34" charset="0"/>
              </a:rPr>
              <a:t>1</a:t>
            </a:r>
            <a:r>
              <a:rPr lang="hr-HR" altLang="sr-Latn-RS" sz="1600" smtClean="0">
                <a:latin typeface="Arial" panose="020B0604020202020204" pitchFamily="34" charset="0"/>
              </a:rPr>
              <a:t>5</a:t>
            </a:r>
            <a:r>
              <a:rPr lang="en-US" altLang="sr-Latn-RS" sz="1600" smtClean="0">
                <a:latin typeface="Arial" panose="020B0604020202020204" pitchFamily="34" charset="0"/>
              </a:rPr>
              <a:t>" </a:t>
            </a:r>
            <a:r>
              <a:rPr lang="en-US" altLang="sr-Latn-RS" sz="1600">
                <a:latin typeface="Arial" panose="020B0604020202020204" pitchFamily="34" charset="0"/>
              </a:rPr>
              <a:t>month</a:t>
            </a:r>
            <a:r>
              <a:rPr lang="en-US" altLang="sr-Latn-RS" sz="1600" smtClean="0">
                <a:latin typeface="Arial" panose="020B0604020202020204" pitchFamily="34" charset="0"/>
              </a:rPr>
              <a:t>=„</a:t>
            </a:r>
            <a:r>
              <a:rPr lang="hr-HR" altLang="sr-Latn-RS" sz="1600" smtClean="0">
                <a:latin typeface="Arial" panose="020B0604020202020204" pitchFamily="34" charset="0"/>
              </a:rPr>
              <a:t>04</a:t>
            </a:r>
            <a:r>
              <a:rPr lang="en-US" altLang="sr-Latn-RS" sz="1600" smtClean="0">
                <a:latin typeface="Arial" panose="020B0604020202020204" pitchFamily="34" charset="0"/>
              </a:rPr>
              <a:t>" </a:t>
            </a:r>
            <a:r>
              <a:rPr lang="en-US" altLang="sr-Latn-RS" sz="1600">
                <a:latin typeface="Arial" panose="020B0604020202020204" pitchFamily="34" charset="0"/>
              </a:rPr>
              <a:t>year="</a:t>
            </a:r>
            <a:r>
              <a:rPr lang="en-US" altLang="sr-Latn-RS" sz="1600" smtClean="0">
                <a:latin typeface="Arial" panose="020B0604020202020204" pitchFamily="34" charset="0"/>
              </a:rPr>
              <a:t>20</a:t>
            </a:r>
            <a:r>
              <a:rPr lang="hr-HR" altLang="sr-Latn-RS" sz="1600" smtClean="0">
                <a:latin typeface="Arial" panose="020B0604020202020204" pitchFamily="34" charset="0"/>
              </a:rPr>
              <a:t>19</a:t>
            </a:r>
            <a:r>
              <a:rPr lang="en-US" altLang="sr-Latn-RS" sz="1600" smtClean="0">
                <a:latin typeface="Arial" panose="020B0604020202020204" pitchFamily="34" charset="0"/>
              </a:rPr>
              <a:t>" </a:t>
            </a:r>
            <a:r>
              <a:rPr lang="en-US" altLang="sr-Latn-RS" sz="1600">
                <a:latin typeface="Arial" panose="020B0604020202020204" pitchFamily="34" charset="0"/>
              </a:rPr>
              <a:t>to="Tove" from="Jani" heading="Reminder" body="Don't forget me this weekend!"&gt; &lt;/note&gt; 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95288" y="2276475"/>
            <a:ext cx="2663825" cy="13144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&lt;note&gt;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</a:t>
            </a:r>
            <a:r>
              <a:rPr lang="en-US" altLang="sr-Latn-RS" sz="1600" smtClean="0">
                <a:latin typeface="Arial" panose="020B0604020202020204" pitchFamily="34" charset="0"/>
              </a:rPr>
              <a:t>date&gt;1</a:t>
            </a:r>
            <a:r>
              <a:rPr lang="hr-HR" altLang="sr-Latn-RS" sz="1600" smtClean="0">
                <a:latin typeface="Arial" panose="020B0604020202020204" pitchFamily="34" charset="0"/>
              </a:rPr>
              <a:t>5</a:t>
            </a:r>
            <a:r>
              <a:rPr lang="en-US" altLang="sr-Latn-RS" sz="1600" smtClean="0">
                <a:latin typeface="Arial" panose="020B0604020202020204" pitchFamily="34" charset="0"/>
              </a:rPr>
              <a:t>/</a:t>
            </a:r>
            <a:r>
              <a:rPr lang="hr-HR" altLang="sr-Latn-RS" sz="1600" smtClean="0">
                <a:latin typeface="Arial" panose="020B0604020202020204" pitchFamily="34" charset="0"/>
              </a:rPr>
              <a:t>04</a:t>
            </a:r>
            <a:r>
              <a:rPr lang="en-US" altLang="sr-Latn-RS" sz="1600" smtClean="0">
                <a:latin typeface="Arial" panose="020B0604020202020204" pitchFamily="34" charset="0"/>
              </a:rPr>
              <a:t>/20</a:t>
            </a:r>
            <a:r>
              <a:rPr lang="hr-HR" altLang="sr-Latn-RS" sz="1600" smtClean="0">
                <a:latin typeface="Arial" panose="020B0604020202020204" pitchFamily="34" charset="0"/>
              </a:rPr>
              <a:t>19</a:t>
            </a:r>
            <a:r>
              <a:rPr lang="en-US" altLang="sr-Latn-RS" sz="1600" smtClean="0">
                <a:latin typeface="Arial" panose="020B0604020202020204" pitchFamily="34" charset="0"/>
              </a:rPr>
              <a:t>&lt;/</a:t>
            </a:r>
            <a:r>
              <a:rPr lang="en-US" altLang="sr-Latn-RS" sz="1600">
                <a:latin typeface="Arial" panose="020B0604020202020204" pitchFamily="34" charset="0"/>
              </a:rPr>
              <a:t>date&gt;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&lt;to&gt;Tove&lt;/to&gt;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hr-HR" altLang="sr-Latn-RS" sz="1600">
                <a:latin typeface="Arial" panose="020B0604020202020204" pitchFamily="34" charset="0"/>
              </a:rPr>
              <a:t>...</a:t>
            </a:r>
          </a:p>
          <a:p>
            <a:pPr eaLnBrk="1" hangingPunct="1"/>
            <a:r>
              <a:rPr lang="hr-HR" altLang="sr-Latn-RS" sz="1600">
                <a:latin typeface="Arial" panose="020B0604020202020204" pitchFamily="34" charset="0"/>
              </a:rPr>
              <a:t>&lt;/note&gt;</a:t>
            </a:r>
            <a:endParaRPr lang="en-US" altLang="sr-Latn-RS" sz="1600">
              <a:latin typeface="Arial" panose="020B0604020202020204" pitchFamily="34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084888" y="1700213"/>
            <a:ext cx="3024187" cy="22923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&lt;note&gt;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&lt;date&gt;</a:t>
            </a:r>
            <a:endParaRPr lang="hr-HR" altLang="sr-Latn-RS" sz="160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sr-Latn-RS" sz="1600">
                <a:latin typeface="Arial" panose="020B0604020202020204" pitchFamily="34" charset="0"/>
              </a:rPr>
              <a:t>&lt;</a:t>
            </a:r>
            <a:r>
              <a:rPr lang="en-US" altLang="sr-Latn-RS" sz="1600" smtClean="0">
                <a:latin typeface="Arial" panose="020B0604020202020204" pitchFamily="34" charset="0"/>
              </a:rPr>
              <a:t>day&gt;1</a:t>
            </a:r>
            <a:r>
              <a:rPr lang="hr-HR" altLang="sr-Latn-RS" sz="1600" smtClean="0">
                <a:latin typeface="Arial" panose="020B0604020202020204" pitchFamily="34" charset="0"/>
              </a:rPr>
              <a:t>5</a:t>
            </a:r>
            <a:r>
              <a:rPr lang="en-US" altLang="sr-Latn-RS" sz="1600" smtClean="0">
                <a:latin typeface="Arial" panose="020B0604020202020204" pitchFamily="34" charset="0"/>
              </a:rPr>
              <a:t>&lt;/</a:t>
            </a:r>
            <a:r>
              <a:rPr lang="en-US" altLang="sr-Latn-RS" sz="1600">
                <a:latin typeface="Arial" panose="020B0604020202020204" pitchFamily="34" charset="0"/>
              </a:rPr>
              <a:t>day&gt; &lt;</a:t>
            </a:r>
            <a:r>
              <a:rPr lang="en-US" altLang="sr-Latn-RS" sz="1600" smtClean="0">
                <a:latin typeface="Arial" panose="020B0604020202020204" pitchFamily="34" charset="0"/>
              </a:rPr>
              <a:t>month&gt;</a:t>
            </a:r>
            <a:r>
              <a:rPr lang="hr-HR" altLang="sr-Latn-RS" sz="1600" smtClean="0">
                <a:latin typeface="Arial" panose="020B0604020202020204" pitchFamily="34" charset="0"/>
              </a:rPr>
              <a:t>04</a:t>
            </a:r>
            <a:r>
              <a:rPr lang="en-US" altLang="sr-Latn-RS" sz="1600" smtClean="0">
                <a:latin typeface="Arial" panose="020B0604020202020204" pitchFamily="34" charset="0"/>
              </a:rPr>
              <a:t>&lt;/</a:t>
            </a:r>
            <a:r>
              <a:rPr lang="en-US" altLang="sr-Latn-RS" sz="1600">
                <a:latin typeface="Arial" panose="020B0604020202020204" pitchFamily="34" charset="0"/>
              </a:rPr>
              <a:t>month&gt; &lt;</a:t>
            </a:r>
            <a:r>
              <a:rPr lang="en-US" altLang="sr-Latn-RS" sz="1600" smtClean="0">
                <a:latin typeface="Arial" panose="020B0604020202020204" pitchFamily="34" charset="0"/>
              </a:rPr>
              <a:t>year&gt;20</a:t>
            </a:r>
            <a:r>
              <a:rPr lang="hr-HR" altLang="sr-Latn-RS" sz="1600" smtClean="0">
                <a:latin typeface="Arial" panose="020B0604020202020204" pitchFamily="34" charset="0"/>
              </a:rPr>
              <a:t>19</a:t>
            </a:r>
            <a:r>
              <a:rPr lang="en-US" altLang="sr-Latn-RS" sz="1600" smtClean="0">
                <a:latin typeface="Arial" panose="020B0604020202020204" pitchFamily="34" charset="0"/>
              </a:rPr>
              <a:t>&lt;/</a:t>
            </a:r>
            <a:r>
              <a:rPr lang="en-US" altLang="sr-Latn-RS" sz="1600">
                <a:latin typeface="Arial" panose="020B0604020202020204" pitchFamily="34" charset="0"/>
              </a:rPr>
              <a:t>year&gt;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&lt;/date&gt;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&lt;to&gt;Tove&lt;/to&gt;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hr-HR" altLang="sr-Latn-RS" sz="1600">
                <a:latin typeface="Arial" panose="020B0604020202020204" pitchFamily="34" charset="0"/>
              </a:rPr>
              <a:t>...</a:t>
            </a: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&lt;/note&gt; 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2916238" y="2636838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r-HR" altLang="sr-Latn-R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492500" y="2297113"/>
            <a:ext cx="1847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1800">
                <a:latin typeface="Arial" panose="020B0604020202020204" pitchFamily="34" charset="0"/>
              </a:rPr>
              <a:t>Koristiti princip </a:t>
            </a:r>
          </a:p>
          <a:p>
            <a:pPr eaLnBrk="1" hangingPunct="1"/>
            <a:r>
              <a:rPr lang="hr-HR" altLang="sr-Latn-RS" sz="1800">
                <a:latin typeface="Arial" panose="020B0604020202020204" pitchFamily="34" charset="0"/>
              </a:rPr>
              <a:t>najveće moguće</a:t>
            </a:r>
          </a:p>
          <a:p>
            <a:pPr eaLnBrk="1" hangingPunct="1"/>
            <a:r>
              <a:rPr lang="hr-HR" altLang="sr-Latn-RS" sz="1800" u="sng">
                <a:latin typeface="Arial" panose="020B0604020202020204" pitchFamily="34" charset="0"/>
              </a:rPr>
              <a:t>rastavljivosti</a:t>
            </a:r>
          </a:p>
          <a:p>
            <a:pPr eaLnBrk="1" hangingPunct="1"/>
            <a:r>
              <a:rPr lang="hr-HR" altLang="sr-Latn-RS" sz="1800">
                <a:latin typeface="Arial" panose="020B0604020202020204" pitchFamily="34" charset="0"/>
              </a:rPr>
              <a:t>informacija</a:t>
            </a:r>
            <a:endParaRPr lang="en-US" altLang="sr-Latn-RS" sz="1800">
              <a:latin typeface="Arial" panose="020B0604020202020204" pitchFamily="34" charset="0"/>
            </a:endParaRP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5364163" y="2636838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r-HR" altLang="sr-Latn-R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411413" y="4446588"/>
            <a:ext cx="3960812" cy="1069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&lt;chapter&gt;Introduction to XML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&lt;para&gt;What is HTML&lt;/para&gt;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&lt;para&gt;What is XML&lt;/para&gt;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&lt;/chapter&gt;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7034213" y="4452938"/>
            <a:ext cx="2001837" cy="22891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1800" b="1">
                <a:latin typeface="Arial" panose="020B0604020202020204" pitchFamily="34" charset="0"/>
              </a:rPr>
              <a:t>SAVJET:</a:t>
            </a:r>
          </a:p>
          <a:p>
            <a:pPr eaLnBrk="1" hangingPunct="1"/>
            <a:r>
              <a:rPr lang="hr-HR" altLang="sr-Latn-RS" sz="1800" u="sng">
                <a:latin typeface="Arial" panose="020B0604020202020204" pitchFamily="34" charset="0"/>
              </a:rPr>
              <a:t>1. Za pohranu podataka koristiti </a:t>
            </a:r>
            <a:r>
              <a:rPr lang="hr-HR" altLang="sr-Latn-RS" sz="1800" i="1" u="sng">
                <a:latin typeface="Arial" panose="020B0604020202020204" pitchFamily="34" charset="0"/>
              </a:rPr>
              <a:t>elemente</a:t>
            </a:r>
          </a:p>
          <a:p>
            <a:pPr eaLnBrk="1" hangingPunct="1"/>
            <a:endParaRPr lang="hr-HR" altLang="sr-Latn-RS" sz="1800">
              <a:latin typeface="Arial" panose="020B0604020202020204" pitchFamily="34" charset="0"/>
            </a:endParaRPr>
          </a:p>
          <a:p>
            <a:pPr eaLnBrk="1" hangingPunct="1"/>
            <a:r>
              <a:rPr lang="hr-HR" altLang="sr-Latn-RS" sz="1800" u="sng">
                <a:latin typeface="Arial" panose="020B0604020202020204" pitchFamily="34" charset="0"/>
              </a:rPr>
              <a:t>2. Za pohranu metapodataka koristiti </a:t>
            </a:r>
            <a:r>
              <a:rPr lang="hr-HR" altLang="sr-Latn-RS" sz="1800" i="1" u="sng">
                <a:latin typeface="Arial" panose="020B0604020202020204" pitchFamily="34" charset="0"/>
              </a:rPr>
              <a:t>atribute</a:t>
            </a:r>
            <a:r>
              <a:rPr lang="hr-HR" altLang="sr-Latn-RS" sz="1800" u="sng">
                <a:latin typeface="Arial" panose="020B0604020202020204" pitchFamily="34" charset="0"/>
              </a:rPr>
              <a:t> </a:t>
            </a:r>
            <a:endParaRPr lang="en-US" altLang="sr-Latn-RS" sz="1800" u="sng">
              <a:latin typeface="Arial" panose="020B0604020202020204" pitchFamily="34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979613" y="1052513"/>
            <a:ext cx="5276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800">
                <a:latin typeface="Arial" panose="020B0604020202020204" pitchFamily="34" charset="0"/>
                <a:hlinkClick r:id="rId3"/>
              </a:rPr>
              <a:t>http://www.w3schools.com/xml/xml_attributes.asp</a:t>
            </a:r>
            <a:r>
              <a:rPr lang="hr-HR" altLang="sr-Latn-RS" sz="1800">
                <a:latin typeface="Arial" panose="020B0604020202020204" pitchFamily="34" charset="0"/>
              </a:rPr>
              <a:t> </a:t>
            </a:r>
            <a:endParaRPr lang="en-US" altLang="sr-Latn-R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sr-Latn-RS" sz="3600" smtClean="0"/>
              <a:t>Izrada metapodataka u XML-u</a:t>
            </a:r>
            <a:endParaRPr lang="en-US" altLang="sr-Latn-RS" sz="3600" smtClean="0"/>
          </a:p>
        </p:txBody>
      </p:sp>
      <p:sp>
        <p:nvSpPr>
          <p:cNvPr id="12291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&lt;?xml version="1.0" ?&gt;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&lt;!DOCTYPE DirectoryMetadata SYSTEM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"http://greenstone.org/dtd/DirectoryMetadata/1.0/DirectoryMetadata.dtd"&gt;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&lt;DirectoryMetadata&gt;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&lt;FileSet&gt;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&lt;FileName&gt;pri.*&lt;/FileName&gt;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  &lt;Description&gt;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    &lt;Metadata name="Title" mode="override"&gt;Prilog "Slavonski Brod" iz knjige Hrvatska prošlost&lt;/Metadata&gt;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    &lt;Metadata name="Creator"&gt;Rudolf Horvat&lt;/Metadata&gt;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    &lt;Metadata name="Subject"&gt;Povijesni prikaz o prošlosti grada Broda&lt;/Metadata&gt;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    &lt;Metadata name="Description"&gt;Prilog o povijesnim i kulturnim događanjima u Slavonskoom Brodu u osamnaestom, devetnaestom i u prvoj polovici dvadesetog stoljeća.&lt;/Metadata&gt;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    &lt;Metadata name="Publisher"&gt;Historijsko-kulturno društvo "Hrvatski rodoljub"&lt;/Metadata&gt;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    &lt;Metadata name="Contributor"&gt;&lt;/Metadata&gt;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    &lt;Metadata name="Language" mode="override"&gt;hr&lt;/Metadata&gt;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    &lt;Metadata name="Data"&gt;1940&lt;/Metadata&gt;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    &lt;Metadata name="Type"&gt;&lt;/Metadata&gt;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    &lt;Metadata name="Format"&gt;HTML&lt;/Metadata&gt;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    &lt;Metadata name="Identifier"&gt;&lt;/Metadata&gt;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    &lt;Metadata name="Relation"&gt;&lt;/Metadata&gt;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    &lt;Metadata name="Coverage"&gt;&lt;/Metadata&gt;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    &lt;Metadata name="Rights"&gt;istekla prije šest godina&lt;/Metadata&gt;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    &lt;Metadata name="Keyword" mode="override"&gt;&lt;/Metadata&gt;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    &lt;/Description&gt;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  &lt;/FileSet&gt;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r-HR" altLang="sr-Latn-RS" sz="1100" smtClean="0"/>
              <a:t>&lt;/DirectoryMetadata&gt;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sr-Latn-RS" sz="1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sr-Latn-RS" smtClean="0"/>
              <a:t>Primjena XML-a u digitalnim repozitorijima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5531" y="1904993"/>
            <a:ext cx="4172937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mtClean="0">
                <a:latin typeface="Verdana" pitchFamily="34" charset="0"/>
                <a:ea typeface="Verdana" pitchFamily="34" charset="0"/>
                <a:cs typeface="Verdana" pitchFamily="34" charset="0"/>
              </a:rPr>
              <a:t>FFOS </a:t>
            </a:r>
            <a:r>
              <a:rPr lang="hr-HR">
                <a:latin typeface="Verdana" pitchFamily="34" charset="0"/>
                <a:ea typeface="Verdana" pitchFamily="34" charset="0"/>
                <a:cs typeface="Verdana" pitchFamily="34" charset="0"/>
              </a:rPr>
              <a:t>digitalni </a:t>
            </a:r>
            <a:r>
              <a:rPr lang="hr-HR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repozitorij</a:t>
            </a:r>
            <a:endParaRPr lang="hr-H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defRPr/>
            </a:pPr>
            <a:r>
              <a:rPr lang="hr-HR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http://repozitorij.ffos.hr/</a:t>
            </a:r>
            <a:r>
              <a:rPr lang="hr-H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defRPr/>
            </a:pPr>
            <a:r>
              <a:rPr lang="hr-H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hr-H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99" y="2852936"/>
            <a:ext cx="6245200" cy="3666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497888" cy="587375"/>
          </a:xfrm>
        </p:spPr>
        <p:txBody>
          <a:bodyPr/>
          <a:lstStyle/>
          <a:p>
            <a:pPr eaLnBrk="1" hangingPunct="1"/>
            <a:r>
              <a:rPr lang="hr-HR" altLang="sr-Latn-RS" sz="3000" smtClean="0"/>
              <a:t>XML (</a:t>
            </a:r>
            <a:r>
              <a:rPr lang="hr-HR" altLang="sr-Latn-RS" sz="3000" i="1" smtClean="0"/>
              <a:t>Extensible Markup Language</a:t>
            </a:r>
            <a:r>
              <a:rPr lang="hr-HR" altLang="sr-Latn-RS" sz="3000" smtClean="0"/>
              <a:t>) - uvod</a:t>
            </a:r>
            <a:endParaRPr lang="en-US" altLang="sr-Latn-RS" sz="30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70000"/>
            <a:ext cx="8785225" cy="5399360"/>
          </a:xfrm>
        </p:spPr>
        <p:txBody>
          <a:bodyPr/>
          <a:lstStyle/>
          <a:p>
            <a:pPr eaLnBrk="1" hangingPunct="1"/>
            <a:r>
              <a:rPr lang="hr-HR" altLang="sr-Latn-RS" sz="2000" dirty="0" smtClean="0"/>
              <a:t>Označiteljski jezik ili jezik za označavanje (engl. </a:t>
            </a:r>
            <a:r>
              <a:rPr lang="hr-HR" altLang="sr-Latn-RS" sz="2000" i="1" dirty="0" err="1" smtClean="0"/>
              <a:t>markup</a:t>
            </a:r>
            <a:r>
              <a:rPr lang="hr-HR" altLang="sr-Latn-RS" sz="2000" dirty="0" smtClean="0"/>
              <a:t>)</a:t>
            </a:r>
          </a:p>
          <a:p>
            <a:pPr eaLnBrk="1" hangingPunct="1"/>
            <a:r>
              <a:rPr lang="hr-HR" altLang="sr-Latn-RS" sz="2000" dirty="0" smtClean="0"/>
              <a:t>Sličan HTML-u, ali nije HTML (XML nije zamjena za HTML)</a:t>
            </a:r>
          </a:p>
          <a:p>
            <a:pPr eaLnBrk="1" hangingPunct="1"/>
            <a:r>
              <a:rPr lang="hr-HR" altLang="sr-Latn-RS" sz="2000" dirty="0" smtClean="0"/>
              <a:t>služi za </a:t>
            </a:r>
            <a:r>
              <a:rPr lang="hr-HR" altLang="sr-Latn-RS" sz="2000" u="sng" dirty="0" smtClean="0"/>
              <a:t>pohranu</a:t>
            </a:r>
            <a:r>
              <a:rPr lang="hr-HR" altLang="sr-Latn-RS" sz="2000" dirty="0" smtClean="0"/>
              <a:t>, </a:t>
            </a:r>
            <a:r>
              <a:rPr lang="hr-HR" altLang="sr-Latn-RS" sz="2000" u="sng" dirty="0" smtClean="0"/>
              <a:t>strukturiranje</a:t>
            </a:r>
            <a:r>
              <a:rPr lang="hr-HR" altLang="sr-Latn-RS" sz="2000" dirty="0" smtClean="0"/>
              <a:t>, i </a:t>
            </a:r>
            <a:r>
              <a:rPr lang="hr-HR" altLang="sr-Latn-RS" sz="2000" u="sng" dirty="0" smtClean="0"/>
              <a:t>razmjenu</a:t>
            </a:r>
            <a:r>
              <a:rPr lang="hr-HR" altLang="sr-Latn-RS" sz="2000" dirty="0" smtClean="0"/>
              <a:t> </a:t>
            </a:r>
            <a:r>
              <a:rPr lang="hr-HR" altLang="sr-Latn-RS" sz="2000" b="1" dirty="0" smtClean="0"/>
              <a:t>podataka</a:t>
            </a:r>
            <a:r>
              <a:rPr lang="hr-HR" altLang="sr-Latn-RS" sz="2000" dirty="0"/>
              <a:t>.</a:t>
            </a:r>
            <a:endParaRPr lang="hr-HR" altLang="sr-Latn-RS" sz="2000" dirty="0" smtClean="0"/>
          </a:p>
          <a:p>
            <a:pPr eaLnBrk="1" hangingPunct="1"/>
            <a:r>
              <a:rPr lang="hr-HR" altLang="sr-Latn-RS" sz="2000" b="1" dirty="0" smtClean="0"/>
              <a:t>Opisuje podatke</a:t>
            </a:r>
            <a:r>
              <a:rPr lang="hr-HR" altLang="sr-Latn-RS" sz="2000" dirty="0" smtClean="0"/>
              <a:t>, daje značenje podacima dok se HTML bavi samo prikazom podataka (vrlo važna razlika!)</a:t>
            </a:r>
          </a:p>
          <a:p>
            <a:pPr eaLnBrk="1" hangingPunct="1"/>
            <a:r>
              <a:rPr lang="hr-HR" altLang="sr-Latn-RS" sz="2000" dirty="0" smtClean="0"/>
              <a:t>Omogućuje </a:t>
            </a:r>
            <a:r>
              <a:rPr lang="hr-HR" altLang="sr-Latn-RS" sz="2000" b="1" dirty="0" smtClean="0"/>
              <a:t>odvajanje forme (prikaza) od samog sadržaja</a:t>
            </a:r>
            <a:r>
              <a:rPr lang="hr-HR" altLang="sr-Latn-RS" sz="2000" dirty="0" smtClean="0"/>
              <a:t> (VAŽNO!)</a:t>
            </a:r>
          </a:p>
          <a:p>
            <a:pPr eaLnBrk="1" hangingPunct="1"/>
            <a:r>
              <a:rPr lang="hr-HR" altLang="sr-Latn-RS" sz="2000" b="1" u="sng" dirty="0" smtClean="0"/>
              <a:t>Kreiraju se vlastiti </a:t>
            </a:r>
            <a:r>
              <a:rPr lang="hr-HR" altLang="sr-Latn-RS" sz="2000" b="1" u="sng" dirty="0" err="1" smtClean="0"/>
              <a:t>tagovi</a:t>
            </a:r>
            <a:r>
              <a:rPr lang="hr-HR" altLang="sr-Latn-RS" sz="2000" dirty="0" smtClean="0"/>
              <a:t>, a ne kao u HTML-u gdje se koriste već predefinirani (unaprijed definirani) </a:t>
            </a:r>
            <a:r>
              <a:rPr lang="hr-HR" altLang="sr-Latn-RS" sz="2000" dirty="0" err="1" smtClean="0"/>
              <a:t>tagovi</a:t>
            </a:r>
            <a:r>
              <a:rPr lang="hr-HR" altLang="sr-Latn-RS" sz="2000" dirty="0" smtClean="0"/>
              <a:t> (!)</a:t>
            </a:r>
          </a:p>
          <a:p>
            <a:pPr eaLnBrk="1" hangingPunct="1"/>
            <a:r>
              <a:rPr lang="hr-HR" altLang="sr-Latn-RS" sz="2000" dirty="0" smtClean="0"/>
              <a:t>Ekstenzija XML datoteke je .</a:t>
            </a:r>
            <a:r>
              <a:rPr lang="hr-HR" altLang="sr-Latn-RS" sz="2000" dirty="0" err="1" smtClean="0"/>
              <a:t>xml</a:t>
            </a:r>
            <a:endParaRPr lang="hr-HR" altLang="sr-Latn-RS" sz="2000" dirty="0" smtClean="0"/>
          </a:p>
          <a:p>
            <a:pPr eaLnBrk="1" hangingPunct="1"/>
            <a:r>
              <a:rPr lang="hr-HR" altLang="sr-Latn-RS" sz="2000" dirty="0" smtClean="0"/>
              <a:t>Neovisan o platformi (operacijskom sustavu), hardveru i softveru</a:t>
            </a:r>
          </a:p>
          <a:p>
            <a:pPr eaLnBrk="1" hangingPunct="1"/>
            <a:r>
              <a:rPr lang="hr-HR" altLang="sr-Latn-RS" sz="2000" dirty="0" smtClean="0"/>
              <a:t>DTD (engl. </a:t>
            </a:r>
            <a:r>
              <a:rPr lang="hr-HR" altLang="sr-Latn-RS" sz="2000" i="1" dirty="0" err="1" smtClean="0"/>
              <a:t>Document</a:t>
            </a:r>
            <a:r>
              <a:rPr lang="hr-HR" altLang="sr-Latn-RS" sz="2000" i="1" dirty="0" smtClean="0"/>
              <a:t> </a:t>
            </a:r>
            <a:r>
              <a:rPr lang="hr-HR" altLang="sr-Latn-RS" sz="2000" i="1" dirty="0" err="1" smtClean="0"/>
              <a:t>Type</a:t>
            </a:r>
            <a:r>
              <a:rPr lang="hr-HR" altLang="sr-Latn-RS" sz="2000" i="1" dirty="0" smtClean="0"/>
              <a:t> </a:t>
            </a:r>
            <a:r>
              <a:rPr lang="hr-HR" altLang="sr-Latn-RS" sz="2000" i="1" dirty="0" err="1" smtClean="0"/>
              <a:t>Definition</a:t>
            </a:r>
            <a:r>
              <a:rPr lang="hr-HR" altLang="sr-Latn-RS" sz="2000" i="1" dirty="0" smtClean="0"/>
              <a:t>) </a:t>
            </a:r>
            <a:r>
              <a:rPr lang="hr-HR" altLang="sr-Latn-RS" sz="2000" dirty="0" smtClean="0"/>
              <a:t>određuje strukturu XML dokumenta (koji elementi i atributi se mogu javiti i pod kojim uvjetima). DTD se definira deklaracijama. (Alternativa DTD-u je XML </a:t>
            </a:r>
            <a:r>
              <a:rPr lang="hr-HR" altLang="sr-Latn-RS" sz="2000" i="1" dirty="0" err="1" smtClean="0"/>
              <a:t>Schema</a:t>
            </a:r>
            <a:r>
              <a:rPr lang="hr-HR" altLang="sr-Latn-RS" sz="2000" dirty="0" smtClean="0"/>
              <a:t>)</a:t>
            </a:r>
          </a:p>
          <a:p>
            <a:pPr eaLnBrk="1" hangingPunct="1"/>
            <a:endParaRPr lang="hr-HR" altLang="sr-Latn-R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4895850"/>
          </a:xfrm>
        </p:spPr>
        <p:txBody>
          <a:bodyPr/>
          <a:lstStyle/>
          <a:p>
            <a:pPr eaLnBrk="1" hangingPunct="1"/>
            <a:endParaRPr lang="hr-HR" altLang="sr-Latn-RS" sz="1900" smtClean="0"/>
          </a:p>
          <a:p>
            <a:pPr eaLnBrk="1" hangingPunct="1"/>
            <a:endParaRPr lang="hr-HR" altLang="sr-Latn-RS" sz="1900" smtClean="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116013" y="2282825"/>
            <a:ext cx="5759450" cy="22256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2000">
                <a:latin typeface="Arial" panose="020B0604020202020204" pitchFamily="34" charset="0"/>
              </a:rPr>
              <a:t>&lt;?xml version="1.0" encoding=</a:t>
            </a:r>
            <a:r>
              <a:rPr lang="hr-HR" altLang="sr-Latn-RS" sz="2000">
                <a:latin typeface="Arial" panose="020B0604020202020204" pitchFamily="34" charset="0"/>
              </a:rPr>
              <a:t>“utf-8” </a:t>
            </a:r>
            <a:r>
              <a:rPr lang="en-US" altLang="sr-Latn-RS" sz="2000">
                <a:latin typeface="Arial" panose="020B0604020202020204" pitchFamily="34" charset="0"/>
              </a:rPr>
              <a:t>?&gt; </a:t>
            </a:r>
            <a:endParaRPr lang="hr-HR" altLang="sr-Latn-RS" sz="20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2000">
                <a:latin typeface="Arial" panose="020B0604020202020204" pitchFamily="34" charset="0"/>
              </a:rPr>
              <a:t>&lt;note&gt; </a:t>
            </a:r>
            <a:endParaRPr lang="hr-HR" altLang="sr-Latn-RS" sz="20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2000">
                <a:latin typeface="Arial" panose="020B0604020202020204" pitchFamily="34" charset="0"/>
              </a:rPr>
              <a:t>&lt;to&gt;Tove&lt;/to&gt;</a:t>
            </a:r>
            <a:endParaRPr lang="hr-HR" altLang="sr-Latn-RS" sz="20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2000">
                <a:latin typeface="Arial" panose="020B0604020202020204" pitchFamily="34" charset="0"/>
              </a:rPr>
              <a:t>&lt;from&gt;Jani&lt;/from&gt;</a:t>
            </a:r>
            <a:endParaRPr lang="hr-HR" altLang="sr-Latn-RS" sz="20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2000">
                <a:latin typeface="Arial" panose="020B0604020202020204" pitchFamily="34" charset="0"/>
              </a:rPr>
              <a:t>&lt;heading&gt;Reminder&lt;/heading&gt;</a:t>
            </a:r>
            <a:endParaRPr lang="hr-HR" altLang="sr-Latn-RS" sz="20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2000">
                <a:latin typeface="Arial" panose="020B0604020202020204" pitchFamily="34" charset="0"/>
              </a:rPr>
              <a:t>&lt;body&gt;Don't forget me this weekend!&lt;/body&gt; </a:t>
            </a:r>
            <a:endParaRPr lang="hr-HR" altLang="sr-Latn-RS" sz="20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2000">
                <a:latin typeface="Arial" panose="020B0604020202020204" pitchFamily="34" charset="0"/>
              </a:rPr>
              <a:t>&lt;/note&gt; 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827088" y="1412875"/>
            <a:ext cx="7632700" cy="67151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1800" b="1">
                <a:latin typeface="Arial" panose="020B0604020202020204" pitchFamily="34" charset="0"/>
              </a:rPr>
              <a:t>ZADATAK 1</a:t>
            </a:r>
          </a:p>
          <a:p>
            <a:pPr eaLnBrk="1" hangingPunct="1"/>
            <a:r>
              <a:rPr lang="hr-HR" altLang="sr-Latn-RS" sz="2000">
                <a:latin typeface="Arial" panose="020B0604020202020204" pitchFamily="34" charset="0"/>
              </a:rPr>
              <a:t>U Notepad-u kreiraj jednostavnu xml datoteku (</a:t>
            </a:r>
            <a:r>
              <a:rPr lang="hr-HR" altLang="sr-Latn-RS" sz="2000" i="1">
                <a:latin typeface="Arial" panose="020B0604020202020204" pitchFamily="34" charset="0"/>
              </a:rPr>
              <a:t>note.xml</a:t>
            </a:r>
            <a:r>
              <a:rPr lang="hr-HR" altLang="sr-Latn-RS" sz="2000">
                <a:latin typeface="Arial" panose="020B0604020202020204" pitchFamily="34" charset="0"/>
              </a:rPr>
              <a:t>)</a:t>
            </a:r>
            <a:endParaRPr lang="en-US" altLang="sr-Latn-RS" sz="2000">
              <a:latin typeface="Arial" panose="020B0604020202020204" pitchFamily="34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79388" y="476250"/>
            <a:ext cx="8713787" cy="587375"/>
          </a:xfrm>
          <a:prstGeom prst="rect">
            <a:avLst/>
          </a:prstGeom>
          <a:noFill/>
          <a:ln w="9525" cap="rnd">
            <a:pattFill prst="ltDnDiag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r-HR" altLang="sr-Latn-RS" sz="2800">
                <a:solidFill>
                  <a:srgbClr val="FF0066"/>
                </a:solidFill>
                <a:latin typeface="Verdana" panose="020B0604030504040204" pitchFamily="34" charset="0"/>
              </a:rPr>
              <a:t>XML (</a:t>
            </a:r>
            <a:r>
              <a:rPr lang="hr-HR" altLang="sr-Latn-RS" sz="2800" i="1">
                <a:solidFill>
                  <a:srgbClr val="FF0066"/>
                </a:solidFill>
                <a:latin typeface="Verdana" panose="020B0604030504040204" pitchFamily="34" charset="0"/>
              </a:rPr>
              <a:t>Extensible Markup Language</a:t>
            </a:r>
            <a:r>
              <a:rPr lang="hr-HR" altLang="sr-Latn-RS" sz="2800">
                <a:solidFill>
                  <a:srgbClr val="FF0066"/>
                </a:solidFill>
                <a:latin typeface="Verdana" panose="020B0604030504040204" pitchFamily="34" charset="0"/>
              </a:rPr>
              <a:t>) – uvod (2)</a:t>
            </a:r>
            <a:endParaRPr lang="en-US" altLang="sr-Latn-RS" sz="2800">
              <a:solidFill>
                <a:srgbClr val="FF0066"/>
              </a:solidFill>
              <a:latin typeface="Verdana" panose="020B0604030504040204" pitchFamily="34" charset="0"/>
            </a:endParaRP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16013" y="5229225"/>
            <a:ext cx="64801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2000" b="1">
                <a:latin typeface="Verdana" panose="020B0604030504040204" pitchFamily="34" charset="0"/>
              </a:rPr>
              <a:t>KODNE STRANICE</a:t>
            </a:r>
          </a:p>
          <a:p>
            <a:pPr eaLnBrk="1" hangingPunct="1"/>
            <a:r>
              <a:rPr lang="hr-HR" altLang="sr-Latn-RS" sz="2000">
                <a:latin typeface="Verdana" panose="020B0604030504040204" pitchFamily="34" charset="0"/>
              </a:rPr>
              <a:t>windows-1250 (Central European Windows)</a:t>
            </a:r>
          </a:p>
          <a:p>
            <a:pPr eaLnBrk="1" hangingPunct="1"/>
            <a:r>
              <a:rPr lang="hr-HR" altLang="sr-Latn-RS" sz="2000">
                <a:latin typeface="Verdana" panose="020B0604030504040204" pitchFamily="34" charset="0"/>
              </a:rPr>
              <a:t>iso-8859-2 (Central European ISO)</a:t>
            </a:r>
          </a:p>
          <a:p>
            <a:pPr eaLnBrk="1" hangingPunct="1"/>
            <a:r>
              <a:rPr lang="hr-HR" altLang="sr-Latn-RS" sz="2000">
                <a:latin typeface="Verdana" panose="020B0604030504040204" pitchFamily="34" charset="0"/>
              </a:rPr>
              <a:t>utf-8 (UNICODE)</a:t>
            </a: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2268538" y="4508500"/>
            <a:ext cx="63817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800" b="1">
                <a:latin typeface="Arial" panose="020B0604020202020204" pitchFamily="34" charset="0"/>
              </a:rPr>
              <a:t>&lt;</a:t>
            </a:r>
            <a:r>
              <a:rPr lang="hr-HR" altLang="sr-Latn-RS" sz="1800" b="1">
                <a:latin typeface="Arial" panose="020B0604020202020204" pitchFamily="34" charset="0"/>
              </a:rPr>
              <a:t>body&gt; tag nema nikakve veze sa istim tagom u HTML-u!</a:t>
            </a:r>
            <a:endParaRPr lang="en-US" altLang="sr-Latn-RS" sz="1800" b="1">
              <a:latin typeface="Arial" panose="020B0604020202020204" pitchFamily="34" charset="0"/>
            </a:endParaRPr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5292725" y="2636838"/>
            <a:ext cx="3584575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1600" b="1">
                <a:latin typeface="Arial" panose="020B0604020202020204" pitchFamily="34" charset="0"/>
              </a:rPr>
              <a:t>korijenski element XML dokumenta</a:t>
            </a:r>
            <a:endParaRPr lang="en-US" altLang="sr-Latn-RS" sz="1600" b="1">
              <a:latin typeface="Arial" panose="020B0604020202020204" pitchFamily="34" charset="0"/>
            </a:endParaRPr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 flipH="1" flipV="1">
            <a:off x="2124075" y="2781300"/>
            <a:ext cx="3095625" cy="71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hr-HR"/>
          </a:p>
        </p:txBody>
      </p:sp>
      <p:sp>
        <p:nvSpPr>
          <p:cNvPr id="4106" name="Rectangle 12"/>
          <p:cNvSpPr>
            <a:spLocks noChangeArrowheads="1"/>
          </p:cNvSpPr>
          <p:nvPr/>
        </p:nvSpPr>
        <p:spPr bwMode="auto">
          <a:xfrm>
            <a:off x="6022975" y="2276475"/>
            <a:ext cx="2860675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1600" b="1">
                <a:latin typeface="Arial" panose="020B0604020202020204" pitchFamily="34" charset="0"/>
              </a:rPr>
              <a:t>deklaracija XML dokumenta</a:t>
            </a:r>
            <a:endParaRPr lang="en-US" altLang="sr-Latn-RS" sz="16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587375"/>
          </a:xfrm>
        </p:spPr>
        <p:txBody>
          <a:bodyPr/>
          <a:lstStyle/>
          <a:p>
            <a:pPr eaLnBrk="1" hangingPunct="1"/>
            <a:r>
              <a:rPr lang="hr-HR" altLang="sr-Latn-RS" sz="3000" smtClean="0"/>
              <a:t>Sintaksa XML-a</a:t>
            </a:r>
            <a:endParaRPr lang="en-US" altLang="sr-Latn-RS" sz="30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25538"/>
            <a:ext cx="80629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hr-HR" altLang="sr-Latn-RS" sz="1900" b="1" dirty="0" err="1" smtClean="0"/>
              <a:t>Sintaksna</a:t>
            </a:r>
            <a:r>
              <a:rPr lang="hr-HR" altLang="sr-Latn-RS" sz="1900" b="1" dirty="0" smtClean="0"/>
              <a:t> pravila </a:t>
            </a:r>
            <a:r>
              <a:rPr lang="hr-HR" altLang="sr-Latn-RS" sz="1900" dirty="0" smtClean="0"/>
              <a:t>su jednostavna ali </a:t>
            </a:r>
            <a:r>
              <a:rPr lang="hr-HR" altLang="sr-Latn-RS" sz="1900" u="sng" dirty="0" smtClean="0"/>
              <a:t>stroga</a:t>
            </a:r>
            <a:r>
              <a:rPr lang="hr-HR" altLang="sr-Latn-RS" sz="1900" dirty="0" smtClean="0"/>
              <a:t> (za razliku od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r-HR" altLang="sr-Latn-RS" sz="1900" dirty="0" smtClean="0"/>
              <a:t>HTML-a ne smije se izostaviti nijedan znak jer će program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r-HR" altLang="sr-Latn-RS" sz="1900" dirty="0" smtClean="0"/>
              <a:t>javiti grešku!)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hr-HR" altLang="sr-Latn-RS" sz="19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r-HR" altLang="sr-Latn-RS" sz="1900" dirty="0" smtClean="0"/>
              <a:t/>
            </a:r>
            <a:br>
              <a:rPr lang="hr-HR" altLang="sr-Latn-RS" sz="1900" dirty="0" smtClean="0"/>
            </a:br>
            <a:r>
              <a:rPr lang="hr-HR" altLang="sr-Latn-RS" sz="1900" dirty="0" smtClean="0"/>
              <a:t>PRAVILA:</a:t>
            </a:r>
          </a:p>
          <a:p>
            <a:pPr eaLnBrk="1" hangingPunct="1">
              <a:lnSpc>
                <a:spcPct val="90000"/>
              </a:lnSpc>
            </a:pPr>
            <a:r>
              <a:rPr lang="hr-HR" altLang="sr-Latn-RS" sz="1900" dirty="0" smtClean="0"/>
              <a:t>Svi XML elementi moraju imati završnu oznaku.</a:t>
            </a:r>
          </a:p>
          <a:p>
            <a:pPr eaLnBrk="1" hangingPunct="1">
              <a:lnSpc>
                <a:spcPct val="90000"/>
              </a:lnSpc>
            </a:pPr>
            <a:endParaRPr lang="hr-HR" altLang="sr-Latn-RS" sz="1900" dirty="0" smtClean="0"/>
          </a:p>
          <a:p>
            <a:pPr eaLnBrk="1" hangingPunct="1">
              <a:lnSpc>
                <a:spcPct val="90000"/>
              </a:lnSpc>
            </a:pPr>
            <a:endParaRPr lang="hr-HR" altLang="sr-Latn-RS" sz="1900" dirty="0" smtClean="0"/>
          </a:p>
          <a:p>
            <a:pPr eaLnBrk="1" hangingPunct="1">
              <a:lnSpc>
                <a:spcPct val="90000"/>
              </a:lnSpc>
            </a:pPr>
            <a:r>
              <a:rPr lang="hr-HR" altLang="sr-Latn-RS" sz="1900" dirty="0" smtClean="0"/>
              <a:t>XML oznake/</a:t>
            </a:r>
            <a:r>
              <a:rPr lang="hr-HR" altLang="sr-Latn-RS" sz="1900" dirty="0" err="1" smtClean="0"/>
              <a:t>tagovi</a:t>
            </a:r>
            <a:r>
              <a:rPr lang="hr-HR" altLang="sr-Latn-RS" sz="1900" dirty="0" smtClean="0"/>
              <a:t> osjetljive su na mala i velika slova (&lt;A&gt; i &lt;a&gt; su dva različita </a:t>
            </a:r>
            <a:r>
              <a:rPr lang="hr-HR" altLang="sr-Latn-RS" sz="1900" dirty="0" err="1" smtClean="0"/>
              <a:t>taga</a:t>
            </a:r>
            <a:r>
              <a:rPr lang="hr-HR" altLang="sr-Latn-RS" sz="1900" dirty="0" smtClean="0"/>
              <a:t>).</a:t>
            </a:r>
          </a:p>
          <a:p>
            <a:pPr eaLnBrk="1" hangingPunct="1">
              <a:lnSpc>
                <a:spcPct val="90000"/>
              </a:lnSpc>
            </a:pPr>
            <a:endParaRPr lang="hr-HR" altLang="sr-Latn-RS" sz="1900" dirty="0" smtClean="0"/>
          </a:p>
          <a:p>
            <a:pPr eaLnBrk="1" hangingPunct="1">
              <a:lnSpc>
                <a:spcPct val="90000"/>
              </a:lnSpc>
            </a:pPr>
            <a:endParaRPr lang="hr-HR" altLang="sr-Latn-RS" sz="1900" dirty="0" smtClean="0"/>
          </a:p>
          <a:p>
            <a:pPr eaLnBrk="1" hangingPunct="1">
              <a:lnSpc>
                <a:spcPct val="90000"/>
              </a:lnSpc>
            </a:pPr>
            <a:r>
              <a:rPr lang="hr-HR" altLang="sr-Latn-RS" sz="1900" dirty="0" smtClean="0"/>
              <a:t>XML elementi moraju biti propisno ugniježđeni.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258888" y="3355975"/>
            <a:ext cx="2808287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800" b="1">
                <a:latin typeface="Arial" panose="020B0604020202020204" pitchFamily="34" charset="0"/>
              </a:rPr>
              <a:t>&lt;</a:t>
            </a:r>
            <a:r>
              <a:rPr lang="hr-HR" altLang="sr-Latn-RS" sz="1800" b="1">
                <a:latin typeface="Arial" panose="020B0604020202020204" pitchFamily="34" charset="0"/>
              </a:rPr>
              <a:t>p</a:t>
            </a:r>
            <a:r>
              <a:rPr lang="en-US" altLang="sr-Latn-RS" sz="1800" b="1">
                <a:latin typeface="Arial" panose="020B0604020202020204" pitchFamily="34" charset="0"/>
              </a:rPr>
              <a:t>&gt;</a:t>
            </a:r>
            <a:r>
              <a:rPr lang="hr-HR" altLang="sr-Latn-RS" sz="1800" b="1">
                <a:latin typeface="Arial" panose="020B0604020202020204" pitchFamily="34" charset="0"/>
              </a:rPr>
              <a:t>Ovo je odlomak&lt;/p&gt;</a:t>
            </a:r>
            <a:endParaRPr lang="en-US" altLang="sr-Latn-RS" sz="1800" b="1">
              <a:latin typeface="Arial" panose="020B0604020202020204" pitchFamily="34" charset="0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43438" y="3355975"/>
            <a:ext cx="2808287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800" b="1">
                <a:latin typeface="Arial" panose="020B0604020202020204" pitchFamily="34" charset="0"/>
              </a:rPr>
              <a:t>&lt;</a:t>
            </a:r>
            <a:r>
              <a:rPr lang="hr-HR" altLang="sr-Latn-RS" sz="1800" b="1">
                <a:latin typeface="Arial" panose="020B0604020202020204" pitchFamily="34" charset="0"/>
              </a:rPr>
              <a:t>p</a:t>
            </a:r>
            <a:r>
              <a:rPr lang="en-US" altLang="sr-Latn-RS" sz="1800" b="1">
                <a:latin typeface="Arial" panose="020B0604020202020204" pitchFamily="34" charset="0"/>
              </a:rPr>
              <a:t>&gt;</a:t>
            </a:r>
            <a:r>
              <a:rPr lang="hr-HR" altLang="sr-Latn-RS" sz="1800" b="1">
                <a:latin typeface="Arial" panose="020B0604020202020204" pitchFamily="34" charset="0"/>
              </a:rPr>
              <a:t>Ovo je odlomak</a:t>
            </a:r>
            <a:endParaRPr lang="en-US" altLang="sr-Latn-RS" sz="1800" b="1">
              <a:latin typeface="Arial" panose="020B0604020202020204" pitchFamily="34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5148263" y="3355975"/>
            <a:ext cx="15113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5219700" y="3284538"/>
            <a:ext cx="14398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1042988" y="4573588"/>
            <a:ext cx="3455987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800" b="1">
                <a:latin typeface="Arial" panose="020B0604020202020204" pitchFamily="34" charset="0"/>
              </a:rPr>
              <a:t>&lt;</a:t>
            </a:r>
            <a:r>
              <a:rPr lang="hr-HR" altLang="sr-Latn-RS" sz="1800" b="1">
                <a:latin typeface="Arial" panose="020B0604020202020204" pitchFamily="34" charset="0"/>
              </a:rPr>
              <a:t>poruka&gt;Ovo je OK</a:t>
            </a:r>
            <a:r>
              <a:rPr lang="en-US" altLang="sr-Latn-RS" sz="1800" b="1">
                <a:latin typeface="Arial" panose="020B0604020202020204" pitchFamily="34" charset="0"/>
              </a:rPr>
              <a:t>&lt;/</a:t>
            </a:r>
            <a:r>
              <a:rPr lang="hr-HR" altLang="sr-Latn-RS" sz="1800" b="1">
                <a:latin typeface="Arial" panose="020B0604020202020204" pitchFamily="34" charset="0"/>
              </a:rPr>
              <a:t>poruka</a:t>
            </a:r>
            <a:r>
              <a:rPr lang="en-US" altLang="sr-Latn-RS" sz="1800" b="1">
                <a:latin typeface="Arial" panose="020B0604020202020204" pitchFamily="34" charset="0"/>
              </a:rPr>
              <a:t>&gt;</a:t>
            </a:r>
            <a:r>
              <a:rPr lang="en-US" altLang="sr-Latn-R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4787900" y="4573588"/>
            <a:ext cx="3960813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800" b="1">
                <a:latin typeface="Arial" panose="020B0604020202020204" pitchFamily="34" charset="0"/>
              </a:rPr>
              <a:t>&lt;</a:t>
            </a:r>
            <a:r>
              <a:rPr lang="hr-HR" altLang="sr-Latn-RS" sz="1800" b="1">
                <a:latin typeface="Arial" panose="020B0604020202020204" pitchFamily="34" charset="0"/>
              </a:rPr>
              <a:t>Poruka&gt;Ovo nije OK</a:t>
            </a:r>
            <a:r>
              <a:rPr lang="en-US" altLang="sr-Latn-RS" sz="1800" b="1">
                <a:latin typeface="Arial" panose="020B0604020202020204" pitchFamily="34" charset="0"/>
              </a:rPr>
              <a:t>&lt;/</a:t>
            </a:r>
            <a:r>
              <a:rPr lang="hr-HR" altLang="sr-Latn-RS" sz="1800" b="1">
                <a:latin typeface="Arial" panose="020B0604020202020204" pitchFamily="34" charset="0"/>
              </a:rPr>
              <a:t>poruka</a:t>
            </a:r>
            <a:r>
              <a:rPr lang="en-US" altLang="sr-Latn-RS" sz="1800" b="1">
                <a:latin typeface="Arial" panose="020B0604020202020204" pitchFamily="34" charset="0"/>
              </a:rPr>
              <a:t>&gt;</a:t>
            </a:r>
            <a:r>
              <a:rPr lang="en-US" altLang="sr-Latn-R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5724525" y="4579938"/>
            <a:ext cx="15113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5795963" y="4508500"/>
            <a:ext cx="14398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1908175" y="5516563"/>
            <a:ext cx="5400675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800" b="1">
                <a:latin typeface="Arial" panose="020B0604020202020204" pitchFamily="34" charset="0"/>
              </a:rPr>
              <a:t>&lt;</a:t>
            </a:r>
            <a:r>
              <a:rPr lang="hr-HR" altLang="sr-Latn-RS" sz="1800" b="1">
                <a:latin typeface="Arial" panose="020B0604020202020204" pitchFamily="34" charset="0"/>
              </a:rPr>
              <a:t>b&gt;&lt;u&gt;Ovo je boldiran i potcrtan tekst</a:t>
            </a:r>
            <a:r>
              <a:rPr lang="en-US" altLang="sr-Latn-RS" sz="1800" b="1">
                <a:latin typeface="Arial" panose="020B0604020202020204" pitchFamily="34" charset="0"/>
              </a:rPr>
              <a:t>&lt;/</a:t>
            </a:r>
            <a:r>
              <a:rPr lang="hr-HR" altLang="sr-Latn-RS" sz="1800" b="1">
                <a:latin typeface="Arial" panose="020B0604020202020204" pitchFamily="34" charset="0"/>
              </a:rPr>
              <a:t>u</a:t>
            </a:r>
            <a:r>
              <a:rPr lang="en-US" altLang="sr-Latn-RS" sz="1800" b="1">
                <a:latin typeface="Arial" panose="020B0604020202020204" pitchFamily="34" charset="0"/>
              </a:rPr>
              <a:t>&gt;</a:t>
            </a:r>
            <a:r>
              <a:rPr lang="hr-HR" altLang="sr-Latn-RS" sz="1800" b="1">
                <a:latin typeface="Arial" panose="020B0604020202020204" pitchFamily="34" charset="0"/>
              </a:rPr>
              <a:t>&lt;/b&gt;</a:t>
            </a:r>
            <a:r>
              <a:rPr lang="en-US" altLang="sr-Latn-R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1908175" y="6021388"/>
            <a:ext cx="5400675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800" b="1">
                <a:latin typeface="Arial" panose="020B0604020202020204" pitchFamily="34" charset="0"/>
              </a:rPr>
              <a:t>&lt;</a:t>
            </a:r>
            <a:r>
              <a:rPr lang="hr-HR" altLang="sr-Latn-RS" sz="1800" b="1">
                <a:latin typeface="Arial" panose="020B0604020202020204" pitchFamily="34" charset="0"/>
              </a:rPr>
              <a:t>b&gt;&lt;u&gt;Ovo je boldiran i potcrtan tekst</a:t>
            </a:r>
            <a:r>
              <a:rPr lang="en-US" altLang="sr-Latn-RS" sz="1800" b="1">
                <a:latin typeface="Arial" panose="020B0604020202020204" pitchFamily="34" charset="0"/>
              </a:rPr>
              <a:t>&lt;/</a:t>
            </a:r>
            <a:r>
              <a:rPr lang="hr-HR" altLang="sr-Latn-RS" sz="1800" b="1">
                <a:latin typeface="Arial" panose="020B0604020202020204" pitchFamily="34" charset="0"/>
              </a:rPr>
              <a:t>b</a:t>
            </a:r>
            <a:r>
              <a:rPr lang="en-US" altLang="sr-Latn-RS" sz="1800" b="1">
                <a:latin typeface="Arial" panose="020B0604020202020204" pitchFamily="34" charset="0"/>
              </a:rPr>
              <a:t>&gt;</a:t>
            </a:r>
            <a:r>
              <a:rPr lang="hr-HR" altLang="sr-Latn-RS" sz="1800" b="1">
                <a:latin typeface="Arial" panose="020B0604020202020204" pitchFamily="34" charset="0"/>
              </a:rPr>
              <a:t>&lt;/u&gt;</a:t>
            </a:r>
            <a:r>
              <a:rPr lang="en-US" altLang="sr-Latn-R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V="1">
            <a:off x="3492500" y="6021288"/>
            <a:ext cx="15113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3563938" y="6021388"/>
            <a:ext cx="14398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nimBg="1"/>
      <p:bldP spid="96261" grpId="0" animBg="1"/>
      <p:bldP spid="96264" grpId="0" animBg="1"/>
      <p:bldP spid="96265" grpId="0" animBg="1"/>
      <p:bldP spid="96268" grpId="0" animBg="1"/>
      <p:bldP spid="962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87375"/>
          </a:xfrm>
        </p:spPr>
        <p:txBody>
          <a:bodyPr/>
          <a:lstStyle/>
          <a:p>
            <a:pPr eaLnBrk="1" hangingPunct="1"/>
            <a:r>
              <a:rPr lang="hr-HR" altLang="sr-Latn-RS" sz="3000" smtClean="0"/>
              <a:t>Sintaksa XML-a (2)</a:t>
            </a:r>
            <a:endParaRPr lang="en-US" altLang="sr-Latn-RS" sz="30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hr-HR" altLang="sr-Latn-RS" sz="1900" dirty="0" err="1" smtClean="0"/>
              <a:t>Sintaksna</a:t>
            </a:r>
            <a:r>
              <a:rPr lang="hr-HR" altLang="sr-Latn-RS" sz="1900" dirty="0" smtClean="0"/>
              <a:t> pravila nastavak...</a:t>
            </a:r>
          </a:p>
          <a:p>
            <a:pPr eaLnBrk="1" hangingPunct="1">
              <a:lnSpc>
                <a:spcPct val="90000"/>
              </a:lnSpc>
            </a:pPr>
            <a:endParaRPr lang="hr-HR" altLang="sr-Latn-RS" sz="1900" dirty="0" smtClean="0"/>
          </a:p>
          <a:p>
            <a:pPr eaLnBrk="1" hangingPunct="1">
              <a:lnSpc>
                <a:spcPct val="90000"/>
              </a:lnSpc>
            </a:pPr>
            <a:r>
              <a:rPr lang="hr-HR" altLang="sr-Latn-RS" sz="1900" dirty="0" smtClean="0"/>
              <a:t>Svaki XML dokument mora imati korijenski element (npr. &lt;note&gt;). Korijenski elementi dalje mogu imati više “dijete-elemenata” itd.</a:t>
            </a:r>
          </a:p>
          <a:p>
            <a:pPr eaLnBrk="1" hangingPunct="1">
              <a:lnSpc>
                <a:spcPct val="90000"/>
              </a:lnSpc>
            </a:pPr>
            <a:endParaRPr lang="hr-HR" altLang="sr-Latn-RS" sz="1900" dirty="0" smtClean="0"/>
          </a:p>
          <a:p>
            <a:pPr eaLnBrk="1" hangingPunct="1">
              <a:lnSpc>
                <a:spcPct val="90000"/>
              </a:lnSpc>
            </a:pPr>
            <a:endParaRPr lang="hr-HR" altLang="sr-Latn-RS" sz="1900" dirty="0" smtClean="0"/>
          </a:p>
          <a:p>
            <a:pPr eaLnBrk="1" hangingPunct="1">
              <a:lnSpc>
                <a:spcPct val="90000"/>
              </a:lnSpc>
            </a:pPr>
            <a:endParaRPr lang="hr-HR" altLang="sr-Latn-RS" sz="1900" dirty="0" smtClean="0"/>
          </a:p>
          <a:p>
            <a:pPr eaLnBrk="1" hangingPunct="1">
              <a:lnSpc>
                <a:spcPct val="90000"/>
              </a:lnSpc>
            </a:pPr>
            <a:endParaRPr lang="hr-HR" altLang="sr-Latn-RS" sz="1900" dirty="0" smtClean="0"/>
          </a:p>
          <a:p>
            <a:pPr eaLnBrk="1" hangingPunct="1">
              <a:lnSpc>
                <a:spcPct val="90000"/>
              </a:lnSpc>
            </a:pPr>
            <a:r>
              <a:rPr lang="hr-HR" altLang="sr-Latn-RS" sz="1900" dirty="0" smtClean="0"/>
              <a:t>Vrijednosti atributa moraju biti navedeni u navodnim znakovima.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203575" y="2755900"/>
            <a:ext cx="3744913" cy="14652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800" b="1">
                <a:latin typeface="Arial" panose="020B0604020202020204" pitchFamily="34" charset="0"/>
              </a:rPr>
              <a:t>&lt;</a:t>
            </a:r>
            <a:r>
              <a:rPr lang="hr-HR" altLang="sr-Latn-RS" sz="1800" b="1">
                <a:latin typeface="Arial" panose="020B0604020202020204" pitchFamily="34" charset="0"/>
              </a:rPr>
              <a:t>root</a:t>
            </a:r>
            <a:r>
              <a:rPr lang="en-US" altLang="sr-Latn-RS" sz="1800" b="1">
                <a:latin typeface="Arial" panose="020B0604020202020204" pitchFamily="34" charset="0"/>
              </a:rPr>
              <a:t>&gt;</a:t>
            </a:r>
            <a:endParaRPr lang="hr-HR" altLang="sr-Latn-RS" sz="1800" b="1">
              <a:latin typeface="Arial" panose="020B0604020202020204" pitchFamily="34" charset="0"/>
            </a:endParaRPr>
          </a:p>
          <a:p>
            <a:pPr eaLnBrk="1" hangingPunct="1"/>
            <a:r>
              <a:rPr lang="hr-HR" altLang="sr-Latn-RS" sz="1800" b="1">
                <a:latin typeface="Arial" panose="020B0604020202020204" pitchFamily="34" charset="0"/>
              </a:rPr>
              <a:t>    &lt;child&gt;</a:t>
            </a:r>
          </a:p>
          <a:p>
            <a:pPr eaLnBrk="1" hangingPunct="1"/>
            <a:r>
              <a:rPr lang="hr-HR" altLang="sr-Latn-RS" sz="1800" b="1">
                <a:latin typeface="Arial" panose="020B0604020202020204" pitchFamily="34" charset="0"/>
              </a:rPr>
              <a:t>        &lt;subchild&gt;...&lt;/subchild&gt;</a:t>
            </a:r>
          </a:p>
          <a:p>
            <a:pPr eaLnBrk="1" hangingPunct="1"/>
            <a:r>
              <a:rPr lang="hr-HR" altLang="sr-Latn-RS" sz="1800" b="1">
                <a:latin typeface="Arial" panose="020B0604020202020204" pitchFamily="34" charset="0"/>
              </a:rPr>
              <a:t>    &lt;/child&gt;</a:t>
            </a:r>
          </a:p>
          <a:p>
            <a:pPr eaLnBrk="1" hangingPunct="1"/>
            <a:r>
              <a:rPr lang="hr-HR" altLang="sr-Latn-RS" sz="1800" b="1">
                <a:latin typeface="Arial" panose="020B0604020202020204" pitchFamily="34" charset="0"/>
              </a:rPr>
              <a:t>&lt;/root&gt;</a:t>
            </a:r>
            <a:endParaRPr lang="en-US" altLang="sr-Latn-RS" sz="1800" b="1">
              <a:latin typeface="Arial" panose="020B0604020202020204" pitchFamily="34" charset="0"/>
            </a:endParaRP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042988" y="4919663"/>
            <a:ext cx="3095625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800" b="1">
                <a:latin typeface="Arial" panose="020B0604020202020204" pitchFamily="34" charset="0"/>
              </a:rPr>
              <a:t>&lt;note date</a:t>
            </a:r>
            <a:r>
              <a:rPr lang="en-US" altLang="sr-Latn-RS" sz="1800" b="1">
                <a:latin typeface="Arial" panose="020B0604020202020204" pitchFamily="34" charset="0"/>
              </a:rPr>
              <a:t>="</a:t>
            </a:r>
            <a:r>
              <a:rPr lang="hr-HR" altLang="sr-Latn-RS" sz="1800" b="1" smtClean="0">
                <a:latin typeface="Arial" panose="020B0604020202020204" pitchFamily="34" charset="0"/>
              </a:rPr>
              <a:t>15.04.</a:t>
            </a:r>
            <a:r>
              <a:rPr lang="en-US" altLang="sr-Latn-RS" sz="1800" b="1" smtClean="0">
                <a:latin typeface="Arial" panose="020B0604020202020204" pitchFamily="34" charset="0"/>
              </a:rPr>
              <a:t>20</a:t>
            </a:r>
            <a:r>
              <a:rPr lang="hr-HR" altLang="sr-Latn-RS" sz="1800" b="1" smtClean="0">
                <a:latin typeface="Arial" panose="020B0604020202020204" pitchFamily="34" charset="0"/>
              </a:rPr>
              <a:t>19</a:t>
            </a:r>
            <a:r>
              <a:rPr lang="en-US" altLang="sr-Latn-RS" sz="1800" b="1" smtClean="0">
                <a:latin typeface="Arial" panose="020B0604020202020204" pitchFamily="34" charset="0"/>
              </a:rPr>
              <a:t>"&gt;</a:t>
            </a:r>
            <a:r>
              <a:rPr lang="en-US" altLang="sr-Latn-RS" sz="1800" smtClean="0">
                <a:latin typeface="Arial" panose="020B0604020202020204" pitchFamily="34" charset="0"/>
              </a:rPr>
              <a:t> </a:t>
            </a:r>
            <a:endParaRPr lang="en-US" altLang="sr-Latn-RS" sz="1800">
              <a:latin typeface="Arial" panose="020B0604020202020204" pitchFamily="34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4500563" y="4919663"/>
            <a:ext cx="3095625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800" b="1">
                <a:latin typeface="Arial" panose="020B0604020202020204" pitchFamily="34" charset="0"/>
              </a:rPr>
              <a:t>&lt;note </a:t>
            </a:r>
            <a:r>
              <a:rPr lang="en-US" altLang="sr-Latn-RS" sz="1800" b="1" smtClean="0">
                <a:latin typeface="Arial" panose="020B0604020202020204" pitchFamily="34" charset="0"/>
              </a:rPr>
              <a:t>date=</a:t>
            </a:r>
            <a:r>
              <a:rPr lang="hr-HR" altLang="sr-Latn-RS" sz="1800" b="1" smtClean="0">
                <a:latin typeface="Arial" panose="020B0604020202020204" pitchFamily="34" charset="0"/>
              </a:rPr>
              <a:t>15.04.</a:t>
            </a:r>
            <a:r>
              <a:rPr lang="en-US" altLang="sr-Latn-RS" sz="1800" b="1">
                <a:latin typeface="Arial" panose="020B0604020202020204" pitchFamily="34" charset="0"/>
              </a:rPr>
              <a:t>20</a:t>
            </a:r>
            <a:r>
              <a:rPr lang="hr-HR" altLang="sr-Latn-RS" sz="1800" b="1" smtClean="0">
                <a:latin typeface="Arial" panose="020B0604020202020204" pitchFamily="34" charset="0"/>
              </a:rPr>
              <a:t>19</a:t>
            </a:r>
            <a:r>
              <a:rPr lang="en-US" altLang="sr-Latn-RS" sz="1800" b="1" smtClean="0">
                <a:latin typeface="Arial" panose="020B0604020202020204" pitchFamily="34" charset="0"/>
              </a:rPr>
              <a:t>&gt;</a:t>
            </a:r>
            <a:r>
              <a:rPr lang="en-US" altLang="sr-Latn-RS" sz="1800" smtClean="0">
                <a:latin typeface="Arial" panose="020B0604020202020204" pitchFamily="34" charset="0"/>
              </a:rPr>
              <a:t> </a:t>
            </a:r>
            <a:endParaRPr lang="en-US" altLang="sr-Latn-RS" sz="1800">
              <a:latin typeface="Arial" panose="020B0604020202020204" pitchFamily="34" charset="0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5221288" y="4926013"/>
            <a:ext cx="15113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5292725" y="4926013"/>
            <a:ext cx="14398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nimBg="1"/>
      <p:bldP spid="97285" grpId="0" animBg="1"/>
      <p:bldP spid="972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71475"/>
          </a:xfrm>
        </p:spPr>
        <p:txBody>
          <a:bodyPr/>
          <a:lstStyle/>
          <a:p>
            <a:pPr eaLnBrk="1" hangingPunct="1"/>
            <a:r>
              <a:rPr lang="hr-HR" altLang="sr-Latn-RS" sz="3000" smtClean="0"/>
              <a:t>Proširivost XML-a</a:t>
            </a:r>
            <a:endParaRPr lang="en-US" altLang="sr-Latn-RS" sz="30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895850"/>
          </a:xfrm>
        </p:spPr>
        <p:txBody>
          <a:bodyPr/>
          <a:lstStyle/>
          <a:p>
            <a:pPr eaLnBrk="1" hangingPunct="1"/>
            <a:r>
              <a:rPr lang="hr-HR" altLang="sr-Latn-RS" sz="1800" smtClean="0"/>
              <a:t>Što znači kada kažemo da je XML proširiv (engl. </a:t>
            </a:r>
            <a:r>
              <a:rPr lang="hr-HR" altLang="sr-Latn-RS" sz="1800" i="1" smtClean="0"/>
              <a:t>extensible</a:t>
            </a:r>
            <a:r>
              <a:rPr lang="hr-HR" altLang="sr-Latn-RS" sz="1800" smtClean="0"/>
              <a:t>)?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843213" y="1557338"/>
            <a:ext cx="5400675" cy="13144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</a:t>
            </a:r>
            <a:r>
              <a:rPr lang="hr-HR" altLang="sr-Latn-RS" sz="1600">
                <a:latin typeface="Arial" panose="020B0604020202020204" pitchFamily="34" charset="0"/>
              </a:rPr>
              <a:t>note</a:t>
            </a:r>
            <a:r>
              <a:rPr lang="en-US" altLang="sr-Latn-RS" sz="1600">
                <a:latin typeface="Arial" panose="020B0604020202020204" pitchFamily="34" charset="0"/>
              </a:rPr>
              <a:t>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</a:t>
            </a:r>
            <a:r>
              <a:rPr lang="hr-HR" altLang="sr-Latn-RS" sz="1600">
                <a:latin typeface="Arial" panose="020B0604020202020204" pitchFamily="34" charset="0"/>
              </a:rPr>
              <a:t>to</a:t>
            </a:r>
            <a:r>
              <a:rPr lang="en-US" altLang="sr-Latn-RS" sz="1600">
                <a:latin typeface="Arial" panose="020B0604020202020204" pitchFamily="34" charset="0"/>
              </a:rPr>
              <a:t>&gt;</a:t>
            </a:r>
            <a:r>
              <a:rPr lang="hr-HR" altLang="sr-Latn-RS" sz="1600">
                <a:latin typeface="Arial" panose="020B0604020202020204" pitchFamily="34" charset="0"/>
              </a:rPr>
              <a:t>Tove</a:t>
            </a:r>
            <a:r>
              <a:rPr lang="en-US" altLang="sr-Latn-RS" sz="1600">
                <a:latin typeface="Arial" panose="020B0604020202020204" pitchFamily="34" charset="0"/>
              </a:rPr>
              <a:t>&lt;/</a:t>
            </a:r>
            <a:r>
              <a:rPr lang="hr-HR" altLang="sr-Latn-RS" sz="1600">
                <a:latin typeface="Arial" panose="020B0604020202020204" pitchFamily="34" charset="0"/>
              </a:rPr>
              <a:t>to</a:t>
            </a:r>
            <a:r>
              <a:rPr lang="en-US" altLang="sr-Latn-RS" sz="1600">
                <a:latin typeface="Arial" panose="020B0604020202020204" pitchFamily="34" charset="0"/>
              </a:rPr>
              <a:t>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</a:t>
            </a:r>
            <a:r>
              <a:rPr lang="hr-HR" altLang="sr-Latn-RS" sz="1600">
                <a:latin typeface="Arial" panose="020B0604020202020204" pitchFamily="34" charset="0"/>
              </a:rPr>
              <a:t>from</a:t>
            </a:r>
            <a:r>
              <a:rPr lang="en-US" altLang="sr-Latn-RS" sz="1600">
                <a:latin typeface="Arial" panose="020B0604020202020204" pitchFamily="34" charset="0"/>
              </a:rPr>
              <a:t>&gt;</a:t>
            </a:r>
            <a:r>
              <a:rPr lang="hr-HR" altLang="sr-Latn-RS" sz="1600">
                <a:latin typeface="Arial" panose="020B0604020202020204" pitchFamily="34" charset="0"/>
              </a:rPr>
              <a:t>Jani</a:t>
            </a:r>
            <a:r>
              <a:rPr lang="en-US" altLang="sr-Latn-RS" sz="1600">
                <a:latin typeface="Arial" panose="020B0604020202020204" pitchFamily="34" charset="0"/>
              </a:rPr>
              <a:t>&lt;/</a:t>
            </a:r>
            <a:r>
              <a:rPr lang="hr-HR" altLang="sr-Latn-RS" sz="1600">
                <a:latin typeface="Arial" panose="020B0604020202020204" pitchFamily="34" charset="0"/>
              </a:rPr>
              <a:t>from</a:t>
            </a:r>
            <a:r>
              <a:rPr lang="en-US" altLang="sr-Latn-RS" sz="1600">
                <a:latin typeface="Arial" panose="020B0604020202020204" pitchFamily="34" charset="0"/>
              </a:rPr>
              <a:t>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</a:t>
            </a:r>
            <a:r>
              <a:rPr lang="hr-HR" altLang="sr-Latn-RS" sz="1600">
                <a:latin typeface="Arial" panose="020B0604020202020204" pitchFamily="34" charset="0"/>
              </a:rPr>
              <a:t>body</a:t>
            </a:r>
            <a:r>
              <a:rPr lang="en-US" altLang="sr-Latn-RS" sz="1600">
                <a:latin typeface="Arial" panose="020B0604020202020204" pitchFamily="34" charset="0"/>
              </a:rPr>
              <a:t>&gt;Don't forget me this weekend!&lt;/</a:t>
            </a:r>
            <a:r>
              <a:rPr lang="hr-HR" altLang="sr-Latn-RS" sz="1600">
                <a:latin typeface="Arial" panose="020B0604020202020204" pitchFamily="34" charset="0"/>
              </a:rPr>
              <a:t>body</a:t>
            </a:r>
            <a:r>
              <a:rPr lang="en-US" altLang="sr-Latn-RS" sz="1600">
                <a:latin typeface="Arial" panose="020B0604020202020204" pitchFamily="34" charset="0"/>
              </a:rPr>
              <a:t>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&lt;/</a:t>
            </a:r>
            <a:r>
              <a:rPr lang="hr-HR" altLang="sr-Latn-RS" sz="1600">
                <a:latin typeface="Arial" panose="020B0604020202020204" pitchFamily="34" charset="0"/>
              </a:rPr>
              <a:t>note</a:t>
            </a:r>
            <a:r>
              <a:rPr lang="en-US" altLang="sr-Latn-RS" sz="1600">
                <a:latin typeface="Arial" panose="020B0604020202020204" pitchFamily="34" charset="0"/>
              </a:rPr>
              <a:t>&gt;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50825" y="1628775"/>
            <a:ext cx="26511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2000">
                <a:latin typeface="Arial" panose="020B0604020202020204" pitchFamily="34" charset="0"/>
              </a:rPr>
              <a:t>1. Na početku imamo </a:t>
            </a:r>
          </a:p>
          <a:p>
            <a:pPr eaLnBrk="1" hangingPunct="1"/>
            <a:r>
              <a:rPr lang="hr-HR" altLang="sr-Latn-RS" sz="2000">
                <a:latin typeface="Arial" panose="020B0604020202020204" pitchFamily="34" charset="0"/>
              </a:rPr>
              <a:t>jednostavnu </a:t>
            </a:r>
          </a:p>
          <a:p>
            <a:pPr eaLnBrk="1" hangingPunct="1"/>
            <a:r>
              <a:rPr lang="hr-HR" altLang="sr-Latn-RS" sz="2000">
                <a:latin typeface="Arial" panose="020B0604020202020204" pitchFamily="34" charset="0"/>
              </a:rPr>
              <a:t>XML datoteku...</a:t>
            </a:r>
            <a:endParaRPr lang="en-US" altLang="sr-Latn-RS" sz="2000">
              <a:latin typeface="Arial" panose="020B0604020202020204" pitchFamily="34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843213" y="2924175"/>
            <a:ext cx="5400675" cy="10699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1600" b="1">
                <a:latin typeface="Arial" panose="020B0604020202020204" pitchFamily="34" charset="0"/>
              </a:rPr>
              <a:t>Od</a:t>
            </a:r>
            <a:r>
              <a:rPr lang="hr-HR" altLang="sr-Latn-RS" sz="1600">
                <a:latin typeface="Arial" panose="020B0604020202020204" pitchFamily="34" charset="0"/>
              </a:rPr>
              <a:t>: Tove</a:t>
            </a:r>
          </a:p>
          <a:p>
            <a:pPr eaLnBrk="1" hangingPunct="1"/>
            <a:r>
              <a:rPr lang="hr-HR" altLang="sr-Latn-RS" sz="1600" b="1">
                <a:latin typeface="Arial" panose="020B0604020202020204" pitchFamily="34" charset="0"/>
              </a:rPr>
              <a:t>Za</a:t>
            </a:r>
            <a:r>
              <a:rPr lang="hr-HR" altLang="sr-Latn-RS" sz="1600">
                <a:latin typeface="Arial" panose="020B0604020202020204" pitchFamily="34" charset="0"/>
              </a:rPr>
              <a:t>: Jani</a:t>
            </a:r>
          </a:p>
          <a:p>
            <a:pPr eaLnBrk="1" hangingPunct="1"/>
            <a:r>
              <a:rPr lang="hr-HR" altLang="sr-Latn-RS" sz="1600" b="1">
                <a:latin typeface="Arial" panose="020B0604020202020204" pitchFamily="34" charset="0"/>
              </a:rPr>
              <a:t>Naslov</a:t>
            </a:r>
            <a:r>
              <a:rPr lang="hr-HR" altLang="sr-Latn-RS" sz="1600">
                <a:latin typeface="Arial" panose="020B0604020202020204" pitchFamily="34" charset="0"/>
              </a:rPr>
              <a:t>: Reminder</a:t>
            </a:r>
          </a:p>
          <a:p>
            <a:pPr eaLnBrk="1" hangingPunct="1"/>
            <a:r>
              <a:rPr lang="hr-HR" altLang="sr-Latn-RS" sz="1600" b="1">
                <a:latin typeface="Arial" panose="020B0604020202020204" pitchFamily="34" charset="0"/>
              </a:rPr>
              <a:t>Poruka</a:t>
            </a:r>
            <a:r>
              <a:rPr lang="hr-HR" altLang="sr-Latn-RS" sz="1600">
                <a:latin typeface="Arial" panose="020B0604020202020204" pitchFamily="34" charset="0"/>
              </a:rPr>
              <a:t>: </a:t>
            </a:r>
            <a:r>
              <a:rPr lang="en-US" altLang="sr-Latn-RS" sz="1600" i="1" u="sng">
                <a:latin typeface="Arial" panose="020B0604020202020204" pitchFamily="34" charset="0"/>
              </a:rPr>
              <a:t>Don't forget me this weekend!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843213" y="4076700"/>
            <a:ext cx="5400675" cy="15589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</a:t>
            </a:r>
            <a:r>
              <a:rPr lang="hr-HR" altLang="sr-Latn-RS" sz="1600">
                <a:latin typeface="Arial" panose="020B0604020202020204" pitchFamily="34" charset="0"/>
              </a:rPr>
              <a:t>note</a:t>
            </a:r>
            <a:r>
              <a:rPr lang="en-US" altLang="sr-Latn-RS" sz="1600">
                <a:latin typeface="Arial" panose="020B0604020202020204" pitchFamily="34" charset="0"/>
              </a:rPr>
              <a:t>&gt;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 b="1">
                <a:latin typeface="Arial" panose="020B0604020202020204" pitchFamily="34" charset="0"/>
              </a:rPr>
              <a:t>&lt;</a:t>
            </a:r>
            <a:r>
              <a:rPr lang="en-US" altLang="sr-Latn-RS" sz="1600" b="1" smtClean="0">
                <a:latin typeface="Arial" panose="020B0604020202020204" pitchFamily="34" charset="0"/>
              </a:rPr>
              <a:t>date&gt;20</a:t>
            </a:r>
            <a:r>
              <a:rPr lang="hr-HR" altLang="sr-Latn-RS" sz="1600" b="1" smtClean="0">
                <a:latin typeface="Arial" panose="020B0604020202020204" pitchFamily="34" charset="0"/>
              </a:rPr>
              <a:t>19</a:t>
            </a:r>
            <a:r>
              <a:rPr lang="en-US" altLang="sr-Latn-RS" sz="1600" b="1" smtClean="0">
                <a:latin typeface="Arial" panose="020B0604020202020204" pitchFamily="34" charset="0"/>
              </a:rPr>
              <a:t>-</a:t>
            </a:r>
            <a:r>
              <a:rPr lang="hr-HR" altLang="sr-Latn-RS" sz="1600" b="1" smtClean="0">
                <a:latin typeface="Arial" panose="020B0604020202020204" pitchFamily="34" charset="0"/>
              </a:rPr>
              <a:t>04</a:t>
            </a:r>
            <a:r>
              <a:rPr lang="en-US" altLang="sr-Latn-RS" sz="1600" b="1" smtClean="0">
                <a:latin typeface="Arial" panose="020B0604020202020204" pitchFamily="34" charset="0"/>
              </a:rPr>
              <a:t>-</a:t>
            </a:r>
            <a:r>
              <a:rPr lang="hr-HR" altLang="sr-Latn-RS" sz="1600" b="1" smtClean="0">
                <a:latin typeface="Arial" panose="020B0604020202020204" pitchFamily="34" charset="0"/>
              </a:rPr>
              <a:t>15</a:t>
            </a:r>
            <a:r>
              <a:rPr lang="en-US" altLang="sr-Latn-RS" sz="1600" b="1" smtClean="0">
                <a:latin typeface="Arial" panose="020B0604020202020204" pitchFamily="34" charset="0"/>
              </a:rPr>
              <a:t>&lt;/</a:t>
            </a:r>
            <a:r>
              <a:rPr lang="en-US" altLang="sr-Latn-RS" sz="1600" b="1">
                <a:latin typeface="Arial" panose="020B0604020202020204" pitchFamily="34" charset="0"/>
              </a:rPr>
              <a:t>date&gt;</a:t>
            </a:r>
            <a:r>
              <a:rPr lang="en-US" altLang="sr-Latn-RS" sz="1600">
                <a:latin typeface="Arial" panose="020B0604020202020204" pitchFamily="34" charset="0"/>
              </a:rPr>
              <a:t>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</a:t>
            </a:r>
            <a:r>
              <a:rPr lang="hr-HR" altLang="sr-Latn-RS" sz="1600">
                <a:latin typeface="Arial" panose="020B0604020202020204" pitchFamily="34" charset="0"/>
              </a:rPr>
              <a:t>to</a:t>
            </a:r>
            <a:r>
              <a:rPr lang="en-US" altLang="sr-Latn-RS" sz="1600">
                <a:latin typeface="Arial" panose="020B0604020202020204" pitchFamily="34" charset="0"/>
              </a:rPr>
              <a:t>&gt;</a:t>
            </a:r>
            <a:r>
              <a:rPr lang="hr-HR" altLang="sr-Latn-RS" sz="1600">
                <a:latin typeface="Arial" panose="020B0604020202020204" pitchFamily="34" charset="0"/>
              </a:rPr>
              <a:t>Tove</a:t>
            </a:r>
            <a:r>
              <a:rPr lang="en-US" altLang="sr-Latn-RS" sz="1600">
                <a:latin typeface="Arial" panose="020B0604020202020204" pitchFamily="34" charset="0"/>
              </a:rPr>
              <a:t>&lt;/</a:t>
            </a:r>
            <a:r>
              <a:rPr lang="hr-HR" altLang="sr-Latn-RS" sz="1600">
                <a:latin typeface="Arial" panose="020B0604020202020204" pitchFamily="34" charset="0"/>
              </a:rPr>
              <a:t>to</a:t>
            </a:r>
            <a:r>
              <a:rPr lang="en-US" altLang="sr-Latn-RS" sz="1600">
                <a:latin typeface="Arial" panose="020B0604020202020204" pitchFamily="34" charset="0"/>
              </a:rPr>
              <a:t>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</a:t>
            </a:r>
            <a:r>
              <a:rPr lang="hr-HR" altLang="sr-Latn-RS" sz="1600">
                <a:latin typeface="Arial" panose="020B0604020202020204" pitchFamily="34" charset="0"/>
              </a:rPr>
              <a:t>from</a:t>
            </a:r>
            <a:r>
              <a:rPr lang="en-US" altLang="sr-Latn-RS" sz="1600">
                <a:latin typeface="Arial" panose="020B0604020202020204" pitchFamily="34" charset="0"/>
              </a:rPr>
              <a:t>&gt;</a:t>
            </a:r>
            <a:r>
              <a:rPr lang="hr-HR" altLang="sr-Latn-RS" sz="1600">
                <a:latin typeface="Arial" panose="020B0604020202020204" pitchFamily="34" charset="0"/>
              </a:rPr>
              <a:t>Jani</a:t>
            </a:r>
            <a:r>
              <a:rPr lang="en-US" altLang="sr-Latn-RS" sz="1600">
                <a:latin typeface="Arial" panose="020B0604020202020204" pitchFamily="34" charset="0"/>
              </a:rPr>
              <a:t>&lt;/</a:t>
            </a:r>
            <a:r>
              <a:rPr lang="hr-HR" altLang="sr-Latn-RS" sz="1600">
                <a:latin typeface="Arial" panose="020B0604020202020204" pitchFamily="34" charset="0"/>
              </a:rPr>
              <a:t>from</a:t>
            </a:r>
            <a:r>
              <a:rPr lang="en-US" altLang="sr-Latn-RS" sz="1600">
                <a:latin typeface="Arial" panose="020B0604020202020204" pitchFamily="34" charset="0"/>
              </a:rPr>
              <a:t>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</a:t>
            </a:r>
            <a:r>
              <a:rPr lang="hr-HR" altLang="sr-Latn-RS" sz="1600">
                <a:latin typeface="Arial" panose="020B0604020202020204" pitchFamily="34" charset="0"/>
              </a:rPr>
              <a:t>body</a:t>
            </a:r>
            <a:r>
              <a:rPr lang="en-US" altLang="sr-Latn-RS" sz="1600">
                <a:latin typeface="Arial" panose="020B0604020202020204" pitchFamily="34" charset="0"/>
              </a:rPr>
              <a:t>&gt;Don't forget me this weekend!&lt;/</a:t>
            </a:r>
            <a:r>
              <a:rPr lang="hr-HR" altLang="sr-Latn-RS" sz="1600">
                <a:latin typeface="Arial" panose="020B0604020202020204" pitchFamily="34" charset="0"/>
              </a:rPr>
              <a:t>body</a:t>
            </a:r>
            <a:r>
              <a:rPr lang="en-US" altLang="sr-Latn-RS" sz="1600">
                <a:latin typeface="Arial" panose="020B0604020202020204" pitchFamily="34" charset="0"/>
              </a:rPr>
              <a:t>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&lt;/</a:t>
            </a:r>
            <a:r>
              <a:rPr lang="hr-HR" altLang="sr-Latn-RS" sz="1600">
                <a:latin typeface="Arial" panose="020B0604020202020204" pitchFamily="34" charset="0"/>
              </a:rPr>
              <a:t>note</a:t>
            </a:r>
            <a:r>
              <a:rPr lang="en-US" altLang="sr-Latn-RS" sz="1600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95288" y="2971800"/>
            <a:ext cx="2185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2000">
                <a:latin typeface="Arial" panose="020B0604020202020204" pitchFamily="34" charset="0"/>
              </a:rPr>
              <a:t>2. Putem HTML-a</a:t>
            </a:r>
          </a:p>
          <a:p>
            <a:pPr eaLnBrk="1" hangingPunct="1"/>
            <a:r>
              <a:rPr lang="hr-HR" altLang="sr-Latn-RS" sz="2000">
                <a:latin typeface="Arial" panose="020B0604020202020204" pitchFamily="34" charset="0"/>
              </a:rPr>
              <a:t>prikažemo je </a:t>
            </a:r>
          </a:p>
          <a:p>
            <a:pPr eaLnBrk="1" hangingPunct="1"/>
            <a:r>
              <a:rPr lang="hr-HR" altLang="sr-Latn-RS" sz="2000">
                <a:latin typeface="Arial" panose="020B0604020202020204" pitchFamily="34" charset="0"/>
              </a:rPr>
              <a:t>u pregledniku...</a:t>
            </a:r>
            <a:endParaRPr lang="en-US" altLang="sr-Latn-RS" sz="2000">
              <a:latin typeface="Arial" panose="020B0604020202020204" pitchFamily="34" charset="0"/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23850" y="4772025"/>
            <a:ext cx="2611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2000">
                <a:latin typeface="Arial" panose="020B0604020202020204" pitchFamily="34" charset="0"/>
              </a:rPr>
              <a:t>3. Ubacimo li novi tag</a:t>
            </a:r>
          </a:p>
          <a:p>
            <a:pPr eaLnBrk="1" hangingPunct="1"/>
            <a:r>
              <a:rPr lang="hr-HR" altLang="sr-Latn-RS" sz="2000">
                <a:latin typeface="Arial" panose="020B0604020202020204" pitchFamily="34" charset="0"/>
              </a:rPr>
              <a:t>U XML datoteku... </a:t>
            </a:r>
            <a:endParaRPr lang="en-US" altLang="sr-Latn-RS" sz="2000">
              <a:latin typeface="Arial" panose="020B0604020202020204" pitchFamily="34" charset="0"/>
            </a:endParaRP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395288" y="5924550"/>
            <a:ext cx="2243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2000">
                <a:latin typeface="Arial" panose="020B0604020202020204" pitchFamily="34" charset="0"/>
              </a:rPr>
              <a:t>4. HTML prikaz se</a:t>
            </a:r>
          </a:p>
          <a:p>
            <a:pPr eaLnBrk="1" hangingPunct="1"/>
            <a:r>
              <a:rPr lang="hr-HR" altLang="sr-Latn-RS" sz="2000">
                <a:latin typeface="Arial" panose="020B0604020202020204" pitchFamily="34" charset="0"/>
              </a:rPr>
              <a:t>neće izmjeniti... </a:t>
            </a:r>
            <a:endParaRPr lang="en-US" altLang="sr-Latn-RS" sz="2000">
              <a:latin typeface="Arial" panose="020B0604020202020204" pitchFamily="34" charset="0"/>
            </a:endParaRPr>
          </a:p>
        </p:txBody>
      </p:sp>
      <p:sp>
        <p:nvSpPr>
          <p:cNvPr id="7179" name="Text Box 13"/>
          <p:cNvSpPr txBox="1">
            <a:spLocks noChangeArrowheads="1"/>
          </p:cNvSpPr>
          <p:nvPr/>
        </p:nvSpPr>
        <p:spPr bwMode="auto">
          <a:xfrm>
            <a:off x="7451725" y="3213100"/>
            <a:ext cx="1150938" cy="36671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1800" b="1" i="1">
                <a:latin typeface="Arial" panose="020B0604020202020204" pitchFamily="34" charset="0"/>
              </a:rPr>
              <a:t>note.htm</a:t>
            </a:r>
            <a:endParaRPr lang="en-US" altLang="sr-Latn-RS" sz="1800" b="1" i="1">
              <a:latin typeface="Arial" panose="020B0604020202020204" pitchFamily="34" charset="0"/>
            </a:endParaRPr>
          </a:p>
        </p:txBody>
      </p:sp>
      <p:sp>
        <p:nvSpPr>
          <p:cNvPr id="7180" name="Text Box 14"/>
          <p:cNvSpPr txBox="1">
            <a:spLocks noChangeArrowheads="1"/>
          </p:cNvSpPr>
          <p:nvPr/>
        </p:nvSpPr>
        <p:spPr bwMode="auto">
          <a:xfrm>
            <a:off x="7451725" y="1916113"/>
            <a:ext cx="1223963" cy="366712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1800" b="1" i="1">
                <a:latin typeface="Arial" panose="020B0604020202020204" pitchFamily="34" charset="0"/>
              </a:rPr>
              <a:t>note.xml</a:t>
            </a:r>
            <a:endParaRPr lang="en-US" altLang="sr-Latn-RS" sz="1800" b="1" i="1">
              <a:latin typeface="Arial" panose="020B0604020202020204" pitchFamily="34" charset="0"/>
            </a:endParaRPr>
          </a:p>
        </p:txBody>
      </p:sp>
      <p:sp>
        <p:nvSpPr>
          <p:cNvPr id="7181" name="Text Box 15"/>
          <p:cNvSpPr txBox="1">
            <a:spLocks noChangeArrowheads="1"/>
          </p:cNvSpPr>
          <p:nvPr/>
        </p:nvSpPr>
        <p:spPr bwMode="auto">
          <a:xfrm>
            <a:off x="2843213" y="5734050"/>
            <a:ext cx="5400675" cy="10699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1600" b="1">
                <a:latin typeface="Arial" panose="020B0604020202020204" pitchFamily="34" charset="0"/>
              </a:rPr>
              <a:t>Od</a:t>
            </a:r>
            <a:r>
              <a:rPr lang="hr-HR" altLang="sr-Latn-RS" sz="1600">
                <a:latin typeface="Arial" panose="020B0604020202020204" pitchFamily="34" charset="0"/>
              </a:rPr>
              <a:t>: Tove</a:t>
            </a:r>
          </a:p>
          <a:p>
            <a:pPr eaLnBrk="1" hangingPunct="1"/>
            <a:r>
              <a:rPr lang="hr-HR" altLang="sr-Latn-RS" sz="1600" b="1">
                <a:latin typeface="Arial" panose="020B0604020202020204" pitchFamily="34" charset="0"/>
              </a:rPr>
              <a:t>Za</a:t>
            </a:r>
            <a:r>
              <a:rPr lang="hr-HR" altLang="sr-Latn-RS" sz="1600">
                <a:latin typeface="Arial" panose="020B0604020202020204" pitchFamily="34" charset="0"/>
              </a:rPr>
              <a:t>: Jani</a:t>
            </a:r>
          </a:p>
          <a:p>
            <a:pPr eaLnBrk="1" hangingPunct="1"/>
            <a:r>
              <a:rPr lang="hr-HR" altLang="sr-Latn-RS" sz="1600" b="1">
                <a:latin typeface="Arial" panose="020B0604020202020204" pitchFamily="34" charset="0"/>
              </a:rPr>
              <a:t>Naslov</a:t>
            </a:r>
            <a:r>
              <a:rPr lang="hr-HR" altLang="sr-Latn-RS" sz="1600">
                <a:latin typeface="Arial" panose="020B0604020202020204" pitchFamily="34" charset="0"/>
              </a:rPr>
              <a:t>: Reminder</a:t>
            </a:r>
          </a:p>
          <a:p>
            <a:pPr eaLnBrk="1" hangingPunct="1"/>
            <a:r>
              <a:rPr lang="hr-HR" altLang="sr-Latn-RS" sz="1600" b="1">
                <a:latin typeface="Arial" panose="020B0604020202020204" pitchFamily="34" charset="0"/>
              </a:rPr>
              <a:t>Poruka</a:t>
            </a:r>
            <a:r>
              <a:rPr lang="hr-HR" altLang="sr-Latn-RS" sz="1600">
                <a:latin typeface="Arial" panose="020B0604020202020204" pitchFamily="34" charset="0"/>
              </a:rPr>
              <a:t>: </a:t>
            </a:r>
            <a:r>
              <a:rPr lang="en-US" altLang="sr-Latn-RS" sz="1600" i="1" u="sng">
                <a:latin typeface="Arial" panose="020B0604020202020204" pitchFamily="34" charset="0"/>
              </a:rPr>
              <a:t>Don't forget me this weekend!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87375"/>
          </a:xfrm>
        </p:spPr>
        <p:txBody>
          <a:bodyPr/>
          <a:lstStyle/>
          <a:p>
            <a:pPr eaLnBrk="1" hangingPunct="1"/>
            <a:r>
              <a:rPr lang="hr-HR" altLang="sr-Latn-RS" sz="3000" smtClean="0"/>
              <a:t>Strukturiranje teksta u XML-u</a:t>
            </a:r>
            <a:endParaRPr lang="en-US" altLang="sr-Latn-RS" sz="30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895850"/>
          </a:xfrm>
        </p:spPr>
        <p:txBody>
          <a:bodyPr/>
          <a:lstStyle/>
          <a:p>
            <a:pPr eaLnBrk="1" hangingPunct="1"/>
            <a:r>
              <a:rPr lang="hr-HR" altLang="sr-Latn-RS" sz="2000" smtClean="0"/>
              <a:t>Kako možemo strukturirati tekst u XML-u?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50825" y="1585913"/>
            <a:ext cx="4752975" cy="40036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&lt;book&gt;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&lt;title&gt;My First XML&lt;/title&gt;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hr-HR" altLang="sr-Latn-RS" sz="1600">
                <a:latin typeface="Arial" panose="020B0604020202020204" pitchFamily="34" charset="0"/>
              </a:rPr>
              <a:t>&lt;prod id=“33-577” media=“paper”&gt;</a:t>
            </a:r>
            <a:r>
              <a:rPr lang="en-US" altLang="sr-Latn-RS" sz="1600">
                <a:latin typeface="Arial" panose="020B0604020202020204" pitchFamily="34" charset="0"/>
              </a:rPr>
              <a:t>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&lt;chapter&gt;Introduction to XML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&lt;para&gt;What is HTML&lt;/para&gt;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&lt;para&gt;What is XML&lt;/para&gt;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&lt;/chapter&gt;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&lt;chapter&gt;XML Syntax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&lt;para&gt;Elements must have a closing tag&lt;/para&gt; &lt;para&gt;Elements must be properly nested&lt;/para&gt; &lt;/chapter&gt;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&lt;/book&gt;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932363" y="1557338"/>
            <a:ext cx="3887787" cy="2047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600" b="1">
                <a:latin typeface="Arial" panose="020B0604020202020204" pitchFamily="34" charset="0"/>
              </a:rPr>
              <a:t>My First XML</a:t>
            </a:r>
            <a:endParaRPr lang="hr-HR" altLang="sr-Latn-RS" sz="1600" b="1">
              <a:latin typeface="Arial" panose="020B0604020202020204" pitchFamily="34" charset="0"/>
            </a:endParaRPr>
          </a:p>
          <a:p>
            <a:pPr eaLnBrk="1" hangingPunct="1"/>
            <a:endParaRPr lang="en-US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Introduction to XML</a:t>
            </a:r>
          </a:p>
          <a:p>
            <a:pPr lvl="1" eaLnBrk="1" hangingPunct="1">
              <a:buFontTx/>
              <a:buChar char="•"/>
            </a:pPr>
            <a:r>
              <a:rPr lang="en-US" altLang="sr-Latn-RS" sz="1600">
                <a:latin typeface="Arial" panose="020B0604020202020204" pitchFamily="34" charset="0"/>
              </a:rPr>
              <a:t>What is HTML </a:t>
            </a:r>
          </a:p>
          <a:p>
            <a:pPr lvl="1" eaLnBrk="1" hangingPunct="1">
              <a:buFontTx/>
              <a:buChar char="•"/>
            </a:pPr>
            <a:r>
              <a:rPr lang="en-US" altLang="sr-Latn-RS" sz="1600">
                <a:latin typeface="Arial" panose="020B0604020202020204" pitchFamily="34" charset="0"/>
              </a:rPr>
              <a:t>What is XML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XML Syntax</a:t>
            </a:r>
          </a:p>
          <a:p>
            <a:pPr lvl="1" eaLnBrk="1" hangingPunct="1">
              <a:buFontTx/>
              <a:buChar char="•"/>
            </a:pPr>
            <a:r>
              <a:rPr lang="en-US" altLang="sr-Latn-RS" sz="1600">
                <a:latin typeface="Arial" panose="020B0604020202020204" pitchFamily="34" charset="0"/>
              </a:rPr>
              <a:t>Elements must have a closing tag </a:t>
            </a:r>
          </a:p>
          <a:p>
            <a:pPr lvl="1" eaLnBrk="1" hangingPunct="1">
              <a:buFontTx/>
              <a:buChar char="•"/>
            </a:pPr>
            <a:r>
              <a:rPr lang="en-US" altLang="sr-Latn-RS" sz="1600">
                <a:latin typeface="Arial" panose="020B0604020202020204" pitchFamily="34" charset="0"/>
              </a:rPr>
              <a:t>Elements must be properly nested</a:t>
            </a:r>
            <a:r>
              <a:rPr lang="en-US" altLang="sr-Latn-RS" sz="1600" i="1" u="sng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932363" y="4002088"/>
            <a:ext cx="4103687" cy="1803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600" b="1">
                <a:latin typeface="Arial" panose="020B0604020202020204" pitchFamily="34" charset="0"/>
              </a:rPr>
              <a:t>My First XML</a:t>
            </a:r>
            <a:endParaRPr lang="en-US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 i="1">
                <a:latin typeface="Arial" panose="020B0604020202020204" pitchFamily="34" charset="0"/>
              </a:rPr>
              <a:t>Introduction to XML</a:t>
            </a:r>
          </a:p>
          <a:p>
            <a:pPr lvl="1" eaLnBrk="1" hangingPunct="1">
              <a:buFontTx/>
              <a:buAutoNum type="arabicPeriod"/>
            </a:pPr>
            <a:r>
              <a:rPr lang="en-US" altLang="sr-Latn-RS" sz="1600">
                <a:latin typeface="Arial" panose="020B0604020202020204" pitchFamily="34" charset="0"/>
              </a:rPr>
              <a:t>What is HTML </a:t>
            </a:r>
          </a:p>
          <a:p>
            <a:pPr lvl="1" eaLnBrk="1" hangingPunct="1">
              <a:buFontTx/>
              <a:buAutoNum type="arabicPeriod"/>
            </a:pPr>
            <a:r>
              <a:rPr lang="en-US" altLang="sr-Latn-RS" sz="1600">
                <a:latin typeface="Arial" panose="020B0604020202020204" pitchFamily="34" charset="0"/>
              </a:rPr>
              <a:t>What is XML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 i="1">
                <a:latin typeface="Arial" panose="020B0604020202020204" pitchFamily="34" charset="0"/>
              </a:rPr>
              <a:t>XML Syntax</a:t>
            </a:r>
          </a:p>
          <a:p>
            <a:pPr lvl="1" eaLnBrk="1" hangingPunct="1">
              <a:buFontTx/>
              <a:buAutoNum type="arabicPeriod"/>
            </a:pPr>
            <a:r>
              <a:rPr lang="en-US" altLang="sr-Latn-RS" sz="1600">
                <a:latin typeface="Arial" panose="020B0604020202020204" pitchFamily="34" charset="0"/>
              </a:rPr>
              <a:t>Elements must have a closing tag </a:t>
            </a:r>
          </a:p>
          <a:p>
            <a:pPr lvl="1" eaLnBrk="1" hangingPunct="1">
              <a:buFontTx/>
              <a:buAutoNum type="arabicPeriod"/>
            </a:pPr>
            <a:r>
              <a:rPr lang="en-US" altLang="sr-Latn-RS" sz="1600">
                <a:latin typeface="Arial" panose="020B0604020202020204" pitchFamily="34" charset="0"/>
              </a:rPr>
              <a:t>Elements must be properly nested</a:t>
            </a:r>
            <a:r>
              <a:rPr lang="en-US" altLang="sr-Latn-RS" sz="1600" i="1" u="sng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23850" y="5661025"/>
            <a:ext cx="45656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1800">
                <a:latin typeface="Arial" panose="020B0604020202020204" pitchFamily="34" charset="0"/>
              </a:rPr>
              <a:t>XML element može se sastojati od:</a:t>
            </a:r>
          </a:p>
          <a:p>
            <a:pPr eaLnBrk="1" hangingPunct="1">
              <a:buFontTx/>
              <a:buChar char="•"/>
            </a:pPr>
            <a:r>
              <a:rPr lang="hr-HR" altLang="sr-Latn-RS" sz="1800">
                <a:latin typeface="Arial" panose="020B0604020202020204" pitchFamily="34" charset="0"/>
              </a:rPr>
              <a:t>drugih XML elemenata (&lt;book&gt;)</a:t>
            </a:r>
          </a:p>
          <a:p>
            <a:pPr eaLnBrk="1" hangingPunct="1">
              <a:buFontTx/>
              <a:buChar char="•"/>
            </a:pPr>
            <a:r>
              <a:rPr lang="hr-HR" altLang="sr-Latn-RS" sz="1800">
                <a:latin typeface="Arial" panose="020B0604020202020204" pitchFamily="34" charset="0"/>
              </a:rPr>
              <a:t>drugih XML elemenata i čistog sadržaja</a:t>
            </a:r>
            <a:br>
              <a:rPr lang="hr-HR" altLang="sr-Latn-RS" sz="1800">
                <a:latin typeface="Arial" panose="020B0604020202020204" pitchFamily="34" charset="0"/>
              </a:rPr>
            </a:br>
            <a:r>
              <a:rPr lang="hr-HR" altLang="sr-Latn-RS" sz="1800">
                <a:latin typeface="Arial" panose="020B0604020202020204" pitchFamily="34" charset="0"/>
              </a:rPr>
              <a:t>(&lt;chapter&gt;)</a:t>
            </a:r>
            <a:endParaRPr lang="en-US" altLang="sr-Latn-RS" sz="1800">
              <a:latin typeface="Arial" panose="020B0604020202020204" pitchFamily="34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187450" y="1628775"/>
            <a:ext cx="1247775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1400" b="1">
                <a:latin typeface="Arial" panose="020B0604020202020204" pitchFamily="34" charset="0"/>
              </a:rPr>
              <a:t>root element</a:t>
            </a:r>
            <a:endParaRPr lang="en-US" altLang="sr-Latn-RS" sz="1400" b="1">
              <a:latin typeface="Arial" panose="020B0604020202020204" pitchFamily="34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059113" y="2763838"/>
            <a:ext cx="1316037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1400" b="1">
                <a:latin typeface="Arial" panose="020B0604020202020204" pitchFamily="34" charset="0"/>
              </a:rPr>
              <a:t>child element</a:t>
            </a:r>
            <a:endParaRPr lang="en-US" altLang="sr-Latn-RS" sz="1400" b="1">
              <a:latin typeface="Arial" panose="020B0604020202020204" pitchFamily="34" charset="0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059113" y="3052763"/>
            <a:ext cx="1630362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1400" b="1">
                <a:latin typeface="Arial" panose="020B0604020202020204" pitchFamily="34" charset="0"/>
              </a:rPr>
              <a:t>subchild element</a:t>
            </a:r>
            <a:endParaRPr lang="en-US" altLang="sr-Latn-RS" sz="1400" b="1">
              <a:latin typeface="Arial" panose="020B0604020202020204" pitchFamily="34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708400" y="3644900"/>
            <a:ext cx="5254625" cy="304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1400" b="1">
                <a:latin typeface="Arial" panose="020B0604020202020204" pitchFamily="34" charset="0"/>
              </a:rPr>
              <a:t>Dva prikaza u pregledniku jednog te istog XML dokumenta</a:t>
            </a:r>
            <a:endParaRPr lang="en-US" altLang="sr-Latn-RS" sz="1400" b="1">
              <a:latin typeface="Arial" panose="020B0604020202020204" pitchFamily="34" charset="0"/>
            </a:endParaRP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4427538" y="3933825"/>
            <a:ext cx="5048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4356100" y="3357563"/>
            <a:ext cx="5762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932363" y="5942013"/>
            <a:ext cx="38084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hr-HR" altLang="sr-Latn-RS" sz="1800">
                <a:latin typeface="Arial" panose="020B0604020202020204" pitchFamily="34" charset="0"/>
              </a:rPr>
              <a:t>čistog sadržaja (&lt;para&gt;)</a:t>
            </a:r>
          </a:p>
          <a:p>
            <a:pPr eaLnBrk="1" hangingPunct="1">
              <a:buFontTx/>
              <a:buChar char="•"/>
            </a:pPr>
            <a:r>
              <a:rPr lang="hr-HR" altLang="sr-Latn-RS" sz="1800">
                <a:latin typeface="Arial" panose="020B0604020202020204" pitchFamily="34" charset="0"/>
              </a:rPr>
              <a:t>bez drugih elemenata i sadržaja</a:t>
            </a:r>
            <a:br>
              <a:rPr lang="hr-HR" altLang="sr-Latn-RS" sz="1800">
                <a:latin typeface="Arial" panose="020B0604020202020204" pitchFamily="34" charset="0"/>
              </a:rPr>
            </a:br>
            <a:r>
              <a:rPr lang="hr-HR" altLang="sr-Latn-RS" sz="1800">
                <a:latin typeface="Arial" panose="020B0604020202020204" pitchFamily="34" charset="0"/>
              </a:rPr>
              <a:t>ali sa atributima (&lt;prod&gt;)</a:t>
            </a:r>
            <a:endParaRPr lang="en-US" altLang="sr-Latn-RS" sz="1800">
              <a:latin typeface="Arial" panose="020B0604020202020204" pitchFamily="34" charset="0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492500" y="1844675"/>
            <a:ext cx="735013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1400" b="1">
                <a:latin typeface="Arial" panose="020B0604020202020204" pitchFamily="34" charset="0"/>
              </a:rPr>
              <a:t>atribut</a:t>
            </a:r>
            <a:endParaRPr lang="en-US" altLang="sr-Latn-RS" sz="1400" b="1">
              <a:latin typeface="Arial" panose="020B0604020202020204" pitchFamily="34" charset="0"/>
            </a:endParaRP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H="1">
            <a:off x="2555875" y="2133600"/>
            <a:ext cx="9366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adrza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773238"/>
            <a:ext cx="62865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95288" y="549275"/>
            <a:ext cx="8424862" cy="431800"/>
          </a:xfrm>
          <a:prstGeom prst="rect">
            <a:avLst/>
          </a:prstGeom>
          <a:noFill/>
          <a:ln w="9525">
            <a:pattFill prst="ltDnDiag">
              <a:fgClr>
                <a:schemeClr val="bg2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b="1">
                <a:latin typeface="Arial" panose="020B0604020202020204" pitchFamily="34" charset="0"/>
              </a:rPr>
              <a:t>ZADATAK 3</a:t>
            </a:r>
            <a:endParaRPr lang="en-US" altLang="sr-Latn-RS" sz="2000" b="1" i="1">
              <a:latin typeface="Arial" panose="020B0604020202020204" pitchFamily="34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12750" y="1052513"/>
            <a:ext cx="8335963" cy="83026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>
                <a:latin typeface="Arial" panose="020B0604020202020204" pitchFamily="34" charset="0"/>
              </a:rPr>
              <a:t>Strukturiraj datoteku </a:t>
            </a:r>
            <a:r>
              <a:rPr lang="hr-HR" altLang="sr-Latn-RS" i="1">
                <a:latin typeface="Arial" panose="020B0604020202020204" pitchFamily="34" charset="0"/>
              </a:rPr>
              <a:t>seminar.xml</a:t>
            </a:r>
            <a:r>
              <a:rPr lang="hr-HR" altLang="sr-Latn-RS">
                <a:latin typeface="Arial" panose="020B0604020202020204" pitchFamily="34" charset="0"/>
              </a:rPr>
              <a:t> prema sadržaju seminara</a:t>
            </a:r>
          </a:p>
          <a:p>
            <a:pPr eaLnBrk="1" hangingPunct="1"/>
            <a:r>
              <a:rPr lang="hr-HR" altLang="sr-Latn-RS">
                <a:latin typeface="Arial" panose="020B0604020202020204" pitchFamily="34" charset="0"/>
              </a:rPr>
              <a:t>naziva </a:t>
            </a:r>
            <a:r>
              <a:rPr lang="hr-HR" altLang="sr-Latn-RS" b="1">
                <a:latin typeface="Arial" panose="020B0604020202020204" pitchFamily="34" charset="0"/>
              </a:rPr>
              <a:t>Povijest informacijske znanosti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27088" y="4032250"/>
            <a:ext cx="7848600" cy="27813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</a:t>
            </a:r>
            <a:r>
              <a:rPr lang="hr-HR" altLang="sr-Latn-RS" sz="1600">
                <a:latin typeface="Arial" panose="020B0604020202020204" pitchFamily="34" charset="0"/>
              </a:rPr>
              <a:t>seminar</a:t>
            </a:r>
            <a:r>
              <a:rPr lang="en-US" altLang="sr-Latn-RS" sz="1600">
                <a:latin typeface="Arial" panose="020B0604020202020204" pitchFamily="34" charset="0"/>
              </a:rPr>
              <a:t>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</a:t>
            </a:r>
            <a:r>
              <a:rPr lang="hr-HR" altLang="sr-Latn-RS" sz="1600">
                <a:latin typeface="Arial" panose="020B0604020202020204" pitchFamily="34" charset="0"/>
              </a:rPr>
              <a:t>naslov</a:t>
            </a:r>
            <a:r>
              <a:rPr lang="en-US" altLang="sr-Latn-RS" sz="1600">
                <a:latin typeface="Arial" panose="020B0604020202020204" pitchFamily="34" charset="0"/>
              </a:rPr>
              <a:t>&gt;</a:t>
            </a:r>
            <a:r>
              <a:rPr lang="hr-HR" altLang="sr-Latn-RS" sz="1600">
                <a:latin typeface="Arial" panose="020B0604020202020204" pitchFamily="34" charset="0"/>
              </a:rPr>
              <a:t>Povijest informacijske znanosti</a:t>
            </a:r>
            <a:r>
              <a:rPr lang="en-US" altLang="sr-Latn-RS" sz="1600">
                <a:latin typeface="Arial" panose="020B0604020202020204" pitchFamily="34" charset="0"/>
              </a:rPr>
              <a:t>&lt;/</a:t>
            </a:r>
            <a:r>
              <a:rPr lang="hr-HR" altLang="sr-Latn-RS" sz="1600">
                <a:latin typeface="Arial" panose="020B0604020202020204" pitchFamily="34" charset="0"/>
              </a:rPr>
              <a:t>naslov</a:t>
            </a:r>
            <a:r>
              <a:rPr lang="en-US" altLang="sr-Latn-RS" sz="1600">
                <a:latin typeface="Arial" panose="020B0604020202020204" pitchFamily="34" charset="0"/>
              </a:rPr>
              <a:t>&gt;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</a:t>
            </a:r>
            <a:r>
              <a:rPr lang="hr-HR" altLang="sr-Latn-RS" sz="1600">
                <a:latin typeface="Arial" panose="020B0604020202020204" pitchFamily="34" charset="0"/>
              </a:rPr>
              <a:t>poglavlje</a:t>
            </a:r>
            <a:r>
              <a:rPr lang="en-US" altLang="sr-Latn-RS" sz="1600">
                <a:latin typeface="Arial" panose="020B0604020202020204" pitchFamily="34" charset="0"/>
              </a:rPr>
              <a:t>&gt;</a:t>
            </a:r>
            <a:r>
              <a:rPr lang="hr-HR" altLang="sr-Latn-RS" sz="1600">
                <a:latin typeface="Arial" panose="020B0604020202020204" pitchFamily="34" charset="0"/>
              </a:rPr>
              <a:t>Uvod&lt;/poglavlje&gt;</a:t>
            </a:r>
            <a:r>
              <a:rPr lang="en-US" altLang="sr-Latn-RS" sz="1600">
                <a:latin typeface="Arial" panose="020B0604020202020204" pitchFamily="34" charset="0"/>
              </a:rPr>
              <a:t>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</a:t>
            </a:r>
            <a:r>
              <a:rPr lang="hr-HR" altLang="sr-Latn-RS" sz="1600">
                <a:latin typeface="Arial" panose="020B0604020202020204" pitchFamily="34" charset="0"/>
              </a:rPr>
              <a:t>poglavlje</a:t>
            </a:r>
            <a:r>
              <a:rPr lang="en-US" altLang="sr-Latn-RS" sz="1600">
                <a:latin typeface="Arial" panose="020B0604020202020204" pitchFamily="34" charset="0"/>
              </a:rPr>
              <a:t>&gt;</a:t>
            </a:r>
            <a:r>
              <a:rPr lang="hr-HR" altLang="sr-Latn-RS" sz="1600">
                <a:latin typeface="Arial" panose="020B0604020202020204" pitchFamily="34" charset="0"/>
              </a:rPr>
              <a:t>Razvoj informacijske znanosti</a:t>
            </a:r>
          </a:p>
          <a:p>
            <a:pPr lvl="1" eaLnBrk="1" hangingPunct="1"/>
            <a:r>
              <a:rPr lang="en-US" altLang="sr-Latn-RS" sz="1600">
                <a:latin typeface="Arial" panose="020B0604020202020204" pitchFamily="34" charset="0"/>
              </a:rPr>
              <a:t>&lt;p</a:t>
            </a:r>
            <a:r>
              <a:rPr lang="hr-HR" altLang="sr-Latn-RS" sz="1600">
                <a:latin typeface="Arial" panose="020B0604020202020204" pitchFamily="34" charset="0"/>
              </a:rPr>
              <a:t>otpoglavlje&gt;Različita uporaba termina informacijska znanost</a:t>
            </a:r>
            <a:r>
              <a:rPr lang="en-US" altLang="sr-Latn-RS" sz="1600">
                <a:latin typeface="Arial" panose="020B0604020202020204" pitchFamily="34" charset="0"/>
              </a:rPr>
              <a:t>&lt;/</a:t>
            </a:r>
            <a:r>
              <a:rPr lang="hr-HR" altLang="sr-Latn-RS" sz="1600">
                <a:latin typeface="Arial" panose="020B0604020202020204" pitchFamily="34" charset="0"/>
              </a:rPr>
              <a:t>potpoglavlje</a:t>
            </a:r>
            <a:r>
              <a:rPr lang="en-US" altLang="sr-Latn-RS" sz="1600">
                <a:latin typeface="Arial" panose="020B0604020202020204" pitchFamily="34" charset="0"/>
              </a:rPr>
              <a:t>&gt;</a:t>
            </a:r>
            <a:endParaRPr lang="hr-HR" altLang="sr-Latn-RS" sz="160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sr-Latn-RS" sz="1600">
                <a:latin typeface="Arial" panose="020B0604020202020204" pitchFamily="34" charset="0"/>
              </a:rPr>
              <a:t>&lt;p</a:t>
            </a:r>
            <a:r>
              <a:rPr lang="hr-HR" altLang="sr-Latn-RS" sz="1600">
                <a:latin typeface="Arial" panose="020B0604020202020204" pitchFamily="34" charset="0"/>
              </a:rPr>
              <a:t>otpoglavlje&gt;”Velike ideje” u informacijskoj znanosti...</a:t>
            </a:r>
            <a:r>
              <a:rPr lang="en-US" altLang="sr-Latn-RS" sz="1600">
                <a:latin typeface="Arial" panose="020B0604020202020204" pitchFamily="34" charset="0"/>
              </a:rPr>
              <a:t>&lt;/</a:t>
            </a:r>
            <a:r>
              <a:rPr lang="hr-HR" altLang="sr-Latn-RS" sz="1600">
                <a:latin typeface="Arial" panose="020B0604020202020204" pitchFamily="34" charset="0"/>
              </a:rPr>
              <a:t>potpoglavlje</a:t>
            </a:r>
            <a:r>
              <a:rPr lang="en-US" altLang="sr-Latn-RS" sz="1600">
                <a:latin typeface="Arial" panose="020B0604020202020204" pitchFamily="34" charset="0"/>
              </a:rPr>
              <a:t>&gt; 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&lt;/</a:t>
            </a:r>
            <a:r>
              <a:rPr lang="hr-HR" altLang="sr-Latn-RS" sz="1600">
                <a:latin typeface="Arial" panose="020B0604020202020204" pitchFamily="34" charset="0"/>
              </a:rPr>
              <a:t>poglavlje</a:t>
            </a:r>
            <a:r>
              <a:rPr lang="en-US" altLang="sr-Latn-RS" sz="1600">
                <a:latin typeface="Arial" panose="020B0604020202020204" pitchFamily="34" charset="0"/>
              </a:rPr>
              <a:t>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</a:t>
            </a:r>
            <a:r>
              <a:rPr lang="hr-HR" altLang="sr-Latn-RS" sz="1600">
                <a:latin typeface="Arial" panose="020B0604020202020204" pitchFamily="34" charset="0"/>
              </a:rPr>
              <a:t>poglavlje</a:t>
            </a:r>
            <a:r>
              <a:rPr lang="en-US" altLang="sr-Latn-RS" sz="1600">
                <a:latin typeface="Arial" panose="020B0604020202020204" pitchFamily="34" charset="0"/>
              </a:rPr>
              <a:t>&gt;</a:t>
            </a:r>
            <a:r>
              <a:rPr lang="hr-HR" altLang="sr-Latn-RS" sz="1600">
                <a:latin typeface="Arial" panose="020B0604020202020204" pitchFamily="34" charset="0"/>
              </a:rPr>
              <a:t>Problem i rješenje informacijske znanosti ...&lt;/poglavlje&gt;</a:t>
            </a:r>
          </a:p>
          <a:p>
            <a:pPr eaLnBrk="1" hangingPunct="1"/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&lt;/</a:t>
            </a:r>
            <a:r>
              <a:rPr lang="hr-HR" altLang="sr-Latn-RS" sz="1600">
                <a:latin typeface="Arial" panose="020B0604020202020204" pitchFamily="34" charset="0"/>
              </a:rPr>
              <a:t>seminar</a:t>
            </a:r>
            <a:r>
              <a:rPr lang="en-US" altLang="sr-Latn-RS" sz="1600">
                <a:latin typeface="Arial" panose="020B0604020202020204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15938"/>
          </a:xfrm>
        </p:spPr>
        <p:txBody>
          <a:bodyPr/>
          <a:lstStyle/>
          <a:p>
            <a:pPr eaLnBrk="1" hangingPunct="1"/>
            <a:r>
              <a:rPr lang="hr-HR" altLang="sr-Latn-RS" sz="3600" smtClean="0"/>
              <a:t>Atributi vs. elementi</a:t>
            </a:r>
            <a:endParaRPr lang="en-US" altLang="sr-Latn-RS" sz="36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7931150" cy="4784725"/>
          </a:xfrm>
        </p:spPr>
        <p:txBody>
          <a:bodyPr/>
          <a:lstStyle/>
          <a:p>
            <a:pPr eaLnBrk="1" hangingPunct="1"/>
            <a:r>
              <a:rPr lang="hr-HR" altLang="sr-Latn-RS" sz="2000" smtClean="0"/>
              <a:t>U XML-u nepisano je pravilo izbjegavati uporabu atributa zamjenom za odgovarajuće elemente:</a:t>
            </a:r>
          </a:p>
          <a:p>
            <a:pPr eaLnBrk="1" hangingPunct="1"/>
            <a:endParaRPr lang="hr-HR" altLang="sr-Latn-RS" sz="2000" smtClean="0"/>
          </a:p>
          <a:p>
            <a:pPr eaLnBrk="1" hangingPunct="1"/>
            <a:endParaRPr lang="hr-HR" altLang="sr-Latn-RS" sz="2000" smtClean="0"/>
          </a:p>
          <a:p>
            <a:pPr eaLnBrk="1" hangingPunct="1"/>
            <a:endParaRPr lang="hr-HR" altLang="sr-Latn-RS" sz="2000" smtClean="0"/>
          </a:p>
          <a:p>
            <a:pPr eaLnBrk="1" hangingPunct="1"/>
            <a:endParaRPr lang="hr-HR" altLang="sr-Latn-RS" sz="2000" smtClean="0"/>
          </a:p>
          <a:p>
            <a:pPr eaLnBrk="1" hangingPunct="1"/>
            <a:endParaRPr lang="hr-HR" altLang="sr-Latn-RS" sz="2000" smtClean="0"/>
          </a:p>
          <a:p>
            <a:pPr eaLnBrk="1" hangingPunct="1"/>
            <a:endParaRPr lang="hr-HR" altLang="sr-Latn-RS" sz="2000" smtClean="0"/>
          </a:p>
          <a:p>
            <a:pPr eaLnBrk="1" hangingPunct="1"/>
            <a:r>
              <a:rPr lang="hr-HR" altLang="sr-Latn-RS" sz="2000" smtClean="0"/>
              <a:t>Nedostaci atributa:</a:t>
            </a:r>
          </a:p>
          <a:p>
            <a:pPr lvl="1" eaLnBrk="1" hangingPunct="1"/>
            <a:r>
              <a:rPr lang="hr-HR" altLang="sr-Latn-RS" sz="2000" smtClean="0"/>
              <a:t>Ne mogu sadržavati više vrijednosti (elementi mogu)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55650" y="2171700"/>
            <a:ext cx="4752975" cy="8255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&lt;person sex="female"&gt;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 &lt;firstname&gt;Anna&lt;/firstname&gt; &lt;lastname&gt;Smith&lt;/lastname&gt; &lt;/person&gt;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55650" y="3179763"/>
            <a:ext cx="4752975" cy="8255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&lt;person&gt; </a:t>
            </a:r>
            <a:endParaRPr lang="hr-HR" altLang="sr-Latn-RS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sr-Latn-RS" sz="1600">
                <a:latin typeface="Arial" panose="020B0604020202020204" pitchFamily="34" charset="0"/>
              </a:rPr>
              <a:t>&lt;sex&gt;female&lt;/sex&gt; &lt;firstname&gt;Anna&lt;/firstname&gt; &lt;lastname&gt;Smith&lt;/lastname&gt; &lt;/person&gt;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971550" y="5084763"/>
            <a:ext cx="6840538" cy="13144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altLang="sr-Latn-RS" sz="1600">
                <a:latin typeface="Arial" panose="020B0604020202020204" pitchFamily="34" charset="0"/>
              </a:rPr>
              <a:t>&lt;katalog&gt;</a:t>
            </a:r>
          </a:p>
          <a:p>
            <a:pPr eaLnBrk="1" hangingPunct="1"/>
            <a:r>
              <a:rPr lang="hr-HR" altLang="sr-Latn-RS" sz="1600">
                <a:latin typeface="Arial" panose="020B0604020202020204" pitchFamily="34" charset="0"/>
              </a:rPr>
              <a:t>&lt;cd&gt;&lt;autor&gt;Autor 1&lt;/autor&gt;&lt;naslov&gt;Naslov 1&lt;/naslov&gt;&lt;/cd&gt;</a:t>
            </a:r>
          </a:p>
          <a:p>
            <a:pPr eaLnBrk="1" hangingPunct="1"/>
            <a:r>
              <a:rPr lang="hr-HR" altLang="sr-Latn-RS" sz="1600">
                <a:latin typeface="Arial" panose="020B0604020202020204" pitchFamily="34" charset="0"/>
              </a:rPr>
              <a:t>&lt;cd&gt;&lt;autor&gt;Autor 2&lt;/autor&gt;&lt;naslov&gt;Naslov2&lt;/naslov&gt;&lt;/cd&gt;</a:t>
            </a:r>
          </a:p>
          <a:p>
            <a:pPr eaLnBrk="1" hangingPunct="1"/>
            <a:r>
              <a:rPr lang="hr-HR" altLang="sr-Latn-RS" sz="1600">
                <a:latin typeface="Arial" panose="020B0604020202020204" pitchFamily="34" charset="0"/>
              </a:rPr>
              <a:t>...</a:t>
            </a:r>
          </a:p>
          <a:p>
            <a:pPr eaLnBrk="1" hangingPunct="1"/>
            <a:r>
              <a:rPr lang="hr-HR" altLang="sr-Latn-RS" sz="1600">
                <a:latin typeface="Arial" panose="020B0604020202020204" pitchFamily="34" charset="0"/>
              </a:rPr>
              <a:t>&lt;/katalog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A4A4E9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1395</Words>
  <Application>Microsoft Office PowerPoint</Application>
  <PresentationFormat>On-screen Show (4:3)</PresentationFormat>
  <Paragraphs>257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Verdana</vt:lpstr>
      <vt:lpstr>Default Design</vt:lpstr>
      <vt:lpstr>VJEŽBA 8</vt:lpstr>
      <vt:lpstr>XML (Extensible Markup Language) - uvod</vt:lpstr>
      <vt:lpstr>PowerPoint Presentation</vt:lpstr>
      <vt:lpstr>Sintaksa XML-a</vt:lpstr>
      <vt:lpstr>Sintaksa XML-a (2)</vt:lpstr>
      <vt:lpstr>Proširivost XML-a</vt:lpstr>
      <vt:lpstr>Strukturiranje teksta u XML-u</vt:lpstr>
      <vt:lpstr>PowerPoint Presentation</vt:lpstr>
      <vt:lpstr>Atributi vs. elementi</vt:lpstr>
      <vt:lpstr>Atributi vs. Elementi (2)</vt:lpstr>
      <vt:lpstr>Izrada metapodataka u XML-u</vt:lpstr>
      <vt:lpstr>Primjena XML-a u digitalnim repozitorijima</vt:lpstr>
    </vt:vector>
  </TitlesOfParts>
  <Company>Dosada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INFORMACIJSKA TEHNOLOGIJA vježbe</dc:title>
  <dc:creator>Boris Bosancic</dc:creator>
  <cp:lastModifiedBy>Korisnik</cp:lastModifiedBy>
  <cp:revision>130</cp:revision>
  <dcterms:created xsi:type="dcterms:W3CDTF">2005-10-30T12:45:42Z</dcterms:created>
  <dcterms:modified xsi:type="dcterms:W3CDTF">2019-04-14T20:04:31Z</dcterms:modified>
</cp:coreProperties>
</file>