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9900"/>
    <a:srgbClr val="FF9900"/>
    <a:srgbClr val="FF3300"/>
    <a:srgbClr val="C0C0C0"/>
    <a:srgbClr val="FFFF99"/>
    <a:srgbClr val="FFCC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>
      <p:cViewPr varScale="1">
        <p:scale>
          <a:sx n="80" d="100"/>
          <a:sy n="80" d="100"/>
        </p:scale>
        <p:origin x="10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EDA85F-5C7C-4042-ADF2-A92893381788}" type="datetimeFigureOut">
              <a:rPr lang="sr-Latn-CS"/>
              <a:pPr>
                <a:defRPr/>
              </a:pPr>
              <a:t>6.5.2019.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630ACA-7011-49F2-9B6C-398C8C30DBCA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9000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62448E-23CA-43FD-BB6F-E004648F20B0}" type="slidenum">
              <a:rPr lang="hr-HR" sz="1200"/>
              <a:pPr eaLnBrk="1" hangingPunct="1"/>
              <a:t>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329495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A10928-BFFE-4DF2-AE47-1851AB36CB43}" type="slidenum">
              <a:rPr lang="hr-HR" sz="1200"/>
              <a:pPr eaLnBrk="1" hangingPunct="1"/>
              <a:t>10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787382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E3E6F6-DE4D-4590-942D-5CF7C1BF1A71}" type="slidenum">
              <a:rPr lang="hr-HR" sz="1200"/>
              <a:pPr eaLnBrk="1" hangingPunct="1"/>
              <a:t>11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79884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77890E-601C-4798-8081-02E104ECFC97}" type="slidenum">
              <a:rPr lang="hr-HR" sz="1200"/>
              <a:pPr eaLnBrk="1" hangingPunct="1"/>
              <a:t>12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71621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4F03D-3BF9-420A-8C07-2EF8882BC24E}" type="slidenum">
              <a:rPr lang="hr-HR" sz="1200"/>
              <a:pPr eaLnBrk="1" hangingPunct="1"/>
              <a:t>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55422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97CA42-348C-454A-A1EC-DE6A74561368}" type="slidenum">
              <a:rPr lang="hr-HR" sz="1200"/>
              <a:pPr eaLnBrk="1" hangingPunct="1"/>
              <a:t>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91247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E6247B-E461-43AB-B978-BB86452DDCFB}" type="slidenum">
              <a:rPr lang="hr-HR" sz="1200"/>
              <a:pPr eaLnBrk="1" hangingPunct="1"/>
              <a:t>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88083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C77088-B5A1-4843-BA72-635F66721A69}" type="slidenum">
              <a:rPr lang="hr-HR" sz="1200"/>
              <a:pPr eaLnBrk="1" hangingPunct="1"/>
              <a:t>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27846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8A304D-1646-41A0-87BE-35C3B661C8D4}" type="slidenum">
              <a:rPr lang="hr-HR" sz="1200"/>
              <a:pPr eaLnBrk="1" hangingPunct="1"/>
              <a:t>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30416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B9C6B-DF82-4048-9D39-F29E98A1ED91}" type="slidenum">
              <a:rPr lang="hr-HR" sz="1200"/>
              <a:pPr eaLnBrk="1" hangingPunct="1"/>
              <a:t>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53081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34CAE8-2282-4EA1-94FA-3B093F29DD83}" type="slidenum">
              <a:rPr lang="hr-HR" sz="1200"/>
              <a:pPr eaLnBrk="1" hangingPunct="1"/>
              <a:t>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6426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48E723-59FF-44CB-B222-960BCB8FA2FF}" type="slidenum">
              <a:rPr lang="hr-HR" sz="1200"/>
              <a:pPr eaLnBrk="1" hangingPunct="1"/>
              <a:t>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655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8A758-6DD5-42E5-843A-7D2D7D54DA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6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121AC-327E-47B3-A334-B621DA38C0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6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44160-EFE2-4175-B4D5-BBDCD944F1D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5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7A16A-DE9D-478E-ADDD-987B4059184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F9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A4810-1E1F-43DE-9356-822CBB75C8D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1F8B1-3AD6-444F-B810-395E49A79E0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676FA-0331-4897-80C5-8D60F33C67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8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6CD0D-8EC2-4A04-94C4-8323E662CC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C2EDC-15C9-4D5B-8CAA-8F204CAC138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6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51C5B-50A2-462E-8EDD-DB36DCEC7D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7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D5B94-3CBC-4B2B-A145-31BF245F45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AAE82-E64B-4D6B-81FE-E5F5302CEAC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5268AE-CE44-4B7C-824F-BF101E57D1D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900113" y="73025"/>
            <a:ext cx="7416800" cy="40322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 dirty="0">
                <a:solidFill>
                  <a:srgbClr val="C0C0C0"/>
                </a:solidFill>
                <a:latin typeface="Arial" charset="0"/>
              </a:rPr>
              <a:t>OZNAČITELJSKI JEZICI ZA PRIKAZ I OPIS SADRŽAJA</a:t>
            </a:r>
            <a:endParaRPr lang="en-US" sz="1800" dirty="0">
              <a:solidFill>
                <a:srgbClr val="C0C0C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t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html/defaul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xhtml1/DTD/xhtml1-frameset.dtd" TargetMode="External"/><Relationship Id="rId4" Type="http://schemas.openxmlformats.org/officeDocument/2006/relationships/hyperlink" Target="http://www.w3.org/TR/xhtml1/DTD/xhtml1-transitional.dt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mlvalidator.new-studio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VJEŽBA 9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89438"/>
            <a:ext cx="7632700" cy="479425"/>
          </a:xfrm>
        </p:spPr>
        <p:txBody>
          <a:bodyPr/>
          <a:lstStyle/>
          <a:p>
            <a:r>
              <a:rPr lang="hr-HR" smtClean="0">
                <a:solidFill>
                  <a:schemeClr val="bg2"/>
                </a:solidFill>
              </a:rPr>
              <a:t>DTD (</a:t>
            </a:r>
            <a:r>
              <a:rPr lang="hr-HR" i="1" smtClean="0">
                <a:solidFill>
                  <a:schemeClr val="bg2"/>
                </a:solidFill>
              </a:rPr>
              <a:t>Document Type Definition</a:t>
            </a:r>
            <a:r>
              <a:rPr lang="hr-HR" smtClean="0">
                <a:solidFill>
                  <a:schemeClr val="bg2"/>
                </a:solidFill>
              </a:rPr>
              <a:t>)</a:t>
            </a:r>
            <a:r>
              <a:rPr lang="en-US" smtClean="0">
                <a:solidFill>
                  <a:schemeClr val="bg2"/>
                </a:solidFill>
              </a:rPr>
              <a:t> </a:t>
            </a:r>
            <a:r>
              <a:rPr lang="hr-HR" smtClean="0">
                <a:solidFill>
                  <a:schemeClr val="bg2"/>
                </a:solidFill>
              </a:rPr>
              <a:t>i XHTML</a:t>
            </a:r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47813" y="5373688"/>
            <a:ext cx="6097587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Verdana" panose="020B0604030504040204" pitchFamily="34" charset="0"/>
              </a:rPr>
              <a:t>DTD tutorial: </a:t>
            </a:r>
            <a:r>
              <a:rPr lang="hr-HR" sz="2000">
                <a:latin typeface="Verdana" panose="020B0604030504040204" pitchFamily="34" charset="0"/>
                <a:hlinkClick r:id="rId3"/>
              </a:rPr>
              <a:t>http://www.w3schools.com/dtd/</a:t>
            </a:r>
            <a:endParaRPr lang="hr-HR" sz="2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395288" y="549275"/>
            <a:ext cx="8424862" cy="431800"/>
          </a:xfrm>
          <a:prstGeom prst="rect">
            <a:avLst/>
          </a:prstGeom>
          <a:noFill/>
          <a:ln w="9525">
            <a:pattFill prst="ltDnDiag">
              <a:fgClr>
                <a:schemeClr val="bg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b="1">
                <a:latin typeface="Arial" panose="020B0604020202020204" pitchFamily="34" charset="0"/>
              </a:rPr>
              <a:t>ZADATAK 3</a:t>
            </a:r>
            <a:endParaRPr lang="en-US" sz="2000" b="1" i="1">
              <a:latin typeface="Arial" panose="020B0604020202020204" pitchFamily="34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713788" cy="14652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Kreiraj XML dokument zajedno s pravilima DTD-a (inlineDTD)</a:t>
            </a:r>
            <a:r>
              <a:rPr lang="hr-HR" sz="1800">
                <a:latin typeface="Arial" panose="020B0604020202020204" pitchFamily="34" charset="0"/>
              </a:rPr>
              <a:t> za vaš katalog </a:t>
            </a:r>
          </a:p>
          <a:p>
            <a:pPr eaLnBrk="1" hangingPunct="1"/>
            <a:r>
              <a:rPr lang="hr-HR" sz="1800">
                <a:latin typeface="Arial" panose="020B0604020202020204" pitchFamily="34" charset="0"/>
              </a:rPr>
              <a:t>knjiga koji će te pohraniti u XML dokumentu! Zapis o svakoj knjizi bi trebao </a:t>
            </a:r>
          </a:p>
          <a:p>
            <a:pPr eaLnBrk="1" hangingPunct="1"/>
            <a:r>
              <a:rPr lang="hr-HR" sz="1800">
                <a:latin typeface="Arial" panose="020B0604020202020204" pitchFamily="34" charset="0"/>
              </a:rPr>
              <a:t>sadržavati informacije o </a:t>
            </a:r>
            <a:r>
              <a:rPr lang="hr-HR" sz="1800" b="1">
                <a:latin typeface="Arial" panose="020B0604020202020204" pitchFamily="34" charset="0"/>
              </a:rPr>
              <a:t>naslovu</a:t>
            </a:r>
            <a:r>
              <a:rPr lang="hr-HR" sz="1800">
                <a:latin typeface="Arial" panose="020B0604020202020204" pitchFamily="34" charset="0"/>
              </a:rPr>
              <a:t>, </a:t>
            </a:r>
            <a:r>
              <a:rPr lang="hr-HR" sz="1800" b="1">
                <a:latin typeface="Arial" panose="020B0604020202020204" pitchFamily="34" charset="0"/>
              </a:rPr>
              <a:t>autoru</a:t>
            </a:r>
            <a:r>
              <a:rPr lang="hr-HR" sz="1800">
                <a:latin typeface="Arial" panose="020B0604020202020204" pitchFamily="34" charset="0"/>
              </a:rPr>
              <a:t>, </a:t>
            </a:r>
            <a:r>
              <a:rPr lang="hr-HR" sz="1800" b="1">
                <a:latin typeface="Arial" panose="020B0604020202020204" pitchFamily="34" charset="0"/>
              </a:rPr>
              <a:t>kategoriji</a:t>
            </a:r>
            <a:r>
              <a:rPr lang="hr-HR" sz="1800">
                <a:latin typeface="Arial" panose="020B0604020202020204" pitchFamily="34" charset="0"/>
              </a:rPr>
              <a:t> i </a:t>
            </a:r>
            <a:r>
              <a:rPr lang="hr-HR" sz="1800" b="1">
                <a:latin typeface="Arial" panose="020B0604020202020204" pitchFamily="34" charset="0"/>
              </a:rPr>
              <a:t>ocjeni</a:t>
            </a:r>
            <a:r>
              <a:rPr lang="hr-HR" sz="1800">
                <a:latin typeface="Arial" panose="020B0604020202020204" pitchFamily="34" charset="0"/>
              </a:rPr>
              <a:t> knjige. </a:t>
            </a:r>
          </a:p>
          <a:p>
            <a:pPr eaLnBrk="1" hangingPunct="1"/>
            <a:r>
              <a:rPr lang="hr-HR" sz="1800">
                <a:latin typeface="Arial" panose="020B0604020202020204" pitchFamily="34" charset="0"/>
              </a:rPr>
              <a:t>	- Kategorije su unaprijed definirane (‘fantasy’, ‘science’ i ‘biography’) i obvezne. </a:t>
            </a:r>
          </a:p>
          <a:p>
            <a:pPr eaLnBrk="1" hangingPunct="1"/>
            <a:r>
              <a:rPr lang="hr-HR" sz="1800">
                <a:latin typeface="Arial" panose="020B0604020202020204" pitchFamily="34" charset="0"/>
              </a:rPr>
              <a:t>	- Ocjene su unaprijed definirane (‘1’, ‘2’, ‘3’, ‘4’, ‘5’) s početnom vrijednošću ‘5’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11188" y="2492375"/>
            <a:ext cx="4537075" cy="2219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400">
                <a:latin typeface="Arial" panose="020B0604020202020204" pitchFamily="34" charset="0"/>
              </a:rPr>
              <a:t>&lt;?xml version=“1.0” encoding=“utf-8” ?&gt;</a:t>
            </a:r>
          </a:p>
          <a:p>
            <a:pPr eaLnBrk="1" hangingPunct="1"/>
            <a:r>
              <a:rPr lang="hr-HR" sz="1400">
                <a:latin typeface="Arial" panose="020B0604020202020204" pitchFamily="34" charset="0"/>
              </a:rPr>
              <a:t>&lt;!DOCTYPE catalog SYSTEM “catalog.dtd”&gt;</a:t>
            </a:r>
          </a:p>
          <a:p>
            <a:pPr eaLnBrk="1" hangingPunct="1"/>
            <a:r>
              <a:rPr lang="hr-HR" sz="1400">
                <a:latin typeface="Arial" panose="020B0604020202020204" pitchFamily="34" charset="0"/>
              </a:rPr>
              <a:t>&lt;catalog&gt;</a:t>
            </a:r>
          </a:p>
          <a:p>
            <a:pPr eaLnBrk="1" hangingPunct="1"/>
            <a:r>
              <a:rPr lang="en-US" sz="1400">
                <a:latin typeface="Arial" panose="020B0604020202020204" pitchFamily="34" charset="0"/>
              </a:rPr>
              <a:t>&lt;</a:t>
            </a:r>
            <a:r>
              <a:rPr lang="hr-HR" sz="1400">
                <a:latin typeface="Arial" panose="020B0604020202020204" pitchFamily="34" charset="0"/>
              </a:rPr>
              <a:t>book</a:t>
            </a:r>
            <a:r>
              <a:rPr lang="en-US" sz="1400">
                <a:latin typeface="Arial" panose="020B0604020202020204" pitchFamily="34" charset="0"/>
              </a:rPr>
              <a:t>&gt; </a:t>
            </a:r>
            <a:endParaRPr lang="hr-HR" sz="1400">
              <a:latin typeface="Arial" panose="020B0604020202020204" pitchFamily="34" charset="0"/>
            </a:endParaRPr>
          </a:p>
          <a:p>
            <a:pPr eaLnBrk="1" hangingPunct="1"/>
            <a:r>
              <a:rPr lang="en-US" sz="1400">
                <a:latin typeface="Arial" panose="020B0604020202020204" pitchFamily="34" charset="0"/>
              </a:rPr>
              <a:t>&lt;</a:t>
            </a:r>
            <a:r>
              <a:rPr lang="hr-HR" sz="1400">
                <a:latin typeface="Arial" panose="020B0604020202020204" pitchFamily="34" charset="0"/>
              </a:rPr>
              <a:t>title</a:t>
            </a:r>
            <a:r>
              <a:rPr lang="en-US" sz="1400">
                <a:latin typeface="Arial" panose="020B0604020202020204" pitchFamily="34" charset="0"/>
              </a:rPr>
              <a:t>&gt;</a:t>
            </a:r>
            <a:r>
              <a:rPr lang="hr-HR" sz="1400">
                <a:latin typeface="Arial" panose="020B0604020202020204" pitchFamily="34" charset="0"/>
              </a:rPr>
              <a:t>Odiseja u svemiru 2001.</a:t>
            </a:r>
            <a:r>
              <a:rPr lang="en-US" sz="1400">
                <a:latin typeface="Arial" panose="020B0604020202020204" pitchFamily="34" charset="0"/>
              </a:rPr>
              <a:t>&lt;/</a:t>
            </a:r>
            <a:r>
              <a:rPr lang="hr-HR" sz="1400">
                <a:latin typeface="Arial" panose="020B0604020202020204" pitchFamily="34" charset="0"/>
              </a:rPr>
              <a:t>title</a:t>
            </a:r>
            <a:r>
              <a:rPr lang="en-US" sz="1400">
                <a:latin typeface="Arial" panose="020B0604020202020204" pitchFamily="34" charset="0"/>
              </a:rPr>
              <a:t>&gt;</a:t>
            </a:r>
            <a:endParaRPr lang="hr-HR" sz="1400">
              <a:latin typeface="Arial" panose="020B0604020202020204" pitchFamily="34" charset="0"/>
            </a:endParaRPr>
          </a:p>
          <a:p>
            <a:pPr eaLnBrk="1" hangingPunct="1"/>
            <a:r>
              <a:rPr lang="en-US" sz="1400">
                <a:latin typeface="Arial" panose="020B0604020202020204" pitchFamily="34" charset="0"/>
              </a:rPr>
              <a:t>&lt;</a:t>
            </a:r>
            <a:r>
              <a:rPr lang="hr-HR" sz="1400">
                <a:latin typeface="Arial" panose="020B0604020202020204" pitchFamily="34" charset="0"/>
              </a:rPr>
              <a:t>author</a:t>
            </a:r>
            <a:r>
              <a:rPr lang="en-US" sz="1400">
                <a:latin typeface="Arial" panose="020B0604020202020204" pitchFamily="34" charset="0"/>
              </a:rPr>
              <a:t>&gt;</a:t>
            </a:r>
            <a:r>
              <a:rPr lang="hr-HR" sz="1400">
                <a:latin typeface="Arial" panose="020B0604020202020204" pitchFamily="34" charset="0"/>
              </a:rPr>
              <a:t>Arthur C. Clarke&lt;/author&gt;</a:t>
            </a:r>
            <a:r>
              <a:rPr lang="en-US" sz="1400">
                <a:latin typeface="Arial" panose="020B0604020202020204" pitchFamily="34" charset="0"/>
              </a:rPr>
              <a:t> </a:t>
            </a:r>
            <a:endParaRPr lang="hr-HR" sz="1400">
              <a:latin typeface="Arial" panose="020B0604020202020204" pitchFamily="34" charset="0"/>
            </a:endParaRPr>
          </a:p>
          <a:p>
            <a:pPr eaLnBrk="1" hangingPunct="1"/>
            <a:r>
              <a:rPr lang="en-US" sz="1400">
                <a:latin typeface="Arial" panose="020B0604020202020204" pitchFamily="34" charset="0"/>
              </a:rPr>
              <a:t>&lt;</a:t>
            </a:r>
            <a:r>
              <a:rPr lang="hr-HR" sz="1400">
                <a:latin typeface="Arial" panose="020B0604020202020204" pitchFamily="34" charset="0"/>
              </a:rPr>
              <a:t>category class=“fantasy” /&gt;</a:t>
            </a:r>
          </a:p>
          <a:p>
            <a:pPr eaLnBrk="1" hangingPunct="1"/>
            <a:r>
              <a:rPr lang="hr-HR" sz="1400">
                <a:latin typeface="Arial" panose="020B0604020202020204" pitchFamily="34" charset="0"/>
              </a:rPr>
              <a:t>&lt;rating number=“5” /&gt;</a:t>
            </a:r>
          </a:p>
          <a:p>
            <a:pPr eaLnBrk="1" hangingPunct="1"/>
            <a:r>
              <a:rPr lang="en-US" sz="1400">
                <a:latin typeface="Arial" panose="020B0604020202020204" pitchFamily="34" charset="0"/>
              </a:rPr>
              <a:t>&lt;/</a:t>
            </a:r>
            <a:r>
              <a:rPr lang="hr-HR" sz="1400">
                <a:latin typeface="Arial" panose="020B0604020202020204" pitchFamily="34" charset="0"/>
              </a:rPr>
              <a:t>book</a:t>
            </a:r>
            <a:r>
              <a:rPr lang="en-US" sz="1400">
                <a:latin typeface="Arial" panose="020B0604020202020204" pitchFamily="34" charset="0"/>
              </a:rPr>
              <a:t>&gt;</a:t>
            </a:r>
            <a:endParaRPr lang="hr-HR" sz="1400">
              <a:latin typeface="Arial" panose="020B0604020202020204" pitchFamily="34" charset="0"/>
            </a:endParaRPr>
          </a:p>
          <a:p>
            <a:pPr eaLnBrk="1" hangingPunct="1"/>
            <a:r>
              <a:rPr lang="hr-HR" sz="1400">
                <a:latin typeface="Arial" panose="020B0604020202020204" pitchFamily="34" charset="0"/>
              </a:rPr>
              <a:t>&lt;/catalog&gt;</a:t>
            </a: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71550" y="4724400"/>
            <a:ext cx="7921625" cy="2047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Arial" panose="020B0604020202020204" pitchFamily="34" charset="0"/>
              </a:rPr>
              <a:t>&lt;!ELEMENT catalog (book+)&gt;</a:t>
            </a:r>
          </a:p>
          <a:p>
            <a:pPr eaLnBrk="1" hangingPunct="1"/>
            <a:r>
              <a:rPr lang="hr-HR" sz="1600">
                <a:latin typeface="Verdana" panose="020B0604030504040204" pitchFamily="34" charset="0"/>
              </a:rPr>
              <a:t>&lt;!ELEMENT book (title,author,category,rating)&gt;</a:t>
            </a:r>
          </a:p>
          <a:p>
            <a:pPr eaLnBrk="1" hangingPunct="1"/>
            <a:r>
              <a:rPr lang="hr-HR" sz="1600">
                <a:latin typeface="Verdana" panose="020B0604030504040204" pitchFamily="34" charset="0"/>
              </a:rPr>
              <a:t>&lt;!ELEMENT title (#PCDATA)&gt;</a:t>
            </a:r>
          </a:p>
          <a:p>
            <a:pPr eaLnBrk="1" hangingPunct="1"/>
            <a:r>
              <a:rPr lang="hr-HR" sz="1600">
                <a:latin typeface="Verdana" panose="020B0604030504040204" pitchFamily="34" charset="0"/>
              </a:rPr>
              <a:t>&lt;!ELEMENT author (#PCDATA)&gt;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&lt;!ELEMENT category EMPTY&gt;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&lt;!ELEMENT rating EMPTY&gt;</a:t>
            </a:r>
          </a:p>
          <a:p>
            <a:pPr eaLnBrk="1" hangingPunct="1"/>
            <a:r>
              <a:rPr lang="hr-HR" sz="1600">
                <a:latin typeface="Verdana" panose="020B0604030504040204" pitchFamily="34" charset="0"/>
              </a:rPr>
              <a:t>&lt;!ATTLIST category class (fantasy | science | biography) #REQUIRED&gt;</a:t>
            </a:r>
          </a:p>
          <a:p>
            <a:pPr eaLnBrk="1" hangingPunct="1"/>
            <a:r>
              <a:rPr lang="hr-HR" sz="1600">
                <a:latin typeface="Verdana" panose="020B0604030504040204" pitchFamily="34" charset="0"/>
              </a:rPr>
              <a:t>&lt;!ATTLIST rating number (1| 2 | 3 | 4 | 5) “5”&gt;</a:t>
            </a:r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59338" y="3500438"/>
            <a:ext cx="401637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Zbog preglednosti DTD je smješten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u zasebnu datoteku</a:t>
            </a:r>
            <a:endParaRPr lang="hr-HR" sz="1800">
              <a:latin typeface="Arial" panose="020B0604020202020204" pitchFamily="34" charset="0"/>
            </a:endParaRP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 flipV="1">
            <a:off x="4427538" y="32131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7237413" y="4724400"/>
            <a:ext cx="1655762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Verdana" panose="020B0604030504040204" pitchFamily="34" charset="0"/>
              </a:rPr>
              <a:t>catalog.dtd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5076825" y="2636838"/>
            <a:ext cx="1800225" cy="3667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Verdana" panose="020B0604030504040204" pitchFamily="34" charset="0"/>
              </a:rPr>
              <a:t>catalog.xml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2339975" y="4292600"/>
            <a:ext cx="6734175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Nazivi atributa su proizvoljni; nazivi elemenata su sugerirani</a:t>
            </a:r>
            <a:endParaRPr lang="hr-HR" sz="1800">
              <a:latin typeface="Arial" panose="020B0604020202020204" pitchFamily="34" charset="0"/>
            </a:endParaRPr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1258888" y="4005263"/>
            <a:ext cx="792162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/>
          </a:p>
        </p:txBody>
      </p:sp>
      <p:sp>
        <p:nvSpPr>
          <p:cNvPr id="11276" name="Oval 13"/>
          <p:cNvSpPr>
            <a:spLocks noChangeArrowheads="1"/>
          </p:cNvSpPr>
          <p:nvPr/>
        </p:nvSpPr>
        <p:spPr bwMode="auto">
          <a:xfrm>
            <a:off x="2843213" y="6453188"/>
            <a:ext cx="935037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 flipV="1">
            <a:off x="1835150" y="42211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hr-HR" sz="2800" smtClean="0"/>
              <a:t>XHTML (Extensible Hyper Text Markup Language)</a:t>
            </a:r>
            <a:endParaRPr lang="en-US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mtClean="0"/>
              <a:t>Definicija: HTML definiran kao XML aplikacija</a:t>
            </a:r>
          </a:p>
          <a:p>
            <a:pPr>
              <a:lnSpc>
                <a:spcPct val="90000"/>
              </a:lnSpc>
            </a:pPr>
            <a:r>
              <a:rPr lang="hr-HR" smtClean="0"/>
              <a:t>Cilj – zamijeniti HTML</a:t>
            </a:r>
          </a:p>
          <a:p>
            <a:pPr>
              <a:lnSpc>
                <a:spcPct val="90000"/>
              </a:lnSpc>
            </a:pPr>
            <a:r>
              <a:rPr lang="hr-HR" smtClean="0"/>
              <a:t>Stroža i čišća verzija HTML-a</a:t>
            </a:r>
          </a:p>
          <a:p>
            <a:pPr>
              <a:lnSpc>
                <a:spcPct val="90000"/>
              </a:lnSpc>
            </a:pPr>
            <a:r>
              <a:rPr lang="hr-HR" smtClean="0"/>
              <a:t>XHTML vs. HTML</a:t>
            </a:r>
          </a:p>
          <a:p>
            <a:pPr lvl="1">
              <a:lnSpc>
                <a:spcPct val="90000"/>
              </a:lnSpc>
            </a:pPr>
            <a:r>
              <a:rPr lang="hr-HR" sz="2400" smtClean="0"/>
              <a:t>XHTML dokument mora imati jedan korijenski element</a:t>
            </a:r>
          </a:p>
          <a:p>
            <a:pPr lvl="1">
              <a:lnSpc>
                <a:spcPct val="90000"/>
              </a:lnSpc>
            </a:pPr>
            <a:r>
              <a:rPr lang="hr-HR" sz="2400" smtClean="0"/>
              <a:t>elementi moraju biti propisano ugniježđeni</a:t>
            </a:r>
          </a:p>
          <a:p>
            <a:pPr lvl="1">
              <a:lnSpc>
                <a:spcPct val="90000"/>
              </a:lnSpc>
            </a:pPr>
            <a:r>
              <a:rPr lang="hr-HR" sz="2400" smtClean="0"/>
              <a:t>tagovi elemenata moraju biti napisani malim slovima</a:t>
            </a:r>
          </a:p>
          <a:p>
            <a:pPr lvl="1">
              <a:lnSpc>
                <a:spcPct val="90000"/>
              </a:lnSpc>
            </a:pPr>
            <a:r>
              <a:rPr lang="hr-HR" sz="2400" smtClean="0"/>
              <a:t>elementi moraju imati zatvarajući tag</a:t>
            </a:r>
          </a:p>
          <a:p>
            <a:pPr lvl="1">
              <a:lnSpc>
                <a:spcPct val="90000"/>
              </a:lnSpc>
            </a:pPr>
            <a:r>
              <a:rPr lang="hr-HR" sz="2400" smtClean="0"/>
              <a:t>vrijednosti atributa moraju biti navedene unutar navodnih znakova.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67625" y="5013325"/>
            <a:ext cx="8699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>
                <a:latin typeface="Arial" panose="020B0604020202020204" pitchFamily="34" charset="0"/>
              </a:rPr>
              <a:t>&lt;br /&gt;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97550" y="5799138"/>
            <a:ext cx="3095625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>
                <a:latin typeface="Arial" panose="020B0604020202020204" pitchFamily="34" charset="0"/>
              </a:rPr>
              <a:t>&lt;note date=“</a:t>
            </a:r>
            <a:r>
              <a:rPr lang="hr-HR" sz="1800" b="1">
                <a:latin typeface="Arial" panose="020B0604020202020204" pitchFamily="34" charset="0"/>
              </a:rPr>
              <a:t>14.05.</a:t>
            </a:r>
            <a:r>
              <a:rPr lang="en-US" sz="1800" b="1">
                <a:latin typeface="Arial" panose="020B0604020202020204" pitchFamily="34" charset="0"/>
              </a:rPr>
              <a:t>200</a:t>
            </a:r>
            <a:r>
              <a:rPr lang="hr-HR" sz="1800" b="1">
                <a:latin typeface="Arial" panose="020B0604020202020204" pitchFamily="34" charset="0"/>
              </a:rPr>
              <a:t>7</a:t>
            </a:r>
            <a:r>
              <a:rPr lang="en-US" sz="1800" b="1">
                <a:latin typeface="Arial" panose="020B0604020202020204" pitchFamily="34" charset="0"/>
              </a:rPr>
              <a:t>"&gt;</a:t>
            </a:r>
            <a:r>
              <a:rPr 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403350" y="6237288"/>
            <a:ext cx="6397625" cy="396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000" b="1" dirty="0">
                <a:latin typeface="Arial" charset="0"/>
              </a:rPr>
              <a:t>VIŠE: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hlinkClick r:id="rId3"/>
              </a:rPr>
              <a:t>http://www.w3schools.com/xhtml/default.asp</a:t>
            </a:r>
            <a:r>
              <a:rPr lang="hr-HR" sz="20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596188" y="4292600"/>
            <a:ext cx="10477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>
                <a:latin typeface="Arial" panose="020B0604020202020204" pitchFamily="34" charset="0"/>
              </a:rPr>
              <a:t>&lt;</a:t>
            </a:r>
            <a:r>
              <a:rPr lang="hr-HR" sz="1800" b="1">
                <a:latin typeface="Arial" panose="020B0604020202020204" pitchFamily="34" charset="0"/>
              </a:rPr>
              <a:t>table</a:t>
            </a:r>
            <a:r>
              <a:rPr lang="en-US" sz="1800" b="1">
                <a:latin typeface="Arial" panose="020B0604020202020204" pitchFamily="34" charset="0"/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hr-HR" sz="2800" smtClean="0"/>
              <a:t>XHTML (Extensible Hyper Text Markup Language) (2)</a:t>
            </a:r>
            <a:endParaRPr lang="en-US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600200"/>
            <a:ext cx="8820150" cy="4525963"/>
          </a:xfrm>
        </p:spPr>
        <p:txBody>
          <a:bodyPr/>
          <a:lstStyle/>
          <a:p>
            <a:pPr>
              <a:buFontTx/>
              <a:buNone/>
            </a:pPr>
            <a:r>
              <a:rPr lang="hr-HR" sz="1600" smtClean="0"/>
              <a:t>PRIMJER ZAGLAVLJA U ADOBE DREAMWEAVERU (alatu za dizajn web </a:t>
            </a:r>
          </a:p>
          <a:p>
            <a:pPr>
              <a:buFontTx/>
              <a:buNone/>
            </a:pPr>
            <a:r>
              <a:rPr lang="hr-HR" sz="1600" smtClean="0"/>
              <a:t>stranica) kod POHRANE obične web stranice</a:t>
            </a:r>
          </a:p>
          <a:p>
            <a:pPr>
              <a:buFontTx/>
              <a:buNone/>
            </a:pPr>
            <a:endParaRPr lang="hr-HR" sz="1600" smtClean="0"/>
          </a:p>
          <a:p>
            <a:pPr lvl="1">
              <a:buFontTx/>
              <a:buNone/>
            </a:pPr>
            <a:endParaRPr lang="hr-HR" sz="1600" smtClean="0"/>
          </a:p>
          <a:p>
            <a:endParaRPr lang="en-US" sz="160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9388" y="2565400"/>
            <a:ext cx="8740775" cy="25304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Arial" panose="020B0604020202020204" pitchFamily="34" charset="0"/>
              </a:rPr>
              <a:t>&lt;!DOCTYPE html PUBLIC "-//W3C//DTD XHTML 1.0 Transitional//EN“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 "http://www.w3.org/TR/xhtml1/DTD/xhtml1-transitional.dtd"&gt;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&lt;html xmlns="http://www.w3.org/1999/xhtml"&gt;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&lt;head&gt;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&lt;meta http-equiv="Content-Type" content="text/html; charset=iso-8859-1" /&gt;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&lt;title&gt;Untitled Document&lt;/title&gt;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&lt;/head&gt;</a:t>
            </a:r>
          </a:p>
          <a:p>
            <a:pPr eaLnBrk="1" hangingPunct="1"/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9388" y="5200650"/>
            <a:ext cx="87852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Trenutno postoji tri</a:t>
            </a:r>
            <a:r>
              <a:rPr lang="en-GB" sz="1800" b="1">
                <a:latin typeface="Arial" panose="020B0604020202020204" pitchFamily="34" charset="0"/>
              </a:rPr>
              <a:t> XHTML </a:t>
            </a:r>
            <a:r>
              <a:rPr lang="hr-HR" sz="1800" b="1">
                <a:latin typeface="Arial" panose="020B0604020202020204" pitchFamily="34" charset="0"/>
              </a:rPr>
              <a:t>DTD-a</a:t>
            </a:r>
            <a:r>
              <a:rPr lang="en-GB" sz="1800" b="1">
                <a:latin typeface="Arial" panose="020B0604020202020204" pitchFamily="34" charset="0"/>
              </a:rPr>
              <a:t>:</a:t>
            </a:r>
            <a:endParaRPr lang="en-GB" sz="180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hr-HR" sz="1800">
                <a:latin typeface="Arial" panose="020B0604020202020204" pitchFamily="34" charset="0"/>
              </a:rPr>
              <a:t> </a:t>
            </a:r>
            <a:r>
              <a:rPr lang="en-GB" sz="1800">
                <a:latin typeface="Arial" panose="020B0604020202020204" pitchFamily="34" charset="0"/>
              </a:rPr>
              <a:t>STRICT </a:t>
            </a:r>
            <a:r>
              <a:rPr lang="hr-HR" sz="1800">
                <a:latin typeface="Arial" panose="020B0604020202020204" pitchFamily="34" charset="0"/>
              </a:rPr>
              <a:t>( </a:t>
            </a:r>
            <a:r>
              <a:rPr lang="hr-HR" sz="1800">
                <a:latin typeface="Arial" panose="020B0604020202020204" pitchFamily="34" charset="0"/>
                <a:hlinkClick r:id="rId3"/>
              </a:rPr>
              <a:t>http://www.w3.org/TR/xhtml1/DTD/xhtml1-strict.dtd</a:t>
            </a:r>
            <a:r>
              <a:rPr lang="hr-HR" sz="1800">
                <a:latin typeface="Arial" panose="020B0604020202020204" pitchFamily="34" charset="0"/>
              </a:rPr>
              <a:t>  )</a:t>
            </a:r>
            <a:endParaRPr lang="en-GB" sz="180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hr-HR" sz="1800">
                <a:latin typeface="Arial" panose="020B0604020202020204" pitchFamily="34" charset="0"/>
              </a:rPr>
              <a:t> </a:t>
            </a:r>
            <a:r>
              <a:rPr lang="en-GB" sz="1800">
                <a:latin typeface="Arial" panose="020B0604020202020204" pitchFamily="34" charset="0"/>
              </a:rPr>
              <a:t>TRANSITIONAL </a:t>
            </a:r>
            <a:r>
              <a:rPr lang="hr-HR" sz="1800">
                <a:latin typeface="Arial" panose="020B0604020202020204" pitchFamily="34" charset="0"/>
              </a:rPr>
              <a:t>(</a:t>
            </a:r>
            <a:r>
              <a:rPr lang="hr-HR" sz="1800">
                <a:latin typeface="Arial" panose="020B0604020202020204" pitchFamily="34" charset="0"/>
                <a:hlinkClick r:id="rId4"/>
              </a:rPr>
              <a:t>http://www.w3.org/TR/xhtml1/DTD/xhtml1-transitional.dtd</a:t>
            </a:r>
            <a:r>
              <a:rPr lang="hr-HR" sz="1800">
                <a:latin typeface="Arial" panose="020B0604020202020204" pitchFamily="34" charset="0"/>
              </a:rPr>
              <a:t>)</a:t>
            </a:r>
            <a:endParaRPr lang="en-GB" sz="180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hr-HR" sz="1800">
                <a:latin typeface="Arial" panose="020B0604020202020204" pitchFamily="34" charset="0"/>
              </a:rPr>
              <a:t> </a:t>
            </a:r>
            <a:r>
              <a:rPr lang="en-GB" sz="1800">
                <a:latin typeface="Arial" panose="020B0604020202020204" pitchFamily="34" charset="0"/>
              </a:rPr>
              <a:t>FRAMESET </a:t>
            </a:r>
            <a:r>
              <a:rPr lang="hr-HR" sz="1800">
                <a:latin typeface="Arial" panose="020B0604020202020204" pitchFamily="34" charset="0"/>
              </a:rPr>
              <a:t>( </a:t>
            </a:r>
            <a:r>
              <a:rPr lang="hr-HR" sz="1800">
                <a:latin typeface="Arial" panose="020B0604020202020204" pitchFamily="34" charset="0"/>
                <a:hlinkClick r:id="rId5"/>
              </a:rPr>
              <a:t>http://www.w3.org/TR/xhtml1/DTD/xhtml1-frameset.dtd</a:t>
            </a:r>
            <a:r>
              <a:rPr lang="hr-HR" sz="1800">
                <a:latin typeface="Arial" panose="020B0604020202020204" pitchFamily="34" charset="0"/>
              </a:rPr>
              <a:t>  )</a:t>
            </a:r>
            <a:endParaRPr lang="en-GB" sz="1800">
              <a:latin typeface="Arial" panose="020B0604020202020204" pitchFamily="34" charset="0"/>
            </a:endParaRPr>
          </a:p>
          <a:p>
            <a:endParaRPr lang="en-GB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497888" cy="587375"/>
          </a:xfrm>
        </p:spPr>
        <p:txBody>
          <a:bodyPr/>
          <a:lstStyle/>
          <a:p>
            <a:r>
              <a:rPr lang="hr-HR" sz="3000" smtClean="0">
                <a:solidFill>
                  <a:srgbClr val="FF3300"/>
                </a:solidFill>
              </a:rPr>
              <a:t>DTD (</a:t>
            </a:r>
            <a:r>
              <a:rPr lang="hr-HR" sz="3000" i="1" smtClean="0">
                <a:solidFill>
                  <a:srgbClr val="FF3300"/>
                </a:solidFill>
              </a:rPr>
              <a:t>Document Type Definition</a:t>
            </a:r>
            <a:r>
              <a:rPr lang="hr-HR" sz="3000" smtClean="0">
                <a:solidFill>
                  <a:srgbClr val="FF3300"/>
                </a:solidFill>
              </a:rPr>
              <a:t>) - uvod</a:t>
            </a:r>
            <a:endParaRPr lang="en-US" sz="3000" smtClean="0">
              <a:solidFill>
                <a:srgbClr val="FF33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70000"/>
            <a:ext cx="8785225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r-HR" sz="2000" dirty="0" smtClean="0"/>
              <a:t>određuje strukturu XML dokumenta - koji elementi i atributi se mogu javiti u XML dokumentu i pod kojim uvjetima.</a:t>
            </a:r>
          </a:p>
          <a:p>
            <a:pPr>
              <a:lnSpc>
                <a:spcPct val="80000"/>
              </a:lnSpc>
            </a:pPr>
            <a:r>
              <a:rPr lang="hr-HR" sz="2000" dirty="0" smtClean="0"/>
              <a:t>To znači da kreiranje elemenata u XML dokumentu nije u potpunosti slobodno već se ravna prema odgovarajućem DTD-u (na osnovi kojega se kreira XML aplikacija; primjerice, XHTML se može shvatiti kao jedna XML aplikacija).</a:t>
            </a:r>
          </a:p>
          <a:p>
            <a:pPr>
              <a:lnSpc>
                <a:spcPct val="80000"/>
              </a:lnSpc>
            </a:pPr>
            <a:r>
              <a:rPr lang="hr-HR" sz="2000" dirty="0" smtClean="0"/>
              <a:t>XML dokument i DTD predstavljaju dva dijela jedne nerazdvojive cjeline</a:t>
            </a:r>
          </a:p>
          <a:p>
            <a:pPr>
              <a:lnSpc>
                <a:spcPct val="80000"/>
              </a:lnSpc>
            </a:pPr>
            <a:r>
              <a:rPr lang="hr-HR" sz="2000" dirty="0" smtClean="0"/>
              <a:t>DTD se definira deklaracijama koje se mogu nalaziti</a:t>
            </a:r>
          </a:p>
          <a:p>
            <a:pPr lvl="1">
              <a:lnSpc>
                <a:spcPct val="80000"/>
              </a:lnSpc>
            </a:pPr>
            <a:r>
              <a:rPr lang="hr-HR" dirty="0" smtClean="0"/>
              <a:t>ili unutar XML dokumenta (internal DTD)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hr-HR" dirty="0" smtClean="0"/>
          </a:p>
          <a:p>
            <a:pPr lvl="1">
              <a:lnSpc>
                <a:spcPct val="80000"/>
              </a:lnSpc>
            </a:pPr>
            <a:endParaRPr lang="hr-HR" dirty="0" smtClean="0"/>
          </a:p>
          <a:p>
            <a:pPr lvl="1">
              <a:lnSpc>
                <a:spcPct val="80000"/>
              </a:lnSpc>
            </a:pPr>
            <a:r>
              <a:rPr lang="hr-HR" dirty="0" smtClean="0"/>
              <a:t>ili biti pohranjene u zasebnom dokumentu ekstenzije </a:t>
            </a:r>
            <a:r>
              <a:rPr lang="hr-HR" b="1" dirty="0" smtClean="0"/>
              <a:t>.dtd </a:t>
            </a:r>
            <a:r>
              <a:rPr lang="hr-HR" dirty="0" smtClean="0"/>
              <a:t>(external DTD)</a:t>
            </a:r>
          </a:p>
          <a:p>
            <a:pPr>
              <a:lnSpc>
                <a:spcPct val="80000"/>
              </a:lnSpc>
            </a:pPr>
            <a:endParaRPr lang="hr-HR" sz="2000" dirty="0" smtClean="0"/>
          </a:p>
          <a:p>
            <a:pPr>
              <a:lnSpc>
                <a:spcPct val="80000"/>
              </a:lnSpc>
            </a:pPr>
            <a:endParaRPr lang="hr-HR" sz="2000" dirty="0" smtClean="0"/>
          </a:p>
          <a:p>
            <a:pPr>
              <a:lnSpc>
                <a:spcPct val="80000"/>
              </a:lnSpc>
            </a:pPr>
            <a:r>
              <a:rPr lang="hr-HR" sz="2000" dirty="0" smtClean="0"/>
              <a:t>Alternativa DTD-u u novije vrijeme predstavlja </a:t>
            </a:r>
            <a:r>
              <a:rPr lang="hr-HR" sz="2000" i="1" dirty="0" smtClean="0"/>
              <a:t>XML Schema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1403350" y="4141788"/>
            <a:ext cx="557847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&lt;!DOCTYPE root-element [element-declarations]&gt;</a:t>
            </a: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403350" y="5229225"/>
            <a:ext cx="5349875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&lt;!DOCTYPE root-element SYSTEM "filename"&gt;</a:t>
            </a:r>
            <a:r>
              <a:rPr lang="hr-HR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endParaRPr lang="hr-HR" sz="1900" smtClean="0"/>
          </a:p>
          <a:p>
            <a:endParaRPr lang="hr-HR" sz="1900" smtClean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5903912" cy="43592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&lt;?xml version="1.0" encoding="utf-8" ?&gt;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&lt;!DOCTYPE note [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&lt;!ELEMENT note (to,from,heading,body)&gt;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&lt;!ELEMENT to (#PCDATA)&gt;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&lt;!ELEMENT from (#PCDATA)&gt;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&lt;!ELEMENT heading (#PCDATA)&gt;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&lt;!ELEMENT body (#PCDATA)&gt; ]&gt; 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&lt;note&gt; 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&lt;to&gt;Tove&lt;/to&gt; 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&lt;from&gt;Jani&lt;/from&gt; 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&lt;heading&gt;Reminder&lt;/heading&gt; 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&lt;body&gt;Don't forget me this weekend&lt;/body&gt; </a:t>
            </a:r>
          </a:p>
          <a:p>
            <a:pPr eaLnBrk="1" hangingPunct="1"/>
            <a:r>
              <a:rPr lang="hr-HR" sz="2000">
                <a:latin typeface="Verdana" panose="020B0604030504040204" pitchFamily="34" charset="0"/>
              </a:rPr>
              <a:t>&lt;/note&gt; </a:t>
            </a:r>
            <a:endParaRPr lang="en-US" sz="2000">
              <a:latin typeface="Verdana" panose="020B0604030504040204" pitchFamily="34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827088" y="1052513"/>
            <a:ext cx="7632700" cy="9763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ZADATAK 1a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U Notepad-u kreiraj jednostavnu xml datoteku s odgovarajućim DTD deklaracijama (</a:t>
            </a:r>
            <a:r>
              <a:rPr lang="hr-HR" sz="2000" i="1">
                <a:latin typeface="Arial" panose="020B0604020202020204" pitchFamily="34" charset="0"/>
              </a:rPr>
              <a:t>dtdnote.xml</a:t>
            </a:r>
            <a:r>
              <a:rPr lang="hr-HR" sz="2000">
                <a:latin typeface="Arial" panose="020B0604020202020204" pitchFamily="34" charset="0"/>
              </a:rPr>
              <a:t>)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79388" y="476250"/>
            <a:ext cx="8713787" cy="587375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 sz="2800">
                <a:solidFill>
                  <a:srgbClr val="FF0066"/>
                </a:solidFill>
                <a:latin typeface="Verdana" panose="020B0604030504040204" pitchFamily="34" charset="0"/>
              </a:rPr>
              <a:t>DTD definiran unutar XML dokumenta</a:t>
            </a:r>
            <a:endParaRPr lang="en-US" sz="2800">
              <a:solidFill>
                <a:srgbClr val="FF0066"/>
              </a:solidFill>
              <a:latin typeface="Verdana" panose="020B0604030504040204" pitchFamily="34" charset="0"/>
            </a:endParaRP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6011863" y="2055813"/>
            <a:ext cx="3168650" cy="581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!DOCTYPE note 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Definira da je korijenski tag ‘note’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4103" name="Rectangle 14"/>
          <p:cNvSpPr>
            <a:spLocks noChangeArrowheads="1"/>
          </p:cNvSpPr>
          <p:nvPr/>
        </p:nvSpPr>
        <p:spPr bwMode="auto">
          <a:xfrm>
            <a:off x="6156325" y="2636838"/>
            <a:ext cx="29876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!ELEMENT note</a:t>
            </a:r>
            <a:r>
              <a:rPr lang="hr-HR" sz="160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Definira da element ‘note’ sadržava elemente ‘to’, ‘from’, ‘heading’ i ‘body’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upravo prema  tom redoslijedu.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4104" name="Rectangle 15"/>
          <p:cNvSpPr>
            <a:spLocks noChangeArrowheads="1"/>
          </p:cNvSpPr>
          <p:nvPr/>
        </p:nvSpPr>
        <p:spPr bwMode="auto">
          <a:xfrm>
            <a:off x="5795963" y="4221163"/>
            <a:ext cx="2987675" cy="1069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!ELEMENT to (#PCDATA)</a:t>
            </a:r>
            <a:r>
              <a:rPr lang="hr-HR" sz="160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Definira da element ‘to’ sadrži običan tekst bez predefiniranih oznaka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4105" name="Rectangle 16"/>
          <p:cNvSpPr>
            <a:spLocks noChangeArrowheads="1"/>
          </p:cNvSpPr>
          <p:nvPr/>
        </p:nvSpPr>
        <p:spPr bwMode="auto">
          <a:xfrm>
            <a:off x="5795963" y="5373688"/>
            <a:ext cx="29876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!ELEMENT from (#PCDATA)</a:t>
            </a:r>
            <a:r>
              <a:rPr lang="hr-HR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06" name="Rectangle 17"/>
          <p:cNvSpPr>
            <a:spLocks noChangeArrowheads="1"/>
          </p:cNvSpPr>
          <p:nvPr/>
        </p:nvSpPr>
        <p:spPr bwMode="auto">
          <a:xfrm>
            <a:off x="5508625" y="5805488"/>
            <a:ext cx="3275013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!ELEMENT heading (#PCDATA)</a:t>
            </a:r>
            <a:r>
              <a:rPr lang="hr-HR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07" name="Rectangle 18"/>
          <p:cNvSpPr>
            <a:spLocks noChangeArrowheads="1"/>
          </p:cNvSpPr>
          <p:nvPr/>
        </p:nvSpPr>
        <p:spPr bwMode="auto">
          <a:xfrm>
            <a:off x="5795963" y="6308725"/>
            <a:ext cx="29876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!ELEMENT body (#PCDATA)</a:t>
            </a:r>
            <a:r>
              <a:rPr lang="hr-HR" sz="16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endParaRPr lang="hr-HR" sz="1900" smtClean="0"/>
          </a:p>
          <a:p>
            <a:endParaRPr lang="hr-HR" sz="1900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68313" y="2508250"/>
            <a:ext cx="5903912" cy="22891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&lt;?xml version="1.0"?&gt;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&lt;!DOCTYPE note SYSTEM "note.dtd"&gt;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&lt;note&gt; 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&lt;to&gt;Tove&lt;/to&gt; 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&lt;from&gt;Jani&lt;/from&gt; 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&lt;heading&gt;Reminder&lt;/heading&gt; 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&lt;body&gt;Don't forget me this weekend&lt;/body&gt; 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&lt;/note&gt; </a:t>
            </a:r>
            <a:endParaRPr lang="en-US" sz="1800">
              <a:latin typeface="Verdana" panose="020B0604030504040204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7632700" cy="9763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ZADATAK 1b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U Notepad-u kreiraj jednostavnu xml datoteku (note.xml) i DTD datoteku sa odgovarajućim DTD deklaracijama (</a:t>
            </a:r>
            <a:r>
              <a:rPr lang="hr-HR" sz="2000" i="1">
                <a:latin typeface="Arial" panose="020B0604020202020204" pitchFamily="34" charset="0"/>
              </a:rPr>
              <a:t>note.dtd</a:t>
            </a:r>
            <a:r>
              <a:rPr lang="hr-HR" sz="2000">
                <a:latin typeface="Arial" panose="020B0604020202020204" pitchFamily="34" charset="0"/>
              </a:rPr>
              <a:t>)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79388" y="476250"/>
            <a:ext cx="8713787" cy="587375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>
                <a:solidFill>
                  <a:srgbClr val="FF0066"/>
                </a:solidFill>
                <a:latin typeface="Verdana" panose="020B0604030504040204" pitchFamily="34" charset="0"/>
              </a:rPr>
              <a:t>DTD definiran i pohranjen u zasebnom dokumentu</a:t>
            </a:r>
            <a:endParaRPr lang="en-US">
              <a:solidFill>
                <a:srgbClr val="FF0066"/>
              </a:solidFill>
              <a:latin typeface="Verdana" panose="020B0604030504040204" pitchFamily="34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003800" y="2762250"/>
            <a:ext cx="41052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!DOCTYPE note SYSTEM “note.dtd” </a:t>
            </a:r>
          </a:p>
          <a:p>
            <a:pPr eaLnBrk="1" hangingPunct="1"/>
            <a:r>
              <a:rPr lang="hr-HR" sz="1600">
                <a:latin typeface="Arial" panose="020B0604020202020204" pitchFamily="34" charset="0"/>
              </a:rPr>
              <a:t>-Definira da je korijenski tag ‘note’</a:t>
            </a:r>
          </a:p>
          <a:p>
            <a:pPr eaLnBrk="1" hangingPunct="1">
              <a:buFontTx/>
              <a:buChar char="-"/>
            </a:pPr>
            <a:r>
              <a:rPr lang="hr-HR" sz="1600">
                <a:latin typeface="Arial" panose="020B0604020202020204" pitchFamily="34" charset="0"/>
              </a:rPr>
              <a:t>Definira da je .dtd datoteka smještena na drugom mjestu na računalu (SYSTEM)</a:t>
            </a:r>
          </a:p>
          <a:p>
            <a:pPr eaLnBrk="1" hangingPunct="1">
              <a:buFontTx/>
              <a:buChar char="-"/>
            </a:pPr>
            <a:r>
              <a:rPr lang="hr-HR" sz="1600">
                <a:latin typeface="Arial" panose="020B0604020202020204" pitchFamily="34" charset="0"/>
              </a:rPr>
              <a:t>Definira putanju do .dtd datoteke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539750" y="5276850"/>
            <a:ext cx="5184775" cy="14652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&lt;!ELEMENT note (to,from,heading,body)&gt;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&lt;!ELEMENT to (#PCDATA)&gt;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&lt;!ELEMENT from (#PCDATA)&gt;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&lt;!ELEMENT heading (#PCDATA)&gt;</a:t>
            </a:r>
          </a:p>
          <a:p>
            <a:pPr eaLnBrk="1" hangingPunct="1"/>
            <a:r>
              <a:rPr lang="hr-HR" sz="1800">
                <a:latin typeface="Verdana" panose="020B0604030504040204" pitchFamily="34" charset="0"/>
              </a:rPr>
              <a:t>&lt;!ELEMENT body (#PCDATA)&gt;</a:t>
            </a:r>
            <a:endParaRPr lang="en-US" sz="1800">
              <a:latin typeface="Verdana" panose="020B0604030504040204" pitchFamily="34" charset="0"/>
            </a:endParaRPr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457200" y="2133600"/>
            <a:ext cx="1306513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Verdana" panose="020B0604030504040204" pitchFamily="34" charset="0"/>
              </a:rPr>
              <a:t>note.xml</a:t>
            </a:r>
          </a:p>
        </p:txBody>
      </p:sp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539750" y="4933950"/>
            <a:ext cx="1306513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Verdana" panose="020B0604030504040204" pitchFamily="34" charset="0"/>
              </a:rPr>
              <a:t>note.dtd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4787900" y="5672138"/>
            <a:ext cx="4032250" cy="1069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>
                <a:latin typeface="Arial" panose="020B0604020202020204" pitchFamily="34" charset="0"/>
              </a:rPr>
              <a:t>Datoteke ekstenzije </a:t>
            </a:r>
            <a:r>
              <a:rPr lang="hr-HR" sz="1600" b="1">
                <a:latin typeface="Arial" panose="020B0604020202020204" pitchFamily="34" charset="0"/>
              </a:rPr>
              <a:t>.dtd</a:t>
            </a:r>
            <a:r>
              <a:rPr lang="hr-HR" sz="1600">
                <a:latin typeface="Arial" panose="020B0604020202020204" pitchFamily="34" charset="0"/>
              </a:rPr>
              <a:t> ne mogu se otvoriti u nekim web preglednicima (Internet Explorer) jer se interpretiraju kao XML dokumenti.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Zašto koristimo DTD...?</a:t>
            </a:r>
            <a:endParaRPr lang="en-US" sz="3400" dirty="0" smtClean="0"/>
          </a:p>
        </p:txBody>
      </p:sp>
      <p:sp>
        <p:nvSpPr>
          <p:cNvPr id="6147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...kako bi neovisna grupa ljudi, istraživača i dr. mogli dogovoriti unutar jedne domene ili područja odgovarajući standard (DTD dokument) prema kojemu bi </a:t>
            </a:r>
            <a:r>
              <a:rPr lang="hr-HR" b="1" dirty="0" smtClean="0"/>
              <a:t>razmjenjivali</a:t>
            </a:r>
            <a:r>
              <a:rPr lang="hr-HR" dirty="0" smtClean="0"/>
              <a:t> sadržaj u XML-u!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627063"/>
          </a:xfrm>
        </p:spPr>
        <p:txBody>
          <a:bodyPr/>
          <a:lstStyle/>
          <a:p>
            <a:r>
              <a:rPr lang="hr-HR" sz="3200" smtClean="0"/>
              <a:t>Gradivni blokovi XML dokumenata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569325" cy="4618037"/>
          </a:xfrm>
        </p:spPr>
        <p:txBody>
          <a:bodyPr/>
          <a:lstStyle/>
          <a:p>
            <a:r>
              <a:rPr lang="hr-HR" sz="2200" b="1" dirty="0" smtClean="0"/>
              <a:t>Elementi</a:t>
            </a:r>
          </a:p>
          <a:p>
            <a:pPr>
              <a:buFontTx/>
              <a:buNone/>
            </a:pPr>
            <a:r>
              <a:rPr lang="hr-HR" sz="2200" dirty="0" smtClean="0"/>
              <a:t>	osnovni gradivni blokovi XML-a i HTML-a</a:t>
            </a:r>
          </a:p>
          <a:p>
            <a:r>
              <a:rPr lang="hr-HR" sz="2200" b="1" dirty="0" smtClean="0"/>
              <a:t>Atributi</a:t>
            </a:r>
          </a:p>
          <a:p>
            <a:pPr>
              <a:buFontTx/>
              <a:buNone/>
            </a:pPr>
            <a:r>
              <a:rPr lang="hr-HR" sz="2200" dirty="0" smtClean="0"/>
              <a:t>	osiguravaju dodatnu informaciju o elementima</a:t>
            </a:r>
          </a:p>
          <a:p>
            <a:r>
              <a:rPr lang="hr-HR" sz="2200" b="1" dirty="0" smtClean="0"/>
              <a:t>Entiteti</a:t>
            </a:r>
          </a:p>
          <a:p>
            <a:pPr>
              <a:buFontTx/>
              <a:buNone/>
            </a:pPr>
            <a:r>
              <a:rPr lang="hr-HR" sz="2200" dirty="0" smtClean="0"/>
              <a:t>	predefinirani simboli s posebnim značenjem</a:t>
            </a:r>
          </a:p>
          <a:p>
            <a:pPr>
              <a:buFontTx/>
              <a:buNone/>
            </a:pPr>
            <a:endParaRPr lang="hr-HR" sz="2200" dirty="0" smtClean="0"/>
          </a:p>
          <a:p>
            <a:r>
              <a:rPr lang="hr-HR" sz="2200" b="1" dirty="0" smtClean="0"/>
              <a:t>PCDATA</a:t>
            </a:r>
          </a:p>
          <a:p>
            <a:pPr>
              <a:buFontTx/>
              <a:buNone/>
            </a:pPr>
            <a:r>
              <a:rPr lang="hr-HR" sz="2200" dirty="0" smtClean="0"/>
              <a:t>	parsirani (računalno obradiv) znakovni niz; </a:t>
            </a:r>
            <a:r>
              <a:rPr lang="hr-HR" sz="2200" b="1" dirty="0" smtClean="0"/>
              <a:t>običan tekst bez znakova &lt;, &gt; i sl.</a:t>
            </a:r>
            <a:r>
              <a:rPr lang="hr-HR" sz="2200" dirty="0" smtClean="0"/>
              <a:t> koji se moraju zamijeniti predefiniranim nizom znakova </a:t>
            </a:r>
          </a:p>
          <a:p>
            <a:r>
              <a:rPr lang="hr-HR" sz="2200" b="1" dirty="0" smtClean="0"/>
              <a:t>CDATA</a:t>
            </a:r>
            <a:r>
              <a:rPr lang="hr-HR" sz="2200" dirty="0" smtClean="0"/>
              <a:t/>
            </a:r>
            <a:br>
              <a:rPr lang="hr-HR" sz="2200" dirty="0" smtClean="0"/>
            </a:br>
            <a:r>
              <a:rPr lang="hr-HR" sz="2200" b="1" dirty="0" smtClean="0"/>
              <a:t>neparsirani</a:t>
            </a:r>
            <a:r>
              <a:rPr lang="hr-HR" sz="2200" dirty="0" smtClean="0"/>
              <a:t> znakovni niz; </a:t>
            </a:r>
            <a:r>
              <a:rPr lang="hr-HR" sz="2200" b="1" dirty="0" smtClean="0"/>
              <a:t>običan tekst u kojem se mogu pisati znakovi &lt;, &gt; i sl. </a:t>
            </a:r>
            <a:r>
              <a:rPr lang="hr-HR" sz="2200" dirty="0" smtClean="0"/>
              <a:t>(npr. programski kod)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948488" y="1412875"/>
            <a:ext cx="1571625" cy="581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PRIMJER:</a:t>
            </a:r>
            <a:br>
              <a:rPr lang="hr-HR" sz="1600" b="1">
                <a:latin typeface="Arial" panose="020B0604020202020204" pitchFamily="34" charset="0"/>
              </a:rPr>
            </a:br>
            <a:r>
              <a:rPr lang="hr-HR" sz="1600" b="1">
                <a:latin typeface="Arial" panose="020B0604020202020204" pitchFamily="34" charset="0"/>
              </a:rPr>
              <a:t>&lt;to&gt;Tove&lt;/to&gt;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308850" y="2708275"/>
            <a:ext cx="1511300" cy="581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PRIMJER:</a:t>
            </a:r>
            <a:br>
              <a:rPr lang="hr-HR" sz="1600" b="1">
                <a:latin typeface="Arial" panose="020B0604020202020204" pitchFamily="34" charset="0"/>
              </a:rPr>
            </a:br>
            <a:r>
              <a:rPr lang="hr-HR" sz="1600" b="1">
                <a:latin typeface="Arial" panose="020B0604020202020204" pitchFamily="34" charset="0"/>
              </a:rPr>
              <a:t>&lt;note id="1"&gt;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00788" y="3860800"/>
            <a:ext cx="1150937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PRIMJER:</a:t>
            </a:r>
          </a:p>
        </p:txBody>
      </p:sp>
      <p:graphicFrame>
        <p:nvGraphicFramePr>
          <p:cNvPr id="112696" name="Group 56"/>
          <p:cNvGraphicFramePr>
            <a:graphicFrameLocks noGrp="1"/>
          </p:cNvGraphicFramePr>
          <p:nvPr>
            <p:ph sz="half" idx="2"/>
          </p:nvPr>
        </p:nvGraphicFramePr>
        <p:xfrm>
          <a:off x="7596188" y="3573463"/>
          <a:ext cx="1368425" cy="796926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&amp;lt;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&lt;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&amp;gt;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Sintaksa DTD-a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hr-HR" b="1" smtClean="0"/>
              <a:t>Deklaracije elemenata</a:t>
            </a:r>
          </a:p>
          <a:p>
            <a:pPr marL="457200" indent="-457200"/>
            <a:endParaRPr lang="hr-HR" smtClean="0"/>
          </a:p>
          <a:p>
            <a:pPr marL="457200" indent="-457200"/>
            <a:endParaRPr lang="hr-HR" smtClean="0"/>
          </a:p>
          <a:p>
            <a:pPr marL="457200" indent="-457200"/>
            <a:endParaRPr lang="hr-HR" smtClean="0"/>
          </a:p>
          <a:p>
            <a:pPr marL="457200" indent="-457200"/>
            <a:endParaRPr lang="hr-HR" smtClean="0"/>
          </a:p>
          <a:p>
            <a:pPr marL="457200" indent="-457200"/>
            <a:endParaRPr lang="hr-HR" smtClean="0"/>
          </a:p>
          <a:p>
            <a:pPr marL="457200" indent="-457200"/>
            <a:endParaRPr lang="hr-HR" smtClean="0"/>
          </a:p>
          <a:p>
            <a:pPr marL="457200" indent="-457200">
              <a:buFontTx/>
              <a:buAutoNum type="arabicPeriod" startAt="2"/>
            </a:pPr>
            <a:r>
              <a:rPr lang="hr-HR" b="1" smtClean="0"/>
              <a:t>Deklaracije atributa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63713" y="3003550"/>
            <a:ext cx="5451475" cy="915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&lt;!ELEMENT  </a:t>
            </a:r>
            <a:r>
              <a:rPr lang="hr-HR" sz="1800" b="1" i="1">
                <a:latin typeface="Arial" panose="020B0604020202020204" pitchFamily="34" charset="0"/>
              </a:rPr>
              <a:t>naziv-elementa</a:t>
            </a:r>
            <a:r>
              <a:rPr lang="hr-HR" sz="1800" b="1">
                <a:latin typeface="Arial" panose="020B0604020202020204" pitchFamily="34" charset="0"/>
              </a:rPr>
              <a:t>  </a:t>
            </a:r>
            <a:r>
              <a:rPr lang="hr-HR" sz="1800" b="1" i="1">
                <a:latin typeface="Arial" panose="020B0604020202020204" pitchFamily="34" charset="0"/>
              </a:rPr>
              <a:t>kategorija</a:t>
            </a:r>
            <a:r>
              <a:rPr lang="hr-HR" sz="1800" b="1">
                <a:latin typeface="Arial" panose="020B0604020202020204" pitchFamily="34" charset="0"/>
              </a:rPr>
              <a:t>&gt;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ili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&lt;!ELEMENT </a:t>
            </a:r>
            <a:r>
              <a:rPr lang="hr-HR" sz="1800" b="1" i="1">
                <a:latin typeface="Arial" panose="020B0604020202020204" pitchFamily="34" charset="0"/>
              </a:rPr>
              <a:t>naziv-elementa (sadržaj-elementa</a:t>
            </a:r>
            <a:r>
              <a:rPr lang="hr-HR" sz="1800" b="1">
                <a:latin typeface="Arial" panose="020B0604020202020204" pitchFamily="34" charset="0"/>
              </a:rPr>
              <a:t>)&gt;</a:t>
            </a:r>
            <a:r>
              <a:rPr lang="hr-HR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197475" y="2211388"/>
            <a:ext cx="254317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npr. EMPTY, ANY itd.</a:t>
            </a:r>
            <a:r>
              <a:rPr lang="hr-HR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5508625" y="2571750"/>
            <a:ext cx="730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933950" y="3003550"/>
            <a:ext cx="1511300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860925" y="3506788"/>
            <a:ext cx="2160588" cy="4333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700338" y="4156075"/>
            <a:ext cx="477837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Npr. elementi-djeca,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vrste znakovnih nizova</a:t>
            </a:r>
            <a:r>
              <a:rPr lang="hr-HR" sz="1800">
                <a:latin typeface="Arial" panose="020B0604020202020204" pitchFamily="34" charset="0"/>
              </a:rPr>
              <a:t> </a:t>
            </a:r>
            <a:r>
              <a:rPr lang="hr-HR" sz="1800" b="1">
                <a:latin typeface="Arial" panose="020B0604020202020204" pitchFamily="34" charset="0"/>
              </a:rPr>
              <a:t>(PCDATA, CDATA)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5076825" y="386715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79388" y="5734050"/>
            <a:ext cx="8829675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&lt;!ATTLIST </a:t>
            </a:r>
            <a:r>
              <a:rPr lang="hr-HR" sz="1800" b="1" i="1">
                <a:latin typeface="Arial" panose="020B0604020202020204" pitchFamily="34" charset="0"/>
              </a:rPr>
              <a:t>naziv-elementa  naziv-atributa  vrsta-atributa  “početna-vrijednost”</a:t>
            </a:r>
            <a:r>
              <a:rPr lang="hr-HR" sz="1800" b="1">
                <a:latin typeface="Arial" panose="020B0604020202020204" pitchFamily="34" charset="0"/>
              </a:rPr>
              <a:t>&gt;</a:t>
            </a:r>
            <a:r>
              <a:rPr lang="hr-HR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Sintaksa DTD-a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179887"/>
          </a:xfrm>
        </p:spPr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hr-HR" b="1" smtClean="0"/>
              <a:t>Deklaracije entiteta</a:t>
            </a:r>
          </a:p>
          <a:p>
            <a:pPr marL="457200" indent="-457200"/>
            <a:endParaRPr lang="hr-HR" smtClean="0"/>
          </a:p>
          <a:p>
            <a:pPr marL="457200" indent="-457200"/>
            <a:r>
              <a:rPr lang="hr-HR" smtClean="0"/>
              <a:t>Entitet se sastoji od tri dijela:</a:t>
            </a:r>
          </a:p>
          <a:p>
            <a:pPr marL="838200" lvl="1" indent="-381000"/>
            <a:r>
              <a:rPr lang="hr-HR" b="1" smtClean="0"/>
              <a:t>&amp;</a:t>
            </a:r>
            <a:r>
              <a:rPr lang="hr-HR" smtClean="0"/>
              <a:t> (znaka </a:t>
            </a:r>
            <a:r>
              <a:rPr lang="hr-HR" i="1" smtClean="0"/>
              <a:t>ampersand</a:t>
            </a:r>
            <a:r>
              <a:rPr lang="hr-HR" smtClean="0"/>
              <a:t>)</a:t>
            </a:r>
          </a:p>
          <a:p>
            <a:pPr marL="838200" lvl="1" indent="-381000"/>
            <a:r>
              <a:rPr lang="hr-HR" b="1" smtClean="0"/>
              <a:t>naziva entiteta</a:t>
            </a:r>
          </a:p>
          <a:p>
            <a:pPr marL="838200" lvl="1" indent="-381000"/>
            <a:r>
              <a:rPr lang="hr-HR" b="1" smtClean="0"/>
              <a:t>;</a:t>
            </a:r>
            <a:r>
              <a:rPr lang="hr-HR" i="1" smtClean="0"/>
              <a:t> (</a:t>
            </a:r>
            <a:r>
              <a:rPr lang="hr-HR" smtClean="0"/>
              <a:t>znaka</a:t>
            </a:r>
            <a:r>
              <a:rPr lang="hr-HR" i="1" smtClean="0"/>
              <a:t> semicolon)</a:t>
            </a:r>
          </a:p>
          <a:p>
            <a:pPr marL="457200" indent="-457200"/>
            <a:endParaRPr lang="hr-HR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51050" y="2420938"/>
            <a:ext cx="526097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&lt;!ENTITY  naziv-entiteta  “</a:t>
            </a:r>
            <a:r>
              <a:rPr lang="hr-HR" sz="1800" b="1" i="1">
                <a:latin typeface="Arial" panose="020B0604020202020204" pitchFamily="34" charset="0"/>
              </a:rPr>
              <a:t>vrijednost-entiteta”</a:t>
            </a:r>
            <a:r>
              <a:rPr lang="hr-HR" sz="1800" b="1">
                <a:latin typeface="Arial" panose="020B0604020202020204" pitchFamily="34" charset="0"/>
              </a:rPr>
              <a:t>&gt;</a:t>
            </a:r>
            <a:endParaRPr lang="hr-HR" sz="1800">
              <a:latin typeface="Arial" panose="020B0604020202020204" pitchFamily="34" charset="0"/>
            </a:endParaRP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1979613" y="4508500"/>
            <a:ext cx="5761037" cy="915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PRIMJER DTD-a: </a:t>
            </a:r>
            <a:br>
              <a:rPr lang="hr-HR" sz="1800" b="1">
                <a:latin typeface="Arial" panose="020B0604020202020204" pitchFamily="34" charset="0"/>
              </a:rPr>
            </a:br>
            <a:r>
              <a:rPr lang="hr-HR" sz="1800" b="1">
                <a:latin typeface="Arial" panose="020B0604020202020204" pitchFamily="34" charset="0"/>
              </a:rPr>
              <a:t>&lt;!ENTITY writer “Ime Prezime."&gt;</a:t>
            </a:r>
            <a:br>
              <a:rPr lang="hr-HR" sz="1800" b="1">
                <a:latin typeface="Arial" panose="020B0604020202020204" pitchFamily="34" charset="0"/>
              </a:rPr>
            </a:br>
            <a:r>
              <a:rPr lang="hr-HR" sz="1800" b="1">
                <a:latin typeface="Arial" panose="020B0604020202020204" pitchFamily="34" charset="0"/>
              </a:rPr>
              <a:t>&lt;!ENTITY copyright "Copyright FFOS."&gt;</a:t>
            </a:r>
            <a:r>
              <a:rPr lang="hr-HR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2051050" y="5661025"/>
            <a:ext cx="5761038" cy="6413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PRIMJER u XML-u: </a:t>
            </a:r>
            <a:br>
              <a:rPr lang="hr-HR" sz="1800" b="1">
                <a:latin typeface="Arial" panose="020B0604020202020204" pitchFamily="34" charset="0"/>
              </a:rPr>
            </a:br>
            <a:r>
              <a:rPr lang="hr-HR" sz="1800" b="1">
                <a:latin typeface="Arial" panose="020B0604020202020204" pitchFamily="34" charset="0"/>
              </a:rPr>
              <a:t>&lt;author&gt;&amp;writer;&amp;copyright;&lt;/author&gt;</a:t>
            </a:r>
            <a:r>
              <a:rPr lang="hr-HR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Ispravnost i Valjanost XML-a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81200"/>
            <a:ext cx="8640638" cy="461615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hr-HR" sz="2200" dirty="0" smtClean="0"/>
              <a:t>XML dokument </a:t>
            </a:r>
            <a:r>
              <a:rPr lang="hr-HR" sz="2200" b="1" dirty="0" smtClean="0"/>
              <a:t>ispravno</a:t>
            </a:r>
            <a:r>
              <a:rPr lang="hr-HR" sz="2200" dirty="0" smtClean="0"/>
              <a:t> je napisan ili </a:t>
            </a:r>
            <a:r>
              <a:rPr lang="hr-HR" sz="2200" b="1" dirty="0" smtClean="0"/>
              <a:t>dobro oformljen</a:t>
            </a:r>
            <a:r>
              <a:rPr lang="hr-HR" sz="2200" dirty="0" smtClean="0"/>
              <a:t> (engl. </a:t>
            </a:r>
            <a:r>
              <a:rPr lang="hr-HR" sz="2200" b="1" dirty="0" smtClean="0"/>
              <a:t>“</a:t>
            </a:r>
            <a:r>
              <a:rPr lang="hr-HR" sz="2200" b="1" i="1" dirty="0" smtClean="0"/>
              <a:t>well formed”</a:t>
            </a:r>
            <a:r>
              <a:rPr lang="hr-HR" sz="2200" dirty="0" smtClean="0"/>
              <a:t>) dokument ako je sintaksa u dokumentu pravilno napisana:</a:t>
            </a:r>
          </a:p>
          <a:p>
            <a:pPr marL="838200" lvl="1" indent="-381000"/>
            <a:r>
              <a:rPr lang="hr-HR" sz="2200" dirty="0" smtClean="0"/>
              <a:t>Npr. &lt;form&gt;Jani&lt;/Fform&gt; predstavlja pogrešku u sintaksi</a:t>
            </a:r>
          </a:p>
          <a:p>
            <a:pPr marL="457200" indent="-457200">
              <a:buFontTx/>
              <a:buAutoNum type="arabicPeriod"/>
            </a:pPr>
            <a:r>
              <a:rPr lang="hr-HR" sz="2200" dirty="0" smtClean="0"/>
              <a:t>XML je </a:t>
            </a:r>
            <a:r>
              <a:rPr lang="hr-HR" sz="2200" b="1" dirty="0" smtClean="0"/>
              <a:t>valjan</a:t>
            </a:r>
            <a:r>
              <a:rPr lang="hr-HR" sz="2200" dirty="0" smtClean="0"/>
              <a:t> (engl. </a:t>
            </a:r>
            <a:r>
              <a:rPr lang="hr-HR" sz="2200" b="1" i="1" dirty="0" smtClean="0"/>
              <a:t>valid</a:t>
            </a:r>
            <a:r>
              <a:rPr lang="hr-HR" sz="2200" dirty="0" smtClean="0"/>
              <a:t>) dokument  ako slijedi pravila DTD-a.</a:t>
            </a:r>
          </a:p>
          <a:p>
            <a:pPr marL="0" indent="0">
              <a:buNone/>
            </a:pPr>
            <a:endParaRPr lang="hr-HR" sz="2200" dirty="0" smtClean="0"/>
          </a:p>
          <a:p>
            <a:pPr marL="457200" indent="-457200"/>
            <a:r>
              <a:rPr lang="hr-HR" sz="2200" b="1" i="1" dirty="0" smtClean="0"/>
              <a:t>XML validator</a:t>
            </a:r>
            <a:r>
              <a:rPr lang="hr-HR" sz="2200" dirty="0" smtClean="0"/>
              <a:t> kojim možete provjeriti ispravnost i valjanost vašeg XML dokumenta nalazi se na adresi</a:t>
            </a:r>
            <a:r>
              <a:rPr lang="hr-HR" sz="2200" dirty="0"/>
              <a:t>:</a:t>
            </a:r>
            <a:br>
              <a:rPr lang="hr-HR" sz="2200" dirty="0"/>
            </a:br>
            <a:r>
              <a:rPr lang="hr-HR" sz="2200" dirty="0">
                <a:hlinkClick r:id="rId3"/>
              </a:rPr>
              <a:t>http://</a:t>
            </a:r>
            <a:r>
              <a:rPr lang="hr-HR" sz="2200">
                <a:hlinkClick r:id="rId3"/>
              </a:rPr>
              <a:t>xmlvalidator.new-studio.org</a:t>
            </a:r>
            <a:r>
              <a:rPr lang="hr-HR" sz="2200" smtClean="0">
                <a:hlinkClick r:id="rId3"/>
              </a:rPr>
              <a:t>/</a:t>
            </a:r>
            <a:r>
              <a:rPr lang="hr-HR" sz="2200" dirty="0" smtClean="0"/>
              <a:t>	</a:t>
            </a:r>
            <a:endParaRPr lang="hr-HR" sz="18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A4A4E9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1078</Words>
  <Application>Microsoft Office PowerPoint</Application>
  <PresentationFormat>On-screen Show (4:3)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Default Design</vt:lpstr>
      <vt:lpstr>VJEŽBA 9</vt:lpstr>
      <vt:lpstr>DTD (Document Type Definition) - uvod</vt:lpstr>
      <vt:lpstr>PowerPoint Presentation</vt:lpstr>
      <vt:lpstr>PowerPoint Presentation</vt:lpstr>
      <vt:lpstr>Zašto koristimo DTD...?</vt:lpstr>
      <vt:lpstr>Gradivni blokovi XML dokumenata</vt:lpstr>
      <vt:lpstr>Sintaksa DTD-a</vt:lpstr>
      <vt:lpstr>Sintaksa DTD-a (2)</vt:lpstr>
      <vt:lpstr>Ispravnost i Valjanost XML-a</vt:lpstr>
      <vt:lpstr>PowerPoint Presentation</vt:lpstr>
      <vt:lpstr>XHTML (Extensible Hyper Text Markup Language)</vt:lpstr>
      <vt:lpstr>XHTML (Extensible Hyper Text Markup Language) (2)</vt:lpstr>
    </vt:vector>
  </TitlesOfParts>
  <Company>Dosada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INFORMACIJSKA TEHNOLOGIJA vježbe</dc:title>
  <dc:creator>Boris Bosancic</dc:creator>
  <cp:lastModifiedBy>Windows User</cp:lastModifiedBy>
  <cp:revision>128</cp:revision>
  <dcterms:created xsi:type="dcterms:W3CDTF">2005-10-30T12:45:42Z</dcterms:created>
  <dcterms:modified xsi:type="dcterms:W3CDTF">2019-05-06T06:52:11Z</dcterms:modified>
</cp:coreProperties>
</file>