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2" r:id="rId2"/>
    <p:sldId id="318" r:id="rId3"/>
    <p:sldId id="319" r:id="rId4"/>
    <p:sldId id="320" r:id="rId5"/>
    <p:sldId id="321" r:id="rId6"/>
    <p:sldId id="313" r:id="rId7"/>
    <p:sldId id="314" r:id="rId8"/>
    <p:sldId id="315" r:id="rId9"/>
    <p:sldId id="316" r:id="rId10"/>
    <p:sldId id="317" r:id="rId11"/>
    <p:sldId id="322" r:id="rId12"/>
    <p:sldId id="323" r:id="rId13"/>
    <p:sldId id="324" r:id="rId14"/>
    <p:sldId id="325" r:id="rId15"/>
    <p:sldId id="326" r:id="rId16"/>
    <p:sldId id="327" r:id="rId17"/>
    <p:sldId id="329" r:id="rId18"/>
    <p:sldId id="330" r:id="rId19"/>
    <p:sldId id="331" r:id="rId20"/>
    <p:sldId id="332" r:id="rId21"/>
    <p:sldId id="333" r:id="rId22"/>
    <p:sldId id="328" r:id="rId2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66"/>
    <a:srgbClr val="009900"/>
    <a:srgbClr val="FF3300"/>
    <a:srgbClr val="C0C0C0"/>
    <a:srgbClr val="FFFF99"/>
    <a:srgbClr val="CCE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9" autoAdjust="0"/>
    <p:restoredTop sz="94660" autoAdjust="0"/>
  </p:normalViewPr>
  <p:slideViewPr>
    <p:cSldViewPr>
      <p:cViewPr varScale="1">
        <p:scale>
          <a:sx n="86" d="100"/>
          <a:sy n="86" d="100"/>
        </p:scale>
        <p:origin x="127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958EE03-3EA5-4F54-B36C-1DF1773D5E06}" type="datetimeFigureOut">
              <a:rPr lang="sr-Latn-CS"/>
              <a:pPr>
                <a:defRPr/>
              </a:pPr>
              <a:t>23.12.2021.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63151A-6981-4822-BA61-F342588B8F45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4026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162A3F-F569-4860-9C4F-3D607EDE36E6}" type="slidenum">
              <a:rPr lang="hr-HR" sz="1200"/>
              <a:pPr eaLnBrk="1" hangingPunct="1"/>
              <a:t>1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51565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A0FCEE-F13F-449C-B86B-C6E8C1218C24}" type="slidenum">
              <a:rPr lang="hr-HR" sz="1200"/>
              <a:pPr eaLnBrk="1" hangingPunct="1"/>
              <a:t>10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4066223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A572D2-60C4-4F51-AB14-1797A4E6B9AC}" type="slidenum">
              <a:rPr lang="hr-HR" sz="1200"/>
              <a:pPr eaLnBrk="1" hangingPunct="1"/>
              <a:t>11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905223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390C81-C57E-4D70-8AA3-9748B4FBC090}" type="slidenum">
              <a:rPr lang="hr-HR" sz="1200"/>
              <a:pPr eaLnBrk="1" hangingPunct="1"/>
              <a:t>12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4242974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61EC86-DF83-43C1-96E6-1EB03AB87CE7}" type="slidenum">
              <a:rPr lang="hr-HR" sz="1200"/>
              <a:pPr eaLnBrk="1" hangingPunct="1"/>
              <a:t>13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160079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C7D138-28D6-478A-9732-85B27DFF2CBC}" type="slidenum">
              <a:rPr lang="hr-HR" sz="1200"/>
              <a:pPr eaLnBrk="1" hangingPunct="1"/>
              <a:t>14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870180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D4F3CD3-6271-4742-909A-BE3595EACB2F}" type="slidenum">
              <a:rPr lang="hr-HR" sz="1200"/>
              <a:pPr eaLnBrk="1" hangingPunct="1"/>
              <a:t>15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753131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99F554-8A5D-428C-A21A-2896038693D0}" type="slidenum">
              <a:rPr lang="hr-HR" sz="1200"/>
              <a:pPr eaLnBrk="1" hangingPunct="1"/>
              <a:t>16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4027468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B72A86-C835-46EA-AB8E-158DB442EF66}" type="slidenum">
              <a:rPr lang="hr-HR" sz="1200"/>
              <a:pPr eaLnBrk="1" hangingPunct="1"/>
              <a:t>17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577439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r-HR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6DFF54-F1D7-434E-89F0-F19093B7C987}" type="slidenum">
              <a:rPr lang="hr-HR" sz="1200"/>
              <a:pPr eaLnBrk="1" hangingPunct="1"/>
              <a:t>18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535062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DD3FC3-40E7-4B38-B757-484FB85B1B31}" type="slidenum">
              <a:rPr lang="hr-HR" sz="1200"/>
              <a:pPr eaLnBrk="1" hangingPunct="1"/>
              <a:t>19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409368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8ABC7C-5723-4D06-831F-BA28AF550C8A}" type="slidenum">
              <a:rPr lang="hr-HR" sz="1200"/>
              <a:pPr eaLnBrk="1" hangingPunct="1"/>
              <a:t>2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674564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C58031-005D-454C-B24D-B1AA32E832AC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85204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01638B-C120-4350-BA68-EC6EED0E9ECC}" type="slidenum">
              <a:rPr lang="hr-HR" sz="1200"/>
              <a:pPr eaLnBrk="1" hangingPunct="1"/>
              <a:t>21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149809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258C0B-C001-446A-BD97-9282B15AC8A5}" type="slidenum">
              <a:rPr lang="hr-HR" sz="1200"/>
              <a:pPr eaLnBrk="1" hangingPunct="1"/>
              <a:t>22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98741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BD96703-EEA3-45D0-9CCD-54996904E7EF}" type="slidenum">
              <a:rPr lang="hr-HR" sz="1200"/>
              <a:pPr eaLnBrk="1" hangingPunct="1"/>
              <a:t>3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510725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8224194-7A22-4CA2-9840-4025335512ED}" type="slidenum">
              <a:rPr lang="hr-HR" sz="1200"/>
              <a:pPr eaLnBrk="1" hangingPunct="1"/>
              <a:t>4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57888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045F57-4A83-43E4-9BA8-0178EED104A4}" type="slidenum">
              <a:rPr lang="hr-HR" sz="1200"/>
              <a:pPr eaLnBrk="1" hangingPunct="1"/>
              <a:t>5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66142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81EEA1-F015-4BEF-99D9-916FA3F4F4B7}" type="slidenum">
              <a:rPr lang="hr-HR" sz="1200"/>
              <a:pPr eaLnBrk="1" hangingPunct="1"/>
              <a:t>6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08423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F957B09-F9E2-4E3E-8FA4-F6F20A879925}" type="slidenum">
              <a:rPr lang="hr-HR" sz="1200"/>
              <a:pPr eaLnBrk="1" hangingPunct="1"/>
              <a:t>7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59828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C4E04F-619F-40CA-8E8C-86E690548159}" type="slidenum">
              <a:rPr lang="hr-HR" sz="1200"/>
              <a:pPr eaLnBrk="1" hangingPunct="1"/>
              <a:t>8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95182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E30E96-878A-4B64-898E-8D39E3398547}" type="slidenum">
              <a:rPr lang="hr-HR" sz="1200"/>
              <a:pPr eaLnBrk="1" hangingPunct="1"/>
              <a:t>9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45609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C0718-3FF1-4557-A375-3D8A82BD07E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51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FA93A1-B2E8-49C6-9D73-DD17F017706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9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81339A-0488-4386-AC8C-227D4F956F2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7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01C94E-DA6C-48EE-894A-5BDBE601766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0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C1963-9383-4AB6-A165-A936D0A3FBC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E72DE-CD0C-4BDB-8FFB-9EA83E4759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8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89CBA-B944-4BBC-B756-5376DEE0700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37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7BB19-973E-463C-BF28-7713C13EB03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03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B7093-FA22-4452-A49A-1534287DB90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63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D8405-0577-4A22-9E0F-DEFE48EF74B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94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9F339-72E0-47C4-99A7-3D9BB73BE87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36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BB6E5-B929-4FBA-8546-D724A91F297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12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 cap="rnd">
            <a:pattFill prst="ltDnDiag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F0FF8C-44CA-4D55-BFD3-F4BECB15A10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900113" y="73025"/>
            <a:ext cx="7416800" cy="403225"/>
          </a:xfrm>
          <a:prstGeom prst="rect">
            <a:avLst/>
          </a:pr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METAPODACI I IDENTIFIKATORI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99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schema_intro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xml_namespaces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efiling.com/opensource/schemaValidat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hneegans.de/sv/" TargetMode="External"/><Relationship Id="rId4" Type="http://schemas.openxmlformats.org/officeDocument/2006/relationships/hyperlink" Target="http://www.w3.org/2001/03/webdata/xsv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r.wikipedia.org/wiki/X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r.wikipedia.org/wiki/XML_Schema" TargetMode="External"/><Relationship Id="rId4" Type="http://schemas.openxmlformats.org/officeDocument/2006/relationships/hyperlink" Target="http://hr.wikipedia.org/wiki/DT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r-HR"/>
              <a:t>VJEŽBA 10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389438"/>
            <a:ext cx="7632700" cy="479425"/>
          </a:xfrm>
        </p:spPr>
        <p:txBody>
          <a:bodyPr/>
          <a:lstStyle/>
          <a:p>
            <a:pPr>
              <a:defRPr/>
            </a:pPr>
            <a:r>
              <a:rPr lang="hr-HR" i="1" dirty="0">
                <a:solidFill>
                  <a:schemeClr val="bg2">
                    <a:lumMod val="25000"/>
                  </a:schemeClr>
                </a:solidFill>
              </a:rPr>
              <a:t>XML Schema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23528" y="5373688"/>
            <a:ext cx="8568951" cy="40229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dirty="0">
                <a:latin typeface="Verdana" panose="020B0604030504040204" pitchFamily="34" charset="0"/>
              </a:rPr>
              <a:t>XSD </a:t>
            </a:r>
            <a:r>
              <a:rPr lang="hr-HR" sz="2000" dirty="0" err="1">
                <a:latin typeface="Verdana" panose="020B0604030504040204" pitchFamily="34" charset="0"/>
              </a:rPr>
              <a:t>tutorial</a:t>
            </a:r>
            <a:r>
              <a:rPr lang="hr-HR" sz="2000" dirty="0">
                <a:latin typeface="Verdana" panose="020B0604030504040204" pitchFamily="34" charset="0"/>
              </a:rPr>
              <a:t>: </a:t>
            </a:r>
            <a:r>
              <a:rPr lang="hr-HR" sz="2000" dirty="0">
                <a:latin typeface="Verdana" panose="020B0604030504040204" pitchFamily="34" charset="0"/>
                <a:hlinkClick r:id="rId3"/>
              </a:rPr>
              <a:t>https://www.w3schools.com/xml/schema_intro.asp</a:t>
            </a:r>
            <a:r>
              <a:rPr lang="hr-HR" sz="2000" dirty="0">
                <a:latin typeface="Verdan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549275"/>
            <a:ext cx="8785225" cy="6477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r-HR" sz="3200" i="1"/>
              <a:t>Default</a:t>
            </a:r>
            <a:r>
              <a:rPr lang="hr-HR" sz="3200"/>
              <a:t>-ni </a:t>
            </a:r>
            <a:r>
              <a:rPr lang="hr-HR" sz="3200" i="1"/>
              <a:t>Namespaces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49400"/>
            <a:ext cx="8642350" cy="4114800"/>
          </a:xfrm>
        </p:spPr>
        <p:txBody>
          <a:bodyPr/>
          <a:lstStyle/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pPr>
              <a:buFontTx/>
              <a:buNone/>
            </a:pPr>
            <a:endParaRPr lang="hr-HR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00113" y="1268413"/>
            <a:ext cx="7416800" cy="1920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&lt;table </a:t>
            </a:r>
            <a:r>
              <a:rPr lang="hr-HR" sz="1800" b="1">
                <a:latin typeface="Arial" panose="020B0604020202020204" pitchFamily="34" charset="0"/>
              </a:rPr>
              <a:t>xmlns="http://www.w3.org/TR/html4/"</a:t>
            </a:r>
            <a:r>
              <a:rPr lang="hr-HR" sz="2000" b="1">
                <a:latin typeface="Arial" panose="020B0604020202020204" pitchFamily="34" charset="0"/>
              </a:rPr>
              <a:t>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&lt;tr&gt;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&lt;td&gt;Apples&lt;/td&gt;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&lt;td&gt;Bananas&lt;/td&gt;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&lt;/tr&gt;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&lt;/table&gt;</a:t>
            </a:r>
            <a:r>
              <a:rPr lang="hr-HR" sz="2000">
                <a:latin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00113" y="3717925"/>
            <a:ext cx="7416800" cy="14652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&lt;table xmlns="http://www.w3schools.com/furniture” &gt; 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&lt;name&gt;African Coffee Table&lt;/name&gt; 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&lt;width&gt;80&lt;/width&gt; 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&lt;length&gt;120&lt;/length&gt; 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&lt;/table&gt;</a:t>
            </a:r>
            <a:r>
              <a:rPr lang="hr-HR" sz="1800">
                <a:latin typeface="Arial" panose="020B0604020202020204" pitchFamily="34" charset="0"/>
              </a:rPr>
              <a:t> 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411413" y="3213100"/>
            <a:ext cx="497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>
                <a:latin typeface="Verdana" panose="020B0604030504040204" pitchFamily="34" charset="0"/>
              </a:rPr>
              <a:t>nema potrebe navoditi prefikse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572000" y="1989138"/>
            <a:ext cx="2886075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XML doc. koji pohranjuje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informacije u tablici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852863" y="4587875"/>
            <a:ext cx="44640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XML doc. koji pohranjuje informacije o stolu (namještaj)(engl. </a:t>
            </a:r>
            <a:r>
              <a:rPr lang="hr-HR" sz="1800" b="1" i="1">
                <a:latin typeface="Arial" panose="020B0604020202020204" pitchFamily="34" charset="0"/>
              </a:rPr>
              <a:t>table</a:t>
            </a:r>
            <a:r>
              <a:rPr lang="hr-HR" sz="1800" b="1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39738" y="6164263"/>
            <a:ext cx="8524875" cy="3667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 i="1">
                <a:latin typeface="Arial" panose="020B0604020202020204" pitchFamily="34" charset="0"/>
              </a:rPr>
              <a:t>Namespaces</a:t>
            </a:r>
            <a:r>
              <a:rPr lang="hr-HR" sz="1800" b="1">
                <a:latin typeface="Arial" panose="020B0604020202020204" pitchFamily="34" charset="0"/>
              </a:rPr>
              <a:t> u praksi: </a:t>
            </a:r>
            <a:r>
              <a:rPr lang="hr-HR" sz="1800" b="1">
                <a:latin typeface="Arial" panose="020B0604020202020204" pitchFamily="34" charset="0"/>
                <a:hlinkClick r:id="rId3"/>
              </a:rPr>
              <a:t>http://www.w3schools.com/xml/xml_namespaces.asp</a:t>
            </a:r>
            <a:r>
              <a:rPr lang="hr-HR" sz="1800" b="1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4895850"/>
          </a:xfrm>
        </p:spPr>
        <p:txBody>
          <a:bodyPr/>
          <a:lstStyle/>
          <a:p>
            <a:endParaRPr lang="hr-HR" sz="1900"/>
          </a:p>
          <a:p>
            <a:endParaRPr lang="hr-HR" sz="190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55650" y="908050"/>
            <a:ext cx="7632700" cy="97631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ZADATAK 1a</a:t>
            </a:r>
          </a:p>
          <a:p>
            <a:pPr eaLnBrk="1" hangingPunct="1"/>
            <a:r>
              <a:rPr lang="hr-HR" sz="2000">
                <a:latin typeface="Arial" panose="020B0604020202020204" pitchFamily="34" charset="0"/>
              </a:rPr>
              <a:t>U Notepad-u kreiraj xsd datoteku (</a:t>
            </a:r>
            <a:r>
              <a:rPr lang="hr-HR" sz="2000" i="1">
                <a:latin typeface="Arial" panose="020B0604020202020204" pitchFamily="34" charset="0"/>
              </a:rPr>
              <a:t>note.xsd</a:t>
            </a:r>
            <a:r>
              <a:rPr lang="hr-HR" sz="2000">
                <a:latin typeface="Arial" panose="020B0604020202020204" pitchFamily="34" charset="0"/>
              </a:rPr>
              <a:t>) sa opisima koje “propisuju” strukturu </a:t>
            </a:r>
            <a:r>
              <a:rPr lang="hr-HR" sz="2000" i="1">
                <a:latin typeface="Arial" panose="020B0604020202020204" pitchFamily="34" charset="0"/>
              </a:rPr>
              <a:t>note.xml</a:t>
            </a:r>
            <a:r>
              <a:rPr lang="hr-HR" sz="2000">
                <a:latin typeface="Arial" panose="020B0604020202020204" pitchFamily="34" charset="0"/>
              </a:rPr>
              <a:t> dokumenta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79388" y="476250"/>
            <a:ext cx="8713787" cy="431800"/>
          </a:xfrm>
          <a:prstGeom prst="rect">
            <a:avLst/>
          </a:prstGeom>
          <a:noFill/>
          <a:ln w="9525" cap="rnd">
            <a:pattFill prst="ltDnDiag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r-HR">
                <a:solidFill>
                  <a:srgbClr val="FF0066"/>
                </a:solidFill>
                <a:latin typeface="Verdana" panose="020B0604030504040204" pitchFamily="34" charset="0"/>
              </a:rPr>
              <a:t>XSD definiran i pohranjen u zasebnom dokumentu</a:t>
            </a:r>
            <a:endParaRPr lang="en-US">
              <a:solidFill>
                <a:srgbClr val="FF0066"/>
              </a:solidFill>
              <a:latin typeface="Verdana" panose="020B0604030504040204" pitchFamily="34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971550" y="1916113"/>
            <a:ext cx="1306513" cy="3667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Verdana" panose="020B0604030504040204" pitchFamily="34" charset="0"/>
              </a:rPr>
              <a:t>note.xsd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73138" y="2255838"/>
            <a:ext cx="7127875" cy="44862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 dirty="0">
                <a:latin typeface="Arial" panose="020B0604020202020204" pitchFamily="34" charset="0"/>
              </a:rPr>
              <a:t>&lt;?</a:t>
            </a:r>
            <a:r>
              <a:rPr lang="hr-HR" sz="1800" b="1" dirty="0" err="1">
                <a:latin typeface="Arial" panose="020B0604020202020204" pitchFamily="34" charset="0"/>
              </a:rPr>
              <a:t>xml</a:t>
            </a:r>
            <a:r>
              <a:rPr lang="hr-HR" sz="1800" b="1" dirty="0">
                <a:latin typeface="Arial" panose="020B0604020202020204" pitchFamily="34" charset="0"/>
              </a:rPr>
              <a:t> </a:t>
            </a:r>
            <a:r>
              <a:rPr lang="hr-HR" sz="1800" b="1" dirty="0" err="1">
                <a:latin typeface="Arial" panose="020B0604020202020204" pitchFamily="34" charset="0"/>
              </a:rPr>
              <a:t>version</a:t>
            </a:r>
            <a:r>
              <a:rPr lang="hr-HR" sz="1800" b="1" dirty="0">
                <a:latin typeface="Arial" panose="020B0604020202020204" pitchFamily="34" charset="0"/>
              </a:rPr>
              <a:t>="1.0" </a:t>
            </a:r>
            <a:r>
              <a:rPr lang="hr-HR" sz="1800" b="1" dirty="0" err="1">
                <a:latin typeface="Arial" panose="020B0604020202020204" pitchFamily="34" charset="0"/>
              </a:rPr>
              <a:t>encoding</a:t>
            </a:r>
            <a:r>
              <a:rPr lang="hr-HR" sz="1800" b="1" dirty="0">
                <a:latin typeface="Arial" panose="020B0604020202020204" pitchFamily="34" charset="0"/>
              </a:rPr>
              <a:t>="utf-8" ?&gt;</a:t>
            </a:r>
          </a:p>
          <a:p>
            <a:pPr eaLnBrk="1" hangingPunct="1"/>
            <a:r>
              <a:rPr lang="hr-HR" sz="1800" b="1" dirty="0">
                <a:latin typeface="Arial" panose="020B0604020202020204" pitchFamily="34" charset="0"/>
              </a:rPr>
              <a:t>&lt;</a:t>
            </a:r>
            <a:r>
              <a:rPr lang="hr-HR" sz="18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xs:schema</a:t>
            </a:r>
            <a:r>
              <a:rPr lang="hr-HR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hr-HR" sz="18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xmlns:xs</a:t>
            </a:r>
            <a:r>
              <a:rPr lang="hr-HR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="http://www.w3.org/2001/XMLSchema</a:t>
            </a:r>
            <a:r>
              <a:rPr lang="hr-HR" sz="1800" b="1" dirty="0">
                <a:latin typeface="Arial" panose="020B0604020202020204" pitchFamily="34" charset="0"/>
              </a:rPr>
              <a:t>" </a:t>
            </a:r>
            <a:r>
              <a:rPr lang="hr-HR" sz="1800" b="1" dirty="0" err="1">
                <a:solidFill>
                  <a:srgbClr val="009900"/>
                </a:solidFill>
                <a:latin typeface="Arial" panose="020B0604020202020204" pitchFamily="34" charset="0"/>
              </a:rPr>
              <a:t>targetNamespace</a:t>
            </a:r>
            <a:r>
              <a:rPr lang="hr-HR" sz="1800" b="1" dirty="0">
                <a:solidFill>
                  <a:srgbClr val="009900"/>
                </a:solidFill>
                <a:latin typeface="Arial" panose="020B0604020202020204" pitchFamily="34" charset="0"/>
              </a:rPr>
              <a:t>="http://www.w3schools.com"</a:t>
            </a:r>
            <a:r>
              <a:rPr lang="hr-HR" sz="1800" b="1" dirty="0">
                <a:latin typeface="Arial" panose="020B0604020202020204" pitchFamily="34" charset="0"/>
              </a:rPr>
              <a:t> </a:t>
            </a:r>
            <a:r>
              <a:rPr lang="hr-HR" sz="1800" b="1" dirty="0" err="1">
                <a:solidFill>
                  <a:srgbClr val="FF3300"/>
                </a:solidFill>
                <a:latin typeface="Arial" panose="020B0604020202020204" pitchFamily="34" charset="0"/>
              </a:rPr>
              <a:t>xmlns</a:t>
            </a:r>
            <a:r>
              <a:rPr lang="hr-HR" sz="1800" b="1" dirty="0">
                <a:solidFill>
                  <a:srgbClr val="FF3300"/>
                </a:solidFill>
                <a:latin typeface="Arial" panose="020B0604020202020204" pitchFamily="34" charset="0"/>
              </a:rPr>
              <a:t>="http://www.w3schools.com"</a:t>
            </a:r>
            <a:r>
              <a:rPr lang="hr-HR" sz="1800" b="1" dirty="0">
                <a:latin typeface="Arial" panose="020B0604020202020204" pitchFamily="34" charset="0"/>
              </a:rPr>
              <a:t> </a:t>
            </a:r>
            <a:r>
              <a:rPr lang="hr-HR" sz="1800" b="1" dirty="0" err="1">
                <a:latin typeface="Arial" panose="020B0604020202020204" pitchFamily="34" charset="0"/>
              </a:rPr>
              <a:t>elementFormDefault</a:t>
            </a:r>
            <a:r>
              <a:rPr lang="hr-HR" sz="1800" b="1" dirty="0">
                <a:latin typeface="Arial" panose="020B0604020202020204" pitchFamily="34" charset="0"/>
              </a:rPr>
              <a:t>="</a:t>
            </a:r>
            <a:r>
              <a:rPr lang="hr-HR" sz="1800" b="1" dirty="0" err="1">
                <a:latin typeface="Arial" panose="020B0604020202020204" pitchFamily="34" charset="0"/>
              </a:rPr>
              <a:t>qualified</a:t>
            </a:r>
            <a:r>
              <a:rPr lang="hr-HR" sz="1800" b="1" dirty="0">
                <a:latin typeface="Arial" panose="020B0604020202020204" pitchFamily="34" charset="0"/>
              </a:rPr>
              <a:t>"&gt; </a:t>
            </a: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&lt;</a:t>
            </a:r>
            <a:r>
              <a:rPr lang="hr-HR" sz="1800" b="1" dirty="0" err="1">
                <a:latin typeface="Arial" panose="020B0604020202020204" pitchFamily="34" charset="0"/>
              </a:rPr>
              <a:t>xs:element</a:t>
            </a:r>
            <a:r>
              <a:rPr lang="hr-HR" sz="1800" b="1" dirty="0">
                <a:latin typeface="Arial" panose="020B0604020202020204" pitchFamily="34" charset="0"/>
              </a:rPr>
              <a:t> </a:t>
            </a:r>
            <a:r>
              <a:rPr lang="hr-HR" sz="1800" b="1" dirty="0" err="1">
                <a:latin typeface="Arial" panose="020B0604020202020204" pitchFamily="34" charset="0"/>
              </a:rPr>
              <a:t>name</a:t>
            </a:r>
            <a:r>
              <a:rPr lang="hr-HR" sz="1800" b="1" dirty="0">
                <a:latin typeface="Arial" panose="020B0604020202020204" pitchFamily="34" charset="0"/>
              </a:rPr>
              <a:t>="note"&gt; </a:t>
            </a: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&lt;</a:t>
            </a:r>
            <a:r>
              <a:rPr lang="hr-HR" sz="1800" b="1" dirty="0" err="1">
                <a:latin typeface="Arial" panose="020B0604020202020204" pitchFamily="34" charset="0"/>
              </a:rPr>
              <a:t>xs:complexType</a:t>
            </a:r>
            <a:r>
              <a:rPr lang="hr-HR" sz="1800" b="1" dirty="0">
                <a:latin typeface="Arial" panose="020B0604020202020204" pitchFamily="34" charset="0"/>
              </a:rPr>
              <a:t>&gt; </a:t>
            </a: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&lt;</a:t>
            </a:r>
            <a:r>
              <a:rPr lang="hr-HR" sz="1800" b="1" dirty="0" err="1">
                <a:latin typeface="Arial" panose="020B0604020202020204" pitchFamily="34" charset="0"/>
              </a:rPr>
              <a:t>xs:sequence</a:t>
            </a:r>
            <a:r>
              <a:rPr lang="hr-HR" sz="1800" b="1" dirty="0">
                <a:latin typeface="Arial" panose="020B0604020202020204" pitchFamily="34" charset="0"/>
              </a:rPr>
              <a:t>&gt;</a:t>
            </a: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&lt;</a:t>
            </a:r>
            <a:r>
              <a:rPr lang="hr-HR" sz="1800" b="1" dirty="0" err="1">
                <a:latin typeface="Arial" panose="020B0604020202020204" pitchFamily="34" charset="0"/>
              </a:rPr>
              <a:t>xs:element</a:t>
            </a:r>
            <a:r>
              <a:rPr lang="hr-HR" sz="1800" b="1" dirty="0">
                <a:latin typeface="Arial" panose="020B0604020202020204" pitchFamily="34" charset="0"/>
              </a:rPr>
              <a:t> </a:t>
            </a:r>
            <a:r>
              <a:rPr lang="hr-HR" sz="1800" b="1" dirty="0" err="1">
                <a:latin typeface="Arial" panose="020B0604020202020204" pitchFamily="34" charset="0"/>
              </a:rPr>
              <a:t>name</a:t>
            </a:r>
            <a:r>
              <a:rPr lang="hr-HR" sz="1800" b="1" dirty="0">
                <a:latin typeface="Arial" panose="020B0604020202020204" pitchFamily="34" charset="0"/>
              </a:rPr>
              <a:t>="to" </a:t>
            </a:r>
            <a:r>
              <a:rPr lang="hr-HR" sz="1800" b="1" dirty="0" err="1">
                <a:latin typeface="Arial" panose="020B0604020202020204" pitchFamily="34" charset="0"/>
              </a:rPr>
              <a:t>type</a:t>
            </a:r>
            <a:r>
              <a:rPr lang="hr-HR" sz="1800" b="1" dirty="0">
                <a:latin typeface="Arial" panose="020B0604020202020204" pitchFamily="34" charset="0"/>
              </a:rPr>
              <a:t>="</a:t>
            </a:r>
            <a:r>
              <a:rPr lang="hr-HR" sz="1800" b="1" dirty="0" err="1">
                <a:latin typeface="Arial" panose="020B0604020202020204" pitchFamily="34" charset="0"/>
              </a:rPr>
              <a:t>xs:string</a:t>
            </a:r>
            <a:r>
              <a:rPr lang="hr-HR" sz="1800" b="1" dirty="0">
                <a:latin typeface="Arial" panose="020B0604020202020204" pitchFamily="34" charset="0"/>
              </a:rPr>
              <a:t>"/&gt; </a:t>
            </a: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&lt;</a:t>
            </a:r>
            <a:r>
              <a:rPr lang="hr-HR" sz="1800" b="1" dirty="0" err="1">
                <a:latin typeface="Arial" panose="020B0604020202020204" pitchFamily="34" charset="0"/>
              </a:rPr>
              <a:t>xs:element</a:t>
            </a:r>
            <a:r>
              <a:rPr lang="hr-HR" sz="1800" b="1" dirty="0">
                <a:latin typeface="Arial" panose="020B0604020202020204" pitchFamily="34" charset="0"/>
              </a:rPr>
              <a:t> </a:t>
            </a:r>
            <a:r>
              <a:rPr lang="hr-HR" sz="1800" b="1" dirty="0" err="1">
                <a:latin typeface="Arial" panose="020B0604020202020204" pitchFamily="34" charset="0"/>
              </a:rPr>
              <a:t>name</a:t>
            </a:r>
            <a:r>
              <a:rPr lang="hr-HR" sz="1800" b="1" dirty="0">
                <a:latin typeface="Arial" panose="020B0604020202020204" pitchFamily="34" charset="0"/>
              </a:rPr>
              <a:t>="</a:t>
            </a:r>
            <a:r>
              <a:rPr lang="hr-HR" sz="1800" b="1" dirty="0" err="1">
                <a:latin typeface="Arial" panose="020B0604020202020204" pitchFamily="34" charset="0"/>
              </a:rPr>
              <a:t>from</a:t>
            </a:r>
            <a:r>
              <a:rPr lang="hr-HR" sz="1800" b="1" dirty="0">
                <a:latin typeface="Arial" panose="020B0604020202020204" pitchFamily="34" charset="0"/>
              </a:rPr>
              <a:t>" </a:t>
            </a:r>
            <a:r>
              <a:rPr lang="hr-HR" sz="1800" b="1" dirty="0" err="1">
                <a:latin typeface="Arial" panose="020B0604020202020204" pitchFamily="34" charset="0"/>
              </a:rPr>
              <a:t>type</a:t>
            </a:r>
            <a:r>
              <a:rPr lang="hr-HR" sz="1800" b="1" dirty="0">
                <a:latin typeface="Arial" panose="020B0604020202020204" pitchFamily="34" charset="0"/>
              </a:rPr>
              <a:t>="</a:t>
            </a:r>
            <a:r>
              <a:rPr lang="hr-HR" sz="1800" b="1" dirty="0" err="1">
                <a:latin typeface="Arial" panose="020B0604020202020204" pitchFamily="34" charset="0"/>
              </a:rPr>
              <a:t>xs:string</a:t>
            </a:r>
            <a:r>
              <a:rPr lang="hr-HR" sz="1800" b="1" dirty="0">
                <a:latin typeface="Arial" panose="020B0604020202020204" pitchFamily="34" charset="0"/>
              </a:rPr>
              <a:t>"/&gt;</a:t>
            </a: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&lt;</a:t>
            </a:r>
            <a:r>
              <a:rPr lang="hr-HR" sz="1800" b="1" dirty="0" err="1">
                <a:latin typeface="Arial" panose="020B0604020202020204" pitchFamily="34" charset="0"/>
              </a:rPr>
              <a:t>xs:element</a:t>
            </a:r>
            <a:r>
              <a:rPr lang="hr-HR" sz="1800" b="1" dirty="0">
                <a:latin typeface="Arial" panose="020B0604020202020204" pitchFamily="34" charset="0"/>
              </a:rPr>
              <a:t> </a:t>
            </a:r>
            <a:r>
              <a:rPr lang="hr-HR" sz="1800" b="1" dirty="0" err="1">
                <a:latin typeface="Arial" panose="020B0604020202020204" pitchFamily="34" charset="0"/>
              </a:rPr>
              <a:t>name</a:t>
            </a:r>
            <a:r>
              <a:rPr lang="hr-HR" sz="1800" b="1" dirty="0">
                <a:latin typeface="Arial" panose="020B0604020202020204" pitchFamily="34" charset="0"/>
              </a:rPr>
              <a:t>="</a:t>
            </a:r>
            <a:r>
              <a:rPr lang="hr-HR" sz="1800" b="1" dirty="0" err="1">
                <a:latin typeface="Arial" panose="020B0604020202020204" pitchFamily="34" charset="0"/>
              </a:rPr>
              <a:t>heading</a:t>
            </a:r>
            <a:r>
              <a:rPr lang="hr-HR" sz="1800" b="1" dirty="0">
                <a:latin typeface="Arial" panose="020B0604020202020204" pitchFamily="34" charset="0"/>
              </a:rPr>
              <a:t>" </a:t>
            </a:r>
            <a:r>
              <a:rPr lang="hr-HR" sz="1800" b="1" dirty="0" err="1">
                <a:latin typeface="Arial" panose="020B0604020202020204" pitchFamily="34" charset="0"/>
              </a:rPr>
              <a:t>type</a:t>
            </a:r>
            <a:r>
              <a:rPr lang="hr-HR" sz="1800" b="1" dirty="0">
                <a:latin typeface="Arial" panose="020B0604020202020204" pitchFamily="34" charset="0"/>
              </a:rPr>
              <a:t>="</a:t>
            </a:r>
            <a:r>
              <a:rPr lang="hr-HR" sz="1800" b="1" dirty="0" err="1">
                <a:latin typeface="Arial" panose="020B0604020202020204" pitchFamily="34" charset="0"/>
              </a:rPr>
              <a:t>xs:string</a:t>
            </a:r>
            <a:r>
              <a:rPr lang="hr-HR" sz="1800" b="1" dirty="0">
                <a:latin typeface="Arial" panose="020B0604020202020204" pitchFamily="34" charset="0"/>
              </a:rPr>
              <a:t>"/&gt;</a:t>
            </a: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&lt;</a:t>
            </a:r>
            <a:r>
              <a:rPr lang="hr-HR" sz="1800" b="1" dirty="0" err="1">
                <a:latin typeface="Arial" panose="020B0604020202020204" pitchFamily="34" charset="0"/>
              </a:rPr>
              <a:t>xs:element</a:t>
            </a:r>
            <a:r>
              <a:rPr lang="hr-HR" sz="1800" b="1" dirty="0">
                <a:latin typeface="Arial" panose="020B0604020202020204" pitchFamily="34" charset="0"/>
              </a:rPr>
              <a:t> </a:t>
            </a:r>
            <a:r>
              <a:rPr lang="hr-HR" sz="1800" b="1" dirty="0" err="1">
                <a:latin typeface="Arial" panose="020B0604020202020204" pitchFamily="34" charset="0"/>
              </a:rPr>
              <a:t>name</a:t>
            </a:r>
            <a:r>
              <a:rPr lang="hr-HR" sz="1800" b="1" dirty="0">
                <a:latin typeface="Arial" panose="020B0604020202020204" pitchFamily="34" charset="0"/>
              </a:rPr>
              <a:t>="</a:t>
            </a:r>
            <a:r>
              <a:rPr lang="hr-HR" sz="1800" b="1" dirty="0" err="1">
                <a:latin typeface="Arial" panose="020B0604020202020204" pitchFamily="34" charset="0"/>
              </a:rPr>
              <a:t>body</a:t>
            </a:r>
            <a:r>
              <a:rPr lang="hr-HR" sz="1800" b="1" dirty="0">
                <a:latin typeface="Arial" panose="020B0604020202020204" pitchFamily="34" charset="0"/>
              </a:rPr>
              <a:t>" </a:t>
            </a:r>
            <a:r>
              <a:rPr lang="hr-HR" sz="1800" b="1" dirty="0" err="1">
                <a:latin typeface="Arial" panose="020B0604020202020204" pitchFamily="34" charset="0"/>
              </a:rPr>
              <a:t>type</a:t>
            </a:r>
            <a:r>
              <a:rPr lang="hr-HR" sz="1800" b="1" dirty="0">
                <a:latin typeface="Arial" panose="020B0604020202020204" pitchFamily="34" charset="0"/>
              </a:rPr>
              <a:t>="</a:t>
            </a:r>
            <a:r>
              <a:rPr lang="hr-HR" sz="1800" b="1" dirty="0" err="1">
                <a:latin typeface="Arial" panose="020B0604020202020204" pitchFamily="34" charset="0"/>
              </a:rPr>
              <a:t>xs:string</a:t>
            </a:r>
            <a:r>
              <a:rPr lang="hr-HR" sz="1800" b="1" dirty="0">
                <a:latin typeface="Arial" panose="020B0604020202020204" pitchFamily="34" charset="0"/>
              </a:rPr>
              <a:t>"/&gt; </a:t>
            </a: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&lt;/</a:t>
            </a:r>
            <a:r>
              <a:rPr lang="hr-HR" sz="1800" b="1" dirty="0" err="1">
                <a:latin typeface="Arial" panose="020B0604020202020204" pitchFamily="34" charset="0"/>
              </a:rPr>
              <a:t>xs:sequence</a:t>
            </a:r>
            <a:r>
              <a:rPr lang="hr-HR" sz="1800" b="1" dirty="0">
                <a:latin typeface="Arial" panose="020B0604020202020204" pitchFamily="34" charset="0"/>
              </a:rPr>
              <a:t>&gt; </a:t>
            </a: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&lt;/</a:t>
            </a:r>
            <a:r>
              <a:rPr lang="hr-HR" sz="1800" b="1" dirty="0" err="1">
                <a:latin typeface="Arial" panose="020B0604020202020204" pitchFamily="34" charset="0"/>
              </a:rPr>
              <a:t>xs:complexType</a:t>
            </a:r>
            <a:r>
              <a:rPr lang="hr-HR" sz="1800" b="1" dirty="0">
                <a:latin typeface="Arial" panose="020B0604020202020204" pitchFamily="34" charset="0"/>
              </a:rPr>
              <a:t>&gt; </a:t>
            </a: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&lt;/</a:t>
            </a:r>
            <a:r>
              <a:rPr lang="hr-HR" sz="1800" b="1" dirty="0" err="1">
                <a:latin typeface="Arial" panose="020B0604020202020204" pitchFamily="34" charset="0"/>
              </a:rPr>
              <a:t>xs:element</a:t>
            </a:r>
            <a:r>
              <a:rPr lang="hr-HR" sz="1800" b="1" dirty="0">
                <a:latin typeface="Arial" panose="020B0604020202020204" pitchFamily="34" charset="0"/>
              </a:rPr>
              <a:t>&gt;</a:t>
            </a: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&lt;/</a:t>
            </a:r>
            <a:r>
              <a:rPr lang="hr-HR" sz="1800" b="1" dirty="0" err="1">
                <a:latin typeface="Arial" panose="020B0604020202020204" pitchFamily="34" charset="0"/>
              </a:rPr>
              <a:t>xs:schema</a:t>
            </a:r>
            <a:r>
              <a:rPr lang="hr-HR" sz="1800" b="1" dirty="0">
                <a:latin typeface="Arial" panose="020B0604020202020204" pitchFamily="34" charset="0"/>
              </a:rPr>
              <a:t>&gt; </a:t>
            </a:r>
            <a:endParaRPr lang="en-US" sz="1800" b="1" dirty="0">
              <a:latin typeface="Arial" panose="020B0604020202020204" pitchFamily="34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580063" y="1768475"/>
            <a:ext cx="3457575" cy="581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 i="1">
                <a:solidFill>
                  <a:schemeClr val="accent2"/>
                </a:solidFill>
                <a:latin typeface="Arial" panose="020B0604020202020204" pitchFamily="34" charset="0"/>
              </a:rPr>
              <a:t>Namespace</a:t>
            </a:r>
            <a:r>
              <a:rPr lang="hr-HR" sz="1600" b="1">
                <a:solidFill>
                  <a:schemeClr val="accent2"/>
                </a:solidFill>
                <a:latin typeface="Arial" panose="020B0604020202020204" pitchFamily="34" charset="0"/>
              </a:rPr>
              <a:t> za elemente koji se javljaju u ovom dokumentu</a:t>
            </a:r>
            <a:endParaRPr lang="en-US" sz="16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7019925" y="2349500"/>
            <a:ext cx="3603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hr-HR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372225" y="2935288"/>
            <a:ext cx="2771775" cy="13144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 i="1">
                <a:solidFill>
                  <a:srgbClr val="009900"/>
                </a:solidFill>
                <a:latin typeface="Arial" panose="020B0604020202020204" pitchFamily="34" charset="0"/>
              </a:rPr>
              <a:t>Namespace</a:t>
            </a:r>
            <a:r>
              <a:rPr lang="hr-HR" sz="1600" b="1">
                <a:solidFill>
                  <a:srgbClr val="009900"/>
                </a:solidFill>
                <a:latin typeface="Arial" panose="020B0604020202020204" pitchFamily="34" charset="0"/>
              </a:rPr>
              <a:t> za elemente </a:t>
            </a:r>
            <a:r>
              <a:rPr lang="hr-HR" sz="1600" b="1" i="1">
                <a:solidFill>
                  <a:srgbClr val="009900"/>
                </a:solidFill>
                <a:latin typeface="Arial" panose="020B0604020202020204" pitchFamily="34" charset="0"/>
              </a:rPr>
              <a:t>to, from, heading i body</a:t>
            </a:r>
            <a:r>
              <a:rPr lang="hr-HR" sz="1600" b="1">
                <a:solidFill>
                  <a:srgbClr val="009900"/>
                </a:solidFill>
                <a:latin typeface="Arial" panose="020B0604020202020204" pitchFamily="34" charset="0"/>
              </a:rPr>
              <a:t> koji se javljaju u XML dokumentu a koji su ovdje definirani</a:t>
            </a:r>
            <a:endParaRPr lang="en-US" sz="1600" b="1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 flipV="1">
            <a:off x="5867400" y="3141663"/>
            <a:ext cx="506413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r-HR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851275" y="4149725"/>
            <a:ext cx="2376488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solidFill>
                  <a:srgbClr val="FF3300"/>
                </a:solidFill>
                <a:latin typeface="Arial" panose="020B0604020202020204" pitchFamily="34" charset="0"/>
              </a:rPr>
              <a:t>Defaultni Namespace</a:t>
            </a:r>
            <a:endParaRPr lang="en-US" sz="16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 flipV="1">
            <a:off x="4787900" y="3357563"/>
            <a:ext cx="504825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r-H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4895850"/>
          </a:xfrm>
        </p:spPr>
        <p:txBody>
          <a:bodyPr/>
          <a:lstStyle/>
          <a:p>
            <a:endParaRPr lang="hr-HR" sz="1900"/>
          </a:p>
          <a:p>
            <a:endParaRPr lang="hr-HR" sz="190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28675" y="2944813"/>
            <a:ext cx="7559675" cy="256381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&lt;?xml version="1.0" encoding="utf-8" ?&gt;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&lt;note </a:t>
            </a:r>
            <a:r>
              <a:rPr lang="hr-HR" sz="1800" b="1">
                <a:solidFill>
                  <a:srgbClr val="FF3300"/>
                </a:solidFill>
                <a:latin typeface="Arial" panose="020B0604020202020204" pitchFamily="34" charset="0"/>
              </a:rPr>
              <a:t>xmlns="http://www.w3schools.com"</a:t>
            </a:r>
            <a:r>
              <a:rPr lang="hr-HR" sz="1800" b="1">
                <a:latin typeface="Arial" panose="020B0604020202020204" pitchFamily="34" charset="0"/>
              </a:rPr>
              <a:t> </a:t>
            </a:r>
            <a:r>
              <a:rPr lang="hr-HR" sz="1800" b="1">
                <a:solidFill>
                  <a:srgbClr val="FF9900"/>
                </a:solidFill>
                <a:latin typeface="Arial" panose="020B0604020202020204" pitchFamily="34" charset="0"/>
              </a:rPr>
              <a:t>xmlns:xsi="http://www.w3.org/2001/XMLSchema-instance"</a:t>
            </a:r>
            <a:r>
              <a:rPr lang="hr-HR" sz="1800" b="1">
                <a:latin typeface="Arial" panose="020B0604020202020204" pitchFamily="34" charset="0"/>
              </a:rPr>
              <a:t> </a:t>
            </a:r>
            <a:r>
              <a:rPr lang="hr-HR" sz="1800" b="1">
                <a:solidFill>
                  <a:srgbClr val="FF0066"/>
                </a:solidFill>
                <a:latin typeface="Arial" panose="020B0604020202020204" pitchFamily="34" charset="0"/>
              </a:rPr>
              <a:t>xsi:schemaLocation="http://www.w3schools.com note.xsd"&gt;</a:t>
            </a:r>
            <a:r>
              <a:rPr lang="hr-HR" sz="1800" b="1">
                <a:latin typeface="Arial" panose="020B0604020202020204" pitchFamily="34" charset="0"/>
              </a:rPr>
              <a:t> &lt;to&gt;Tove&lt;/to&gt; 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&lt;from&gt;Jani&lt;/from&gt; 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&lt;heading&gt;Reminder&lt;/heading&gt; 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&lt;body&gt;Don't forget me this weekend!&lt;/body&gt; 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&lt;/note&gt; 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27088" y="1206500"/>
            <a:ext cx="7632700" cy="97631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ZADATAK 1b</a:t>
            </a:r>
          </a:p>
          <a:p>
            <a:pPr eaLnBrk="1" hangingPunct="1"/>
            <a:r>
              <a:rPr lang="hr-HR" sz="2000">
                <a:latin typeface="Arial" panose="020B0604020202020204" pitchFamily="34" charset="0"/>
              </a:rPr>
              <a:t>U Notepad-u kreiraj jednostavnu xml datoteku (</a:t>
            </a:r>
            <a:r>
              <a:rPr lang="hr-HR" sz="2000" i="1">
                <a:latin typeface="Arial" panose="020B0604020202020204" pitchFamily="34" charset="0"/>
              </a:rPr>
              <a:t>xsdnote.xml</a:t>
            </a:r>
            <a:r>
              <a:rPr lang="hr-HR" sz="2000">
                <a:latin typeface="Arial" panose="020B0604020202020204" pitchFamily="34" charset="0"/>
              </a:rPr>
              <a:t>) sa poveznicom na .xsd datoteku (</a:t>
            </a:r>
            <a:r>
              <a:rPr lang="hr-HR" sz="2000" i="1">
                <a:latin typeface="Arial" panose="020B0604020202020204" pitchFamily="34" charset="0"/>
              </a:rPr>
              <a:t>note.xsd</a:t>
            </a:r>
            <a:r>
              <a:rPr lang="hr-HR" sz="2000">
                <a:latin typeface="Arial" panose="020B0604020202020204" pitchFamily="34" charset="0"/>
              </a:rPr>
              <a:t>)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79388" y="476250"/>
            <a:ext cx="8713787" cy="587375"/>
          </a:xfrm>
          <a:prstGeom prst="rect">
            <a:avLst/>
          </a:prstGeom>
          <a:noFill/>
          <a:ln w="9525" cap="rnd">
            <a:pattFill prst="ltDnDiag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r-HR" sz="2800">
                <a:solidFill>
                  <a:srgbClr val="FF0066"/>
                </a:solidFill>
                <a:latin typeface="Verdana" panose="020B0604030504040204" pitchFamily="34" charset="0"/>
              </a:rPr>
              <a:t>XML dokument  s poveznicom na .xsd datoteku </a:t>
            </a:r>
            <a:endParaRPr lang="en-US" sz="2800">
              <a:solidFill>
                <a:srgbClr val="FF0066"/>
              </a:solidFill>
              <a:latin typeface="Verdana" panose="020B0604030504040204" pitchFamily="34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235825" y="2708275"/>
            <a:ext cx="1690688" cy="8255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solidFill>
                  <a:srgbClr val="FF9900"/>
                </a:solidFill>
                <a:latin typeface="Arial" panose="020B0604020202020204" pitchFamily="34" charset="0"/>
              </a:rPr>
              <a:t>XML dokument je instanca XML Scheme...</a:t>
            </a:r>
            <a:endParaRPr lang="en-US" sz="1600" b="1">
              <a:solidFill>
                <a:srgbClr val="FF9900"/>
              </a:solidFill>
              <a:latin typeface="Arial" panose="020B0604020202020204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003801" y="2276475"/>
            <a:ext cx="2376512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solidFill>
                  <a:srgbClr val="FF3300"/>
                </a:solidFill>
                <a:latin typeface="Arial" panose="020B0604020202020204" pitchFamily="34" charset="0"/>
              </a:rPr>
              <a:t>Defaultni Namespace</a:t>
            </a:r>
            <a:endParaRPr lang="en-US" sz="16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5508625" y="2636838"/>
            <a:ext cx="64770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r-HR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253139" y="4510088"/>
            <a:ext cx="2232025" cy="8255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solidFill>
                  <a:srgbClr val="FF0066"/>
                </a:solidFill>
                <a:latin typeface="Arial" panose="020B0604020202020204" pitchFamily="34" charset="0"/>
              </a:rPr>
              <a:t>... koja se nalazi na ovoj adresi i nosi naziv </a:t>
            </a:r>
            <a:r>
              <a:rPr lang="hr-HR" sz="1600" b="1" i="1">
                <a:solidFill>
                  <a:srgbClr val="FF0066"/>
                </a:solidFill>
                <a:latin typeface="Arial" panose="020B0604020202020204" pitchFamily="34" charset="0"/>
              </a:rPr>
              <a:t>note.xsd</a:t>
            </a:r>
            <a:endParaRPr lang="en-US" sz="1600" b="1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6948488" y="3429000"/>
            <a:ext cx="287337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r-HR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 flipV="1">
            <a:off x="5884862" y="4189413"/>
            <a:ext cx="50482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r-HR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827088" y="2492375"/>
            <a:ext cx="1873250" cy="3714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Verdana" panose="020B0604030504040204" pitchFamily="34" charset="0"/>
              </a:rPr>
              <a:t>xsdnote.xml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660232" y="4127500"/>
            <a:ext cx="1917069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Obvezni razmak!</a:t>
            </a:r>
            <a:endParaRPr lang="en-US" sz="16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6305631" y="4067808"/>
            <a:ext cx="337917" cy="2209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hr-H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31838"/>
          </a:xfrm>
        </p:spPr>
        <p:txBody>
          <a:bodyPr/>
          <a:lstStyle/>
          <a:p>
            <a:r>
              <a:rPr lang="hr-HR"/>
              <a:t>Tipovi elemenata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80400" cy="5040312"/>
          </a:xfrm>
        </p:spPr>
        <p:txBody>
          <a:bodyPr/>
          <a:lstStyle/>
          <a:p>
            <a:r>
              <a:rPr lang="hr-HR" b="1"/>
              <a:t>Jednostavni </a:t>
            </a:r>
            <a:r>
              <a:rPr lang="hr-HR"/>
              <a:t>tipovi elemenata (engl. </a:t>
            </a:r>
            <a:r>
              <a:rPr lang="hr-HR" i="1"/>
              <a:t>simple types</a:t>
            </a:r>
            <a:r>
              <a:rPr lang="hr-HR"/>
              <a:t>)</a:t>
            </a:r>
          </a:p>
          <a:p>
            <a:pPr lvl="1"/>
            <a:r>
              <a:rPr lang="hr-HR"/>
              <a:t>Jednostavni tipovi elemenata sadrže samo tekst i ne smiju unutar sebe sadržavati druge elemente i atribute (osim name i type atributa koji određuju naziv i tip određenog elementa). </a:t>
            </a:r>
          </a:p>
          <a:p>
            <a:pPr lvl="1"/>
            <a:r>
              <a:rPr lang="hr-HR"/>
              <a:t>Primjer:</a:t>
            </a:r>
          </a:p>
          <a:p>
            <a:r>
              <a:rPr lang="hr-HR" b="1"/>
              <a:t>Složeni</a:t>
            </a:r>
            <a:r>
              <a:rPr lang="hr-HR"/>
              <a:t> tipovi elemenata (engl. </a:t>
            </a:r>
            <a:r>
              <a:rPr lang="hr-HR" i="1"/>
              <a:t>complex types</a:t>
            </a:r>
            <a:r>
              <a:rPr lang="hr-HR"/>
              <a:t>)</a:t>
            </a:r>
          </a:p>
          <a:p>
            <a:pPr lvl="1"/>
            <a:r>
              <a:rPr lang="hr-HR"/>
              <a:t>Složeni tipovi elemenata su korisnički definirani elementom "complexType". Definira ih korisnik. Postoje 4 različite vrste složenih elemenata (prazni, koji sadrže druge elemente, koji sadrže samo tekst i koji sadrže i druge elemente i tekst)</a:t>
            </a:r>
          </a:p>
          <a:p>
            <a:pPr lvl="1"/>
            <a:r>
              <a:rPr lang="hr-HR"/>
              <a:t>Primjer kompleksnog elementa je element </a:t>
            </a:r>
            <a:r>
              <a:rPr lang="hr-HR" i="1"/>
              <a:t>note</a:t>
            </a:r>
            <a:r>
              <a:rPr lang="hr-HR"/>
              <a:t> u note.xsd datoteci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699792" y="3573016"/>
            <a:ext cx="4778375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&lt;xs:element name="to" type="xs:string"/&gt;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Definiranje atributa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Oblik sintakse:</a:t>
            </a:r>
          </a:p>
          <a:p>
            <a:endParaRPr lang="hr-HR"/>
          </a:p>
          <a:p>
            <a:r>
              <a:rPr lang="hr-HR"/>
              <a:t>U XML datoteci može stajati...</a:t>
            </a:r>
          </a:p>
          <a:p>
            <a:endParaRPr lang="hr-HR"/>
          </a:p>
          <a:p>
            <a:r>
              <a:rPr lang="hr-HR"/>
              <a:t>... onda bi se atribut </a:t>
            </a:r>
            <a:r>
              <a:rPr lang="hr-HR" i="1"/>
              <a:t>lang</a:t>
            </a:r>
            <a:r>
              <a:rPr lang="hr-HR"/>
              <a:t> definirao u XSD-u:</a:t>
            </a:r>
          </a:p>
          <a:p>
            <a:endParaRPr lang="hr-HR"/>
          </a:p>
          <a:p>
            <a:r>
              <a:rPr lang="hr-HR"/>
              <a:t>Atribut može imati početnu i fiksnu vrijednost i može biti obvezan ili neobvezan:</a:t>
            </a:r>
          </a:p>
          <a:p>
            <a:endParaRPr lang="hr-HR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051050" y="2492375"/>
            <a:ext cx="4005263" cy="336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&lt;xs:attribute name="xxx" type="yyy"/&gt;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124075" y="3357563"/>
            <a:ext cx="4075113" cy="336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&lt;lastname lang=“en”&gt;Smith&lt;/lastname&gt;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124075" y="4292600"/>
            <a:ext cx="4614863" cy="336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&lt;xs:attribute name=“lang" type=“xs:string"/&gt;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339975" y="5445125"/>
            <a:ext cx="5902325" cy="336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&lt;xs:attribute name=“lang" type=“xs:string“ default=“en”/&gt; 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339975" y="5876925"/>
            <a:ext cx="5710238" cy="336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&lt;xs:attribute name=“lang" type=“xs:string“ fixed=“en”/&gt;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339975" y="6308725"/>
            <a:ext cx="6161088" cy="336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600" b="1">
                <a:latin typeface="Arial" panose="020B0604020202020204" pitchFamily="34" charset="0"/>
              </a:rPr>
              <a:t>&lt;xs:attribute name=“lang" type=“xs:string“ use=“required”/&gt;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/>
              <a:t>Broj pojavljivanja elemenata (kardinalnost)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18648" cy="4114800"/>
          </a:xfrm>
        </p:spPr>
        <p:txBody>
          <a:bodyPr/>
          <a:lstStyle/>
          <a:p>
            <a:r>
              <a:rPr lang="hr-HR" sz="2200"/>
              <a:t>Definira se atributima </a:t>
            </a:r>
            <a:r>
              <a:rPr lang="hr-HR" sz="2200" i="1"/>
              <a:t>minOccurs </a:t>
            </a:r>
            <a:r>
              <a:rPr lang="hr-HR" sz="2200"/>
              <a:t>i </a:t>
            </a:r>
            <a:r>
              <a:rPr lang="hr-HR" sz="2200" i="1"/>
              <a:t>maxOccurs </a:t>
            </a:r>
            <a:br>
              <a:rPr lang="hr-HR" sz="2200" i="1"/>
            </a:br>
            <a:r>
              <a:rPr lang="hr-HR" sz="2200"/>
              <a:t>(U DTD-ju kardinalnost je definirana znakovima </a:t>
            </a:r>
            <a:br>
              <a:rPr lang="hr-HR" sz="2200"/>
            </a:br>
            <a:r>
              <a:rPr lang="hr-HR" sz="2200"/>
              <a:t>*, + i ?)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07950" y="3636963"/>
            <a:ext cx="8810625" cy="22891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1800" b="1">
                <a:latin typeface="Arial" panose="020B0604020202020204" pitchFamily="34" charset="0"/>
              </a:rPr>
              <a:t>&lt;xsd:element name=</a:t>
            </a:r>
            <a:r>
              <a:rPr lang="hr-HR" sz="1800" b="1">
                <a:latin typeface="Arial" panose="020B0604020202020204" pitchFamily="34" charset="0"/>
              </a:rPr>
              <a:t>“</a:t>
            </a:r>
            <a:r>
              <a:rPr lang="en-GB" sz="1800" b="1">
                <a:latin typeface="Arial" panose="020B0604020202020204" pitchFamily="34" charset="0"/>
              </a:rPr>
              <a:t>Osoba</a:t>
            </a:r>
            <a:r>
              <a:rPr lang="hr-HR" sz="1800" b="1">
                <a:latin typeface="Arial" panose="020B0604020202020204" pitchFamily="34" charset="0"/>
              </a:rPr>
              <a:t>”</a:t>
            </a:r>
            <a:r>
              <a:rPr lang="en-GB" sz="1800" b="1">
                <a:latin typeface="Arial" panose="020B0604020202020204" pitchFamily="34" charset="0"/>
              </a:rPr>
              <a:t>&gt;</a:t>
            </a:r>
            <a:endParaRPr lang="hr-HR" sz="1800" b="1">
              <a:latin typeface="Arial" panose="020B0604020202020204" pitchFamily="34" charset="0"/>
            </a:endParaRPr>
          </a:p>
          <a:p>
            <a:pPr eaLnBrk="1" hangingPunct="1"/>
            <a:r>
              <a:rPr lang="en-GB" sz="1800" b="1">
                <a:latin typeface="Arial" panose="020B0604020202020204" pitchFamily="34" charset="0"/>
              </a:rPr>
              <a:t> </a:t>
            </a:r>
            <a:r>
              <a:rPr lang="hr-HR" sz="1800" b="1">
                <a:latin typeface="Arial" panose="020B0604020202020204" pitchFamily="34" charset="0"/>
              </a:rPr>
              <a:t>	</a:t>
            </a:r>
            <a:r>
              <a:rPr lang="en-GB" sz="1800" b="1">
                <a:latin typeface="Arial" panose="020B0604020202020204" pitchFamily="34" charset="0"/>
              </a:rPr>
              <a:t>&lt;xsd:complexType&gt; </a:t>
            </a:r>
            <a:endParaRPr lang="hr-HR" sz="1800" b="1">
              <a:latin typeface="Arial" panose="020B0604020202020204" pitchFamily="34" charset="0"/>
            </a:endParaRP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		</a:t>
            </a:r>
            <a:r>
              <a:rPr lang="en-GB" sz="1800" b="1">
                <a:latin typeface="Arial" panose="020B0604020202020204" pitchFamily="34" charset="0"/>
              </a:rPr>
              <a:t>&lt;xsd:sequence&gt;</a:t>
            </a:r>
            <a:endParaRPr lang="hr-HR" sz="1800" b="1">
              <a:latin typeface="Arial" panose="020B0604020202020204" pitchFamily="34" charset="0"/>
            </a:endParaRPr>
          </a:p>
          <a:p>
            <a:pPr eaLnBrk="1" hangingPunct="1"/>
            <a:r>
              <a:rPr lang="en-GB" sz="1800" b="1">
                <a:latin typeface="Arial" panose="020B0604020202020204" pitchFamily="34" charset="0"/>
              </a:rPr>
              <a:t> </a:t>
            </a:r>
            <a:r>
              <a:rPr lang="hr-HR" sz="1800" b="1">
                <a:latin typeface="Arial" panose="020B0604020202020204" pitchFamily="34" charset="0"/>
              </a:rPr>
              <a:t>		</a:t>
            </a:r>
            <a:r>
              <a:rPr lang="en-GB" sz="1800" b="1">
                <a:latin typeface="Arial" panose="020B0604020202020204" pitchFamily="34" charset="0"/>
              </a:rPr>
              <a:t>&lt;xsd:element ref=</a:t>
            </a:r>
            <a:r>
              <a:rPr lang="hr-HR" sz="1800" b="1">
                <a:latin typeface="Arial" panose="020B0604020202020204" pitchFamily="34" charset="0"/>
              </a:rPr>
              <a:t>“</a:t>
            </a:r>
            <a:r>
              <a:rPr lang="en-GB" sz="1800" b="1">
                <a:latin typeface="Arial" panose="020B0604020202020204" pitchFamily="34" charset="0"/>
              </a:rPr>
              <a:t>Ime</a:t>
            </a:r>
            <a:r>
              <a:rPr lang="hr-HR" sz="1800" b="1">
                <a:latin typeface="Arial" panose="020B0604020202020204" pitchFamily="34" charset="0"/>
              </a:rPr>
              <a:t>”</a:t>
            </a:r>
            <a:r>
              <a:rPr lang="en-GB" sz="1800" b="1">
                <a:latin typeface="Arial" panose="020B0604020202020204" pitchFamily="34" charset="0"/>
              </a:rPr>
              <a:t>/&gt;</a:t>
            </a:r>
            <a:endParaRPr lang="hr-HR" sz="1800" b="1">
              <a:latin typeface="Arial" panose="020B0604020202020204" pitchFamily="34" charset="0"/>
            </a:endParaRPr>
          </a:p>
          <a:p>
            <a:pPr eaLnBrk="1" hangingPunct="1"/>
            <a:r>
              <a:rPr lang="en-GB" sz="1800" b="1">
                <a:latin typeface="Arial" panose="020B0604020202020204" pitchFamily="34" charset="0"/>
              </a:rPr>
              <a:t> </a:t>
            </a:r>
            <a:r>
              <a:rPr lang="hr-HR" sz="1800" b="1">
                <a:latin typeface="Arial" panose="020B0604020202020204" pitchFamily="34" charset="0"/>
              </a:rPr>
              <a:t>		</a:t>
            </a:r>
            <a:r>
              <a:rPr lang="en-GB" sz="1800" b="1">
                <a:latin typeface="Arial" panose="020B0604020202020204" pitchFamily="34" charset="0"/>
              </a:rPr>
              <a:t>&lt;xsd:element ref=</a:t>
            </a:r>
            <a:r>
              <a:rPr lang="hr-HR" sz="1800" b="1">
                <a:latin typeface="Arial" panose="020B0604020202020204" pitchFamily="34" charset="0"/>
              </a:rPr>
              <a:t>“</a:t>
            </a:r>
            <a:r>
              <a:rPr lang="en-GB" sz="1800" b="1">
                <a:latin typeface="Arial" panose="020B0604020202020204" pitchFamily="34" charset="0"/>
              </a:rPr>
              <a:t>Prezime</a:t>
            </a:r>
            <a:r>
              <a:rPr lang="hr-HR" sz="1800" b="1">
                <a:latin typeface="Arial" panose="020B0604020202020204" pitchFamily="34" charset="0"/>
              </a:rPr>
              <a:t>”</a:t>
            </a:r>
            <a:r>
              <a:rPr lang="en-GB" sz="1800" b="1">
                <a:latin typeface="Arial" panose="020B0604020202020204" pitchFamily="34" charset="0"/>
              </a:rPr>
              <a:t> minOccurs=</a:t>
            </a:r>
            <a:r>
              <a:rPr lang="hr-HR" sz="1800" b="1">
                <a:latin typeface="Arial" panose="020B0604020202020204" pitchFamily="34" charset="0"/>
              </a:rPr>
              <a:t>“</a:t>
            </a:r>
            <a:r>
              <a:rPr lang="en-GB" sz="1800" b="1">
                <a:latin typeface="Arial" panose="020B0604020202020204" pitchFamily="34" charset="0"/>
              </a:rPr>
              <a:t>0</a:t>
            </a:r>
            <a:r>
              <a:rPr lang="hr-HR" sz="1800" b="1">
                <a:latin typeface="Arial" panose="020B0604020202020204" pitchFamily="34" charset="0"/>
              </a:rPr>
              <a:t>”</a:t>
            </a:r>
            <a:r>
              <a:rPr lang="en-GB" sz="1800" b="1">
                <a:latin typeface="Arial" panose="020B0604020202020204" pitchFamily="34" charset="0"/>
              </a:rPr>
              <a:t> maxOccurs=</a:t>
            </a:r>
            <a:r>
              <a:rPr lang="hr-HR" sz="1800" b="1">
                <a:latin typeface="Arial" panose="020B0604020202020204" pitchFamily="34" charset="0"/>
              </a:rPr>
              <a:t>“</a:t>
            </a:r>
            <a:r>
              <a:rPr lang="en-GB" sz="1800" b="1">
                <a:latin typeface="Arial" panose="020B0604020202020204" pitchFamily="34" charset="0"/>
              </a:rPr>
              <a:t>1</a:t>
            </a:r>
            <a:r>
              <a:rPr lang="hr-HR" sz="1800" b="1">
                <a:latin typeface="Arial" panose="020B0604020202020204" pitchFamily="34" charset="0"/>
              </a:rPr>
              <a:t>”</a:t>
            </a:r>
            <a:r>
              <a:rPr lang="en-GB" sz="1800" b="1">
                <a:latin typeface="Arial" panose="020B0604020202020204" pitchFamily="34" charset="0"/>
              </a:rPr>
              <a:t>/&gt;</a:t>
            </a:r>
            <a:endParaRPr lang="hr-HR" sz="1800" b="1">
              <a:latin typeface="Arial" panose="020B0604020202020204" pitchFamily="34" charset="0"/>
            </a:endParaRPr>
          </a:p>
          <a:p>
            <a:pPr eaLnBrk="1" hangingPunct="1"/>
            <a:r>
              <a:rPr lang="en-GB" sz="1800" b="1">
                <a:latin typeface="Arial" panose="020B0604020202020204" pitchFamily="34" charset="0"/>
              </a:rPr>
              <a:t> </a:t>
            </a:r>
            <a:r>
              <a:rPr lang="hr-HR" sz="1800" b="1">
                <a:latin typeface="Arial" panose="020B0604020202020204" pitchFamily="34" charset="0"/>
              </a:rPr>
              <a:t>		</a:t>
            </a:r>
            <a:r>
              <a:rPr lang="en-GB" sz="1800" b="1">
                <a:latin typeface="Arial" panose="020B0604020202020204" pitchFamily="34" charset="0"/>
              </a:rPr>
              <a:t>&lt;/xsd:sequence&gt;</a:t>
            </a:r>
            <a:endParaRPr lang="hr-HR" sz="1800" b="1">
              <a:latin typeface="Arial" panose="020B0604020202020204" pitchFamily="34" charset="0"/>
            </a:endParaRPr>
          </a:p>
          <a:p>
            <a:pPr eaLnBrk="1" hangingPunct="1"/>
            <a:r>
              <a:rPr lang="en-GB" sz="1800" b="1">
                <a:latin typeface="Arial" panose="020B0604020202020204" pitchFamily="34" charset="0"/>
              </a:rPr>
              <a:t> </a:t>
            </a:r>
            <a:r>
              <a:rPr lang="hr-HR" sz="1800" b="1">
                <a:latin typeface="Arial" panose="020B0604020202020204" pitchFamily="34" charset="0"/>
              </a:rPr>
              <a:t>	</a:t>
            </a:r>
            <a:r>
              <a:rPr lang="en-GB" sz="1800" b="1">
                <a:latin typeface="Arial" panose="020B0604020202020204" pitchFamily="34" charset="0"/>
              </a:rPr>
              <a:t>&lt;/xsd:complexType&gt; </a:t>
            </a:r>
            <a:endParaRPr lang="hr-HR" sz="1800" b="1">
              <a:latin typeface="Arial" panose="020B0604020202020204" pitchFamily="34" charset="0"/>
            </a:endParaRPr>
          </a:p>
          <a:p>
            <a:pPr eaLnBrk="1" hangingPunct="1"/>
            <a:r>
              <a:rPr lang="en-GB" sz="1800" b="1">
                <a:latin typeface="Arial" panose="020B0604020202020204" pitchFamily="34" charset="0"/>
              </a:rPr>
              <a:t>&lt;/xsd:element&gt;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Ograničenja elemenata...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Ograničenja (engl. </a:t>
            </a:r>
            <a:r>
              <a:rPr lang="hr-HR" i="1"/>
              <a:t>restriction</a:t>
            </a:r>
            <a:r>
              <a:rPr lang="hr-HR"/>
              <a:t>)</a:t>
            </a:r>
            <a:r>
              <a:rPr lang="hr-HR" i="1"/>
              <a:t> </a:t>
            </a:r>
            <a:r>
              <a:rPr lang="hr-HR"/>
              <a:t>elemenata na unaprijed definirane vrijednosti.</a:t>
            </a:r>
          </a:p>
          <a:p>
            <a:r>
              <a:rPr lang="hr-HR"/>
              <a:t>Primjer ograničenja vrijednosti elementa automobil na "Golf" i "Fiat"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835150" y="3789363"/>
            <a:ext cx="6410325" cy="22891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1800" b="1" dirty="0">
                <a:latin typeface="Arial" panose="020B0604020202020204" pitchFamily="34" charset="0"/>
              </a:rPr>
              <a:t>&lt;</a:t>
            </a:r>
            <a:r>
              <a:rPr lang="en-GB" sz="1800" b="1" dirty="0" err="1">
                <a:latin typeface="Arial" panose="020B0604020202020204" pitchFamily="34" charset="0"/>
              </a:rPr>
              <a:t>xs:element</a:t>
            </a:r>
            <a:r>
              <a:rPr lang="en-GB" sz="1800" b="1" dirty="0">
                <a:latin typeface="Arial" panose="020B0604020202020204" pitchFamily="34" charset="0"/>
              </a:rPr>
              <a:t> name="</a:t>
            </a:r>
            <a:r>
              <a:rPr lang="en-GB" sz="1800" b="1" dirty="0" err="1">
                <a:latin typeface="Arial" panose="020B0604020202020204" pitchFamily="34" charset="0"/>
              </a:rPr>
              <a:t>automobil</a:t>
            </a:r>
            <a:r>
              <a:rPr lang="en-GB" sz="1800" b="1" dirty="0">
                <a:latin typeface="Arial" panose="020B0604020202020204" pitchFamily="34" charset="0"/>
              </a:rPr>
              <a:t>"&gt;</a:t>
            </a:r>
            <a:endParaRPr lang="hr-HR" sz="18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GB" sz="1800" b="1" dirty="0">
                <a:latin typeface="Arial" panose="020B0604020202020204" pitchFamily="34" charset="0"/>
              </a:rPr>
              <a:t> </a:t>
            </a:r>
            <a:r>
              <a:rPr lang="hr-HR" sz="1800" b="1" dirty="0">
                <a:latin typeface="Arial" panose="020B0604020202020204" pitchFamily="34" charset="0"/>
              </a:rPr>
              <a:t>	</a:t>
            </a:r>
            <a:r>
              <a:rPr lang="en-GB" sz="1800" b="1" dirty="0">
                <a:latin typeface="Arial" panose="020B0604020202020204" pitchFamily="34" charset="0"/>
              </a:rPr>
              <a:t>&lt;</a:t>
            </a:r>
            <a:r>
              <a:rPr lang="en-GB" sz="1800" b="1" dirty="0" err="1">
                <a:latin typeface="Arial" panose="020B0604020202020204" pitchFamily="34" charset="0"/>
              </a:rPr>
              <a:t>xs:simpleType</a:t>
            </a:r>
            <a:r>
              <a:rPr lang="en-GB" sz="1800" b="1" dirty="0">
                <a:latin typeface="Arial" panose="020B0604020202020204" pitchFamily="34" charset="0"/>
              </a:rPr>
              <a:t>&gt; </a:t>
            </a:r>
            <a:endParaRPr lang="hr-HR" sz="1800" b="1" dirty="0">
              <a:latin typeface="Arial" panose="020B0604020202020204" pitchFamily="34" charset="0"/>
            </a:endParaRPr>
          </a:p>
          <a:p>
            <a:pPr eaLnBrk="1" hangingPunct="1"/>
            <a:r>
              <a:rPr lang="hr-HR" sz="1800" b="1" dirty="0">
                <a:latin typeface="Arial" panose="020B0604020202020204" pitchFamily="34" charset="0"/>
              </a:rPr>
              <a:t>		</a:t>
            </a:r>
            <a:r>
              <a:rPr lang="en-GB" sz="1800" b="1" dirty="0">
                <a:latin typeface="Arial" panose="020B0604020202020204" pitchFamily="34" charset="0"/>
              </a:rPr>
              <a:t>&lt;</a:t>
            </a:r>
            <a:r>
              <a:rPr lang="en-GB" sz="1800" b="1" dirty="0" err="1">
                <a:latin typeface="Arial" panose="020B0604020202020204" pitchFamily="34" charset="0"/>
              </a:rPr>
              <a:t>xs:restriction</a:t>
            </a:r>
            <a:r>
              <a:rPr lang="en-GB" sz="1800" b="1" dirty="0">
                <a:latin typeface="Arial" panose="020B0604020202020204" pitchFamily="34" charset="0"/>
              </a:rPr>
              <a:t> base="</a:t>
            </a:r>
            <a:r>
              <a:rPr lang="en-GB" sz="1800" b="1" dirty="0" err="1">
                <a:latin typeface="Arial" panose="020B0604020202020204" pitchFamily="34" charset="0"/>
              </a:rPr>
              <a:t>xs:string</a:t>
            </a:r>
            <a:r>
              <a:rPr lang="en-GB" sz="1800" b="1" dirty="0">
                <a:latin typeface="Arial" panose="020B0604020202020204" pitchFamily="34" charset="0"/>
              </a:rPr>
              <a:t>"&gt;</a:t>
            </a:r>
            <a:endParaRPr lang="hr-HR" sz="18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GB" sz="1800" b="1" dirty="0">
                <a:latin typeface="Arial" panose="020B0604020202020204" pitchFamily="34" charset="0"/>
              </a:rPr>
              <a:t> </a:t>
            </a:r>
            <a:r>
              <a:rPr lang="hr-HR" sz="1800" b="1" dirty="0">
                <a:latin typeface="Arial" panose="020B0604020202020204" pitchFamily="34" charset="0"/>
              </a:rPr>
              <a:t>			</a:t>
            </a:r>
            <a:r>
              <a:rPr lang="en-GB" sz="1800" b="1" dirty="0">
                <a:latin typeface="Arial" panose="020B0604020202020204" pitchFamily="34" charset="0"/>
              </a:rPr>
              <a:t>&lt;</a:t>
            </a:r>
            <a:r>
              <a:rPr lang="en-GB" sz="1800" b="1" dirty="0" err="1">
                <a:latin typeface="Arial" panose="020B0604020202020204" pitchFamily="34" charset="0"/>
              </a:rPr>
              <a:t>xs:enumeration</a:t>
            </a:r>
            <a:r>
              <a:rPr lang="en-GB" sz="1800" b="1" dirty="0">
                <a:latin typeface="Arial" panose="020B0604020202020204" pitchFamily="34" charset="0"/>
              </a:rPr>
              <a:t> value="Golf"/&gt;</a:t>
            </a:r>
            <a:endParaRPr lang="hr-HR" sz="1800" b="1" dirty="0">
              <a:latin typeface="Arial" panose="020B0604020202020204" pitchFamily="34" charset="0"/>
            </a:endParaRPr>
          </a:p>
          <a:p>
            <a:pPr eaLnBrk="1" hangingPunct="1"/>
            <a:r>
              <a:rPr lang="hr-HR" sz="1800" b="1" dirty="0">
                <a:latin typeface="Arial" panose="020B0604020202020204" pitchFamily="34" charset="0"/>
              </a:rPr>
              <a:t>		</a:t>
            </a:r>
            <a:r>
              <a:rPr lang="en-GB" sz="1800" b="1" dirty="0">
                <a:latin typeface="Arial" panose="020B0604020202020204" pitchFamily="34" charset="0"/>
              </a:rPr>
              <a:t> </a:t>
            </a:r>
            <a:r>
              <a:rPr lang="hr-HR" sz="1800" b="1" dirty="0">
                <a:latin typeface="Arial" panose="020B0604020202020204" pitchFamily="34" charset="0"/>
              </a:rPr>
              <a:t>	</a:t>
            </a:r>
            <a:r>
              <a:rPr lang="en-GB" sz="1800" b="1" dirty="0">
                <a:latin typeface="Arial" panose="020B0604020202020204" pitchFamily="34" charset="0"/>
              </a:rPr>
              <a:t>&lt;</a:t>
            </a:r>
            <a:r>
              <a:rPr lang="en-GB" sz="1800" b="1" dirty="0" err="1">
                <a:latin typeface="Arial" panose="020B0604020202020204" pitchFamily="34" charset="0"/>
              </a:rPr>
              <a:t>xs:enumeration</a:t>
            </a:r>
            <a:r>
              <a:rPr lang="en-GB" sz="1800" b="1" dirty="0">
                <a:latin typeface="Arial" panose="020B0604020202020204" pitchFamily="34" charset="0"/>
              </a:rPr>
              <a:t> value="Fiat"/&gt;</a:t>
            </a:r>
            <a:endParaRPr lang="hr-HR" sz="18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GB" sz="1800" b="1" dirty="0">
                <a:latin typeface="Arial" panose="020B0604020202020204" pitchFamily="34" charset="0"/>
              </a:rPr>
              <a:t> </a:t>
            </a:r>
            <a:r>
              <a:rPr lang="hr-HR" sz="1800" b="1" dirty="0">
                <a:latin typeface="Arial" panose="020B0604020202020204" pitchFamily="34" charset="0"/>
              </a:rPr>
              <a:t>		</a:t>
            </a:r>
            <a:r>
              <a:rPr lang="en-GB" sz="1800" b="1" dirty="0">
                <a:latin typeface="Arial" panose="020B0604020202020204" pitchFamily="34" charset="0"/>
              </a:rPr>
              <a:t>&lt;/</a:t>
            </a:r>
            <a:r>
              <a:rPr lang="en-GB" sz="1800" b="1" dirty="0" err="1">
                <a:latin typeface="Arial" panose="020B0604020202020204" pitchFamily="34" charset="0"/>
              </a:rPr>
              <a:t>xs:restriction</a:t>
            </a:r>
            <a:r>
              <a:rPr lang="en-GB" sz="1800" b="1" dirty="0">
                <a:latin typeface="Arial" panose="020B0604020202020204" pitchFamily="34" charset="0"/>
              </a:rPr>
              <a:t>&gt; </a:t>
            </a:r>
            <a:endParaRPr lang="hr-HR" sz="1800" b="1" dirty="0">
              <a:latin typeface="Arial" panose="020B0604020202020204" pitchFamily="34" charset="0"/>
            </a:endParaRPr>
          </a:p>
          <a:p>
            <a:pPr eaLnBrk="1" hangingPunct="1"/>
            <a:r>
              <a:rPr lang="hr-HR" sz="1800" b="1" dirty="0">
                <a:latin typeface="Arial" panose="020B0604020202020204" pitchFamily="34" charset="0"/>
              </a:rPr>
              <a:t>	</a:t>
            </a:r>
            <a:r>
              <a:rPr lang="en-GB" sz="1800" b="1" dirty="0">
                <a:latin typeface="Arial" panose="020B0604020202020204" pitchFamily="34" charset="0"/>
              </a:rPr>
              <a:t>&lt;/</a:t>
            </a:r>
            <a:r>
              <a:rPr lang="en-GB" sz="1800" b="1" dirty="0" err="1">
                <a:latin typeface="Arial" panose="020B0604020202020204" pitchFamily="34" charset="0"/>
              </a:rPr>
              <a:t>xs:simpleType</a:t>
            </a:r>
            <a:r>
              <a:rPr lang="en-GB" sz="1800" b="1" dirty="0">
                <a:latin typeface="Arial" panose="020B0604020202020204" pitchFamily="34" charset="0"/>
              </a:rPr>
              <a:t>&gt;</a:t>
            </a:r>
            <a:endParaRPr lang="hr-HR" sz="1800" b="1" dirty="0">
              <a:latin typeface="Arial" panose="020B0604020202020204" pitchFamily="34" charset="0"/>
            </a:endParaRPr>
          </a:p>
          <a:p>
            <a:pPr eaLnBrk="1" hangingPunct="1"/>
            <a:r>
              <a:rPr lang="en-GB" sz="1800" b="1" dirty="0">
                <a:latin typeface="Arial" panose="020B0604020202020204" pitchFamily="34" charset="0"/>
              </a:rPr>
              <a:t> &lt;/</a:t>
            </a:r>
            <a:r>
              <a:rPr lang="en-GB" sz="1800" b="1" dirty="0" err="1">
                <a:latin typeface="Arial" panose="020B0604020202020204" pitchFamily="34" charset="0"/>
              </a:rPr>
              <a:t>xs:element</a:t>
            </a:r>
            <a:r>
              <a:rPr lang="en-GB" sz="1800" b="1" dirty="0">
                <a:latin typeface="Arial" panose="020B0604020202020204" pitchFamily="34" charset="0"/>
              </a:rPr>
              <a:t>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Ispravnost i valjanost XML Scheme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62664" cy="4114800"/>
          </a:xfrm>
        </p:spPr>
        <p:txBody>
          <a:bodyPr/>
          <a:lstStyle/>
          <a:p>
            <a:r>
              <a:rPr lang="hr-HR" dirty="0"/>
              <a:t>XML </a:t>
            </a:r>
            <a:r>
              <a:rPr lang="hr-HR" dirty="0" err="1"/>
              <a:t>Schema</a:t>
            </a:r>
            <a:r>
              <a:rPr lang="hr-HR" dirty="0"/>
              <a:t> </a:t>
            </a:r>
            <a:r>
              <a:rPr lang="hr-HR" dirty="0" err="1"/>
              <a:t>validatori</a:t>
            </a:r>
            <a:r>
              <a:rPr lang="hr-HR" dirty="0"/>
              <a:t>:</a:t>
            </a:r>
          </a:p>
          <a:p>
            <a:pPr marL="0" indent="0">
              <a:buNone/>
            </a:pPr>
            <a:br>
              <a:rPr lang="hr-HR" sz="2000" dirty="0">
                <a:hlinkClick r:id="rId3"/>
              </a:rPr>
            </a:br>
            <a:r>
              <a:rPr lang="hr-HR" sz="2000" dirty="0">
                <a:hlinkClick r:id="rId3"/>
              </a:rPr>
              <a:t>https://www.freeformatter.com/xml-validator-xsd.html</a:t>
            </a:r>
          </a:p>
          <a:p>
            <a:pPr marL="0" indent="0">
              <a:buNone/>
            </a:pPr>
            <a:r>
              <a:rPr lang="hr-HR" sz="2000" dirty="0">
                <a:hlinkClick r:id="rId3"/>
              </a:rPr>
              <a:t>http://www.corefiling.com/opensource/schemaValidate.html</a:t>
            </a:r>
            <a:r>
              <a:rPr lang="hr-HR" sz="2000" dirty="0"/>
              <a:t> </a:t>
            </a:r>
          </a:p>
          <a:p>
            <a:pPr marL="0" indent="0">
              <a:buNone/>
            </a:pPr>
            <a:r>
              <a:rPr lang="hr-HR" sz="2000" dirty="0">
                <a:hlinkClick r:id="rId4"/>
              </a:rPr>
              <a:t>http://www.w3.org/2001/03/webdata/xsv</a:t>
            </a:r>
            <a:r>
              <a:rPr lang="hr-HR" sz="2000" dirty="0"/>
              <a:t> (W3)</a:t>
            </a:r>
          </a:p>
          <a:p>
            <a:pPr>
              <a:buFontTx/>
              <a:buNone/>
            </a:pPr>
            <a:r>
              <a:rPr lang="hr-HR" sz="2000" dirty="0">
                <a:hlinkClick r:id="rId5"/>
              </a:rPr>
              <a:t>http://schneegans.de/sv/</a:t>
            </a:r>
            <a:r>
              <a:rPr lang="hr-HR" sz="2000" dirty="0"/>
              <a:t>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50825" y="981075"/>
            <a:ext cx="8713788" cy="14652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5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hr-HR" sz="1800" b="1" dirty="0">
                <a:latin typeface="Arial" charset="0"/>
              </a:rPr>
              <a:t>Kreiraj XML dokument zajedno s pravilima DTD-a (inlineDTD)</a:t>
            </a:r>
            <a:r>
              <a:rPr lang="hr-HR" sz="1800" dirty="0">
                <a:latin typeface="Arial" charset="0"/>
              </a:rPr>
              <a:t> za vaš katalog </a:t>
            </a:r>
          </a:p>
          <a:p>
            <a:pPr marL="342900" indent="-342900">
              <a:defRPr/>
            </a:pPr>
            <a:r>
              <a:rPr lang="hr-HR" sz="1800" dirty="0">
                <a:latin typeface="Arial" charset="0"/>
              </a:rPr>
              <a:t>knjiga koji će te pohraniti u XML dokumentu! Zapis o svakoj knjizi bi trebao </a:t>
            </a:r>
          </a:p>
          <a:p>
            <a:pPr marL="342900" indent="-342900">
              <a:defRPr/>
            </a:pPr>
            <a:r>
              <a:rPr lang="hr-HR" sz="1800" dirty="0">
                <a:latin typeface="Arial" charset="0"/>
              </a:rPr>
              <a:t>sadržavati informacije o </a:t>
            </a:r>
            <a:r>
              <a:rPr lang="hr-HR" sz="1800" b="1" dirty="0">
                <a:latin typeface="Arial" charset="0"/>
              </a:rPr>
              <a:t>naslovu</a:t>
            </a:r>
            <a:r>
              <a:rPr lang="hr-HR" sz="1800" dirty="0">
                <a:latin typeface="Arial" charset="0"/>
              </a:rPr>
              <a:t>, </a:t>
            </a:r>
            <a:r>
              <a:rPr lang="hr-HR" sz="1800" b="1" dirty="0">
                <a:latin typeface="Arial" charset="0"/>
              </a:rPr>
              <a:t>autoru</a:t>
            </a:r>
            <a:r>
              <a:rPr lang="hr-HR" sz="1800" dirty="0">
                <a:latin typeface="Arial" charset="0"/>
              </a:rPr>
              <a:t>, </a:t>
            </a:r>
            <a:r>
              <a:rPr lang="hr-HR" sz="1800" b="1" dirty="0">
                <a:latin typeface="Arial" charset="0"/>
              </a:rPr>
              <a:t>kategoriji</a:t>
            </a:r>
            <a:r>
              <a:rPr lang="hr-HR" sz="1800" dirty="0">
                <a:latin typeface="Arial" charset="0"/>
              </a:rPr>
              <a:t> i </a:t>
            </a:r>
            <a:r>
              <a:rPr lang="hr-HR" sz="1800" b="1" dirty="0">
                <a:latin typeface="Arial" charset="0"/>
              </a:rPr>
              <a:t>ocjeni</a:t>
            </a:r>
            <a:r>
              <a:rPr lang="hr-HR" sz="1800" dirty="0">
                <a:latin typeface="Arial" charset="0"/>
              </a:rPr>
              <a:t> knjige. </a:t>
            </a:r>
          </a:p>
          <a:p>
            <a:pPr marL="342900" indent="-342900">
              <a:defRPr/>
            </a:pPr>
            <a:r>
              <a:rPr lang="hr-HR" sz="1800" dirty="0">
                <a:latin typeface="Arial" charset="0"/>
              </a:rPr>
              <a:t>	- Kategorije su unaprijed definirane (‘fantasy’, ‘science’ i ‘biography’) i obvezne. </a:t>
            </a:r>
          </a:p>
          <a:p>
            <a:pPr marL="342900" indent="-342900">
              <a:defRPr/>
            </a:pPr>
            <a:r>
              <a:rPr lang="hr-HR" sz="1800" dirty="0">
                <a:latin typeface="Arial" charset="0"/>
              </a:rPr>
              <a:t>	- Ocjene su unaprijed definirane (‘1’, ‘2’, ‘3’, ‘4’, ‘5’) s početnom vrijednošću ‘5’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11188" y="2492375"/>
            <a:ext cx="4537075" cy="224676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5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400" dirty="0">
                <a:latin typeface="Arial" charset="0"/>
              </a:rPr>
              <a:t>&lt;?xml </a:t>
            </a:r>
            <a:r>
              <a:rPr lang="hr-HR" sz="1400" dirty="0" err="1">
                <a:latin typeface="Arial" charset="0"/>
              </a:rPr>
              <a:t>version</a:t>
            </a:r>
            <a:r>
              <a:rPr lang="hr-HR" sz="1400" dirty="0">
                <a:latin typeface="Arial" charset="0"/>
              </a:rPr>
              <a:t>="1.0" </a:t>
            </a:r>
            <a:r>
              <a:rPr lang="hr-HR" sz="1400" dirty="0" err="1">
                <a:latin typeface="Arial" charset="0"/>
              </a:rPr>
              <a:t>encoding</a:t>
            </a:r>
            <a:r>
              <a:rPr lang="hr-HR" sz="1400" dirty="0">
                <a:latin typeface="Arial" charset="0"/>
              </a:rPr>
              <a:t>="utf-8" ?&gt;</a:t>
            </a:r>
          </a:p>
          <a:p>
            <a:pPr>
              <a:defRPr/>
            </a:pPr>
            <a:r>
              <a:rPr lang="hr-HR" sz="1400" dirty="0">
                <a:latin typeface="Arial" charset="0"/>
              </a:rPr>
              <a:t>&lt;!DOCTYPE catalog SYSTEM "catalog.dtd"&gt;</a:t>
            </a:r>
          </a:p>
          <a:p>
            <a:pPr>
              <a:defRPr/>
            </a:pPr>
            <a:r>
              <a:rPr lang="hr-HR" sz="1400" dirty="0">
                <a:latin typeface="Arial" charset="0"/>
              </a:rPr>
              <a:t>&lt;catalog&gt;</a:t>
            </a:r>
          </a:p>
          <a:p>
            <a:pPr>
              <a:defRPr/>
            </a:pPr>
            <a:r>
              <a:rPr lang="en-US" sz="1400" dirty="0">
                <a:latin typeface="Arial" charset="0"/>
              </a:rPr>
              <a:t>&lt;</a:t>
            </a:r>
            <a:r>
              <a:rPr lang="hr-HR" sz="1400" dirty="0">
                <a:latin typeface="Arial" charset="0"/>
              </a:rPr>
              <a:t>book</a:t>
            </a:r>
            <a:r>
              <a:rPr lang="en-US" sz="1400" dirty="0">
                <a:latin typeface="Arial" charset="0"/>
              </a:rPr>
              <a:t>&gt; </a:t>
            </a:r>
            <a:endParaRPr lang="hr-HR" sz="1400" dirty="0">
              <a:latin typeface="Arial" charset="0"/>
            </a:endParaRPr>
          </a:p>
          <a:p>
            <a:pPr>
              <a:defRPr/>
            </a:pPr>
            <a:r>
              <a:rPr lang="en-US" sz="1400" dirty="0">
                <a:latin typeface="Arial" charset="0"/>
              </a:rPr>
              <a:t>&lt;</a:t>
            </a:r>
            <a:r>
              <a:rPr lang="hr-HR" sz="1400" dirty="0">
                <a:latin typeface="Arial" charset="0"/>
              </a:rPr>
              <a:t>title</a:t>
            </a:r>
            <a:r>
              <a:rPr lang="en-US" sz="1400" dirty="0">
                <a:latin typeface="Arial" charset="0"/>
              </a:rPr>
              <a:t>&gt;</a:t>
            </a:r>
            <a:r>
              <a:rPr lang="hr-HR" sz="1400" dirty="0">
                <a:latin typeface="Arial" charset="0"/>
              </a:rPr>
              <a:t>Odiseja u svemiru 2001.</a:t>
            </a:r>
            <a:r>
              <a:rPr lang="en-US" sz="1400" dirty="0">
                <a:latin typeface="Arial" charset="0"/>
              </a:rPr>
              <a:t>&lt;/</a:t>
            </a:r>
            <a:r>
              <a:rPr lang="hr-HR" sz="1400" dirty="0">
                <a:latin typeface="Arial" charset="0"/>
              </a:rPr>
              <a:t>title</a:t>
            </a:r>
            <a:r>
              <a:rPr lang="en-US" sz="1400" dirty="0">
                <a:latin typeface="Arial" charset="0"/>
              </a:rPr>
              <a:t>&gt;</a:t>
            </a:r>
            <a:endParaRPr lang="hr-HR" sz="1400" dirty="0">
              <a:latin typeface="Arial" charset="0"/>
            </a:endParaRPr>
          </a:p>
          <a:p>
            <a:pPr>
              <a:defRPr/>
            </a:pPr>
            <a:r>
              <a:rPr lang="en-US" sz="1400" dirty="0">
                <a:latin typeface="Arial" charset="0"/>
              </a:rPr>
              <a:t>&lt;</a:t>
            </a:r>
            <a:r>
              <a:rPr lang="hr-HR" sz="1400" dirty="0">
                <a:latin typeface="Arial" charset="0"/>
              </a:rPr>
              <a:t>author</a:t>
            </a:r>
            <a:r>
              <a:rPr lang="en-US" sz="1400" dirty="0">
                <a:latin typeface="Arial" charset="0"/>
              </a:rPr>
              <a:t>&gt;</a:t>
            </a:r>
            <a:r>
              <a:rPr lang="hr-HR" sz="1400" dirty="0">
                <a:latin typeface="Arial" charset="0"/>
              </a:rPr>
              <a:t>Arthur C. Clarke&lt;/author&gt;</a:t>
            </a:r>
            <a:r>
              <a:rPr lang="en-US" sz="1400" dirty="0">
                <a:latin typeface="Arial" charset="0"/>
              </a:rPr>
              <a:t> </a:t>
            </a:r>
            <a:endParaRPr lang="hr-HR" sz="1400" dirty="0">
              <a:latin typeface="Arial" charset="0"/>
            </a:endParaRPr>
          </a:p>
          <a:p>
            <a:pPr>
              <a:defRPr/>
            </a:pPr>
            <a:r>
              <a:rPr lang="en-US" sz="1400" dirty="0">
                <a:latin typeface="Arial" charset="0"/>
              </a:rPr>
              <a:t>&lt;</a:t>
            </a:r>
            <a:r>
              <a:rPr lang="hr-HR" sz="1400" dirty="0">
                <a:latin typeface="Arial" charset="0"/>
              </a:rPr>
              <a:t>category </a:t>
            </a:r>
            <a:r>
              <a:rPr lang="hr-HR" sz="1400" dirty="0" err="1">
                <a:latin typeface="Arial" charset="0"/>
              </a:rPr>
              <a:t>class</a:t>
            </a:r>
            <a:r>
              <a:rPr lang="hr-HR" sz="1400" dirty="0">
                <a:latin typeface="Arial" charset="0"/>
              </a:rPr>
              <a:t>="</a:t>
            </a:r>
            <a:r>
              <a:rPr lang="hr-HR" sz="1400" dirty="0" err="1">
                <a:latin typeface="Arial" charset="0"/>
              </a:rPr>
              <a:t>fantasy</a:t>
            </a:r>
            <a:r>
              <a:rPr lang="hr-HR" sz="1400" dirty="0">
                <a:latin typeface="Arial" charset="0"/>
              </a:rPr>
              <a:t>" /&gt;</a:t>
            </a:r>
          </a:p>
          <a:p>
            <a:pPr>
              <a:defRPr/>
            </a:pPr>
            <a:r>
              <a:rPr lang="hr-HR" sz="1400" dirty="0">
                <a:latin typeface="Arial" charset="0"/>
              </a:rPr>
              <a:t>&lt;rating </a:t>
            </a:r>
            <a:r>
              <a:rPr lang="hr-HR" sz="1400" dirty="0" err="1">
                <a:latin typeface="Arial" charset="0"/>
              </a:rPr>
              <a:t>number</a:t>
            </a:r>
            <a:r>
              <a:rPr lang="hr-HR" sz="1400" dirty="0">
                <a:latin typeface="Arial" charset="0"/>
              </a:rPr>
              <a:t>="5" /&gt;</a:t>
            </a:r>
          </a:p>
          <a:p>
            <a:pPr>
              <a:defRPr/>
            </a:pPr>
            <a:r>
              <a:rPr lang="en-US" sz="1400" dirty="0">
                <a:latin typeface="Arial" charset="0"/>
              </a:rPr>
              <a:t>&lt;/</a:t>
            </a:r>
            <a:r>
              <a:rPr lang="hr-HR" sz="1400" dirty="0">
                <a:latin typeface="Arial" charset="0"/>
              </a:rPr>
              <a:t>book</a:t>
            </a:r>
            <a:r>
              <a:rPr lang="en-US" sz="1400" dirty="0">
                <a:latin typeface="Arial" charset="0"/>
              </a:rPr>
              <a:t>&gt;</a:t>
            </a:r>
            <a:endParaRPr lang="hr-HR" sz="1400" dirty="0">
              <a:latin typeface="Arial" charset="0"/>
            </a:endParaRPr>
          </a:p>
          <a:p>
            <a:pPr>
              <a:defRPr/>
            </a:pPr>
            <a:r>
              <a:rPr lang="hr-HR" sz="1400" dirty="0">
                <a:latin typeface="Arial" charset="0"/>
              </a:rPr>
              <a:t>&lt;/catalog&gt;</a:t>
            </a:r>
            <a:endParaRPr lang="en-US" sz="1400" dirty="0">
              <a:latin typeface="Arial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71550" y="4724400"/>
            <a:ext cx="7921625" cy="20478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5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600">
                <a:latin typeface="Arial" charset="0"/>
              </a:rPr>
              <a:t>&lt;!ELEMENT catalog (book+)&gt;</a:t>
            </a:r>
          </a:p>
          <a:p>
            <a:pPr>
              <a:defRPr/>
            </a:pPr>
            <a:r>
              <a:rPr lang="hr-HR" sz="1600">
                <a:latin typeface="Verdana" pitchFamily="34" charset="0"/>
              </a:rPr>
              <a:t>&lt;!ELEMENT book (title,author,category,rating)&gt;</a:t>
            </a:r>
          </a:p>
          <a:p>
            <a:pPr>
              <a:defRPr/>
            </a:pPr>
            <a:r>
              <a:rPr lang="hr-HR" sz="1600">
                <a:latin typeface="Verdana" pitchFamily="34" charset="0"/>
              </a:rPr>
              <a:t>&lt;!ELEMENT title (#PCDATA)&gt;</a:t>
            </a:r>
          </a:p>
          <a:p>
            <a:pPr>
              <a:defRPr/>
            </a:pPr>
            <a:r>
              <a:rPr lang="hr-HR" sz="1600">
                <a:latin typeface="Verdana" pitchFamily="34" charset="0"/>
              </a:rPr>
              <a:t>&lt;!ELEMENT author (#PCDATA)&gt;</a:t>
            </a:r>
          </a:p>
          <a:p>
            <a:pPr>
              <a:defRPr/>
            </a:pPr>
            <a:r>
              <a:rPr lang="hr-HR" sz="1600">
                <a:latin typeface="Arial" charset="0"/>
              </a:rPr>
              <a:t>&lt;!ELEMENT category EMPTY&gt;</a:t>
            </a:r>
          </a:p>
          <a:p>
            <a:pPr>
              <a:defRPr/>
            </a:pPr>
            <a:r>
              <a:rPr lang="hr-HR" sz="1600">
                <a:latin typeface="Arial" charset="0"/>
              </a:rPr>
              <a:t>&lt;!ELEMENT rating EMPTY&gt;</a:t>
            </a:r>
          </a:p>
          <a:p>
            <a:pPr>
              <a:defRPr/>
            </a:pPr>
            <a:r>
              <a:rPr lang="hr-HR" sz="1600">
                <a:latin typeface="Verdana" pitchFamily="34" charset="0"/>
              </a:rPr>
              <a:t>&lt;!ATTLIST category class (fantasy | science | biography) #REQUIRED&gt;</a:t>
            </a:r>
          </a:p>
          <a:p>
            <a:pPr>
              <a:defRPr/>
            </a:pPr>
            <a:r>
              <a:rPr lang="hr-HR" sz="1600">
                <a:latin typeface="Verdana" pitchFamily="34" charset="0"/>
              </a:rPr>
              <a:t>&lt;!ATTLIST rating number (1| 2 | 3 | 4 | 5) “5”&gt;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 flipH="1" flipV="1">
            <a:off x="4427538" y="32131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hr-HR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37413" y="4724400"/>
            <a:ext cx="1655762" cy="3667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5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hr-HR" sz="1800" b="1">
                <a:latin typeface="Verdana" pitchFamily="34" charset="0"/>
              </a:rPr>
              <a:t>catalog.dtd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113735" y="2536524"/>
            <a:ext cx="2951559" cy="3715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5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hr-HR" sz="1800" b="1" dirty="0">
                <a:latin typeface="Verdana" pitchFamily="34" charset="0"/>
              </a:rPr>
              <a:t>catalog_prezime.xml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339975" y="4292600"/>
            <a:ext cx="6734175" cy="3667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5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hr-HR" sz="1800" b="1">
                <a:latin typeface="Arial" charset="0"/>
              </a:rPr>
              <a:t>Nazivi atributa su proizvoljni; nazivi elemenata su sugerirani</a:t>
            </a:r>
            <a:endParaRPr lang="hr-HR" sz="1800">
              <a:latin typeface="Arial" charset="0"/>
            </a:endParaRPr>
          </a:p>
        </p:txBody>
      </p:sp>
      <p:sp>
        <p:nvSpPr>
          <p:cNvPr id="19469" name="Rectangle 7"/>
          <p:cNvSpPr>
            <a:spLocks noChangeArrowheads="1"/>
          </p:cNvSpPr>
          <p:nvPr/>
        </p:nvSpPr>
        <p:spPr bwMode="auto">
          <a:xfrm>
            <a:off x="2106613" y="2925548"/>
            <a:ext cx="6786562" cy="1200150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r-HR" sz="3600" b="1" dirty="0">
                <a:solidFill>
                  <a:srgbClr val="FF3300"/>
                </a:solidFill>
                <a:latin typeface="Arial" panose="020B0604020202020204" pitchFamily="34" charset="0"/>
              </a:rPr>
              <a:t>PODSJETNIK </a:t>
            </a:r>
          </a:p>
          <a:p>
            <a:pPr algn="ctr" eaLnBrk="1" hangingPunct="1"/>
            <a:r>
              <a:rPr lang="hr-HR" sz="3600" b="1" dirty="0">
                <a:solidFill>
                  <a:srgbClr val="FF3300"/>
                </a:solidFill>
                <a:latin typeface="Arial" panose="020B0604020202020204" pitchFamily="34" charset="0"/>
              </a:rPr>
              <a:t>NA ZADATAK - VJEŽBA 1</a:t>
            </a:r>
            <a:endParaRPr lang="en-US" sz="36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4895850"/>
          </a:xfrm>
        </p:spPr>
        <p:txBody>
          <a:bodyPr/>
          <a:lstStyle/>
          <a:p>
            <a:endParaRPr lang="hr-HR" sz="1900" dirty="0"/>
          </a:p>
          <a:p>
            <a:endParaRPr lang="hr-HR" sz="1900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55650" y="908050"/>
            <a:ext cx="7632700" cy="976313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 dirty="0">
                <a:latin typeface="Arial" panose="020B0604020202020204" pitchFamily="34" charset="0"/>
              </a:rPr>
              <a:t>ZADATAK 2a</a:t>
            </a:r>
          </a:p>
          <a:p>
            <a:pPr eaLnBrk="1" hangingPunct="1"/>
            <a:r>
              <a:rPr lang="hr-HR" sz="2000" dirty="0">
                <a:latin typeface="Arial" panose="020B0604020202020204" pitchFamily="34" charset="0"/>
              </a:rPr>
              <a:t>U </a:t>
            </a:r>
            <a:r>
              <a:rPr lang="hr-HR" sz="2000" dirty="0" err="1">
                <a:latin typeface="Arial" panose="020B0604020202020204" pitchFamily="34" charset="0"/>
              </a:rPr>
              <a:t>Notepad</a:t>
            </a:r>
            <a:r>
              <a:rPr lang="hr-HR" sz="2000" dirty="0">
                <a:latin typeface="Arial" panose="020B0604020202020204" pitchFamily="34" charset="0"/>
              </a:rPr>
              <a:t>++-u kreiraj </a:t>
            </a:r>
            <a:r>
              <a:rPr lang="hr-HR" sz="2000" dirty="0" err="1">
                <a:latin typeface="Arial" panose="020B0604020202020204" pitchFamily="34" charset="0"/>
              </a:rPr>
              <a:t>xsd</a:t>
            </a:r>
            <a:r>
              <a:rPr lang="hr-HR" sz="2000" dirty="0">
                <a:latin typeface="Arial" panose="020B0604020202020204" pitchFamily="34" charset="0"/>
              </a:rPr>
              <a:t> datoteku (</a:t>
            </a:r>
            <a:r>
              <a:rPr lang="hr-HR" sz="2000" i="1" dirty="0">
                <a:latin typeface="Arial" panose="020B0604020202020204" pitchFamily="34" charset="0"/>
              </a:rPr>
              <a:t>catalog_prezime.xsd</a:t>
            </a:r>
            <a:r>
              <a:rPr lang="hr-HR" sz="2000" dirty="0">
                <a:latin typeface="Arial" panose="020B0604020202020204" pitchFamily="34" charset="0"/>
              </a:rPr>
              <a:t>) s opisima koji “propisuju” strukturu </a:t>
            </a:r>
            <a:r>
              <a:rPr lang="hr-HR" sz="2000" i="1" dirty="0">
                <a:latin typeface="Arial" panose="020B0604020202020204" pitchFamily="34" charset="0"/>
              </a:rPr>
              <a:t>catalog_prezime.xml</a:t>
            </a:r>
            <a:r>
              <a:rPr lang="hr-HR" sz="2000" dirty="0">
                <a:latin typeface="Arial" panose="020B0604020202020204" pitchFamily="34" charset="0"/>
              </a:rPr>
              <a:t> dokumenta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9388" y="476250"/>
            <a:ext cx="8713787" cy="431800"/>
          </a:xfrm>
          <a:prstGeom prst="rect">
            <a:avLst/>
          </a:prstGeom>
          <a:noFill/>
          <a:ln w="9525" cap="rnd">
            <a:pattFill prst="ltDnDiag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hr-HR">
                <a:solidFill>
                  <a:srgbClr val="FF0066"/>
                </a:solidFill>
                <a:latin typeface="Verdana" panose="020B0604030504040204" pitchFamily="34" charset="0"/>
              </a:rPr>
              <a:t>XSD definiran i pohranjen u zasebnom dokumentu</a:t>
            </a:r>
            <a:endParaRPr lang="en-US">
              <a:solidFill>
                <a:srgbClr val="FF0066"/>
              </a:solidFill>
              <a:latin typeface="Verdana" panose="020B0604030504040204" pitchFamily="34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71550" y="1916113"/>
            <a:ext cx="3312418" cy="3715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 dirty="0">
                <a:latin typeface="Verdana" panose="020B0604030504040204" pitchFamily="34" charset="0"/>
              </a:rPr>
              <a:t>catalog_prezime.xsd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973138" y="2255838"/>
            <a:ext cx="7127875" cy="286232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 dirty="0">
                <a:latin typeface="Arial" panose="020B0604020202020204" pitchFamily="34" charset="0"/>
              </a:rPr>
              <a:t>&lt;?</a:t>
            </a:r>
            <a:r>
              <a:rPr lang="hr-HR" sz="1800" b="1" dirty="0" err="1">
                <a:latin typeface="Arial" panose="020B0604020202020204" pitchFamily="34" charset="0"/>
              </a:rPr>
              <a:t>xml</a:t>
            </a:r>
            <a:r>
              <a:rPr lang="hr-HR" sz="1800" b="1" dirty="0">
                <a:latin typeface="Arial" panose="020B0604020202020204" pitchFamily="34" charset="0"/>
              </a:rPr>
              <a:t> </a:t>
            </a:r>
            <a:r>
              <a:rPr lang="hr-HR" sz="1800" b="1" dirty="0" err="1">
                <a:latin typeface="Arial" panose="020B0604020202020204" pitchFamily="34" charset="0"/>
              </a:rPr>
              <a:t>version</a:t>
            </a:r>
            <a:r>
              <a:rPr lang="hr-HR" sz="1800" b="1" dirty="0">
                <a:latin typeface="Arial" panose="020B0604020202020204" pitchFamily="34" charset="0"/>
              </a:rPr>
              <a:t>="1.0" </a:t>
            </a:r>
            <a:r>
              <a:rPr lang="hr-HR" sz="1800" b="1" dirty="0" err="1">
                <a:latin typeface="Arial" panose="020B0604020202020204" pitchFamily="34" charset="0"/>
              </a:rPr>
              <a:t>encoding</a:t>
            </a:r>
            <a:r>
              <a:rPr lang="hr-HR" sz="1800" b="1" dirty="0">
                <a:latin typeface="Arial" panose="020B0604020202020204" pitchFamily="34" charset="0"/>
              </a:rPr>
              <a:t>="utf-8" ?&gt;</a:t>
            </a:r>
          </a:p>
          <a:p>
            <a:pPr eaLnBrk="1" hangingPunct="1"/>
            <a:r>
              <a:rPr lang="hr-HR" sz="1800" b="1" dirty="0">
                <a:latin typeface="Arial" panose="020B0604020202020204" pitchFamily="34" charset="0"/>
              </a:rPr>
              <a:t>&lt;</a:t>
            </a:r>
            <a:r>
              <a:rPr lang="hr-HR" sz="18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xs:schema</a:t>
            </a:r>
            <a:r>
              <a:rPr lang="hr-HR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hr-HR" sz="18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xmlns:xs</a:t>
            </a:r>
            <a:r>
              <a:rPr lang="hr-HR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="http://www.w3.org/2001/XMLSchema</a:t>
            </a:r>
            <a:r>
              <a:rPr lang="hr-HR" sz="1800" b="1" dirty="0">
                <a:latin typeface="Arial" panose="020B0604020202020204" pitchFamily="34" charset="0"/>
              </a:rPr>
              <a:t>" </a:t>
            </a:r>
            <a:r>
              <a:rPr lang="hr-HR" sz="1800" b="1" dirty="0" err="1">
                <a:solidFill>
                  <a:srgbClr val="009900"/>
                </a:solidFill>
                <a:latin typeface="Arial" panose="020B0604020202020204" pitchFamily="34" charset="0"/>
              </a:rPr>
              <a:t>targetNamespace</a:t>
            </a:r>
            <a:r>
              <a:rPr lang="hr-HR" sz="1800" b="1" dirty="0">
                <a:solidFill>
                  <a:srgbClr val="009900"/>
                </a:solidFill>
                <a:latin typeface="Arial" panose="020B0604020202020204" pitchFamily="34" charset="0"/>
              </a:rPr>
              <a:t>="http://oziz.ffos.hr/katalog"</a:t>
            </a:r>
            <a:r>
              <a:rPr lang="hr-HR" sz="1800" b="1" dirty="0">
                <a:latin typeface="Arial" panose="020B0604020202020204" pitchFamily="34" charset="0"/>
              </a:rPr>
              <a:t> </a:t>
            </a:r>
            <a:r>
              <a:rPr lang="hr-HR" sz="1800" b="1" dirty="0" err="1">
                <a:solidFill>
                  <a:srgbClr val="FF3300"/>
                </a:solidFill>
                <a:latin typeface="Arial" panose="020B0604020202020204" pitchFamily="34" charset="0"/>
              </a:rPr>
              <a:t>xmlns</a:t>
            </a:r>
            <a:r>
              <a:rPr lang="hr-HR" sz="1800" b="1" dirty="0">
                <a:solidFill>
                  <a:srgbClr val="FF3300"/>
                </a:solidFill>
                <a:latin typeface="Arial" panose="020B0604020202020204" pitchFamily="34" charset="0"/>
              </a:rPr>
              <a:t>="http://www.w3schools.com"</a:t>
            </a:r>
            <a:r>
              <a:rPr lang="hr-HR" sz="1800" b="1" dirty="0">
                <a:latin typeface="Arial" panose="020B0604020202020204" pitchFamily="34" charset="0"/>
              </a:rPr>
              <a:t> </a:t>
            </a:r>
            <a:r>
              <a:rPr lang="hr-HR" sz="1800" b="1" dirty="0" err="1">
                <a:latin typeface="Arial" panose="020B0604020202020204" pitchFamily="34" charset="0"/>
              </a:rPr>
              <a:t>elementFormDefault</a:t>
            </a:r>
            <a:r>
              <a:rPr lang="hr-HR" sz="1800" b="1" dirty="0">
                <a:latin typeface="Arial" panose="020B0604020202020204" pitchFamily="34" charset="0"/>
              </a:rPr>
              <a:t>="</a:t>
            </a:r>
            <a:r>
              <a:rPr lang="hr-HR" sz="1800" b="1" dirty="0" err="1">
                <a:latin typeface="Arial" panose="020B0604020202020204" pitchFamily="34" charset="0"/>
              </a:rPr>
              <a:t>qualified</a:t>
            </a:r>
            <a:r>
              <a:rPr lang="hr-HR" sz="1800" b="1" dirty="0">
                <a:latin typeface="Arial" panose="020B0604020202020204" pitchFamily="34" charset="0"/>
              </a:rPr>
              <a:t>"&gt; </a:t>
            </a: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....</a:t>
            </a: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....</a:t>
            </a: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....</a:t>
            </a:r>
          </a:p>
          <a:p>
            <a:pPr lvl="1" eaLnBrk="1" hangingPunct="1"/>
            <a:endParaRPr lang="hr-HR" sz="1800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hr-HR" sz="1800" b="1" dirty="0">
                <a:latin typeface="Arial" panose="020B0604020202020204" pitchFamily="34" charset="0"/>
              </a:rPr>
              <a:t>&lt;/</a:t>
            </a:r>
            <a:r>
              <a:rPr lang="hr-HR" sz="1800" b="1" dirty="0" err="1">
                <a:latin typeface="Arial" panose="020B0604020202020204" pitchFamily="34" charset="0"/>
              </a:rPr>
              <a:t>xs:schema</a:t>
            </a:r>
            <a:r>
              <a:rPr lang="hr-HR" sz="1800" b="1" dirty="0">
                <a:latin typeface="Arial" panose="020B0604020202020204" pitchFamily="34" charset="0"/>
              </a:rPr>
              <a:t>&gt; </a:t>
            </a:r>
            <a:endParaRPr lang="en-US" sz="1800" b="1" dirty="0">
              <a:latin typeface="Arial" panose="020B0604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650" y="5139045"/>
            <a:ext cx="7776914" cy="147732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5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hr-HR" sz="1800" b="1">
                <a:latin typeface="Arial" charset="0"/>
              </a:rPr>
              <a:t>DODATNI ZAHTJEVI:</a:t>
            </a:r>
          </a:p>
          <a:p>
            <a:pPr marL="342900" indent="-342900">
              <a:buFontTx/>
              <a:buChar char="-"/>
              <a:defRPr/>
            </a:pPr>
            <a:r>
              <a:rPr lang="hr-HR" sz="1800">
                <a:latin typeface="Arial" charset="0"/>
              </a:rPr>
              <a:t>Autora može biti najviše 3</a:t>
            </a:r>
          </a:p>
          <a:p>
            <a:pPr marL="342900" indent="-342900">
              <a:buFontTx/>
              <a:buChar char="-"/>
              <a:defRPr/>
            </a:pPr>
            <a:r>
              <a:rPr lang="hr-HR" sz="1800">
                <a:latin typeface="Arial" charset="0"/>
              </a:rPr>
              <a:t>Kategorija je obavezna</a:t>
            </a:r>
          </a:p>
          <a:p>
            <a:pPr marL="342900" indent="-342900">
              <a:buFontTx/>
              <a:buChar char="-"/>
              <a:defRPr/>
            </a:pPr>
            <a:r>
              <a:rPr lang="hr-HR" sz="1800">
                <a:latin typeface="Arial" charset="0"/>
              </a:rPr>
              <a:t>Ocjena je neobavezna</a:t>
            </a:r>
          </a:p>
          <a:p>
            <a:pPr marL="342900" indent="-342900">
              <a:buFontTx/>
              <a:buChar char="-"/>
              <a:defRPr/>
            </a:pPr>
            <a:r>
              <a:rPr lang="hr-HR" sz="1800">
                <a:latin typeface="Arial" charset="0"/>
              </a:rPr>
              <a:t>Deklariraj atribut @n u elementu &lt;book&gt; za potrebe numeriranja knjiga!</a:t>
            </a:r>
            <a:endParaRPr lang="hr-HR" sz="1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497888" cy="587375"/>
          </a:xfrm>
        </p:spPr>
        <p:txBody>
          <a:bodyPr/>
          <a:lstStyle/>
          <a:p>
            <a:r>
              <a:rPr lang="hr-HR" sz="3200" i="1">
                <a:solidFill>
                  <a:srgbClr val="FF3300"/>
                </a:solidFill>
              </a:rPr>
              <a:t>XML Schema </a:t>
            </a:r>
            <a:r>
              <a:rPr lang="hr-HR" sz="3200">
                <a:solidFill>
                  <a:srgbClr val="FF3300"/>
                </a:solidFill>
              </a:rPr>
              <a:t>- uvod</a:t>
            </a:r>
            <a:endParaRPr lang="en-US" sz="3200">
              <a:solidFill>
                <a:srgbClr val="FF33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70000"/>
            <a:ext cx="8353425" cy="5254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r-HR"/>
              <a:t>predstavlja na XML-u temeljenu alternativu DTD-u</a:t>
            </a:r>
          </a:p>
          <a:p>
            <a:pPr>
              <a:lnSpc>
                <a:spcPct val="90000"/>
              </a:lnSpc>
            </a:pPr>
            <a:r>
              <a:rPr lang="hr-HR"/>
              <a:t>opisuje strukturu XML dokumenta</a:t>
            </a:r>
          </a:p>
          <a:p>
            <a:pPr>
              <a:lnSpc>
                <a:spcPct val="90000"/>
              </a:lnSpc>
            </a:pPr>
            <a:r>
              <a:rPr lang="hr-HR" i="1"/>
              <a:t>XML</a:t>
            </a:r>
            <a:r>
              <a:rPr lang="hr-HR"/>
              <a:t> </a:t>
            </a:r>
            <a:r>
              <a:rPr lang="hr-HR" i="1"/>
              <a:t>Schema</a:t>
            </a:r>
            <a:r>
              <a:rPr lang="hr-HR"/>
              <a:t> ili XSD (</a:t>
            </a:r>
            <a:r>
              <a:rPr lang="hr-HR" i="1"/>
              <a:t>XML Schema Definition</a:t>
            </a:r>
            <a:r>
              <a:rPr lang="hr-HR"/>
              <a:t>)</a:t>
            </a:r>
          </a:p>
          <a:p>
            <a:pPr>
              <a:lnSpc>
                <a:spcPct val="90000"/>
              </a:lnSpc>
            </a:pPr>
            <a:r>
              <a:rPr lang="hr-HR"/>
              <a:t>Definira elemente i atribute koji se mogu pojaviti u XML dokumentu</a:t>
            </a:r>
          </a:p>
          <a:p>
            <a:pPr>
              <a:lnSpc>
                <a:spcPct val="90000"/>
              </a:lnSpc>
            </a:pPr>
            <a:r>
              <a:rPr lang="hr-HR"/>
              <a:t>Definira podelemente (</a:t>
            </a:r>
            <a:r>
              <a:rPr lang="hr-HR" i="1"/>
              <a:t>child elements</a:t>
            </a:r>
            <a:r>
              <a:rPr lang="hr-HR"/>
              <a:t>) te njihov broj i redoslijed</a:t>
            </a:r>
          </a:p>
          <a:p>
            <a:pPr>
              <a:lnSpc>
                <a:spcPct val="90000"/>
              </a:lnSpc>
            </a:pPr>
            <a:r>
              <a:rPr lang="hr-HR"/>
              <a:t>Definira da li je neki element EMPTY ili pohranjuje nekakav sadržaj (npr. običan tekst)</a:t>
            </a:r>
          </a:p>
          <a:p>
            <a:pPr>
              <a:lnSpc>
                <a:spcPct val="90000"/>
              </a:lnSpc>
            </a:pPr>
            <a:r>
              <a:rPr lang="hr-HR"/>
              <a:t>Definira tipove podataka  za sadržaj elemenata i vrijednost atributa</a:t>
            </a:r>
          </a:p>
          <a:p>
            <a:pPr>
              <a:lnSpc>
                <a:spcPct val="90000"/>
              </a:lnSpc>
            </a:pPr>
            <a:r>
              <a:rPr lang="hr-HR"/>
              <a:t>Definira početne i fiksne vrijednosti za sadržaje elemenata i vrijednosti atributa</a:t>
            </a:r>
          </a:p>
          <a:p>
            <a:pPr>
              <a:lnSpc>
                <a:spcPct val="90000"/>
              </a:lnSpc>
            </a:pPr>
            <a:endParaRPr lang="hr-H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039124-ABE0-4505-B0E1-9EE7143C7DFC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060450" y="430213"/>
            <a:ext cx="6013450" cy="614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400"/>
              <a:t>&lt;?xml version="1.0"?&gt;</a:t>
            </a:r>
          </a:p>
          <a:p>
            <a:pPr eaLnBrk="1" hangingPunct="1"/>
            <a:r>
              <a:rPr lang="en-US" sz="1400"/>
              <a:t>&lt;xsd:schema xmlns:xsd="http://www.w3.org/2001/XMLSchema"</a:t>
            </a:r>
          </a:p>
          <a:p>
            <a:pPr eaLnBrk="1" hangingPunct="1"/>
            <a:r>
              <a:rPr lang="en-US" sz="1400"/>
              <a:t>                      targetNamespace="http://www.books.org"</a:t>
            </a:r>
          </a:p>
          <a:p>
            <a:pPr eaLnBrk="1" hangingPunct="1"/>
            <a:r>
              <a:rPr lang="en-US" sz="1400"/>
              <a:t>                      </a:t>
            </a:r>
            <a:r>
              <a:rPr lang="en-US" sz="1400" b="1"/>
              <a:t>xmlns="http://www.books.org"</a:t>
            </a:r>
          </a:p>
          <a:p>
            <a:pPr eaLnBrk="1" hangingPunct="1"/>
            <a:r>
              <a:rPr lang="en-US" sz="1400"/>
              <a:t>                      elementFormDefault="qualified"&gt;</a:t>
            </a:r>
          </a:p>
          <a:p>
            <a:pPr eaLnBrk="1" hangingPunct="1"/>
            <a:r>
              <a:rPr lang="en-US" sz="1400"/>
              <a:t>    &lt;xsd:element name="BookStore"&gt;</a:t>
            </a:r>
          </a:p>
          <a:p>
            <a:pPr eaLnBrk="1" hangingPunct="1"/>
            <a:r>
              <a:rPr lang="en-US" sz="1400"/>
              <a:t>        &lt;xsd:complexType&gt;</a:t>
            </a:r>
          </a:p>
          <a:p>
            <a:pPr eaLnBrk="1" hangingPunct="1"/>
            <a:r>
              <a:rPr lang="en-US" sz="1400"/>
              <a:t>            &lt;xsd:sequence&gt;</a:t>
            </a:r>
          </a:p>
          <a:p>
            <a:pPr eaLnBrk="1" hangingPunct="1"/>
            <a:r>
              <a:rPr lang="en-US" sz="1400"/>
              <a:t>                &lt;xsd:element</a:t>
            </a:r>
            <a:r>
              <a:rPr lang="en-US" sz="1400" b="1"/>
              <a:t> ref="Book"</a:t>
            </a:r>
            <a:r>
              <a:rPr lang="en-US" sz="1400"/>
              <a:t> minOccurs="1" maxOccurs="unbounded"/&gt;</a:t>
            </a:r>
          </a:p>
          <a:p>
            <a:pPr eaLnBrk="1" hangingPunct="1"/>
            <a:r>
              <a:rPr lang="en-US" sz="1400"/>
              <a:t>            &lt;/xsd:sequence&gt;</a:t>
            </a:r>
          </a:p>
          <a:p>
            <a:pPr eaLnBrk="1" hangingPunct="1"/>
            <a:r>
              <a:rPr lang="en-US" sz="1400"/>
              <a:t>        &lt;/xsd:complexType&gt;</a:t>
            </a:r>
          </a:p>
          <a:p>
            <a:pPr eaLnBrk="1" hangingPunct="1"/>
            <a:r>
              <a:rPr lang="en-US" sz="1400"/>
              <a:t>    &lt;/xsd:element&gt;</a:t>
            </a:r>
          </a:p>
          <a:p>
            <a:pPr eaLnBrk="1" hangingPunct="1"/>
            <a:r>
              <a:rPr lang="en-US" sz="1400"/>
              <a:t>    &lt;xsd:element name="Book"&gt;</a:t>
            </a:r>
          </a:p>
          <a:p>
            <a:pPr eaLnBrk="1" hangingPunct="1"/>
            <a:r>
              <a:rPr lang="en-US" sz="1400"/>
              <a:t>        &lt;xsd:complexType&gt;</a:t>
            </a:r>
          </a:p>
          <a:p>
            <a:pPr eaLnBrk="1" hangingPunct="1"/>
            <a:r>
              <a:rPr lang="en-US" sz="1400"/>
              <a:t>            &lt;xsd:sequence&gt;</a:t>
            </a:r>
          </a:p>
          <a:p>
            <a:pPr eaLnBrk="1" hangingPunct="1"/>
            <a:r>
              <a:rPr lang="en-US" sz="1400"/>
              <a:t>                &lt;xsd:element ref="Title" minOccurs="1" maxOccurs="1"/&gt;</a:t>
            </a:r>
          </a:p>
          <a:p>
            <a:pPr eaLnBrk="1" hangingPunct="1"/>
            <a:r>
              <a:rPr lang="en-US" sz="1400"/>
              <a:t>                &lt;xsd:element ref="Author" minOccurs="1" maxOccurs="1"/&gt;</a:t>
            </a:r>
          </a:p>
          <a:p>
            <a:pPr eaLnBrk="1" hangingPunct="1"/>
            <a:r>
              <a:rPr lang="en-US" sz="1400"/>
              <a:t>                &lt;xsd:element ref="Date" minOccurs="1" maxOccurs="1"/&gt;</a:t>
            </a:r>
          </a:p>
          <a:p>
            <a:pPr eaLnBrk="1" hangingPunct="1"/>
            <a:r>
              <a:rPr lang="en-US" sz="1400"/>
              <a:t>                &lt;xsd:element ref="ISBN" minOccurs="1" maxOccurs="1"/&gt;</a:t>
            </a:r>
          </a:p>
          <a:p>
            <a:pPr eaLnBrk="1" hangingPunct="1"/>
            <a:r>
              <a:rPr lang="en-US" sz="1400"/>
              <a:t>                &lt;xsd:element ref="Publisher" minOccurs="1" maxOccurs="1"/&gt;</a:t>
            </a:r>
          </a:p>
          <a:p>
            <a:pPr eaLnBrk="1" hangingPunct="1"/>
            <a:r>
              <a:rPr lang="en-US" sz="1400"/>
              <a:t>            &lt;/xsd:sequence&gt;</a:t>
            </a:r>
          </a:p>
          <a:p>
            <a:pPr eaLnBrk="1" hangingPunct="1"/>
            <a:r>
              <a:rPr lang="en-US" sz="1400"/>
              <a:t>        &lt;/xsd:complexType&gt;</a:t>
            </a:r>
          </a:p>
          <a:p>
            <a:pPr eaLnBrk="1" hangingPunct="1"/>
            <a:r>
              <a:rPr lang="en-US" sz="1400"/>
              <a:t>    &lt;/xsd:element&gt;</a:t>
            </a:r>
          </a:p>
          <a:p>
            <a:pPr eaLnBrk="1" hangingPunct="1"/>
            <a:r>
              <a:rPr lang="en-US" sz="1400"/>
              <a:t>    &lt;xsd:element name="Title" type="xsd:string"/&gt;</a:t>
            </a:r>
          </a:p>
          <a:p>
            <a:pPr eaLnBrk="1" hangingPunct="1"/>
            <a:r>
              <a:rPr lang="en-US" sz="1400"/>
              <a:t>    &lt;xsd:element name="Author" type="xsd:string"/&gt;</a:t>
            </a:r>
          </a:p>
          <a:p>
            <a:pPr eaLnBrk="1" hangingPunct="1"/>
            <a:r>
              <a:rPr lang="en-US" sz="1400"/>
              <a:t>    &lt;xsd:element name="Date" type="xsd:string"/&gt;</a:t>
            </a:r>
          </a:p>
          <a:p>
            <a:pPr eaLnBrk="1" hangingPunct="1"/>
            <a:r>
              <a:rPr lang="en-US" sz="1400"/>
              <a:t>    &lt;xsd:element name="ISBN" type="xsd:string"/&gt;</a:t>
            </a:r>
          </a:p>
          <a:p>
            <a:pPr eaLnBrk="1" hangingPunct="1"/>
            <a:r>
              <a:rPr lang="en-US" sz="1400"/>
              <a:t>    &lt;xsd:element name="Publisher" type="xsd:string"/&gt;</a:t>
            </a:r>
          </a:p>
          <a:p>
            <a:pPr eaLnBrk="1" hangingPunct="1"/>
            <a:r>
              <a:rPr lang="en-US" sz="1400"/>
              <a:t>&lt;/xsd:schema&gt;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571500" y="796925"/>
            <a:ext cx="8072438" cy="34163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&lt;xsd:attribute name="Category"  use="required"&gt;</a:t>
            </a:r>
          </a:p>
          <a:p>
            <a:pPr eaLnBrk="1" hangingPunct="1"/>
            <a:r>
              <a:rPr lang="en-US"/>
              <a:t>         &lt;xsd:simpleType&gt;</a:t>
            </a:r>
          </a:p>
          <a:p>
            <a:pPr eaLnBrk="1" hangingPunct="1"/>
            <a:r>
              <a:rPr lang="en-US"/>
              <a:t>              &lt;xsd:restriction base="xsd:string"&gt;</a:t>
            </a:r>
          </a:p>
          <a:p>
            <a:pPr eaLnBrk="1" hangingPunct="1"/>
            <a:r>
              <a:rPr lang="en-US"/>
              <a:t>                   &lt;xsd:enumeration value="autobiography"/&gt;</a:t>
            </a:r>
          </a:p>
          <a:p>
            <a:pPr eaLnBrk="1" hangingPunct="1"/>
            <a:r>
              <a:rPr lang="en-US"/>
              <a:t>                   &lt;xsd:enumeration value="non-fiction"/&gt;</a:t>
            </a:r>
          </a:p>
          <a:p>
            <a:pPr eaLnBrk="1" hangingPunct="1"/>
            <a:r>
              <a:rPr lang="en-US"/>
              <a:t>                   &lt;xsd:enumeration value="fiction"/&gt;</a:t>
            </a:r>
          </a:p>
          <a:p>
            <a:pPr eaLnBrk="1" hangingPunct="1"/>
            <a:r>
              <a:rPr lang="en-US"/>
              <a:t>              &lt;/xsd:restriction&gt;</a:t>
            </a:r>
          </a:p>
          <a:p>
            <a:pPr eaLnBrk="1" hangingPunct="1"/>
            <a:r>
              <a:rPr lang="en-US"/>
              <a:t>         &lt;/xsd:simpleType&gt;</a:t>
            </a:r>
          </a:p>
          <a:p>
            <a:pPr eaLnBrk="1" hangingPunct="1"/>
            <a:r>
              <a:rPr lang="en-US"/>
              <a:t>&lt;/xsd:attribute</a:t>
            </a:r>
            <a:r>
              <a:rPr lang="hr-HR"/>
              <a:t>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HR Wikipedia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>
                <a:hlinkClick r:id="rId3"/>
              </a:rPr>
              <a:t>http://hr.wikipedia.org/wiki/XML</a:t>
            </a:r>
            <a:r>
              <a:rPr lang="hr-HR" dirty="0"/>
              <a:t> </a:t>
            </a:r>
          </a:p>
          <a:p>
            <a:r>
              <a:rPr lang="hr-HR" dirty="0">
                <a:hlinkClick r:id="rId4"/>
              </a:rPr>
              <a:t>http://hr.wikipedia.org/wiki/DTD</a:t>
            </a:r>
            <a:r>
              <a:rPr lang="hr-HR" dirty="0"/>
              <a:t> </a:t>
            </a:r>
          </a:p>
          <a:p>
            <a:r>
              <a:rPr lang="hr-HR" dirty="0">
                <a:hlinkClick r:id="rId5"/>
              </a:rPr>
              <a:t>http://hr.wikipedia.org/wiki/XML_Schema</a:t>
            </a:r>
            <a:r>
              <a:rPr lang="hr-HR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/>
              <a:t>XML </a:t>
            </a:r>
            <a:r>
              <a:rPr lang="hr-HR" sz="3600" dirty="0" err="1"/>
              <a:t>Schema</a:t>
            </a:r>
            <a:r>
              <a:rPr lang="hr-HR" sz="3600" dirty="0"/>
              <a:t> zamjena je za DTD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pisana je u XML (ima istu sintaksu kao i XML dokumenti)</a:t>
            </a:r>
          </a:p>
          <a:p>
            <a:r>
              <a:rPr lang="hr-HR" dirty="0"/>
              <a:t>posjeduje daleko više mogućnosti u opisu strukture dokumenta od DTD-a (npr. </a:t>
            </a:r>
            <a:r>
              <a:rPr lang="hr-HR" i="1" dirty="0"/>
              <a:t>data </a:t>
            </a:r>
            <a:r>
              <a:rPr lang="hr-HR" i="1" dirty="0" err="1"/>
              <a:t>types</a:t>
            </a:r>
            <a:r>
              <a:rPr lang="hr-HR" dirty="0"/>
              <a:t>)</a:t>
            </a:r>
          </a:p>
          <a:p>
            <a:r>
              <a:rPr lang="hr-HR" dirty="0"/>
              <a:t>Osigurava podršku za tipove podataka</a:t>
            </a:r>
          </a:p>
          <a:p>
            <a:r>
              <a:rPr lang="hr-HR" dirty="0"/>
              <a:t>Osigurava podršku za </a:t>
            </a:r>
            <a:r>
              <a:rPr lang="hr-HR" i="1" dirty="0" err="1"/>
              <a:t>namespaces</a:t>
            </a:r>
            <a:endParaRPr lang="hr-HR" i="1" dirty="0"/>
          </a:p>
          <a:p>
            <a:r>
              <a:rPr lang="hr-HR" dirty="0"/>
              <a:t>Proširiva je za buduću nadogradnju…</a:t>
            </a:r>
          </a:p>
          <a:p>
            <a:r>
              <a:rPr lang="hr-HR" dirty="0"/>
              <a:t>…ali je izrazito kompleksna! </a:t>
            </a:r>
            <a:r>
              <a:rPr lang="hr-HR" dirty="0">
                <a:sym typeface="Wingdings" panose="05000000000000000000" pitchFamily="2" charset="2"/>
              </a:rPr>
              <a:t></a:t>
            </a:r>
            <a:endParaRPr lang="hr-HR" dirty="0"/>
          </a:p>
          <a:p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Tipovi podataka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Primjer tipa podatka: </a:t>
            </a:r>
            <a:r>
              <a:rPr lang="hr-HR" i="1" dirty="0"/>
              <a:t>date </a:t>
            </a:r>
            <a:r>
              <a:rPr lang="hr-HR" dirty="0"/>
              <a:t>(polje za upis datuma)</a:t>
            </a:r>
          </a:p>
          <a:p>
            <a:r>
              <a:rPr lang="hr-HR" dirty="0"/>
              <a:t>Primjer zapisa </a:t>
            </a:r>
            <a:r>
              <a:rPr lang="hr-HR"/>
              <a:t>datuma 03-11-2019 </a:t>
            </a:r>
            <a:r>
              <a:rPr lang="hr-HR" dirty="0"/>
              <a:t>u nekim zemljama označava 3. </a:t>
            </a:r>
            <a:r>
              <a:rPr lang="hr-HR"/>
              <a:t>studeni 2019. </a:t>
            </a:r>
            <a:r>
              <a:rPr lang="hr-HR" dirty="0"/>
              <a:t>a u nekim 11. </a:t>
            </a:r>
            <a:r>
              <a:rPr lang="hr-HR"/>
              <a:t>ožujak 2019.</a:t>
            </a:r>
            <a:endParaRPr lang="hr-HR" dirty="0"/>
          </a:p>
          <a:p>
            <a:r>
              <a:rPr lang="hr-HR" dirty="0"/>
              <a:t>XML </a:t>
            </a:r>
            <a:r>
              <a:rPr lang="hr-HR" dirty="0" err="1"/>
              <a:t>Schema</a:t>
            </a:r>
            <a:r>
              <a:rPr lang="hr-HR" dirty="0"/>
              <a:t> to razrješava tipom podatka </a:t>
            </a:r>
            <a:r>
              <a:rPr lang="hr-HR" i="1" dirty="0"/>
              <a:t>date</a:t>
            </a:r>
            <a:r>
              <a:rPr lang="hr-HR" dirty="0"/>
              <a:t>:</a:t>
            </a:r>
            <a:br>
              <a:rPr lang="hr-HR" dirty="0"/>
            </a:br>
            <a:endParaRPr lang="hr-HR" dirty="0"/>
          </a:p>
          <a:p>
            <a:pPr>
              <a:buFontTx/>
              <a:buNone/>
            </a:pPr>
            <a:r>
              <a:rPr lang="hr-HR" dirty="0"/>
              <a:t>	koji koristi format YYYY-MM-DD; odatle, zapisani datum je 11. </a:t>
            </a:r>
            <a:r>
              <a:rPr lang="hr-HR"/>
              <a:t>ožujak 2019. </a:t>
            </a:r>
            <a:endParaRPr lang="hr-HR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68538" y="4581525"/>
            <a:ext cx="5327650" cy="40229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b="1" dirty="0">
                <a:latin typeface="Arial" panose="020B0604020202020204" pitchFamily="34" charset="0"/>
              </a:rPr>
              <a:t>&lt;date </a:t>
            </a:r>
            <a:r>
              <a:rPr lang="hr-HR" sz="2000" b="1" dirty="0" err="1">
                <a:latin typeface="Arial" panose="020B0604020202020204" pitchFamily="34" charset="0"/>
              </a:rPr>
              <a:t>type</a:t>
            </a:r>
            <a:r>
              <a:rPr lang="hr-HR" sz="2000" b="1" dirty="0">
                <a:latin typeface="Arial" panose="020B0604020202020204" pitchFamily="34" charset="0"/>
              </a:rPr>
              <a:t>="date</a:t>
            </a:r>
            <a:r>
              <a:rPr lang="hr-HR" sz="2000" b="1">
                <a:latin typeface="Arial" panose="020B0604020202020204" pitchFamily="34" charset="0"/>
              </a:rPr>
              <a:t>"&gt;2019-03-11</a:t>
            </a:r>
            <a:r>
              <a:rPr lang="hr-HR" sz="2000" b="1" dirty="0">
                <a:latin typeface="Arial" panose="020B0604020202020204" pitchFamily="34" charset="0"/>
              </a:rPr>
              <a:t>&lt;/date&gt;</a:t>
            </a:r>
            <a:r>
              <a:rPr lang="hr-HR" sz="200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Tipovi podataka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numerički tipovi podataka ("byte", "float", "long") </a:t>
            </a:r>
          </a:p>
          <a:p>
            <a:r>
              <a:rPr lang="hr-HR"/>
              <a:t>tipovi podataka za opis datuma vremena i trajanja ("time", "date", "timeinstant", "timeduration") </a:t>
            </a:r>
          </a:p>
          <a:p>
            <a:r>
              <a:rPr lang="hr-HR"/>
              <a:t>logički tip podataka ("boolean" – može imati vrijednost "true" ili "false") </a:t>
            </a:r>
          </a:p>
          <a:p>
            <a:r>
              <a:rPr lang="hr-HR"/>
              <a:t>tip podataka za unos binarnih brojeva ("binary")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3275"/>
          </a:xfrm>
        </p:spPr>
        <p:txBody>
          <a:bodyPr/>
          <a:lstStyle/>
          <a:p>
            <a:r>
              <a:rPr lang="hr-HR" sz="3200" dirty="0"/>
              <a:t>Podsjetnik na XML </a:t>
            </a:r>
            <a:r>
              <a:rPr lang="hr-HR" sz="3200" dirty="0" err="1"/>
              <a:t>Namespaces</a:t>
            </a:r>
            <a:endParaRPr lang="hr-HR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80400" cy="5184775"/>
          </a:xfrm>
        </p:spPr>
        <p:txBody>
          <a:bodyPr/>
          <a:lstStyle/>
          <a:p>
            <a:r>
              <a:rPr lang="hr-HR"/>
              <a:t>Kako u XML-u elementi nisu unaprijed definirani često dolazi do pojave da dva različita XML dokumenta imaju element istog naziva ali drugačijeg značenja (engl. </a:t>
            </a:r>
            <a:r>
              <a:rPr lang="hr-HR" b="1" i="1"/>
              <a:t>name conflicts</a:t>
            </a:r>
            <a:r>
              <a:rPr lang="hr-HR"/>
              <a:t>).</a:t>
            </a:r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r>
              <a:rPr lang="hr-HR"/>
              <a:t>XML Namespaces - osiguravaju metodu za izbjegavanje davanja istih naziva elementima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84213" y="3740150"/>
            <a:ext cx="2808287" cy="1920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&lt;table&gt;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&lt;tr&gt;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&lt;td&gt;Apples&lt;/td&gt;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&lt;td&gt;Bananas&lt;/td&gt;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&lt;/tr&gt;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&lt;/table&gt;</a:t>
            </a:r>
            <a:endParaRPr lang="en-US" sz="2000" b="1">
              <a:latin typeface="Arial" panose="020B0604020202020204" pitchFamily="34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211638" y="3973513"/>
            <a:ext cx="4681537" cy="16160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&lt;table&gt;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&lt;name&gt;African Coffee Table&lt;/name&gt;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&lt;width&gt;80&lt;/width&gt; &lt;length&gt;120&lt;/length&gt;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&lt;/table&gt; </a:t>
            </a:r>
            <a:endParaRPr lang="en-US" sz="2000" b="1">
              <a:latin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11188" y="3068638"/>
            <a:ext cx="2886075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XML doc. koji pohranjuje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informacije u tablici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284663" y="3141663"/>
            <a:ext cx="44640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XML doc. koji pohranjuje informacije o stolu (namještaj)(engl. </a:t>
            </a:r>
            <a:r>
              <a:rPr lang="hr-HR" sz="1800" b="1" i="1">
                <a:latin typeface="Arial" panose="020B0604020202020204" pitchFamily="34" charset="0"/>
              </a:rPr>
              <a:t>table</a:t>
            </a:r>
            <a:r>
              <a:rPr lang="hr-HR" sz="1800" b="1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549275"/>
            <a:ext cx="8785225" cy="1079500"/>
          </a:xfrm>
        </p:spPr>
        <p:txBody>
          <a:bodyPr/>
          <a:lstStyle/>
          <a:p>
            <a:r>
              <a:rPr lang="hr-HR" sz="3000"/>
              <a:t>Razrješenje problema istih naziva elemenata (</a:t>
            </a:r>
            <a:r>
              <a:rPr lang="hr-HR" sz="3000" i="1"/>
              <a:t>name conflicts</a:t>
            </a:r>
            <a:r>
              <a:rPr lang="hr-HR" sz="3000"/>
              <a:t>) pomoću prefiksa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642350" cy="4114800"/>
          </a:xfrm>
        </p:spPr>
        <p:txBody>
          <a:bodyPr/>
          <a:lstStyle/>
          <a:p>
            <a:r>
              <a:rPr lang="hr-HR"/>
              <a:t>Postoje dva različita elementa &lt;h:table&gt; i &lt;f:table&gt;</a:t>
            </a:r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r>
              <a:rPr lang="hr-HR"/>
              <a:t>Kreirali smo dvije različite vrste elementa &lt;table&gt;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23850" y="3236913"/>
            <a:ext cx="2951163" cy="1920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&lt;h:table&gt;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&lt;h:tr&gt; &lt;h:td&gt;Apples&lt;/h:td&gt; &lt;h:td&gt;Bananas&lt;/h:td&gt; &lt;/h:tr&gt;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&lt;/h:table&gt;</a:t>
            </a:r>
            <a:r>
              <a:rPr lang="hr-HR" sz="2000">
                <a:latin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708400" y="3468688"/>
            <a:ext cx="5184775" cy="16160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&lt;f:table&gt;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&lt;f:name&gt;African Coffee Table&lt;/f:name&gt;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&lt;f:width&gt;80&lt;/f:width&gt; &lt;f:length&gt;120&lt;/f:length&gt;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&lt;/f:table&gt;</a:t>
            </a:r>
            <a:r>
              <a:rPr lang="hr-HR" sz="2000">
                <a:latin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23850" y="2500313"/>
            <a:ext cx="2886075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XML doc. koji pohranjuje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informacije u tablici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851275" y="2636838"/>
            <a:ext cx="44640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XML doc. koji pohranjuje informacije o stolu (namještaj)(engl. </a:t>
            </a:r>
            <a:r>
              <a:rPr lang="hr-HR" sz="1800" b="1" i="1">
                <a:latin typeface="Arial" panose="020B0604020202020204" pitchFamily="34" charset="0"/>
              </a:rPr>
              <a:t>table</a:t>
            </a:r>
            <a:r>
              <a:rPr lang="hr-HR" sz="1800" b="1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549275"/>
            <a:ext cx="8785225" cy="10795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pattFill prst="ltDnDiag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r-HR" sz="3000"/>
              <a:t>Razrješenje problema istih naziva elemenata (</a:t>
            </a:r>
            <a:r>
              <a:rPr lang="hr-HR" sz="3000" i="1"/>
              <a:t>name conflicts</a:t>
            </a:r>
            <a:r>
              <a:rPr lang="hr-HR" sz="3000"/>
              <a:t>) pomoću namespaces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642350" cy="4114800"/>
          </a:xfrm>
        </p:spPr>
        <p:txBody>
          <a:bodyPr/>
          <a:lstStyle/>
          <a:p>
            <a:r>
              <a:rPr lang="hr-HR"/>
              <a:t>Postoje dva različita elementa &lt;h:table&gt; i &lt;f:table&gt;</a:t>
            </a:r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r>
              <a:rPr lang="hr-HR"/>
              <a:t>Sintaksa:</a:t>
            </a:r>
          </a:p>
          <a:p>
            <a:pPr>
              <a:buFontTx/>
              <a:buNone/>
            </a:pPr>
            <a:endParaRPr lang="hr-HR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00113" y="2492375"/>
            <a:ext cx="7416800" cy="1920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&lt;h:table </a:t>
            </a:r>
            <a:r>
              <a:rPr lang="hr-HR" sz="1800" b="1">
                <a:latin typeface="Arial" panose="020B0604020202020204" pitchFamily="34" charset="0"/>
              </a:rPr>
              <a:t>xmlns:h="http://www.w3.org/TR/html4/"</a:t>
            </a:r>
            <a:r>
              <a:rPr lang="hr-HR" sz="2000" b="1">
                <a:latin typeface="Arial" panose="020B0604020202020204" pitchFamily="34" charset="0"/>
              </a:rPr>
              <a:t>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&lt;h:tr&gt;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&lt;h:td&gt;Apples&lt;/h:td&gt;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&lt;h:td&gt;Bananas&lt;/h:td&gt;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&lt;/h:tr&gt; </a:t>
            </a:r>
          </a:p>
          <a:p>
            <a:pPr eaLnBrk="1" hangingPunct="1"/>
            <a:r>
              <a:rPr lang="hr-HR" sz="2000" b="1">
                <a:latin typeface="Arial" panose="020B0604020202020204" pitchFamily="34" charset="0"/>
              </a:rPr>
              <a:t>&lt;/h:table&gt;</a:t>
            </a:r>
            <a:r>
              <a:rPr lang="hr-HR" sz="2000">
                <a:latin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00113" y="5262563"/>
            <a:ext cx="7416800" cy="11906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&lt;f:table xmlns:f="http://www.w3schools.com/furniture” &gt; 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&lt;f:name&gt;African Coffee Table&lt;/f:name&gt; 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&lt;f:width&gt;80&lt;/f:width&gt; &lt;f:length&gt;120&lt;/f:length&gt; 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&lt;/f:table&gt;</a:t>
            </a:r>
            <a:r>
              <a:rPr lang="hr-HR" sz="1800">
                <a:latin typeface="Arial" panose="020B0604020202020204" pitchFamily="34" charset="0"/>
              </a:rPr>
              <a:t> 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195513" y="4652963"/>
            <a:ext cx="5487987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9000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200">
                <a:latin typeface="Arial" panose="020B0604020202020204" pitchFamily="34" charset="0"/>
              </a:rPr>
              <a:t>xmlns:</a:t>
            </a:r>
            <a:r>
              <a:rPr lang="en-GB" sz="2200" i="1">
                <a:latin typeface="Arial" panose="020B0604020202020204" pitchFamily="34" charset="0"/>
              </a:rPr>
              <a:t>namespace-prefix</a:t>
            </a:r>
            <a:r>
              <a:rPr lang="en-GB" sz="2200">
                <a:latin typeface="Arial" panose="020B0604020202020204" pitchFamily="34" charset="0"/>
              </a:rPr>
              <a:t>="</a:t>
            </a:r>
            <a:r>
              <a:rPr lang="en-GB" sz="2200" i="1">
                <a:latin typeface="Arial" panose="020B0604020202020204" pitchFamily="34" charset="0"/>
              </a:rPr>
              <a:t>namespaceURI</a:t>
            </a:r>
            <a:r>
              <a:rPr lang="en-GB" sz="2200">
                <a:latin typeface="Arial" panose="020B0604020202020204" pitchFamily="34" charset="0"/>
              </a:rPr>
              <a:t>" 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932363" y="2997200"/>
            <a:ext cx="2886075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XML doc. koji pohranjuje</a:t>
            </a:r>
          </a:p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informacije u tablici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211638" y="6216650"/>
            <a:ext cx="44640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b="1">
                <a:latin typeface="Arial" panose="020B0604020202020204" pitchFamily="34" charset="0"/>
              </a:rPr>
              <a:t>XML doc. koji pohranjuje informacije o stolu (namještaj)(engl. </a:t>
            </a:r>
            <a:r>
              <a:rPr lang="hr-HR" sz="1800" b="1" i="1">
                <a:latin typeface="Arial" panose="020B0604020202020204" pitchFamily="34" charset="0"/>
              </a:rPr>
              <a:t>table</a:t>
            </a:r>
            <a:r>
              <a:rPr lang="hr-HR" sz="1800" b="1"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i="1"/>
              <a:t>xmlns</a:t>
            </a:r>
            <a:r>
              <a:rPr lang="hr-HR"/>
              <a:t> atribut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Ako se </a:t>
            </a:r>
            <a:r>
              <a:rPr lang="hr-HR" i="1"/>
              <a:t>xmlns</a:t>
            </a:r>
            <a:r>
              <a:rPr lang="hr-HR"/>
              <a:t> atribut s određenim prefiksom pojavljuje u startnom elementu svi podelementi sa tim prefiksom upućuju na isti </a:t>
            </a:r>
            <a:r>
              <a:rPr lang="hr-HR" i="1"/>
              <a:t>namespace</a:t>
            </a:r>
            <a:r>
              <a:rPr lang="hr-HR"/>
              <a:t>.</a:t>
            </a:r>
          </a:p>
          <a:p>
            <a:endParaRPr lang="hr-HR"/>
          </a:p>
          <a:p>
            <a:endParaRPr lang="hr-HR"/>
          </a:p>
          <a:p>
            <a:r>
              <a:rPr lang="hr-HR"/>
              <a:t>NamespacesURI ne predstavlja stvarnu adresu već jedinstveni identifikator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835150" y="3695700"/>
            <a:ext cx="5487988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9000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sz="2200">
                <a:latin typeface="Arial" panose="020B0604020202020204" pitchFamily="34" charset="0"/>
              </a:rPr>
              <a:t>xmlns:</a:t>
            </a:r>
            <a:r>
              <a:rPr lang="en-GB" sz="2200" i="1">
                <a:latin typeface="Arial" panose="020B0604020202020204" pitchFamily="34" charset="0"/>
              </a:rPr>
              <a:t>namespace-prefix</a:t>
            </a:r>
            <a:r>
              <a:rPr lang="en-GB" sz="2200">
                <a:latin typeface="Arial" panose="020B0604020202020204" pitchFamily="34" charset="0"/>
              </a:rPr>
              <a:t>="</a:t>
            </a:r>
            <a:r>
              <a:rPr lang="en-GB" sz="2200" i="1">
                <a:latin typeface="Arial" panose="020B0604020202020204" pitchFamily="34" charset="0"/>
              </a:rPr>
              <a:t>namespaceURI</a:t>
            </a:r>
            <a:r>
              <a:rPr lang="en-GB" sz="2200">
                <a:latin typeface="Arial" panose="020B0604020202020204" pitchFamily="34" charset="0"/>
              </a:rPr>
              <a:t>"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9999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99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2594</Words>
  <Application>Microsoft Office PowerPoint</Application>
  <PresentationFormat>Prikaz na zaslonu (4:3)</PresentationFormat>
  <Paragraphs>314</Paragraphs>
  <Slides>22</Slides>
  <Notes>22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Verdana</vt:lpstr>
      <vt:lpstr>Wingdings</vt:lpstr>
      <vt:lpstr>Default Design</vt:lpstr>
      <vt:lpstr>VJEŽBA 10</vt:lpstr>
      <vt:lpstr>XML Schema - uvod</vt:lpstr>
      <vt:lpstr>XML Schema zamjena je za DTD</vt:lpstr>
      <vt:lpstr>Tipovi podataka</vt:lpstr>
      <vt:lpstr>Tipovi podataka (2)</vt:lpstr>
      <vt:lpstr>Podsjetnik na XML Namespaces</vt:lpstr>
      <vt:lpstr>Razrješenje problema istih naziva elemenata (name conflicts) pomoću prefiksa</vt:lpstr>
      <vt:lpstr>Razrješenje problema istih naziva elemenata (name conflicts) pomoću namespaces</vt:lpstr>
      <vt:lpstr>xmlns atribut</vt:lpstr>
      <vt:lpstr>Default-ni Namespaces</vt:lpstr>
      <vt:lpstr>PowerPoint prezentacija</vt:lpstr>
      <vt:lpstr>PowerPoint prezentacija</vt:lpstr>
      <vt:lpstr>Tipovi elemenata</vt:lpstr>
      <vt:lpstr>Definiranje atributa</vt:lpstr>
      <vt:lpstr>Broj pojavljivanja elemenata (kardinalnost)</vt:lpstr>
      <vt:lpstr>Ograničenja elemenata...</vt:lpstr>
      <vt:lpstr>Ispravnost i valjanost XML Scheme</vt:lpstr>
      <vt:lpstr>PowerPoint prezentacija</vt:lpstr>
      <vt:lpstr>PowerPoint prezentacija</vt:lpstr>
      <vt:lpstr>PowerPoint prezentacija</vt:lpstr>
      <vt:lpstr>PowerPoint prezentacija</vt:lpstr>
      <vt:lpstr>HR Wikipedia</vt:lpstr>
    </vt:vector>
  </TitlesOfParts>
  <Company>Dosada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INFORMACIJSKA TEHNOLOGIJA vježbe</dc:title>
  <dc:creator>Boris Bosancic</dc:creator>
  <cp:lastModifiedBy>Korisnik</cp:lastModifiedBy>
  <cp:revision>259</cp:revision>
  <dcterms:created xsi:type="dcterms:W3CDTF">2005-10-30T12:45:42Z</dcterms:created>
  <dcterms:modified xsi:type="dcterms:W3CDTF">2021-12-23T09:00:16Z</dcterms:modified>
</cp:coreProperties>
</file>