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13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9900"/>
    <a:srgbClr val="FF9900"/>
    <a:srgbClr val="FF3300"/>
    <a:srgbClr val="C0C0C0"/>
    <a:srgbClr val="FFFF99"/>
    <a:srgbClr val="CCEC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89" autoAdjust="0"/>
    <p:restoredTop sz="94660" autoAdjust="0"/>
  </p:normalViewPr>
  <p:slideViewPr>
    <p:cSldViewPr>
      <p:cViewPr varScale="1">
        <p:scale>
          <a:sx n="86" d="100"/>
          <a:sy n="86" d="100"/>
        </p:scale>
        <p:origin x="127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B031D51-970E-46DE-A0A3-5DD9F0ED91E6}" type="datetimeFigureOut">
              <a:rPr lang="sr-Latn-CS"/>
              <a:pPr>
                <a:defRPr/>
              </a:pPr>
              <a:t>13.1.2021.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r-H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CC01D34-A8CF-4D93-97A0-D7F76A497175}" type="slidenum">
              <a:rPr lang="hr-HR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763952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86CF5DC-F9E3-4BAB-B172-0486EE42C836}" type="slidenum">
              <a:rPr lang="hr-HR" sz="1200"/>
              <a:pPr eaLnBrk="1" hangingPunct="1"/>
              <a:t>1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2509844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B963E4E-3539-4688-9FDC-01630E603DBE}" type="slidenum">
              <a:rPr lang="hr-HR" sz="1200"/>
              <a:pPr eaLnBrk="1" hangingPunct="1"/>
              <a:t>10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2468372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EFF4C85-7494-4A79-B7C6-22110ADA4DAD}" type="slidenum">
              <a:rPr lang="hr-HR" sz="1200"/>
              <a:pPr eaLnBrk="1" hangingPunct="1"/>
              <a:t>11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3359529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6C6F787-9B5A-4A36-8D75-376B76BF1A5E}" type="slidenum">
              <a:rPr lang="hr-HR" sz="1200"/>
              <a:pPr eaLnBrk="1" hangingPunct="1"/>
              <a:t>12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3012788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BB127F4-930B-41A3-B794-3E8B90FBC3EB}" type="slidenum">
              <a:rPr lang="hr-HR" sz="1200"/>
              <a:pPr eaLnBrk="1" hangingPunct="1"/>
              <a:t>13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666670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A102585-8BF8-41DD-9DFD-B9055A05E099}" type="slidenum">
              <a:rPr lang="hr-HR" sz="1200"/>
              <a:pPr eaLnBrk="1" hangingPunct="1"/>
              <a:t>14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2974140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7614A39-41E4-4301-95BF-D7D7493EDF8A}" type="slidenum">
              <a:rPr lang="hr-HR" sz="1200"/>
              <a:pPr eaLnBrk="1" hangingPunct="1"/>
              <a:t>15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1618814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099372C-66A6-4BD3-8D9E-653610C734E8}" type="slidenum">
              <a:rPr lang="hr-HR" sz="1200"/>
              <a:pPr eaLnBrk="1" hangingPunct="1"/>
              <a:t>16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39521171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75E053E-3074-4705-BE9F-0CE6964E2B61}" type="slidenum">
              <a:rPr lang="hr-HR" sz="1200"/>
              <a:pPr eaLnBrk="1" hangingPunct="1"/>
              <a:t>17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1393511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56EC7EE-143F-4D44-B92F-F69A168C5DB7}" type="slidenum">
              <a:rPr lang="hr-HR" sz="1200"/>
              <a:pPr eaLnBrk="1" hangingPunct="1"/>
              <a:t>18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1770223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0C62680-A76E-4E1A-A215-F709749779E3}" type="slidenum">
              <a:rPr lang="hr-HR" sz="1200"/>
              <a:pPr eaLnBrk="1" hangingPunct="1"/>
              <a:t>19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1424460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BC6EE3F-AECF-40E4-BF74-D8AD812C9BEB}" type="slidenum">
              <a:rPr lang="hr-HR" sz="1200"/>
              <a:pPr eaLnBrk="1" hangingPunct="1"/>
              <a:t>2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1845432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AE02D9A-A2C6-4223-9869-4AA899F828DA}" type="slidenum">
              <a:rPr lang="hr-HR" sz="1200"/>
              <a:pPr eaLnBrk="1" hangingPunct="1"/>
              <a:t>20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277241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9E106CB-FBDB-41DC-9CC2-256EBC9D003A}" type="slidenum">
              <a:rPr lang="hr-HR" sz="1200"/>
              <a:pPr eaLnBrk="1" hangingPunct="1"/>
              <a:t>3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3272535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6E65805-3ABD-4AC8-A213-EEB0BE06C81D}" type="slidenum">
              <a:rPr lang="hr-HR" sz="1200"/>
              <a:pPr eaLnBrk="1" hangingPunct="1"/>
              <a:t>4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319652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F7A68D7-6DB8-4C9E-A6C6-A9DBC52ED193}" type="slidenum">
              <a:rPr lang="hr-HR" sz="1200"/>
              <a:pPr eaLnBrk="1" hangingPunct="1"/>
              <a:t>5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3189277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6E2939D-AA34-4C6D-BE42-94ECE3C0AFF1}" type="slidenum">
              <a:rPr lang="hr-HR" sz="1200"/>
              <a:pPr eaLnBrk="1" hangingPunct="1"/>
              <a:t>6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3005899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492DDE6-605C-4654-B83F-52B724CF7D92}" type="slidenum">
              <a:rPr lang="hr-HR" sz="1200"/>
              <a:pPr eaLnBrk="1" hangingPunct="1"/>
              <a:t>7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3144757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A573A22-F04C-4AC2-8393-A59AF3723321}" type="slidenum">
              <a:rPr lang="hr-HR" sz="1200"/>
              <a:pPr eaLnBrk="1" hangingPunct="1"/>
              <a:t>8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1135401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AA896F3-7D12-45F2-9B52-6F01D779E235}" type="slidenum">
              <a:rPr lang="hr-HR" sz="1200"/>
              <a:pPr eaLnBrk="1" hangingPunct="1"/>
              <a:t>9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2353390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2AF62-CBC5-4841-A422-3711FC363CD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02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81D619-634A-4E77-AFDA-3ADC459D9A7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85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C3DC73-3BB2-48C0-B3D0-D1F7AF29101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035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928EC5-EA88-4F9C-B0EB-151BFA0BA64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97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6A942-35A1-46D4-80F1-390D8A53DF0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00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F99935-D83B-4CF1-94F6-3068AD08F59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05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77583D-5109-41BB-9C0A-F6F90FCD763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16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0670B4-3488-42B1-9699-B26E3FC30E8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8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E16898-A5D4-469C-BB05-01A70320BA0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05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495CC1-466B-4E57-88F1-E4839519811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042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26F24A-4088-4A74-978E-1823584F382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77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C9649F-3ACD-4E80-B9F6-E54B8B00FAD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3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 cap="rnd">
            <a:pattFill prst="ltDnDiag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83E3052-9E18-4368-A4C3-8CFA846C3F6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900113" y="73025"/>
            <a:ext cx="7416800" cy="403225"/>
          </a:xfrm>
          <a:prstGeom prst="rect">
            <a:avLst/>
          </a:prstGeom>
          <a:gradFill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METAPODACI I IDENTIFIKATORI</a:t>
            </a:r>
            <a:endParaRPr lang="en-US" sz="180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99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9900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9900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9900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9900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FF0066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FF0066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FF0066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FF00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ublincore.org/schemas/xmls/qdc/2006/01/06/dc.xs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chema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refiling.com/opensource/schemaValidat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VJEŽBA 11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0063" y="4000500"/>
            <a:ext cx="8286750" cy="479425"/>
          </a:xfrm>
        </p:spPr>
        <p:txBody>
          <a:bodyPr/>
          <a:lstStyle/>
          <a:p>
            <a:r>
              <a:rPr lang="hr-HR" sz="3200" i="1">
                <a:solidFill>
                  <a:srgbClr val="0070C0"/>
                </a:solidFill>
              </a:rPr>
              <a:t>APLIKACIJSKI PROFILI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500063" y="6286500"/>
            <a:ext cx="8135937" cy="39687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hr-HR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85800" y="428625"/>
            <a:ext cx="7772400" cy="1143000"/>
          </a:xfrm>
        </p:spPr>
        <p:txBody>
          <a:bodyPr/>
          <a:lstStyle/>
          <a:p>
            <a:r>
              <a:rPr lang="hr-HR" sz="2800"/>
              <a:t>Testna XML datoteka (Zadatak 1)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1890713"/>
            <a:ext cx="9144000" cy="4585871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700" dirty="0">
                <a:latin typeface="Tahoma" panose="020B0604030504040204" pitchFamily="34" charset="0"/>
                <a:cs typeface="Tahoma" panose="020B0604030504040204" pitchFamily="34" charset="0"/>
              </a:rPr>
              <a:t>&lt;?</a:t>
            </a:r>
            <a:r>
              <a:rPr lang="hr-HR" sz="1700" dirty="0" err="1">
                <a:latin typeface="Tahoma" panose="020B0604030504040204" pitchFamily="34" charset="0"/>
                <a:cs typeface="Tahoma" panose="020B0604030504040204" pitchFamily="34" charset="0"/>
              </a:rPr>
              <a:t>xml</a:t>
            </a:r>
            <a:r>
              <a:rPr lang="hr-HR" sz="17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1700" dirty="0" err="1">
                <a:latin typeface="Tahoma" panose="020B0604030504040204" pitchFamily="34" charset="0"/>
                <a:cs typeface="Tahoma" panose="020B0604030504040204" pitchFamily="34" charset="0"/>
              </a:rPr>
              <a:t>version</a:t>
            </a:r>
            <a:r>
              <a:rPr lang="hr-HR" sz="1700" dirty="0">
                <a:latin typeface="Tahoma" panose="020B0604030504040204" pitchFamily="34" charset="0"/>
                <a:cs typeface="Tahoma" panose="020B0604030504040204" pitchFamily="34" charset="0"/>
              </a:rPr>
              <a:t>="1.0" ?&gt;</a:t>
            </a:r>
          </a:p>
          <a:p>
            <a:pPr eaLnBrk="1" hangingPunct="1"/>
            <a:endParaRPr lang="hr-HR" sz="17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hr-HR" sz="1700" dirty="0">
                <a:latin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hr-HR" sz="1700" dirty="0" err="1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library</a:t>
            </a:r>
            <a:r>
              <a:rPr lang="hr-HR" sz="17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1700" dirty="0" err="1">
                <a:latin typeface="Tahoma" panose="020B0604030504040204" pitchFamily="34" charset="0"/>
                <a:cs typeface="Tahoma" panose="020B0604030504040204" pitchFamily="34" charset="0"/>
              </a:rPr>
              <a:t>xmlns</a:t>
            </a:r>
            <a:r>
              <a:rPr lang="hr-HR" sz="1700" dirty="0">
                <a:latin typeface="Tahoma" panose="020B0604030504040204" pitchFamily="34" charset="0"/>
                <a:cs typeface="Tahoma" panose="020B0604030504040204" pitchFamily="34" charset="0"/>
              </a:rPr>
              <a:t>="http://oziz.ffos.hr/</a:t>
            </a:r>
            <a:r>
              <a:rPr lang="hr-HR" sz="1700" dirty="0" err="1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bbosancic</a:t>
            </a:r>
            <a:r>
              <a:rPr lang="hr-HR" sz="1700" dirty="0">
                <a:latin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hr-HR" sz="1700" dirty="0" err="1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vra_ead</a:t>
            </a:r>
            <a:r>
              <a:rPr lang="hr-HR" sz="1700" dirty="0" err="1">
                <a:latin typeface="Tahoma" panose="020B0604030504040204" pitchFamily="34" charset="0"/>
                <a:cs typeface="Tahoma" panose="020B0604030504040204" pitchFamily="34" charset="0"/>
              </a:rPr>
              <a:t>_dc</a:t>
            </a:r>
            <a:r>
              <a:rPr lang="hr-HR" sz="1700" dirty="0">
                <a:latin typeface="Tahoma" panose="020B0604030504040204" pitchFamily="34" charset="0"/>
                <a:cs typeface="Tahoma" panose="020B0604030504040204" pitchFamily="34" charset="0"/>
              </a:rPr>
              <a:t>/"</a:t>
            </a:r>
          </a:p>
          <a:p>
            <a:pPr eaLnBrk="1" hangingPunct="1"/>
            <a:r>
              <a:rPr lang="hr-HR" sz="1700" dirty="0">
                <a:latin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hr-HR" sz="1700" dirty="0" err="1">
                <a:latin typeface="Tahoma" panose="020B0604030504040204" pitchFamily="34" charset="0"/>
                <a:cs typeface="Tahoma" panose="020B0604030504040204" pitchFamily="34" charset="0"/>
              </a:rPr>
              <a:t>xmlns:dc</a:t>
            </a:r>
            <a:r>
              <a:rPr lang="hr-HR" sz="1700" dirty="0">
                <a:latin typeface="Tahoma" panose="020B0604030504040204" pitchFamily="34" charset="0"/>
                <a:cs typeface="Tahoma" panose="020B0604030504040204" pitchFamily="34" charset="0"/>
              </a:rPr>
              <a:t>="http://purl.org/dc/</a:t>
            </a:r>
            <a:r>
              <a:rPr lang="hr-HR" sz="1700" dirty="0" err="1">
                <a:latin typeface="Tahoma" panose="020B0604030504040204" pitchFamily="34" charset="0"/>
                <a:cs typeface="Tahoma" panose="020B0604030504040204" pitchFamily="34" charset="0"/>
              </a:rPr>
              <a:t>elements</a:t>
            </a:r>
            <a:r>
              <a:rPr lang="hr-HR" sz="1700" dirty="0">
                <a:latin typeface="Tahoma" panose="020B0604030504040204" pitchFamily="34" charset="0"/>
                <a:cs typeface="Tahoma" panose="020B0604030504040204" pitchFamily="34" charset="0"/>
              </a:rPr>
              <a:t>/1.1/"</a:t>
            </a:r>
          </a:p>
          <a:p>
            <a:pPr eaLnBrk="1" hangingPunct="1"/>
            <a:r>
              <a:rPr lang="hr-HR" sz="1700" dirty="0">
                <a:latin typeface="Tahoma" panose="020B0604030504040204" pitchFamily="34" charset="0"/>
                <a:cs typeface="Tahoma" panose="020B0604030504040204" pitchFamily="34" charset="0"/>
              </a:rPr>
              <a:t>    	</a:t>
            </a:r>
            <a:r>
              <a:rPr lang="hr-HR" sz="1700" dirty="0" err="1">
                <a:latin typeface="Tahoma" panose="020B0604030504040204" pitchFamily="34" charset="0"/>
                <a:cs typeface="Tahoma" panose="020B0604030504040204" pitchFamily="34" charset="0"/>
              </a:rPr>
              <a:t>xmlns:ead</a:t>
            </a:r>
            <a:r>
              <a:rPr lang="hr-HR" sz="1700" dirty="0">
                <a:latin typeface="Tahoma" panose="020B0604030504040204" pitchFamily="34" charset="0"/>
                <a:cs typeface="Tahoma" panose="020B0604030504040204" pitchFamily="34" charset="0"/>
              </a:rPr>
              <a:t>="urn:isbn:1-931666-22-9"</a:t>
            </a:r>
          </a:p>
          <a:p>
            <a:pPr eaLnBrk="1" hangingPunct="1"/>
            <a:r>
              <a:rPr lang="hr-HR" sz="1700" dirty="0">
                <a:latin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hr-HR" sz="1700" dirty="0" err="1">
                <a:latin typeface="Tahoma" panose="020B0604030504040204" pitchFamily="34" charset="0"/>
                <a:cs typeface="Tahoma" panose="020B0604030504040204" pitchFamily="34" charset="0"/>
              </a:rPr>
              <a:t>xmlns:vra</a:t>
            </a:r>
            <a:r>
              <a:rPr lang="hr-HR" sz="1700" dirty="0">
                <a:latin typeface="Tahoma" panose="020B0604030504040204" pitchFamily="34" charset="0"/>
                <a:cs typeface="Tahoma" panose="020B0604030504040204" pitchFamily="34" charset="0"/>
              </a:rPr>
              <a:t>="http://www.vraweb.org/vracore4.htm"</a:t>
            </a:r>
          </a:p>
          <a:p>
            <a:pPr eaLnBrk="1" hangingPunct="1"/>
            <a:r>
              <a:rPr lang="hr-HR" sz="1700" dirty="0">
                <a:latin typeface="Tahoma" panose="020B0604030504040204" pitchFamily="34" charset="0"/>
                <a:cs typeface="Tahoma" panose="020B0604030504040204" pitchFamily="34" charset="0"/>
              </a:rPr>
              <a:t>    	</a:t>
            </a:r>
            <a:r>
              <a:rPr lang="hr-HR" sz="1700" dirty="0" err="1">
                <a:latin typeface="Tahoma" panose="020B0604030504040204" pitchFamily="34" charset="0"/>
                <a:cs typeface="Tahoma" panose="020B0604030504040204" pitchFamily="34" charset="0"/>
              </a:rPr>
              <a:t>xmlns:xsi</a:t>
            </a:r>
            <a:r>
              <a:rPr lang="hr-HR" sz="1700" dirty="0">
                <a:latin typeface="Tahoma" panose="020B0604030504040204" pitchFamily="34" charset="0"/>
                <a:cs typeface="Tahoma" panose="020B0604030504040204" pitchFamily="34" charset="0"/>
              </a:rPr>
              <a:t>="http://www.w3.org/2001/XMLSchema-instance" </a:t>
            </a:r>
          </a:p>
          <a:p>
            <a:pPr eaLnBrk="1" hangingPunct="1"/>
            <a:r>
              <a:rPr lang="hr-HR" sz="1700" dirty="0">
                <a:latin typeface="Tahoma" panose="020B0604030504040204" pitchFamily="34" charset="0"/>
                <a:cs typeface="Tahoma" panose="020B0604030504040204" pitchFamily="34" charset="0"/>
              </a:rPr>
              <a:t>   	</a:t>
            </a:r>
            <a:r>
              <a:rPr lang="hr-HR" sz="1700" dirty="0" err="1">
                <a:latin typeface="Tahoma" panose="020B0604030504040204" pitchFamily="34" charset="0"/>
                <a:cs typeface="Tahoma" panose="020B0604030504040204" pitchFamily="34" charset="0"/>
              </a:rPr>
              <a:t>xsi:schemaLocation</a:t>
            </a:r>
            <a:r>
              <a:rPr lang="hr-HR" sz="1700" dirty="0">
                <a:latin typeface="Tahoma" panose="020B0604030504040204" pitchFamily="34" charset="0"/>
                <a:cs typeface="Tahoma" panose="020B0604030504040204" pitchFamily="34" charset="0"/>
              </a:rPr>
              <a:t>="http://oziz.ffos.hr/</a:t>
            </a:r>
            <a:r>
              <a:rPr lang="hr-HR" sz="1700" dirty="0" err="1">
                <a:latin typeface="Tahoma" panose="020B0604030504040204" pitchFamily="34" charset="0"/>
                <a:cs typeface="Tahoma" panose="020B0604030504040204" pitchFamily="34" charset="0"/>
              </a:rPr>
              <a:t>bbosancic</a:t>
            </a:r>
            <a:r>
              <a:rPr lang="hr-HR" sz="1700" dirty="0">
                <a:latin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hr-HR" sz="1700" dirty="0" err="1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vra_ead</a:t>
            </a:r>
            <a:r>
              <a:rPr lang="hr-HR" sz="1700" dirty="0" err="1">
                <a:latin typeface="Tahoma" panose="020B0604030504040204" pitchFamily="34" charset="0"/>
                <a:cs typeface="Tahoma" panose="020B0604030504040204" pitchFamily="34" charset="0"/>
              </a:rPr>
              <a:t>_dc</a:t>
            </a:r>
            <a:r>
              <a:rPr lang="hr-HR" sz="1700" dirty="0">
                <a:latin typeface="Tahoma" panose="020B0604030504040204" pitchFamily="34" charset="0"/>
                <a:cs typeface="Tahoma" panose="020B0604030504040204" pitchFamily="34" charset="0"/>
              </a:rPr>
              <a:t>/ </a:t>
            </a:r>
            <a:r>
              <a:rPr lang="hr-HR" sz="1700" dirty="0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vra_ead</a:t>
            </a:r>
            <a:r>
              <a:rPr lang="hr-HR" sz="1700" dirty="0">
                <a:latin typeface="Tahoma" panose="020B0604030504040204" pitchFamily="34" charset="0"/>
                <a:cs typeface="Tahoma" panose="020B0604030504040204" pitchFamily="34" charset="0"/>
              </a:rPr>
              <a:t>_dc.xsd"&gt;</a:t>
            </a:r>
          </a:p>
          <a:p>
            <a:pPr eaLnBrk="1" hangingPunct="1"/>
            <a:endParaRPr lang="hr-HR" sz="17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hr-HR" sz="1700" dirty="0">
                <a:latin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hr-HR" sz="1700" dirty="0" err="1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book</a:t>
            </a:r>
            <a:r>
              <a:rPr lang="hr-HR" sz="1700" dirty="0"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eaLnBrk="1" hangingPunct="1"/>
            <a:r>
              <a:rPr lang="hr-HR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&lt;dc:title&gt;Programi poticanja čitanja u osnovnoškolskim knjižnicama&lt;/dc:title&gt;</a:t>
            </a:r>
          </a:p>
          <a:p>
            <a:pPr eaLnBrk="1" hangingPunct="1"/>
            <a:r>
              <a:rPr lang="hr-HR" sz="1600">
                <a:latin typeface="Tahoma" panose="020B0604030504040204" pitchFamily="34" charset="0"/>
                <a:cs typeface="Tahoma" panose="020B0604030504040204" pitchFamily="34" charset="0"/>
              </a:rPr>
              <a:t>  &lt;dc:creator&gt;Ana Bošnjak&lt;/dc:creator&gt;</a:t>
            </a:r>
          </a:p>
          <a:p>
            <a:pPr eaLnBrk="1" hangingPunct="1"/>
            <a:r>
              <a:rPr lang="hr-HR" sz="1600">
                <a:latin typeface="Tahoma" panose="020B0604030504040204" pitchFamily="34" charset="0"/>
                <a:cs typeface="Tahoma" panose="020B0604030504040204" pitchFamily="34" charset="0"/>
              </a:rPr>
              <a:t>  &lt;dc:type&gt;ms-word&lt;/dc:type&gt;</a:t>
            </a:r>
          </a:p>
          <a:p>
            <a:pPr eaLnBrk="1" hangingPunct="1"/>
            <a:r>
              <a:rPr lang="hr-HR" sz="1600">
                <a:latin typeface="Tahoma" panose="020B0604030504040204" pitchFamily="34" charset="0"/>
                <a:cs typeface="Tahoma" panose="020B0604030504040204" pitchFamily="34" charset="0"/>
              </a:rPr>
              <a:t>  &lt;dc:identifier&gt;https://repozitorij.ffos.hr/islandora/object/ffos%3A3635&lt;/dc:identifier&gt;</a:t>
            </a:r>
          </a:p>
          <a:p>
            <a:pPr eaLnBrk="1" hangingPunct="1"/>
            <a:r>
              <a:rPr lang="hr-HR" sz="1700"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hr-HR" sz="1700" dirty="0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hr-HR" sz="1700" dirty="0" err="1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location</a:t>
            </a:r>
            <a:r>
              <a:rPr lang="hr-HR" sz="1700" dirty="0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  <a:r>
              <a:rPr lang="hr-HR" sz="1700" dirty="0" err="1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repository</a:t>
            </a:r>
            <a:r>
              <a:rPr lang="hr-HR" sz="1700" dirty="0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lang="hr-HR" sz="1700" dirty="0" err="1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location</a:t>
            </a:r>
            <a:r>
              <a:rPr lang="hr-HR" sz="1700" dirty="0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eaLnBrk="1" hangingPunct="1"/>
            <a:r>
              <a:rPr lang="hr-HR" sz="1700" dirty="0">
                <a:latin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lang="hr-HR" sz="1700" dirty="0" err="1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book</a:t>
            </a:r>
            <a:r>
              <a:rPr lang="hr-HR" sz="1700" dirty="0"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eaLnBrk="1" hangingPunct="1"/>
            <a:r>
              <a:rPr lang="hr-HR" sz="1700" dirty="0">
                <a:latin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lang="hr-HR" sz="1700" dirty="0" err="1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library</a:t>
            </a:r>
            <a:r>
              <a:rPr lang="hr-HR" sz="1700" dirty="0"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000125" y="1214438"/>
            <a:ext cx="7286625" cy="6492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5. Kreiranje testne XML datoteke koja se se bazira na XML Schemi iz </a:t>
            </a:r>
          </a:p>
          <a:p>
            <a:pPr eaLnBrk="1" hangingPunct="1"/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prethodnog koraka (</a:t>
            </a:r>
            <a:r>
              <a:rPr lang="hr-HR" sz="1800" b="1">
                <a:latin typeface="Tahoma" panose="020B0604030504040204" pitchFamily="34" charset="0"/>
                <a:cs typeface="Tahoma" panose="020B0604030504040204" pitchFamily="34" charset="0"/>
              </a:rPr>
              <a:t>test.xml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85800" y="428625"/>
            <a:ext cx="7772400" cy="747713"/>
          </a:xfrm>
        </p:spPr>
        <p:txBody>
          <a:bodyPr/>
          <a:lstStyle/>
          <a:p>
            <a:r>
              <a:rPr lang="hr-HR"/>
              <a:t>Zadatak 2</a:t>
            </a:r>
          </a:p>
        </p:txBody>
      </p:sp>
      <p:sp>
        <p:nvSpPr>
          <p:cNvPr id="12291" name="Text Box 5"/>
          <p:cNvSpPr>
            <a:spLocks noGrp="1" noChangeArrowheads="1"/>
          </p:cNvSpPr>
          <p:nvPr>
            <p:ph idx="1"/>
          </p:nvPr>
        </p:nvSpPr>
        <p:spPr>
          <a:xfrm>
            <a:off x="214313" y="1214438"/>
            <a:ext cx="8643937" cy="2049462"/>
          </a:xfrm>
          <a:solidFill>
            <a:srgbClr val="CCFFCC"/>
          </a:solidFill>
        </p:spPr>
        <p:txBody>
          <a:bodyPr>
            <a:spAutoFit/>
          </a:bodyPr>
          <a:lstStyle/>
          <a:p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Kreiraj shemu metapodataka (</a:t>
            </a:r>
            <a:r>
              <a:rPr lang="hr-HR" sz="1800" b="1">
                <a:latin typeface="Tahoma" panose="020B0604030504040204" pitchFamily="34" charset="0"/>
                <a:cs typeface="Tahoma" panose="020B0604030504040204" pitchFamily="34" charset="0"/>
              </a:rPr>
              <a:t>zdr_dc.xsd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) koja će koristiti bilo koje elemente iz </a:t>
            </a:r>
            <a:r>
              <a:rPr lang="hr-HR" sz="1800" b="1">
                <a:latin typeface="Tahoma" panose="020B0604030504040204" pitchFamily="34" charset="0"/>
                <a:cs typeface="Tahoma" panose="020B0604030504040204" pitchFamily="34" charset="0"/>
              </a:rPr>
              <a:t>dc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 i element </a:t>
            </a:r>
            <a:r>
              <a:rPr lang="hr-HR" sz="1800" b="1">
                <a:latin typeface="Tahoma" panose="020B0604030504040204" pitchFamily="34" charset="0"/>
                <a:cs typeface="Tahoma" panose="020B0604030504040204" pitchFamily="34" charset="0"/>
              </a:rPr>
              <a:t>mentor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 iz vlastite sheme metapodataka za zbirku diplomskih radova. Riješi zadatak na dva načina (A i B)!</a:t>
            </a:r>
          </a:p>
          <a:p>
            <a:pPr marL="800100" lvl="1" indent="-342900">
              <a:buFont typeface="Verdana" panose="020B0604030504040204" pitchFamily="34" charset="0"/>
              <a:buAutoNum type="arabicPeriod"/>
            </a:pPr>
            <a:r>
              <a:rPr lang="hr-HR" sz="1400">
                <a:latin typeface="Tahoma" panose="020B0604030504040204" pitchFamily="34" charset="0"/>
                <a:cs typeface="Tahoma" panose="020B0604030504040204" pitchFamily="34" charset="0"/>
              </a:rPr>
              <a:t>Element mentor definirati u vlastitoj shemi metapodataka (zdrterms.xsd) (A)</a:t>
            </a:r>
          </a:p>
          <a:p>
            <a:pPr marL="800100" lvl="1" indent="-342900">
              <a:buFont typeface="Verdana" panose="020B0604030504040204" pitchFamily="34" charset="0"/>
              <a:buAutoNum type="arabicPeriod"/>
            </a:pPr>
            <a:r>
              <a:rPr lang="hr-HR" sz="1400">
                <a:latin typeface="Tahoma" panose="020B0604030504040204" pitchFamily="34" charset="0"/>
                <a:cs typeface="Tahoma" panose="020B0604030504040204" pitchFamily="34" charset="0"/>
              </a:rPr>
              <a:t>Element mentor definirati u samoj </a:t>
            </a:r>
            <a:r>
              <a:rPr lang="hr-HR" sz="1400" b="1">
                <a:latin typeface="Tahoma" panose="020B0604030504040204" pitchFamily="34" charset="0"/>
                <a:cs typeface="Tahoma" panose="020B0604030504040204" pitchFamily="34" charset="0"/>
              </a:rPr>
              <a:t>zdr_dc.xsd</a:t>
            </a:r>
            <a:r>
              <a:rPr lang="hr-HR" sz="1400">
                <a:latin typeface="Tahoma" panose="020B0604030504040204" pitchFamily="34" charset="0"/>
                <a:cs typeface="Tahoma" panose="020B0604030504040204" pitchFamily="34" charset="0"/>
              </a:rPr>
              <a:t> shemi metapodataka (B)</a:t>
            </a:r>
          </a:p>
          <a:p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Kreiraj testnu datoteku (</a:t>
            </a:r>
            <a:r>
              <a:rPr lang="hr-HR" sz="1800" b="1">
                <a:latin typeface="Tahoma" panose="020B0604030504040204" pitchFamily="34" charset="0"/>
                <a:cs typeface="Tahoma" panose="020B0604030504040204" pitchFamily="34" charset="0"/>
              </a:rPr>
              <a:t>test.xml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) koja je struktuirana prema novoj shemi metapodataka. Testni zapis treba sadržavati </a:t>
            </a:r>
            <a:r>
              <a:rPr lang="hr-HR" sz="1800" b="1">
                <a:latin typeface="Tahoma" panose="020B0604030504040204" pitchFamily="34" charset="0"/>
                <a:cs typeface="Tahoma" panose="020B0604030504040204" pitchFamily="34" charset="0"/>
              </a:rPr>
              <a:t>dc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 elemente i element </a:t>
            </a:r>
            <a:r>
              <a:rPr lang="hr-HR" sz="1800" b="1">
                <a:latin typeface="Tahoma" panose="020B0604030504040204" pitchFamily="34" charset="0"/>
                <a:cs typeface="Tahoma" panose="020B0604030504040204" pitchFamily="34" charset="0"/>
              </a:rPr>
              <a:t>mentor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8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928688" y="3286125"/>
            <a:ext cx="7429500" cy="371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1. Odabir naziva nove sheme metapodataka (npr. zdr_dc)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928688" y="5988050"/>
            <a:ext cx="7531100" cy="6413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http://purl.org/</a:t>
            </a:r>
            <a:r>
              <a:rPr lang="hr-HR" sz="180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bbosancic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hr-HR" sz="180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zdr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terms/   (ostaviti </a:t>
            </a:r>
            <a:r>
              <a:rPr lang="hr-HR" sz="180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bbosancic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hr-HR" sz="160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http://oziz.ffos.hr/</a:t>
            </a:r>
            <a:r>
              <a:rPr lang="hr-HR" sz="180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bbosancic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hr-HR" sz="180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zdr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_dc/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928688" y="3702050"/>
            <a:ext cx="7429500" cy="3698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zdr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_dc</a:t>
            </a:r>
          </a:p>
        </p:txBody>
      </p:sp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928688" y="4143375"/>
            <a:ext cx="7429500" cy="1755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2. Kreiranje imenskih prostora (</a:t>
            </a:r>
            <a:r>
              <a:rPr lang="hr-HR" sz="1800" i="1">
                <a:latin typeface="Tahoma" panose="020B0604030504040204" pitchFamily="34" charset="0"/>
                <a:cs typeface="Tahoma" panose="020B0604030504040204" pitchFamily="34" charset="0"/>
              </a:rPr>
              <a:t>namespaces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)  za: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Vlastitu shemu metapodataka u kojoj se definiraju novi elementi (</a:t>
            </a:r>
            <a:r>
              <a:rPr lang="hr-HR" sz="1800" b="1">
                <a:latin typeface="Tahoma" panose="020B0604030504040204" pitchFamily="34" charset="0"/>
                <a:cs typeface="Tahoma" panose="020B0604030504040204" pitchFamily="34" charset="0"/>
              </a:rPr>
              <a:t>mentor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Novu shemu metapodataka koja će kombinirati </a:t>
            </a:r>
            <a:r>
              <a:rPr lang="hr-HR" sz="1800" b="1">
                <a:latin typeface="Tahoma" panose="020B0604030504040204" pitchFamily="34" charset="0"/>
                <a:cs typeface="Tahoma" panose="020B0604030504040204" pitchFamily="34" charset="0"/>
              </a:rPr>
              <a:t>dc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 elemente i nove elemente i u kojoj se definiraju korijenski tag (</a:t>
            </a:r>
            <a:r>
              <a:rPr lang="hr-HR" sz="1800" b="1">
                <a:latin typeface="Tahoma" panose="020B0604030504040204" pitchFamily="34" charset="0"/>
                <a:cs typeface="Tahoma" panose="020B0604030504040204" pitchFamily="34" charset="0"/>
              </a:rPr>
              <a:t>zbirka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) i tag koji drži zapise (</a:t>
            </a:r>
            <a:r>
              <a:rPr lang="hr-HR" sz="1800" b="1">
                <a:latin typeface="Tahoma" panose="020B0604030504040204" pitchFamily="34" charset="0"/>
                <a:cs typeface="Tahoma" panose="020B0604030504040204" pitchFamily="34" charset="0"/>
              </a:rPr>
              <a:t>zapis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) za testnu datoteku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>
            <a:off x="-35719" y="5393532"/>
            <a:ext cx="164306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 rot="10800000">
            <a:off x="428625" y="5133975"/>
            <a:ext cx="1038225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auto">
          <a:xfrm rot="5400000">
            <a:off x="-249238" y="5821363"/>
            <a:ext cx="1357313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auto">
          <a:xfrm rot="10800000">
            <a:off x="428625" y="6500813"/>
            <a:ext cx="500063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auto">
          <a:xfrm rot="10800000">
            <a:off x="785813" y="4572000"/>
            <a:ext cx="681037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 bwMode="auto">
          <a:xfrm rot="10800000">
            <a:off x="785813" y="6215063"/>
            <a:ext cx="214312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247650"/>
          </a:xfrm>
        </p:spPr>
        <p:txBody>
          <a:bodyPr/>
          <a:lstStyle/>
          <a:p>
            <a:r>
              <a:rPr lang="hr-HR" sz="2800"/>
              <a:t>Zadatak 2: rješenje (prvi način)</a:t>
            </a: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71438" y="1000125"/>
            <a:ext cx="8929687" cy="3413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600">
                <a:latin typeface="Tahoma" panose="020B0604030504040204" pitchFamily="34" charset="0"/>
                <a:cs typeface="Tahoma" panose="020B0604030504040204" pitchFamily="34" charset="0"/>
              </a:rPr>
              <a:t>3A. Kreiranje XML Scheme (</a:t>
            </a:r>
            <a:r>
              <a:rPr lang="hr-HR" sz="1600" b="1">
                <a:latin typeface="Tahoma" panose="020B0604030504040204" pitchFamily="34" charset="0"/>
                <a:cs typeface="Tahoma" panose="020B0604030504040204" pitchFamily="34" charset="0"/>
              </a:rPr>
              <a:t>zdrterms.xsd</a:t>
            </a:r>
            <a:r>
              <a:rPr lang="hr-HR" sz="1600">
                <a:latin typeface="Tahoma" panose="020B0604030504040204" pitchFamily="34" charset="0"/>
                <a:cs typeface="Tahoma" panose="020B0604030504040204" pitchFamily="34" charset="0"/>
              </a:rPr>
              <a:t>) u kojoj će se definirati novi elementi (A NAČIN)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500063" y="1357313"/>
            <a:ext cx="8286750" cy="19383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2000">
                <a:latin typeface="Tahoma" panose="020B0604030504040204" pitchFamily="34" charset="0"/>
                <a:cs typeface="Tahoma" panose="020B0604030504040204" pitchFamily="34" charset="0"/>
              </a:rPr>
              <a:t>&lt;?xml version="1.0" encoding="UTF-8"?&gt;</a:t>
            </a:r>
          </a:p>
          <a:p>
            <a:pPr eaLnBrk="1" hangingPunct="1"/>
            <a:r>
              <a:rPr lang="hr-HR" sz="2000">
                <a:latin typeface="Tahoma" panose="020B0604030504040204" pitchFamily="34" charset="0"/>
                <a:cs typeface="Tahoma" panose="020B0604030504040204" pitchFamily="34" charset="0"/>
              </a:rPr>
              <a:t>&lt;!-- 1. dio: Imenski prostori (Namespaces) --&gt;</a:t>
            </a:r>
          </a:p>
          <a:p>
            <a:pPr eaLnBrk="1" hangingPunct="1"/>
            <a:r>
              <a:rPr lang="de-DE" sz="2000">
                <a:latin typeface="Tahoma" panose="020B0604030504040204" pitchFamily="34" charset="0"/>
                <a:cs typeface="Tahoma" panose="020B0604030504040204" pitchFamily="34" charset="0"/>
              </a:rPr>
              <a:t>&lt;xs:schema targetNamespace="http://purl.org/</a:t>
            </a:r>
            <a:r>
              <a:rPr lang="de-DE" sz="200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bbosancic</a:t>
            </a:r>
            <a:r>
              <a:rPr lang="de-DE" sz="2000">
                <a:latin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de-DE" sz="200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zdr</a:t>
            </a:r>
            <a:r>
              <a:rPr lang="de-DE" sz="2000">
                <a:latin typeface="Tahoma" panose="020B0604030504040204" pitchFamily="34" charset="0"/>
                <a:cs typeface="Tahoma" panose="020B0604030504040204" pitchFamily="34" charset="0"/>
              </a:rPr>
              <a:t>terms/"</a:t>
            </a:r>
          </a:p>
          <a:p>
            <a:pPr eaLnBrk="1" hangingPunct="1"/>
            <a:r>
              <a:rPr lang="de-DE" sz="2000">
                <a:latin typeface="Tahoma" panose="020B0604030504040204" pitchFamily="34" charset="0"/>
                <a:cs typeface="Tahoma" panose="020B0604030504040204" pitchFamily="34" charset="0"/>
              </a:rPr>
              <a:t>elementFormDefault="qualified"</a:t>
            </a:r>
          </a:p>
          <a:p>
            <a:pPr eaLnBrk="1" hangingPunct="1"/>
            <a:r>
              <a:rPr lang="de-DE" sz="2000">
                <a:latin typeface="Tahoma" panose="020B0604030504040204" pitchFamily="34" charset="0"/>
                <a:cs typeface="Tahoma" panose="020B0604030504040204" pitchFamily="34" charset="0"/>
              </a:rPr>
              <a:t>xmlns:xs="http://www.w3.org/2001/XMLSchema"</a:t>
            </a:r>
          </a:p>
          <a:p>
            <a:pPr eaLnBrk="1" hangingPunct="1"/>
            <a:r>
              <a:rPr lang="de-DE" sz="2000">
                <a:latin typeface="Tahoma" panose="020B0604030504040204" pitchFamily="34" charset="0"/>
                <a:cs typeface="Tahoma" panose="020B0604030504040204" pitchFamily="34" charset="0"/>
              </a:rPr>
              <a:t>xmlns="http://purl.org/</a:t>
            </a:r>
            <a:r>
              <a:rPr lang="de-DE" sz="200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bbosancic</a:t>
            </a:r>
            <a:r>
              <a:rPr lang="de-DE" sz="2000">
                <a:latin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de-DE" sz="200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zdr</a:t>
            </a:r>
            <a:r>
              <a:rPr lang="de-DE" sz="2000">
                <a:latin typeface="Tahoma" panose="020B0604030504040204" pitchFamily="34" charset="0"/>
                <a:cs typeface="Tahoma" panose="020B0604030504040204" pitchFamily="34" charset="0"/>
              </a:rPr>
              <a:t>terms/"&gt;</a:t>
            </a:r>
            <a:endParaRPr lang="hr-HR" sz="20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928688" y="3286125"/>
            <a:ext cx="7286625" cy="255454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2000" dirty="0">
                <a:latin typeface="Tahoma" panose="020B0604030504040204" pitchFamily="34" charset="0"/>
                <a:cs typeface="Tahoma" panose="020B0604030504040204" pitchFamily="34" charset="0"/>
              </a:rPr>
              <a:t>&lt;!-- 2. dio Anotacija --&gt;</a:t>
            </a:r>
          </a:p>
          <a:p>
            <a:pPr eaLnBrk="1" hangingPunct="1"/>
            <a:r>
              <a:rPr lang="hr-HR" sz="2000" dirty="0">
                <a:latin typeface="Tahoma" panose="020B0604030504040204" pitchFamily="34" charset="0"/>
                <a:cs typeface="Tahoma" panose="020B0604030504040204" pitchFamily="34" charset="0"/>
              </a:rPr>
              <a:t>  &lt;</a:t>
            </a:r>
            <a:r>
              <a:rPr lang="hr-HR" sz="2000" dirty="0" err="1">
                <a:latin typeface="Tahoma" panose="020B0604030504040204" pitchFamily="34" charset="0"/>
                <a:cs typeface="Tahoma" panose="020B0604030504040204" pitchFamily="34" charset="0"/>
              </a:rPr>
              <a:t>xs:annotation</a:t>
            </a:r>
            <a:r>
              <a:rPr lang="hr-HR" sz="2000" dirty="0"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eaLnBrk="1" hangingPunct="1"/>
            <a:r>
              <a:rPr lang="hr-HR" sz="2000" dirty="0">
                <a:latin typeface="Tahoma" panose="020B0604030504040204" pitchFamily="34" charset="0"/>
                <a:cs typeface="Tahoma" panose="020B0604030504040204" pitchFamily="34" charset="0"/>
              </a:rPr>
              <a:t>    &lt;</a:t>
            </a:r>
            <a:r>
              <a:rPr lang="hr-HR" sz="2000" dirty="0" err="1">
                <a:latin typeface="Tahoma" panose="020B0604030504040204" pitchFamily="34" charset="0"/>
                <a:cs typeface="Tahoma" panose="020B0604030504040204" pitchFamily="34" charset="0"/>
              </a:rPr>
              <a:t>xs:documentation</a:t>
            </a:r>
            <a:r>
              <a:rPr lang="hr-HR" sz="20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2000" dirty="0" err="1">
                <a:latin typeface="Tahoma" panose="020B0604030504040204" pitchFamily="34" charset="0"/>
                <a:cs typeface="Tahoma" panose="020B0604030504040204" pitchFamily="34" charset="0"/>
              </a:rPr>
              <a:t>xml:lang</a:t>
            </a:r>
            <a:r>
              <a:rPr lang="hr-HR" sz="2000" dirty="0">
                <a:latin typeface="Tahoma" panose="020B0604030504040204" pitchFamily="34" charset="0"/>
                <a:cs typeface="Tahoma" panose="020B0604030504040204" pitchFamily="34" charset="0"/>
              </a:rPr>
              <a:t>="</a:t>
            </a:r>
            <a:r>
              <a:rPr lang="hr-HR" sz="2000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</a:t>
            </a:r>
            <a:r>
              <a:rPr lang="hr-HR" sz="2000" dirty="0">
                <a:latin typeface="Tahoma" panose="020B0604030504040204" pitchFamily="34" charset="0"/>
                <a:cs typeface="Tahoma" panose="020B0604030504040204" pitchFamily="34" charset="0"/>
              </a:rPr>
              <a:t>"&gt;</a:t>
            </a:r>
          </a:p>
          <a:p>
            <a:pPr eaLnBrk="1" hangingPunct="1"/>
            <a:r>
              <a:rPr lang="hr-HR" sz="2000" dirty="0">
                <a:latin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hr-HR" sz="2000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bbosancic</a:t>
            </a:r>
            <a:r>
              <a:rPr lang="hr-HR" sz="2000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2000" i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ZDR </a:t>
            </a:r>
            <a:r>
              <a:rPr lang="hr-HR" sz="2000" i="1" dirty="0" err="1">
                <a:latin typeface="Tahoma" panose="020B0604030504040204" pitchFamily="34" charset="0"/>
                <a:cs typeface="Tahoma" panose="020B0604030504040204" pitchFamily="34" charset="0"/>
              </a:rPr>
              <a:t>Terms</a:t>
            </a:r>
            <a:r>
              <a:rPr lang="hr-HR" sz="20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2000" dirty="0">
                <a:latin typeface="Tahoma" panose="020B0604030504040204" pitchFamily="34" charset="0"/>
                <a:cs typeface="Tahoma" panose="020B0604030504040204" pitchFamily="34" charset="0"/>
              </a:rPr>
              <a:t>XML </a:t>
            </a:r>
            <a:r>
              <a:rPr lang="hr-HR" sz="2000" dirty="0" err="1">
                <a:latin typeface="Tahoma" panose="020B0604030504040204" pitchFamily="34" charset="0"/>
                <a:cs typeface="Tahoma" panose="020B0604030504040204" pitchFamily="34" charset="0"/>
              </a:rPr>
              <a:t>Schema</a:t>
            </a:r>
            <a:endParaRPr lang="hr-H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hr-HR" sz="2000" dirty="0">
                <a:latin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hr-HR" sz="2000" dirty="0" err="1">
                <a:latin typeface="Tahoma" panose="020B0604030504040204" pitchFamily="34" charset="0"/>
                <a:cs typeface="Tahoma" panose="020B0604030504040204" pitchFamily="34" charset="0"/>
              </a:rPr>
              <a:t>Created</a:t>
            </a:r>
            <a:r>
              <a:rPr lang="hr-HR" sz="20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2000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2021-01-13</a:t>
            </a:r>
          </a:p>
          <a:p>
            <a:pPr eaLnBrk="1" hangingPunct="1"/>
            <a:r>
              <a:rPr lang="hr-HR" sz="2000" dirty="0">
                <a:latin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hr-HR" sz="2000" dirty="0" err="1">
                <a:latin typeface="Tahoma" panose="020B0604030504040204" pitchFamily="34" charset="0"/>
                <a:cs typeface="Tahoma" panose="020B0604030504040204" pitchFamily="34" charset="0"/>
              </a:rPr>
              <a:t>Created</a:t>
            </a:r>
            <a:r>
              <a:rPr lang="hr-HR" sz="20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2000" dirty="0" err="1">
                <a:latin typeface="Tahoma" panose="020B0604030504040204" pitchFamily="34" charset="0"/>
                <a:cs typeface="Tahoma" panose="020B0604030504040204" pitchFamily="34" charset="0"/>
              </a:rPr>
              <a:t>by</a:t>
            </a:r>
            <a:r>
              <a:rPr lang="hr-HR" sz="20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2000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Boris </a:t>
            </a:r>
            <a:r>
              <a:rPr lang="hr-HR" sz="2000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Bosancic</a:t>
            </a:r>
            <a:r>
              <a:rPr lang="hr-HR" sz="2000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eaLnBrk="1" hangingPunct="1"/>
            <a:r>
              <a:rPr lang="hr-HR" sz="2000" dirty="0">
                <a:latin typeface="Tahoma" panose="020B0604030504040204" pitchFamily="34" charset="0"/>
                <a:cs typeface="Tahoma" panose="020B0604030504040204" pitchFamily="34" charset="0"/>
              </a:rPr>
              <a:t>    &lt;/</a:t>
            </a:r>
            <a:r>
              <a:rPr lang="hr-HR" sz="2000" dirty="0" err="1">
                <a:latin typeface="Tahoma" panose="020B0604030504040204" pitchFamily="34" charset="0"/>
                <a:cs typeface="Tahoma" panose="020B0604030504040204" pitchFamily="34" charset="0"/>
              </a:rPr>
              <a:t>xs:documentation</a:t>
            </a:r>
            <a:r>
              <a:rPr lang="hr-HR" sz="2000" dirty="0"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eaLnBrk="1" hangingPunct="1"/>
            <a:r>
              <a:rPr lang="hr-HR" sz="2000" dirty="0">
                <a:latin typeface="Tahoma" panose="020B0604030504040204" pitchFamily="34" charset="0"/>
                <a:cs typeface="Tahoma" panose="020B0604030504040204" pitchFamily="34" charset="0"/>
              </a:rPr>
              <a:t>  &lt;/</a:t>
            </a:r>
            <a:r>
              <a:rPr lang="hr-HR" sz="2000" dirty="0" err="1">
                <a:latin typeface="Tahoma" panose="020B0604030504040204" pitchFamily="34" charset="0"/>
                <a:cs typeface="Tahoma" panose="020B0604030504040204" pitchFamily="34" charset="0"/>
              </a:rPr>
              <a:t>xs:annotation</a:t>
            </a:r>
            <a:r>
              <a:rPr lang="hr-HR" sz="2000" dirty="0"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71438" y="5770563"/>
            <a:ext cx="8929687" cy="10160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2000" dirty="0">
                <a:latin typeface="Tahoma" panose="020B0604030504040204" pitchFamily="34" charset="0"/>
                <a:cs typeface="Tahoma" panose="020B0604030504040204" pitchFamily="34" charset="0"/>
              </a:rPr>
              <a:t>&lt;!-- 3. dio Definiranje elementa mentor u vlastitoj shemi metapodataka --&gt;</a:t>
            </a:r>
          </a:p>
          <a:p>
            <a:pPr eaLnBrk="1" hangingPunct="1"/>
            <a:r>
              <a:rPr lang="hr-HR" sz="2000" dirty="0">
                <a:latin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hr-HR" sz="2000" dirty="0" err="1">
                <a:latin typeface="Tahoma" panose="020B0604030504040204" pitchFamily="34" charset="0"/>
                <a:cs typeface="Tahoma" panose="020B0604030504040204" pitchFamily="34" charset="0"/>
              </a:rPr>
              <a:t>xs:element</a:t>
            </a:r>
            <a:r>
              <a:rPr lang="hr-HR" sz="20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2000" dirty="0" err="1">
                <a:latin typeface="Tahoma" panose="020B0604030504040204" pitchFamily="34" charset="0"/>
                <a:cs typeface="Tahoma" panose="020B0604030504040204" pitchFamily="34" charset="0"/>
              </a:rPr>
              <a:t>name</a:t>
            </a:r>
            <a:r>
              <a:rPr lang="hr-HR" sz="2000" dirty="0">
                <a:latin typeface="Tahoma" panose="020B0604030504040204" pitchFamily="34" charset="0"/>
                <a:cs typeface="Tahoma" panose="020B0604030504040204" pitchFamily="34" charset="0"/>
              </a:rPr>
              <a:t>="mentor" </a:t>
            </a:r>
            <a:r>
              <a:rPr lang="hr-HR" sz="2000" dirty="0" err="1">
                <a:latin typeface="Tahoma" panose="020B0604030504040204" pitchFamily="34" charset="0"/>
                <a:cs typeface="Tahoma" panose="020B0604030504040204" pitchFamily="34" charset="0"/>
              </a:rPr>
              <a:t>type</a:t>
            </a:r>
            <a:r>
              <a:rPr lang="hr-HR" sz="2000" dirty="0">
                <a:latin typeface="Tahoma" panose="020B0604030504040204" pitchFamily="34" charset="0"/>
                <a:cs typeface="Tahoma" panose="020B0604030504040204" pitchFamily="34" charset="0"/>
              </a:rPr>
              <a:t>="</a:t>
            </a:r>
            <a:r>
              <a:rPr lang="hr-HR" sz="2000" dirty="0" err="1">
                <a:latin typeface="Tahoma" panose="020B0604030504040204" pitchFamily="34" charset="0"/>
                <a:cs typeface="Tahoma" panose="020B0604030504040204" pitchFamily="34" charset="0"/>
              </a:rPr>
              <a:t>xs:string</a:t>
            </a:r>
            <a:r>
              <a:rPr lang="hr-HR" sz="2000" dirty="0">
                <a:latin typeface="Tahoma" panose="020B0604030504040204" pitchFamily="34" charset="0"/>
                <a:cs typeface="Tahoma" panose="020B0604030504040204" pitchFamily="34" charset="0"/>
              </a:rPr>
              <a:t>" /&gt;</a:t>
            </a:r>
          </a:p>
          <a:p>
            <a:pPr eaLnBrk="1" hangingPunct="1"/>
            <a:r>
              <a:rPr lang="hr-HR" sz="2000" dirty="0">
                <a:latin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lang="hr-HR" sz="2000" dirty="0" err="1">
                <a:latin typeface="Tahoma" panose="020B0604030504040204" pitchFamily="34" charset="0"/>
                <a:cs typeface="Tahoma" panose="020B0604030504040204" pitchFamily="34" charset="0"/>
              </a:rPr>
              <a:t>xs:schema</a:t>
            </a:r>
            <a:r>
              <a:rPr lang="hr-HR" sz="2000" dirty="0"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2800"/>
              <a:t>Zadatak 2: rješenje (prvi način)</a:t>
            </a: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142875" y="1412875"/>
            <a:ext cx="8858250" cy="147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4A. Kreiranje XML Scheme (</a:t>
            </a:r>
            <a:r>
              <a:rPr lang="hr-HR" sz="1800" b="1">
                <a:latin typeface="Tahoma" panose="020B0604030504040204" pitchFamily="34" charset="0"/>
                <a:cs typeface="Tahoma" panose="020B0604030504040204" pitchFamily="34" charset="0"/>
              </a:rPr>
              <a:t>zdr_dc_A.xsd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) u kojoj će se kombinirati dc elementi i novi elementi (odnosno kreiranje XML Scheme koja će ujediniti dvije XML Scheme – postojeću dc i prethodno kreiranu vlastitu XML Schemu); u okviru ove XML Scheme kreira se i korijenski tag i tag koji drži zapise kojeg će koristiti XML dokumenti koji se budu bazirali na ovoj XML Schemi (1. dio)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142875" y="2924175"/>
            <a:ext cx="8786813" cy="17541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&lt;?xml version="1.0" encoding="UTF-8"?&gt;</a:t>
            </a:r>
          </a:p>
          <a:p>
            <a:pPr eaLnBrk="1" hangingPunct="1"/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&lt;!-- 1. dio: Imenski prostori (Namespaces) --&gt;</a:t>
            </a:r>
          </a:p>
          <a:p>
            <a:pPr eaLnBrk="1" hangingPunct="1"/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&lt;xs:schema targetNamespace="http://oziz.ffos.hr/</a:t>
            </a:r>
            <a:r>
              <a:rPr lang="hr-HR" sz="1800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bbosancic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hr-HR" sz="1800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zdr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_dc/"</a:t>
            </a:r>
          </a:p>
          <a:p>
            <a:pPr eaLnBrk="1" hangingPunct="1"/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elementFormDefault="qualified"</a:t>
            </a:r>
          </a:p>
          <a:p>
            <a:pPr eaLnBrk="1" hangingPunct="1"/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xmlns:xs="http://www.w3.org/2001/XMLSchema"</a:t>
            </a:r>
          </a:p>
          <a:p>
            <a:pPr eaLnBrk="1" hangingPunct="1"/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xmlns="http://oziz.ffos.hr/</a:t>
            </a:r>
            <a:r>
              <a:rPr lang="hr-HR" sz="1800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bbosancic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hr-HR" sz="1800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zdr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_dc/"&gt;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142875" y="4724400"/>
            <a:ext cx="8786813" cy="20621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600" dirty="0">
                <a:latin typeface="Tahoma" panose="020B0604030504040204" pitchFamily="34" charset="0"/>
                <a:cs typeface="Tahoma" panose="020B0604030504040204" pitchFamily="34" charset="0"/>
              </a:rPr>
              <a:t>&lt;!-- 2. dio: Anotacija --&gt;</a:t>
            </a:r>
          </a:p>
          <a:p>
            <a:pPr eaLnBrk="1" hangingPunct="1"/>
            <a:r>
              <a:rPr lang="hr-HR" sz="1600" dirty="0">
                <a:latin typeface="Tahoma" panose="020B0604030504040204" pitchFamily="34" charset="0"/>
                <a:cs typeface="Tahoma" panose="020B0604030504040204" pitchFamily="34" charset="0"/>
              </a:rPr>
              <a:t>  &lt;</a:t>
            </a:r>
            <a:r>
              <a:rPr lang="hr-HR" sz="1600" dirty="0" err="1">
                <a:latin typeface="Tahoma" panose="020B0604030504040204" pitchFamily="34" charset="0"/>
                <a:cs typeface="Tahoma" panose="020B0604030504040204" pitchFamily="34" charset="0"/>
              </a:rPr>
              <a:t>xs:annotation</a:t>
            </a:r>
            <a:r>
              <a:rPr lang="hr-HR" sz="1600" dirty="0"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eaLnBrk="1" hangingPunct="1"/>
            <a:r>
              <a:rPr lang="hr-HR" sz="1600" dirty="0">
                <a:latin typeface="Tahoma" panose="020B0604030504040204" pitchFamily="34" charset="0"/>
                <a:cs typeface="Tahoma" panose="020B0604030504040204" pitchFamily="34" charset="0"/>
              </a:rPr>
              <a:t>    &lt;</a:t>
            </a:r>
            <a:r>
              <a:rPr lang="hr-HR" sz="1600" dirty="0" err="1">
                <a:latin typeface="Tahoma" panose="020B0604030504040204" pitchFamily="34" charset="0"/>
                <a:cs typeface="Tahoma" panose="020B0604030504040204" pitchFamily="34" charset="0"/>
              </a:rPr>
              <a:t>xs:documentation</a:t>
            </a:r>
            <a:r>
              <a:rPr lang="hr-HR" sz="16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1600" dirty="0" err="1">
                <a:latin typeface="Tahoma" panose="020B0604030504040204" pitchFamily="34" charset="0"/>
                <a:cs typeface="Tahoma" panose="020B0604030504040204" pitchFamily="34" charset="0"/>
              </a:rPr>
              <a:t>xml:lang</a:t>
            </a:r>
            <a:r>
              <a:rPr lang="hr-HR" sz="1600" dirty="0">
                <a:latin typeface="Tahoma" panose="020B0604030504040204" pitchFamily="34" charset="0"/>
                <a:cs typeface="Tahoma" panose="020B0604030504040204" pitchFamily="34" charset="0"/>
              </a:rPr>
              <a:t>="</a:t>
            </a:r>
            <a:r>
              <a:rPr lang="hr-HR" sz="1600" dirty="0" err="1">
                <a:latin typeface="Tahoma" panose="020B0604030504040204" pitchFamily="34" charset="0"/>
                <a:cs typeface="Tahoma" panose="020B0604030504040204" pitchFamily="34" charset="0"/>
              </a:rPr>
              <a:t>en</a:t>
            </a:r>
            <a:r>
              <a:rPr lang="hr-HR" sz="1600" dirty="0">
                <a:latin typeface="Tahoma" panose="020B0604030504040204" pitchFamily="34" charset="0"/>
                <a:cs typeface="Tahoma" panose="020B0604030504040204" pitchFamily="34" charset="0"/>
              </a:rPr>
              <a:t>"&gt;</a:t>
            </a:r>
          </a:p>
          <a:p>
            <a:pPr eaLnBrk="1" hangingPunct="1"/>
            <a:r>
              <a:rPr lang="hr-HR" sz="1600" dirty="0">
                <a:latin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hr-HR" sz="1600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bbosancic</a:t>
            </a:r>
            <a:r>
              <a:rPr lang="hr-HR" sz="16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1600" i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ZDR</a:t>
            </a:r>
            <a:r>
              <a:rPr lang="hr-HR" sz="1600" i="1" dirty="0">
                <a:latin typeface="Tahoma" panose="020B0604030504040204" pitchFamily="34" charset="0"/>
                <a:cs typeface="Tahoma" panose="020B0604030504040204" pitchFamily="34" charset="0"/>
              </a:rPr>
              <a:t> DC </a:t>
            </a:r>
            <a:r>
              <a:rPr lang="hr-HR" sz="1600" i="1" dirty="0" err="1">
                <a:latin typeface="Tahoma" panose="020B0604030504040204" pitchFamily="34" charset="0"/>
                <a:cs typeface="Tahoma" panose="020B0604030504040204" pitchFamily="34" charset="0"/>
              </a:rPr>
              <a:t>container</a:t>
            </a:r>
            <a:r>
              <a:rPr lang="hr-HR" sz="16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1600" dirty="0">
                <a:latin typeface="Tahoma" panose="020B0604030504040204" pitchFamily="34" charset="0"/>
                <a:cs typeface="Tahoma" panose="020B0604030504040204" pitchFamily="34" charset="0"/>
              </a:rPr>
              <a:t>XML </a:t>
            </a:r>
            <a:r>
              <a:rPr lang="hr-HR" sz="1600" dirty="0" err="1">
                <a:latin typeface="Tahoma" panose="020B0604030504040204" pitchFamily="34" charset="0"/>
                <a:cs typeface="Tahoma" panose="020B0604030504040204" pitchFamily="34" charset="0"/>
              </a:rPr>
              <a:t>Schema</a:t>
            </a:r>
            <a:r>
              <a:rPr lang="hr-HR" sz="1600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eaLnBrk="1" hangingPunct="1"/>
            <a:r>
              <a:rPr lang="hr-HR" sz="1600" dirty="0">
                <a:latin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hr-HR" sz="1600" dirty="0" err="1">
                <a:latin typeface="Tahoma" panose="020B0604030504040204" pitchFamily="34" charset="0"/>
                <a:cs typeface="Tahoma" panose="020B0604030504040204" pitchFamily="34" charset="0"/>
              </a:rPr>
              <a:t>Created</a:t>
            </a:r>
            <a:r>
              <a:rPr lang="hr-HR" sz="16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1600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2021-01-13</a:t>
            </a:r>
            <a:r>
              <a:rPr lang="hr-HR" sz="1600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eaLnBrk="1" hangingPunct="1"/>
            <a:r>
              <a:rPr lang="hr-HR" sz="1600" dirty="0">
                <a:latin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hr-HR" sz="1600" dirty="0" err="1">
                <a:latin typeface="Tahoma" panose="020B0604030504040204" pitchFamily="34" charset="0"/>
                <a:cs typeface="Tahoma" panose="020B0604030504040204" pitchFamily="34" charset="0"/>
              </a:rPr>
              <a:t>Created</a:t>
            </a:r>
            <a:r>
              <a:rPr lang="hr-HR" sz="16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1600" dirty="0" err="1">
                <a:latin typeface="Tahoma" panose="020B0604030504040204" pitchFamily="34" charset="0"/>
                <a:cs typeface="Tahoma" panose="020B0604030504040204" pitchFamily="34" charset="0"/>
              </a:rPr>
              <a:t>by</a:t>
            </a:r>
            <a:r>
              <a:rPr lang="hr-HR" sz="16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1600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Boris </a:t>
            </a:r>
            <a:r>
              <a:rPr lang="hr-HR" sz="1600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Bosancic</a:t>
            </a:r>
            <a:r>
              <a:rPr lang="hr-HR" sz="1600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eaLnBrk="1" hangingPunct="1"/>
            <a:r>
              <a:rPr lang="hr-HR" sz="1600" dirty="0">
                <a:latin typeface="Tahoma" panose="020B0604030504040204" pitchFamily="34" charset="0"/>
                <a:cs typeface="Tahoma" panose="020B0604030504040204" pitchFamily="34" charset="0"/>
              </a:rPr>
              <a:t>    &lt;/</a:t>
            </a:r>
            <a:r>
              <a:rPr lang="hr-HR" sz="1600" dirty="0" err="1">
                <a:latin typeface="Tahoma" panose="020B0604030504040204" pitchFamily="34" charset="0"/>
                <a:cs typeface="Tahoma" panose="020B0604030504040204" pitchFamily="34" charset="0"/>
              </a:rPr>
              <a:t>xs:documentation</a:t>
            </a:r>
            <a:r>
              <a:rPr lang="hr-HR" sz="1600" dirty="0"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eaLnBrk="1" hangingPunct="1"/>
            <a:r>
              <a:rPr lang="hr-HR" sz="1600" dirty="0">
                <a:latin typeface="Tahoma" panose="020B0604030504040204" pitchFamily="34" charset="0"/>
                <a:cs typeface="Tahoma" panose="020B0604030504040204" pitchFamily="34" charset="0"/>
              </a:rPr>
              <a:t>  &lt;/</a:t>
            </a:r>
            <a:r>
              <a:rPr lang="hr-HR" sz="1600" dirty="0" err="1">
                <a:latin typeface="Tahoma" panose="020B0604030504040204" pitchFamily="34" charset="0"/>
                <a:cs typeface="Tahoma" panose="020B0604030504040204" pitchFamily="34" charset="0"/>
              </a:rPr>
              <a:t>xs:annotation</a:t>
            </a:r>
            <a:r>
              <a:rPr lang="hr-HR" sz="1600" dirty="0"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2800"/>
              <a:t>Zadatak 2: rješenje (prvi način)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642938" y="1571625"/>
            <a:ext cx="7643812" cy="649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4A. Kreiranje XML Scheme (</a:t>
            </a:r>
            <a:r>
              <a:rPr lang="hr-HR" sz="1800" b="1">
                <a:latin typeface="Tahoma" panose="020B0604030504040204" pitchFamily="34" charset="0"/>
                <a:cs typeface="Tahoma" panose="020B0604030504040204" pitchFamily="34" charset="0"/>
              </a:rPr>
              <a:t>zdr_dc_A.xsd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) u kojoj će se kombinirati </a:t>
            </a:r>
            <a:r>
              <a:rPr lang="hr-HR" sz="1800" b="1">
                <a:latin typeface="Tahoma" panose="020B0604030504040204" pitchFamily="34" charset="0"/>
                <a:cs typeface="Tahoma" panose="020B0604030504040204" pitchFamily="34" charset="0"/>
              </a:rPr>
              <a:t>dc </a:t>
            </a:r>
          </a:p>
          <a:p>
            <a:pPr eaLnBrk="1" hangingPunct="1"/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    elementi i novi elementi ... (</a:t>
            </a:r>
            <a:r>
              <a:rPr lang="hr-HR" sz="1800" b="1">
                <a:latin typeface="Tahoma" panose="020B0604030504040204" pitchFamily="34" charset="0"/>
                <a:cs typeface="Tahoma" panose="020B0604030504040204" pitchFamily="34" charset="0"/>
              </a:rPr>
              <a:t>2. dio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214313" y="2357438"/>
            <a:ext cx="8786812" cy="14652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&lt;!-- 3. dio: Uvoženje (import) drugih shema metapodataka --&gt;</a:t>
            </a:r>
          </a:p>
          <a:p>
            <a:pPr eaLnBrk="1" hangingPunct="1"/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  &lt;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xs:import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namespace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="http://purl.org/dc/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elements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/1.1/</a:t>
            </a:r>
            <a:r>
              <a:rPr lang="hr-HR" sz="1800" dirty="0">
                <a:latin typeface="Tahoma" panose="020B0604030504040204" pitchFamily="34" charset="0"/>
              </a:rPr>
              <a:t>"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         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schemaLocation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="http</a:t>
            </a:r>
            <a:r>
              <a:rPr lang="hr-HR" sz="1800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://dublincore.org/schemas/xmls/qdc/2003/04/02/dc.xsd" /&gt;</a:t>
            </a:r>
          </a:p>
          <a:p>
            <a:pPr eaLnBrk="1" hangingPunct="1"/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  &lt;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xs:import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namespace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="http://purl.org/</a:t>
            </a:r>
            <a:r>
              <a:rPr lang="hr-HR" sz="1800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bbosancic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hr-HR" sz="1800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zdr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terms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/"</a:t>
            </a:r>
          </a:p>
          <a:p>
            <a:pPr eaLnBrk="1" hangingPunct="1"/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schemaLocation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="</a:t>
            </a:r>
            <a:r>
              <a:rPr lang="hr-HR" sz="1800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https://sokrat.ffos.hr/oziz/vjezbe/zdrterms.xsd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" /&gt;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319088"/>
          </a:xfrm>
        </p:spPr>
        <p:txBody>
          <a:bodyPr/>
          <a:lstStyle/>
          <a:p>
            <a:r>
              <a:rPr lang="hr-HR" sz="2800"/>
              <a:t>Zadatak 2: rješenje (prvi način)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71438" y="1000125"/>
            <a:ext cx="9001125" cy="5873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600">
                <a:latin typeface="Tahoma" panose="020B0604030504040204" pitchFamily="34" charset="0"/>
                <a:cs typeface="Tahoma" panose="020B0604030504040204" pitchFamily="34" charset="0"/>
              </a:rPr>
              <a:t>4A. Kreiranje XML Scheme (</a:t>
            </a:r>
            <a:r>
              <a:rPr lang="hr-HR" sz="1600" b="1">
                <a:latin typeface="Tahoma" panose="020B0604030504040204" pitchFamily="34" charset="0"/>
                <a:cs typeface="Tahoma" panose="020B0604030504040204" pitchFamily="34" charset="0"/>
              </a:rPr>
              <a:t>zdr_dc_A.xsd</a:t>
            </a:r>
            <a:r>
              <a:rPr lang="hr-HR" sz="1600">
                <a:latin typeface="Tahoma" panose="020B0604030504040204" pitchFamily="34" charset="0"/>
                <a:cs typeface="Tahoma" panose="020B0604030504040204" pitchFamily="34" charset="0"/>
              </a:rPr>
              <a:t>) u kojoj će se kombinirati </a:t>
            </a:r>
            <a:r>
              <a:rPr lang="hr-HR" sz="1600" b="1">
                <a:latin typeface="Tahoma" panose="020B0604030504040204" pitchFamily="34" charset="0"/>
                <a:cs typeface="Tahoma" panose="020B0604030504040204" pitchFamily="34" charset="0"/>
              </a:rPr>
              <a:t>dc </a:t>
            </a:r>
            <a:r>
              <a:rPr lang="hr-HR" sz="1600">
                <a:latin typeface="Tahoma" panose="020B0604030504040204" pitchFamily="34" charset="0"/>
                <a:cs typeface="Tahoma" panose="020B0604030504040204" pitchFamily="34" charset="0"/>
              </a:rPr>
              <a:t>elementi i novi elementi ... (</a:t>
            </a:r>
            <a:r>
              <a:rPr lang="hr-HR" sz="1600" b="1">
                <a:latin typeface="Tahoma" panose="020B0604030504040204" pitchFamily="34" charset="0"/>
                <a:cs typeface="Tahoma" panose="020B0604030504040204" pitchFamily="34" charset="0"/>
              </a:rPr>
              <a:t>3. dio</a:t>
            </a:r>
            <a:r>
              <a:rPr lang="hr-HR" sz="1600"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214313" y="1643063"/>
            <a:ext cx="8786812" cy="20621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600">
                <a:latin typeface="Tahoma" panose="020B0604030504040204" pitchFamily="34" charset="0"/>
                <a:cs typeface="Tahoma" panose="020B0604030504040204" pitchFamily="34" charset="0"/>
              </a:rPr>
              <a:t>&lt;!-- 4. dio: definiranje korijenskog elementa testne datoteke --&gt;</a:t>
            </a:r>
          </a:p>
          <a:p>
            <a:pPr eaLnBrk="1" hangingPunct="1"/>
            <a:r>
              <a:rPr lang="hr-HR" sz="1600">
                <a:latin typeface="Tahoma" panose="020B0604030504040204" pitchFamily="34" charset="0"/>
                <a:cs typeface="Tahoma" panose="020B0604030504040204" pitchFamily="34" charset="0"/>
              </a:rPr>
              <a:t>&lt;xs:element name="zbirka"&gt;</a:t>
            </a:r>
          </a:p>
          <a:p>
            <a:pPr eaLnBrk="1" hangingPunct="1"/>
            <a:r>
              <a:rPr lang="hr-HR" sz="1600">
                <a:latin typeface="Tahoma" panose="020B0604030504040204" pitchFamily="34" charset="0"/>
                <a:cs typeface="Tahoma" panose="020B0604030504040204" pitchFamily="34" charset="0"/>
              </a:rPr>
              <a:t>  &lt;xs:complexType&gt;</a:t>
            </a:r>
          </a:p>
          <a:p>
            <a:pPr eaLnBrk="1" hangingPunct="1"/>
            <a:r>
              <a:rPr lang="hr-HR" sz="1600">
                <a:latin typeface="Tahoma" panose="020B0604030504040204" pitchFamily="34" charset="0"/>
                <a:cs typeface="Tahoma" panose="020B0604030504040204" pitchFamily="34" charset="0"/>
              </a:rPr>
              <a:t>    &lt;xs:sequence&gt;</a:t>
            </a:r>
          </a:p>
          <a:p>
            <a:pPr eaLnBrk="1" hangingPunct="1"/>
            <a:r>
              <a:rPr lang="hr-HR" sz="1600">
                <a:latin typeface="Tahoma" panose="020B0604030504040204" pitchFamily="34" charset="0"/>
                <a:cs typeface="Tahoma" panose="020B0604030504040204" pitchFamily="34" charset="0"/>
              </a:rPr>
              <a:t>       &lt;xs:element ref="zapis" maxOccurs="unbounded" /&gt;</a:t>
            </a:r>
          </a:p>
          <a:p>
            <a:pPr eaLnBrk="1" hangingPunct="1"/>
            <a:r>
              <a:rPr lang="hr-HR" sz="1600">
                <a:latin typeface="Tahoma" panose="020B0604030504040204" pitchFamily="34" charset="0"/>
                <a:cs typeface="Tahoma" panose="020B0604030504040204" pitchFamily="34" charset="0"/>
              </a:rPr>
              <a:t>    &lt;/xs:sequence&gt;</a:t>
            </a:r>
          </a:p>
          <a:p>
            <a:pPr eaLnBrk="1" hangingPunct="1"/>
            <a:r>
              <a:rPr lang="hr-HR" sz="1600">
                <a:latin typeface="Tahoma" panose="020B0604030504040204" pitchFamily="34" charset="0"/>
                <a:cs typeface="Tahoma" panose="020B0604030504040204" pitchFamily="34" charset="0"/>
              </a:rPr>
              <a:t>  &lt;/xs:complexType&gt;</a:t>
            </a:r>
          </a:p>
          <a:p>
            <a:pPr eaLnBrk="1" hangingPunct="1"/>
            <a:r>
              <a:rPr lang="hr-HR" sz="1600">
                <a:latin typeface="Tahoma" panose="020B0604030504040204" pitchFamily="34" charset="0"/>
                <a:cs typeface="Tahoma" panose="020B0604030504040204" pitchFamily="34" charset="0"/>
              </a:rPr>
              <a:t>&lt;/xs:element&gt;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214313" y="3740150"/>
            <a:ext cx="8786812" cy="30464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600">
                <a:latin typeface="Tahoma" panose="020B0604030504040204" pitchFamily="34" charset="0"/>
                <a:cs typeface="Tahoma" panose="020B0604030504040204" pitchFamily="34" charset="0"/>
              </a:rPr>
              <a:t>&lt;!-- 5. dio: definiranje elementa koji "drži" zapise --&gt;</a:t>
            </a:r>
          </a:p>
          <a:p>
            <a:pPr eaLnBrk="1" hangingPunct="1"/>
            <a:r>
              <a:rPr lang="hr-HR" sz="1600">
                <a:latin typeface="Tahoma" panose="020B0604030504040204" pitchFamily="34" charset="0"/>
                <a:cs typeface="Tahoma" panose="020B0604030504040204" pitchFamily="34" charset="0"/>
              </a:rPr>
              <a:t>&lt;xs:element name="zapis"&gt;</a:t>
            </a:r>
          </a:p>
          <a:p>
            <a:pPr eaLnBrk="1" hangingPunct="1"/>
            <a:r>
              <a:rPr lang="hr-HR" sz="1600">
                <a:latin typeface="Tahoma" panose="020B0604030504040204" pitchFamily="34" charset="0"/>
                <a:cs typeface="Tahoma" panose="020B0604030504040204" pitchFamily="34" charset="0"/>
              </a:rPr>
              <a:t>  &lt;xs:complexType&gt;</a:t>
            </a:r>
          </a:p>
          <a:p>
            <a:pPr eaLnBrk="1" hangingPunct="1"/>
            <a:r>
              <a:rPr lang="hr-HR" sz="1600">
                <a:latin typeface="Tahoma" panose="020B0604030504040204" pitchFamily="34" charset="0"/>
                <a:cs typeface="Tahoma" panose="020B0604030504040204" pitchFamily="34" charset="0"/>
              </a:rPr>
              <a:t>    &lt;xs:sequence&gt;</a:t>
            </a:r>
          </a:p>
          <a:p>
            <a:pPr eaLnBrk="1" hangingPunct="1"/>
            <a:r>
              <a:rPr lang="hr-HR" sz="1600">
                <a:latin typeface="Tahoma" panose="020B0604030504040204" pitchFamily="34" charset="0"/>
                <a:cs typeface="Tahoma" panose="020B0604030504040204" pitchFamily="34" charset="0"/>
              </a:rPr>
              <a:t>        &lt;xs:any namespace="http://purl.org/dc/elements/1.1/" processContents="</a:t>
            </a:r>
            <a:r>
              <a:rPr lang="hr-HR" sz="1600" b="1">
                <a:latin typeface="Tahoma" panose="020B0604030504040204" pitchFamily="34" charset="0"/>
                <a:cs typeface="Tahoma" panose="020B0604030504040204" pitchFamily="34" charset="0"/>
              </a:rPr>
              <a:t>strict</a:t>
            </a:r>
            <a:r>
              <a:rPr lang="hr-HR" sz="1600">
                <a:latin typeface="Tahoma" panose="020B0604030504040204" pitchFamily="34" charset="0"/>
                <a:cs typeface="Tahoma" panose="020B0604030504040204" pitchFamily="34" charset="0"/>
              </a:rPr>
              <a:t>" minOccurs="0" maxOccurs="unbounded"/&gt;</a:t>
            </a:r>
          </a:p>
          <a:p>
            <a:pPr eaLnBrk="1" hangingPunct="1"/>
            <a:r>
              <a:rPr lang="hr-HR" sz="1600">
                <a:latin typeface="Tahoma" panose="020B0604030504040204" pitchFamily="34" charset="0"/>
                <a:cs typeface="Tahoma" panose="020B0604030504040204" pitchFamily="34" charset="0"/>
              </a:rPr>
              <a:t>        &lt;xs:any namespace="http://purl.org/</a:t>
            </a:r>
            <a:r>
              <a:rPr lang="hr-HR" sz="1600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bbosancic</a:t>
            </a:r>
            <a:r>
              <a:rPr lang="hr-HR" sz="1600">
                <a:latin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hr-HR" sz="1600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zdr</a:t>
            </a:r>
            <a:r>
              <a:rPr lang="hr-HR" sz="1600">
                <a:latin typeface="Tahoma" panose="020B0604030504040204" pitchFamily="34" charset="0"/>
                <a:cs typeface="Tahoma" panose="020B0604030504040204" pitchFamily="34" charset="0"/>
              </a:rPr>
              <a:t>terms/" processContents="</a:t>
            </a:r>
            <a:r>
              <a:rPr lang="hr-HR" sz="1600" b="1">
                <a:latin typeface="Tahoma" panose="020B0604030504040204" pitchFamily="34" charset="0"/>
                <a:cs typeface="Tahoma" panose="020B0604030504040204" pitchFamily="34" charset="0"/>
              </a:rPr>
              <a:t>strict</a:t>
            </a:r>
            <a:r>
              <a:rPr lang="hr-HR" sz="1600">
                <a:latin typeface="Tahoma" panose="020B0604030504040204" pitchFamily="34" charset="0"/>
                <a:cs typeface="Tahoma" panose="020B0604030504040204" pitchFamily="34" charset="0"/>
              </a:rPr>
              <a:t>" minOccurs="0" maxOccurs="unbounded"/&gt;</a:t>
            </a:r>
          </a:p>
          <a:p>
            <a:pPr eaLnBrk="1" hangingPunct="1"/>
            <a:r>
              <a:rPr lang="hr-HR" sz="1600">
                <a:latin typeface="Tahoma" panose="020B0604030504040204" pitchFamily="34" charset="0"/>
                <a:cs typeface="Tahoma" panose="020B0604030504040204" pitchFamily="34" charset="0"/>
              </a:rPr>
              <a:t>    &lt;/xs:sequence&gt;</a:t>
            </a:r>
          </a:p>
          <a:p>
            <a:pPr eaLnBrk="1" hangingPunct="1"/>
            <a:r>
              <a:rPr lang="hr-HR" sz="1600">
                <a:latin typeface="Tahoma" panose="020B0604030504040204" pitchFamily="34" charset="0"/>
                <a:cs typeface="Tahoma" panose="020B0604030504040204" pitchFamily="34" charset="0"/>
              </a:rPr>
              <a:t>  &lt;/xs:complexType&gt;</a:t>
            </a:r>
          </a:p>
          <a:p>
            <a:pPr eaLnBrk="1" hangingPunct="1"/>
            <a:r>
              <a:rPr lang="hr-HR" sz="1600">
                <a:latin typeface="Tahoma" panose="020B0604030504040204" pitchFamily="34" charset="0"/>
                <a:cs typeface="Tahoma" panose="020B0604030504040204" pitchFamily="34" charset="0"/>
              </a:rPr>
              <a:t>&lt;/xs:element&gt;</a:t>
            </a:r>
          </a:p>
          <a:p>
            <a:pPr eaLnBrk="1" hangingPunct="1"/>
            <a:r>
              <a:rPr lang="hr-HR" sz="1600" b="1">
                <a:latin typeface="Tahoma" panose="020B0604030504040204" pitchFamily="34" charset="0"/>
                <a:cs typeface="Tahoma" panose="020B0604030504040204" pitchFamily="34" charset="0"/>
              </a:rPr>
              <a:t>&lt;/xs:schema&gt;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43813" y="3286125"/>
            <a:ext cx="1470025" cy="13239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hr-HR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Vrijednosti:</a:t>
            </a:r>
          </a:p>
          <a:p>
            <a:pPr>
              <a:defRPr/>
            </a:pPr>
            <a:r>
              <a:rPr lang="hr-HR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“strict”</a:t>
            </a:r>
          </a:p>
          <a:p>
            <a:pPr>
              <a:defRPr/>
            </a:pPr>
            <a:r>
              <a:rPr lang="hr-HR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“lax”</a:t>
            </a:r>
          </a:p>
          <a:p>
            <a:pPr>
              <a:defRPr/>
            </a:pPr>
            <a:r>
              <a:rPr lang="hr-HR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“skip”</a:t>
            </a:r>
          </a:p>
        </p:txBody>
      </p:sp>
      <p:cxnSp>
        <p:nvCxnSpPr>
          <p:cNvPr id="16391" name="Straight Connector 11"/>
          <p:cNvCxnSpPr>
            <a:cxnSpLocks noChangeShapeType="1"/>
          </p:cNvCxnSpPr>
          <p:nvPr/>
        </p:nvCxnSpPr>
        <p:spPr bwMode="auto">
          <a:xfrm rot="5400000">
            <a:off x="7822406" y="4607719"/>
            <a:ext cx="214313" cy="142875"/>
          </a:xfrm>
          <a:prstGeom prst="line">
            <a:avLst/>
          </a:prstGeom>
          <a:noFill/>
          <a:ln w="22225" algn="ctr">
            <a:solidFill>
              <a:schemeClr val="accent1">
                <a:alpha val="90979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85800" y="428625"/>
            <a:ext cx="7772400" cy="1143000"/>
          </a:xfrm>
        </p:spPr>
        <p:txBody>
          <a:bodyPr/>
          <a:lstStyle/>
          <a:p>
            <a:r>
              <a:rPr lang="hr-HR" sz="2800"/>
              <a:t>Testna XML datoteka (prvi način)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2397125"/>
            <a:ext cx="9144000" cy="423192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&lt;?xml version="1.0" ?&gt;</a:t>
            </a:r>
          </a:p>
          <a:p>
            <a:pPr eaLnBrk="1" hangingPunct="1"/>
            <a:endParaRPr lang="hr-HR" sz="180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&lt;zbirka xmlns="http://oziz.ffos.hr/</a:t>
            </a:r>
            <a:r>
              <a:rPr lang="hr-HR" sz="1800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bbosancic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hr-HR" sz="1800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zdr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_dc/"</a:t>
            </a:r>
          </a:p>
          <a:p>
            <a:pPr eaLnBrk="1" hangingPunct="1"/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	xmlns:dc="http://purl.org/dc/elements/1.1/"</a:t>
            </a:r>
          </a:p>
          <a:p>
            <a:pPr eaLnBrk="1" hangingPunct="1"/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	xmlns:</a:t>
            </a:r>
            <a:r>
              <a:rPr lang="hr-HR" sz="1800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zdr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="http://purl.org/</a:t>
            </a:r>
            <a:r>
              <a:rPr lang="hr-HR" sz="1800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bbosancic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hr-HR" sz="1800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zdr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terms/"</a:t>
            </a:r>
          </a:p>
          <a:p>
            <a:pPr eaLnBrk="1" hangingPunct="1"/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    	xmlns:xsi="http://www.w3.org/2001/XMLSchema-instance" </a:t>
            </a:r>
          </a:p>
          <a:p>
            <a:pPr eaLnBrk="1" hangingPunct="1"/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   	xsi:schemaLocation="http://oziz.ffos.hr/</a:t>
            </a:r>
            <a:r>
              <a:rPr lang="hr-HR" sz="1800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bbosancic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hr-HR" sz="1800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zdr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_dc/ </a:t>
            </a:r>
            <a:r>
              <a:rPr lang="hr-HR" sz="1800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zdr_dc_A.xsd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"&gt;</a:t>
            </a:r>
          </a:p>
          <a:p>
            <a:pPr eaLnBrk="1" hangingPunct="1"/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&lt;zapis&gt;</a:t>
            </a:r>
          </a:p>
          <a:p>
            <a:pPr eaLnBrk="1" hangingPunct="1"/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hr-HR"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&lt;dc:title&gt;Programi poticanja čitanja u osnovnoškolskim knjižnicama&lt;/dc:title&gt;</a:t>
            </a:r>
          </a:p>
          <a:p>
            <a:pPr eaLnBrk="1" hangingPunct="1"/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  &lt;dc:creator&gt;Ana Bošnjak&lt;/dc:creator&gt;</a:t>
            </a:r>
          </a:p>
          <a:p>
            <a:pPr eaLnBrk="1" hangingPunct="1"/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  &lt;dc:type&gt;ms-word&lt;/dc:type&gt;</a:t>
            </a:r>
          </a:p>
          <a:p>
            <a:pPr eaLnBrk="1" hangingPunct="1"/>
            <a:r>
              <a:rPr lang="hr-HR" sz="1700">
                <a:latin typeface="Tahoma" panose="020B0604030504040204" pitchFamily="34" charset="0"/>
                <a:cs typeface="Tahoma" panose="020B0604030504040204" pitchFamily="34" charset="0"/>
              </a:rPr>
              <a:t>  &lt;dc:identifier&gt;https://repozitorij.ffos.hr/islandora/object/ffos%3A3635&lt;/dc:identifier&gt;</a:t>
            </a:r>
          </a:p>
          <a:p>
            <a:pPr eaLnBrk="1" hangingPunct="1"/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  &lt;</a:t>
            </a:r>
            <a:r>
              <a:rPr lang="hr-HR" sz="1800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zdr:mentor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&gt;Kornelija Petr Balog&lt;</a:t>
            </a:r>
            <a:r>
              <a:rPr lang="hr-HR" sz="1800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/zdr:mentor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eaLnBrk="1" hangingPunct="1"/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&lt;/zapis&gt;</a:t>
            </a:r>
          </a:p>
          <a:p>
            <a:pPr eaLnBrk="1" hangingPunct="1"/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&lt;/zbirka&gt;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000125" y="1571625"/>
            <a:ext cx="7286625" cy="649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5A. Kreiranje testne XML datoteke koja se se bazira na XML Schemi iz </a:t>
            </a:r>
          </a:p>
          <a:p>
            <a:pPr eaLnBrk="1" hangingPunct="1"/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prethodnog koraka (</a:t>
            </a:r>
            <a:r>
              <a:rPr lang="hr-HR" sz="1800" b="1">
                <a:latin typeface="Tahoma" panose="020B0604030504040204" pitchFamily="34" charset="0"/>
                <a:cs typeface="Tahoma" panose="020B0604030504040204" pitchFamily="34" charset="0"/>
              </a:rPr>
              <a:t>test_A.xml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2800"/>
              <a:t>Zadatak 2: rješenje (drugi način)</a:t>
            </a: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142875" y="1571625"/>
            <a:ext cx="8858250" cy="147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4B. Kreiranje XML Scheme (</a:t>
            </a:r>
            <a:r>
              <a:rPr lang="hr-HR" sz="1800" b="1">
                <a:latin typeface="Tahoma" panose="020B0604030504040204" pitchFamily="34" charset="0"/>
                <a:cs typeface="Tahoma" panose="020B0604030504040204" pitchFamily="34" charset="0"/>
              </a:rPr>
              <a:t>zdr_dc_B.xsd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) u kojoj će se kombinirati dc elementi i novi elementi (odnosno kreiranje XML Scheme </a:t>
            </a:r>
            <a:r>
              <a:rPr lang="hr-HR" sz="1800" u="sng">
                <a:latin typeface="Tahoma" panose="020B0604030504040204" pitchFamily="34" charset="0"/>
                <a:cs typeface="Tahoma" panose="020B0604030504040204" pitchFamily="34" charset="0"/>
              </a:rPr>
              <a:t>u kojoj će se uvesti dc elementi i kreirati novi elementi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); u okviru ove XML Scheme kreira se i korijenski tag i tag koji drži zapise kojeg će koristiti XML dokumenti koji se budu bazirali na ovoj XML Schemi (I. slide)</a:t>
            </a: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142875" y="3143250"/>
            <a:ext cx="8786813" cy="17541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&lt;?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xml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version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="1.0" 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encoding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="UTF-8"?&gt;</a:t>
            </a:r>
          </a:p>
          <a:p>
            <a:pPr eaLnBrk="1" hangingPunct="1"/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&lt;!-- 1. dio: Imenski prostori (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Namespaces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) --&gt;</a:t>
            </a:r>
          </a:p>
          <a:p>
            <a:pPr eaLnBrk="1" hangingPunct="1"/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xs:schema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targetNamespace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="http://oziz.ffos.hr/</a:t>
            </a:r>
            <a:r>
              <a:rPr lang="hr-HR" sz="1800" dirty="0" err="1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bbosancic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hr-HR" sz="1800" dirty="0" err="1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zdr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_dc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/"</a:t>
            </a:r>
          </a:p>
          <a:p>
            <a:pPr eaLnBrk="1" hangingPunct="1"/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elementFormDefault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="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qualified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"</a:t>
            </a:r>
          </a:p>
          <a:p>
            <a:pPr eaLnBrk="1" hangingPunct="1"/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xmlns:xs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="http://www.w3.org/2001/XMLSchema"</a:t>
            </a:r>
          </a:p>
          <a:p>
            <a:pPr eaLnBrk="1" hangingPunct="1"/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xmlns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="http://oziz.ffos.hr/</a:t>
            </a:r>
            <a:r>
              <a:rPr lang="hr-HR" sz="1800" dirty="0" err="1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bbosancic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hr-HR" sz="1800" dirty="0" err="1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zdr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_dc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/"&gt;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42875" y="4970463"/>
            <a:ext cx="8786813" cy="1846659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400" dirty="0">
                <a:latin typeface="Tahoma" panose="020B0604030504040204" pitchFamily="34" charset="0"/>
                <a:cs typeface="Tahoma" panose="020B0604030504040204" pitchFamily="34" charset="0"/>
              </a:rPr>
              <a:t>&lt;!-- 2. dio: Anotacija --&gt;</a:t>
            </a:r>
          </a:p>
          <a:p>
            <a:pPr eaLnBrk="1" hangingPunct="1"/>
            <a:r>
              <a:rPr lang="hr-HR" sz="1400" dirty="0">
                <a:latin typeface="Tahoma" panose="020B0604030504040204" pitchFamily="34" charset="0"/>
                <a:cs typeface="Tahoma" panose="020B0604030504040204" pitchFamily="34" charset="0"/>
              </a:rPr>
              <a:t>  &lt;</a:t>
            </a:r>
            <a:r>
              <a:rPr lang="hr-HR" sz="1400" dirty="0" err="1">
                <a:latin typeface="Tahoma" panose="020B0604030504040204" pitchFamily="34" charset="0"/>
                <a:cs typeface="Tahoma" panose="020B0604030504040204" pitchFamily="34" charset="0"/>
              </a:rPr>
              <a:t>xs:annotation</a:t>
            </a:r>
            <a:r>
              <a:rPr lang="hr-HR" sz="1400" dirty="0"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eaLnBrk="1" hangingPunct="1"/>
            <a:r>
              <a:rPr lang="hr-HR" sz="1400" dirty="0">
                <a:latin typeface="Tahoma" panose="020B0604030504040204" pitchFamily="34" charset="0"/>
                <a:cs typeface="Tahoma" panose="020B0604030504040204" pitchFamily="34" charset="0"/>
              </a:rPr>
              <a:t>    &lt;</a:t>
            </a:r>
            <a:r>
              <a:rPr lang="hr-HR" sz="1400" dirty="0" err="1">
                <a:latin typeface="Tahoma" panose="020B0604030504040204" pitchFamily="34" charset="0"/>
                <a:cs typeface="Tahoma" panose="020B0604030504040204" pitchFamily="34" charset="0"/>
              </a:rPr>
              <a:t>xs:documentation</a:t>
            </a:r>
            <a:r>
              <a:rPr lang="hr-HR" sz="1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1400" dirty="0" err="1">
                <a:latin typeface="Tahoma" panose="020B0604030504040204" pitchFamily="34" charset="0"/>
                <a:cs typeface="Tahoma" panose="020B0604030504040204" pitchFamily="34" charset="0"/>
              </a:rPr>
              <a:t>xml:lang</a:t>
            </a:r>
            <a:r>
              <a:rPr lang="hr-HR" sz="1400" dirty="0">
                <a:latin typeface="Tahoma" panose="020B0604030504040204" pitchFamily="34" charset="0"/>
                <a:cs typeface="Tahoma" panose="020B0604030504040204" pitchFamily="34" charset="0"/>
              </a:rPr>
              <a:t>="</a:t>
            </a:r>
            <a:r>
              <a:rPr lang="hr-HR" sz="1400" dirty="0" err="1">
                <a:latin typeface="Tahoma" panose="020B0604030504040204" pitchFamily="34" charset="0"/>
                <a:cs typeface="Tahoma" panose="020B0604030504040204" pitchFamily="34" charset="0"/>
              </a:rPr>
              <a:t>en</a:t>
            </a:r>
            <a:r>
              <a:rPr lang="hr-HR" sz="1400" dirty="0">
                <a:latin typeface="Tahoma" panose="020B0604030504040204" pitchFamily="34" charset="0"/>
                <a:cs typeface="Tahoma" panose="020B0604030504040204" pitchFamily="34" charset="0"/>
              </a:rPr>
              <a:t>"&gt;</a:t>
            </a:r>
          </a:p>
          <a:p>
            <a:pPr eaLnBrk="1" hangingPunct="1"/>
            <a:r>
              <a:rPr lang="hr-HR" sz="1400" dirty="0">
                <a:latin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hr-HR" sz="1400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bbosancic</a:t>
            </a:r>
            <a:r>
              <a:rPr lang="hr-HR" sz="1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1400" i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ZDR</a:t>
            </a:r>
            <a:r>
              <a:rPr lang="hr-HR" sz="1400" i="1" dirty="0">
                <a:latin typeface="Tahoma" panose="020B0604030504040204" pitchFamily="34" charset="0"/>
                <a:cs typeface="Tahoma" panose="020B0604030504040204" pitchFamily="34" charset="0"/>
              </a:rPr>
              <a:t> DC </a:t>
            </a:r>
            <a:r>
              <a:rPr lang="hr-HR" sz="1400" i="1" dirty="0" err="1">
                <a:latin typeface="Tahoma" panose="020B0604030504040204" pitchFamily="34" charset="0"/>
                <a:cs typeface="Tahoma" panose="020B0604030504040204" pitchFamily="34" charset="0"/>
              </a:rPr>
              <a:t>container</a:t>
            </a:r>
            <a:r>
              <a:rPr lang="hr-HR" sz="1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1400" dirty="0">
                <a:latin typeface="Tahoma" panose="020B0604030504040204" pitchFamily="34" charset="0"/>
                <a:cs typeface="Tahoma" panose="020B0604030504040204" pitchFamily="34" charset="0"/>
              </a:rPr>
              <a:t>XML </a:t>
            </a:r>
            <a:r>
              <a:rPr lang="hr-HR" sz="1400" dirty="0" err="1">
                <a:latin typeface="Tahoma" panose="020B0604030504040204" pitchFamily="34" charset="0"/>
                <a:cs typeface="Tahoma" panose="020B0604030504040204" pitchFamily="34" charset="0"/>
              </a:rPr>
              <a:t>Schema</a:t>
            </a:r>
            <a:r>
              <a:rPr lang="hr-HR" sz="1400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eaLnBrk="1" hangingPunct="1"/>
            <a:r>
              <a:rPr lang="hr-HR" sz="1400" dirty="0">
                <a:latin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hr-HR" sz="1400" dirty="0" err="1">
                <a:latin typeface="Tahoma" panose="020B0604030504040204" pitchFamily="34" charset="0"/>
                <a:cs typeface="Tahoma" panose="020B0604030504040204" pitchFamily="34" charset="0"/>
              </a:rPr>
              <a:t>Created</a:t>
            </a:r>
            <a:r>
              <a:rPr lang="hr-HR" sz="1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1400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2021-01-13</a:t>
            </a:r>
            <a:r>
              <a:rPr lang="hr-HR" sz="1400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eaLnBrk="1" hangingPunct="1"/>
            <a:r>
              <a:rPr lang="hr-HR" sz="1400" dirty="0">
                <a:latin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hr-HR" sz="1400" dirty="0" err="1">
                <a:latin typeface="Tahoma" panose="020B0604030504040204" pitchFamily="34" charset="0"/>
                <a:cs typeface="Tahoma" panose="020B0604030504040204" pitchFamily="34" charset="0"/>
              </a:rPr>
              <a:t>Created</a:t>
            </a:r>
            <a:r>
              <a:rPr lang="hr-HR" sz="1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1400" dirty="0" err="1">
                <a:latin typeface="Tahoma" panose="020B0604030504040204" pitchFamily="34" charset="0"/>
                <a:cs typeface="Tahoma" panose="020B0604030504040204" pitchFamily="34" charset="0"/>
              </a:rPr>
              <a:t>by</a:t>
            </a:r>
            <a:r>
              <a:rPr lang="hr-HR" sz="1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1400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Boris </a:t>
            </a:r>
            <a:r>
              <a:rPr lang="hr-HR" sz="1400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Bosancic</a:t>
            </a:r>
            <a:r>
              <a:rPr lang="hr-HR" sz="1400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eaLnBrk="1" hangingPunct="1"/>
            <a:r>
              <a:rPr lang="hr-HR" sz="1400" dirty="0">
                <a:latin typeface="Tahoma" panose="020B0604030504040204" pitchFamily="34" charset="0"/>
                <a:cs typeface="Tahoma" panose="020B0604030504040204" pitchFamily="34" charset="0"/>
              </a:rPr>
              <a:t>    &lt;/</a:t>
            </a:r>
            <a:r>
              <a:rPr lang="hr-HR" sz="1400" dirty="0" err="1">
                <a:latin typeface="Tahoma" panose="020B0604030504040204" pitchFamily="34" charset="0"/>
                <a:cs typeface="Tahoma" panose="020B0604030504040204" pitchFamily="34" charset="0"/>
              </a:rPr>
              <a:t>xs:documentation</a:t>
            </a:r>
            <a:r>
              <a:rPr lang="hr-HR" sz="1400" dirty="0"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eaLnBrk="1" hangingPunct="1"/>
            <a:r>
              <a:rPr lang="hr-HR" sz="1400" dirty="0">
                <a:latin typeface="Tahoma" panose="020B0604030504040204" pitchFamily="34" charset="0"/>
                <a:cs typeface="Tahoma" panose="020B0604030504040204" pitchFamily="34" charset="0"/>
              </a:rPr>
              <a:t>  &lt;/</a:t>
            </a:r>
            <a:r>
              <a:rPr lang="hr-HR" sz="1400" dirty="0" err="1">
                <a:latin typeface="Tahoma" panose="020B0604030504040204" pitchFamily="34" charset="0"/>
                <a:cs typeface="Tahoma" panose="020B0604030504040204" pitchFamily="34" charset="0"/>
              </a:rPr>
              <a:t>xs:annotation</a:t>
            </a:r>
            <a:r>
              <a:rPr lang="hr-HR" sz="1400" dirty="0"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29250" y="5143500"/>
            <a:ext cx="3286125" cy="584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hr-HR" sz="3200" dirty="0">
                <a:latin typeface="Tahoma" pitchFamily="34" charset="0"/>
                <a:ea typeface="Tahoma" pitchFamily="34" charset="0"/>
                <a:cs typeface="Tahoma" pitchFamily="34" charset="0"/>
              </a:rPr>
              <a:t>NEMA IZMJENA!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28625"/>
            <a:ext cx="3286125" cy="5238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hr-HR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3. koraka nema!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2800"/>
              <a:t>Zadatak 2: rješenje (drugi način)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714375" y="1571625"/>
            <a:ext cx="7929563" cy="649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4B. Kreiranje XML Scheme (</a:t>
            </a:r>
            <a:r>
              <a:rPr lang="hr-HR" sz="1800" b="1">
                <a:latin typeface="Tahoma" panose="020B0604030504040204" pitchFamily="34" charset="0"/>
                <a:cs typeface="Tahoma" panose="020B0604030504040204" pitchFamily="34" charset="0"/>
              </a:rPr>
              <a:t>zdr_dc_B.xsd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) u kojoj će se kombinirati </a:t>
            </a:r>
            <a:r>
              <a:rPr lang="hr-HR" sz="1800" b="1">
                <a:latin typeface="Tahoma" panose="020B0604030504040204" pitchFamily="34" charset="0"/>
                <a:cs typeface="Tahoma" panose="020B0604030504040204" pitchFamily="34" charset="0"/>
              </a:rPr>
              <a:t>dc </a:t>
            </a:r>
          </a:p>
          <a:p>
            <a:pPr eaLnBrk="1" hangingPunct="1"/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    elementi i novi elementi ... (II. slide)</a:t>
            </a: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214313" y="2357438"/>
            <a:ext cx="8786812" cy="9159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&lt;!-- 3. dio: Uvoženje (import) drugih shema 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metapodataka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 --&gt;</a:t>
            </a:r>
          </a:p>
          <a:p>
            <a:pPr eaLnBrk="1" hangingPunct="1"/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  &lt;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xs:import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namespace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="http://purl.org/dc/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elements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/1.1/</a:t>
            </a:r>
            <a:r>
              <a:rPr lang="hr-HR" sz="1800" dirty="0">
                <a:latin typeface="Tahoma" panose="020B0604030504040204" pitchFamily="34" charset="0"/>
              </a:rPr>
              <a:t>"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         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schemaLocation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="http</a:t>
            </a:r>
            <a:r>
              <a:rPr lang="hr-HR" sz="1800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://dublincore.org/schemas/xmls/qdc/2003/04/02/dc.xsd" /&gt;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319088"/>
          </a:xfrm>
        </p:spPr>
        <p:txBody>
          <a:bodyPr/>
          <a:lstStyle/>
          <a:p>
            <a:r>
              <a:rPr lang="hr-HR" sz="2800"/>
              <a:t>Zadatak 2: rješenje (drugi način)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71438" y="1000125"/>
            <a:ext cx="9001125" cy="5810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600">
                <a:latin typeface="Tahoma" panose="020B0604030504040204" pitchFamily="34" charset="0"/>
                <a:cs typeface="Tahoma" panose="020B0604030504040204" pitchFamily="34" charset="0"/>
              </a:rPr>
              <a:t>4B. Kreiranje XML Scheme (</a:t>
            </a:r>
            <a:r>
              <a:rPr lang="hr-HR" sz="1600" b="1">
                <a:latin typeface="Tahoma" panose="020B0604030504040204" pitchFamily="34" charset="0"/>
                <a:cs typeface="Tahoma" panose="020B0604030504040204" pitchFamily="34" charset="0"/>
              </a:rPr>
              <a:t>zdr_dc_B.xsd</a:t>
            </a:r>
            <a:r>
              <a:rPr lang="hr-HR" sz="1600">
                <a:latin typeface="Tahoma" panose="020B0604030504040204" pitchFamily="34" charset="0"/>
                <a:cs typeface="Tahoma" panose="020B0604030504040204" pitchFamily="34" charset="0"/>
              </a:rPr>
              <a:t>) u kojoj će se kombinirati </a:t>
            </a:r>
            <a:r>
              <a:rPr lang="hr-HR" sz="1600" b="1">
                <a:latin typeface="Tahoma" panose="020B0604030504040204" pitchFamily="34" charset="0"/>
                <a:cs typeface="Tahoma" panose="020B0604030504040204" pitchFamily="34" charset="0"/>
              </a:rPr>
              <a:t>dc </a:t>
            </a:r>
            <a:r>
              <a:rPr lang="hr-HR" sz="1600">
                <a:latin typeface="Tahoma" panose="020B0604030504040204" pitchFamily="34" charset="0"/>
                <a:cs typeface="Tahoma" panose="020B0604030504040204" pitchFamily="34" charset="0"/>
              </a:rPr>
              <a:t>elementi i novi elementi ... (III. slide)</a:t>
            </a: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214313" y="1643063"/>
            <a:ext cx="8786812" cy="20621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600">
                <a:latin typeface="Tahoma" panose="020B0604030504040204" pitchFamily="34" charset="0"/>
                <a:cs typeface="Tahoma" panose="020B0604030504040204" pitchFamily="34" charset="0"/>
              </a:rPr>
              <a:t>&lt;!-- 4. dio: definiranje korijenskog elementa testne datoteke --&gt;</a:t>
            </a:r>
          </a:p>
          <a:p>
            <a:pPr eaLnBrk="1" hangingPunct="1"/>
            <a:r>
              <a:rPr lang="hr-HR" sz="1600">
                <a:latin typeface="Tahoma" panose="020B0604030504040204" pitchFamily="34" charset="0"/>
                <a:cs typeface="Tahoma" panose="020B0604030504040204" pitchFamily="34" charset="0"/>
              </a:rPr>
              <a:t>&lt;xs:element name="</a:t>
            </a:r>
            <a:r>
              <a:rPr lang="hr-HR" sz="1600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zbirka</a:t>
            </a:r>
            <a:r>
              <a:rPr lang="hr-HR" sz="1600">
                <a:latin typeface="Tahoma" panose="020B0604030504040204" pitchFamily="34" charset="0"/>
                <a:cs typeface="Tahoma" panose="020B0604030504040204" pitchFamily="34" charset="0"/>
              </a:rPr>
              <a:t>"&gt;</a:t>
            </a:r>
          </a:p>
          <a:p>
            <a:pPr eaLnBrk="1" hangingPunct="1"/>
            <a:r>
              <a:rPr lang="hr-HR" sz="1600">
                <a:latin typeface="Tahoma" panose="020B0604030504040204" pitchFamily="34" charset="0"/>
                <a:cs typeface="Tahoma" panose="020B0604030504040204" pitchFamily="34" charset="0"/>
              </a:rPr>
              <a:t>  &lt;xs:complexType&gt;</a:t>
            </a:r>
          </a:p>
          <a:p>
            <a:pPr eaLnBrk="1" hangingPunct="1"/>
            <a:r>
              <a:rPr lang="hr-HR" sz="1600">
                <a:latin typeface="Tahoma" panose="020B0604030504040204" pitchFamily="34" charset="0"/>
                <a:cs typeface="Tahoma" panose="020B0604030504040204" pitchFamily="34" charset="0"/>
              </a:rPr>
              <a:t>    &lt;xs:sequence&gt;</a:t>
            </a:r>
          </a:p>
          <a:p>
            <a:pPr eaLnBrk="1" hangingPunct="1"/>
            <a:r>
              <a:rPr lang="hr-HR" sz="1600">
                <a:latin typeface="Tahoma" panose="020B0604030504040204" pitchFamily="34" charset="0"/>
                <a:cs typeface="Tahoma" panose="020B0604030504040204" pitchFamily="34" charset="0"/>
              </a:rPr>
              <a:t>        &lt;xs:element ref="zapis" maxOccurs="unbounded" /&gt;</a:t>
            </a:r>
          </a:p>
          <a:p>
            <a:pPr eaLnBrk="1" hangingPunct="1"/>
            <a:r>
              <a:rPr lang="hr-HR" sz="1600">
                <a:latin typeface="Tahoma" panose="020B0604030504040204" pitchFamily="34" charset="0"/>
                <a:cs typeface="Tahoma" panose="020B0604030504040204" pitchFamily="34" charset="0"/>
              </a:rPr>
              <a:t>    &lt;/xs:sequence&gt;</a:t>
            </a:r>
          </a:p>
          <a:p>
            <a:pPr eaLnBrk="1" hangingPunct="1"/>
            <a:r>
              <a:rPr lang="hr-HR" sz="1600">
                <a:latin typeface="Tahoma" panose="020B0604030504040204" pitchFamily="34" charset="0"/>
                <a:cs typeface="Tahoma" panose="020B0604030504040204" pitchFamily="34" charset="0"/>
              </a:rPr>
              <a:t>  &lt;/xs:complexType&gt;</a:t>
            </a:r>
          </a:p>
          <a:p>
            <a:pPr eaLnBrk="1" hangingPunct="1"/>
            <a:r>
              <a:rPr lang="hr-HR" sz="1600">
                <a:latin typeface="Tahoma" panose="020B0604030504040204" pitchFamily="34" charset="0"/>
                <a:cs typeface="Tahoma" panose="020B0604030504040204" pitchFamily="34" charset="0"/>
              </a:rPr>
              <a:t>&lt;/xs:element&gt;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214313" y="3740150"/>
            <a:ext cx="8786812" cy="28003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600">
                <a:latin typeface="Tahoma" panose="020B0604030504040204" pitchFamily="34" charset="0"/>
                <a:cs typeface="Tahoma" panose="020B0604030504040204" pitchFamily="34" charset="0"/>
              </a:rPr>
              <a:t>&lt;!-- 5. dio: definiranje elementa koji "drži" zapise --&gt;</a:t>
            </a:r>
          </a:p>
          <a:p>
            <a:pPr eaLnBrk="1" hangingPunct="1"/>
            <a:r>
              <a:rPr lang="hr-HR" sz="1600">
                <a:latin typeface="Tahoma" panose="020B0604030504040204" pitchFamily="34" charset="0"/>
                <a:cs typeface="Tahoma" panose="020B0604030504040204" pitchFamily="34" charset="0"/>
              </a:rPr>
              <a:t>&lt;xs:element name="</a:t>
            </a:r>
            <a:r>
              <a:rPr lang="hr-HR" sz="1600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zapis</a:t>
            </a:r>
            <a:r>
              <a:rPr lang="hr-HR" sz="1600">
                <a:latin typeface="Tahoma" panose="020B0604030504040204" pitchFamily="34" charset="0"/>
                <a:cs typeface="Tahoma" panose="020B0604030504040204" pitchFamily="34" charset="0"/>
              </a:rPr>
              <a:t>"&gt;</a:t>
            </a:r>
          </a:p>
          <a:p>
            <a:pPr eaLnBrk="1" hangingPunct="1"/>
            <a:r>
              <a:rPr lang="hr-HR" sz="1600">
                <a:latin typeface="Tahoma" panose="020B0604030504040204" pitchFamily="34" charset="0"/>
                <a:cs typeface="Tahoma" panose="020B0604030504040204" pitchFamily="34" charset="0"/>
              </a:rPr>
              <a:t>  &lt;xs:complexType&gt;</a:t>
            </a:r>
          </a:p>
          <a:p>
            <a:pPr eaLnBrk="1" hangingPunct="1"/>
            <a:r>
              <a:rPr lang="hr-HR" sz="1600">
                <a:latin typeface="Tahoma" panose="020B0604030504040204" pitchFamily="34" charset="0"/>
                <a:cs typeface="Tahoma" panose="020B0604030504040204" pitchFamily="34" charset="0"/>
              </a:rPr>
              <a:t>    &lt;xs:sequence&gt;</a:t>
            </a:r>
          </a:p>
          <a:p>
            <a:pPr eaLnBrk="1" hangingPunct="1"/>
            <a:r>
              <a:rPr lang="hr-HR" sz="1600">
                <a:latin typeface="Tahoma" panose="020B0604030504040204" pitchFamily="34" charset="0"/>
                <a:cs typeface="Tahoma" panose="020B0604030504040204" pitchFamily="34" charset="0"/>
              </a:rPr>
              <a:t>        &lt;xs:any namespace="http://purl.org/dc/elements/1.1/" processContents="</a:t>
            </a:r>
            <a:r>
              <a:rPr lang="hr-HR" sz="1600" b="1">
                <a:latin typeface="Tahoma" panose="020B0604030504040204" pitchFamily="34" charset="0"/>
                <a:cs typeface="Tahoma" panose="020B0604030504040204" pitchFamily="34" charset="0"/>
              </a:rPr>
              <a:t>strict</a:t>
            </a:r>
            <a:r>
              <a:rPr lang="hr-HR" sz="1600">
                <a:latin typeface="Tahoma" panose="020B0604030504040204" pitchFamily="34" charset="0"/>
                <a:cs typeface="Tahoma" panose="020B0604030504040204" pitchFamily="34" charset="0"/>
              </a:rPr>
              <a:t>" minOccurs="0" maxOccurs="unbounded"/&gt;</a:t>
            </a:r>
          </a:p>
          <a:p>
            <a:pPr eaLnBrk="1" hangingPunct="1"/>
            <a:r>
              <a:rPr lang="hr-HR" sz="1600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&lt;xs:element name="mentor" type="xs:string" /&gt;</a:t>
            </a:r>
          </a:p>
          <a:p>
            <a:pPr eaLnBrk="1" hangingPunct="1"/>
            <a:r>
              <a:rPr lang="hr-HR" sz="1600">
                <a:latin typeface="Tahoma" panose="020B0604030504040204" pitchFamily="34" charset="0"/>
                <a:cs typeface="Tahoma" panose="020B0604030504040204" pitchFamily="34" charset="0"/>
              </a:rPr>
              <a:t>     &lt;/xs:sequence&gt;</a:t>
            </a:r>
          </a:p>
          <a:p>
            <a:pPr eaLnBrk="1" hangingPunct="1"/>
            <a:r>
              <a:rPr lang="hr-HR" sz="1600">
                <a:latin typeface="Tahoma" panose="020B0604030504040204" pitchFamily="34" charset="0"/>
                <a:cs typeface="Tahoma" panose="020B0604030504040204" pitchFamily="34" charset="0"/>
              </a:rPr>
              <a:t>  &lt;/xs:complexType&gt;</a:t>
            </a:r>
          </a:p>
          <a:p>
            <a:pPr eaLnBrk="1" hangingPunct="1"/>
            <a:r>
              <a:rPr lang="hr-HR" sz="1600">
                <a:latin typeface="Tahoma" panose="020B0604030504040204" pitchFamily="34" charset="0"/>
                <a:cs typeface="Tahoma" panose="020B0604030504040204" pitchFamily="34" charset="0"/>
              </a:rPr>
              <a:t>&lt;/xs:element&gt;</a:t>
            </a:r>
          </a:p>
          <a:p>
            <a:pPr eaLnBrk="1" hangingPunct="1"/>
            <a:r>
              <a:rPr lang="hr-HR" sz="1600" b="1">
                <a:latin typeface="Tahoma" panose="020B0604030504040204" pitchFamily="34" charset="0"/>
                <a:cs typeface="Tahoma" panose="020B0604030504040204" pitchFamily="34" charset="0"/>
              </a:rPr>
              <a:t>&lt;/xs:schema&gt;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43813" y="3286125"/>
            <a:ext cx="1470025" cy="13239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hr-HR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Vrijednosti:</a:t>
            </a:r>
          </a:p>
          <a:p>
            <a:pPr>
              <a:defRPr/>
            </a:pPr>
            <a:r>
              <a:rPr lang="hr-HR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“strict”</a:t>
            </a:r>
          </a:p>
          <a:p>
            <a:pPr>
              <a:defRPr/>
            </a:pPr>
            <a:r>
              <a:rPr lang="hr-HR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“lax”</a:t>
            </a:r>
          </a:p>
          <a:p>
            <a:pPr>
              <a:defRPr/>
            </a:pPr>
            <a:r>
              <a:rPr lang="hr-HR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“skip”</a:t>
            </a:r>
          </a:p>
        </p:txBody>
      </p:sp>
      <p:cxnSp>
        <p:nvCxnSpPr>
          <p:cNvPr id="20487" name="Straight Connector 11"/>
          <p:cNvCxnSpPr>
            <a:cxnSpLocks noChangeShapeType="1"/>
          </p:cNvCxnSpPr>
          <p:nvPr/>
        </p:nvCxnSpPr>
        <p:spPr bwMode="auto">
          <a:xfrm rot="5400000">
            <a:off x="7822406" y="4607719"/>
            <a:ext cx="214313" cy="142875"/>
          </a:xfrm>
          <a:prstGeom prst="line">
            <a:avLst/>
          </a:prstGeom>
          <a:noFill/>
          <a:ln w="22225" algn="ctr">
            <a:solidFill>
              <a:schemeClr val="accent1">
                <a:alpha val="90979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Osnovni pojmovi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395288" y="1981200"/>
            <a:ext cx="8353425" cy="4114800"/>
          </a:xfrm>
        </p:spPr>
        <p:txBody>
          <a:bodyPr/>
          <a:lstStyle/>
          <a:p>
            <a:r>
              <a:rPr lang="hr-HR" b="1" dirty="0"/>
              <a:t>Shema metapodataka </a:t>
            </a:r>
            <a:r>
              <a:rPr lang="hr-HR" dirty="0"/>
              <a:t>(standardizirana i prihvaćena unutar neke zajednice)(popis elemenata za opis informacijskih izvora „na papiru”) </a:t>
            </a:r>
            <a:r>
              <a:rPr lang="hr-HR" sz="2000" dirty="0"/>
              <a:t>&gt;&gt;&gt; npr. DC, MARCXML, MODS, METS, rfc1807, </a:t>
            </a:r>
            <a:r>
              <a:rPr lang="hr-HR" sz="2000" dirty="0" err="1"/>
              <a:t>zdr_dc</a:t>
            </a:r>
            <a:r>
              <a:rPr lang="hr-HR" sz="2000" dirty="0"/>
              <a:t> itd.)</a:t>
            </a:r>
          </a:p>
          <a:p>
            <a:r>
              <a:rPr lang="hr-HR" b="1" dirty="0"/>
              <a:t>XML </a:t>
            </a:r>
            <a:r>
              <a:rPr lang="hr-HR" b="1" dirty="0" err="1"/>
              <a:t>Schema</a:t>
            </a:r>
            <a:r>
              <a:rPr lang="hr-HR" b="1" dirty="0"/>
              <a:t> </a:t>
            </a:r>
            <a:r>
              <a:rPr lang="hr-HR" dirty="0"/>
              <a:t>(konkretna datoteka u kojoj se definiraju (deklariraju) elementi pripadne sheme metapodataka s ekstenzijom </a:t>
            </a:r>
            <a:r>
              <a:rPr lang="hr-HR" b="1" dirty="0"/>
              <a:t>.</a:t>
            </a:r>
            <a:r>
              <a:rPr lang="hr-HR" b="1" dirty="0" err="1"/>
              <a:t>xsd</a:t>
            </a:r>
            <a:r>
              <a:rPr lang="hr-HR" dirty="0"/>
              <a:t>)</a:t>
            </a:r>
          </a:p>
          <a:p>
            <a:pPr>
              <a:buFontTx/>
              <a:buNone/>
            </a:pPr>
            <a:r>
              <a:rPr lang="hr-HR" sz="2000" dirty="0"/>
              <a:t>	&gt;&gt;&gt; npr. </a:t>
            </a:r>
            <a:r>
              <a:rPr lang="hr-HR" sz="1800" dirty="0">
                <a:hlinkClick r:id="rId3"/>
              </a:rPr>
              <a:t>http://dublincore.org/schemas/xmls/qdc/2006/01/06/dc.xsd</a:t>
            </a:r>
            <a:r>
              <a:rPr lang="hr-HR" sz="2000" dirty="0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85800" y="428625"/>
            <a:ext cx="7772400" cy="1143000"/>
          </a:xfrm>
        </p:spPr>
        <p:txBody>
          <a:bodyPr/>
          <a:lstStyle/>
          <a:p>
            <a:r>
              <a:rPr lang="hr-HR" sz="2800"/>
              <a:t>Testna XML datoteka (drugi način)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14313" y="2397125"/>
            <a:ext cx="8786812" cy="3954929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&lt;?xml version="1.0" encoding="UTF-8"?&gt;</a:t>
            </a:r>
          </a:p>
          <a:p>
            <a:pPr eaLnBrk="1" hangingPunct="1"/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hr-HR" sz="1800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zdr:zbirka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 xmlns:</a:t>
            </a:r>
            <a:r>
              <a:rPr lang="hr-HR" sz="1800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zdr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="http://oziz.ffos.hr/</a:t>
            </a:r>
            <a:r>
              <a:rPr lang="hr-HR" sz="1800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bbosancic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hr-HR" sz="1800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zdr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_dc/"</a:t>
            </a:r>
          </a:p>
          <a:p>
            <a:pPr eaLnBrk="1" hangingPunct="1"/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	xmlns:dc="http://purl.org/dc/elements/1.1/"</a:t>
            </a:r>
          </a:p>
          <a:p>
            <a:pPr eaLnBrk="1" hangingPunct="1"/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    	xmlns:xsi="http://www.w3.org/2001/XMLSchema-instance" </a:t>
            </a:r>
          </a:p>
          <a:p>
            <a:pPr eaLnBrk="1" hangingPunct="1"/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   	xsi:schemaLocation="http://oziz.ffos.hr/</a:t>
            </a:r>
            <a:r>
              <a:rPr lang="hr-HR" sz="1800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bbosancic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hr-HR" sz="1800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zdr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_dc/ </a:t>
            </a:r>
            <a:r>
              <a:rPr lang="hr-HR" sz="1800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zdr_dc_B.xsd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"&gt;</a:t>
            </a:r>
          </a:p>
          <a:p>
            <a:pPr eaLnBrk="1" hangingPunct="1"/>
            <a:endParaRPr lang="hr-HR" sz="180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hr-HR" sz="1800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zdr:zapis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eaLnBrk="1" hangingPunct="1"/>
            <a:r>
              <a:rPr lang="hr-HR"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&lt;dc:title&gt;Programi poticanja čitanja u osnovnoškolskim knjižnicama&lt;/dc:title&gt;</a:t>
            </a:r>
          </a:p>
          <a:p>
            <a:pPr eaLnBrk="1" hangingPunct="1"/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  &lt;dc:creator&gt;Ana Bošnjak&lt;/dc:creator&gt;</a:t>
            </a:r>
          </a:p>
          <a:p>
            <a:pPr eaLnBrk="1" hangingPunct="1"/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  &lt;dc:type&gt;ms-word&lt;/dc:type&gt;</a:t>
            </a:r>
          </a:p>
          <a:p>
            <a:pPr eaLnBrk="1" hangingPunct="1"/>
            <a:r>
              <a:rPr lang="hr-HR" sz="1700">
                <a:latin typeface="Tahoma" panose="020B0604030504040204" pitchFamily="34" charset="0"/>
                <a:cs typeface="Tahoma" panose="020B0604030504040204" pitchFamily="34" charset="0"/>
              </a:rPr>
              <a:t>  &lt;dc:identifier&gt;https://repozitorij.ffos.hr/islandora/object/ffos%3A3635&lt;/dc:identifier&gt;</a:t>
            </a:r>
          </a:p>
          <a:p>
            <a:pPr eaLnBrk="1" hangingPunct="1"/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  &lt;</a:t>
            </a:r>
            <a:r>
              <a:rPr lang="hr-HR" sz="1800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zdr:mentor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&gt;Kornelija Petr Balog&lt;</a:t>
            </a:r>
            <a:r>
              <a:rPr lang="hr-HR" sz="1800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/zdr:mentor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eaLnBrk="1" hangingPunct="1"/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hr-HR" sz="1800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/zdr:zapis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eaLnBrk="1" hangingPunct="1"/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hr-HR" sz="1800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/zdr:zbirka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000125" y="1571625"/>
            <a:ext cx="7286625" cy="649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5B. Kreiranje testne XML datoteke koja se se bazira na XML Schemi iz </a:t>
            </a:r>
          </a:p>
          <a:p>
            <a:pPr eaLnBrk="1" hangingPunct="1"/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prethodnog koraka (</a:t>
            </a:r>
            <a:r>
              <a:rPr lang="hr-HR" sz="1800" b="1">
                <a:latin typeface="Tahoma" panose="020B0604030504040204" pitchFamily="34" charset="0"/>
                <a:cs typeface="Tahoma" panose="020B0604030504040204" pitchFamily="34" charset="0"/>
              </a:rPr>
              <a:t>test_B.xml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2800"/>
              <a:t>Kombinacija DC sheme metapodataka s drugim standardiziranim shemama metapodataka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981200"/>
            <a:ext cx="8029575" cy="4662488"/>
          </a:xfrm>
          <a:solidFill>
            <a:srgbClr val="FFFF99"/>
          </a:solidFill>
        </p:spPr>
        <p:txBody>
          <a:bodyPr/>
          <a:lstStyle/>
          <a:p>
            <a:pPr>
              <a:buFontTx/>
              <a:buNone/>
              <a:defRPr/>
            </a:pPr>
            <a:r>
              <a:rPr lang="hr-HR" sz="1600" b="1" dirty="0"/>
              <a:t>PRIMJER KOMBINACIJE </a:t>
            </a:r>
            <a:r>
              <a:rPr lang="hr-HR" sz="1600" b="1" dirty="0">
                <a:solidFill>
                  <a:srgbClr val="FF3300"/>
                </a:solidFill>
              </a:rPr>
              <a:t>IMS</a:t>
            </a:r>
            <a:r>
              <a:rPr lang="hr-HR" sz="1600" b="1" dirty="0"/>
              <a:t>, </a:t>
            </a:r>
            <a:r>
              <a:rPr lang="hr-HR" sz="1600" b="1" dirty="0">
                <a:solidFill>
                  <a:srgbClr val="0070C0"/>
                </a:solidFill>
              </a:rPr>
              <a:t>OEX</a:t>
            </a:r>
            <a:r>
              <a:rPr lang="hr-HR" sz="1600" b="1" dirty="0"/>
              <a:t>, </a:t>
            </a:r>
            <a:r>
              <a:rPr lang="hr-HR" sz="1600" b="1" dirty="0">
                <a:solidFill>
                  <a:schemeClr val="accent1">
                    <a:lumMod val="75000"/>
                  </a:schemeClr>
                </a:solidFill>
              </a:rPr>
              <a:t>ODD</a:t>
            </a:r>
            <a:r>
              <a:rPr lang="hr-HR" sz="1600" b="1" dirty="0"/>
              <a:t> I OAI_DC SHEME METAPODATAKA</a:t>
            </a:r>
          </a:p>
          <a:p>
            <a:pPr>
              <a:buFontTx/>
              <a:buNone/>
              <a:defRPr/>
            </a:pPr>
            <a:r>
              <a:rPr lang="hr-HR" sz="1600" dirty="0"/>
              <a:t>&lt;record xmlns="http://example.org/learningapp/" 	xmlns:xsi="http://www.w3.org/2001/XMLSchema-instance" 	xsi:schemaLocation="http://example.org/learningapp/ 	http://example.org/learningapp/schema.xsd" 	xmlns:dc="http://purl.org/dc/elements/1.1/" 	</a:t>
            </a:r>
            <a:r>
              <a:rPr lang="hr-HR" sz="1600" b="1" i="1" dirty="0">
                <a:solidFill>
                  <a:srgbClr val="FF3300"/>
                </a:solidFill>
              </a:rPr>
              <a:t>xmlns:ims=“http</a:t>
            </a:r>
            <a:r>
              <a:rPr lang="hr-HR" sz="1600" b="1" dirty="0">
                <a:solidFill>
                  <a:srgbClr val="FF3300"/>
                </a:solidFill>
              </a:rPr>
              <a:t>://www.imsglobal.org/xsd/imsmd_v1p2”</a:t>
            </a:r>
          </a:p>
          <a:p>
            <a:pPr>
              <a:buFontTx/>
              <a:buNone/>
              <a:defRPr/>
            </a:pPr>
            <a:r>
              <a:rPr lang="hr-HR" sz="1600" dirty="0"/>
              <a:t>		</a:t>
            </a:r>
            <a:r>
              <a:rPr lang="hr-HR" sz="1600" b="1" dirty="0">
                <a:solidFill>
                  <a:schemeClr val="bg2">
                    <a:lumMod val="50000"/>
                  </a:schemeClr>
                </a:solidFill>
              </a:rPr>
              <a:t>xmlns:oex="http://odrl.net/1.0/ODRL-EX</a:t>
            </a:r>
            <a:r>
              <a:rPr lang="hr-HR" sz="1600" dirty="0"/>
              <a:t>" 	</a:t>
            </a:r>
            <a:r>
              <a:rPr lang="hr-HR" sz="1600" b="1" dirty="0">
                <a:solidFill>
                  <a:schemeClr val="accent1">
                    <a:lumMod val="75000"/>
                  </a:schemeClr>
                </a:solidFill>
              </a:rPr>
              <a:t>xmlns:odd="http://odrl.net/1.0/ODRL-DD</a:t>
            </a:r>
            <a:r>
              <a:rPr lang="hr-HR" sz="1600" dirty="0"/>
              <a:t>"&gt;</a:t>
            </a:r>
          </a:p>
          <a:p>
            <a:pPr>
              <a:buFontTx/>
              <a:buNone/>
              <a:defRPr/>
            </a:pPr>
            <a:r>
              <a:rPr lang="hr-HR" sz="1600" dirty="0"/>
              <a:t>&lt;dc:title&gt; Frog maths &lt;/dc:title&gt; </a:t>
            </a:r>
          </a:p>
          <a:p>
            <a:pPr>
              <a:buFontTx/>
              <a:buNone/>
              <a:defRPr/>
            </a:pPr>
            <a:r>
              <a:rPr lang="hr-HR" sz="1600" dirty="0"/>
              <a:t>&lt;dc:identifier&gt; http://somewhere.com/frogmaths/ &lt;/dc:identifier&gt;</a:t>
            </a:r>
          </a:p>
          <a:p>
            <a:pPr>
              <a:buFontTx/>
              <a:buNone/>
              <a:defRPr/>
            </a:pPr>
            <a:r>
              <a:rPr lang="hr-HR" sz="1600" dirty="0"/>
              <a:t>&lt;dc:description&gt; Simple maths games for 5-7 year olds. &lt;/dc:description&gt; </a:t>
            </a:r>
          </a:p>
          <a:p>
            <a:pPr>
              <a:buFontTx/>
              <a:buNone/>
              <a:defRPr/>
            </a:pPr>
            <a:r>
              <a:rPr lang="hr-HR" sz="1600" dirty="0">
                <a:solidFill>
                  <a:srgbClr val="FF0000"/>
                </a:solidFill>
              </a:rPr>
              <a:t>&lt;ims:typicallearningtime&gt; </a:t>
            </a:r>
          </a:p>
          <a:p>
            <a:pPr>
              <a:buFontTx/>
              <a:buNone/>
              <a:defRPr/>
            </a:pPr>
            <a:r>
              <a:rPr lang="hr-HR" sz="1600" dirty="0">
                <a:solidFill>
                  <a:srgbClr val="FF0000"/>
                </a:solidFill>
              </a:rPr>
              <a:t>&lt;ims:datetime&gt; 0000-00-00T00:15 &lt;/ims:datetime&gt; &lt;/ims:typicallearningtime&gt; </a:t>
            </a:r>
          </a:p>
          <a:p>
            <a:pPr>
              <a:buFontTx/>
              <a:buNone/>
              <a:defRPr/>
            </a:pPr>
            <a:r>
              <a:rPr lang="hr-HR" sz="1600" dirty="0"/>
              <a:t>&lt;/record&gt;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Opis problema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5800" y="1714500"/>
            <a:ext cx="7772400" cy="4666828"/>
          </a:xfrm>
        </p:spPr>
        <p:txBody>
          <a:bodyPr/>
          <a:lstStyle/>
          <a:p>
            <a:r>
              <a:rPr lang="hr-HR" sz="1800" dirty="0"/>
              <a:t>Zbirka diplomskih radova u FFOS repozitoriju</a:t>
            </a:r>
          </a:p>
          <a:p>
            <a:r>
              <a:rPr lang="hr-HR" sz="1800" dirty="0"/>
              <a:t>Svaki digitalni repozitorij mora udovoljavati minimalnom uvjetu </a:t>
            </a:r>
            <a:r>
              <a:rPr lang="hr-HR" sz="1800" dirty="0" err="1"/>
              <a:t>interoperabilnosti</a:t>
            </a:r>
            <a:r>
              <a:rPr lang="hr-HR" sz="1800" dirty="0"/>
              <a:t> na način da daje podršku za </a:t>
            </a:r>
            <a:r>
              <a:rPr lang="hr-HR" sz="1800" dirty="0" err="1"/>
              <a:t>oai_dc</a:t>
            </a:r>
            <a:r>
              <a:rPr lang="hr-HR" sz="1800" dirty="0"/>
              <a:t> shemu metapodataka (uvjet OAI-PMH)</a:t>
            </a:r>
          </a:p>
          <a:p>
            <a:r>
              <a:rPr lang="hr-HR" sz="1800" dirty="0"/>
              <a:t>To se postiže </a:t>
            </a:r>
            <a:r>
              <a:rPr lang="hr-HR" sz="1800" b="1" dirty="0" err="1"/>
              <a:t>mapiranjem</a:t>
            </a:r>
            <a:r>
              <a:rPr lang="hr-HR" sz="1800" dirty="0"/>
              <a:t> sheme metapodataka zbirke diplomskih radova (</a:t>
            </a:r>
            <a:r>
              <a:rPr lang="hr-HR" sz="1800" i="1" dirty="0" err="1"/>
              <a:t>zdr</a:t>
            </a:r>
            <a:r>
              <a:rPr lang="hr-HR" sz="1800" dirty="0"/>
              <a:t>) s </a:t>
            </a:r>
            <a:r>
              <a:rPr lang="hr-HR" sz="1800" i="1" dirty="0" err="1"/>
              <a:t>oai_dc</a:t>
            </a:r>
            <a:r>
              <a:rPr lang="hr-HR" sz="1800" dirty="0"/>
              <a:t> shemom; element autor se pridružuje elementu </a:t>
            </a:r>
            <a:r>
              <a:rPr lang="hr-HR" sz="1800" i="1" dirty="0" err="1"/>
              <a:t>dc:creator</a:t>
            </a:r>
            <a:r>
              <a:rPr lang="hr-HR" sz="1800" dirty="0"/>
              <a:t> i sl.</a:t>
            </a:r>
          </a:p>
          <a:p>
            <a:r>
              <a:rPr lang="hr-HR" sz="1800" dirty="0"/>
              <a:t>Problem nastaje kada je nemoguće izvršiti </a:t>
            </a:r>
            <a:r>
              <a:rPr lang="hr-HR" sz="1800" dirty="0" err="1"/>
              <a:t>mapiranje</a:t>
            </a:r>
            <a:r>
              <a:rPr lang="hr-HR" sz="1800" dirty="0"/>
              <a:t>, odnosno kada </a:t>
            </a:r>
            <a:r>
              <a:rPr lang="hr-HR" sz="1800" u="sng" dirty="0"/>
              <a:t>nijedan element iz </a:t>
            </a:r>
            <a:r>
              <a:rPr lang="hr-HR" sz="1800" i="1" u="sng" dirty="0" err="1"/>
              <a:t>oai_dc</a:t>
            </a:r>
            <a:r>
              <a:rPr lang="hr-HR" sz="1800" u="sng" dirty="0"/>
              <a:t> sheme ne odgovara elementu iz </a:t>
            </a:r>
            <a:r>
              <a:rPr lang="hr-HR" sz="1800" i="1" u="sng" dirty="0" err="1"/>
              <a:t>zdr</a:t>
            </a:r>
            <a:r>
              <a:rPr lang="hr-HR" sz="1800" u="sng" dirty="0"/>
              <a:t> sheme metapodataka</a:t>
            </a:r>
            <a:r>
              <a:rPr lang="hr-HR" sz="1800" dirty="0"/>
              <a:t> (npr. mentor, ocjena i sl.)</a:t>
            </a:r>
          </a:p>
          <a:p>
            <a:r>
              <a:rPr lang="hr-HR" sz="1800" dirty="0"/>
              <a:t>Rješenje: kreiranje odgovarajućeg </a:t>
            </a:r>
            <a:r>
              <a:rPr lang="hr-HR" sz="1800" b="1" dirty="0"/>
              <a:t>aplikacijskog profila!</a:t>
            </a:r>
          </a:p>
          <a:p>
            <a:r>
              <a:rPr lang="hr-HR" sz="1800" b="1" dirty="0"/>
              <a:t>Alternative: </a:t>
            </a:r>
          </a:p>
          <a:p>
            <a:pPr lvl="1"/>
            <a:r>
              <a:rPr lang="hr-HR" sz="1700" b="1" dirty="0"/>
              <a:t>&lt;</a:t>
            </a:r>
            <a:r>
              <a:rPr lang="hr-HR" sz="1700" b="1" dirty="0" err="1"/>
              <a:t>mods:extension</a:t>
            </a:r>
            <a:r>
              <a:rPr lang="hr-HR" sz="1700" b="1" dirty="0"/>
              <a:t>&gt; </a:t>
            </a:r>
            <a:r>
              <a:rPr lang="hr-HR" sz="1700" dirty="0"/>
              <a:t>element u MODS shemi metapodataka</a:t>
            </a:r>
          </a:p>
          <a:p>
            <a:pPr lvl="1"/>
            <a:r>
              <a:rPr lang="hr-HR" sz="1700" b="1" dirty="0"/>
              <a:t>Schema.org </a:t>
            </a:r>
            <a:r>
              <a:rPr lang="hr-HR" sz="1700" dirty="0"/>
              <a:t>(</a:t>
            </a:r>
            <a:r>
              <a:rPr lang="hr-HR" sz="1700" dirty="0">
                <a:hlinkClick r:id="rId3"/>
              </a:rPr>
              <a:t>https://schema.org/</a:t>
            </a:r>
            <a:r>
              <a:rPr lang="hr-HR" sz="1700" dirty="0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03275"/>
          </a:xfrm>
        </p:spPr>
        <p:txBody>
          <a:bodyPr/>
          <a:lstStyle/>
          <a:p>
            <a:r>
              <a:rPr lang="hr-HR" sz="3200"/>
              <a:t>Rješenje problema </a:t>
            </a:r>
            <a:endParaRPr lang="hr-HR" sz="3200" i="1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280400" cy="1016000"/>
          </a:xfrm>
        </p:spPr>
        <p:txBody>
          <a:bodyPr/>
          <a:lstStyle/>
          <a:p>
            <a:endParaRPr lang="en-US" sz="2800" b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hr-HR" u="sng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642938" y="1785938"/>
            <a:ext cx="8143875" cy="452596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42900" indent="-342900">
              <a:buFont typeface="Verdana" pitchFamily="34" charset="0"/>
              <a:buAutoNum type="arabicPeriod"/>
              <a:defRPr/>
            </a:pPr>
            <a:r>
              <a:rPr lang="hr-HR" sz="1800" dirty="0">
                <a:latin typeface="Tahoma" pitchFamily="34" charset="0"/>
                <a:cs typeface="Tahoma" pitchFamily="34" charset="0"/>
              </a:rPr>
              <a:t>Odabir naziva aplikacijskog profila (</a:t>
            </a:r>
            <a:r>
              <a:rPr lang="hr-HR" sz="1800" dirty="0" err="1">
                <a:latin typeface="Tahoma" pitchFamily="34" charset="0"/>
                <a:cs typeface="Tahoma" pitchFamily="34" charset="0"/>
              </a:rPr>
              <a:t>npr</a:t>
            </a:r>
            <a:r>
              <a:rPr lang="hr-HR" sz="1800" dirty="0">
                <a:latin typeface="Tahoma" pitchFamily="34" charset="0"/>
                <a:cs typeface="Tahoma" pitchFamily="34" charset="0"/>
              </a:rPr>
              <a:t>. </a:t>
            </a:r>
            <a:r>
              <a:rPr lang="hr-HR" sz="1800" dirty="0" err="1">
                <a:latin typeface="Tahoma" pitchFamily="34" charset="0"/>
                <a:cs typeface="Tahoma" pitchFamily="34" charset="0"/>
              </a:rPr>
              <a:t>zdr</a:t>
            </a:r>
            <a:r>
              <a:rPr lang="hr-HR" sz="1800" dirty="0">
                <a:latin typeface="Tahoma" pitchFamily="34" charset="0"/>
                <a:cs typeface="Tahoma" pitchFamily="34" charset="0"/>
              </a:rPr>
              <a:t>_dc).</a:t>
            </a:r>
          </a:p>
          <a:p>
            <a:pPr marL="342900" indent="-342900">
              <a:buFont typeface="Verdana" pitchFamily="34" charset="0"/>
              <a:buAutoNum type="arabicPeriod"/>
              <a:defRPr/>
            </a:pPr>
            <a:r>
              <a:rPr lang="hr-HR" sz="1800" dirty="0">
                <a:latin typeface="Tahoma" pitchFamily="34" charset="0"/>
                <a:cs typeface="Tahoma" pitchFamily="34" charset="0"/>
              </a:rPr>
              <a:t> Kreiranje imenskih prostora (</a:t>
            </a:r>
            <a:r>
              <a:rPr lang="hr-HR" sz="1800" i="1" dirty="0" err="1">
                <a:latin typeface="Tahoma" pitchFamily="34" charset="0"/>
                <a:cs typeface="Tahoma" pitchFamily="34" charset="0"/>
              </a:rPr>
              <a:t>namespaces</a:t>
            </a:r>
            <a:r>
              <a:rPr lang="hr-HR" sz="1800" dirty="0">
                <a:latin typeface="Tahoma" pitchFamily="34" charset="0"/>
                <a:cs typeface="Tahoma" pitchFamily="34" charset="0"/>
              </a:rPr>
              <a:t>)  za:</a:t>
            </a:r>
          </a:p>
          <a:p>
            <a:pPr marL="800100" lvl="1" indent="-342900">
              <a:buFont typeface="Arial" charset="0"/>
              <a:buChar char="•"/>
              <a:defRPr/>
            </a:pPr>
            <a:r>
              <a:rPr lang="hr-HR" sz="1800" dirty="0">
                <a:latin typeface="Tahoma" pitchFamily="34" charset="0"/>
                <a:cs typeface="Tahoma" pitchFamily="34" charset="0"/>
              </a:rPr>
              <a:t>Vlastitu shemu </a:t>
            </a:r>
            <a:r>
              <a:rPr lang="hr-HR" sz="1800" dirty="0" err="1">
                <a:latin typeface="Tahoma" pitchFamily="34" charset="0"/>
                <a:cs typeface="Tahoma" pitchFamily="34" charset="0"/>
              </a:rPr>
              <a:t>metapodataka</a:t>
            </a:r>
            <a:r>
              <a:rPr lang="hr-HR" sz="1800" dirty="0">
                <a:latin typeface="Tahoma" pitchFamily="34" charset="0"/>
                <a:cs typeface="Tahoma" pitchFamily="34" charset="0"/>
              </a:rPr>
              <a:t> odnosno nove elemente (</a:t>
            </a:r>
            <a:r>
              <a:rPr lang="hr-HR" sz="1800" dirty="0" err="1">
                <a:latin typeface="Tahoma" pitchFamily="34" charset="0"/>
                <a:cs typeface="Tahoma" pitchFamily="34" charset="0"/>
              </a:rPr>
              <a:t>npr</a:t>
            </a:r>
            <a:r>
              <a:rPr lang="hr-HR" sz="1800" dirty="0">
                <a:latin typeface="Tahoma" pitchFamily="34" charset="0"/>
                <a:cs typeface="Tahoma" pitchFamily="34" charset="0"/>
              </a:rPr>
              <a:t>. mentor)</a:t>
            </a:r>
          </a:p>
          <a:p>
            <a:pPr marL="800100" lvl="1" indent="-342900">
              <a:buFont typeface="Arial" charset="0"/>
              <a:buChar char="•"/>
              <a:defRPr/>
            </a:pPr>
            <a:r>
              <a:rPr lang="hr-HR" sz="1800" dirty="0">
                <a:latin typeface="Tahoma" pitchFamily="34" charset="0"/>
                <a:cs typeface="Tahoma" pitchFamily="34" charset="0"/>
              </a:rPr>
              <a:t>Aplikacijski profil koji će kombinirati </a:t>
            </a:r>
            <a:r>
              <a:rPr lang="hr-HR" sz="1800" dirty="0" err="1">
                <a:latin typeface="Tahoma" pitchFamily="34" charset="0"/>
                <a:cs typeface="Tahoma" pitchFamily="34" charset="0"/>
              </a:rPr>
              <a:t>oai</a:t>
            </a:r>
            <a:r>
              <a:rPr lang="hr-HR" sz="1800" dirty="0">
                <a:latin typeface="Tahoma" pitchFamily="34" charset="0"/>
                <a:cs typeface="Tahoma" pitchFamily="34" charset="0"/>
              </a:rPr>
              <a:t>_dc elemente i nove elemente</a:t>
            </a:r>
          </a:p>
          <a:p>
            <a:pPr marL="342900" indent="-342900">
              <a:buFont typeface="Verdana" pitchFamily="34" charset="0"/>
              <a:buAutoNum type="arabicPeriod"/>
              <a:defRPr/>
            </a:pPr>
            <a:r>
              <a:rPr lang="hr-HR" sz="1800" dirty="0">
                <a:latin typeface="Tahoma" pitchFamily="34" charset="0"/>
                <a:cs typeface="Tahoma" pitchFamily="34" charset="0"/>
              </a:rPr>
              <a:t>Kreiranje XML </a:t>
            </a:r>
            <a:r>
              <a:rPr lang="hr-HR" sz="1800" dirty="0" err="1">
                <a:latin typeface="Tahoma" pitchFamily="34" charset="0"/>
                <a:cs typeface="Tahoma" pitchFamily="34" charset="0"/>
              </a:rPr>
              <a:t>Scheme</a:t>
            </a:r>
            <a:r>
              <a:rPr lang="hr-HR" sz="1800" dirty="0">
                <a:latin typeface="Tahoma" pitchFamily="34" charset="0"/>
                <a:cs typeface="Tahoma" pitchFamily="34" charset="0"/>
              </a:rPr>
              <a:t> u kojoj će se definirati novi elementi.</a:t>
            </a:r>
          </a:p>
          <a:p>
            <a:pPr marL="342900" indent="-342900">
              <a:buFont typeface="Verdana" pitchFamily="34" charset="0"/>
              <a:buAutoNum type="arabicPeriod"/>
              <a:defRPr/>
            </a:pPr>
            <a:r>
              <a:rPr lang="hr-HR" sz="1800" dirty="0">
                <a:latin typeface="Tahoma" pitchFamily="34" charset="0"/>
                <a:cs typeface="Tahoma" pitchFamily="34" charset="0"/>
              </a:rPr>
              <a:t>Kreiranje </a:t>
            </a:r>
            <a:r>
              <a:rPr lang="hr-HR" sz="1800" dirty="0" err="1">
                <a:latin typeface="Tahoma" pitchFamily="34" charset="0"/>
                <a:cs typeface="Tahoma" pitchFamily="34" charset="0"/>
              </a:rPr>
              <a:t>tzv</a:t>
            </a:r>
            <a:r>
              <a:rPr lang="hr-HR" sz="1800" dirty="0">
                <a:latin typeface="Tahoma" pitchFamily="34" charset="0"/>
                <a:cs typeface="Tahoma" pitchFamily="34" charset="0"/>
              </a:rPr>
              <a:t>. </a:t>
            </a:r>
            <a:r>
              <a:rPr lang="hr-HR" sz="1800" b="1" dirty="0">
                <a:latin typeface="Tahoma" pitchFamily="34" charset="0"/>
                <a:cs typeface="Tahoma" pitchFamily="34" charset="0"/>
              </a:rPr>
              <a:t>kontejner</a:t>
            </a:r>
            <a:r>
              <a:rPr lang="hr-HR" sz="1800" dirty="0">
                <a:latin typeface="Tahoma" pitchFamily="34" charset="0"/>
                <a:cs typeface="Tahoma" pitchFamily="34" charset="0"/>
              </a:rPr>
              <a:t> </a:t>
            </a:r>
            <a:r>
              <a:rPr lang="hr-HR" sz="1800" b="1" dirty="0">
                <a:latin typeface="Tahoma" pitchFamily="34" charset="0"/>
                <a:cs typeface="Tahoma" pitchFamily="34" charset="0"/>
              </a:rPr>
              <a:t>XML </a:t>
            </a:r>
            <a:r>
              <a:rPr lang="hr-HR" sz="1800" b="1" dirty="0" err="1">
                <a:latin typeface="Tahoma" pitchFamily="34" charset="0"/>
                <a:cs typeface="Tahoma" pitchFamily="34" charset="0"/>
              </a:rPr>
              <a:t>Scheme</a:t>
            </a:r>
            <a:r>
              <a:rPr lang="hr-HR" sz="1800" b="1" dirty="0">
                <a:latin typeface="Tahoma" pitchFamily="34" charset="0"/>
                <a:cs typeface="Tahoma" pitchFamily="34" charset="0"/>
              </a:rPr>
              <a:t> </a:t>
            </a:r>
            <a:r>
              <a:rPr lang="hr-HR" sz="1800" dirty="0">
                <a:latin typeface="Tahoma" pitchFamily="34" charset="0"/>
                <a:cs typeface="Tahoma" pitchFamily="34" charset="0"/>
              </a:rPr>
              <a:t>odnosno </a:t>
            </a:r>
            <a:r>
              <a:rPr lang="hr-HR" sz="1800" b="1" dirty="0">
                <a:latin typeface="Tahoma" pitchFamily="34" charset="0"/>
                <a:cs typeface="Tahoma" pitchFamily="34" charset="0"/>
              </a:rPr>
              <a:t>sheme aplikacijskog profila</a:t>
            </a:r>
            <a:r>
              <a:rPr lang="hr-HR" sz="1800" dirty="0">
                <a:latin typeface="Tahoma" pitchFamily="34" charset="0"/>
                <a:cs typeface="Tahoma" pitchFamily="34" charset="0"/>
              </a:rPr>
              <a:t> u kojoj će se kombinirati </a:t>
            </a:r>
            <a:r>
              <a:rPr lang="hr-HR" sz="1800" dirty="0" err="1">
                <a:latin typeface="Tahoma" pitchFamily="34" charset="0"/>
                <a:cs typeface="Tahoma" pitchFamily="34" charset="0"/>
              </a:rPr>
              <a:t>oai_dc</a:t>
            </a:r>
            <a:r>
              <a:rPr lang="hr-HR" sz="1800" dirty="0">
                <a:latin typeface="Tahoma" pitchFamily="34" charset="0"/>
                <a:cs typeface="Tahoma" pitchFamily="34" charset="0"/>
              </a:rPr>
              <a:t> elementi i novi elementi; u okviru ove XML </a:t>
            </a:r>
            <a:r>
              <a:rPr lang="hr-HR" sz="1800" dirty="0" err="1">
                <a:latin typeface="Tahoma" pitchFamily="34" charset="0"/>
                <a:cs typeface="Tahoma" pitchFamily="34" charset="0"/>
              </a:rPr>
              <a:t>Scheme</a:t>
            </a:r>
            <a:r>
              <a:rPr lang="hr-HR" sz="1800" dirty="0">
                <a:latin typeface="Tahoma" pitchFamily="34" charset="0"/>
                <a:cs typeface="Tahoma" pitchFamily="34" charset="0"/>
              </a:rPr>
              <a:t> kreira se i korijenski </a:t>
            </a:r>
            <a:r>
              <a:rPr lang="hr-HR" sz="1800" dirty="0" err="1">
                <a:latin typeface="Tahoma" pitchFamily="34" charset="0"/>
                <a:cs typeface="Tahoma" pitchFamily="34" charset="0"/>
              </a:rPr>
              <a:t>tag</a:t>
            </a:r>
            <a:r>
              <a:rPr lang="hr-HR" sz="1800" dirty="0">
                <a:latin typeface="Tahoma" pitchFamily="34" charset="0"/>
                <a:cs typeface="Tahoma" pitchFamily="34" charset="0"/>
              </a:rPr>
              <a:t> kojeg će koristiti XML dokumenti koji se budu bazirali na ovom aplikacijskom profilu.</a:t>
            </a:r>
          </a:p>
          <a:p>
            <a:pPr marL="342900" indent="-342900">
              <a:buFont typeface="Verdana" pitchFamily="34" charset="0"/>
              <a:buAutoNum type="arabicPeriod"/>
              <a:defRPr/>
            </a:pPr>
            <a:r>
              <a:rPr lang="hr-HR" sz="1800" dirty="0">
                <a:latin typeface="Tahoma" pitchFamily="34" charset="0"/>
                <a:cs typeface="Tahoma" pitchFamily="34" charset="0"/>
              </a:rPr>
              <a:t>Kreiranje testne </a:t>
            </a:r>
            <a:r>
              <a:rPr lang="hr-HR" sz="1800" b="1" dirty="0">
                <a:latin typeface="Tahoma" pitchFamily="34" charset="0"/>
                <a:cs typeface="Tahoma" pitchFamily="34" charset="0"/>
              </a:rPr>
              <a:t>XML datoteke </a:t>
            </a:r>
            <a:r>
              <a:rPr lang="hr-HR" sz="1800" dirty="0">
                <a:latin typeface="Tahoma" pitchFamily="34" charset="0"/>
                <a:cs typeface="Tahoma" pitchFamily="34" charset="0"/>
              </a:rPr>
              <a:t>koja predstavlja </a:t>
            </a:r>
            <a:r>
              <a:rPr lang="hr-HR" sz="1800" b="1" dirty="0">
                <a:latin typeface="Tahoma" pitchFamily="34" charset="0"/>
                <a:cs typeface="Tahoma" pitchFamily="34" charset="0"/>
              </a:rPr>
              <a:t>instancu</a:t>
            </a:r>
            <a:r>
              <a:rPr lang="hr-HR" sz="1800" dirty="0">
                <a:latin typeface="Tahoma" pitchFamily="34" charset="0"/>
                <a:cs typeface="Tahoma" pitchFamily="34" charset="0"/>
              </a:rPr>
              <a:t> </a:t>
            </a:r>
            <a:r>
              <a:rPr lang="hr-HR" sz="1800" dirty="0" err="1">
                <a:latin typeface="Tahoma" pitchFamily="34" charset="0"/>
                <a:cs typeface="Tahoma" pitchFamily="34" charset="0"/>
              </a:rPr>
              <a:t>tzv</a:t>
            </a:r>
            <a:r>
              <a:rPr lang="hr-HR" sz="1800" dirty="0">
                <a:latin typeface="Tahoma" pitchFamily="34" charset="0"/>
                <a:cs typeface="Tahoma" pitchFamily="34" charset="0"/>
              </a:rPr>
              <a:t>. kontejner XML </a:t>
            </a:r>
            <a:r>
              <a:rPr lang="hr-HR" sz="1800" dirty="0" err="1">
                <a:latin typeface="Tahoma" pitchFamily="34" charset="0"/>
                <a:cs typeface="Tahoma" pitchFamily="34" charset="0"/>
              </a:rPr>
              <a:t>Scheme</a:t>
            </a:r>
            <a:r>
              <a:rPr lang="hr-HR" sz="1800" dirty="0">
                <a:latin typeface="Tahoma" pitchFamily="34" charset="0"/>
                <a:cs typeface="Tahoma" pitchFamily="34" charset="0"/>
              </a:rPr>
              <a:t> iz prethodnog koraka.</a:t>
            </a:r>
          </a:p>
          <a:p>
            <a:pPr marL="342900" indent="-342900">
              <a:buFont typeface="Verdana" pitchFamily="34" charset="0"/>
              <a:buAutoNum type="arabicPeriod"/>
              <a:defRPr/>
            </a:pPr>
            <a:r>
              <a:rPr lang="hr-HR" sz="1800" dirty="0">
                <a:latin typeface="Tahoma" pitchFamily="34" charset="0"/>
                <a:cs typeface="Tahoma" pitchFamily="34" charset="0"/>
              </a:rPr>
              <a:t>Provjera valjanosti kreiranih XML </a:t>
            </a:r>
            <a:r>
              <a:rPr lang="hr-HR" sz="1800" dirty="0" err="1">
                <a:latin typeface="Tahoma" pitchFamily="34" charset="0"/>
                <a:cs typeface="Tahoma" pitchFamily="34" charset="0"/>
              </a:rPr>
              <a:t>Schema</a:t>
            </a:r>
            <a:r>
              <a:rPr lang="hr-HR" sz="1800" dirty="0">
                <a:latin typeface="Tahoma" pitchFamily="34" charset="0"/>
                <a:cs typeface="Tahoma" pitchFamily="34" charset="0"/>
              </a:rPr>
              <a:t> na adresi:</a:t>
            </a:r>
            <a:br>
              <a:rPr lang="hr-HR" sz="1800" dirty="0">
                <a:latin typeface="Tahoma" pitchFamily="34" charset="0"/>
                <a:cs typeface="Tahoma" pitchFamily="34" charset="0"/>
              </a:rPr>
            </a:br>
            <a:r>
              <a:rPr lang="hr-HR" sz="1800" dirty="0">
                <a:latin typeface="Tahoma" pitchFamily="34" charset="0"/>
                <a:cs typeface="Tahoma" pitchFamily="34" charset="0"/>
              </a:rPr>
              <a:t> </a:t>
            </a:r>
            <a:r>
              <a:rPr lang="hr-HR" sz="1800" dirty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  <a:hlinkClick r:id="rId3"/>
              </a:rPr>
              <a:t>http://www.corefiling.com/opensource/schemaValidate.html</a:t>
            </a:r>
            <a:r>
              <a:rPr lang="hr-HR" sz="1800" dirty="0">
                <a:latin typeface="Tahoma" pitchFamily="34" charset="0"/>
                <a:cs typeface="Tahoma" pitchFamily="34" charset="0"/>
              </a:rPr>
              <a:t> </a:t>
            </a:r>
          </a:p>
          <a:p>
            <a:pPr marL="342900" indent="-342900">
              <a:buFont typeface="Verdana" pitchFamily="34" charset="0"/>
              <a:buAutoNum type="arabicPeriod"/>
              <a:defRPr/>
            </a:pPr>
            <a:r>
              <a:rPr lang="hr-HR" sz="1800" dirty="0">
                <a:latin typeface="Tahoma" pitchFamily="34" charset="0"/>
                <a:cs typeface="Tahoma" pitchFamily="34" charset="0"/>
              </a:rPr>
              <a:t>Podešavanje OAI-PMH dijela softvera samog repozitorija kako bi prihvatio novu shemu metapodataka odnosno aplikacijski profil (</a:t>
            </a:r>
            <a:r>
              <a:rPr lang="hr-HR" sz="1800" dirty="0" err="1">
                <a:latin typeface="Tahoma" pitchFamily="34" charset="0"/>
                <a:cs typeface="Tahoma" pitchFamily="34" charset="0"/>
              </a:rPr>
              <a:t>metadataPrefix</a:t>
            </a:r>
            <a:r>
              <a:rPr lang="hr-HR" sz="1800" dirty="0">
                <a:latin typeface="Tahoma" pitchFamily="34" charset="0"/>
                <a:cs typeface="Tahoma" pitchFamily="34" charset="0"/>
              </a:rPr>
              <a:t>, </a:t>
            </a:r>
            <a:r>
              <a:rPr lang="hr-HR" sz="1800" dirty="0" err="1">
                <a:latin typeface="Tahoma" pitchFamily="34" charset="0"/>
                <a:cs typeface="Tahoma" pitchFamily="34" charset="0"/>
              </a:rPr>
              <a:t>ListMetadataFormats</a:t>
            </a:r>
            <a:r>
              <a:rPr lang="hr-HR" sz="1800" dirty="0">
                <a:latin typeface="Tahoma" pitchFamily="34" charset="0"/>
                <a:cs typeface="Tahoma" pitchFamily="34" charset="0"/>
              </a:rPr>
              <a:t>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85800" y="428625"/>
            <a:ext cx="7772400" cy="747713"/>
          </a:xfrm>
        </p:spPr>
        <p:txBody>
          <a:bodyPr/>
          <a:lstStyle/>
          <a:p>
            <a:r>
              <a:rPr lang="hr-HR" sz="2400"/>
              <a:t>Zadatak 1 (kombiniranje elemenata iz postojećih shema metapodataka)</a:t>
            </a:r>
          </a:p>
        </p:txBody>
      </p:sp>
      <p:sp>
        <p:nvSpPr>
          <p:cNvPr id="7171" name="Text Box 5"/>
          <p:cNvSpPr>
            <a:spLocks noGrp="1" noChangeArrowheads="1"/>
          </p:cNvSpPr>
          <p:nvPr>
            <p:ph idx="1"/>
          </p:nvPr>
        </p:nvSpPr>
        <p:spPr>
          <a:xfrm>
            <a:off x="214313" y="1357313"/>
            <a:ext cx="8643937" cy="2141537"/>
          </a:xfrm>
          <a:solidFill>
            <a:srgbClr val="CCFFCC"/>
          </a:solidFill>
        </p:spPr>
        <p:txBody>
          <a:bodyPr>
            <a:spAutoFit/>
          </a:bodyPr>
          <a:lstStyle/>
          <a:p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Kreiraj XML schemu za aplikacijski profil (</a:t>
            </a:r>
            <a:r>
              <a:rPr lang="hr-HR" sz="1800" b="1">
                <a:latin typeface="Tahoma" panose="020B0604030504040204" pitchFamily="34" charset="0"/>
                <a:cs typeface="Tahoma" panose="020B0604030504040204" pitchFamily="34" charset="0"/>
              </a:rPr>
              <a:t>vra_ead_dc.xsd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) koji će koristiti bilo koje elemente iz </a:t>
            </a:r>
            <a:r>
              <a:rPr lang="hr-HR" sz="1800" b="1">
                <a:latin typeface="Tahoma" panose="020B0604030504040204" pitchFamily="34" charset="0"/>
                <a:cs typeface="Tahoma" panose="020B0604030504040204" pitchFamily="34" charset="0"/>
              </a:rPr>
              <a:t>vra, ead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 i </a:t>
            </a:r>
            <a:r>
              <a:rPr lang="hr-HR" sz="1800" b="1">
                <a:latin typeface="Tahoma" panose="020B0604030504040204" pitchFamily="34" charset="0"/>
                <a:cs typeface="Tahoma" panose="020B0604030504040204" pitchFamily="34" charset="0"/>
              </a:rPr>
              <a:t>dc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 sheme metapodataka. (vra= shema metapodataka muzeologa, ead= shema metapodataka arhivista)</a:t>
            </a:r>
          </a:p>
          <a:p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U kreiranoj XML schemi definiraj element </a:t>
            </a:r>
            <a:r>
              <a:rPr lang="hr-HR" sz="1800" b="1">
                <a:latin typeface="Tahoma" panose="020B0604030504040204" pitchFamily="34" charset="0"/>
                <a:cs typeface="Tahoma" panose="020B0604030504040204" pitchFamily="34" charset="0"/>
              </a:rPr>
              <a:t>location 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koji pripada </a:t>
            </a:r>
            <a:r>
              <a:rPr lang="hr-HR" sz="1800" b="1">
                <a:latin typeface="Tahoma" panose="020B0604030504040204" pitchFamily="34" charset="0"/>
                <a:cs typeface="Tahoma" panose="020B0604030504040204" pitchFamily="34" charset="0"/>
              </a:rPr>
              <a:t>locationTypeType </a:t>
            </a:r>
            <a:r>
              <a:rPr lang="hr-HR" sz="1800" i="1">
                <a:latin typeface="Tahoma" panose="020B0604030504040204" pitchFamily="34" charset="0"/>
                <a:cs typeface="Tahoma" panose="020B0604030504040204" pitchFamily="34" charset="0"/>
              </a:rPr>
              <a:t>SimpleType-u  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hr-HR" sz="1800" i="1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1800" b="1">
                <a:latin typeface="Tahoma" panose="020B0604030504040204" pitchFamily="34" charset="0"/>
                <a:cs typeface="Tahoma" panose="020B0604030504040204" pitchFamily="34" charset="0"/>
              </a:rPr>
              <a:t>vra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 shemi metapodataka</a:t>
            </a:r>
            <a:endParaRPr lang="hr-HR" sz="1800" b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Kreiraj testnu datoteku (</a:t>
            </a:r>
            <a:r>
              <a:rPr lang="hr-HR" sz="1800" b="1">
                <a:latin typeface="Tahoma" panose="020B0604030504040204" pitchFamily="34" charset="0"/>
                <a:cs typeface="Tahoma" panose="020B0604030504040204" pitchFamily="34" charset="0"/>
              </a:rPr>
              <a:t>test.xml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) koja je struktuirana prema novoj shemi metapodataka. Testni zapis treba sadržavati </a:t>
            </a:r>
            <a:r>
              <a:rPr lang="hr-HR" sz="1800" b="1">
                <a:latin typeface="Tahoma" panose="020B0604030504040204" pitchFamily="34" charset="0"/>
                <a:cs typeface="Tahoma" panose="020B0604030504040204" pitchFamily="34" charset="0"/>
              </a:rPr>
              <a:t>dc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 elemente i element </a:t>
            </a:r>
            <a:r>
              <a:rPr lang="hr-HR" sz="1800" b="1">
                <a:latin typeface="Tahoma" panose="020B0604030504040204" pitchFamily="34" charset="0"/>
                <a:cs typeface="Tahoma" panose="020B0604030504040204" pitchFamily="34" charset="0"/>
              </a:rPr>
              <a:t>location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8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928688" y="3571875"/>
            <a:ext cx="7429500" cy="371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1. Odabir naziva nove sheme metapodataka (npr. vra_ead_dc)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928688" y="6202363"/>
            <a:ext cx="7429500" cy="3698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http://oziz.ffos.hr/</a:t>
            </a:r>
            <a:r>
              <a:rPr lang="hr-HR" sz="180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bbosancic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hr-HR" sz="180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vra_ead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_dc/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928688" y="3987800"/>
            <a:ext cx="7429500" cy="3698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vra_ead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_dc</a:t>
            </a:r>
          </a:p>
        </p:txBody>
      </p:sp>
      <p:sp>
        <p:nvSpPr>
          <p:cNvPr id="7175" name="Text Box 4"/>
          <p:cNvSpPr txBox="1">
            <a:spLocks noChangeArrowheads="1"/>
          </p:cNvSpPr>
          <p:nvPr/>
        </p:nvSpPr>
        <p:spPr bwMode="auto">
          <a:xfrm>
            <a:off x="928688" y="4656138"/>
            <a:ext cx="7429500" cy="147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2. Kreiranje imenskih prostora (</a:t>
            </a:r>
            <a:r>
              <a:rPr lang="hr-HR" sz="1800" i="1">
                <a:latin typeface="Tahoma" panose="020B0604030504040204" pitchFamily="34" charset="0"/>
                <a:cs typeface="Tahoma" panose="020B0604030504040204" pitchFamily="34" charset="0"/>
              </a:rPr>
              <a:t>namespaces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)  za: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Novu shemu metapodataka koja će kombinirati </a:t>
            </a:r>
            <a:r>
              <a:rPr lang="hr-HR" sz="1800" b="1">
                <a:latin typeface="Tahoma" panose="020B0604030504040204" pitchFamily="34" charset="0"/>
                <a:cs typeface="Tahoma" panose="020B0604030504040204" pitchFamily="34" charset="0"/>
              </a:rPr>
              <a:t>vra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hr-HR" sz="1800" b="1">
                <a:latin typeface="Tahoma" panose="020B0604030504040204" pitchFamily="34" charset="0"/>
                <a:cs typeface="Tahoma" panose="020B0604030504040204" pitchFamily="34" charset="0"/>
              </a:rPr>
              <a:t>ead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 i </a:t>
            </a:r>
            <a:r>
              <a:rPr lang="hr-HR" sz="1800" b="1">
                <a:latin typeface="Tahoma" panose="020B0604030504040204" pitchFamily="34" charset="0"/>
                <a:cs typeface="Tahoma" panose="020B0604030504040204" pitchFamily="34" charset="0"/>
              </a:rPr>
              <a:t>dc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 elemente i u kojoj se definiraju korijenski tag (</a:t>
            </a:r>
            <a:r>
              <a:rPr lang="hr-HR" sz="1800" b="1">
                <a:latin typeface="Tahoma" panose="020B0604030504040204" pitchFamily="34" charset="0"/>
                <a:cs typeface="Tahoma" panose="020B0604030504040204" pitchFamily="34" charset="0"/>
              </a:rPr>
              <a:t>library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) i tag koji drži zapise (</a:t>
            </a:r>
            <a:r>
              <a:rPr lang="hr-HR" sz="1800" b="1">
                <a:latin typeface="Tahoma" panose="020B0604030504040204" pitchFamily="34" charset="0"/>
                <a:cs typeface="Tahoma" panose="020B0604030504040204" pitchFamily="34" charset="0"/>
              </a:rPr>
              <a:t>book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) za testnu datoteku te zadani element </a:t>
            </a:r>
            <a:r>
              <a:rPr lang="hr-HR" sz="1800" b="1">
                <a:latin typeface="Tahoma" panose="020B0604030504040204" pitchFamily="34" charset="0"/>
                <a:cs typeface="Tahoma" panose="020B0604030504040204" pitchFamily="34" charset="0"/>
              </a:rPr>
              <a:t>location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hr-HR" sz="2800"/>
              <a:t>Zadatak 1</a:t>
            </a: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142875" y="1196975"/>
            <a:ext cx="8858250" cy="11906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4. Kreiranje XML Scheme (</a:t>
            </a:r>
            <a:r>
              <a:rPr lang="hr-HR" sz="1800" b="1">
                <a:latin typeface="Tahoma" panose="020B0604030504040204" pitchFamily="34" charset="0"/>
                <a:cs typeface="Tahoma" panose="020B0604030504040204" pitchFamily="34" charset="0"/>
              </a:rPr>
              <a:t>vra_ead_dc.xsd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) u kojoj će se kombinirati vra, ead i dc elementi; u okviru ove XML Scheme kreira se i korijenski tag i tag koji drži zapise kojeg će koristiti XML dokumenti koji se budu bazirali na ovoj XML Schemi </a:t>
            </a:r>
            <a:b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(I. slide)</a:t>
            </a: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142875" y="2420938"/>
            <a:ext cx="8786813" cy="20145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&lt;?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xml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version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="1.0" 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encoding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="UTF-8"?&gt;</a:t>
            </a:r>
          </a:p>
          <a:p>
            <a:pPr eaLnBrk="1" hangingPunct="1"/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&lt;!-- 1. dio: Imenski prostori (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Namespaces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) --&gt;</a:t>
            </a:r>
          </a:p>
          <a:p>
            <a:pPr eaLnBrk="1" hangingPunct="1"/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xs:schema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targetNamespace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="http://oziz.ffos.hr/</a:t>
            </a:r>
            <a:r>
              <a:rPr lang="hr-HR" sz="1800" dirty="0" err="1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bbosancic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hr-HR" sz="1800" dirty="0" err="1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vra_ead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_dc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/"</a:t>
            </a:r>
          </a:p>
          <a:p>
            <a:pPr eaLnBrk="1" hangingPunct="1"/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elementFormDefault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="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qualified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"</a:t>
            </a:r>
          </a:p>
          <a:p>
            <a:pPr eaLnBrk="1" hangingPunct="1"/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xmlns:xs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hr-HR" sz="1800" dirty="0">
                <a:latin typeface="Tahoma" panose="020B0604030504040204" pitchFamily="34" charset="0"/>
              </a:rPr>
              <a:t>"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http://www.w3.org/2001/XMLSchema</a:t>
            </a:r>
            <a:r>
              <a:rPr lang="hr-HR" sz="1800" dirty="0">
                <a:latin typeface="Tahoma" panose="020B0604030504040204" pitchFamily="34" charset="0"/>
              </a:rPr>
              <a:t>"</a:t>
            </a:r>
            <a:endParaRPr lang="hr-HR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hr-HR" sz="1800" dirty="0" err="1">
                <a:latin typeface="Tahoma" panose="020B0604030504040204" pitchFamily="34" charset="0"/>
              </a:rPr>
              <a:t>xmlns:vra</a:t>
            </a:r>
            <a:r>
              <a:rPr lang="hr-HR" sz="1800" dirty="0">
                <a:latin typeface="Tahoma" panose="020B0604030504040204" pitchFamily="34" charset="0"/>
              </a:rPr>
              <a:t>="http://www.vraweb.org/vracore4.htm"</a:t>
            </a:r>
            <a:endParaRPr lang="hr-HR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xmlns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="http://oziz.ffos.hr/</a:t>
            </a:r>
            <a:r>
              <a:rPr lang="hr-HR" sz="1800" dirty="0" err="1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bbosancic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hr-HR" sz="1800" dirty="0" err="1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vra_ead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_dc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/"&gt;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42875" y="4500563"/>
            <a:ext cx="8786813" cy="23383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&lt;!-- 2. dio: Anotacija --&gt;</a:t>
            </a:r>
          </a:p>
          <a:p>
            <a:pPr eaLnBrk="1" hangingPunct="1"/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  &lt;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xs:annotation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eaLnBrk="1" hangingPunct="1"/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    &lt;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xs:documentation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xml:lang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="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en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"&gt;</a:t>
            </a:r>
          </a:p>
          <a:p>
            <a:pPr eaLnBrk="1" hangingPunct="1"/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hr-HR" sz="1800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bbosancic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1800" i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VRA EAD</a:t>
            </a:r>
            <a:r>
              <a:rPr lang="hr-HR" sz="1800" i="1" dirty="0">
                <a:latin typeface="Tahoma" panose="020B0604030504040204" pitchFamily="34" charset="0"/>
                <a:cs typeface="Tahoma" panose="020B0604030504040204" pitchFamily="34" charset="0"/>
              </a:rPr>
              <a:t> DC </a:t>
            </a:r>
            <a:r>
              <a:rPr lang="hr-HR" sz="1800" i="1" dirty="0" err="1">
                <a:latin typeface="Tahoma" panose="020B0604030504040204" pitchFamily="34" charset="0"/>
                <a:cs typeface="Tahoma" panose="020B0604030504040204" pitchFamily="34" charset="0"/>
              </a:rPr>
              <a:t>container</a:t>
            </a:r>
            <a:r>
              <a:rPr lang="hr-HR" sz="18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XML 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Schema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eaLnBrk="1" hangingPunct="1"/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Created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1800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2021-01-13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eaLnBrk="1" hangingPunct="1"/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Created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by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1800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Boris </a:t>
            </a:r>
            <a:r>
              <a:rPr lang="hr-HR" sz="1800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Bosancic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eaLnBrk="1" hangingPunct="1"/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    &lt;/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xs:documentation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eaLnBrk="1" hangingPunct="1"/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  &lt;/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xs:annotation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</a:p>
        </p:txBody>
      </p:sp>
      <p:sp>
        <p:nvSpPr>
          <p:cNvPr id="8198" name="TextBox 5"/>
          <p:cNvSpPr txBox="1">
            <a:spLocks noChangeArrowheads="1"/>
          </p:cNvSpPr>
          <p:nvPr/>
        </p:nvSpPr>
        <p:spPr bwMode="auto">
          <a:xfrm>
            <a:off x="142875" y="357188"/>
            <a:ext cx="6186488" cy="36988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/>
              <a:t>3. korak se u ovom zadataku preskače jer nema novih elemenata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461963"/>
          </a:xfrm>
        </p:spPr>
        <p:txBody>
          <a:bodyPr/>
          <a:lstStyle/>
          <a:p>
            <a:r>
              <a:rPr lang="hr-HR" sz="2800"/>
              <a:t>Zadatak 1</a:t>
            </a: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642938" y="1214438"/>
            <a:ext cx="7643812" cy="6492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4. Kreiranje XML Scheme (</a:t>
            </a:r>
            <a:r>
              <a:rPr lang="hr-HR" sz="1800" b="1">
                <a:latin typeface="Tahoma" panose="020B0604030504040204" pitchFamily="34" charset="0"/>
                <a:cs typeface="Tahoma" panose="020B0604030504040204" pitchFamily="34" charset="0"/>
              </a:rPr>
              <a:t>vra_ead_dc.xsd</a:t>
            </a:r>
            <a:r>
              <a:rPr lang="hr-HR" sz="1800">
                <a:latin typeface="Tahoma" panose="020B0604030504040204" pitchFamily="34" charset="0"/>
                <a:cs typeface="Tahoma" panose="020B0604030504040204" pitchFamily="34" charset="0"/>
              </a:rPr>
              <a:t>) u kojoj će se kombinirati vra, ead i dc elementi... (II. slide)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107950" y="2000250"/>
            <a:ext cx="8929688" cy="230832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&lt;!-- 3. dio: Uvoženje (import) drugih shema metapodataka --&gt;</a:t>
            </a:r>
          </a:p>
          <a:p>
            <a:pPr eaLnBrk="1" hangingPunct="1"/>
            <a:r>
              <a:rPr lang="fr-FR" sz="1800" dirty="0">
                <a:latin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fr-FR" sz="1800" dirty="0" err="1">
                <a:latin typeface="Tahoma" panose="020B0604030504040204" pitchFamily="34" charset="0"/>
                <a:cs typeface="Tahoma" panose="020B0604030504040204" pitchFamily="34" charset="0"/>
              </a:rPr>
              <a:t>xs:import</a:t>
            </a:r>
            <a:r>
              <a:rPr lang="fr-FR" sz="1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1800" dirty="0" err="1">
                <a:latin typeface="Tahoma" panose="020B0604030504040204" pitchFamily="34" charset="0"/>
                <a:cs typeface="Tahoma" panose="020B0604030504040204" pitchFamily="34" charset="0"/>
              </a:rPr>
              <a:t>namespace</a:t>
            </a:r>
            <a:r>
              <a:rPr lang="fr-FR" sz="1800" dirty="0">
                <a:latin typeface="Tahoma" panose="020B0604030504040204" pitchFamily="34" charset="0"/>
                <a:cs typeface="Tahoma" panose="020B0604030504040204" pitchFamily="34" charset="0"/>
              </a:rPr>
              <a:t>="http://purl.org/dc/</a:t>
            </a:r>
            <a:r>
              <a:rPr lang="fr-FR" sz="1800" dirty="0" err="1">
                <a:latin typeface="Tahoma" panose="020B0604030504040204" pitchFamily="34" charset="0"/>
                <a:cs typeface="Tahoma" panose="020B0604030504040204" pitchFamily="34" charset="0"/>
              </a:rPr>
              <a:t>elements</a:t>
            </a:r>
            <a:r>
              <a:rPr lang="fr-FR" sz="1800" dirty="0">
                <a:latin typeface="Tahoma" panose="020B0604030504040204" pitchFamily="34" charset="0"/>
                <a:cs typeface="Tahoma" panose="020B0604030504040204" pitchFamily="34" charset="0"/>
              </a:rPr>
              <a:t>/1.1/"</a:t>
            </a:r>
          </a:p>
          <a:p>
            <a:pPr eaLnBrk="1" hangingPunct="1"/>
            <a:r>
              <a:rPr lang="fr-FR" sz="1800" dirty="0" err="1">
                <a:latin typeface="Tahoma" panose="020B0604030504040204" pitchFamily="34" charset="0"/>
                <a:cs typeface="Tahoma" panose="020B0604030504040204" pitchFamily="34" charset="0"/>
              </a:rPr>
              <a:t>schemaLocation</a:t>
            </a:r>
            <a:r>
              <a:rPr lang="fr-FR" sz="1800" dirty="0">
                <a:latin typeface="Tahoma" panose="020B0604030504040204" pitchFamily="34" charset="0"/>
                <a:cs typeface="Tahoma" panose="020B0604030504040204" pitchFamily="34" charset="0"/>
              </a:rPr>
              <a:t>="http</a:t>
            </a:r>
            <a:r>
              <a:rPr lang="hr-HR" sz="1800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fr-FR" sz="1800" dirty="0">
                <a:latin typeface="Tahoma" panose="020B0604030504040204" pitchFamily="34" charset="0"/>
                <a:cs typeface="Tahoma" panose="020B0604030504040204" pitchFamily="34" charset="0"/>
              </a:rPr>
              <a:t>://dublincore.org/</a:t>
            </a:r>
            <a:r>
              <a:rPr lang="fr-FR" sz="1800" dirty="0" err="1">
                <a:latin typeface="Tahoma" panose="020B0604030504040204" pitchFamily="34" charset="0"/>
                <a:cs typeface="Tahoma" panose="020B0604030504040204" pitchFamily="34" charset="0"/>
              </a:rPr>
              <a:t>schemas</a:t>
            </a:r>
            <a:r>
              <a:rPr lang="fr-FR" sz="1800" dirty="0">
                <a:latin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fr-FR" sz="1800" dirty="0" err="1">
                <a:latin typeface="Tahoma" panose="020B0604030504040204" pitchFamily="34" charset="0"/>
                <a:cs typeface="Tahoma" panose="020B0604030504040204" pitchFamily="34" charset="0"/>
              </a:rPr>
              <a:t>xmls</a:t>
            </a:r>
            <a:r>
              <a:rPr lang="fr-FR" sz="1800" dirty="0">
                <a:latin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fr-FR" sz="1800" dirty="0" err="1">
                <a:latin typeface="Tahoma" panose="020B0604030504040204" pitchFamily="34" charset="0"/>
                <a:cs typeface="Tahoma" panose="020B0604030504040204" pitchFamily="34" charset="0"/>
              </a:rPr>
              <a:t>qdc</a:t>
            </a:r>
            <a:r>
              <a:rPr lang="fr-FR" sz="1800" dirty="0">
                <a:latin typeface="Tahoma" panose="020B0604030504040204" pitchFamily="34" charset="0"/>
                <a:cs typeface="Tahoma" panose="020B0604030504040204" pitchFamily="34" charset="0"/>
              </a:rPr>
              <a:t>/2003/04/02/dc.xsd"/&gt;</a:t>
            </a:r>
          </a:p>
          <a:p>
            <a:pPr eaLnBrk="1" hangingPunct="1"/>
            <a:r>
              <a:rPr lang="fr-FR" sz="1800" dirty="0">
                <a:latin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fr-FR" sz="1800" dirty="0" err="1">
                <a:latin typeface="Tahoma" panose="020B0604030504040204" pitchFamily="34" charset="0"/>
                <a:cs typeface="Tahoma" panose="020B0604030504040204" pitchFamily="34" charset="0"/>
              </a:rPr>
              <a:t>xs:import</a:t>
            </a:r>
            <a:r>
              <a:rPr lang="fr-FR" sz="1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1800" dirty="0" err="1">
                <a:latin typeface="Tahoma" panose="020B0604030504040204" pitchFamily="34" charset="0"/>
                <a:cs typeface="Tahoma" panose="020B0604030504040204" pitchFamily="34" charset="0"/>
              </a:rPr>
              <a:t>namespace</a:t>
            </a:r>
            <a:r>
              <a:rPr lang="fr-FR" sz="1800" dirty="0">
                <a:latin typeface="Tahoma" panose="020B0604030504040204" pitchFamily="34" charset="0"/>
                <a:cs typeface="Tahoma" panose="020B0604030504040204" pitchFamily="34" charset="0"/>
              </a:rPr>
              <a:t>="urn:isbn:1-931666-22-9"</a:t>
            </a:r>
          </a:p>
          <a:p>
            <a:pPr eaLnBrk="1" hangingPunct="1"/>
            <a:r>
              <a:rPr lang="fr-FR" sz="1800" dirty="0" err="1">
                <a:latin typeface="Tahoma" panose="020B0604030504040204" pitchFamily="34" charset="0"/>
                <a:cs typeface="Tahoma" panose="020B0604030504040204" pitchFamily="34" charset="0"/>
              </a:rPr>
              <a:t>schemaLocation</a:t>
            </a:r>
            <a:r>
              <a:rPr lang="fr-FR" sz="1800" dirty="0">
                <a:latin typeface="Tahoma" panose="020B0604030504040204" pitchFamily="34" charset="0"/>
                <a:cs typeface="Tahoma" panose="020B0604030504040204" pitchFamily="34" charset="0"/>
              </a:rPr>
              <a:t>="http</a:t>
            </a:r>
            <a:r>
              <a:rPr lang="hr-HR" sz="1800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fr-FR" sz="1800" dirty="0">
                <a:latin typeface="Tahoma" panose="020B0604030504040204" pitchFamily="34" charset="0"/>
                <a:cs typeface="Tahoma" panose="020B0604030504040204" pitchFamily="34" charset="0"/>
              </a:rPr>
              <a:t>://www.loc.gov/ead/ead.xsd"/&gt;</a:t>
            </a:r>
          </a:p>
          <a:p>
            <a:pPr eaLnBrk="1" hangingPunct="1"/>
            <a:r>
              <a:rPr lang="fr-FR" sz="1800" dirty="0">
                <a:latin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fr-FR" sz="1800" dirty="0" err="1">
                <a:latin typeface="Tahoma" panose="020B0604030504040204" pitchFamily="34" charset="0"/>
                <a:cs typeface="Tahoma" panose="020B0604030504040204" pitchFamily="34" charset="0"/>
              </a:rPr>
              <a:t>xs:import</a:t>
            </a:r>
            <a:r>
              <a:rPr lang="fr-FR" sz="1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1800" dirty="0" err="1">
                <a:latin typeface="Tahoma" panose="020B0604030504040204" pitchFamily="34" charset="0"/>
                <a:cs typeface="Tahoma" panose="020B0604030504040204" pitchFamily="34" charset="0"/>
              </a:rPr>
              <a:t>namespace</a:t>
            </a:r>
            <a:r>
              <a:rPr lang="fr-FR" sz="1800" dirty="0">
                <a:latin typeface="Tahoma" panose="020B0604030504040204" pitchFamily="34" charset="0"/>
                <a:cs typeface="Tahoma" panose="020B0604030504040204" pitchFamily="34" charset="0"/>
              </a:rPr>
              <a:t>="http://www.vraweb.org/vracore4.htm"</a:t>
            </a:r>
          </a:p>
          <a:p>
            <a:pPr eaLnBrk="1" hangingPunct="1"/>
            <a:r>
              <a:rPr lang="fr-FR" sz="1800" dirty="0" err="1">
                <a:latin typeface="Tahoma" panose="020B0604030504040204" pitchFamily="34" charset="0"/>
                <a:cs typeface="Tahoma" panose="020B0604030504040204" pitchFamily="34" charset="0"/>
              </a:rPr>
              <a:t>schemaLocation</a:t>
            </a:r>
            <a:r>
              <a:rPr lang="fr-FR" sz="1800" dirty="0">
                <a:latin typeface="Tahoma" panose="020B0604030504040204" pitchFamily="34" charset="0"/>
                <a:cs typeface="Tahoma" panose="020B0604030504040204" pitchFamily="34" charset="0"/>
              </a:rPr>
              <a:t>="http</a:t>
            </a:r>
            <a:r>
              <a:rPr lang="hr-HR" sz="1800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fr-FR" sz="1800" dirty="0">
                <a:latin typeface="Tahoma" panose="020B0604030504040204" pitchFamily="34" charset="0"/>
                <a:cs typeface="Tahoma" panose="020B0604030504040204" pitchFamily="34" charset="0"/>
              </a:rPr>
              <a:t>://www.vraweb.org/projects/vracore4/vra-4.0-restricted.xsd"/&gt;</a:t>
            </a:r>
            <a:endParaRPr lang="hr-HR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214313" y="4429125"/>
            <a:ext cx="8786812" cy="23082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&lt;!-- 4. dio: definiranje korijenskog elementa testne datoteke --&gt;</a:t>
            </a:r>
          </a:p>
          <a:p>
            <a:pPr eaLnBrk="1" hangingPunct="1"/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xs:element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name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="</a:t>
            </a:r>
            <a:r>
              <a:rPr lang="hr-HR" sz="1800" dirty="0" err="1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library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"&gt;</a:t>
            </a:r>
          </a:p>
          <a:p>
            <a:pPr eaLnBrk="1" hangingPunct="1"/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  &lt;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xs:complexType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eaLnBrk="1" hangingPunct="1"/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    &lt;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xs:sequence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eaLnBrk="1" hangingPunct="1"/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       &lt;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xs:element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ref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="</a:t>
            </a:r>
            <a:r>
              <a:rPr lang="hr-HR" sz="1800" dirty="0" err="1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book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" 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maxOccurs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="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unbounded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"/&gt;</a:t>
            </a:r>
          </a:p>
          <a:p>
            <a:pPr eaLnBrk="1" hangingPunct="1"/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    &lt;/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xs:sequence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eaLnBrk="1" hangingPunct="1"/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  &lt;/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xs:complexType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eaLnBrk="1" hangingPunct="1"/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xs:element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319088"/>
          </a:xfrm>
        </p:spPr>
        <p:txBody>
          <a:bodyPr/>
          <a:lstStyle/>
          <a:p>
            <a:r>
              <a:rPr lang="hr-HR" sz="2800"/>
              <a:t>Zadatak 1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71438" y="1000125"/>
            <a:ext cx="9001125" cy="5873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600">
                <a:latin typeface="Tahoma" panose="020B0604030504040204" pitchFamily="34" charset="0"/>
                <a:cs typeface="Tahoma" panose="020B0604030504040204" pitchFamily="34" charset="0"/>
              </a:rPr>
              <a:t>4. Kreiranje XML Scheme (</a:t>
            </a:r>
            <a:r>
              <a:rPr lang="hr-HR" sz="1600" b="1">
                <a:latin typeface="Tahoma" panose="020B0604030504040204" pitchFamily="34" charset="0"/>
                <a:cs typeface="Tahoma" panose="020B0604030504040204" pitchFamily="34" charset="0"/>
              </a:rPr>
              <a:t>vra_ead_dc.xsd</a:t>
            </a:r>
            <a:r>
              <a:rPr lang="hr-HR" sz="1600">
                <a:latin typeface="Tahoma" panose="020B0604030504040204" pitchFamily="34" charset="0"/>
                <a:cs typeface="Tahoma" panose="020B0604030504040204" pitchFamily="34" charset="0"/>
              </a:rPr>
              <a:t>) u kojoj će se kombinirati vra, ead i dc elementi... (III. slide)</a:t>
            </a: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107950" y="1714500"/>
            <a:ext cx="8893175" cy="43021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&lt;!-- 5. dio: definiranje elementa koji "drži" zapise --&gt;</a:t>
            </a:r>
          </a:p>
          <a:p>
            <a:pPr eaLnBrk="1" hangingPunct="1"/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xs:element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name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="</a:t>
            </a:r>
            <a:r>
              <a:rPr lang="hr-HR" sz="1800" dirty="0" err="1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book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"&gt;</a:t>
            </a:r>
          </a:p>
          <a:p>
            <a:pPr eaLnBrk="1" hangingPunct="1"/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  &lt;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xs:complexType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eaLnBrk="1" hangingPunct="1"/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    &lt;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xs:sequence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eaLnBrk="1" hangingPunct="1"/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      &lt;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xs:any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namespace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hr-HR" sz="1800" dirty="0">
                <a:latin typeface="Tahoma" panose="020B0604030504040204" pitchFamily="34" charset="0"/>
              </a:rPr>
              <a:t>"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http://purl.org/dc/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elements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/1.1/</a:t>
            </a:r>
            <a:r>
              <a:rPr lang="hr-HR" sz="1800" dirty="0">
                <a:latin typeface="Tahoma" panose="020B0604030504040204" pitchFamily="34" charset="0"/>
              </a:rPr>
              <a:t>"</a:t>
            </a:r>
            <a:r>
              <a:rPr lang="hr-HR" dirty="0"/>
              <a:t> 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processContents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="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strict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" </a:t>
            </a:r>
          </a:p>
          <a:p>
            <a:pPr eaLnBrk="1" hangingPunct="1"/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minOccurs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="0" 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maxOccurs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="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unbounded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"/&gt;</a:t>
            </a:r>
          </a:p>
          <a:p>
            <a:pPr eaLnBrk="1" hangingPunct="1"/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      &lt;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xs:any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namespace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="urn:isbn:1-931666-22-9" 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processContents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="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strict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" 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minOccurs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="0" 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maxOccurs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="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unbounded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"/&gt;</a:t>
            </a:r>
          </a:p>
          <a:p>
            <a:pPr eaLnBrk="1" hangingPunct="1"/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      &lt;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xs:any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namespace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="http://www.vraweb.org/vracore4.htm" 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processContents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="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strict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" 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minOccurs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="0" 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maxOccurs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="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unbounded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"/&gt;</a:t>
            </a:r>
          </a:p>
          <a:p>
            <a:pPr eaLnBrk="1" hangingPunct="1"/>
            <a:r>
              <a:rPr lang="hr-HR" sz="1800" dirty="0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hr-HR" sz="1800" dirty="0" err="1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xs:element</a:t>
            </a:r>
            <a:r>
              <a:rPr lang="hr-HR" sz="1800" dirty="0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1800" dirty="0" err="1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name</a:t>
            </a:r>
            <a:r>
              <a:rPr lang="hr-HR" sz="1800" dirty="0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hr-HR" sz="1800" dirty="0">
                <a:solidFill>
                  <a:srgbClr val="FF3300"/>
                </a:solidFill>
                <a:latin typeface="Tahoma" panose="020B0604030504040204" pitchFamily="34" charset="0"/>
              </a:rPr>
              <a:t>"</a:t>
            </a:r>
            <a:r>
              <a:rPr lang="hr-HR" sz="1800" dirty="0" err="1">
                <a:solidFill>
                  <a:srgbClr val="FF3300"/>
                </a:solidFill>
                <a:latin typeface="Tahoma" panose="020B0604030504040204" pitchFamily="34" charset="0"/>
              </a:rPr>
              <a:t>l</a:t>
            </a:r>
            <a:r>
              <a:rPr lang="hr-HR" sz="1800" dirty="0" err="1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ocation</a:t>
            </a:r>
            <a:r>
              <a:rPr lang="hr-HR" sz="1800" dirty="0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" </a:t>
            </a:r>
            <a:r>
              <a:rPr lang="hr-HR" sz="1800" dirty="0" err="1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type</a:t>
            </a:r>
            <a:r>
              <a:rPr lang="hr-HR" sz="1800" dirty="0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="</a:t>
            </a:r>
            <a:r>
              <a:rPr lang="hr-HR" sz="1800" dirty="0" err="1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vra:locationTypeType</a:t>
            </a:r>
            <a:r>
              <a:rPr lang="hr-HR" sz="1800" dirty="0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" /&gt;</a:t>
            </a:r>
          </a:p>
          <a:p>
            <a:pPr eaLnBrk="1" hangingPunct="1"/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xs:sequence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eaLnBrk="1" hangingPunct="1"/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xs:complexType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eaLnBrk="1" hangingPunct="1"/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lang="hr-HR" sz="1800" dirty="0" err="1">
                <a:latin typeface="Tahoma" panose="020B0604030504040204" pitchFamily="34" charset="0"/>
                <a:cs typeface="Tahoma" panose="020B0604030504040204" pitchFamily="34" charset="0"/>
              </a:rPr>
              <a:t>xs:element</a:t>
            </a:r>
            <a:r>
              <a:rPr lang="hr-HR" sz="1800" dirty="0"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eaLnBrk="1" hangingPunct="1"/>
            <a:r>
              <a:rPr lang="hr-HR" sz="1800" b="1" dirty="0">
                <a:latin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lang="hr-HR" sz="1800" b="1" dirty="0" err="1">
                <a:latin typeface="Tahoma" panose="020B0604030504040204" pitchFamily="34" charset="0"/>
                <a:cs typeface="Tahoma" panose="020B0604030504040204" pitchFamily="34" charset="0"/>
              </a:rPr>
              <a:t>xs:schema</a:t>
            </a:r>
            <a:r>
              <a:rPr lang="hr-HR" sz="1800" b="1" dirty="0"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00938" y="1357313"/>
            <a:ext cx="1470025" cy="13239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hr-HR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Vrijednosti:</a:t>
            </a:r>
          </a:p>
          <a:p>
            <a:pPr>
              <a:defRPr/>
            </a:pPr>
            <a:r>
              <a:rPr lang="hr-HR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“strict”</a:t>
            </a:r>
          </a:p>
          <a:p>
            <a:pPr>
              <a:defRPr/>
            </a:pPr>
            <a:r>
              <a:rPr lang="hr-HR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“lax”</a:t>
            </a:r>
          </a:p>
          <a:p>
            <a:pPr>
              <a:defRPr/>
            </a:pPr>
            <a:r>
              <a:rPr lang="hr-HR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“skip”</a:t>
            </a:r>
          </a:p>
        </p:txBody>
      </p:sp>
      <p:cxnSp>
        <p:nvCxnSpPr>
          <p:cNvPr id="10246" name="Straight Connector 11"/>
          <p:cNvCxnSpPr>
            <a:cxnSpLocks noChangeShapeType="1"/>
          </p:cNvCxnSpPr>
          <p:nvPr/>
        </p:nvCxnSpPr>
        <p:spPr bwMode="auto">
          <a:xfrm>
            <a:off x="8072438" y="2643188"/>
            <a:ext cx="357187" cy="214312"/>
          </a:xfrm>
          <a:prstGeom prst="line">
            <a:avLst/>
          </a:prstGeom>
          <a:noFill/>
          <a:ln w="22225" algn="ctr">
            <a:solidFill>
              <a:schemeClr val="accent1">
                <a:alpha val="90979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9999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9999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3573</Words>
  <Application>Microsoft Office PowerPoint</Application>
  <PresentationFormat>Prikaz na zaslonu (4:3)</PresentationFormat>
  <Paragraphs>298</Paragraphs>
  <Slides>20</Slides>
  <Notes>20</Notes>
  <HiddenSlides>0</HiddenSlides>
  <MMClips>0</MMClips>
  <ScaleCrop>false</ScaleCrop>
  <HeadingPairs>
    <vt:vector size="6" baseType="variant">
      <vt:variant>
        <vt:lpstr>Korišteni fontovi</vt:lpstr>
      </vt:variant>
      <vt:variant>
        <vt:i4>5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20</vt:i4>
      </vt:variant>
    </vt:vector>
  </HeadingPairs>
  <TitlesOfParts>
    <vt:vector size="26" baseType="lpstr">
      <vt:lpstr>Arial</vt:lpstr>
      <vt:lpstr>Calibri</vt:lpstr>
      <vt:lpstr>Tahoma</vt:lpstr>
      <vt:lpstr>Times New Roman</vt:lpstr>
      <vt:lpstr>Verdana</vt:lpstr>
      <vt:lpstr>Default Design</vt:lpstr>
      <vt:lpstr>VJEŽBA 11</vt:lpstr>
      <vt:lpstr>Osnovni pojmovi</vt:lpstr>
      <vt:lpstr>Kombinacija DC sheme metapodataka s drugim standardiziranim shemama metapodataka</vt:lpstr>
      <vt:lpstr>Opis problema</vt:lpstr>
      <vt:lpstr>Rješenje problema </vt:lpstr>
      <vt:lpstr>Zadatak 1 (kombiniranje elemenata iz postojećih shema metapodataka)</vt:lpstr>
      <vt:lpstr>Zadatak 1</vt:lpstr>
      <vt:lpstr>Zadatak 1</vt:lpstr>
      <vt:lpstr>Zadatak 1</vt:lpstr>
      <vt:lpstr>Testna XML datoteka (Zadatak 1)</vt:lpstr>
      <vt:lpstr>Zadatak 2</vt:lpstr>
      <vt:lpstr>Zadatak 2: rješenje (prvi način)</vt:lpstr>
      <vt:lpstr>Zadatak 2: rješenje (prvi način)</vt:lpstr>
      <vt:lpstr>Zadatak 2: rješenje (prvi način)</vt:lpstr>
      <vt:lpstr>Zadatak 2: rješenje (prvi način)</vt:lpstr>
      <vt:lpstr>Testna XML datoteka (prvi način)</vt:lpstr>
      <vt:lpstr>Zadatak 2: rješenje (drugi način)</vt:lpstr>
      <vt:lpstr>Zadatak 2: rješenje (drugi način)</vt:lpstr>
      <vt:lpstr>Zadatak 2: rješenje (drugi način)</vt:lpstr>
      <vt:lpstr>Testna XML datoteka (drugi način)</vt:lpstr>
    </vt:vector>
  </TitlesOfParts>
  <Company>Dosada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INFORMACIJSKA TEHNOLOGIJA vježbe</dc:title>
  <dc:creator>Boris Bosancic</dc:creator>
  <cp:lastModifiedBy>Korisnik</cp:lastModifiedBy>
  <cp:revision>286</cp:revision>
  <dcterms:created xsi:type="dcterms:W3CDTF">2005-10-30T12:45:42Z</dcterms:created>
  <dcterms:modified xsi:type="dcterms:W3CDTF">2021-01-13T11:42:08Z</dcterms:modified>
</cp:coreProperties>
</file>