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A185-7631-427E-88C2-55D643F95D7D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E6590-43CC-45EA-945C-90B2B4CA0B5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1811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703A4C-4D94-4624-90E2-CFB2AD349025}" type="slidenum">
              <a:rPr lang="hr-HR" sz="1200"/>
              <a:pPr eaLnBrk="1" hangingPunct="1"/>
              <a:t>1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62545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933DEE-136D-4D33-9ADD-A83ADE5AA1F0}" type="slidenum">
              <a:rPr lang="hr-HR" sz="1200"/>
              <a:pPr eaLnBrk="1" hangingPunct="1"/>
              <a:t>2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32348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E02B5D-05DB-4894-888E-72FA51A5E2AF}" type="slidenum">
              <a:rPr lang="hr-HR" sz="1200"/>
              <a:pPr eaLnBrk="1" hangingPunct="1"/>
              <a:t>3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98916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4B01AD-8B24-4587-9C18-20E3B6F30192}" type="slidenum">
              <a:rPr lang="hr-HR" sz="1200"/>
              <a:pPr eaLnBrk="1" hangingPunct="1"/>
              <a:t>4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258040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DAEE35-E709-4BD4-82DF-B0678FADDF23}" type="slidenum">
              <a:rPr lang="hr-HR" sz="1200"/>
              <a:pPr eaLnBrk="1" hangingPunct="1"/>
              <a:t>5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85677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821AB0-9BB7-4A52-AFEA-FD8B992FD4F4}" type="slidenum">
              <a:rPr lang="hr-HR" sz="1200"/>
              <a:pPr eaLnBrk="1" hangingPunct="1"/>
              <a:t>6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9575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19FD3C-F069-4C80-B275-A8BCEB9A3C8D}" type="slidenum">
              <a:rPr lang="hr-HR" sz="1200"/>
              <a:pPr eaLnBrk="1" hangingPunct="1"/>
              <a:t>7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495698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8F952D-DC9F-4198-9746-C7B8EE162F86}" type="slidenum">
              <a:rPr lang="hr-HR" sz="1200"/>
              <a:pPr eaLnBrk="1" hangingPunct="1"/>
              <a:t>8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415968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7E10BF7-3BED-4F8C-A102-8897889DF3BE}" type="slidenum">
              <a:rPr lang="hr-HR" sz="1200"/>
              <a:pPr eaLnBrk="1" hangingPunct="1"/>
              <a:t>9</a:t>
            </a:fld>
            <a:endParaRPr lang="hr-HR" sz="1200"/>
          </a:p>
        </p:txBody>
      </p:sp>
    </p:spTree>
    <p:extLst>
      <p:ext uri="{BB962C8B-B14F-4D97-AF65-F5344CB8AC3E}">
        <p14:creationId xmlns:p14="http://schemas.microsoft.com/office/powerpoint/2010/main" val="179578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262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329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81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6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202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70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5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513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121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34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2B0CAA-845D-4F6D-AA7E-E1289AD143E0}" type="datetimeFigureOut">
              <a:rPr lang="hr-HR" smtClean="0"/>
              <a:t>14.10.2020.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3BC6ED-E10E-428D-94E3-151B8683F924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1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gz.h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fos.unios.h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blincore.org/" TargetMode="External"/><Relationship Id="rId4" Type="http://schemas.openxmlformats.org/officeDocument/2006/relationships/hyperlink" Target="https://www.h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emory.loc.gov/ammem/techdocs/repository/rep-examples/att-use-ex-toc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analyti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com/" TargetMode="External"/><Relationship Id="rId4" Type="http://schemas.openxmlformats.org/officeDocument/2006/relationships/hyperlink" Target="https://repozitorij.ffos.hr/stats/repositor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ffos.hr/" TargetMode="External"/><Relationship Id="rId7" Type="http://schemas.openxmlformats.org/officeDocument/2006/relationships/hyperlink" Target="https://www.freemetataggenerato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optimer.com/meta-tag-generator" TargetMode="External"/><Relationship Id="rId5" Type="http://schemas.openxmlformats.org/officeDocument/2006/relationships/hyperlink" Target="http://www.metatags.org/meta_tags_code_generator" TargetMode="External"/><Relationship Id="rId4" Type="http://schemas.openxmlformats.org/officeDocument/2006/relationships/hyperlink" Target="http://www.kgz.h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1.sil.org/iso639-3/code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ublincore.org/documents/dcmi-terms/" TargetMode="External"/><Relationship Id="rId5" Type="http://schemas.openxmlformats.org/officeDocument/2006/relationships/hyperlink" Target="http://purl.org/dc/terms/" TargetMode="External"/><Relationship Id="rId4" Type="http://schemas.openxmlformats.org/officeDocument/2006/relationships/hyperlink" Target="http://dublincore.org/documents/dc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koln.ac.uk/metadata/" TargetMode="External"/><Relationship Id="rId7" Type="http://schemas.openxmlformats.org/officeDocument/2006/relationships/hyperlink" Target="http://www.ukoln.ac.uk/ukoln/staff/a.powel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koln.ac.uk/metadata/resources/" TargetMode="External"/><Relationship Id="rId5" Type="http://schemas.openxmlformats.org/officeDocument/2006/relationships/hyperlink" Target="http://www.ukoln.ac.uk/metadata/dcassist/" TargetMode="External"/><Relationship Id="rId4" Type="http://schemas.openxmlformats.org/officeDocument/2006/relationships/hyperlink" Target="http://www.ukoln.ac.uk/metadata/dcdo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3999" y="1083727"/>
            <a:ext cx="9144000" cy="2387600"/>
          </a:xfrm>
        </p:spPr>
        <p:txBody>
          <a:bodyPr/>
          <a:lstStyle/>
          <a:p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VJEŽBA 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3256" y="4474889"/>
            <a:ext cx="10145486" cy="479425"/>
          </a:xfrm>
        </p:spPr>
        <p:txBody>
          <a:bodyPr>
            <a:noAutofit/>
          </a:bodyPr>
          <a:lstStyle/>
          <a:p>
            <a:r>
              <a:rPr lang="hr-HR" sz="4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Metapodaci osnove i Dublin </a:t>
            </a:r>
            <a:r>
              <a:rPr lang="hr-HR" sz="4000" b="1">
                <a:solidFill>
                  <a:schemeClr val="bg2">
                    <a:lumMod val="50000"/>
                  </a:schemeClr>
                </a:solidFill>
                <a:latin typeface="+mj-lt"/>
              </a:rPr>
              <a:t>Core </a:t>
            </a:r>
            <a:r>
              <a:rPr lang="hr-HR" sz="4000" b="1">
                <a:solidFill>
                  <a:schemeClr val="bg2">
                    <a:lumMod val="50000"/>
                  </a:schemeClr>
                </a:solidFill>
              </a:rPr>
              <a:t>UVOD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33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614149"/>
            <a:ext cx="10058400" cy="1123211"/>
          </a:xfrm>
        </p:spPr>
        <p:txBody>
          <a:bodyPr/>
          <a:lstStyle/>
          <a:p>
            <a:pPr algn="l"/>
            <a:r>
              <a:rPr lang="hr-HR" sz="2800" dirty="0"/>
              <a:t>OSNOVNO O METAPODACIMA – ILI GDJE UOBIČAJENO PRONAĆI METAPODATKE NA MREŽNOJ STRANICI</a:t>
            </a:r>
            <a:endParaRPr lang="en-GB" sz="28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043109" y="1794393"/>
            <a:ext cx="8246768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hr-HR" sz="2400" dirty="0">
                <a:latin typeface="+mj-lt"/>
                <a:cs typeface="Arial" panose="020B0604020202020204" pitchFamily="34" charset="0"/>
              </a:rPr>
              <a:t>“Podaci o podacima” </a:t>
            </a:r>
          </a:p>
          <a:p>
            <a:pPr>
              <a:lnSpc>
                <a:spcPct val="90000"/>
              </a:lnSpc>
            </a:pPr>
            <a:r>
              <a:rPr lang="hr-HR" sz="2400" dirty="0">
                <a:latin typeface="+mj-lt"/>
                <a:cs typeface="Arial" panose="020B0604020202020204" pitchFamily="34" charset="0"/>
              </a:rPr>
              <a:t>Posebnosti:</a:t>
            </a:r>
            <a:r>
              <a:rPr lang="hr-HR" sz="2400" b="1" dirty="0">
                <a:latin typeface="+mj-lt"/>
                <a:cs typeface="Arial" panose="020B0604020202020204" pitchFamily="34" charset="0"/>
              </a:rPr>
              <a:t> kreiraju ih sami autori, odnose se uglavnom na elektroničke izvore, strojno čitljivi</a:t>
            </a:r>
          </a:p>
          <a:p>
            <a:pPr>
              <a:lnSpc>
                <a:spcPct val="90000"/>
              </a:lnSpc>
            </a:pPr>
            <a:r>
              <a:rPr lang="hr-HR" sz="2400" dirty="0">
                <a:latin typeface="+mj-lt"/>
                <a:cs typeface="Arial" panose="020B0604020202020204" pitchFamily="34" charset="0"/>
              </a:rPr>
              <a:t>Zaglavlje HTML dokumenta sadrži metapodatke o dotičnom dokumentu poput naslova (engl. </a:t>
            </a:r>
            <a:r>
              <a:rPr lang="hr-HR" sz="2400" i="1" dirty="0">
                <a:latin typeface="+mj-lt"/>
                <a:cs typeface="Arial" panose="020B0604020202020204" pitchFamily="34" charset="0"/>
              </a:rPr>
              <a:t>title</a:t>
            </a:r>
            <a:r>
              <a:rPr lang="hr-HR" sz="2400" dirty="0">
                <a:latin typeface="+mj-lt"/>
                <a:cs typeface="Arial" panose="020B0604020202020204" pitchFamily="34" charset="0"/>
              </a:rPr>
              <a:t>), opisa, ključnih riječi i sl.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 </a:t>
            </a:r>
            <a:endParaRPr lang="hr-HR" sz="24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hr-HR" sz="24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hr-HR" sz="24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hr-HR" sz="24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hr-HR" sz="24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hr-HR" sz="24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097280" y="3989036"/>
            <a:ext cx="5851565" cy="18158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hr-HR" sz="1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</a:p>
          <a:p>
            <a:pPr>
              <a:spcBef>
                <a:spcPct val="50000"/>
              </a:spcBef>
              <a:defRPr/>
            </a:pP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&lt;title&gt;Naslov stranice&lt;/title&gt;</a:t>
            </a:r>
          </a:p>
          <a:p>
            <a:pPr>
              <a:spcBef>
                <a:spcPct val="50000"/>
              </a:spcBef>
              <a:defRPr/>
            </a:pP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&lt;meta </a:t>
            </a:r>
            <a:r>
              <a:rPr lang="hr-HR" sz="1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=“</a:t>
            </a:r>
            <a:r>
              <a:rPr lang="hr-HR" sz="1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description</a:t>
            </a: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” </a:t>
            </a:r>
            <a:r>
              <a:rPr lang="hr-HR" sz="1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content</a:t>
            </a: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=“Ovdje dolazi opis stranice&gt;</a:t>
            </a:r>
          </a:p>
          <a:p>
            <a:pPr>
              <a:spcBef>
                <a:spcPct val="50000"/>
              </a:spcBef>
              <a:defRPr/>
            </a:pP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&lt;meta </a:t>
            </a:r>
            <a:r>
              <a:rPr lang="hr-HR" sz="1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=“</a:t>
            </a:r>
            <a:r>
              <a:rPr lang="hr-HR" sz="1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keywords</a:t>
            </a: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” </a:t>
            </a:r>
            <a:r>
              <a:rPr lang="hr-HR" sz="1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content</a:t>
            </a: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=“ključna riječ1, ključna riječ 2”&gt;</a:t>
            </a:r>
          </a:p>
          <a:p>
            <a:pPr>
              <a:spcBef>
                <a:spcPct val="50000"/>
              </a:spcBef>
              <a:defRPr/>
            </a:pP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&lt;/</a:t>
            </a:r>
            <a:r>
              <a:rPr lang="hr-HR" sz="1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head</a:t>
            </a:r>
            <a:r>
              <a:rPr lang="hr-HR" sz="1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endParaRPr lang="en-GB" sz="1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456626" y="4141888"/>
            <a:ext cx="2412071" cy="40011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>
                <a:solidFill>
                  <a:srgbClr val="5F5F5F"/>
                </a:solidFill>
              </a:rPr>
              <a:t>&gt;&gt; View Page </a:t>
            </a:r>
            <a:r>
              <a:rPr lang="hr-HR" sz="2000" dirty="0" err="1">
                <a:solidFill>
                  <a:srgbClr val="5F5F5F"/>
                </a:solidFill>
              </a:rPr>
              <a:t>Source</a:t>
            </a:r>
            <a:endParaRPr lang="en-US" sz="2000" dirty="0">
              <a:solidFill>
                <a:srgbClr val="5F5F5F"/>
              </a:solidFill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706482" y="5908036"/>
            <a:ext cx="5450006" cy="923330"/>
          </a:xfrm>
          <a:prstGeom prst="rect">
            <a:avLst/>
          </a:prstGeom>
          <a:solidFill>
            <a:srgbClr val="EAEAEA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1800" dirty="0">
                <a:solidFill>
                  <a:srgbClr val="777777"/>
                </a:solidFill>
              </a:rPr>
              <a:t>VJEŽBA</a:t>
            </a:r>
          </a:p>
          <a:p>
            <a:pPr eaLnBrk="1" hangingPunct="1"/>
            <a:r>
              <a:rPr lang="hr-HR" sz="1800" dirty="0">
                <a:solidFill>
                  <a:srgbClr val="777777"/>
                </a:solidFill>
              </a:rPr>
              <a:t>Preko </a:t>
            </a:r>
            <a:r>
              <a:rPr lang="hr-HR" sz="1800" i="1" dirty="0" err="1">
                <a:solidFill>
                  <a:srgbClr val="777777"/>
                </a:solidFill>
              </a:rPr>
              <a:t>View</a:t>
            </a:r>
            <a:r>
              <a:rPr lang="hr-HR" sz="1800" i="1" dirty="0">
                <a:solidFill>
                  <a:srgbClr val="777777"/>
                </a:solidFill>
              </a:rPr>
              <a:t> &gt; </a:t>
            </a:r>
            <a:r>
              <a:rPr lang="hr-HR" sz="1800" i="1" dirty="0" err="1">
                <a:solidFill>
                  <a:srgbClr val="777777"/>
                </a:solidFill>
              </a:rPr>
              <a:t>Page</a:t>
            </a:r>
            <a:r>
              <a:rPr lang="hr-HR" sz="1800" i="1" dirty="0">
                <a:solidFill>
                  <a:srgbClr val="777777"/>
                </a:solidFill>
              </a:rPr>
              <a:t> </a:t>
            </a:r>
            <a:r>
              <a:rPr lang="hr-HR" sz="1800" i="1" dirty="0" err="1">
                <a:solidFill>
                  <a:srgbClr val="777777"/>
                </a:solidFill>
              </a:rPr>
              <a:t>Source</a:t>
            </a:r>
            <a:r>
              <a:rPr lang="hr-HR" sz="1800" i="1" dirty="0">
                <a:solidFill>
                  <a:srgbClr val="777777"/>
                </a:solidFill>
              </a:rPr>
              <a:t> </a:t>
            </a:r>
            <a:r>
              <a:rPr lang="hr-HR" sz="1800" dirty="0">
                <a:solidFill>
                  <a:srgbClr val="777777"/>
                </a:solidFill>
              </a:rPr>
              <a:t>pregledaj metapodatke web stranice Knjižnica Grada Zagreba na </a:t>
            </a:r>
            <a:r>
              <a:rPr lang="hr-HR" sz="1800" dirty="0">
                <a:solidFill>
                  <a:srgbClr val="777777"/>
                </a:solidFill>
                <a:hlinkClick r:id="rId3"/>
              </a:rPr>
              <a:t>http://www.kgz.hr/</a:t>
            </a:r>
            <a:r>
              <a:rPr lang="hr-HR" sz="1800" dirty="0">
                <a:solidFill>
                  <a:srgbClr val="777777"/>
                </a:solidFill>
              </a:rPr>
              <a:t> </a:t>
            </a:r>
            <a:endParaRPr lang="en-US" sz="1800" dirty="0">
              <a:solidFill>
                <a:srgbClr val="77777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7269" y="4729807"/>
            <a:ext cx="3752493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hr-HR">
                <a:cs typeface="Arial" panose="020B0604020202020204" pitchFamily="34" charset="0"/>
              </a:rPr>
              <a:t>NAPOMENA! Metapodaci u zaglavlju HTML dokumenta nisu </a:t>
            </a:r>
            <a:r>
              <a:rPr lang="hr-HR" sz="2400">
                <a:cs typeface="Arial" panose="020B0604020202020204" pitchFamily="34" charset="0"/>
              </a:rPr>
              <a:t>pouzdan izvor informacija!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040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094" y="609601"/>
            <a:ext cx="8546720" cy="803275"/>
          </a:xfrm>
        </p:spPr>
        <p:txBody>
          <a:bodyPr>
            <a:noAutofit/>
          </a:bodyPr>
          <a:lstStyle/>
          <a:p>
            <a:r>
              <a:rPr lang="hr-HR" sz="3200" dirty="0"/>
              <a:t>PRONALAŽENJE I KLASIFICIRANJE METAPODATAKA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45338" y="1484314"/>
            <a:ext cx="8280400" cy="4105275"/>
          </a:xfrm>
        </p:spPr>
        <p:txBody>
          <a:bodyPr/>
          <a:lstStyle/>
          <a:p>
            <a:endParaRPr lang="en-US" b="1" dirty="0">
              <a:latin typeface="+mj-lt"/>
            </a:endParaRPr>
          </a:p>
          <a:p>
            <a:endParaRPr lang="hr-HR" u="sng" dirty="0">
              <a:latin typeface="+mj-lt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497750" y="2751932"/>
            <a:ext cx="7775575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dirty="0">
                <a:latin typeface="+mj-lt"/>
                <a:hlinkClick r:id="rId3"/>
              </a:rPr>
              <a:t>https://www.ffos.unios.hr/</a:t>
            </a:r>
            <a:endParaRPr lang="hr-HR" dirty="0">
              <a:latin typeface="+mj-lt"/>
            </a:endParaRPr>
          </a:p>
          <a:p>
            <a:pPr eaLnBrk="1" hangingPunct="1"/>
            <a:r>
              <a:rPr lang="hr-HR" dirty="0">
                <a:latin typeface="+mj-lt"/>
                <a:hlinkClick r:id="rId4"/>
              </a:rPr>
              <a:t>https://www.hr/</a:t>
            </a:r>
            <a:r>
              <a:rPr lang="hr-HR" dirty="0">
                <a:latin typeface="+mj-lt"/>
              </a:rPr>
              <a:t>  </a:t>
            </a:r>
          </a:p>
          <a:p>
            <a:pPr eaLnBrk="1" hangingPunct="1"/>
            <a:r>
              <a:rPr lang="hr-HR" dirty="0">
                <a:latin typeface="+mj-lt"/>
                <a:hlinkClick r:id="rId5"/>
              </a:rPr>
              <a:t>http://www.kgz.hr/hr</a:t>
            </a:r>
            <a:br>
              <a:rPr lang="hr-HR" dirty="0">
                <a:latin typeface="+mj-lt"/>
                <a:hlinkClick r:id="rId5"/>
              </a:rPr>
            </a:br>
            <a:r>
              <a:rPr lang="hr-HR" dirty="0">
                <a:latin typeface="+mj-lt"/>
                <a:hlinkClick r:id="rId5"/>
              </a:rPr>
              <a:t>http://dublincore.org/</a:t>
            </a:r>
            <a:r>
              <a:rPr lang="hr-HR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461239" y="1773238"/>
            <a:ext cx="830173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b="1" dirty="0">
                <a:latin typeface="+mj-lt"/>
              </a:rPr>
              <a:t>ZADATAK 1</a:t>
            </a:r>
          </a:p>
          <a:p>
            <a:pPr eaLnBrk="1" hangingPunct="1"/>
            <a:r>
              <a:rPr lang="hr-HR" dirty="0">
                <a:latin typeface="+mj-lt"/>
              </a:rPr>
              <a:t>PRONAĐI i KLASIFICIRAJ metapodatke za zadane mrežne stranice:</a:t>
            </a:r>
            <a:endParaRPr lang="en-US" dirty="0">
              <a:latin typeface="+mj-lt"/>
            </a:endParaRP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461239" y="4623555"/>
            <a:ext cx="8301739" cy="156966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dirty="0">
                <a:latin typeface="+mj-lt"/>
              </a:rPr>
              <a:t>PRONAĐI (&gt;&gt; </a:t>
            </a:r>
            <a:r>
              <a:rPr lang="hr-HR" i="1" dirty="0" err="1">
                <a:latin typeface="+mj-lt"/>
              </a:rPr>
              <a:t>View</a:t>
            </a:r>
            <a:r>
              <a:rPr lang="hr-HR" i="1" dirty="0">
                <a:latin typeface="+mj-lt"/>
              </a:rPr>
              <a:t> </a:t>
            </a:r>
            <a:r>
              <a:rPr lang="hr-HR" i="1" dirty="0" err="1">
                <a:latin typeface="+mj-lt"/>
              </a:rPr>
              <a:t>Page</a:t>
            </a:r>
            <a:r>
              <a:rPr lang="hr-HR" i="1" dirty="0">
                <a:latin typeface="+mj-lt"/>
              </a:rPr>
              <a:t> </a:t>
            </a:r>
            <a:r>
              <a:rPr lang="hr-HR" i="1" dirty="0" err="1">
                <a:latin typeface="+mj-lt"/>
              </a:rPr>
              <a:t>Source</a:t>
            </a:r>
            <a:r>
              <a:rPr lang="hr-HR" i="1" dirty="0">
                <a:latin typeface="+mj-lt"/>
              </a:rPr>
              <a:t>)</a:t>
            </a:r>
          </a:p>
          <a:p>
            <a:pPr eaLnBrk="1" hangingPunct="1"/>
            <a:r>
              <a:rPr lang="hr-HR" dirty="0">
                <a:latin typeface="+mj-lt"/>
              </a:rPr>
              <a:t>i</a:t>
            </a:r>
            <a:r>
              <a:rPr lang="hr-HR" i="1" dirty="0">
                <a:latin typeface="+mj-lt"/>
              </a:rPr>
              <a:t> </a:t>
            </a:r>
            <a:r>
              <a:rPr lang="hr-HR" dirty="0">
                <a:latin typeface="+mj-lt"/>
              </a:rPr>
              <a:t>KLASIFICIRAJ  - </a:t>
            </a:r>
            <a:r>
              <a:rPr lang="hr-HR" b="1" u="sng" dirty="0">
                <a:latin typeface="+mj-lt"/>
              </a:rPr>
              <a:t>opisne</a:t>
            </a:r>
            <a:r>
              <a:rPr lang="hr-HR" dirty="0">
                <a:latin typeface="+mj-lt"/>
              </a:rPr>
              <a:t>, strukturne, </a:t>
            </a:r>
            <a:r>
              <a:rPr lang="hr-HR" b="1" u="sng" dirty="0">
                <a:latin typeface="+mj-lt"/>
              </a:rPr>
              <a:t>administrativne</a:t>
            </a:r>
            <a:r>
              <a:rPr lang="hr-HR" dirty="0">
                <a:latin typeface="+mj-lt"/>
              </a:rPr>
              <a:t>, </a:t>
            </a:r>
            <a:r>
              <a:rPr lang="hr-HR" b="1" u="sng" dirty="0">
                <a:latin typeface="+mj-lt"/>
              </a:rPr>
              <a:t>tehničke metapodatke</a:t>
            </a:r>
            <a:r>
              <a:rPr lang="hr-HR" u="sng" dirty="0">
                <a:latin typeface="+mj-lt"/>
              </a:rPr>
              <a:t>;</a:t>
            </a:r>
            <a:r>
              <a:rPr lang="hr-HR" dirty="0">
                <a:latin typeface="+mj-lt"/>
              </a:rPr>
              <a:t> metapodatke za zaštitu, metapodatke o korištenju informacijskih izvora...!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43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/>
              <a:t>PRIMJER </a:t>
            </a:r>
            <a:r>
              <a:rPr lang="hr-HR" sz="3600" b="1" dirty="0"/>
              <a:t>STRUKTURNIH</a:t>
            </a:r>
            <a:r>
              <a:rPr lang="hr-HR" sz="3600" dirty="0"/>
              <a:t> METAPODATAKA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latin typeface="+mj-lt"/>
              </a:rPr>
              <a:t>Primjer </a:t>
            </a:r>
            <a:r>
              <a:rPr lang="hr-HR" dirty="0" err="1">
                <a:latin typeface="+mj-lt"/>
              </a:rPr>
              <a:t>Library</a:t>
            </a:r>
            <a:r>
              <a:rPr lang="hr-HR" dirty="0">
                <a:latin typeface="+mj-lt"/>
              </a:rPr>
              <a:t> </a:t>
            </a:r>
            <a:r>
              <a:rPr lang="hr-HR" dirty="0" err="1">
                <a:latin typeface="+mj-lt"/>
              </a:rPr>
              <a:t>of</a:t>
            </a:r>
            <a:r>
              <a:rPr lang="hr-HR" dirty="0">
                <a:latin typeface="+mj-lt"/>
              </a:rPr>
              <a:t> </a:t>
            </a:r>
            <a:r>
              <a:rPr lang="hr-HR" dirty="0" err="1">
                <a:latin typeface="+mj-lt"/>
              </a:rPr>
              <a:t>Congress</a:t>
            </a:r>
            <a:r>
              <a:rPr lang="hr-HR" dirty="0">
                <a:latin typeface="+mj-lt"/>
              </a:rPr>
              <a:t>:</a:t>
            </a:r>
            <a:br>
              <a:rPr lang="hr-HR" dirty="0">
                <a:latin typeface="+mj-lt"/>
              </a:rPr>
            </a:br>
            <a:r>
              <a:rPr lang="hr-HR" sz="2200" dirty="0">
                <a:latin typeface="+mj-lt"/>
                <a:hlinkClick r:id="rId3"/>
              </a:rPr>
              <a:t>http://memory.loc.gov/ammem/techdocs/repository/rep-examples/att-use-ex-toc.html</a:t>
            </a:r>
            <a:endParaRPr lang="hr-HR" sz="2200" dirty="0">
              <a:latin typeface="+mj-lt"/>
            </a:endParaRPr>
          </a:p>
          <a:p>
            <a:r>
              <a:rPr lang="hr-HR" dirty="0">
                <a:latin typeface="+mj-lt"/>
              </a:rPr>
              <a:t>Primjer zapisa u FEDORA digitalnom repozitoriju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142834" y="3214710"/>
            <a:ext cx="8484223" cy="23105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dirty="0">
                <a:latin typeface="+mj-lt"/>
              </a:rPr>
              <a:t>&lt;</a:t>
            </a:r>
            <a:r>
              <a:rPr lang="hr-HR" dirty="0" err="1">
                <a:latin typeface="+mj-lt"/>
              </a:rPr>
              <a:t>rdf:RDF</a:t>
            </a:r>
            <a:r>
              <a:rPr lang="hr-HR" dirty="0">
                <a:latin typeface="+mj-lt"/>
              </a:rPr>
              <a:t>&gt;</a:t>
            </a:r>
          </a:p>
          <a:p>
            <a:pPr eaLnBrk="1" hangingPunct="1"/>
            <a:r>
              <a:rPr lang="hr-HR" dirty="0">
                <a:latin typeface="+mj-lt"/>
              </a:rPr>
              <a:t>&lt;</a:t>
            </a:r>
            <a:r>
              <a:rPr lang="hr-HR" dirty="0" err="1">
                <a:latin typeface="+mj-lt"/>
              </a:rPr>
              <a:t>rdf:Description</a:t>
            </a:r>
            <a:r>
              <a:rPr lang="hr-HR" dirty="0">
                <a:latin typeface="+mj-lt"/>
              </a:rPr>
              <a:t> </a:t>
            </a:r>
            <a:r>
              <a:rPr lang="hr-HR" dirty="0" err="1">
                <a:latin typeface="+mj-lt"/>
              </a:rPr>
              <a:t>rdf:about</a:t>
            </a:r>
            <a:r>
              <a:rPr lang="hr-HR" dirty="0">
                <a:latin typeface="+mj-lt"/>
              </a:rPr>
              <a:t>="</a:t>
            </a:r>
            <a:r>
              <a:rPr lang="hr-HR" dirty="0" err="1">
                <a:latin typeface="+mj-lt"/>
              </a:rPr>
              <a:t>info:fedora</a:t>
            </a:r>
            <a:r>
              <a:rPr lang="hr-HR" dirty="0">
                <a:latin typeface="+mj-lt"/>
              </a:rPr>
              <a:t>/zdr:1"&gt;</a:t>
            </a:r>
          </a:p>
          <a:p>
            <a:pPr eaLnBrk="1" hangingPunct="1"/>
            <a:r>
              <a:rPr lang="hr-HR" dirty="0">
                <a:latin typeface="+mj-lt"/>
              </a:rPr>
              <a:t>&lt;</a:t>
            </a:r>
            <a:r>
              <a:rPr lang="hr-HR" dirty="0" err="1">
                <a:latin typeface="+mj-lt"/>
              </a:rPr>
              <a:t>sample:containedByFolder</a:t>
            </a:r>
            <a:r>
              <a:rPr lang="hr-HR" dirty="0">
                <a:latin typeface="+mj-lt"/>
              </a:rPr>
              <a:t> </a:t>
            </a:r>
            <a:r>
              <a:rPr lang="hr-HR" dirty="0" err="1">
                <a:latin typeface="+mj-lt"/>
              </a:rPr>
              <a:t>rdf:resource</a:t>
            </a:r>
            <a:r>
              <a:rPr lang="hr-HR" dirty="0">
                <a:latin typeface="+mj-lt"/>
              </a:rPr>
              <a:t>="</a:t>
            </a:r>
            <a:r>
              <a:rPr lang="hr-HR" dirty="0" err="1">
                <a:latin typeface="+mj-lt"/>
              </a:rPr>
              <a:t>info:fedora</a:t>
            </a:r>
            <a:r>
              <a:rPr lang="hr-HR" dirty="0">
                <a:latin typeface="+mj-lt"/>
              </a:rPr>
              <a:t>/zbirka:1"/&gt;</a:t>
            </a:r>
          </a:p>
          <a:p>
            <a:pPr eaLnBrk="1" hangingPunct="1"/>
            <a:r>
              <a:rPr lang="hr-HR" dirty="0">
                <a:latin typeface="+mj-lt"/>
              </a:rPr>
              <a:t>&lt;</a:t>
            </a:r>
            <a:r>
              <a:rPr lang="hr-HR" dirty="0" err="1">
                <a:latin typeface="+mj-lt"/>
              </a:rPr>
              <a:t>sample:containedByFolder</a:t>
            </a:r>
            <a:r>
              <a:rPr lang="hr-HR" dirty="0">
                <a:latin typeface="+mj-lt"/>
              </a:rPr>
              <a:t> </a:t>
            </a:r>
            <a:r>
              <a:rPr lang="hr-HR" dirty="0" err="1">
                <a:latin typeface="+mj-lt"/>
              </a:rPr>
              <a:t>rdf:resource</a:t>
            </a:r>
            <a:r>
              <a:rPr lang="hr-HR" dirty="0">
                <a:latin typeface="+mj-lt"/>
              </a:rPr>
              <a:t>="</a:t>
            </a:r>
            <a:r>
              <a:rPr lang="hr-HR" dirty="0" err="1">
                <a:latin typeface="+mj-lt"/>
              </a:rPr>
              <a:t>info:fedora</a:t>
            </a:r>
            <a:r>
              <a:rPr lang="hr-HR" dirty="0">
                <a:latin typeface="+mj-lt"/>
              </a:rPr>
              <a:t>/student:1"/&gt;</a:t>
            </a:r>
          </a:p>
          <a:p>
            <a:pPr eaLnBrk="1" hangingPunct="1"/>
            <a:r>
              <a:rPr lang="hr-HR" dirty="0">
                <a:latin typeface="+mj-lt"/>
              </a:rPr>
              <a:t>&lt;/</a:t>
            </a:r>
            <a:r>
              <a:rPr lang="hr-HR" dirty="0" err="1">
                <a:latin typeface="+mj-lt"/>
              </a:rPr>
              <a:t>rdf:Description</a:t>
            </a:r>
            <a:r>
              <a:rPr lang="hr-HR" dirty="0">
                <a:latin typeface="+mj-lt"/>
              </a:rPr>
              <a:t>&gt;</a:t>
            </a:r>
          </a:p>
          <a:p>
            <a:pPr eaLnBrk="1" hangingPunct="1"/>
            <a:r>
              <a:rPr lang="hr-HR" dirty="0">
                <a:latin typeface="+mj-lt"/>
              </a:rPr>
              <a:t>&lt;/</a:t>
            </a:r>
            <a:r>
              <a:rPr lang="hr-HR" dirty="0" err="1">
                <a:latin typeface="+mj-lt"/>
              </a:rPr>
              <a:t>rdf:RDF</a:t>
            </a:r>
            <a:r>
              <a:rPr lang="hr-HR" dirty="0">
                <a:latin typeface="+mj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6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/>
              <a:t>METAPODACI </a:t>
            </a:r>
            <a:r>
              <a:rPr lang="hr-HR" sz="3600" b="1" dirty="0"/>
              <a:t>O KORIŠTENJU </a:t>
            </a:r>
            <a:r>
              <a:rPr lang="hr-HR" sz="3600" dirty="0"/>
              <a:t>INFORMACIJSKIH IZVORA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77333" y="2160589"/>
            <a:ext cx="9873436" cy="3880773"/>
          </a:xfrm>
        </p:spPr>
        <p:txBody>
          <a:bodyPr>
            <a:normAutofit/>
          </a:bodyPr>
          <a:lstStyle/>
          <a:p>
            <a:r>
              <a:rPr lang="hr-HR" sz="2800" dirty="0">
                <a:latin typeface="+mj-lt"/>
              </a:rPr>
              <a:t>Google </a:t>
            </a:r>
            <a:r>
              <a:rPr lang="hr-HR" sz="2800" dirty="0" err="1">
                <a:latin typeface="+mj-lt"/>
              </a:rPr>
              <a:t>Analytics</a:t>
            </a:r>
            <a:r>
              <a:rPr lang="hr-HR" sz="2800" dirty="0">
                <a:latin typeface="+mj-lt"/>
              </a:rPr>
              <a:t> </a:t>
            </a:r>
            <a:br>
              <a:rPr lang="hr-HR" sz="2800" dirty="0">
                <a:latin typeface="+mj-lt"/>
              </a:rPr>
            </a:br>
            <a:r>
              <a:rPr lang="hr-HR" sz="2800" dirty="0">
                <a:latin typeface="+mj-lt"/>
              </a:rPr>
              <a:t>(</a:t>
            </a:r>
            <a:r>
              <a:rPr lang="hr-HR" sz="2800" dirty="0">
                <a:latin typeface="+mj-lt"/>
                <a:hlinkClick r:id="rId3"/>
              </a:rPr>
              <a:t>http://www.google.com/analytics/</a:t>
            </a:r>
            <a:r>
              <a:rPr lang="hr-HR" sz="2800" dirty="0">
                <a:latin typeface="+mj-lt"/>
              </a:rPr>
              <a:t>)</a:t>
            </a:r>
          </a:p>
          <a:p>
            <a:r>
              <a:rPr lang="hr-HR" dirty="0">
                <a:latin typeface="+mj-lt"/>
              </a:rPr>
              <a:t>FFOS-repozitorij</a:t>
            </a:r>
            <a:br>
              <a:rPr lang="hr-HR" dirty="0">
                <a:latin typeface="+mj-lt"/>
              </a:rPr>
            </a:br>
            <a:r>
              <a:rPr lang="hr-HR" dirty="0">
                <a:latin typeface="+mj-lt"/>
              </a:rPr>
              <a:t>(</a:t>
            </a:r>
            <a:r>
              <a:rPr lang="hr-HR" dirty="0">
                <a:latin typeface="+mj-lt"/>
                <a:hlinkClick r:id="rId4"/>
              </a:rPr>
              <a:t>https://repozitorij.ffos.hr/stats/repository</a:t>
            </a:r>
            <a:r>
              <a:rPr lang="hr-HR" dirty="0">
                <a:latin typeface="+mj-lt"/>
              </a:rPr>
              <a:t>)</a:t>
            </a:r>
            <a:endParaRPr lang="hr-HR" sz="2800" dirty="0">
              <a:latin typeface="+mj-lt"/>
            </a:endParaRPr>
          </a:p>
          <a:p>
            <a:r>
              <a:rPr lang="hr-HR" sz="2800" dirty="0">
                <a:latin typeface="+mj-lt"/>
              </a:rPr>
              <a:t>Amazon.com (“</a:t>
            </a:r>
            <a:r>
              <a:rPr lang="hr-HR" sz="2800" dirty="0" err="1">
                <a:latin typeface="+mj-lt"/>
              </a:rPr>
              <a:t>Customers</a:t>
            </a:r>
            <a:r>
              <a:rPr lang="hr-HR" sz="2800" dirty="0">
                <a:latin typeface="+mj-lt"/>
              </a:rPr>
              <a:t> Who </a:t>
            </a:r>
            <a:r>
              <a:rPr lang="hr-HR" sz="2800" dirty="0" err="1">
                <a:latin typeface="+mj-lt"/>
              </a:rPr>
              <a:t>Bought</a:t>
            </a:r>
            <a:r>
              <a:rPr lang="hr-HR" sz="2800" dirty="0">
                <a:latin typeface="+mj-lt"/>
              </a:rPr>
              <a:t> </a:t>
            </a:r>
            <a:r>
              <a:rPr lang="hr-HR" sz="2800" dirty="0" err="1">
                <a:latin typeface="+mj-lt"/>
              </a:rPr>
              <a:t>This</a:t>
            </a:r>
            <a:r>
              <a:rPr lang="hr-HR" sz="2800" dirty="0">
                <a:latin typeface="+mj-lt"/>
              </a:rPr>
              <a:t> </a:t>
            </a:r>
            <a:r>
              <a:rPr lang="hr-HR" sz="2800" dirty="0" err="1">
                <a:latin typeface="+mj-lt"/>
              </a:rPr>
              <a:t>Item</a:t>
            </a:r>
            <a:r>
              <a:rPr lang="hr-HR" sz="2800" dirty="0">
                <a:latin typeface="+mj-lt"/>
              </a:rPr>
              <a:t> </a:t>
            </a:r>
            <a:r>
              <a:rPr lang="hr-HR" sz="2800" dirty="0" err="1">
                <a:latin typeface="+mj-lt"/>
              </a:rPr>
              <a:t>Also</a:t>
            </a:r>
            <a:r>
              <a:rPr lang="hr-HR" sz="2800" dirty="0">
                <a:latin typeface="+mj-lt"/>
              </a:rPr>
              <a:t> </a:t>
            </a:r>
            <a:r>
              <a:rPr lang="hr-HR" sz="2800" dirty="0" err="1">
                <a:latin typeface="+mj-lt"/>
              </a:rPr>
              <a:t>Bought</a:t>
            </a:r>
            <a:r>
              <a:rPr lang="hr-HR" sz="2800" dirty="0">
                <a:latin typeface="+mj-lt"/>
              </a:rPr>
              <a:t>”) (</a:t>
            </a:r>
            <a:r>
              <a:rPr lang="hr-HR" sz="2800" dirty="0">
                <a:latin typeface="+mj-lt"/>
                <a:hlinkClick r:id="rId5"/>
              </a:rPr>
              <a:t>www.amazon.com</a:t>
            </a:r>
            <a:r>
              <a:rPr lang="hr-HR" sz="2800" dirty="0">
                <a:latin typeface="+mj-lt"/>
              </a:rPr>
              <a:t> )</a:t>
            </a:r>
          </a:p>
          <a:p>
            <a:r>
              <a:rPr lang="hr-HR" sz="2800" dirty="0">
                <a:latin typeface="+mj-lt"/>
              </a:rPr>
              <a:t>“Vi ste 1 678 345 posjetitelj...”, od izuzetne važnosti za </a:t>
            </a:r>
            <a:r>
              <a:rPr lang="hr-HR" sz="2800" b="1" i="1" dirty="0" err="1">
                <a:latin typeface="+mj-lt"/>
              </a:rPr>
              <a:t>usability</a:t>
            </a:r>
            <a:r>
              <a:rPr lang="hr-HR" sz="2800" dirty="0">
                <a:latin typeface="+mj-lt"/>
              </a:rPr>
              <a:t> “iskoristivost” mrežnih stranica! </a:t>
            </a:r>
          </a:p>
        </p:txBody>
      </p:sp>
    </p:spTree>
    <p:extLst>
      <p:ext uri="{BB962C8B-B14F-4D97-AF65-F5344CB8AC3E}">
        <p14:creationId xmlns:p14="http://schemas.microsoft.com/office/powerpoint/2010/main" val="210906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sintaksa metapodataka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42939" y="2711892"/>
            <a:ext cx="11906121" cy="2802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r-H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endParaRPr lang="hr-H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r-HR" sz="22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2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http-</a:t>
            </a:r>
            <a:r>
              <a:rPr lang="hr-HR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r-H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r-HR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r-H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r-H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hr-HR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=utf-8" /&gt;</a:t>
            </a:r>
          </a:p>
          <a:p>
            <a:pPr eaLnBrk="1" hangingPunct="1"/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</a:t>
            </a:r>
            <a:r>
              <a:rPr lang="hr-HR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="generator" </a:t>
            </a:r>
            <a:r>
              <a:rPr lang="hr-H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r-H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WebGUI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7.4.15" /&gt; </a:t>
            </a:r>
          </a:p>
          <a:p>
            <a:pPr eaLnBrk="1" hangingPunct="1"/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r-HR" sz="22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="meta" </a:t>
            </a:r>
            <a:r>
              <a:rPr lang="hr-HR" sz="22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r-H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index.shtml.rdf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eaLnBrk="1" hangingPunct="1"/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r-HR" sz="22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&gt;WWW.HR – Naslovnica&lt;/title&gt; </a:t>
            </a:r>
          </a:p>
          <a:p>
            <a:pPr eaLnBrk="1" hangingPunct="1"/>
            <a:endParaRPr lang="hr-H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r-H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r-H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072323" y="1969367"/>
            <a:ext cx="5165751" cy="463846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dirty="0"/>
              <a:t>Koriste se META, LINK i TITLE </a:t>
            </a:r>
            <a:r>
              <a:rPr lang="hr-HR" dirty="0" err="1"/>
              <a:t>tagovi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366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099" y="388235"/>
            <a:ext cx="11310424" cy="1096079"/>
          </a:xfrm>
        </p:spPr>
        <p:txBody>
          <a:bodyPr>
            <a:noAutofit/>
          </a:bodyPr>
          <a:lstStyle/>
          <a:p>
            <a:r>
              <a:rPr lang="hr-HR" sz="3800" dirty="0"/>
              <a:t>Generiranje i editiranje metapodataka u mrežnom generatoru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484314"/>
            <a:ext cx="8280400" cy="4105275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endParaRPr lang="hr-HR" sz="2000" u="sng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03522" y="4136334"/>
            <a:ext cx="7775575" cy="46166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r-HR" dirty="0">
              <a:latin typeface="+mj-lt"/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603389" y="1675829"/>
            <a:ext cx="11058247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hr-HR" sz="2400" b="1" dirty="0">
                <a:latin typeface="+mj-lt"/>
              </a:rPr>
              <a:t>ZADATAK 2</a:t>
            </a:r>
          </a:p>
          <a:p>
            <a:r>
              <a:rPr lang="hr-HR" sz="2400" dirty="0">
                <a:latin typeface="+mj-lt"/>
              </a:rPr>
              <a:t>Generiraj i prilagodi metapodatke mrežnih izvora:</a:t>
            </a:r>
            <a:br>
              <a:rPr lang="hr-HR" sz="2400" dirty="0">
                <a:latin typeface="+mj-lt"/>
              </a:rPr>
            </a:br>
            <a:r>
              <a:rPr lang="hr-HR" sz="2400" dirty="0">
                <a:hlinkClick r:id="rId3"/>
              </a:rPr>
              <a:t>http://web.ffos.hr</a:t>
            </a:r>
            <a:r>
              <a:rPr lang="hr-HR" sz="2400" dirty="0"/>
              <a:t>, </a:t>
            </a:r>
            <a:r>
              <a:rPr lang="hr-HR" sz="2400" dirty="0">
                <a:hlinkClick r:id="rId4"/>
              </a:rPr>
              <a:t>http://www.kgz.hr/</a:t>
            </a:r>
            <a:r>
              <a:rPr lang="hr-HR" sz="2400" dirty="0"/>
              <a:t> i jedne knjižnice iz RH prema vašem izboru</a:t>
            </a:r>
          </a:p>
          <a:p>
            <a:pPr>
              <a:defRPr/>
            </a:pPr>
            <a:r>
              <a:rPr lang="hr-HR" sz="2400" dirty="0">
                <a:latin typeface="+mj-lt"/>
              </a:rPr>
              <a:t>u bilo kojem mrežnom generatoru metapodataka (KW: </a:t>
            </a:r>
            <a:r>
              <a:rPr lang="hr-HR" sz="2400" i="1" dirty="0" err="1">
                <a:latin typeface="+mj-lt"/>
              </a:rPr>
              <a:t>metadata</a:t>
            </a:r>
            <a:r>
              <a:rPr lang="hr-HR" sz="2400" i="1" dirty="0">
                <a:latin typeface="+mj-lt"/>
              </a:rPr>
              <a:t> generator free</a:t>
            </a:r>
            <a:r>
              <a:rPr lang="hr-HR" sz="2400" dirty="0">
                <a:latin typeface="+mj-lt"/>
              </a:rPr>
              <a:t>) prema izboru u HTML formatu.</a:t>
            </a:r>
            <a:br>
              <a:rPr lang="hr-HR" sz="2400" dirty="0">
                <a:latin typeface="+mj-lt"/>
              </a:rPr>
            </a:br>
            <a:r>
              <a:rPr lang="hr-HR" sz="2400" dirty="0">
                <a:latin typeface="+mj-lt"/>
              </a:rPr>
              <a:t>PRIMJERI GENERATORA METAPODATAKA: </a:t>
            </a:r>
            <a:br>
              <a:rPr lang="hr-HR" sz="2400" dirty="0">
                <a:latin typeface="+mj-lt"/>
              </a:rPr>
            </a:br>
            <a:r>
              <a:rPr lang="hr-HR" sz="2400" dirty="0">
                <a:latin typeface="+mj-lt"/>
                <a:hlinkClick r:id="rId5"/>
              </a:rPr>
              <a:t>http://www.metatags.org/meta_tags_code_generator</a:t>
            </a:r>
            <a:br>
              <a:rPr lang="hr-HR" sz="2400" dirty="0">
                <a:latin typeface="+mj-lt"/>
              </a:rPr>
            </a:br>
            <a:r>
              <a:rPr lang="hr-HR" sz="2400" dirty="0">
                <a:latin typeface="+mj-lt"/>
                <a:hlinkClick r:id="rId6"/>
              </a:rPr>
              <a:t>https://www.seoptimer.com/meta-tag-generator</a:t>
            </a:r>
            <a:br>
              <a:rPr lang="hr-HR" sz="2400" dirty="0">
                <a:latin typeface="+mj-lt"/>
              </a:rPr>
            </a:br>
            <a:r>
              <a:rPr lang="hr-HR" sz="2400" dirty="0">
                <a:latin typeface="+mj-lt"/>
                <a:hlinkClick r:id="rId7"/>
              </a:rPr>
              <a:t>https://www.freemetataggenerator.com/</a:t>
            </a:r>
            <a:r>
              <a:rPr lang="hr-HR" sz="2400" dirty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820557" y="5312537"/>
            <a:ext cx="8623909" cy="830997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b="1" dirty="0">
                <a:latin typeface="+mj-lt"/>
              </a:rPr>
              <a:t>Generiraju </a:t>
            </a:r>
            <a:r>
              <a:rPr lang="hr-HR" dirty="0">
                <a:latin typeface="+mj-lt"/>
              </a:rPr>
              <a:t>se </a:t>
            </a:r>
            <a:r>
              <a:rPr lang="hr-HR">
                <a:latin typeface="+mj-lt"/>
              </a:rPr>
              <a:t>metapodaci </a:t>
            </a:r>
            <a:r>
              <a:rPr lang="hr-HR" b="1">
                <a:latin typeface="+mj-lt"/>
              </a:rPr>
              <a:t>enkodirani</a:t>
            </a:r>
            <a:r>
              <a:rPr lang="hr-HR">
                <a:latin typeface="+mj-lt"/>
              </a:rPr>
              <a:t> u </a:t>
            </a:r>
            <a:r>
              <a:rPr lang="hr-HR" b="1">
                <a:latin typeface="+mj-lt"/>
              </a:rPr>
              <a:t>HTML-u</a:t>
            </a:r>
            <a:r>
              <a:rPr lang="hr-HR">
                <a:latin typeface="+mj-lt"/>
              </a:rPr>
              <a:t> koji </a:t>
            </a:r>
            <a:r>
              <a:rPr lang="hr-HR" dirty="0">
                <a:latin typeface="+mj-lt"/>
              </a:rPr>
              <a:t>ne pripadaju nijednoj </a:t>
            </a:r>
            <a:r>
              <a:rPr lang="hr-HR">
                <a:latin typeface="+mj-lt"/>
              </a:rPr>
              <a:t>shemi metapodataka.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6694" y="6304127"/>
            <a:ext cx="10443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200" dirty="0">
                <a:solidFill>
                  <a:srgbClr val="FF0000"/>
                </a:solidFill>
              </a:rPr>
              <a:t>PREDAJU SE DATOTEKE </a:t>
            </a:r>
            <a:r>
              <a:rPr lang="hr-HR" sz="2200" b="1" dirty="0">
                <a:solidFill>
                  <a:srgbClr val="FF0000"/>
                </a:solidFill>
              </a:rPr>
              <a:t>ffos_metadata.html</a:t>
            </a:r>
            <a:r>
              <a:rPr lang="hr-HR" sz="2200" b="1">
                <a:solidFill>
                  <a:srgbClr val="FF0000"/>
                </a:solidFill>
              </a:rPr>
              <a:t>, kgz_metadata.html, library_metadata.html </a:t>
            </a:r>
            <a:endParaRPr lang="hr-H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5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Dublin Core </a:t>
            </a:r>
            <a:r>
              <a:rPr lang="hr-HR"/>
              <a:t>shema metapodataka - uvod</a:t>
            </a:r>
            <a:endParaRPr lang="hr-H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25003" y="1843315"/>
            <a:ext cx="9793258" cy="436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hr-HR" dirty="0">
                <a:latin typeface="+mj-lt"/>
              </a:rPr>
              <a:t>definiran skup 15 elemenata (svojstava) za opis </a:t>
            </a:r>
            <a:r>
              <a:rPr lang="hr-HR">
                <a:latin typeface="+mj-lt"/>
              </a:rPr>
              <a:t>mrežnih izvora.</a:t>
            </a:r>
            <a:endParaRPr lang="hr-HR" dirty="0">
              <a:latin typeface="+mj-lt"/>
            </a:endParaRPr>
          </a:p>
          <a:p>
            <a:pPr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hr-HR" dirty="0">
                <a:latin typeface="+mj-lt"/>
              </a:rPr>
              <a:t>Jednostavni DC zapis je skup tih 15 svojstava (</a:t>
            </a:r>
            <a:r>
              <a:rPr lang="hr-HR" i="1" dirty="0" err="1">
                <a:latin typeface="+mj-lt"/>
              </a:rPr>
              <a:t>properties</a:t>
            </a:r>
            <a:r>
              <a:rPr lang="hr-HR" dirty="0">
                <a:latin typeface="+mj-lt"/>
              </a:rPr>
              <a:t>) s pridruženim vrijednostima (</a:t>
            </a:r>
            <a:r>
              <a:rPr lang="hr-HR" i="1" err="1">
                <a:latin typeface="+mj-lt"/>
              </a:rPr>
              <a:t>values</a:t>
            </a:r>
            <a:r>
              <a:rPr lang="hr-HR">
                <a:latin typeface="+mj-lt"/>
              </a:rPr>
              <a:t>).</a:t>
            </a:r>
            <a:endParaRPr lang="hr-HR" dirty="0">
              <a:latin typeface="+mj-lt"/>
            </a:endParaRPr>
          </a:p>
          <a:p>
            <a:pPr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hr-HR" dirty="0">
                <a:latin typeface="+mj-lt"/>
              </a:rPr>
              <a:t>Svako svojstvo predstavlja atribut mrežnog izvora </a:t>
            </a:r>
            <a:r>
              <a:rPr lang="hr-HR">
                <a:latin typeface="+mj-lt"/>
              </a:rPr>
              <a:t>kojeg opisuje.</a:t>
            </a:r>
            <a:endParaRPr lang="hr-HR" dirty="0">
              <a:latin typeface="+mj-lt"/>
            </a:endParaRPr>
          </a:p>
          <a:p>
            <a:pPr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hr-HR" dirty="0">
                <a:latin typeface="+mj-lt"/>
              </a:rPr>
              <a:t>Sva svojstva su neobvezna </a:t>
            </a:r>
            <a:r>
              <a:rPr lang="hr-HR">
                <a:latin typeface="+mj-lt"/>
              </a:rPr>
              <a:t>i ponovljiva.</a:t>
            </a:r>
            <a:endParaRPr lang="hr-HR" dirty="0">
              <a:latin typeface="+mj-lt"/>
            </a:endParaRPr>
          </a:p>
          <a:p>
            <a:pPr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hr-HR" dirty="0">
                <a:latin typeface="+mj-lt"/>
              </a:rPr>
              <a:t>Tip podatka vrijednosti svojstava je znakovni niz (</a:t>
            </a:r>
            <a:r>
              <a:rPr lang="hr-HR" i="1" dirty="0" err="1">
                <a:latin typeface="+mj-lt"/>
              </a:rPr>
              <a:t>literal</a:t>
            </a:r>
            <a:r>
              <a:rPr lang="hr-HR" i="1" dirty="0">
                <a:latin typeface="+mj-lt"/>
              </a:rPr>
              <a:t> </a:t>
            </a:r>
            <a:r>
              <a:rPr lang="hr-HR" i="1" err="1">
                <a:latin typeface="+mj-lt"/>
              </a:rPr>
              <a:t>string</a:t>
            </a:r>
            <a:r>
              <a:rPr lang="hr-HR">
                <a:latin typeface="+mj-lt"/>
              </a:rPr>
              <a:t>).</a:t>
            </a:r>
            <a:endParaRPr lang="hr-HR" dirty="0">
              <a:latin typeface="+mj-lt"/>
            </a:endParaRPr>
          </a:p>
          <a:p>
            <a:pPr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hr-HR" dirty="0">
                <a:latin typeface="+mj-lt"/>
              </a:rPr>
              <a:t>Svakom znakovnom nizu može se pridružiti atribut jezika (</a:t>
            </a:r>
            <a:r>
              <a:rPr lang="hr-HR" dirty="0" err="1">
                <a:latin typeface="+mj-lt"/>
              </a:rPr>
              <a:t>eng</a:t>
            </a:r>
            <a:r>
              <a:rPr lang="hr-HR" dirty="0">
                <a:latin typeface="+mj-lt"/>
              </a:rPr>
              <a:t>, fra, </a:t>
            </a:r>
            <a:r>
              <a:rPr lang="hr-HR" dirty="0" err="1">
                <a:latin typeface="+mj-lt"/>
              </a:rPr>
              <a:t>hrv</a:t>
            </a:r>
            <a:r>
              <a:rPr lang="hr-HR" dirty="0">
                <a:latin typeface="+mj-lt"/>
              </a:rPr>
              <a:t>, ...) prema ISO 639 (</a:t>
            </a:r>
            <a:r>
              <a:rPr lang="hr-HR" dirty="0">
                <a:latin typeface="+mj-lt"/>
                <a:hlinkClick r:id="rId3"/>
              </a:rPr>
              <a:t>http://</a:t>
            </a:r>
            <a:r>
              <a:rPr lang="hr-HR">
                <a:latin typeface="+mj-lt"/>
                <a:hlinkClick r:id="rId3"/>
              </a:rPr>
              <a:t>www-01.sil.org/iso639-3/codes.asp</a:t>
            </a:r>
            <a:r>
              <a:rPr lang="hr-HR">
                <a:latin typeface="+mj-lt"/>
              </a:rPr>
              <a:t>).</a:t>
            </a:r>
            <a:endParaRPr lang="hr-HR" dirty="0">
              <a:latin typeface="+mj-lt"/>
            </a:endParaRPr>
          </a:p>
          <a:p>
            <a:pPr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hr-HR" dirty="0">
                <a:latin typeface="+mj-lt"/>
              </a:rPr>
              <a:t>Jednostavna DC </a:t>
            </a:r>
            <a:r>
              <a:rPr lang="hr-HR" dirty="0" err="1">
                <a:latin typeface="+mj-lt"/>
              </a:rPr>
              <a:t>schema</a:t>
            </a:r>
            <a:r>
              <a:rPr lang="hr-HR" dirty="0">
                <a:latin typeface="+mj-lt"/>
              </a:rPr>
              <a:t> (</a:t>
            </a:r>
            <a:r>
              <a:rPr lang="hr-HR" i="1" dirty="0" err="1">
                <a:latin typeface="+mj-lt"/>
              </a:rPr>
              <a:t>simple</a:t>
            </a:r>
            <a:r>
              <a:rPr lang="hr-HR" i="1" dirty="0">
                <a:latin typeface="+mj-lt"/>
              </a:rPr>
              <a:t> DC</a:t>
            </a:r>
            <a:r>
              <a:rPr lang="hr-HR" dirty="0">
                <a:latin typeface="+mj-lt"/>
              </a:rPr>
              <a:t>) nalazi se na adresi: </a:t>
            </a:r>
            <a:r>
              <a:rPr lang="hr-HR" dirty="0">
                <a:latin typeface="+mj-lt"/>
                <a:hlinkClick r:id="rId4"/>
              </a:rPr>
              <a:t>http://dublincore.org/documents/dces/</a:t>
            </a:r>
            <a:r>
              <a:rPr lang="hr-HR" dirty="0">
                <a:latin typeface="+mj-lt"/>
              </a:rPr>
              <a:t> </a:t>
            </a:r>
          </a:p>
          <a:p>
            <a:pPr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hr-HR" dirty="0">
                <a:latin typeface="+mj-lt"/>
              </a:rPr>
              <a:t>Proširena DC </a:t>
            </a:r>
            <a:r>
              <a:rPr lang="hr-HR" dirty="0" err="1">
                <a:latin typeface="+mj-lt"/>
              </a:rPr>
              <a:t>schema</a:t>
            </a:r>
            <a:r>
              <a:rPr lang="hr-HR" dirty="0">
                <a:latin typeface="+mj-lt"/>
              </a:rPr>
              <a:t> (</a:t>
            </a:r>
            <a:r>
              <a:rPr lang="hr-HR" i="1" dirty="0" err="1">
                <a:latin typeface="+mj-lt"/>
              </a:rPr>
              <a:t>qualified</a:t>
            </a:r>
            <a:r>
              <a:rPr lang="hr-HR" i="1" dirty="0">
                <a:latin typeface="+mj-lt"/>
              </a:rPr>
              <a:t> DC</a:t>
            </a:r>
            <a:r>
              <a:rPr lang="hr-HR" dirty="0">
                <a:latin typeface="+mj-lt"/>
              </a:rPr>
              <a:t>)( s dodatnim </a:t>
            </a:r>
            <a:r>
              <a:rPr lang="hr-HR" dirty="0" err="1">
                <a:latin typeface="+mj-lt"/>
              </a:rPr>
              <a:t>kvalifikatorima</a:t>
            </a:r>
            <a:r>
              <a:rPr lang="hr-HR" dirty="0">
                <a:latin typeface="+mj-lt"/>
              </a:rPr>
              <a:t>: </a:t>
            </a:r>
            <a:r>
              <a:rPr lang="hr-HR" dirty="0">
                <a:latin typeface="+mj-lt"/>
                <a:hlinkClick r:id="rId5"/>
              </a:rPr>
              <a:t>http://purl.org/dc/terms/</a:t>
            </a:r>
            <a:r>
              <a:rPr lang="hr-HR" dirty="0">
                <a:latin typeface="+mj-lt"/>
              </a:rPr>
              <a:t>  ili </a:t>
            </a:r>
            <a:r>
              <a:rPr lang="hr-HR" dirty="0">
                <a:latin typeface="+mj-lt"/>
                <a:hlinkClick r:id="rId6"/>
              </a:rPr>
              <a:t>http://dublincore.org/documents/dcmi-terms/</a:t>
            </a:r>
            <a:r>
              <a:rPr lang="hr-HR" dirty="0">
                <a:latin typeface="+mj-lt"/>
              </a:rPr>
              <a:t>  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218261" y="1843315"/>
            <a:ext cx="1874838" cy="4711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000" dirty="0">
                <a:latin typeface="Source Code Pro" panose="020B0509030403020204" pitchFamily="49" charset="-18"/>
              </a:rPr>
              <a:t>title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creator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subject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description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publisher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contributor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>
                <a:latin typeface="Source Code Pro" panose="020B0509030403020204" pitchFamily="49" charset="-18"/>
              </a:rPr>
              <a:t>date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type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>
                <a:latin typeface="Source Code Pro" panose="020B0509030403020204" pitchFamily="49" charset="-18"/>
              </a:rPr>
              <a:t>format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identifier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source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language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relation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coverage</a:t>
            </a:r>
            <a:br>
              <a:rPr lang="hr-HR" sz="2000" dirty="0">
                <a:latin typeface="Source Code Pro" panose="020B0509030403020204" pitchFamily="49" charset="-18"/>
              </a:rPr>
            </a:br>
            <a:r>
              <a:rPr lang="hr-HR" sz="2000" dirty="0" err="1">
                <a:latin typeface="Source Code Pro" panose="020B0509030403020204" pitchFamily="49" charset="-18"/>
              </a:rPr>
              <a:t>rights</a:t>
            </a:r>
            <a:endParaRPr lang="hr-HR" sz="2000" dirty="0">
              <a:latin typeface="Source Code Pro" panose="020B0509030403020204" pitchFamily="49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3923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UKOLN o </a:t>
            </a:r>
            <a:r>
              <a:rPr lang="hr-HR" dirty="0" err="1"/>
              <a:t>metapodacima</a:t>
            </a:r>
            <a:r>
              <a:rPr lang="hr-HR" dirty="0"/>
              <a:t> (samo povijest…) </a:t>
            </a:r>
            <a:br>
              <a:rPr lang="hr-HR"/>
            </a:br>
            <a:r>
              <a:rPr lang="hr-HR">
                <a:solidFill>
                  <a:srgbClr val="FF0000"/>
                </a:solidFill>
              </a:rPr>
              <a:t>(nažalost, više NE </a:t>
            </a:r>
            <a:r>
              <a:rPr lang="hr-HR" dirty="0">
                <a:solidFill>
                  <a:srgbClr val="FF0000"/>
                </a:solidFill>
              </a:rPr>
              <a:t>RADI!) </a:t>
            </a:r>
            <a:endParaRPr lang="hr-H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016297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r-HR" sz="2400" dirty="0">
                <a:latin typeface="+mj-lt"/>
                <a:hlinkClick r:id="rId3"/>
              </a:rPr>
              <a:t>http://www.ukoln.ac.uk/metadata/</a:t>
            </a:r>
            <a:r>
              <a:rPr lang="hr-HR" sz="2400" dirty="0">
                <a:latin typeface="+mj-lt"/>
              </a:rPr>
              <a:t> - glavna stranica o </a:t>
            </a:r>
            <a:r>
              <a:rPr lang="hr-HR" sz="2400" dirty="0" err="1">
                <a:latin typeface="+mj-lt"/>
              </a:rPr>
              <a:t>metapodacima</a:t>
            </a:r>
            <a:r>
              <a:rPr lang="hr-HR" sz="2400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2400" dirty="0">
                <a:latin typeface="+mj-lt"/>
                <a:hlinkClick r:id="rId4"/>
              </a:rPr>
              <a:t>http://www.ukoln.ac.uk/metadata/dcdot/</a:t>
            </a:r>
            <a:r>
              <a:rPr lang="hr-HR" sz="2400" dirty="0">
                <a:latin typeface="+mj-lt"/>
              </a:rPr>
              <a:t> </a:t>
            </a:r>
            <a:r>
              <a:rPr lang="hr-HR" sz="2400" dirty="0">
                <a:solidFill>
                  <a:srgbClr val="FF0000"/>
                </a:solidFill>
                <a:latin typeface="+mj-lt"/>
              </a:rPr>
              <a:t>(NE RADI!) </a:t>
            </a:r>
            <a:r>
              <a:rPr lang="hr-HR" sz="2400" dirty="0">
                <a:latin typeface="+mj-lt"/>
              </a:rPr>
              <a:t>- DC generator-editor metapodataka – generira metapodatke u određenom formatu (HTML, XML, RDF...).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2400" dirty="0">
                <a:latin typeface="+mj-lt"/>
                <a:hlinkClick r:id="rId5"/>
              </a:rPr>
              <a:t>http://www.ukoln.ac.uk/metadata/dcassist/</a:t>
            </a:r>
            <a:r>
              <a:rPr lang="hr-HR" sz="2400" dirty="0">
                <a:latin typeface="+mj-lt"/>
              </a:rPr>
              <a:t> </a:t>
            </a:r>
            <a:r>
              <a:rPr lang="hr-HR" sz="2400" dirty="0">
                <a:solidFill>
                  <a:srgbClr val="FF0000"/>
                </a:solidFill>
                <a:latin typeface="+mj-lt"/>
              </a:rPr>
              <a:t>(NE RADI!) </a:t>
            </a:r>
            <a:r>
              <a:rPr lang="hr-HR" sz="2400" dirty="0">
                <a:latin typeface="+mj-lt"/>
              </a:rPr>
              <a:t>- Dublin Core vodič-asistent – pomaže pri izradi Dublin Core metapodataka.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2400" dirty="0">
                <a:latin typeface="+mj-lt"/>
                <a:hlinkClick r:id="rId6"/>
              </a:rPr>
              <a:t>http://www.ukoln.ac.uk/metadata/resources/</a:t>
            </a:r>
            <a:r>
              <a:rPr lang="hr-HR" sz="2400" dirty="0">
                <a:latin typeface="+mj-lt"/>
              </a:rPr>
              <a:t> - poveznice na elektroničke izvore koji govore o </a:t>
            </a:r>
            <a:r>
              <a:rPr lang="hr-HR" sz="2400" dirty="0" err="1">
                <a:latin typeface="+mj-lt"/>
              </a:rPr>
              <a:t>metapodacima</a:t>
            </a:r>
            <a:r>
              <a:rPr lang="hr-HR" sz="2400" dirty="0">
                <a:latin typeface="+mj-lt"/>
              </a:rPr>
              <a:t>.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3952875" y="6039657"/>
            <a:ext cx="417024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hr-HR" sz="2800" dirty="0">
                <a:latin typeface="+mj-lt"/>
              </a:rPr>
              <a:t>UKOLN Sta(r)</a:t>
            </a:r>
            <a:r>
              <a:rPr lang="hr-HR" sz="2800" dirty="0" err="1">
                <a:latin typeface="+mj-lt"/>
              </a:rPr>
              <a:t>ff</a:t>
            </a:r>
            <a:r>
              <a:rPr lang="hr-HR" sz="2800" dirty="0">
                <a:latin typeface="+mj-lt"/>
              </a:rPr>
              <a:t>: </a:t>
            </a:r>
            <a:r>
              <a:rPr lang="hr-HR" sz="2800" b="1" dirty="0" err="1">
                <a:solidFill>
                  <a:schemeClr val="bg1"/>
                </a:solidFill>
                <a:latin typeface="+mj-lt"/>
                <a:hlinkClick r:id="rId7"/>
              </a:rPr>
              <a:t>Andy</a:t>
            </a:r>
            <a:r>
              <a:rPr lang="hr-HR" sz="2800" b="1" dirty="0">
                <a:solidFill>
                  <a:schemeClr val="bg1"/>
                </a:solidFill>
                <a:latin typeface="+mj-lt"/>
                <a:hlinkClick r:id="rId7"/>
              </a:rPr>
              <a:t> Powell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0276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911</Words>
  <Application>Microsoft Office PowerPoint</Application>
  <PresentationFormat>Široki zaslon</PresentationFormat>
  <Paragraphs>82</Paragraphs>
  <Slides>9</Slides>
  <Notes>9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Source Code Pro</vt:lpstr>
      <vt:lpstr>Times New Roman</vt:lpstr>
      <vt:lpstr>Wingdings</vt:lpstr>
      <vt:lpstr>Retrospect</vt:lpstr>
      <vt:lpstr>VJEŽBA 2</vt:lpstr>
      <vt:lpstr>OSNOVNO O METAPODACIMA – ILI GDJE UOBIČAJENO PRONAĆI METAPODATKE NA MREŽNOJ STRANICI</vt:lpstr>
      <vt:lpstr>PRONALAŽENJE I KLASIFICIRANJE METAPODATAKA</vt:lpstr>
      <vt:lpstr>PRIMJER STRUKTURNIH METAPODATAKA</vt:lpstr>
      <vt:lpstr>METAPODACI O KORIŠTENJU INFORMACIJSKIH IZVORA</vt:lpstr>
      <vt:lpstr>HTML sintaksa metapodataka</vt:lpstr>
      <vt:lpstr>Generiranje i editiranje metapodataka u mrežnom generatoru</vt:lpstr>
      <vt:lpstr>Dublin Core shema metapodataka - uvod</vt:lpstr>
      <vt:lpstr>UKOLN o metapodacima (samo povijest…)  (nažalost, više NE RADI!)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VJEŽBA 2</dc:title>
  <dc:creator>Boris</dc:creator>
  <cp:lastModifiedBy>Korisnik</cp:lastModifiedBy>
  <cp:revision>58</cp:revision>
  <dcterms:created xsi:type="dcterms:W3CDTF">2013-10-22T08:01:24Z</dcterms:created>
  <dcterms:modified xsi:type="dcterms:W3CDTF">2020-10-14T08:16:26Z</dcterms:modified>
</cp:coreProperties>
</file>