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1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A185-7631-427E-88C2-55D643F95D7D}" type="datetimeFigureOut">
              <a:rPr lang="hr-HR" smtClean="0"/>
              <a:t>18.11.2019.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E6590-43CC-45EA-945C-90B2B4CA0B5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811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703A4C-4D94-4624-90E2-CFB2AD349025}" type="slidenum">
              <a:rPr lang="hr-HR" sz="1200"/>
              <a:pPr eaLnBrk="1" hangingPunct="1"/>
              <a:t>1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62545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882D3A-EBF2-42FF-984A-8C8B594D35D8}" type="slidenum">
              <a:rPr lang="hr-HR" sz="1200"/>
              <a:pPr eaLnBrk="1" hangingPunct="1"/>
              <a:t>2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85092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140CCA-EBF5-47A8-B472-DB5F2C87913A}" type="slidenum">
              <a:rPr lang="hr-HR" sz="1200"/>
              <a:pPr eaLnBrk="1" hangingPunct="1"/>
              <a:t>3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31520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C8AF73-8897-41B1-9E6C-97C173256612}" type="slidenum">
              <a:rPr lang="hr-HR" sz="1200"/>
              <a:pPr eaLnBrk="1" hangingPunct="1"/>
              <a:t>4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404021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3C8C788-C35B-4B00-B558-28BD86A6606A}" type="slidenum">
              <a:rPr lang="hr-HR" sz="1200"/>
              <a:pPr eaLnBrk="1" hangingPunct="1"/>
              <a:t>5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73337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48949B-3C17-45ED-883D-68AA80CCA22B}" type="slidenum">
              <a:rPr lang="hr-HR" sz="1200"/>
              <a:pPr eaLnBrk="1" hangingPunct="1"/>
              <a:t>9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49542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18.11.2019.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18.11.2019.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262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18.11.2019.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329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18.11.2019.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816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18.11.2019.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6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18.11.2019.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202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18.11.2019.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70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18.11.2019.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58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18.11.2019.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513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2B0CAA-845D-4F6D-AA7E-E1289AD143E0}" type="datetimeFigureOut">
              <a:rPr lang="hr-HR" smtClean="0"/>
              <a:t>18.11.2019.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121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18.11.2019.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34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2B0CAA-845D-4F6D-AA7E-E1289AD143E0}" type="datetimeFigureOut">
              <a:rPr lang="hr-HR" smtClean="0"/>
              <a:t>18.11.2019.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1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koln.ac.uk/meta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th.ac.uk/" TargetMode="External"/><Relationship Id="rId5" Type="http://schemas.openxmlformats.org/officeDocument/2006/relationships/hyperlink" Target="http://dublincore.org/documents/dcmi-terms/" TargetMode="External"/><Relationship Id="rId4" Type="http://schemas.openxmlformats.org/officeDocument/2006/relationships/hyperlink" Target="http://nsteffel.github.io/dublin_core_generator/generato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ublincore.org/documents/dcq-htm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ampl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ublincore.org/documents/dc-xml-guidelin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dc/elements/1.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ublincore.org/documents/dc-rdf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ublincore.org/documents/dc-rdf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ublincore.org/documents/dc-rdf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RDF/Validato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lassics.mit.edu/Plato/republic.mb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/2.0/" TargetMode="External"/><Relationship Id="rId5" Type="http://schemas.openxmlformats.org/officeDocument/2006/relationships/hyperlink" Target="http://dublincore.org/documents/dcmi-terms/" TargetMode="External"/><Relationship Id="rId4" Type="http://schemas.openxmlformats.org/officeDocument/2006/relationships/hyperlink" Target="http://nsteffel.github.io/dublin_core_generator/genera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3999" y="1083727"/>
            <a:ext cx="9144000" cy="2387600"/>
          </a:xfrm>
        </p:spPr>
        <p:txBody>
          <a:bodyPr/>
          <a:lstStyle/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VJEŽBA 3,4 i 5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3256" y="4474889"/>
            <a:ext cx="10145486" cy="1270818"/>
          </a:xfrm>
        </p:spPr>
        <p:txBody>
          <a:bodyPr>
            <a:noAutofit/>
          </a:bodyPr>
          <a:lstStyle/>
          <a:p>
            <a:r>
              <a:rPr lang="pl-PL" sz="4000" b="1" smtClean="0">
                <a:solidFill>
                  <a:schemeClr val="bg2">
                    <a:lumMod val="50000"/>
                  </a:schemeClr>
                </a:solidFill>
              </a:rPr>
              <a:t>Dublin </a:t>
            </a:r>
            <a:r>
              <a:rPr lang="pl-PL" sz="4000" b="1">
                <a:solidFill>
                  <a:schemeClr val="bg2">
                    <a:lumMod val="50000"/>
                  </a:schemeClr>
                </a:solidFill>
              </a:rPr>
              <a:t>Core II </a:t>
            </a:r>
            <a:r>
              <a:rPr lang="pl-PL" sz="4000" b="1" smtClean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pl-PL" sz="4000" b="1">
                <a:solidFill>
                  <a:schemeClr val="bg2">
                    <a:lumMod val="50000"/>
                  </a:schemeClr>
                </a:solidFill>
              </a:rPr>
              <a:t>enkodiranje metapodataka u XHTML-u, XML-u i </a:t>
            </a:r>
            <a:r>
              <a:rPr lang="pl-PL" sz="4000" b="1" smtClean="0">
                <a:solidFill>
                  <a:schemeClr val="bg2">
                    <a:lumMod val="50000"/>
                  </a:schemeClr>
                </a:solidFill>
              </a:rPr>
              <a:t>RDF-u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3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645" y="786746"/>
            <a:ext cx="9153736" cy="803275"/>
          </a:xfrm>
        </p:spPr>
        <p:txBody>
          <a:bodyPr>
            <a:noAutofit/>
          </a:bodyPr>
          <a:lstStyle/>
          <a:p>
            <a:r>
              <a:rPr lang="hr-HR" sz="3200" dirty="0">
                <a:latin typeface="+mn-lt"/>
              </a:rPr>
              <a:t>Generiranje i uređivanje metapodataka u DC </a:t>
            </a:r>
            <a:r>
              <a:rPr lang="hr-HR" sz="3200">
                <a:latin typeface="+mn-lt"/>
              </a:rPr>
              <a:t>generatoru </a:t>
            </a:r>
            <a:endParaRPr lang="hr-HR" sz="3200" i="1" dirty="0"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484314"/>
            <a:ext cx="8280400" cy="4105275"/>
          </a:xfrm>
        </p:spPr>
        <p:txBody>
          <a:bodyPr/>
          <a:lstStyle/>
          <a:p>
            <a:endParaRPr lang="en-US" sz="2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hr-HR" u="sng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190172" y="1815782"/>
            <a:ext cx="9942286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accent1"/>
            </a:solidFill>
            <a:prstDash val="dash"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b="1" dirty="0">
                <a:latin typeface="+mj-lt"/>
                <a:cs typeface="Tahoma" panose="020B0604030504040204" pitchFamily="34" charset="0"/>
              </a:rPr>
              <a:t>ZADATAK 1</a:t>
            </a:r>
          </a:p>
          <a:p>
            <a:pPr eaLnBrk="1" hangingPunct="1"/>
            <a:r>
              <a:rPr lang="hr-HR" sz="2000" dirty="0">
                <a:latin typeface="+mj-lt"/>
                <a:cs typeface="Tahoma" panose="020B0604030504040204" pitchFamily="34" charset="0"/>
              </a:rPr>
              <a:t>Generiraj metapodatke za mrežni izvor </a:t>
            </a:r>
            <a:r>
              <a:rPr lang="hr-HR" sz="2000" dirty="0">
                <a:latin typeface="+mj-lt"/>
                <a:cs typeface="Tahoma" panose="020B0604030504040204" pitchFamily="34" charset="0"/>
                <a:hlinkClick r:id="rId3"/>
              </a:rPr>
              <a:t>http://www.ukoln.ac.uk/metadata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 pomoću DC generatora na adresi </a:t>
            </a:r>
            <a:r>
              <a:rPr lang="hr-HR" sz="2000" dirty="0">
                <a:latin typeface="+mj-lt"/>
                <a:cs typeface="Tahoma" panose="020B0604030504040204" pitchFamily="34" charset="0"/>
                <a:hlinkClick r:id="rId4"/>
              </a:rPr>
              <a:t>http://nsteffel.github.io/dublin_core_generator/generator.html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 u XHTML (</a:t>
            </a:r>
            <a:r>
              <a:rPr lang="hr-HR" sz="2000" b="1" dirty="0">
                <a:latin typeface="+mj-lt"/>
                <a:cs typeface="Tahoma" panose="020B0604030504040204" pitchFamily="34" charset="0"/>
              </a:rPr>
              <a:t>ukoln.html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) i XML (</a:t>
            </a:r>
            <a:r>
              <a:rPr lang="hr-HR" sz="2000" b="1" dirty="0">
                <a:latin typeface="+mj-lt"/>
                <a:cs typeface="Tahoma" panose="020B0604030504040204" pitchFamily="34" charset="0"/>
              </a:rPr>
              <a:t>ukoln.xml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) formatu.</a:t>
            </a:r>
          </a:p>
          <a:p>
            <a:pPr eaLnBrk="1" hangingPunct="1"/>
            <a:r>
              <a:rPr lang="hr-HR" sz="2000" dirty="0">
                <a:latin typeface="+mj-lt"/>
                <a:cs typeface="Tahoma" panose="020B0604030504040204" pitchFamily="34" charset="0"/>
              </a:rPr>
              <a:t>Koristeći mrežnu stranicu </a:t>
            </a:r>
            <a:r>
              <a:rPr lang="hr-HR" sz="2000" dirty="0">
                <a:latin typeface="+mj-lt"/>
                <a:cs typeface="Tahoma" panose="020B0604030504040204" pitchFamily="34" charset="0"/>
                <a:hlinkClick r:id="rId5"/>
              </a:rPr>
              <a:t>http://dublincore.org/documents/dcmi-terms/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  u DC generator dodaj </a:t>
            </a:r>
            <a:r>
              <a:rPr lang="hr-HR" sz="2000" dirty="0" err="1">
                <a:latin typeface="+mj-lt"/>
                <a:cs typeface="Tahoma" panose="020B0604030504040204" pitchFamily="34" charset="0"/>
              </a:rPr>
              <a:t>metapodatkovni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 opis za sljedeće zahtjeve:</a:t>
            </a:r>
          </a:p>
          <a:p>
            <a:pPr eaLnBrk="1" hangingPunct="1"/>
            <a:r>
              <a:rPr lang="hr-HR" sz="2000" dirty="0">
                <a:latin typeface="+mj-lt"/>
                <a:cs typeface="Tahoma" panose="020B0604030504040204" pitchFamily="34" charset="0"/>
              </a:rPr>
              <a:t>- naslov mrežnog izvora je </a:t>
            </a:r>
            <a:r>
              <a:rPr lang="hr-HR" sz="2000" b="1" dirty="0">
                <a:latin typeface="+mj-lt"/>
                <a:cs typeface="Tahoma" panose="020B0604030504040204" pitchFamily="34" charset="0"/>
              </a:rPr>
              <a:t>UKOLN | </a:t>
            </a:r>
            <a:r>
              <a:rPr lang="hr-HR" sz="2000" b="1" dirty="0" err="1">
                <a:latin typeface="+mj-lt"/>
                <a:cs typeface="Tahoma" panose="020B0604030504040204" pitchFamily="34" charset="0"/>
              </a:rPr>
              <a:t>Metadata</a:t>
            </a:r>
            <a:endParaRPr lang="hr-HR" sz="2000" b="1" dirty="0">
              <a:latin typeface="+mj-lt"/>
              <a:cs typeface="Tahoma" panose="020B0604030504040204" pitchFamily="34" charset="0"/>
            </a:endParaRPr>
          </a:p>
          <a:p>
            <a:pPr eaLnBrk="1" hangingPunct="1">
              <a:buFontTx/>
              <a:buChar char="-"/>
            </a:pPr>
            <a:r>
              <a:rPr lang="hr-HR" sz="2000" dirty="0">
                <a:latin typeface="+mj-lt"/>
                <a:cs typeface="Tahoma" panose="020B0604030504040204" pitchFamily="34" charset="0"/>
              </a:rPr>
              <a:t> alternativni naslov elektroničkog izvora je “</a:t>
            </a:r>
            <a:r>
              <a:rPr lang="hr-HR" sz="2000" b="1" dirty="0">
                <a:latin typeface="+mj-lt"/>
                <a:cs typeface="Tahoma" panose="020B0604030504040204" pitchFamily="34" charset="0"/>
              </a:rPr>
              <a:t>UK Office for </a:t>
            </a:r>
            <a:r>
              <a:rPr lang="hr-HR" sz="2000" b="1" dirty="0" err="1">
                <a:latin typeface="+mj-lt"/>
                <a:cs typeface="Tahoma" panose="020B0604030504040204" pitchFamily="34" charset="0"/>
              </a:rPr>
              <a:t>Library</a:t>
            </a:r>
            <a:r>
              <a:rPr lang="hr-HR" sz="2000" b="1" dirty="0">
                <a:latin typeface="+mj-lt"/>
                <a:cs typeface="Tahoma" panose="020B0604030504040204" pitchFamily="34" charset="0"/>
              </a:rPr>
              <a:t> </a:t>
            </a:r>
            <a:r>
              <a:rPr lang="hr-HR" sz="2000" b="1" dirty="0" err="1">
                <a:latin typeface="+mj-lt"/>
                <a:cs typeface="Tahoma" panose="020B0604030504040204" pitchFamily="34" charset="0"/>
              </a:rPr>
              <a:t>and</a:t>
            </a:r>
            <a:r>
              <a:rPr lang="hr-HR" sz="2000" b="1" dirty="0">
                <a:latin typeface="+mj-lt"/>
                <a:cs typeface="Tahoma" panose="020B0604030504040204" pitchFamily="34" charset="0"/>
              </a:rPr>
              <a:t> </a:t>
            </a:r>
            <a:r>
              <a:rPr lang="hr-HR" sz="2000" b="1" dirty="0" err="1">
                <a:latin typeface="+mj-lt"/>
                <a:cs typeface="Tahoma" panose="020B0604030504040204" pitchFamily="34" charset="0"/>
              </a:rPr>
              <a:t>Information</a:t>
            </a:r>
            <a:r>
              <a:rPr lang="hr-HR" sz="2000" b="1" dirty="0">
                <a:latin typeface="+mj-lt"/>
                <a:cs typeface="Tahoma" panose="020B0604030504040204" pitchFamily="34" charset="0"/>
              </a:rPr>
              <a:t> </a:t>
            </a:r>
            <a:r>
              <a:rPr lang="hr-HR" sz="2000" b="1" dirty="0" err="1">
                <a:latin typeface="+mj-lt"/>
                <a:cs typeface="Tahoma" panose="020B0604030504040204" pitchFamily="34" charset="0"/>
              </a:rPr>
              <a:t>Networking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”</a:t>
            </a:r>
          </a:p>
          <a:p>
            <a:pPr eaLnBrk="1" hangingPunct="1">
              <a:buFontTx/>
              <a:buChar char="-"/>
            </a:pPr>
            <a:r>
              <a:rPr lang="hr-HR" sz="2000" dirty="0">
                <a:latin typeface="+mj-lt"/>
                <a:cs typeface="Tahoma" panose="020B0604030504040204" pitchFamily="34" charset="0"/>
              </a:rPr>
              <a:t> UDK elektroničkog izvora je </a:t>
            </a:r>
            <a:r>
              <a:rPr lang="hr-HR" sz="2000" b="1" dirty="0">
                <a:latin typeface="+mj-lt"/>
                <a:cs typeface="Tahoma" panose="020B0604030504040204" pitchFamily="34" charset="0"/>
              </a:rPr>
              <a:t>061(410)  (udcdata.info)</a:t>
            </a:r>
          </a:p>
          <a:p>
            <a:pPr eaLnBrk="1" hangingPunct="1">
              <a:buFontTx/>
              <a:buChar char="-"/>
            </a:pPr>
            <a:r>
              <a:rPr lang="hr-HR" sz="2000" dirty="0">
                <a:latin typeface="+mj-lt"/>
                <a:cs typeface="Tahoma" panose="020B0604030504040204" pitchFamily="34" charset="0"/>
              </a:rPr>
              <a:t> nadređeni izvor elektroničkog izvora je </a:t>
            </a:r>
            <a:r>
              <a:rPr lang="hr-HR" sz="2000" b="1" dirty="0">
                <a:latin typeface="+mj-lt"/>
                <a:cs typeface="Tahoma" panose="020B0604030504040204" pitchFamily="34" charset="0"/>
                <a:hlinkClick r:id="rId6"/>
              </a:rPr>
              <a:t>http://www.bath.ac.uk/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  (na dva načina, pomoću &lt;meta&gt; i &lt;link&gt; elemenata)</a:t>
            </a:r>
          </a:p>
          <a:p>
            <a:pPr eaLnBrk="1" hangingPunct="1">
              <a:buFontTx/>
              <a:buChar char="-"/>
            </a:pPr>
            <a:r>
              <a:rPr lang="hr-HR" sz="2000" dirty="0">
                <a:latin typeface="+mj-lt"/>
                <a:cs typeface="Tahoma" panose="020B0604030504040204" pitchFamily="34" charset="0"/>
              </a:rPr>
              <a:t> tip izvora koristi </a:t>
            </a:r>
            <a:r>
              <a:rPr lang="hr-HR" sz="2000" dirty="0" err="1">
                <a:latin typeface="+mj-lt"/>
                <a:cs typeface="Tahoma" panose="020B0604030504040204" pitchFamily="34" charset="0"/>
              </a:rPr>
              <a:t>DCMIType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 (</a:t>
            </a:r>
            <a:r>
              <a:rPr lang="hr-HR" sz="2000" b="1" dirty="0" err="1">
                <a:latin typeface="+mj-lt"/>
                <a:cs typeface="Tahoma" panose="020B0604030504040204" pitchFamily="34" charset="0"/>
              </a:rPr>
              <a:t>Text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)</a:t>
            </a:r>
          </a:p>
          <a:p>
            <a:pPr eaLnBrk="1" hangingPunct="1">
              <a:buFontTx/>
              <a:buChar char="-"/>
            </a:pPr>
            <a:r>
              <a:rPr lang="hr-HR" sz="2000" dirty="0">
                <a:latin typeface="+mj-lt"/>
                <a:cs typeface="Tahoma" panose="020B0604030504040204" pitchFamily="34" charset="0"/>
              </a:rPr>
              <a:t> MIME </a:t>
            </a:r>
            <a:r>
              <a:rPr lang="hr-HR" sz="2000" dirty="0" err="1">
                <a:latin typeface="+mj-lt"/>
                <a:cs typeface="Tahoma" panose="020B0604030504040204" pitchFamily="34" charset="0"/>
              </a:rPr>
              <a:t>type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 mrežnog izvora (</a:t>
            </a:r>
            <a:r>
              <a:rPr lang="hr-HR" sz="2000" b="1" dirty="0" err="1">
                <a:latin typeface="+mj-lt"/>
                <a:cs typeface="Tahoma" panose="020B0604030504040204" pitchFamily="34" charset="0"/>
              </a:rPr>
              <a:t>text</a:t>
            </a:r>
            <a:r>
              <a:rPr lang="hr-HR" sz="2000" b="1" dirty="0">
                <a:latin typeface="+mj-lt"/>
                <a:cs typeface="Tahoma" panose="020B0604030504040204" pitchFamily="34" charset="0"/>
              </a:rPr>
              <a:t>/</a:t>
            </a:r>
            <a:r>
              <a:rPr lang="hr-HR" sz="2000" b="1" dirty="0" err="1">
                <a:latin typeface="+mj-lt"/>
                <a:cs typeface="Tahoma" panose="020B0604030504040204" pitchFamily="34" charset="0"/>
              </a:rPr>
              <a:t>html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) i veličinu datoteke (</a:t>
            </a:r>
            <a:r>
              <a:rPr lang="hr-HR" sz="2000" b="1" dirty="0">
                <a:latin typeface="+mj-lt"/>
                <a:cs typeface="Tahoma" panose="020B0604030504040204" pitchFamily="34" charset="0"/>
              </a:rPr>
              <a:t>13331 </a:t>
            </a:r>
            <a:r>
              <a:rPr lang="hr-HR" sz="2000" b="1" dirty="0" err="1">
                <a:latin typeface="+mj-lt"/>
                <a:cs typeface="Tahoma" panose="020B0604030504040204" pitchFamily="34" charset="0"/>
              </a:rPr>
              <a:t>bytes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)</a:t>
            </a:r>
          </a:p>
          <a:p>
            <a:pPr eaLnBrk="1" hangingPunct="1">
              <a:buFontTx/>
              <a:buChar char="-"/>
            </a:pPr>
            <a:r>
              <a:rPr lang="hr-HR" sz="2000" dirty="0">
                <a:latin typeface="+mj-lt"/>
                <a:cs typeface="Tahoma" panose="020B0604030504040204" pitchFamily="34" charset="0"/>
              </a:rPr>
              <a:t> identifikator (</a:t>
            </a:r>
            <a:r>
              <a:rPr lang="hr-HR" sz="2000" dirty="0">
                <a:latin typeface="+mj-lt"/>
                <a:cs typeface="Tahoma" panose="020B0604030504040204" pitchFamily="34" charset="0"/>
                <a:hlinkClick r:id="rId3"/>
              </a:rPr>
              <a:t>http://www.ukoln.ac.uk/metadata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41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59" y="447970"/>
            <a:ext cx="7763184" cy="73640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hr-HR" dirty="0">
                <a:latin typeface="+mn-lt"/>
              </a:rPr>
              <a:t>XHTML sintaksa metapodataka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809750" y="2701925"/>
            <a:ext cx="6288088" cy="649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+mj-lt"/>
              </a:rPr>
              <a:t>&lt;html&gt;&lt;head&gt;</a:t>
            </a:r>
          </a:p>
          <a:p>
            <a:pPr eaLnBrk="1" hangingPunct="1"/>
            <a:r>
              <a:rPr lang="hr-HR" sz="1800">
                <a:latin typeface="+mj-lt"/>
              </a:rPr>
              <a:t>&lt;</a:t>
            </a:r>
            <a:r>
              <a:rPr lang="hr-HR" sz="1800">
                <a:solidFill>
                  <a:srgbClr val="FF0066"/>
                </a:solidFill>
                <a:latin typeface="+mj-lt"/>
              </a:rPr>
              <a:t>link</a:t>
            </a:r>
            <a:r>
              <a:rPr lang="hr-HR" sz="1800">
                <a:latin typeface="+mj-lt"/>
              </a:rPr>
              <a:t> </a:t>
            </a:r>
            <a:r>
              <a:rPr lang="hr-HR" sz="1800">
                <a:solidFill>
                  <a:schemeClr val="accent2"/>
                </a:solidFill>
                <a:latin typeface="+mj-lt"/>
              </a:rPr>
              <a:t>rel</a:t>
            </a:r>
            <a:r>
              <a:rPr lang="hr-HR" sz="1800">
                <a:latin typeface="+mj-lt"/>
              </a:rPr>
              <a:t>="schema.DC" </a:t>
            </a:r>
            <a:r>
              <a:rPr lang="hr-HR" sz="1800">
                <a:solidFill>
                  <a:schemeClr val="accent2"/>
                </a:solidFill>
                <a:latin typeface="+mj-lt"/>
              </a:rPr>
              <a:t>href</a:t>
            </a:r>
            <a:r>
              <a:rPr lang="hr-HR" sz="1800">
                <a:latin typeface="+mj-lt"/>
              </a:rPr>
              <a:t>="http://purl.org/dc/elements/1.1/" /&gt; 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847850" y="2316164"/>
            <a:ext cx="4747944" cy="40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>
                <a:latin typeface="+mj-lt"/>
              </a:rPr>
              <a:t>Poveznica na RDF/XML Schemu Simple DC-a:</a:t>
            </a:r>
          </a:p>
        </p:txBody>
      </p:sp>
      <p:sp>
        <p:nvSpPr>
          <p:cNvPr id="4101" name="Text Box 11"/>
          <p:cNvSpPr txBox="1">
            <a:spLocks noChangeArrowheads="1"/>
          </p:cNvSpPr>
          <p:nvPr/>
        </p:nvSpPr>
        <p:spPr bwMode="auto">
          <a:xfrm>
            <a:off x="1847850" y="3705226"/>
            <a:ext cx="6279068" cy="3715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+mj-lt"/>
              </a:rPr>
              <a:t>&lt;</a:t>
            </a:r>
            <a:r>
              <a:rPr lang="hr-HR" sz="1800">
                <a:solidFill>
                  <a:srgbClr val="FF0066"/>
                </a:solidFill>
                <a:latin typeface="+mj-lt"/>
              </a:rPr>
              <a:t>link</a:t>
            </a:r>
            <a:r>
              <a:rPr lang="hr-HR" sz="1800">
                <a:latin typeface="+mj-lt"/>
              </a:rPr>
              <a:t> </a:t>
            </a:r>
            <a:r>
              <a:rPr lang="hr-HR" sz="1800">
                <a:solidFill>
                  <a:schemeClr val="accent2"/>
                </a:solidFill>
                <a:latin typeface="+mj-lt"/>
              </a:rPr>
              <a:t>rel</a:t>
            </a:r>
            <a:r>
              <a:rPr lang="hr-HR" sz="1800">
                <a:latin typeface="+mj-lt"/>
              </a:rPr>
              <a:t>="schema.DCTERMS" </a:t>
            </a:r>
            <a:r>
              <a:rPr lang="hr-HR" sz="1800">
                <a:solidFill>
                  <a:schemeClr val="accent2"/>
                </a:solidFill>
                <a:latin typeface="+mj-lt"/>
              </a:rPr>
              <a:t>href</a:t>
            </a:r>
            <a:r>
              <a:rPr lang="hr-HR" sz="1800">
                <a:latin typeface="+mj-lt"/>
              </a:rPr>
              <a:t>="http://purl.org/dc/terms/" /&gt; </a:t>
            </a:r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1847851" y="3314701"/>
            <a:ext cx="4986791" cy="40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>
                <a:latin typeface="+mj-lt"/>
              </a:rPr>
              <a:t>Poveznica na RDF/XML Schemu Qualified DC-a:</a:t>
            </a:r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auto">
          <a:xfrm>
            <a:off x="1809750" y="5084839"/>
            <a:ext cx="9001125" cy="3714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dirty="0">
                <a:latin typeface="+mj-lt"/>
              </a:rPr>
              <a:t>&lt;</a:t>
            </a:r>
            <a:r>
              <a:rPr lang="hr-HR" sz="1800" dirty="0">
                <a:solidFill>
                  <a:srgbClr val="FF0066"/>
                </a:solidFill>
                <a:latin typeface="+mj-lt"/>
              </a:rPr>
              <a:t>meta</a:t>
            </a:r>
            <a:r>
              <a:rPr lang="hr-HR" sz="1800" dirty="0">
                <a:latin typeface="+mj-lt"/>
              </a:rPr>
              <a:t> </a:t>
            </a:r>
            <a:r>
              <a:rPr lang="hr-HR" sz="1800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hr-HR" sz="1800" dirty="0">
                <a:latin typeface="+mj-lt"/>
              </a:rPr>
              <a:t>="</a:t>
            </a:r>
            <a:r>
              <a:rPr lang="hr-HR" sz="1800" dirty="0" err="1">
                <a:latin typeface="+mj-lt"/>
              </a:rPr>
              <a:t>DC.Type</a:t>
            </a:r>
            <a:r>
              <a:rPr lang="hr-HR" sz="1800" dirty="0">
                <a:latin typeface="+mj-lt"/>
              </a:rPr>
              <a:t>" </a:t>
            </a:r>
            <a:r>
              <a:rPr lang="hr-HR" sz="1800" dirty="0" err="1">
                <a:solidFill>
                  <a:schemeClr val="accent2"/>
                </a:solidFill>
                <a:latin typeface="+mj-lt"/>
              </a:rPr>
              <a:t>scheme</a:t>
            </a:r>
            <a:r>
              <a:rPr lang="hr-HR" sz="1800" dirty="0">
                <a:latin typeface="+mj-lt"/>
              </a:rPr>
              <a:t>="</a:t>
            </a:r>
            <a:r>
              <a:rPr lang="hr-HR" sz="1800" dirty="0" err="1">
                <a:latin typeface="+mj-lt"/>
              </a:rPr>
              <a:t>DCTERMS.DCMIType</a:t>
            </a:r>
            <a:r>
              <a:rPr lang="hr-HR" sz="1800" dirty="0">
                <a:latin typeface="+mj-lt"/>
              </a:rPr>
              <a:t>" </a:t>
            </a:r>
            <a:r>
              <a:rPr lang="hr-HR" sz="1800" dirty="0" err="1">
                <a:solidFill>
                  <a:schemeClr val="accent2"/>
                </a:solidFill>
                <a:latin typeface="+mj-lt"/>
              </a:rPr>
              <a:t>lang</a:t>
            </a:r>
            <a:r>
              <a:rPr lang="hr-HR" sz="1800" dirty="0">
                <a:latin typeface="+mj-lt"/>
              </a:rPr>
              <a:t>="</a:t>
            </a:r>
            <a:r>
              <a:rPr lang="hr-HR" sz="1800" dirty="0" err="1">
                <a:latin typeface="+mj-lt"/>
              </a:rPr>
              <a:t>en</a:t>
            </a:r>
            <a:r>
              <a:rPr lang="hr-HR" sz="1800" dirty="0">
                <a:latin typeface="+mj-lt"/>
              </a:rPr>
              <a:t>" </a:t>
            </a:r>
            <a:r>
              <a:rPr lang="hr-HR" sz="1800" dirty="0" err="1">
                <a:solidFill>
                  <a:schemeClr val="accent2"/>
                </a:solidFill>
                <a:latin typeface="+mj-lt"/>
              </a:rPr>
              <a:t>content</a:t>
            </a:r>
            <a:r>
              <a:rPr lang="hr-HR" sz="1800" dirty="0">
                <a:latin typeface="+mj-lt"/>
              </a:rPr>
              <a:t>="</a:t>
            </a:r>
            <a:r>
              <a:rPr lang="hr-HR" sz="1800" dirty="0" err="1">
                <a:latin typeface="+mj-lt"/>
              </a:rPr>
              <a:t>Text</a:t>
            </a:r>
            <a:r>
              <a:rPr lang="hr-HR" sz="1800" dirty="0">
                <a:latin typeface="+mj-lt"/>
              </a:rPr>
              <a:t>" /&gt;</a:t>
            </a:r>
          </a:p>
        </p:txBody>
      </p:sp>
      <p:sp>
        <p:nvSpPr>
          <p:cNvPr id="4104" name="Text Box 14"/>
          <p:cNvSpPr txBox="1">
            <a:spLocks noChangeArrowheads="1"/>
          </p:cNvSpPr>
          <p:nvPr/>
        </p:nvSpPr>
        <p:spPr bwMode="auto">
          <a:xfrm>
            <a:off x="1847851" y="4675189"/>
            <a:ext cx="2216867" cy="40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>
                <a:latin typeface="+mj-lt"/>
              </a:rPr>
              <a:t>META element (tag)</a:t>
            </a:r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1847851" y="4176713"/>
            <a:ext cx="3430211" cy="463846"/>
          </a:xfrm>
          <a:prstGeom prst="rect">
            <a:avLst/>
          </a:prstGeom>
          <a:noFill/>
          <a:ln w="9525">
            <a:solidFill>
              <a:srgbClr val="66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>
                <a:latin typeface="+mj-lt"/>
              </a:rPr>
              <a:t>PRIMJER </a:t>
            </a:r>
            <a:r>
              <a:rPr lang="hr-HR" i="1">
                <a:latin typeface="+mj-lt"/>
              </a:rPr>
              <a:t>META</a:t>
            </a:r>
            <a:r>
              <a:rPr lang="hr-HR">
                <a:latin typeface="+mj-lt"/>
              </a:rPr>
              <a:t> ELEMENTA</a:t>
            </a:r>
          </a:p>
        </p:txBody>
      </p:sp>
      <p:sp>
        <p:nvSpPr>
          <p:cNvPr id="4106" name="Line 6"/>
          <p:cNvSpPr>
            <a:spLocks noChangeShapeType="1"/>
          </p:cNvSpPr>
          <p:nvPr/>
        </p:nvSpPr>
        <p:spPr bwMode="auto">
          <a:xfrm flipV="1">
            <a:off x="4810125" y="4714876"/>
            <a:ext cx="14287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r-HR">
              <a:latin typeface="+mj-lt"/>
            </a:endParaRPr>
          </a:p>
        </p:txBody>
      </p:sp>
      <p:sp>
        <p:nvSpPr>
          <p:cNvPr id="4107" name="Text Box 17"/>
          <p:cNvSpPr txBox="1">
            <a:spLocks noChangeArrowheads="1"/>
          </p:cNvSpPr>
          <p:nvPr/>
        </p:nvSpPr>
        <p:spPr bwMode="auto">
          <a:xfrm>
            <a:off x="6238876" y="4429126"/>
            <a:ext cx="133861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>
                <a:latin typeface="+mj-lt"/>
              </a:rPr>
              <a:t>nije obvezan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1847849" y="1844675"/>
            <a:ext cx="8963025" cy="463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mtClean="0">
                <a:latin typeface="+mj-lt"/>
              </a:rPr>
              <a:t>Imenski prostori  </a:t>
            </a:r>
            <a:r>
              <a:rPr lang="hr-HR">
                <a:latin typeface="+mj-lt"/>
              </a:rPr>
              <a:t>- </a:t>
            </a:r>
            <a:r>
              <a:rPr lang="hr-HR" smtClean="0">
                <a:latin typeface="+mj-lt"/>
              </a:rPr>
              <a:t>označavaju </a:t>
            </a:r>
            <a:r>
              <a:rPr lang="hr-HR">
                <a:latin typeface="+mj-lt"/>
              </a:rPr>
              <a:t>se </a:t>
            </a:r>
            <a:r>
              <a:rPr lang="hr-HR" smtClean="0">
                <a:latin typeface="+mj-lt"/>
              </a:rPr>
              <a:t>putem </a:t>
            </a:r>
            <a:r>
              <a:rPr lang="hr-HR" i="1" dirty="0">
                <a:latin typeface="+mj-lt"/>
              </a:rPr>
              <a:t>LINK</a:t>
            </a:r>
            <a:r>
              <a:rPr lang="hr-HR" dirty="0">
                <a:latin typeface="+mj-lt"/>
              </a:rPr>
              <a:t> ELEMENTA (</a:t>
            </a:r>
            <a:r>
              <a:rPr lang="hr-HR">
                <a:latin typeface="+mj-lt"/>
              </a:rPr>
              <a:t>uvijek </a:t>
            </a:r>
            <a:r>
              <a:rPr lang="hr-HR" smtClean="0">
                <a:latin typeface="+mj-lt"/>
              </a:rPr>
              <a:t>su isti!)</a:t>
            </a:r>
            <a:endParaRPr lang="hr-HR" dirty="0">
              <a:latin typeface="+mj-lt"/>
            </a:endParaRPr>
          </a:p>
        </p:txBody>
      </p:sp>
      <p:sp>
        <p:nvSpPr>
          <p:cNvPr id="4110" name="Rectangle 20"/>
          <p:cNvSpPr>
            <a:spLocks noChangeArrowheads="1"/>
          </p:cNvSpPr>
          <p:nvPr/>
        </p:nvSpPr>
        <p:spPr bwMode="auto">
          <a:xfrm>
            <a:off x="3305454" y="1215297"/>
            <a:ext cx="5643563" cy="4638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hr-HR" sz="2400" dirty="0">
                <a:solidFill>
                  <a:schemeClr val="accent6"/>
                </a:solidFill>
                <a:latin typeface="+mj-lt"/>
                <a:hlinkClick r:id="rId3"/>
              </a:rPr>
              <a:t>http://dublincore.org/documents/dcq-html/</a:t>
            </a:r>
            <a:r>
              <a:rPr lang="hr-HR" sz="2400" dirty="0">
                <a:solidFill>
                  <a:schemeClr val="accent6"/>
                </a:solidFill>
                <a:latin typeface="+mj-lt"/>
              </a:rPr>
              <a:t>  </a:t>
            </a:r>
          </a:p>
        </p:txBody>
      </p:sp>
      <p:cxnSp>
        <p:nvCxnSpPr>
          <p:cNvPr id="2" name="Straight Connector 16"/>
          <p:cNvCxnSpPr>
            <a:cxnSpLocks noChangeShapeType="1"/>
          </p:cNvCxnSpPr>
          <p:nvPr/>
        </p:nvCxnSpPr>
        <p:spPr bwMode="auto">
          <a:xfrm>
            <a:off x="6881814" y="4786314"/>
            <a:ext cx="428625" cy="357187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1847850" y="5658750"/>
            <a:ext cx="3430212" cy="463846"/>
          </a:xfrm>
          <a:prstGeom prst="rect">
            <a:avLst/>
          </a:prstGeom>
          <a:noFill/>
          <a:ln w="9525">
            <a:solidFill>
              <a:srgbClr val="66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>
                <a:latin typeface="+mj-lt"/>
              </a:rPr>
              <a:t>PRIMJER </a:t>
            </a:r>
            <a:r>
              <a:rPr lang="hr-HR" i="1">
                <a:latin typeface="+mj-lt"/>
              </a:rPr>
              <a:t>LINK </a:t>
            </a:r>
            <a:r>
              <a:rPr lang="hr-HR">
                <a:latin typeface="+mj-lt"/>
              </a:rPr>
              <a:t>ELEMENTA</a:t>
            </a:r>
          </a:p>
        </p:txBody>
      </p:sp>
      <p:sp>
        <p:nvSpPr>
          <p:cNvPr id="4112" name="Text Box 13"/>
          <p:cNvSpPr txBox="1">
            <a:spLocks noChangeArrowheads="1"/>
          </p:cNvSpPr>
          <p:nvPr/>
        </p:nvSpPr>
        <p:spPr bwMode="auto">
          <a:xfrm>
            <a:off x="1809750" y="6151624"/>
            <a:ext cx="7239934" cy="6485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dirty="0">
                <a:latin typeface="+mj-lt"/>
              </a:rPr>
              <a:t>&lt;link </a:t>
            </a:r>
            <a:r>
              <a:rPr lang="hr-HR" sz="1800" dirty="0" err="1">
                <a:latin typeface="+mj-lt"/>
              </a:rPr>
              <a:t>rel</a:t>
            </a:r>
            <a:r>
              <a:rPr lang="hr-HR" sz="1800" dirty="0">
                <a:latin typeface="+mj-lt"/>
              </a:rPr>
              <a:t>="</a:t>
            </a:r>
            <a:r>
              <a:rPr lang="hr-HR" sz="1800" dirty="0" err="1">
                <a:latin typeface="+mj-lt"/>
              </a:rPr>
              <a:t>DC.Relation</a:t>
            </a:r>
            <a:r>
              <a:rPr lang="hr-HR" sz="1800" dirty="0">
                <a:latin typeface="+mj-lt"/>
              </a:rPr>
              <a:t>" </a:t>
            </a:r>
            <a:r>
              <a:rPr lang="hr-HR" sz="1800" dirty="0" err="1">
                <a:latin typeface="+mj-lt"/>
              </a:rPr>
              <a:t>href</a:t>
            </a:r>
            <a:r>
              <a:rPr lang="hr-HR" sz="1800" dirty="0">
                <a:latin typeface="+mj-lt"/>
              </a:rPr>
              <a:t>=</a:t>
            </a:r>
            <a:r>
              <a:rPr lang="hr-HR" sz="1800" dirty="0">
                <a:latin typeface="+mj-lt"/>
                <a:hlinkClick r:id="rId4"/>
              </a:rPr>
              <a:t>http://www.example.org</a:t>
            </a:r>
            <a:r>
              <a:rPr lang="hr-HR" sz="1800">
                <a:latin typeface="+mj-lt"/>
                <a:hlinkClick r:id="rId4"/>
              </a:rPr>
              <a:t>/</a:t>
            </a:r>
            <a:r>
              <a:rPr lang="hr-HR" sz="1800">
                <a:latin typeface="+mj-lt"/>
              </a:rPr>
              <a:t> </a:t>
            </a:r>
            <a:r>
              <a:rPr lang="hr-HR" sz="1800" smtClean="0">
                <a:latin typeface="+mj-lt"/>
              </a:rPr>
              <a:t>hreflang="en"  </a:t>
            </a:r>
            <a:r>
              <a:rPr lang="hr-HR" sz="1800" dirty="0">
                <a:latin typeface="+mj-lt"/>
              </a:rPr>
              <a:t>/&gt;</a:t>
            </a:r>
          </a:p>
          <a:p>
            <a:pPr eaLnBrk="1" hangingPunct="1"/>
            <a:r>
              <a:rPr lang="hr-HR" sz="1800" dirty="0">
                <a:latin typeface="+mj-lt"/>
              </a:rPr>
              <a:t>&lt;/</a:t>
            </a:r>
            <a:r>
              <a:rPr lang="hr-HR" sz="1800" dirty="0" err="1">
                <a:latin typeface="+mj-lt"/>
              </a:rPr>
              <a:t>head</a:t>
            </a:r>
            <a:r>
              <a:rPr lang="hr-HR" sz="1800" dirty="0">
                <a:latin typeface="+mj-lt"/>
              </a:rPr>
              <a:t>&gt;&lt;/</a:t>
            </a:r>
            <a:r>
              <a:rPr lang="hr-HR" sz="1800" dirty="0" err="1">
                <a:latin typeface="+mj-lt"/>
              </a:rPr>
              <a:t>html</a:t>
            </a:r>
            <a:r>
              <a:rPr lang="hr-HR" sz="1800" dirty="0">
                <a:latin typeface="+mj-lt"/>
              </a:rPr>
              <a:t>&gt;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164263" y="5633245"/>
            <a:ext cx="2943732" cy="40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dirty="0" err="1">
                <a:latin typeface="+mj-lt"/>
              </a:rPr>
              <a:t>xml:lang</a:t>
            </a:r>
            <a:r>
              <a:rPr lang="hr-HR" sz="2000" dirty="0">
                <a:latin typeface="+mj-lt"/>
              </a:rPr>
              <a:t> i </a:t>
            </a:r>
            <a:r>
              <a:rPr lang="hr-HR" sz="2000" dirty="0" err="1">
                <a:latin typeface="+mj-lt"/>
              </a:rPr>
              <a:t>hreflang</a:t>
            </a:r>
            <a:r>
              <a:rPr lang="hr-HR" sz="2000" dirty="0">
                <a:latin typeface="+mj-lt"/>
              </a:rPr>
              <a:t> atributi</a:t>
            </a:r>
          </a:p>
        </p:txBody>
      </p:sp>
      <p:cxnSp>
        <p:nvCxnSpPr>
          <p:cNvPr id="19" name="Straight Connector 16"/>
          <p:cNvCxnSpPr>
            <a:cxnSpLocks noChangeShapeType="1"/>
          </p:cNvCxnSpPr>
          <p:nvPr/>
        </p:nvCxnSpPr>
        <p:spPr bwMode="auto">
          <a:xfrm flipH="1">
            <a:off x="7577487" y="6007294"/>
            <a:ext cx="894776" cy="181307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6"/>
          <p:cNvCxnSpPr>
            <a:cxnSpLocks noChangeShapeType="1"/>
          </p:cNvCxnSpPr>
          <p:nvPr/>
        </p:nvCxnSpPr>
        <p:spPr bwMode="auto">
          <a:xfrm>
            <a:off x="7363175" y="5480313"/>
            <a:ext cx="214312" cy="161362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642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8146" y="543424"/>
            <a:ext cx="6374109" cy="69952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hr-HR" b="1" dirty="0" smtClean="0"/>
              <a:t>XML sintaksa metapodataka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106372" y="1964899"/>
            <a:ext cx="6426737" cy="2248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dirty="0">
                <a:latin typeface="+mj-lt"/>
              </a:rPr>
              <a:t>&lt;</a:t>
            </a:r>
            <a:r>
              <a:rPr lang="hr-HR" sz="2000" dirty="0" err="1">
                <a:latin typeface="+mj-lt"/>
              </a:rPr>
              <a:t>metadata</a:t>
            </a:r>
            <a:endParaRPr lang="hr-HR" sz="2000" dirty="0">
              <a:latin typeface="+mj-lt"/>
            </a:endParaRPr>
          </a:p>
          <a:p>
            <a:pPr eaLnBrk="1" hangingPunct="1"/>
            <a:r>
              <a:rPr lang="hr-HR" sz="2000" dirty="0">
                <a:latin typeface="+mj-lt"/>
              </a:rPr>
              <a:t>  </a:t>
            </a:r>
            <a:r>
              <a:rPr lang="hr-HR" sz="2000" dirty="0" err="1">
                <a:latin typeface="+mj-lt"/>
              </a:rPr>
              <a:t>xmlns</a:t>
            </a:r>
            <a:r>
              <a:rPr lang="hr-HR" sz="2000" dirty="0">
                <a:latin typeface="+mj-lt"/>
              </a:rPr>
              <a:t>="http://example.org/</a:t>
            </a:r>
            <a:r>
              <a:rPr lang="hr-HR" sz="2000" dirty="0" err="1">
                <a:latin typeface="+mj-lt"/>
              </a:rPr>
              <a:t>myapp</a:t>
            </a:r>
            <a:r>
              <a:rPr lang="hr-HR" sz="2000" dirty="0">
                <a:latin typeface="+mj-lt"/>
              </a:rPr>
              <a:t>/"</a:t>
            </a:r>
          </a:p>
          <a:p>
            <a:pPr eaLnBrk="1" hangingPunct="1"/>
            <a:r>
              <a:rPr lang="hr-HR" sz="2000" dirty="0">
                <a:latin typeface="+mj-lt"/>
              </a:rPr>
              <a:t>  </a:t>
            </a:r>
            <a:r>
              <a:rPr lang="hr-HR" sz="2000" dirty="0" err="1">
                <a:latin typeface="+mj-lt"/>
              </a:rPr>
              <a:t>xmlns:xsi</a:t>
            </a:r>
            <a:r>
              <a:rPr lang="hr-HR" sz="2000" dirty="0">
                <a:latin typeface="+mj-lt"/>
              </a:rPr>
              <a:t>="http://www.w3.org/2001/XMLSchema-instance"</a:t>
            </a:r>
          </a:p>
          <a:p>
            <a:pPr eaLnBrk="1" hangingPunct="1"/>
            <a:r>
              <a:rPr lang="hr-HR" sz="2000" dirty="0">
                <a:latin typeface="+mj-lt"/>
              </a:rPr>
              <a:t>  </a:t>
            </a:r>
            <a:r>
              <a:rPr lang="hr-HR" sz="2000" dirty="0" err="1">
                <a:latin typeface="+mj-lt"/>
              </a:rPr>
              <a:t>xsi:schemaLocation</a:t>
            </a:r>
            <a:r>
              <a:rPr lang="hr-HR" sz="2000" dirty="0">
                <a:latin typeface="+mj-lt"/>
              </a:rPr>
              <a:t>="http://example.org/</a:t>
            </a:r>
            <a:r>
              <a:rPr lang="hr-HR" sz="2000" dirty="0" err="1">
                <a:latin typeface="+mj-lt"/>
              </a:rPr>
              <a:t>myapp</a:t>
            </a:r>
            <a:r>
              <a:rPr lang="hr-HR" sz="2000" dirty="0">
                <a:latin typeface="+mj-lt"/>
              </a:rPr>
              <a:t>/ </a:t>
            </a:r>
          </a:p>
          <a:p>
            <a:pPr eaLnBrk="1" hangingPunct="1"/>
            <a:r>
              <a:rPr lang="hr-HR" sz="2000" dirty="0">
                <a:latin typeface="+mj-lt"/>
              </a:rPr>
              <a:t>  http://example.org/myapp/schema.xsd"</a:t>
            </a:r>
          </a:p>
          <a:p>
            <a:pPr eaLnBrk="1" hangingPunct="1"/>
            <a:r>
              <a:rPr lang="hr-HR" sz="2000" dirty="0">
                <a:latin typeface="+mj-lt"/>
              </a:rPr>
              <a:t>  </a:t>
            </a:r>
            <a:r>
              <a:rPr lang="hr-HR" sz="2000" dirty="0" err="1">
                <a:latin typeface="+mj-lt"/>
              </a:rPr>
              <a:t>xmlns:</a:t>
            </a:r>
            <a:r>
              <a:rPr lang="hr-HR" sz="2000" dirty="0" err="1">
                <a:solidFill>
                  <a:srgbClr val="FF3300"/>
                </a:solidFill>
                <a:latin typeface="+mj-lt"/>
              </a:rPr>
              <a:t>dc</a:t>
            </a:r>
            <a:r>
              <a:rPr lang="hr-HR" sz="2000" dirty="0">
                <a:latin typeface="+mj-lt"/>
              </a:rPr>
              <a:t>="http://purl.org/dc/</a:t>
            </a:r>
            <a:r>
              <a:rPr lang="hr-HR" sz="2000" dirty="0" err="1">
                <a:latin typeface="+mj-lt"/>
              </a:rPr>
              <a:t>elements</a:t>
            </a:r>
            <a:r>
              <a:rPr lang="hr-HR" sz="2000" dirty="0">
                <a:latin typeface="+mj-lt"/>
              </a:rPr>
              <a:t>/1.1/"     </a:t>
            </a:r>
          </a:p>
          <a:p>
            <a:pPr eaLnBrk="1" hangingPunct="1"/>
            <a:r>
              <a:rPr lang="hr-HR" sz="2000" dirty="0">
                <a:latin typeface="+mj-lt"/>
              </a:rPr>
              <a:t>  </a:t>
            </a:r>
            <a:r>
              <a:rPr lang="hr-HR" sz="2000" dirty="0" err="1">
                <a:latin typeface="+mj-lt"/>
              </a:rPr>
              <a:t>xmlns:</a:t>
            </a:r>
            <a:r>
              <a:rPr lang="hr-HR" sz="2000" dirty="0" err="1">
                <a:solidFill>
                  <a:srgbClr val="009900"/>
                </a:solidFill>
                <a:latin typeface="+mj-lt"/>
              </a:rPr>
              <a:t>dcterms</a:t>
            </a:r>
            <a:r>
              <a:rPr lang="hr-HR" sz="2000" dirty="0">
                <a:latin typeface="+mj-lt"/>
              </a:rPr>
              <a:t>="http://purl.org/dc/</a:t>
            </a:r>
            <a:r>
              <a:rPr lang="hr-HR" sz="2000" dirty="0" err="1">
                <a:latin typeface="+mj-lt"/>
              </a:rPr>
              <a:t>terms</a:t>
            </a:r>
            <a:r>
              <a:rPr lang="hr-HR" sz="2000" dirty="0">
                <a:latin typeface="+mj-lt"/>
              </a:rPr>
              <a:t>/"&gt;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538177" y="1806021"/>
            <a:ext cx="4189137" cy="40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>
                <a:latin typeface="+mj-lt"/>
              </a:rPr>
              <a:t>NAMESPACES u elementu </a:t>
            </a:r>
            <a:r>
              <a:rPr lang="hr-HR" sz="2000" smtClean="0">
                <a:latin typeface="+mj-lt"/>
              </a:rPr>
              <a:t>&lt;metadata&gt;!</a:t>
            </a:r>
            <a:endParaRPr lang="hr-HR" sz="2000">
              <a:latin typeface="+mj-lt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847850" y="4493310"/>
            <a:ext cx="2777020" cy="10178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dirty="0">
                <a:latin typeface="+mj-lt"/>
              </a:rPr>
              <a:t> &lt;</a:t>
            </a:r>
            <a:r>
              <a:rPr lang="hr-HR" sz="2000" dirty="0" err="1">
                <a:solidFill>
                  <a:srgbClr val="FF3300"/>
                </a:solidFill>
                <a:latin typeface="+mj-lt"/>
              </a:rPr>
              <a:t>dc</a:t>
            </a:r>
            <a:r>
              <a:rPr lang="hr-HR" sz="2000" dirty="0" err="1">
                <a:latin typeface="+mj-lt"/>
              </a:rPr>
              <a:t>:title</a:t>
            </a:r>
            <a:r>
              <a:rPr lang="hr-HR" sz="2000" dirty="0">
                <a:latin typeface="+mj-lt"/>
              </a:rPr>
              <a:t> </a:t>
            </a:r>
            <a:r>
              <a:rPr lang="hr-HR" sz="2000" dirty="0" err="1">
                <a:latin typeface="+mj-lt"/>
              </a:rPr>
              <a:t>xml:lang</a:t>
            </a:r>
            <a:r>
              <a:rPr lang="hr-HR" sz="2000" dirty="0">
                <a:latin typeface="+mj-lt"/>
              </a:rPr>
              <a:t>="</a:t>
            </a:r>
            <a:r>
              <a:rPr lang="hr-HR" sz="2000" dirty="0" err="1">
                <a:latin typeface="+mj-lt"/>
              </a:rPr>
              <a:t>en</a:t>
            </a:r>
            <a:r>
              <a:rPr lang="hr-HR" sz="2000" dirty="0">
                <a:latin typeface="+mj-lt"/>
              </a:rPr>
              <a:t>" &gt;</a:t>
            </a:r>
          </a:p>
          <a:p>
            <a:pPr eaLnBrk="1" hangingPunct="1"/>
            <a:r>
              <a:rPr lang="hr-HR" sz="2000" dirty="0">
                <a:latin typeface="+mj-lt"/>
              </a:rPr>
              <a:t>    UKOLN Home Page</a:t>
            </a:r>
          </a:p>
          <a:p>
            <a:pPr eaLnBrk="1" hangingPunct="1"/>
            <a:r>
              <a:rPr lang="hr-HR" sz="2000" dirty="0">
                <a:latin typeface="+mj-lt"/>
              </a:rPr>
              <a:t>  &lt;/</a:t>
            </a:r>
            <a:r>
              <a:rPr lang="hr-HR" sz="2000" dirty="0" err="1">
                <a:solidFill>
                  <a:srgbClr val="FF3300"/>
                </a:solidFill>
                <a:latin typeface="+mj-lt"/>
              </a:rPr>
              <a:t>dc</a:t>
            </a:r>
            <a:r>
              <a:rPr lang="hr-HR" sz="2000" dirty="0">
                <a:latin typeface="+mj-lt"/>
              </a:rPr>
              <a:t>:title&gt;</a:t>
            </a:r>
          </a:p>
        </p:txBody>
      </p:sp>
      <p:sp>
        <p:nvSpPr>
          <p:cNvPr id="5126" name="Line 14"/>
          <p:cNvSpPr>
            <a:spLocks noChangeShapeType="1"/>
          </p:cNvSpPr>
          <p:nvPr/>
        </p:nvSpPr>
        <p:spPr bwMode="auto">
          <a:xfrm flipH="1">
            <a:off x="1703388" y="3701146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hr-HR">
              <a:latin typeface="+mj-lt"/>
            </a:endParaRPr>
          </a:p>
        </p:txBody>
      </p:sp>
      <p:sp>
        <p:nvSpPr>
          <p:cNvPr id="5127" name="Line 15"/>
          <p:cNvSpPr>
            <a:spLocks noChangeShapeType="1"/>
          </p:cNvSpPr>
          <p:nvPr/>
        </p:nvSpPr>
        <p:spPr bwMode="auto">
          <a:xfrm>
            <a:off x="1703388" y="3701146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r-HR">
              <a:latin typeface="+mj-lt"/>
            </a:endParaRPr>
          </a:p>
        </p:txBody>
      </p:sp>
      <p:sp>
        <p:nvSpPr>
          <p:cNvPr id="5128" name="Line 16"/>
          <p:cNvSpPr>
            <a:spLocks noChangeShapeType="1"/>
          </p:cNvSpPr>
          <p:nvPr/>
        </p:nvSpPr>
        <p:spPr bwMode="auto">
          <a:xfrm>
            <a:off x="1703388" y="4988836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hr-HR">
              <a:latin typeface="+mj-lt"/>
            </a:endParaRPr>
          </a:p>
        </p:txBody>
      </p:sp>
      <p:sp>
        <p:nvSpPr>
          <p:cNvPr id="5129" name="Text Box 17"/>
          <p:cNvSpPr txBox="1">
            <a:spLocks noChangeArrowheads="1"/>
          </p:cNvSpPr>
          <p:nvPr/>
        </p:nvSpPr>
        <p:spPr bwMode="auto">
          <a:xfrm>
            <a:off x="5433363" y="4363219"/>
            <a:ext cx="2986052" cy="13256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>
                <a:latin typeface="+mj-lt"/>
              </a:rPr>
              <a:t> &lt;</a:t>
            </a:r>
            <a:r>
              <a:rPr lang="hr-HR" sz="2000">
                <a:solidFill>
                  <a:srgbClr val="009900"/>
                </a:solidFill>
                <a:latin typeface="+mj-lt"/>
              </a:rPr>
              <a:t>dcterms</a:t>
            </a:r>
            <a:r>
              <a:rPr lang="hr-HR" sz="2000">
                <a:latin typeface="+mj-lt"/>
              </a:rPr>
              <a:t>:alternative&gt;</a:t>
            </a:r>
          </a:p>
          <a:p>
            <a:pPr eaLnBrk="1" hangingPunct="1"/>
            <a:r>
              <a:rPr lang="hr-HR" sz="2000">
                <a:latin typeface="+mj-lt"/>
              </a:rPr>
              <a:t>    UK Office for Library and </a:t>
            </a:r>
          </a:p>
          <a:p>
            <a:pPr eaLnBrk="1" hangingPunct="1"/>
            <a:r>
              <a:rPr lang="hr-HR" sz="2000">
                <a:latin typeface="+mj-lt"/>
              </a:rPr>
              <a:t>    Information Networking</a:t>
            </a:r>
          </a:p>
          <a:p>
            <a:pPr eaLnBrk="1" hangingPunct="1"/>
            <a:r>
              <a:rPr lang="hr-HR" sz="2000">
                <a:latin typeface="+mj-lt"/>
              </a:rPr>
              <a:t>  &lt;/</a:t>
            </a:r>
            <a:r>
              <a:rPr lang="hr-HR" sz="2000">
                <a:solidFill>
                  <a:srgbClr val="009900"/>
                </a:solidFill>
                <a:latin typeface="+mj-lt"/>
              </a:rPr>
              <a:t>dcterms</a:t>
            </a:r>
            <a:r>
              <a:rPr lang="hr-HR" sz="2000">
                <a:latin typeface="+mj-lt"/>
              </a:rPr>
              <a:t>:alternative&gt;</a:t>
            </a:r>
          </a:p>
        </p:txBody>
      </p:sp>
      <p:sp>
        <p:nvSpPr>
          <p:cNvPr id="5130" name="Line 18"/>
          <p:cNvSpPr>
            <a:spLocks noChangeShapeType="1"/>
          </p:cNvSpPr>
          <p:nvPr/>
        </p:nvSpPr>
        <p:spPr bwMode="auto">
          <a:xfrm flipH="1">
            <a:off x="1847850" y="3990071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hr-HR">
              <a:latin typeface="+mj-lt"/>
            </a:endParaRPr>
          </a:p>
        </p:txBody>
      </p:sp>
      <p:sp>
        <p:nvSpPr>
          <p:cNvPr id="5131" name="Line 19"/>
          <p:cNvSpPr>
            <a:spLocks noChangeShapeType="1"/>
          </p:cNvSpPr>
          <p:nvPr/>
        </p:nvSpPr>
        <p:spPr bwMode="auto">
          <a:xfrm>
            <a:off x="1847850" y="3990071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r-HR">
              <a:latin typeface="+mj-lt"/>
            </a:endParaRPr>
          </a:p>
        </p:txBody>
      </p:sp>
      <p:sp>
        <p:nvSpPr>
          <p:cNvPr id="5132" name="Line 20"/>
          <p:cNvSpPr>
            <a:spLocks noChangeShapeType="1"/>
          </p:cNvSpPr>
          <p:nvPr/>
        </p:nvSpPr>
        <p:spPr bwMode="auto">
          <a:xfrm>
            <a:off x="1847851" y="4277409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hr-HR">
              <a:latin typeface="+mj-lt"/>
            </a:endParaRPr>
          </a:p>
        </p:txBody>
      </p:sp>
      <p:sp>
        <p:nvSpPr>
          <p:cNvPr id="5133" name="Line 21"/>
          <p:cNvSpPr>
            <a:spLocks noChangeShapeType="1"/>
          </p:cNvSpPr>
          <p:nvPr/>
        </p:nvSpPr>
        <p:spPr bwMode="auto">
          <a:xfrm>
            <a:off x="6816725" y="4277409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r-HR">
              <a:latin typeface="+mj-lt"/>
            </a:endParaRPr>
          </a:p>
        </p:txBody>
      </p:sp>
      <p:sp>
        <p:nvSpPr>
          <p:cNvPr id="5134" name="Text Box 22"/>
          <p:cNvSpPr txBox="1">
            <a:spLocks noChangeArrowheads="1"/>
          </p:cNvSpPr>
          <p:nvPr/>
        </p:nvSpPr>
        <p:spPr bwMode="auto">
          <a:xfrm>
            <a:off x="470354" y="5546345"/>
            <a:ext cx="3377292" cy="40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>
                <a:latin typeface="+mj-lt"/>
              </a:rPr>
              <a:t>Primjer </a:t>
            </a:r>
            <a:r>
              <a:rPr lang="hr-HR" sz="2000" smtClean="0">
                <a:latin typeface="+mj-lt"/>
              </a:rPr>
              <a:t>elementa SIMPLE DC-ja</a:t>
            </a:r>
            <a:endParaRPr lang="hr-HR" sz="2000">
              <a:latin typeface="+mj-lt"/>
            </a:endParaRPr>
          </a:p>
        </p:txBody>
      </p:sp>
      <p:sp>
        <p:nvSpPr>
          <p:cNvPr id="5135" name="Text Box 23"/>
          <p:cNvSpPr txBox="1">
            <a:spLocks noChangeArrowheads="1"/>
          </p:cNvSpPr>
          <p:nvPr/>
        </p:nvSpPr>
        <p:spPr bwMode="auto">
          <a:xfrm>
            <a:off x="8350827" y="4271309"/>
            <a:ext cx="2376487" cy="7100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>
                <a:latin typeface="+mj-lt"/>
              </a:rPr>
              <a:t>Primjer elementa </a:t>
            </a:r>
          </a:p>
          <a:p>
            <a:pPr eaLnBrk="1" hangingPunct="1"/>
            <a:r>
              <a:rPr lang="hr-HR" sz="2000">
                <a:latin typeface="+mj-lt"/>
              </a:rPr>
              <a:t>QUALIFIED </a:t>
            </a:r>
            <a:r>
              <a:rPr lang="hr-HR" sz="2000" smtClean="0">
                <a:latin typeface="+mj-lt"/>
              </a:rPr>
              <a:t>DC-ja</a:t>
            </a:r>
            <a:endParaRPr lang="hr-HR" sz="2000">
              <a:latin typeface="+mj-lt"/>
            </a:endParaRPr>
          </a:p>
        </p:txBody>
      </p:sp>
      <p:sp>
        <p:nvSpPr>
          <p:cNvPr id="5136" name="Text Box 24"/>
          <p:cNvSpPr txBox="1">
            <a:spLocks noChangeArrowheads="1"/>
          </p:cNvSpPr>
          <p:nvPr/>
        </p:nvSpPr>
        <p:spPr bwMode="auto">
          <a:xfrm>
            <a:off x="4656139" y="5746299"/>
            <a:ext cx="4028388" cy="10178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>
                <a:latin typeface="+mj-lt"/>
              </a:rPr>
              <a:t>&lt;dc:subject </a:t>
            </a:r>
            <a:r>
              <a:rPr lang="hr-HR" sz="2000" b="1">
                <a:solidFill>
                  <a:schemeClr val="accent2"/>
                </a:solidFill>
                <a:latin typeface="+mj-lt"/>
              </a:rPr>
              <a:t>xsi:type</a:t>
            </a:r>
            <a:r>
              <a:rPr lang="hr-HR" sz="2000">
                <a:latin typeface="+mj-lt"/>
              </a:rPr>
              <a:t>="</a:t>
            </a:r>
            <a:r>
              <a:rPr lang="hr-HR" sz="2000" b="1">
                <a:latin typeface="+mj-lt"/>
              </a:rPr>
              <a:t>dcterms:UDC</a:t>
            </a:r>
            <a:r>
              <a:rPr lang="hr-HR" sz="2000">
                <a:latin typeface="+mj-lt"/>
              </a:rPr>
              <a:t>"&gt;</a:t>
            </a:r>
          </a:p>
          <a:p>
            <a:pPr eaLnBrk="1" hangingPunct="1"/>
            <a:r>
              <a:rPr lang="hr-HR" sz="2000">
                <a:latin typeface="+mj-lt"/>
              </a:rPr>
              <a:t>    061(410)</a:t>
            </a:r>
          </a:p>
          <a:p>
            <a:pPr eaLnBrk="1" hangingPunct="1"/>
            <a:r>
              <a:rPr lang="hr-HR" sz="2000">
                <a:latin typeface="+mj-lt"/>
              </a:rPr>
              <a:t>  &lt;/dc:subject&gt;</a:t>
            </a:r>
          </a:p>
        </p:txBody>
      </p:sp>
      <p:sp>
        <p:nvSpPr>
          <p:cNvPr id="5137" name="Text Box 25"/>
          <p:cNvSpPr txBox="1">
            <a:spLocks noChangeArrowheads="1"/>
          </p:cNvSpPr>
          <p:nvPr/>
        </p:nvSpPr>
        <p:spPr bwMode="auto">
          <a:xfrm>
            <a:off x="8684527" y="5475057"/>
            <a:ext cx="2733561" cy="13256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>
                <a:latin typeface="+mj-lt"/>
              </a:rPr>
              <a:t>Primjer elementa QUALIFIED </a:t>
            </a:r>
            <a:r>
              <a:rPr lang="hr-HR" sz="2000" smtClean="0">
                <a:latin typeface="+mj-lt"/>
              </a:rPr>
              <a:t>DC-ja </a:t>
            </a:r>
            <a:r>
              <a:rPr lang="hr-HR" sz="2000">
                <a:latin typeface="+mj-lt"/>
              </a:rPr>
              <a:t>kada postoji SCHEMA (koristi se </a:t>
            </a:r>
            <a:r>
              <a:rPr lang="hr-HR" sz="2000">
                <a:solidFill>
                  <a:schemeClr val="accent2"/>
                </a:solidFill>
                <a:latin typeface="+mj-lt"/>
              </a:rPr>
              <a:t>xsi:type</a:t>
            </a:r>
            <a:r>
              <a:rPr lang="hr-HR" sz="2000">
                <a:latin typeface="+mj-lt"/>
              </a:rPr>
              <a:t> atribut)</a:t>
            </a:r>
          </a:p>
        </p:txBody>
      </p:sp>
      <p:sp>
        <p:nvSpPr>
          <p:cNvPr id="5138" name="Rectangle 26"/>
          <p:cNvSpPr>
            <a:spLocks noChangeArrowheads="1"/>
          </p:cNvSpPr>
          <p:nvPr/>
        </p:nvSpPr>
        <p:spPr bwMode="auto">
          <a:xfrm>
            <a:off x="2636839" y="1322389"/>
            <a:ext cx="6816725" cy="4638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hr-HR" sz="2400" dirty="0">
                <a:latin typeface="+mj-lt"/>
                <a:hlinkClick r:id="rId3"/>
              </a:rPr>
              <a:t>http://dublincore.org/documents/dc-xml-guidelines/</a:t>
            </a:r>
            <a:r>
              <a:rPr lang="hr-HR" sz="24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94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8864" y="408212"/>
            <a:ext cx="8217249" cy="73044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hr-HR" dirty="0" smtClean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RDF/XML sintaksa metapodataka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63341" y="1939003"/>
            <a:ext cx="7313903" cy="13256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rdf:RDF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xmlns:rdf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="http://www.w3.org/1999/02/22-rdf-syntax-ns#" </a:t>
            </a:r>
          </a:p>
          <a:p>
            <a:pPr eaLnBrk="1" hangingPunct="1"/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xmlns:dc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="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http://purl.org/dc/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elements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/1.1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</a:p>
          <a:p>
            <a:pPr eaLnBrk="1" hangingPunct="1"/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xmlns:dcterms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="http://purl.org/dc/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terms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/"</a:t>
            </a:r>
          </a:p>
          <a:p>
            <a:pPr eaLnBrk="1" hangingPunct="1"/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xmlns:dcam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="http://purl.org/dc/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dcam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/"&gt;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843243" y="2602776"/>
            <a:ext cx="1967503" cy="40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NAMESPACES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1221523" y="3358672"/>
            <a:ext cx="5368434" cy="10178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rdf:Description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rdf:about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="http://example.org/"&gt;</a:t>
            </a:r>
          </a:p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dc:title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r-HR" sz="2000" dirty="0" err="1">
                <a:solidFill>
                  <a:srgbClr val="FF33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xml:lang</a:t>
            </a:r>
            <a:r>
              <a:rPr lang="hr-HR" sz="2000" dirty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="</a:t>
            </a:r>
            <a:r>
              <a:rPr lang="hr-HR" sz="2000" dirty="0" err="1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en</a:t>
            </a:r>
            <a:r>
              <a:rPr lang="hr-HR" sz="2000" dirty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"&gt;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My Home 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Page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dc:title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 </a:t>
            </a:r>
          </a:p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rdf:Description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 </a:t>
            </a:r>
          </a:p>
        </p:txBody>
      </p:sp>
      <p:sp>
        <p:nvSpPr>
          <p:cNvPr id="6150" name="Text Box 14"/>
          <p:cNvSpPr txBox="1">
            <a:spLocks noChangeArrowheads="1"/>
          </p:cNvSpPr>
          <p:nvPr/>
        </p:nvSpPr>
        <p:spPr bwMode="auto">
          <a:xfrm>
            <a:off x="6544927" y="3355253"/>
            <a:ext cx="3447842" cy="10178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Primjer elementa SIMPLE DC-a; primjer uporabe </a:t>
            </a:r>
          </a:p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@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xml:lang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atributa</a:t>
            </a:r>
          </a:p>
        </p:txBody>
      </p:sp>
      <p:sp>
        <p:nvSpPr>
          <p:cNvPr id="6153" name="Rectangle 18"/>
          <p:cNvSpPr>
            <a:spLocks noChangeArrowheads="1"/>
          </p:cNvSpPr>
          <p:nvPr/>
        </p:nvSpPr>
        <p:spPr bwMode="auto">
          <a:xfrm>
            <a:off x="3425937" y="1215601"/>
            <a:ext cx="5343104" cy="4638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hr-HR" sz="240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http</a:t>
            </a:r>
            <a:r>
              <a:rPr lang="hr-HR" sz="24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://dublincore.org/documents/dc-rdf/</a:t>
            </a:r>
            <a:r>
              <a:rPr lang="hr-HR" sz="24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</a:p>
        </p:txBody>
      </p:sp>
      <p:sp>
        <p:nvSpPr>
          <p:cNvPr id="6154" name="Text Box 19"/>
          <p:cNvSpPr txBox="1">
            <a:spLocks noChangeArrowheads="1"/>
          </p:cNvSpPr>
          <p:nvPr/>
        </p:nvSpPr>
        <p:spPr bwMode="auto">
          <a:xfrm>
            <a:off x="1221523" y="4477524"/>
            <a:ext cx="6480085" cy="1941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rdf:Description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rdf:about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="http://example.org/"&gt;</a:t>
            </a:r>
          </a:p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&lt;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dc:source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r-HR" sz="2000" b="1" dirty="0" err="1">
                <a:solidFill>
                  <a:schemeClr val="accent2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rdf:resource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="</a:t>
            </a:r>
            <a:r>
              <a:rPr lang="hr-HR" sz="2000" b="1" dirty="0">
                <a:solidFill>
                  <a:schemeClr val="accent4">
                    <a:lumMod val="7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http://example.org/</a:t>
            </a:r>
            <a:r>
              <a:rPr lang="hr-HR" sz="2000" b="1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elsewhere</a:t>
            </a:r>
            <a:r>
              <a:rPr lang="hr-HR" sz="2000" b="1" dirty="0">
                <a:solidFill>
                  <a:schemeClr val="accent4">
                    <a:lumMod val="7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"/&gt;</a:t>
            </a:r>
          </a:p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&lt;/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rdf:Description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rdf:Description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r-HR" sz="2000" b="1" dirty="0" err="1">
                <a:solidFill>
                  <a:schemeClr val="bg2">
                    <a:lumMod val="50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rdf:about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="</a:t>
            </a:r>
            <a:r>
              <a:rPr lang="hr-HR" sz="2000" b="1" dirty="0">
                <a:solidFill>
                  <a:schemeClr val="accent4">
                    <a:lumMod val="7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  <a:r>
              <a:rPr lang="hr-HR" sz="2000" b="1">
                <a:solidFill>
                  <a:schemeClr val="accent4">
                    <a:lumMod val="7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://</a:t>
            </a:r>
            <a:r>
              <a:rPr lang="hr-HR" sz="2000" b="1" smtClean="0">
                <a:solidFill>
                  <a:schemeClr val="accent4">
                    <a:lumMod val="7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example.org/elsewhere/</a:t>
            </a:r>
            <a:r>
              <a:rPr lang="hr-HR" sz="200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"&gt;</a:t>
            </a:r>
            <a:endParaRPr lang="hr-HR" sz="2000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&lt;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dc:title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Elsewhere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dc:title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&lt;/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rdf:Description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 </a:t>
            </a:r>
          </a:p>
        </p:txBody>
      </p:sp>
      <p:sp>
        <p:nvSpPr>
          <p:cNvPr id="6155" name="Text Box 20"/>
          <p:cNvSpPr txBox="1">
            <a:spLocks noChangeArrowheads="1"/>
          </p:cNvSpPr>
          <p:nvPr/>
        </p:nvSpPr>
        <p:spPr bwMode="auto">
          <a:xfrm>
            <a:off x="7701608" y="4631411"/>
            <a:ext cx="3921681" cy="16333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Ukoliko je vrijednost DC elementa novi izvor u </a:t>
            </a:r>
            <a:r>
              <a:rPr lang="hr-HR" sz="2000" b="1" dirty="0" err="1">
                <a:solidFill>
                  <a:schemeClr val="accent2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rdf:resource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atributu navodi se njegov URI, a novi izvor opisuje se u novom &lt;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rdf:Description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 elementu!</a:t>
            </a:r>
          </a:p>
        </p:txBody>
      </p:sp>
      <p:sp>
        <p:nvSpPr>
          <p:cNvPr id="2" name="Oval 1"/>
          <p:cNvSpPr/>
          <p:nvPr/>
        </p:nvSpPr>
        <p:spPr>
          <a:xfrm>
            <a:off x="277491" y="1534350"/>
            <a:ext cx="68585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27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705" y="661536"/>
            <a:ext cx="5418166" cy="71583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hr-HR" sz="3500" b="1" dirty="0"/>
              <a:t>SES (</a:t>
            </a:r>
            <a:r>
              <a:rPr lang="hr-HR" sz="3500" b="1" dirty="0" err="1"/>
              <a:t>Syntax</a:t>
            </a:r>
            <a:r>
              <a:rPr lang="hr-HR" sz="3500" b="1" dirty="0"/>
              <a:t> </a:t>
            </a:r>
            <a:r>
              <a:rPr lang="hr-HR" sz="3500" b="1" dirty="0" err="1"/>
              <a:t>Encoding</a:t>
            </a:r>
            <a:r>
              <a:rPr lang="hr-HR" sz="3500" b="1" dirty="0"/>
              <a:t> </a:t>
            </a:r>
            <a:r>
              <a:rPr lang="hr-HR" sz="3500" b="1" dirty="0" err="1"/>
              <a:t>Scheme</a:t>
            </a:r>
            <a:r>
              <a:rPr lang="hr-HR" sz="3500" b="1" dirty="0"/>
              <a:t>)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697469" y="1875866"/>
            <a:ext cx="9100638" cy="1633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/>
            <a:r>
              <a:rPr lang="sr-Latn-R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&lt;dc:date&gt;</a:t>
            </a:r>
          </a:p>
          <a:p>
            <a:pPr lvl="0"/>
            <a:r>
              <a:rPr lang="sr-Latn-R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 &lt;rdf:Description&gt;</a:t>
            </a:r>
          </a:p>
          <a:p>
            <a:pPr lvl="0"/>
            <a:r>
              <a:rPr lang="sr-Latn-R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  &lt;rdf:value </a:t>
            </a:r>
            <a:r>
              <a:rPr lang="sr-Latn-RS" sz="20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rdf:datatype</a:t>
            </a:r>
            <a:r>
              <a:rPr lang="sr-Latn-R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="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http://</a:t>
            </a:r>
            <a:r>
              <a:rPr lang="hr-HR" sz="200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purl.org/dc/terms/W3CDTF</a:t>
            </a:r>
            <a:r>
              <a:rPr lang="sr-Latn-RS" sz="200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"&gt;2013-11-12&lt;/</a:t>
            </a:r>
            <a:r>
              <a:rPr lang="sr-Latn-R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rdf:value&gt;</a:t>
            </a:r>
          </a:p>
          <a:p>
            <a:pPr lvl="0"/>
            <a:r>
              <a:rPr lang="sr-Latn-R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 &lt;/rdf:Description&gt;</a:t>
            </a:r>
          </a:p>
          <a:p>
            <a:pPr lvl="0"/>
            <a:r>
              <a:rPr lang="sr-Latn-R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&lt;/dc:date&gt;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7527572" y="1712706"/>
            <a:ext cx="3270535" cy="7100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SES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Syntax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Encoding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Scheme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„</a:t>
            </a:r>
            <a:r>
              <a:rPr lang="hr-HR" sz="2000" b="1" dirty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prošireni oblik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2513732" y="3801632"/>
            <a:ext cx="7468111" cy="10178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/>
            <a:r>
              <a:rPr lang="en-U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dcterms:modified</a:t>
            </a:r>
            <a:r>
              <a:rPr lang="en-U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rdf:datatype</a:t>
            </a:r>
            <a:r>
              <a:rPr lang="en-U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="http://purl.org/dc/terms/W3CDTF"&gt; </a:t>
            </a:r>
          </a:p>
          <a:p>
            <a:pPr lvl="0"/>
            <a:r>
              <a:rPr lang="en-U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		2012-06-14</a:t>
            </a:r>
          </a:p>
          <a:p>
            <a:pPr lvl="0"/>
            <a:r>
              <a:rPr lang="en-U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&lt;/</a:t>
            </a:r>
            <a:r>
              <a:rPr lang="en-US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dcterms:modified</a:t>
            </a:r>
            <a:r>
              <a:rPr lang="en-U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endParaRPr lang="sr-Latn-RS" sz="2000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247790" y="4266211"/>
            <a:ext cx="3270535" cy="7100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SES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Syntax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Encoding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r-HR" sz="20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Scheme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eaLnBrk="1" hangingPunct="1"/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„</a:t>
            </a:r>
            <a:r>
              <a:rPr lang="hr-HR" sz="2000" b="1" dirty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skraćeni oblik</a:t>
            </a:r>
            <a:r>
              <a:rPr lang="hr-HR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sp>
        <p:nvSpPr>
          <p:cNvPr id="10" name="Oval 9"/>
          <p:cNvSpPr/>
          <p:nvPr/>
        </p:nvSpPr>
        <p:spPr>
          <a:xfrm>
            <a:off x="1289277" y="3596657"/>
            <a:ext cx="68585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5926" y="5397044"/>
            <a:ext cx="4799353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sz="2000" dirty="0">
                <a:latin typeface="+mj-lt"/>
              </a:rPr>
              <a:t>DC-RDF vodič za označavanje/</a:t>
            </a:r>
            <a:r>
              <a:rPr lang="hr-HR" sz="2000" dirty="0" err="1">
                <a:latin typeface="+mj-lt"/>
              </a:rPr>
              <a:t>enkodiranje</a:t>
            </a:r>
            <a:endParaRPr lang="hr-HR" sz="2000" dirty="0">
              <a:latin typeface="+mj-lt"/>
            </a:endParaRPr>
          </a:p>
          <a:p>
            <a:r>
              <a:rPr lang="hr-HR" sz="2000" dirty="0">
                <a:latin typeface="+mj-lt"/>
                <a:hlinkClick r:id="rId2"/>
              </a:rPr>
              <a:t>http://dublincore.org/documents/dc-rdf/</a:t>
            </a:r>
            <a:r>
              <a:rPr lang="hr-HR" sz="2000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4681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65" y="453356"/>
            <a:ext cx="6347713" cy="71583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hr-HR" sz="3500" b="1" dirty="0"/>
              <a:t>VES (</a:t>
            </a:r>
            <a:r>
              <a:rPr lang="hr-HR" sz="3500" b="1" dirty="0" err="1"/>
              <a:t>Vocabulary</a:t>
            </a:r>
            <a:r>
              <a:rPr lang="hr-HR" sz="3500" b="1" dirty="0"/>
              <a:t> </a:t>
            </a:r>
            <a:r>
              <a:rPr lang="hr-HR" sz="3500" b="1" dirty="0" err="1"/>
              <a:t>Encoding</a:t>
            </a:r>
            <a:r>
              <a:rPr lang="hr-HR" sz="3500" b="1" dirty="0"/>
              <a:t> </a:t>
            </a:r>
            <a:r>
              <a:rPr lang="hr-HR" sz="3500" b="1" dirty="0" err="1"/>
              <a:t>Scheme</a:t>
            </a:r>
            <a:r>
              <a:rPr lang="hr-HR" sz="3500" b="1" dirty="0"/>
              <a:t>)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2287150" y="4043947"/>
            <a:ext cx="7724144" cy="1941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/>
            <a:r>
              <a:rPr lang="sr-Latn-R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&lt;dc:type&gt;</a:t>
            </a:r>
          </a:p>
          <a:p>
            <a:pPr lvl="0"/>
            <a:r>
              <a:rPr lang="sr-Latn-R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sr-Latn-RS" sz="2000" dirty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&lt;rdf:Description </a:t>
            </a:r>
            <a:r>
              <a:rPr lang="sr-Latn-RS" sz="2000" b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rdf:about</a:t>
            </a:r>
            <a:r>
              <a:rPr lang="sr-Latn-RS" sz="200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="</a:t>
            </a:r>
            <a:r>
              <a:rPr lang="sr-Latn-RS" sz="2000" b="1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http://purl.org/dc/dcmitype/Text</a:t>
            </a:r>
            <a:r>
              <a:rPr lang="sr-Latn-RS" sz="200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"&gt;</a:t>
            </a:r>
            <a:endParaRPr lang="sr-Latn-RS" sz="2000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r>
              <a:rPr lang="sr-Latn-R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&lt;dcam:memberOf </a:t>
            </a:r>
            <a:r>
              <a:rPr lang="sr-Latn-RS" sz="2000" b="1">
                <a:solidFill>
                  <a:srgbClr val="0070C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rdf:resource</a:t>
            </a:r>
            <a:r>
              <a:rPr lang="sr-Latn-RS" sz="200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="</a:t>
            </a:r>
            <a:r>
              <a:rPr lang="sr-Latn-RS" sz="2000" smtClean="0">
                <a:solidFill>
                  <a:schemeClr val="accent3">
                    <a:lumMod val="50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http://purl.org/dc/terms/DCMIType</a:t>
            </a:r>
            <a:r>
              <a:rPr lang="sr-Latn-RS" sz="200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"/&gt;</a:t>
            </a:r>
            <a:endParaRPr lang="sr-Latn-RS" sz="2000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r>
              <a:rPr lang="sr-Latn-R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sr-Latn-RS" sz="200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sr-Latn-RS" sz="200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rdf:value&gt;Text&lt;/</a:t>
            </a:r>
            <a:r>
              <a:rPr lang="sr-Latn-R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rdf:value&gt;</a:t>
            </a:r>
          </a:p>
          <a:p>
            <a:pPr lvl="0"/>
            <a:r>
              <a:rPr lang="sr-Latn-RS" sz="2000" dirty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&lt;/rdf:Description&gt;</a:t>
            </a:r>
          </a:p>
          <a:p>
            <a:pPr lvl="0"/>
            <a:r>
              <a:rPr lang="sr-Latn-RS" sz="20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&lt;/dc:type&gt;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98963" y="6105976"/>
            <a:ext cx="6300515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sz="2000" dirty="0"/>
              <a:t>DC-RDF vodič za označavanje/</a:t>
            </a:r>
            <a:r>
              <a:rPr lang="hr-HR" sz="2000" dirty="0" err="1"/>
              <a:t>enkodiranje</a:t>
            </a:r>
            <a:endParaRPr lang="hr-HR" sz="2000" dirty="0"/>
          </a:p>
          <a:p>
            <a:r>
              <a:rPr lang="hr-HR" sz="2000" dirty="0">
                <a:hlinkClick r:id="rId2"/>
              </a:rPr>
              <a:t>http://dublincore.org/documents/dc-rdf/</a:t>
            </a:r>
            <a:r>
              <a:rPr lang="hr-HR" sz="2000" dirty="0"/>
              <a:t>  </a:t>
            </a:r>
          </a:p>
        </p:txBody>
      </p:sp>
      <p:sp>
        <p:nvSpPr>
          <p:cNvPr id="11" name="Oval 10"/>
          <p:cNvSpPr/>
          <p:nvPr/>
        </p:nvSpPr>
        <p:spPr>
          <a:xfrm>
            <a:off x="1080485" y="3898045"/>
            <a:ext cx="68585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dirty="0"/>
              <a:t>3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1766335" y="1794090"/>
            <a:ext cx="8496470" cy="1941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r>
              <a:rPr lang="sr-Latn-RS" sz="200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&lt;dc:subject&gt;</a:t>
            </a:r>
          </a:p>
          <a:p>
            <a:pPr lvl="1"/>
            <a:r>
              <a:rPr lang="sr-Latn-RS" sz="200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&lt;rdf:Description&gt;</a:t>
            </a:r>
          </a:p>
          <a:p>
            <a:pPr lvl="1"/>
            <a:r>
              <a:rPr lang="sr-Latn-RS" sz="200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&lt;dcam:memberOf rdf:resource="http://example.org/taxonomy/MyVocab"/&gt;</a:t>
            </a:r>
          </a:p>
          <a:p>
            <a:pPr lvl="1"/>
            <a:r>
              <a:rPr lang="sr-Latn-RS" sz="200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&lt;rdf:value&gt;Ornitology&lt;/rdf:value&gt;</a:t>
            </a:r>
          </a:p>
          <a:p>
            <a:pPr lvl="1"/>
            <a:r>
              <a:rPr lang="sr-Latn-RS" sz="200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&lt;/rdf:Description&gt;</a:t>
            </a:r>
          </a:p>
          <a:p>
            <a:pPr lvl="1"/>
            <a:r>
              <a:rPr lang="sr-Latn-RS" sz="200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&lt;/dc:subject&gt;</a:t>
            </a:r>
            <a:endParaRPr lang="sr-Latn-RS" sz="2000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582537" y="1944182"/>
            <a:ext cx="2274875" cy="40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Resurs bez URI-ja!</a:t>
            </a:r>
            <a:endParaRPr lang="hr-HR" sz="2000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439398" y="5157193"/>
            <a:ext cx="2274875" cy="40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Resurs s URI-</a:t>
            </a:r>
            <a:r>
              <a:rPr lang="hr-HR" sz="2000" b="1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jem</a:t>
            </a:r>
            <a:r>
              <a:rPr lang="hr-HR" sz="20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!</a:t>
            </a:r>
            <a:endParaRPr lang="hr-HR" sz="2000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858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451" y="175944"/>
            <a:ext cx="856826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sz="2800" dirty="0"/>
              <a:t>PRIMJER </a:t>
            </a:r>
            <a:r>
              <a:rPr lang="hr-HR" sz="2800" dirty="0" err="1"/>
              <a:t>enkodiranja</a:t>
            </a:r>
            <a:r>
              <a:rPr lang="hr-HR" sz="2800" dirty="0"/>
              <a:t> ključne riječi koja ‘ima’ i VES i SES i vrijednost na drugom jeziku  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50725" y="1252215"/>
            <a:ext cx="10885714" cy="47089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sr-Latn-RS" altLang="sr-Latn-RS" sz="2000" smtClean="0">
                <a:latin typeface="+mj-lt"/>
              </a:rPr>
              <a:t>&lt;rdf:RDF </a:t>
            </a:r>
            <a:r>
              <a:rPr lang="sr-Latn-RS" altLang="sr-Latn-RS" sz="2000" dirty="0">
                <a:latin typeface="+mj-lt"/>
              </a:rPr>
              <a:t>xmlns:rdf="http://www.w3.org/1999/02/22-rdf-syntax-ns#"</a:t>
            </a:r>
            <a:br>
              <a:rPr lang="sr-Latn-RS" altLang="sr-Latn-RS" sz="2000" dirty="0">
                <a:latin typeface="+mj-lt"/>
              </a:rPr>
            </a:br>
            <a:r>
              <a:rPr lang="sr-Latn-RS" altLang="sr-Latn-RS" sz="2000" dirty="0">
                <a:latin typeface="+mj-lt"/>
              </a:rPr>
              <a:t>xmlns:dcterms="http://purl.org/dc/terms/"</a:t>
            </a:r>
            <a:br>
              <a:rPr lang="sr-Latn-RS" altLang="sr-Latn-RS" sz="2000" dirty="0">
                <a:latin typeface="+mj-lt"/>
              </a:rPr>
            </a:br>
            <a:r>
              <a:rPr lang="sr-Latn-RS" altLang="sr-Latn-RS" sz="2000" dirty="0">
                <a:latin typeface="+mj-lt"/>
              </a:rPr>
              <a:t>xmlns:ex="http://example.org/taxonomy/"</a:t>
            </a:r>
            <a:br>
              <a:rPr lang="sr-Latn-RS" altLang="sr-Latn-RS" sz="2000" dirty="0">
                <a:latin typeface="+mj-lt"/>
              </a:rPr>
            </a:br>
            <a:r>
              <a:rPr lang="sr-Latn-RS" altLang="sr-Latn-RS" sz="2000" dirty="0">
                <a:latin typeface="+mj-lt"/>
              </a:rPr>
              <a:t>xmlns:dcam="http://purl.org/dc/dcam/"&gt;</a:t>
            </a:r>
            <a:br>
              <a:rPr lang="sr-Latn-RS" altLang="sr-Latn-RS" sz="2000" dirty="0">
                <a:latin typeface="+mj-lt"/>
              </a:rPr>
            </a:br>
            <a:r>
              <a:rPr lang="sr-Latn-RS" altLang="sr-Latn-RS" sz="2000" dirty="0">
                <a:latin typeface="+mj-lt"/>
              </a:rPr>
              <a:t>&lt;rdf:Description rdf:about="http://example.org/123"&gt;</a:t>
            </a:r>
            <a:r>
              <a:rPr lang="sr-Latn-RS" altLang="sr-Latn-RS" sz="2000">
                <a:latin typeface="+mj-lt"/>
              </a:rPr>
              <a:t/>
            </a:r>
            <a:br>
              <a:rPr lang="sr-Latn-RS" altLang="sr-Latn-RS" sz="2000">
                <a:latin typeface="+mj-lt"/>
              </a:rPr>
            </a:br>
            <a:r>
              <a:rPr lang="sr-Latn-RS" altLang="sr-Latn-RS" sz="2000" smtClean="0">
                <a:latin typeface="+mj-lt"/>
              </a:rPr>
              <a:t>	&lt;</a:t>
            </a:r>
            <a:r>
              <a:rPr lang="sr-Latn-RS" altLang="sr-Latn-RS" sz="2000" b="1" dirty="0">
                <a:latin typeface="+mj-lt"/>
              </a:rPr>
              <a:t>dcterms:subject</a:t>
            </a:r>
            <a:r>
              <a:rPr lang="sr-Latn-RS" altLang="sr-Latn-RS" sz="2000" dirty="0">
                <a:latin typeface="+mj-lt"/>
              </a:rPr>
              <a:t>&gt;</a:t>
            </a:r>
            <a:r>
              <a:rPr lang="sr-Latn-RS" altLang="sr-Latn-RS" sz="2000">
                <a:latin typeface="+mj-lt"/>
              </a:rPr>
              <a:t/>
            </a:r>
            <a:br>
              <a:rPr lang="sr-Latn-RS" altLang="sr-Latn-RS" sz="2000">
                <a:latin typeface="+mj-lt"/>
              </a:rPr>
            </a:br>
            <a:r>
              <a:rPr lang="sr-Latn-RS" altLang="sr-Latn-RS" sz="2000" smtClean="0">
                <a:latin typeface="+mj-lt"/>
              </a:rPr>
              <a:t>		&lt;</a:t>
            </a:r>
            <a:r>
              <a:rPr lang="sr-Latn-RS" altLang="sr-Latn-RS" sz="2000" dirty="0">
                <a:latin typeface="+mj-lt"/>
              </a:rPr>
              <a:t>rdf:Description rdf:about="http://example.org/subject32"&gt;</a:t>
            </a:r>
            <a:r>
              <a:rPr lang="sr-Latn-RS" altLang="sr-Latn-RS" sz="2000">
                <a:latin typeface="+mj-lt"/>
              </a:rPr>
              <a:t/>
            </a:r>
            <a:br>
              <a:rPr lang="sr-Latn-RS" altLang="sr-Latn-RS" sz="2000">
                <a:latin typeface="+mj-lt"/>
              </a:rPr>
            </a:br>
            <a:r>
              <a:rPr lang="sr-Latn-RS" altLang="sr-Latn-RS" sz="2000" smtClean="0">
                <a:latin typeface="+mj-lt"/>
              </a:rPr>
              <a:t>		&lt;dcam:memberOf rdf:resource</a:t>
            </a:r>
            <a:r>
              <a:rPr lang="sr-Latn-RS" altLang="sr-Latn-RS" sz="2000" dirty="0">
                <a:latin typeface="+mj-lt"/>
              </a:rPr>
              <a:t>="http://example.org/taxonomy/ExampleSubjects"/&gt;</a:t>
            </a:r>
            <a:r>
              <a:rPr lang="sr-Latn-RS" altLang="sr-Latn-RS" sz="2000">
                <a:latin typeface="+mj-lt"/>
              </a:rPr>
              <a:t/>
            </a:r>
            <a:br>
              <a:rPr lang="sr-Latn-RS" altLang="sr-Latn-RS" sz="2000">
                <a:latin typeface="+mj-lt"/>
              </a:rPr>
            </a:br>
            <a:r>
              <a:rPr lang="sr-Latn-RS" altLang="sr-Latn-RS" sz="2000" smtClean="0">
                <a:latin typeface="+mj-lt"/>
              </a:rPr>
              <a:t>		&lt;</a:t>
            </a:r>
            <a:r>
              <a:rPr lang="sr-Latn-RS" altLang="sr-Latn-RS" sz="2000" dirty="0">
                <a:latin typeface="+mj-lt"/>
              </a:rPr>
              <a:t>rdf:value </a:t>
            </a:r>
            <a:r>
              <a:rPr lang="sr-Latn-RS" altLang="sr-Latn-RS" sz="2000" b="1" dirty="0">
                <a:latin typeface="+mj-lt"/>
              </a:rPr>
              <a:t>xml:lang="en"</a:t>
            </a:r>
            <a:r>
              <a:rPr lang="sr-Latn-RS" altLang="sr-Latn-RS" sz="2000" dirty="0">
                <a:latin typeface="+mj-lt"/>
              </a:rPr>
              <a:t>&gt;Biology&lt;/rdf:value&gt;</a:t>
            </a:r>
            <a:r>
              <a:rPr lang="sr-Latn-RS" altLang="sr-Latn-RS" sz="2000">
                <a:latin typeface="+mj-lt"/>
              </a:rPr>
              <a:t/>
            </a:r>
            <a:br>
              <a:rPr lang="sr-Latn-RS" altLang="sr-Latn-RS" sz="2000">
                <a:latin typeface="+mj-lt"/>
              </a:rPr>
            </a:br>
            <a:r>
              <a:rPr lang="sr-Latn-RS" altLang="sr-Latn-RS" sz="2000" smtClean="0">
                <a:latin typeface="+mj-lt"/>
              </a:rPr>
              <a:t>		&lt;</a:t>
            </a:r>
            <a:r>
              <a:rPr lang="sr-Latn-RS" altLang="sr-Latn-RS" sz="2000" dirty="0">
                <a:latin typeface="+mj-lt"/>
              </a:rPr>
              <a:t>rdf:value </a:t>
            </a:r>
            <a:r>
              <a:rPr lang="sr-Latn-RS" altLang="sr-Latn-RS" sz="2000" b="1" dirty="0">
                <a:latin typeface="+mj-lt"/>
              </a:rPr>
              <a:t>xml:lang="sv"&gt;</a:t>
            </a:r>
            <a:r>
              <a:rPr lang="sr-Latn-RS" altLang="sr-Latn-RS" sz="2000" dirty="0">
                <a:latin typeface="+mj-lt"/>
              </a:rPr>
              <a:t>Biologi&lt;/rdf:value&gt;</a:t>
            </a:r>
            <a:r>
              <a:rPr lang="sr-Latn-RS" altLang="sr-Latn-RS" sz="2000">
                <a:latin typeface="+mj-lt"/>
              </a:rPr>
              <a:t/>
            </a:r>
            <a:br>
              <a:rPr lang="sr-Latn-RS" altLang="sr-Latn-RS" sz="2000">
                <a:latin typeface="+mj-lt"/>
              </a:rPr>
            </a:br>
            <a:r>
              <a:rPr lang="sr-Latn-RS" altLang="sr-Latn-RS" sz="2000" smtClean="0">
                <a:latin typeface="+mj-lt"/>
              </a:rPr>
              <a:t>		&lt;rdf:value </a:t>
            </a:r>
            <a:r>
              <a:rPr lang="sr-Latn-RS" altLang="sr-Latn-RS" sz="2000" b="1" smtClean="0">
                <a:solidFill>
                  <a:srgbClr val="009900"/>
                </a:solidFill>
                <a:latin typeface="+mj-lt"/>
              </a:rPr>
              <a:t>rdf:datatype</a:t>
            </a:r>
            <a:r>
              <a:rPr lang="sr-Latn-RS" altLang="sr-Latn-RS" sz="2000" dirty="0">
                <a:latin typeface="+mj-lt"/>
              </a:rPr>
              <a:t>="http://</a:t>
            </a:r>
            <a:r>
              <a:rPr lang="sr-Latn-RS" altLang="sr-Latn-RS" sz="2000">
                <a:latin typeface="+mj-lt"/>
              </a:rPr>
              <a:t>example.org/taxonomy/SubjectEncoding</a:t>
            </a:r>
            <a:r>
              <a:rPr lang="sr-Latn-RS" altLang="sr-Latn-RS" sz="2000" smtClean="0">
                <a:latin typeface="+mj-lt"/>
              </a:rPr>
              <a:t>"&gt;EA32</a:t>
            </a:r>
            <a:r>
              <a:rPr lang="sr-Latn-RS" altLang="sr-Latn-RS" sz="2000" dirty="0">
                <a:latin typeface="+mj-lt"/>
              </a:rPr>
              <a:t>&lt;/rdf:value&gt;</a:t>
            </a:r>
            <a:r>
              <a:rPr lang="sr-Latn-RS" altLang="sr-Latn-RS" sz="2000">
                <a:latin typeface="+mj-lt"/>
              </a:rPr>
              <a:t/>
            </a:r>
            <a:br>
              <a:rPr lang="sr-Latn-RS" altLang="sr-Latn-RS" sz="2000">
                <a:latin typeface="+mj-lt"/>
              </a:rPr>
            </a:br>
            <a:r>
              <a:rPr lang="sr-Latn-RS" altLang="sr-Latn-RS" sz="2000" smtClean="0">
                <a:latin typeface="+mj-lt"/>
              </a:rPr>
              <a:t>		&lt;/</a:t>
            </a:r>
            <a:r>
              <a:rPr lang="sr-Latn-RS" altLang="sr-Latn-RS" sz="2000" dirty="0">
                <a:latin typeface="+mj-lt"/>
              </a:rPr>
              <a:t>rdf:Description&gt;</a:t>
            </a:r>
            <a:r>
              <a:rPr lang="sr-Latn-RS" altLang="sr-Latn-RS" sz="2000">
                <a:latin typeface="+mj-lt"/>
              </a:rPr>
              <a:t/>
            </a:r>
            <a:br>
              <a:rPr lang="sr-Latn-RS" altLang="sr-Latn-RS" sz="2000">
                <a:latin typeface="+mj-lt"/>
              </a:rPr>
            </a:br>
            <a:r>
              <a:rPr lang="sr-Latn-RS" altLang="sr-Latn-RS" sz="2000" smtClean="0">
                <a:latin typeface="+mj-lt"/>
              </a:rPr>
              <a:t>	&lt;/</a:t>
            </a:r>
            <a:r>
              <a:rPr lang="sr-Latn-RS" altLang="sr-Latn-RS" sz="2000" b="1" dirty="0">
                <a:latin typeface="+mj-lt"/>
              </a:rPr>
              <a:t>dcterms:subject</a:t>
            </a:r>
            <a:r>
              <a:rPr lang="sr-Latn-RS" altLang="sr-Latn-RS" sz="2000" dirty="0">
                <a:latin typeface="+mj-lt"/>
              </a:rPr>
              <a:t>&gt;</a:t>
            </a:r>
            <a:br>
              <a:rPr lang="sr-Latn-RS" altLang="sr-Latn-RS" sz="2000" dirty="0">
                <a:latin typeface="+mj-lt"/>
              </a:rPr>
            </a:br>
            <a:r>
              <a:rPr lang="sr-Latn-RS" altLang="sr-Latn-RS" sz="2000" dirty="0">
                <a:latin typeface="+mj-lt"/>
              </a:rPr>
              <a:t>&lt;/rdf:Description&gt;</a:t>
            </a:r>
            <a:br>
              <a:rPr lang="sr-Latn-RS" altLang="sr-Latn-RS" sz="2000" dirty="0">
                <a:latin typeface="+mj-lt"/>
              </a:rPr>
            </a:br>
            <a:r>
              <a:rPr lang="sr-Latn-RS" altLang="sr-Latn-RS" sz="2000" dirty="0">
                <a:latin typeface="+mj-lt"/>
              </a:rPr>
              <a:t>&lt;/rdf:RDF&gt;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3535" y="5545698"/>
            <a:ext cx="45365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sz="2400" dirty="0"/>
              <a:t>RDF </a:t>
            </a:r>
            <a:r>
              <a:rPr lang="hr-HR" sz="2400" dirty="0" err="1"/>
              <a:t>Validator</a:t>
            </a:r>
            <a:endParaRPr lang="hr-HR" sz="2400" dirty="0"/>
          </a:p>
          <a:p>
            <a:r>
              <a:rPr lang="hr-HR" sz="2400" dirty="0">
                <a:hlinkClick r:id="rId2"/>
              </a:rPr>
              <a:t>http://www.w3.org/RDF/</a:t>
            </a:r>
            <a:r>
              <a:rPr lang="hr-HR" sz="2400" dirty="0" err="1">
                <a:hlinkClick r:id="rId2"/>
              </a:rPr>
              <a:t>Validator</a:t>
            </a:r>
            <a:r>
              <a:rPr lang="hr-HR" sz="2400" dirty="0">
                <a:hlinkClick r:id="rId2"/>
              </a:rPr>
              <a:t>/</a:t>
            </a:r>
            <a:r>
              <a:rPr lang="hr-H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1998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484314"/>
            <a:ext cx="8280400" cy="4105275"/>
          </a:xfrm>
        </p:spPr>
        <p:txBody>
          <a:bodyPr/>
          <a:lstStyle/>
          <a:p>
            <a:endParaRPr lang="en-US" sz="2800" b="1" dirty="0"/>
          </a:p>
          <a:p>
            <a:endParaRPr lang="hr-HR" u="sng" dirty="0" smtClean="0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262742" y="1484314"/>
            <a:ext cx="10145485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hr-HR" sz="2000" b="1" dirty="0">
                <a:latin typeface="+mj-lt"/>
                <a:cs typeface="Tahoma" pitchFamily="34" charset="0"/>
              </a:rPr>
              <a:t>ZADATAK 2</a:t>
            </a:r>
          </a:p>
          <a:p>
            <a:pPr>
              <a:defRPr/>
            </a:pPr>
            <a:r>
              <a:rPr lang="hr-HR" sz="2000" dirty="0">
                <a:latin typeface="+mj-lt"/>
                <a:cs typeface="Tahoma" pitchFamily="34" charset="0"/>
              </a:rPr>
              <a:t>Generiraj metapodatke navedenog mrežnog izvora </a:t>
            </a:r>
            <a:r>
              <a:rPr lang="hr-H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hlinkClick r:id="rId3"/>
              </a:rPr>
              <a:t>http://classics.mit.edu/Plato/republic.mb.txt</a:t>
            </a:r>
            <a:r>
              <a:rPr lang="hr-HR" sz="2000" b="1" dirty="0">
                <a:latin typeface="+mj-lt"/>
              </a:rPr>
              <a:t> </a:t>
            </a:r>
            <a:r>
              <a:rPr lang="hr-HR" sz="2000" dirty="0">
                <a:latin typeface="+mj-lt"/>
              </a:rPr>
              <a:t>p</a:t>
            </a:r>
            <a:r>
              <a:rPr lang="hr-HR" sz="2000" dirty="0">
                <a:latin typeface="+mj-lt"/>
                <a:cs typeface="Tahoma" pitchFamily="34" charset="0"/>
              </a:rPr>
              <a:t>omoću DC generatora na adresi </a:t>
            </a:r>
            <a:r>
              <a:rPr lang="hr-HR" sz="2000" dirty="0">
                <a:latin typeface="+mj-lt"/>
                <a:cs typeface="Tahoma" panose="020B0604030504040204" pitchFamily="34" charset="0"/>
                <a:hlinkClick r:id="rId4"/>
              </a:rPr>
              <a:t>http://nsteffel.github.io/dublin_core_generator/generator.html</a:t>
            </a:r>
            <a:r>
              <a:rPr lang="hr-HR" sz="2000" dirty="0">
                <a:latin typeface="+mj-lt"/>
                <a:cs typeface="Tahoma" pitchFamily="34" charset="0"/>
              </a:rPr>
              <a:t> u XHTML (</a:t>
            </a:r>
            <a:r>
              <a:rPr lang="hr-HR" sz="2000" b="1" dirty="0">
                <a:latin typeface="+mj-lt"/>
                <a:cs typeface="Tahoma" pitchFamily="34" charset="0"/>
              </a:rPr>
              <a:t>plato.html</a:t>
            </a:r>
            <a:r>
              <a:rPr lang="hr-HR" sz="2000" dirty="0">
                <a:latin typeface="+mj-lt"/>
                <a:cs typeface="Tahoma" pitchFamily="34" charset="0"/>
              </a:rPr>
              <a:t>), XML (</a:t>
            </a:r>
            <a:r>
              <a:rPr lang="hr-HR" sz="2000" b="1" dirty="0">
                <a:latin typeface="+mj-lt"/>
                <a:cs typeface="Tahoma" pitchFamily="34" charset="0"/>
              </a:rPr>
              <a:t>plato.xml</a:t>
            </a:r>
            <a:r>
              <a:rPr lang="hr-HR" sz="2000" dirty="0">
                <a:latin typeface="+mj-lt"/>
                <a:cs typeface="Tahoma" pitchFamily="34" charset="0"/>
              </a:rPr>
              <a:t>) .</a:t>
            </a:r>
          </a:p>
          <a:p>
            <a:pPr>
              <a:defRPr/>
            </a:pPr>
            <a:r>
              <a:rPr lang="hr-HR" sz="2000" smtClean="0">
                <a:latin typeface="+mj-lt"/>
                <a:cs typeface="Tahoma" pitchFamily="34" charset="0"/>
              </a:rPr>
              <a:t>Rabeći </a:t>
            </a:r>
            <a:r>
              <a:rPr lang="hr-HR" sz="2000" dirty="0">
                <a:latin typeface="+mj-lt"/>
                <a:cs typeface="Tahoma" pitchFamily="34" charset="0"/>
              </a:rPr>
              <a:t>mrežnu stranicu </a:t>
            </a:r>
            <a:r>
              <a:rPr lang="hr-HR" sz="2000" dirty="0">
                <a:latin typeface="+mj-lt"/>
                <a:cs typeface="Tahoma" panose="020B0604030504040204" pitchFamily="34" charset="0"/>
                <a:hlinkClick r:id="rId5"/>
              </a:rPr>
              <a:t>http://dublincore.org/documents/dcmi-terms</a:t>
            </a:r>
            <a:r>
              <a:rPr lang="hr-HR" sz="2000">
                <a:latin typeface="+mj-lt"/>
                <a:cs typeface="Tahoma" panose="020B0604030504040204" pitchFamily="34" charset="0"/>
                <a:hlinkClick r:id="rId5"/>
              </a:rPr>
              <a:t>/</a:t>
            </a:r>
            <a:r>
              <a:rPr lang="hr-HR" sz="2000">
                <a:latin typeface="+mj-lt"/>
                <a:cs typeface="Tahoma" panose="020B0604030504040204" pitchFamily="34" charset="0"/>
              </a:rPr>
              <a:t> </a:t>
            </a:r>
            <a:r>
              <a:rPr lang="hr-HR" sz="2000" smtClean="0">
                <a:latin typeface="+mj-lt"/>
                <a:cs typeface="Tahoma" panose="020B0604030504040204" pitchFamily="34" charset="0"/>
              </a:rPr>
              <a:t>u 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DC generator dodaj </a:t>
            </a:r>
            <a:r>
              <a:rPr lang="hr-HR" sz="2000" dirty="0" err="1">
                <a:latin typeface="+mj-lt"/>
                <a:cs typeface="Tahoma" panose="020B0604030504040204" pitchFamily="34" charset="0"/>
              </a:rPr>
              <a:t>metapodatkovni</a:t>
            </a:r>
            <a:r>
              <a:rPr lang="hr-HR" sz="2000" dirty="0">
                <a:latin typeface="+mj-lt"/>
                <a:cs typeface="Tahoma" panose="020B0604030504040204" pitchFamily="34" charset="0"/>
              </a:rPr>
              <a:t> opis za sljedeće zahtjeve: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r-HR" sz="2000" dirty="0">
                <a:latin typeface="+mj-lt"/>
                <a:cs typeface="Tahoma" panose="020B0604030504040204" pitchFamily="34" charset="0"/>
              </a:rPr>
              <a:t>naslov na engleskom (</a:t>
            </a:r>
            <a:r>
              <a:rPr lang="hr-HR" sz="2000" b="1" dirty="0" err="1">
                <a:latin typeface="+mj-lt"/>
                <a:cs typeface="Tahoma" pitchFamily="34" charset="0"/>
              </a:rPr>
              <a:t>The</a:t>
            </a:r>
            <a:r>
              <a:rPr lang="hr-HR" sz="2000" b="1" dirty="0">
                <a:latin typeface="+mj-lt"/>
                <a:cs typeface="Tahoma" pitchFamily="34" charset="0"/>
              </a:rPr>
              <a:t> Republic</a:t>
            </a:r>
            <a:r>
              <a:rPr lang="hr-HR" sz="2000" dirty="0">
                <a:latin typeface="+mj-lt"/>
                <a:cs typeface="Tahoma" pitchFamily="34" charset="0"/>
              </a:rPr>
              <a:t>) i hrvatskom (</a:t>
            </a:r>
            <a:r>
              <a:rPr lang="hr-HR" sz="2000" b="1" dirty="0">
                <a:latin typeface="+mj-lt"/>
                <a:cs typeface="Tahoma" pitchFamily="34" charset="0"/>
              </a:rPr>
              <a:t>Država</a:t>
            </a:r>
            <a:r>
              <a:rPr lang="hr-HR" sz="2000" dirty="0">
                <a:latin typeface="+mj-lt"/>
                <a:cs typeface="Tahoma" pitchFamily="34" charset="0"/>
              </a:rPr>
              <a:t>) jeziku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r-HR" sz="2000" dirty="0">
                <a:latin typeface="+mj-lt"/>
                <a:cs typeface="Tahoma" pitchFamily="34" charset="0"/>
              </a:rPr>
              <a:t>autor na engleskom (Plato) i hrvatskom (</a:t>
            </a:r>
            <a:r>
              <a:rPr lang="hr-HR" sz="2000" b="1" dirty="0">
                <a:latin typeface="+mj-lt"/>
                <a:cs typeface="Tahoma" pitchFamily="34" charset="0"/>
              </a:rPr>
              <a:t>Platon</a:t>
            </a:r>
            <a:r>
              <a:rPr lang="hr-HR" sz="2000" dirty="0">
                <a:latin typeface="+mj-lt"/>
                <a:cs typeface="Tahoma" pitchFamily="34" charset="0"/>
              </a:rPr>
              <a:t>) jeziku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r-HR" sz="2000" dirty="0">
                <a:latin typeface="+mj-lt"/>
                <a:cs typeface="Tahoma" pitchFamily="34" charset="0"/>
              </a:rPr>
              <a:t>UDK mrežnog izvora je </a:t>
            </a:r>
            <a:r>
              <a:rPr lang="hr-HR" sz="2000" b="1" dirty="0">
                <a:latin typeface="+mj-lt"/>
                <a:cs typeface="Tahoma" pitchFamily="34" charset="0"/>
              </a:rPr>
              <a:t>172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r-HR" sz="2000" dirty="0">
                <a:latin typeface="+mj-lt"/>
                <a:cs typeface="Tahoma" pitchFamily="34" charset="0"/>
              </a:rPr>
              <a:t>sadržaj djela se dijeli na uvod (</a:t>
            </a:r>
            <a:r>
              <a:rPr lang="hr-HR" sz="2000" i="1" dirty="0">
                <a:latin typeface="+mj-lt"/>
                <a:cs typeface="Tahoma" pitchFamily="34" charset="0"/>
              </a:rPr>
              <a:t>Introduction</a:t>
            </a:r>
            <a:r>
              <a:rPr lang="hr-HR" sz="2000" dirty="0">
                <a:latin typeface="+mj-lt"/>
                <a:cs typeface="Tahoma" pitchFamily="34" charset="0"/>
              </a:rPr>
              <a:t>) i 10 knjiga (</a:t>
            </a:r>
            <a:r>
              <a:rPr lang="hr-HR" sz="2000" i="1" dirty="0" err="1">
                <a:latin typeface="+mj-lt"/>
                <a:cs typeface="Tahoma" pitchFamily="34" charset="0"/>
              </a:rPr>
              <a:t>Book</a:t>
            </a:r>
            <a:r>
              <a:rPr lang="hr-HR" sz="2000" dirty="0">
                <a:latin typeface="+mj-lt"/>
                <a:cs typeface="Tahoma" pitchFamily="34" charset="0"/>
              </a:rPr>
              <a:t> I do </a:t>
            </a:r>
            <a:r>
              <a:rPr lang="hr-HR" sz="2000" i="1" dirty="0" err="1">
                <a:latin typeface="+mj-lt"/>
                <a:cs typeface="Tahoma" pitchFamily="34" charset="0"/>
              </a:rPr>
              <a:t>Book</a:t>
            </a:r>
            <a:r>
              <a:rPr lang="hr-HR" sz="2000" dirty="0">
                <a:latin typeface="+mj-lt"/>
                <a:cs typeface="Tahoma" pitchFamily="34" charset="0"/>
              </a:rPr>
              <a:t> X)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r-HR" sz="2000" dirty="0">
                <a:latin typeface="+mj-lt"/>
                <a:cs typeface="Tahoma" pitchFamily="34" charset="0"/>
              </a:rPr>
              <a:t>korisnici kojima je namijenjen tekst su </a:t>
            </a:r>
            <a:r>
              <a:rPr lang="hr-HR" sz="2000" b="1" dirty="0">
                <a:latin typeface="+mj-lt"/>
                <a:cs typeface="Tahoma" pitchFamily="34" charset="0"/>
              </a:rPr>
              <a:t>studenti </a:t>
            </a:r>
            <a:r>
              <a:rPr lang="hr-HR" sz="2000" b="1">
                <a:latin typeface="+mj-lt"/>
                <a:cs typeface="Tahoma" pitchFamily="34" charset="0"/>
              </a:rPr>
              <a:t>Filozofskog </a:t>
            </a:r>
            <a:r>
              <a:rPr lang="hr-HR" sz="2000" b="1" smtClean="0">
                <a:latin typeface="+mj-lt"/>
                <a:cs typeface="Tahoma" pitchFamily="34" charset="0"/>
              </a:rPr>
              <a:t>fakulteta</a:t>
            </a:r>
            <a:endParaRPr lang="hr-HR" sz="2000" b="1" dirty="0">
              <a:latin typeface="+mj-lt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hr-HR" sz="2000" dirty="0">
                <a:latin typeface="+mj-lt"/>
                <a:cs typeface="Tahoma" pitchFamily="34" charset="0"/>
              </a:rPr>
              <a:t>djelo je zaštićeno </a:t>
            </a:r>
            <a:r>
              <a:rPr lang="hr-HR" sz="2000" b="1" dirty="0">
                <a:latin typeface="+mj-lt"/>
                <a:cs typeface="Tahoma" pitchFamily="34" charset="0"/>
              </a:rPr>
              <a:t>Creative </a:t>
            </a:r>
            <a:r>
              <a:rPr lang="hr-HR" sz="2000" b="1" dirty="0" err="1">
                <a:latin typeface="+mj-lt"/>
                <a:cs typeface="Tahoma" pitchFamily="34" charset="0"/>
              </a:rPr>
              <a:t>Commons</a:t>
            </a:r>
            <a:r>
              <a:rPr lang="hr-HR" sz="2000" b="1" dirty="0">
                <a:latin typeface="+mj-lt"/>
                <a:cs typeface="Tahoma" pitchFamily="34" charset="0"/>
              </a:rPr>
              <a:t> </a:t>
            </a:r>
            <a:r>
              <a:rPr lang="hr-HR" sz="2000" b="1">
                <a:latin typeface="+mj-lt"/>
                <a:cs typeface="Tahoma" pitchFamily="34" charset="0"/>
              </a:rPr>
              <a:t>licencom </a:t>
            </a:r>
            <a:r>
              <a:rPr lang="hr-HR" sz="2000" b="1" smtClean="0">
                <a:latin typeface="+mj-lt"/>
                <a:cs typeface="Tahoma" pitchFamily="34" charset="0"/>
              </a:rPr>
              <a:t/>
            </a:r>
            <a:br>
              <a:rPr lang="hr-HR" sz="2000" b="1" smtClean="0">
                <a:latin typeface="+mj-lt"/>
                <a:cs typeface="Tahoma" pitchFamily="34" charset="0"/>
              </a:rPr>
            </a:br>
            <a:r>
              <a:rPr lang="hr-HR" sz="2000" smtClean="0">
                <a:latin typeface="+mj-lt"/>
                <a:cs typeface="Tahoma" pitchFamily="34" charset="0"/>
              </a:rPr>
              <a:t>(</a:t>
            </a:r>
            <a:r>
              <a:rPr lang="hr-HR" sz="2000" dirty="0">
                <a:latin typeface="+mj-lt"/>
                <a:cs typeface="Tahoma" pitchFamily="34" charset="0"/>
              </a:rPr>
              <a:t>drugi način: </a:t>
            </a:r>
            <a:r>
              <a:rPr lang="hr-HR" sz="2000" dirty="0">
                <a:latin typeface="+mj-lt"/>
                <a:cs typeface="Tahoma" pitchFamily="34" charset="0"/>
                <a:hlinkClick r:id="rId6"/>
              </a:rPr>
              <a:t>http://creativecommons.org/licenses/by/2.0/</a:t>
            </a:r>
            <a:r>
              <a:rPr lang="hr-HR" sz="2000" dirty="0">
                <a:latin typeface="+mj-lt"/>
                <a:cs typeface="Tahoma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r-HR" sz="2000" dirty="0">
                <a:latin typeface="+mj-lt"/>
                <a:cs typeface="Tahoma" pitchFamily="34" charset="0"/>
              </a:rPr>
              <a:t>Datum kreiranja stranice preko W3C-DTF </a:t>
            </a:r>
            <a:r>
              <a:rPr lang="hr-HR" sz="2000">
                <a:latin typeface="+mj-lt"/>
                <a:cs typeface="Tahoma" pitchFamily="34" charset="0"/>
              </a:rPr>
              <a:t>sheme </a:t>
            </a:r>
            <a:r>
              <a:rPr lang="hr-HR" sz="2000" smtClean="0">
                <a:latin typeface="+mj-lt"/>
                <a:cs typeface="Tahoma" pitchFamily="34" charset="0"/>
              </a:rPr>
              <a:t>(</a:t>
            </a:r>
            <a:r>
              <a:rPr lang="hr-HR" sz="2000" b="1" smtClean="0">
                <a:latin typeface="+mj-lt"/>
                <a:cs typeface="Tahoma" pitchFamily="34" charset="0"/>
              </a:rPr>
              <a:t>22.10.1999.</a:t>
            </a:r>
            <a:r>
              <a:rPr lang="hr-HR" sz="2000" smtClean="0">
                <a:latin typeface="+mj-lt"/>
                <a:cs typeface="Tahoma" pitchFamily="34" charset="0"/>
              </a:rPr>
              <a:t>)</a:t>
            </a:r>
            <a:endParaRPr lang="hr-HR" sz="2000" dirty="0">
              <a:latin typeface="+mj-lt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hr-HR" sz="2000" dirty="0">
                <a:latin typeface="+mj-lt"/>
                <a:cs typeface="Tahoma" pitchFamily="34" charset="0"/>
              </a:rPr>
              <a:t>Tip (</a:t>
            </a:r>
            <a:r>
              <a:rPr lang="hr-HR" sz="2000" dirty="0" err="1">
                <a:latin typeface="+mj-lt"/>
                <a:cs typeface="Tahoma" pitchFamily="34" charset="0"/>
              </a:rPr>
              <a:t>DCMIType</a:t>
            </a:r>
            <a:r>
              <a:rPr lang="hr-HR" sz="2000" dirty="0">
                <a:latin typeface="+mj-lt"/>
                <a:cs typeface="Tahoma" pitchFamily="34" charset="0"/>
              </a:rPr>
              <a:t> - </a:t>
            </a:r>
            <a:r>
              <a:rPr lang="hr-HR" sz="2000" b="1" dirty="0" err="1">
                <a:latin typeface="+mj-lt"/>
                <a:cs typeface="Tahoma" pitchFamily="34" charset="0"/>
              </a:rPr>
              <a:t>Text</a:t>
            </a:r>
            <a:r>
              <a:rPr lang="hr-HR" sz="2000" dirty="0">
                <a:latin typeface="+mj-lt"/>
                <a:cs typeface="Tahoma" pitchFamily="34" charset="0"/>
              </a:rPr>
              <a:t>), veličinu datoteke (</a:t>
            </a:r>
            <a:r>
              <a:rPr lang="hr-HR" sz="2000" b="1" dirty="0">
                <a:latin typeface="+mj-lt"/>
                <a:cs typeface="Tahoma" pitchFamily="34" charset="0"/>
              </a:rPr>
              <a:t>665821 </a:t>
            </a:r>
            <a:r>
              <a:rPr lang="hr-HR" sz="2000" b="1" dirty="0" err="1">
                <a:latin typeface="+mj-lt"/>
                <a:cs typeface="Tahoma" pitchFamily="34" charset="0"/>
              </a:rPr>
              <a:t>bytes</a:t>
            </a:r>
            <a:r>
              <a:rPr lang="hr-HR" sz="2000" dirty="0">
                <a:latin typeface="+mj-lt"/>
                <a:cs typeface="Tahoma" pitchFamily="34" charset="0"/>
              </a:rPr>
              <a:t>) i MIME </a:t>
            </a:r>
            <a:r>
              <a:rPr lang="hr-HR" sz="2000" dirty="0" err="1">
                <a:latin typeface="+mj-lt"/>
                <a:cs typeface="Tahoma" pitchFamily="34" charset="0"/>
              </a:rPr>
              <a:t>Type</a:t>
            </a:r>
            <a:r>
              <a:rPr lang="hr-HR" sz="2000" dirty="0">
                <a:latin typeface="+mj-lt"/>
                <a:cs typeface="Tahoma" pitchFamily="34" charset="0"/>
              </a:rPr>
              <a:t> (</a:t>
            </a:r>
            <a:r>
              <a:rPr lang="hr-HR" sz="2000" b="1" dirty="0" err="1">
                <a:latin typeface="+mj-lt"/>
                <a:cs typeface="Tahoma" pitchFamily="34" charset="0"/>
              </a:rPr>
              <a:t>text</a:t>
            </a:r>
            <a:r>
              <a:rPr lang="hr-HR" sz="2000" b="1" dirty="0">
                <a:latin typeface="+mj-lt"/>
                <a:cs typeface="Tahoma" pitchFamily="34" charset="0"/>
              </a:rPr>
              <a:t>/</a:t>
            </a:r>
            <a:r>
              <a:rPr lang="hr-HR" sz="2000" b="1" dirty="0" err="1">
                <a:latin typeface="+mj-lt"/>
                <a:cs typeface="Tahoma" pitchFamily="34" charset="0"/>
              </a:rPr>
              <a:t>plain</a:t>
            </a:r>
            <a:r>
              <a:rPr lang="hr-HR" sz="2000" dirty="0">
                <a:latin typeface="+mj-lt"/>
                <a:cs typeface="Tahoma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r-HR" sz="2000" dirty="0">
                <a:latin typeface="+mj-lt"/>
                <a:cs typeface="Tahoma" pitchFamily="34" charset="0"/>
              </a:rPr>
              <a:t>Identifikator </a:t>
            </a:r>
            <a:r>
              <a:rPr lang="hr-HR" sz="2000">
                <a:latin typeface="+mj-lt"/>
                <a:cs typeface="Tahoma" pitchFamily="34" charset="0"/>
              </a:rPr>
              <a:t>mrežnog </a:t>
            </a:r>
            <a:r>
              <a:rPr lang="hr-HR" sz="2000" smtClean="0">
                <a:latin typeface="+mj-lt"/>
                <a:cs typeface="Tahoma" pitchFamily="34" charset="0"/>
              </a:rPr>
              <a:t>izvora.</a:t>
            </a:r>
            <a:endParaRPr lang="en-US" sz="2000" dirty="0">
              <a:latin typeface="+mj-lt"/>
              <a:cs typeface="Tahoma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36846" y="417414"/>
            <a:ext cx="9197279" cy="8032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000" b="1" dirty="0">
                <a:latin typeface="+mn-lt"/>
              </a:rPr>
              <a:t>Generiranje i uređivanje metapodataka u DC generatoru (dublincoregenerator.com) (</a:t>
            </a:r>
            <a:r>
              <a:rPr lang="hr-HR" sz="3000" b="1" i="1" dirty="0" err="1">
                <a:latin typeface="+mn-lt"/>
              </a:rPr>
              <a:t>qualified</a:t>
            </a:r>
            <a:r>
              <a:rPr lang="hr-HR" sz="3000" b="1" i="1" dirty="0">
                <a:latin typeface="+mn-lt"/>
              </a:rPr>
              <a:t> DC) (2)</a:t>
            </a:r>
          </a:p>
        </p:txBody>
      </p:sp>
    </p:spTree>
    <p:extLst>
      <p:ext uri="{BB962C8B-B14F-4D97-AF65-F5344CB8AC3E}">
        <p14:creationId xmlns:p14="http://schemas.microsoft.com/office/powerpoint/2010/main" val="28527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854</Words>
  <Application>Microsoft Office PowerPoint</Application>
  <PresentationFormat>Widescreen</PresentationFormat>
  <Paragraphs>130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Calibri</vt:lpstr>
      <vt:lpstr>Calibri Light</vt:lpstr>
      <vt:lpstr>Tahoma</vt:lpstr>
      <vt:lpstr>Times New Roman</vt:lpstr>
      <vt:lpstr>Retrospect</vt:lpstr>
      <vt:lpstr>VJEŽBA 3,4 i 5</vt:lpstr>
      <vt:lpstr>Generiranje i uređivanje metapodataka u DC generatoru </vt:lpstr>
      <vt:lpstr>XHTML sintaksa metapodataka</vt:lpstr>
      <vt:lpstr>XML sintaksa metapodataka</vt:lpstr>
      <vt:lpstr>RDF/XML sintaksa metapodataka</vt:lpstr>
      <vt:lpstr>SES (Syntax Encoding Scheme)</vt:lpstr>
      <vt:lpstr>VES (Vocabulary Encoding Scheme)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VJEŽBA 2</dc:title>
  <dc:creator>Boris</dc:creator>
  <cp:lastModifiedBy>Korisnik</cp:lastModifiedBy>
  <cp:revision>80</cp:revision>
  <dcterms:created xsi:type="dcterms:W3CDTF">2013-10-22T08:01:24Z</dcterms:created>
  <dcterms:modified xsi:type="dcterms:W3CDTF">2019-11-18T08:04:14Z</dcterms:modified>
</cp:coreProperties>
</file>