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9" r:id="rId9"/>
    <p:sldId id="320" r:id="rId10"/>
    <p:sldId id="321" r:id="rId11"/>
    <p:sldId id="318" r:id="rId1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0066"/>
    <a:srgbClr val="009900"/>
    <a:srgbClr val="FF9900"/>
    <a:srgbClr val="FF3300"/>
    <a:srgbClr val="C0C0C0"/>
    <a:srgbClr val="FFFF99"/>
    <a:srgbClr val="CCEC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9" autoAdjust="0"/>
    <p:restoredTop sz="94660" autoAdjust="0"/>
  </p:normalViewPr>
  <p:slideViewPr>
    <p:cSldViewPr>
      <p:cViewPr varScale="1">
        <p:scale>
          <a:sx n="86" d="100"/>
          <a:sy n="86" d="100"/>
        </p:scale>
        <p:origin x="127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1C310FB-C83A-42AE-8A08-99956F52A168}" type="datetimeFigureOut">
              <a:rPr lang="sr-Latn-CS"/>
              <a:pPr>
                <a:defRPr/>
              </a:pPr>
              <a:t>16.12.2021.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58B07E-83B9-4A61-9B29-4FE5468DEDAF}" type="slidenum">
              <a:rPr lang="hr-HR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24505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B6FD9B0-3AF7-4099-BE04-DD7954D7BBB4}" type="slidenum">
              <a:rPr lang="hr-HR" sz="1200"/>
              <a:pPr eaLnBrk="1" hangingPunct="1"/>
              <a:t>1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910084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F4369C5B-6D2E-48E7-B0E8-D1F339ECAB4A}" type="slidenum">
              <a:rPr lang="hr-HR" sz="1200"/>
              <a:pPr algn="r" eaLnBrk="1" hangingPunct="1"/>
              <a:t>10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270660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C5D6AEC-3E3B-4534-AF85-C14737B7D7E6}" type="slidenum">
              <a:rPr lang="hr-HR" sz="1200"/>
              <a:pPr eaLnBrk="1" hangingPunct="1"/>
              <a:t>2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80854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ED7AB87-E949-4196-9EB8-7604291564D8}" type="slidenum">
              <a:rPr lang="hr-HR" sz="1200"/>
              <a:pPr eaLnBrk="1" hangingPunct="1"/>
              <a:t>3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1997174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09608DF-6C36-43BB-9ADA-09E0F84C0FF5}" type="slidenum">
              <a:rPr lang="hr-HR" sz="1200"/>
              <a:pPr eaLnBrk="1" hangingPunct="1"/>
              <a:t>4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117810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860662-B9A6-4B1F-8F30-3ED22D719AE6}" type="slidenum">
              <a:rPr lang="hr-HR" sz="1200"/>
              <a:pPr eaLnBrk="1" hangingPunct="1"/>
              <a:t>5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213383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D8786E-1284-4DA2-BFCD-DDC3665BDE59}" type="slidenum">
              <a:rPr lang="hr-HR" sz="1200"/>
              <a:pPr eaLnBrk="1" hangingPunct="1"/>
              <a:t>6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737993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FFBDB37-7254-4FC9-8BCE-6098E726E577}" type="slidenum">
              <a:rPr lang="hr-HR" sz="1200"/>
              <a:pPr eaLnBrk="1" hangingPunct="1"/>
              <a:t>7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25191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B0075F6-A5D7-45F3-B200-D2004E632D26}" type="slidenum">
              <a:rPr lang="hr-HR" sz="1200"/>
              <a:pPr eaLnBrk="1" hangingPunct="1"/>
              <a:t>8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722484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F4369C5B-6D2E-48E7-B0E8-D1F339ECAB4A}" type="slidenum">
              <a:rPr lang="hr-HR" sz="1200"/>
              <a:pPr algn="r" eaLnBrk="1" hangingPunct="1"/>
              <a:t>9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6356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CAEA2A-CFA3-467F-A52C-126672C40FD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49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B2900-8DA7-41B8-9E3E-DF02341670A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77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6D2B4-B9E5-4E92-AB77-745ABC55DFE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637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FF1643-1C75-4DBF-A095-FFF9AC07B43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78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71CD7-8DFD-47C2-9D0B-63366CD2CB1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22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2A77C-9DBD-4F32-8689-FF590AF7D0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87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51426-3427-476E-B836-D07A4ED84FF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9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3E0D3E-8D0B-4C42-A176-332E44E8052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83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CC623-D562-457A-8C41-8EE76D4C9A1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43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3AAEF-D7EC-4960-9672-370C70BE6F8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08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E5C00-394F-4675-9A2D-14BA5B48F0B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0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91032D-01FE-4B4F-A2BF-9D171FC26CD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2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 cap="rnd">
            <a:pattFill prst="ltDnDiag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33A69AA-47E3-4570-B6F6-CF678321FC2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900113" y="73025"/>
            <a:ext cx="7416800" cy="403225"/>
          </a:xfrm>
          <a:prstGeom prst="rect">
            <a:avLst/>
          </a:pr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METAPODACI I IDENTIFIKATORI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99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99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99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99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ai.clarin-pl.eu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pozitorij.ffos.hr/oa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doar.org/" TargetMode="External"/><Relationship Id="rId2" Type="http://schemas.openxmlformats.org/officeDocument/2006/relationships/hyperlink" Target="http://roar.eprint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archive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ai.clarin-pl.e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ukoln.ac.uk/metadata/presentations/ecdl-2004/dc-tutorial/examples/example8.txt" TargetMode="External"/><Relationship Id="rId4" Type="http://schemas.openxmlformats.org/officeDocument/2006/relationships/hyperlink" Target="http://156.17.135.18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ai.clarin-pl.e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rcak.srce.hr/oai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ai.clarin-pl.e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Vježba 9</a:t>
            </a:r>
            <a:endParaRPr 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89363"/>
            <a:ext cx="7632700" cy="791765"/>
          </a:xfrm>
        </p:spPr>
        <p:txBody>
          <a:bodyPr/>
          <a:lstStyle/>
          <a:p>
            <a:pPr>
              <a:defRPr/>
            </a:pPr>
            <a:r>
              <a:rPr lang="hr-HR" sz="4000" i="1" dirty="0">
                <a:solidFill>
                  <a:schemeClr val="tx2">
                    <a:lumMod val="75000"/>
                  </a:schemeClr>
                </a:solidFill>
              </a:rPr>
              <a:t>OAI-PMH</a:t>
            </a:r>
            <a:endParaRPr lang="en-US" sz="4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4213" y="5373688"/>
            <a:ext cx="8135937" cy="3968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r-HR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54063"/>
            <a:ext cx="7772400" cy="803275"/>
          </a:xfrm>
        </p:spPr>
        <p:txBody>
          <a:bodyPr/>
          <a:lstStyle/>
          <a:p>
            <a:r>
              <a:rPr lang="hr-HR" dirty="0"/>
              <a:t>PRIMJER 3</a:t>
            </a:r>
            <a:endParaRPr lang="hr-HR" i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84313"/>
            <a:ext cx="8280400" cy="4105275"/>
          </a:xfrm>
        </p:spPr>
        <p:txBody>
          <a:bodyPr/>
          <a:lstStyle/>
          <a:p>
            <a:endParaRPr lang="en-US" sz="2800" b="1" dirty="0"/>
          </a:p>
          <a:p>
            <a:endParaRPr lang="hr-HR" u="sng" dirty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68313" y="1976438"/>
            <a:ext cx="8280400" cy="1200329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b="1" dirty="0"/>
              <a:t>ZADATAK </a:t>
            </a:r>
          </a:p>
          <a:p>
            <a:pPr eaLnBrk="1" hangingPunct="1"/>
            <a:r>
              <a:rPr lang="hr-HR" dirty="0"/>
              <a:t>U OAI </a:t>
            </a:r>
            <a:r>
              <a:rPr lang="hr-HR" dirty="0" err="1"/>
              <a:t>Repository</a:t>
            </a:r>
            <a:r>
              <a:rPr lang="hr-HR" dirty="0"/>
              <a:t> Exploreru (</a:t>
            </a:r>
            <a:r>
              <a:rPr lang="hr-HR" dirty="0">
                <a:hlinkClick r:id="rId3"/>
              </a:rPr>
              <a:t>http://oai.clarin-pl.eu/</a:t>
            </a:r>
            <a:r>
              <a:rPr lang="hr-HR" dirty="0"/>
              <a:t>) za </a:t>
            </a:r>
            <a:r>
              <a:rPr lang="hr-HR" b="1" dirty="0"/>
              <a:t>FFOS repozitorij </a:t>
            </a:r>
            <a:r>
              <a:rPr lang="hr-HR" dirty="0"/>
              <a:t>postavi OAI-PMH zahtjeve!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8313" y="3965198"/>
            <a:ext cx="8280400" cy="830997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b="1" dirty="0">
                <a:cs typeface="Times New Roman" panose="02020603050405020304" pitchFamily="18" charset="0"/>
              </a:rPr>
              <a:t>FFOS repozitorij</a:t>
            </a:r>
          </a:p>
          <a:p>
            <a:pPr lvl="0" eaLnBrk="1" hangingPunct="1"/>
            <a:r>
              <a:rPr lang="hr-HR" b="1" dirty="0">
                <a:cs typeface="Times New Roman" panose="02020603050405020304" pitchFamily="18" charset="0"/>
              </a:rPr>
              <a:t>Base OAI-PMH: </a:t>
            </a:r>
            <a:r>
              <a:rPr lang="sr-Latn-RS" b="1" dirty="0">
                <a:cs typeface="Times New Roman" panose="02020603050405020304" pitchFamily="18" charset="0"/>
                <a:hlinkClick r:id="rId4"/>
              </a:rPr>
              <a:t>https://repozitorij.ffos.hr/oai</a:t>
            </a:r>
            <a:r>
              <a:rPr lang="sr-Latn-RS" sz="1800" b="1" dirty="0">
                <a:cs typeface="Times New Roman" panose="02020603050405020304" pitchFamily="18" charset="0"/>
              </a:rPr>
              <a:t> </a:t>
            </a:r>
            <a:r>
              <a:rPr lang="hr-HR" b="1" dirty="0">
                <a:cs typeface="Times New Roman" panose="02020603050405020304" pitchFamily="18" charset="0"/>
              </a:rPr>
              <a:t> 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69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Registri repozitorija</a:t>
            </a:r>
            <a:endParaRPr lang="en-US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ROAR (</a:t>
            </a:r>
            <a:r>
              <a:rPr lang="en-US" i="1" dirty="0"/>
              <a:t>Registry of Open Access Repositories</a:t>
            </a:r>
            <a:r>
              <a:rPr lang="hr-HR" dirty="0"/>
              <a:t>)</a:t>
            </a:r>
            <a:br>
              <a:rPr lang="hr-HR" dirty="0"/>
            </a:br>
            <a:r>
              <a:rPr lang="hr-HR" dirty="0">
                <a:hlinkClick r:id="rId2"/>
              </a:rPr>
              <a:t>http://roar.eprints.org/</a:t>
            </a:r>
            <a:r>
              <a:rPr lang="hr-HR" dirty="0"/>
              <a:t> </a:t>
            </a:r>
          </a:p>
          <a:p>
            <a:r>
              <a:rPr lang="hr-HR" dirty="0" err="1"/>
              <a:t>OpenDOAR</a:t>
            </a:r>
            <a:r>
              <a:rPr lang="hr-HR" dirty="0"/>
              <a:t> (</a:t>
            </a:r>
            <a:r>
              <a:rPr lang="en-US" i="1" dirty="0"/>
              <a:t>The Directory of Open Access Repositories</a:t>
            </a:r>
            <a:br>
              <a:rPr lang="hr-HR" i="1" dirty="0"/>
            </a:br>
            <a:r>
              <a:rPr lang="hr-HR" dirty="0">
                <a:hlinkClick r:id="rId3"/>
              </a:rPr>
              <a:t>http://www.opendoar.org/</a:t>
            </a:r>
            <a:endParaRPr lang="hr-HR" dirty="0"/>
          </a:p>
          <a:p>
            <a:r>
              <a:rPr lang="hr-HR" dirty="0"/>
              <a:t>Podatke iz repozitorija preuzimaju pomoću OAI-PMH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OAI-PMH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b="1" i="1" dirty="0"/>
              <a:t>O</a:t>
            </a:r>
            <a:r>
              <a:rPr lang="hr-HR" i="1" dirty="0"/>
              <a:t>pen </a:t>
            </a:r>
            <a:r>
              <a:rPr lang="hr-HR" b="1" i="1" dirty="0" err="1"/>
              <a:t>A</a:t>
            </a:r>
            <a:r>
              <a:rPr lang="hr-HR" i="1" dirty="0" err="1"/>
              <a:t>rchive</a:t>
            </a:r>
            <a:r>
              <a:rPr lang="hr-HR" i="1" dirty="0"/>
              <a:t> </a:t>
            </a:r>
            <a:r>
              <a:rPr lang="hr-HR" b="1" i="1" dirty="0" err="1"/>
              <a:t>I</a:t>
            </a:r>
            <a:r>
              <a:rPr lang="hr-HR" i="1" dirty="0" err="1"/>
              <a:t>nitiative</a:t>
            </a:r>
            <a:r>
              <a:rPr lang="hr-HR" i="1" dirty="0"/>
              <a:t> </a:t>
            </a:r>
            <a:r>
              <a:rPr lang="hr-HR" b="1" i="1" dirty="0" err="1"/>
              <a:t>P</a:t>
            </a:r>
            <a:r>
              <a:rPr lang="hr-HR" i="1" dirty="0" err="1"/>
              <a:t>rotocol</a:t>
            </a:r>
            <a:r>
              <a:rPr lang="hr-HR" i="1" dirty="0"/>
              <a:t> for </a:t>
            </a:r>
            <a:r>
              <a:rPr lang="hr-HR" b="1" i="1" dirty="0" err="1"/>
              <a:t>M</a:t>
            </a:r>
            <a:r>
              <a:rPr lang="hr-HR" i="1" dirty="0" err="1"/>
              <a:t>etadata</a:t>
            </a:r>
            <a:r>
              <a:rPr lang="hr-HR" i="1" dirty="0"/>
              <a:t> </a:t>
            </a:r>
            <a:r>
              <a:rPr lang="hr-HR" b="1" i="1" dirty="0" err="1"/>
              <a:t>H</a:t>
            </a:r>
            <a:r>
              <a:rPr lang="hr-HR" i="1" dirty="0" err="1"/>
              <a:t>arvesting</a:t>
            </a:r>
            <a:endParaRPr lang="hr-HR" i="1" dirty="0"/>
          </a:p>
          <a:p>
            <a:r>
              <a:rPr lang="hr-HR" i="1" dirty="0">
                <a:hlinkClick r:id="rId3"/>
              </a:rPr>
              <a:t>http://www.openarchives.org/</a:t>
            </a:r>
            <a:endParaRPr lang="hr-HR" i="1" dirty="0"/>
          </a:p>
          <a:p>
            <a:r>
              <a:rPr lang="hr-HR" dirty="0"/>
              <a:t>jednostavan protokol za razmjenu metapodataka između aplikacija (programa)</a:t>
            </a:r>
          </a:p>
          <a:p>
            <a:r>
              <a:rPr lang="hr-HR" dirty="0"/>
              <a:t>Temelji se na HTTP, XML, XML </a:t>
            </a:r>
            <a:r>
              <a:rPr lang="hr-HR" dirty="0" err="1"/>
              <a:t>Schema</a:t>
            </a:r>
            <a:r>
              <a:rPr lang="hr-HR" dirty="0"/>
              <a:t> i XML imenskim prostorima</a:t>
            </a:r>
          </a:p>
          <a:p>
            <a:r>
              <a:rPr lang="hr-HR" dirty="0"/>
              <a:t>Omogućuje </a:t>
            </a:r>
            <a:r>
              <a:rPr lang="hr-HR" dirty="0" err="1"/>
              <a:t>harvesteru</a:t>
            </a:r>
            <a:r>
              <a:rPr lang="hr-HR" dirty="0"/>
              <a:t> (posebnom programu) da zatraži i dobije neke ili sve zapise iz repozitorija koji podržava OAI-PMH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OAI-PMH (2)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16450"/>
          </a:xfrm>
        </p:spPr>
        <p:txBody>
          <a:bodyPr/>
          <a:lstStyle/>
          <a:p>
            <a:r>
              <a:rPr lang="hr-HR" dirty="0"/>
              <a:t>Jednostavni DC (</a:t>
            </a:r>
            <a:r>
              <a:rPr lang="hr-HR" i="1" dirty="0" err="1"/>
              <a:t>Simple</a:t>
            </a:r>
            <a:r>
              <a:rPr lang="hr-HR" i="1" dirty="0"/>
              <a:t> DC</a:t>
            </a:r>
            <a:r>
              <a:rPr lang="hr-HR" dirty="0"/>
              <a:t>) je osnovna (početna) shema metapodataka</a:t>
            </a:r>
          </a:p>
          <a:p>
            <a:r>
              <a:rPr lang="hr-HR" dirty="0"/>
              <a:t>Podržava bilo koju drugu shemu metapodataka </a:t>
            </a:r>
            <a:r>
              <a:rPr lang="hr-HR" dirty="0" err="1"/>
              <a:t>enkodiranu</a:t>
            </a:r>
            <a:r>
              <a:rPr lang="hr-HR" dirty="0"/>
              <a:t> u XML-u (MARCXML, MODS, METS itd.)</a:t>
            </a:r>
          </a:p>
          <a:p>
            <a:r>
              <a:rPr lang="hr-HR" dirty="0"/>
              <a:t>OAI-PMH ne omogućuje pretraživanje metapodataka već njihovo okupljanje na jednom mjestu (</a:t>
            </a:r>
            <a:r>
              <a:rPr lang="hr-HR" u="sng" dirty="0"/>
              <a:t>pobiranje</a:t>
            </a:r>
            <a:r>
              <a:rPr lang="hr-HR" dirty="0"/>
              <a:t> ili </a:t>
            </a:r>
            <a:r>
              <a:rPr lang="hr-HR" u="sng" dirty="0" err="1"/>
              <a:t>harvestiranje</a:t>
            </a:r>
            <a:r>
              <a:rPr lang="hr-HR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Fukcioniranje OAI-PMH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Postoje dva sudionika u komunikaciji OAI-PMH protokolom:</a:t>
            </a:r>
          </a:p>
          <a:p>
            <a:pPr lvl="1"/>
            <a:r>
              <a:rPr lang="hr-HR" i="1"/>
              <a:t>Data Provider </a:t>
            </a:r>
            <a:r>
              <a:rPr lang="hr-HR"/>
              <a:t>(repozitorij)</a:t>
            </a:r>
            <a:endParaRPr lang="hr-HR" i="1"/>
          </a:p>
          <a:p>
            <a:pPr lvl="1"/>
            <a:r>
              <a:rPr lang="hr-HR" i="1"/>
              <a:t>Service Provider </a:t>
            </a:r>
            <a:r>
              <a:rPr lang="hr-HR"/>
              <a:t>(harvester)</a:t>
            </a:r>
          </a:p>
          <a:p>
            <a:pPr lvl="1"/>
            <a:endParaRPr lang="hr-HR"/>
          </a:p>
          <a:p>
            <a:pPr lvl="1"/>
            <a:endParaRPr lang="hr-HR"/>
          </a:p>
          <a:p>
            <a:pPr lvl="1"/>
            <a:endParaRPr lang="hr-HR"/>
          </a:p>
          <a:p>
            <a:pPr lvl="1"/>
            <a:endParaRPr lang="hr-HR" i="1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4" y="4048820"/>
            <a:ext cx="8489218" cy="161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Fukcioniranje OAI-PMH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i="1"/>
              <a:t>OAI-PMH podržava </a:t>
            </a:r>
            <a:r>
              <a:rPr lang="hr-HR" i="1" u="sng">
                <a:solidFill>
                  <a:srgbClr val="FF0066"/>
                </a:solidFill>
              </a:rPr>
              <a:t>6 vrsta zahtijeva</a:t>
            </a:r>
          </a:p>
          <a:p>
            <a:pPr>
              <a:buFontTx/>
              <a:buNone/>
            </a:pPr>
            <a:endParaRPr lang="hr-HR" i="1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28875"/>
            <a:ext cx="6481763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Oval 7"/>
          <p:cNvSpPr>
            <a:spLocks noChangeArrowheads="1"/>
          </p:cNvSpPr>
          <p:nvPr/>
        </p:nvSpPr>
        <p:spPr bwMode="auto">
          <a:xfrm>
            <a:off x="2916238" y="2997200"/>
            <a:ext cx="1871662" cy="13684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r-HR"/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 flipV="1">
            <a:off x="4427538" y="2349500"/>
            <a:ext cx="360362" cy="792163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r-HR"/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971550" y="5734050"/>
            <a:ext cx="1930400" cy="8318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/>
              <a:t>Odgovori </a:t>
            </a:r>
          </a:p>
          <a:p>
            <a:pPr eaLnBrk="1" hangingPunct="1"/>
            <a:r>
              <a:rPr lang="hr-HR"/>
              <a:t>repozitorija</a:t>
            </a:r>
          </a:p>
        </p:txBody>
      </p:sp>
      <p:sp>
        <p:nvSpPr>
          <p:cNvPr id="6152" name="Oval 11"/>
          <p:cNvSpPr>
            <a:spLocks noChangeArrowheads="1"/>
          </p:cNvSpPr>
          <p:nvPr/>
        </p:nvSpPr>
        <p:spPr bwMode="auto">
          <a:xfrm>
            <a:off x="2916238" y="5013325"/>
            <a:ext cx="1943100" cy="1368425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r-H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Repository Explorer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>
                <a:hlinkClick r:id="rId3"/>
              </a:rPr>
              <a:t>http://oai.clarin-pl.eu/</a:t>
            </a:r>
            <a:endParaRPr lang="hr-HR" dirty="0"/>
          </a:p>
          <a:p>
            <a:r>
              <a:rPr lang="hr-HR" dirty="0">
                <a:hlinkClick r:id="rId4"/>
              </a:rPr>
              <a:t>http://156.17.135.18/</a:t>
            </a:r>
            <a:r>
              <a:rPr lang="hr-HR" dirty="0"/>
              <a:t> </a:t>
            </a:r>
          </a:p>
          <a:p>
            <a:r>
              <a:rPr lang="hr-HR" dirty="0"/>
              <a:t>Mrežna aplikacija za testiranje OAI-PMH podrške repozitorija (moguće je odabrati i postojeće repozitorije i testirati ih)</a:t>
            </a:r>
          </a:p>
          <a:p>
            <a:r>
              <a:rPr lang="hr-HR" dirty="0"/>
              <a:t>Dobivanje odgovora u XML-u</a:t>
            </a:r>
          </a:p>
          <a:p>
            <a:r>
              <a:rPr lang="hr-HR" dirty="0"/>
              <a:t>Primjer odgovora OAI-PMH na </a:t>
            </a:r>
            <a:r>
              <a:rPr lang="hr-HR" i="1" dirty="0" err="1"/>
              <a:t>GetRecord</a:t>
            </a:r>
            <a:r>
              <a:rPr lang="hr-HR" dirty="0"/>
              <a:t> </a:t>
            </a:r>
            <a:r>
              <a:rPr lang="hr-HR" dirty="0" err="1"/>
              <a:t>zahtijev</a:t>
            </a:r>
            <a:r>
              <a:rPr lang="hr-HR" dirty="0"/>
              <a:t> &gt;&gt;&gt; </a:t>
            </a:r>
            <a:r>
              <a:rPr lang="hr-HR" dirty="0">
                <a:hlinkClick r:id="rId5"/>
              </a:rPr>
              <a:t>ovdje</a:t>
            </a:r>
            <a:endParaRPr lang="hr-H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OAI-PMH zahtijevi (“</a:t>
            </a:r>
            <a:r>
              <a:rPr lang="hr-HR" i="1"/>
              <a:t>verbs</a:t>
            </a:r>
            <a:r>
              <a:rPr lang="hr-HR"/>
              <a:t>”)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8064500" cy="4535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r-HR" sz="1800" b="1"/>
              <a:t>Identify</a:t>
            </a:r>
            <a:r>
              <a:rPr lang="hr-HR" sz="1800"/>
              <a:t> </a:t>
            </a:r>
            <a:br>
              <a:rPr lang="hr-HR" sz="1800"/>
            </a:br>
            <a:r>
              <a:rPr lang="hr-HR" sz="1800"/>
              <a:t>(informacije o samom repozitoriju)</a:t>
            </a:r>
          </a:p>
          <a:p>
            <a:pPr>
              <a:lnSpc>
                <a:spcPct val="90000"/>
              </a:lnSpc>
            </a:pPr>
            <a:r>
              <a:rPr lang="hr-HR" sz="1800" b="1"/>
              <a:t>ListMetadataFormats</a:t>
            </a:r>
            <a:br>
              <a:rPr lang="hr-HR" sz="1800" b="1"/>
            </a:br>
            <a:r>
              <a:rPr lang="hr-HR" sz="1800"/>
              <a:t>(podržane sheme metapodataka u repozitoriju npr. DC, MARC, MACXML i sl.)</a:t>
            </a:r>
            <a:endParaRPr lang="hr-HR" sz="1800" b="1"/>
          </a:p>
          <a:p>
            <a:pPr>
              <a:lnSpc>
                <a:spcPct val="90000"/>
              </a:lnSpc>
            </a:pPr>
            <a:r>
              <a:rPr lang="hr-HR" sz="1800" b="1"/>
              <a:t>ListSets</a:t>
            </a:r>
            <a:br>
              <a:rPr lang="hr-HR" sz="1800" b="1"/>
            </a:br>
            <a:r>
              <a:rPr lang="hr-HR" sz="1800"/>
              <a:t>(kategorije zapisa npr. članci, bibliografije i sl.)</a:t>
            </a:r>
          </a:p>
          <a:p>
            <a:pPr>
              <a:lnSpc>
                <a:spcPct val="90000"/>
              </a:lnSpc>
            </a:pPr>
            <a:r>
              <a:rPr lang="hr-HR" sz="1800" b="1"/>
              <a:t>ListIdentifiers</a:t>
            </a:r>
            <a:br>
              <a:rPr lang="hr-HR" sz="1800" b="1"/>
            </a:br>
            <a:r>
              <a:rPr lang="hr-HR" sz="1800"/>
              <a:t>(izlistanje jedinstvenih postojanih identifikatora zapisa) (obvezan parametar prefiksa sheme metapodataka)</a:t>
            </a:r>
          </a:p>
          <a:p>
            <a:pPr>
              <a:lnSpc>
                <a:spcPct val="90000"/>
              </a:lnSpc>
            </a:pPr>
            <a:r>
              <a:rPr lang="hr-HR" sz="1800" b="1"/>
              <a:t>ListRecords</a:t>
            </a:r>
            <a:br>
              <a:rPr lang="hr-HR" sz="1800" b="1"/>
            </a:br>
            <a:r>
              <a:rPr lang="hr-HR" sz="1800"/>
              <a:t>(izlistanje svih zapisa) (obvezan parametar prefiksa sheme metapodataka)</a:t>
            </a:r>
          </a:p>
          <a:p>
            <a:pPr>
              <a:lnSpc>
                <a:spcPct val="90000"/>
              </a:lnSpc>
            </a:pPr>
            <a:r>
              <a:rPr lang="hr-HR" sz="1800" b="1"/>
              <a:t>GetRecord</a:t>
            </a:r>
            <a:br>
              <a:rPr lang="hr-HR" sz="1800" b="1"/>
            </a:br>
            <a:r>
              <a:rPr lang="hr-HR" sz="1800"/>
              <a:t>(prikaz pojedinog zapisa u repozitoriju) (obvezan parametar prefiksa sheme metapodataka i identifikator zapisa)</a:t>
            </a:r>
          </a:p>
          <a:p>
            <a:pPr>
              <a:lnSpc>
                <a:spcPct val="90000"/>
              </a:lnSpc>
            </a:pPr>
            <a:endParaRPr lang="hr-HR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54063"/>
            <a:ext cx="7772400" cy="803275"/>
          </a:xfrm>
        </p:spPr>
        <p:txBody>
          <a:bodyPr/>
          <a:lstStyle/>
          <a:p>
            <a:r>
              <a:rPr lang="hr-HR"/>
              <a:t>PRIMJER 1</a:t>
            </a:r>
            <a:endParaRPr lang="hr-HR" i="1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80400" cy="4105275"/>
          </a:xfrm>
        </p:spPr>
        <p:txBody>
          <a:bodyPr/>
          <a:lstStyle/>
          <a:p>
            <a:endParaRPr lang="en-US" sz="2800" b="1"/>
          </a:p>
          <a:p>
            <a:endParaRPr lang="hr-HR" u="sng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9750" y="4149725"/>
            <a:ext cx="8280400" cy="2677656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hr-HR" dirty="0">
                <a:latin typeface="Arial" panose="020B0604020202020204" pitchFamily="34" charset="0"/>
              </a:rPr>
              <a:t> verziji OAI-PMH protokola</a:t>
            </a:r>
          </a:p>
          <a:p>
            <a:pPr eaLnBrk="1" hangingPunct="1">
              <a:buFontTx/>
              <a:buChar char="-"/>
            </a:pPr>
            <a:r>
              <a:rPr lang="hr-HR" dirty="0">
                <a:latin typeface="Arial" panose="020B0604020202020204" pitchFamily="34" charset="0"/>
              </a:rPr>
              <a:t> podržanim shemama </a:t>
            </a:r>
            <a:r>
              <a:rPr lang="hr-HR" dirty="0" err="1">
                <a:latin typeface="Arial" panose="020B0604020202020204" pitchFamily="34" charset="0"/>
              </a:rPr>
              <a:t>metapodataka</a:t>
            </a:r>
            <a:endParaRPr lang="hr-HR" dirty="0">
              <a:latin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r>
              <a:rPr lang="hr-HR" dirty="0">
                <a:latin typeface="Arial" panose="020B0604020202020204" pitchFamily="34" charset="0"/>
              </a:rPr>
              <a:t> podržanim setovima </a:t>
            </a:r>
            <a:r>
              <a:rPr lang="hr-HR" dirty="0" err="1">
                <a:latin typeface="Arial" panose="020B0604020202020204" pitchFamily="34" charset="0"/>
              </a:rPr>
              <a:t>metapodataka</a:t>
            </a:r>
            <a:endParaRPr lang="hr-HR" dirty="0">
              <a:latin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r>
              <a:rPr lang="hr-HR" dirty="0">
                <a:latin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</a:rPr>
              <a:t>izlistanje</a:t>
            </a:r>
            <a:r>
              <a:rPr lang="hr-HR" dirty="0">
                <a:latin typeface="Arial" panose="020B0604020202020204" pitchFamily="34" charset="0"/>
              </a:rPr>
              <a:t> </a:t>
            </a:r>
            <a:r>
              <a:rPr lang="hr-HR" u="sng" dirty="0">
                <a:latin typeface="Arial" panose="020B0604020202020204" pitchFamily="34" charset="0"/>
              </a:rPr>
              <a:t>prvog</a:t>
            </a:r>
            <a:r>
              <a:rPr lang="hr-HR" dirty="0">
                <a:latin typeface="Arial" panose="020B0604020202020204" pitchFamily="34" charset="0"/>
              </a:rPr>
              <a:t> DC zapisa </a:t>
            </a:r>
            <a:r>
              <a:rPr lang="hr-HR" i="1" dirty="0">
                <a:latin typeface="Arial" panose="020B0604020202020204" pitchFamily="34" charset="0"/>
              </a:rPr>
              <a:t>(</a:t>
            </a:r>
            <a:r>
              <a:rPr lang="hr-HR" dirty="0">
                <a:latin typeface="Arial" panose="020B0604020202020204" pitchFamily="34" charset="0"/>
              </a:rPr>
              <a:t>Kako je naslov zapisa? Tko je izdavač zapisa?)</a:t>
            </a:r>
            <a:br>
              <a:rPr lang="hr-HR" i="1" dirty="0">
                <a:latin typeface="Arial" panose="020B0604020202020204" pitchFamily="34" charset="0"/>
              </a:rPr>
            </a:br>
            <a:r>
              <a:rPr lang="hr-HR" i="1" dirty="0">
                <a:latin typeface="Arial" panose="020B0604020202020204" pitchFamily="34" charset="0"/>
              </a:rPr>
              <a:t>- </a:t>
            </a:r>
            <a:r>
              <a:rPr lang="hr-HR" dirty="0">
                <a:latin typeface="Arial" panose="020B0604020202020204" pitchFamily="34" charset="0"/>
              </a:rPr>
              <a:t>pohrani zapis u datoteku </a:t>
            </a:r>
            <a:r>
              <a:rPr lang="hr-HR" b="1" dirty="0">
                <a:latin typeface="Arial" panose="020B0604020202020204" pitchFamily="34" charset="0"/>
              </a:rPr>
              <a:t>oai_hrcak_prezime.xml</a:t>
            </a:r>
            <a:r>
              <a:rPr lang="hr-HR" dirty="0">
                <a:latin typeface="Arial" panose="020B0604020202020204" pitchFamily="34" charset="0"/>
              </a:rPr>
              <a:t>) u XML formatu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68313" y="1757770"/>
            <a:ext cx="8280400" cy="2308324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b="1" dirty="0"/>
              <a:t>ZADATAK 1</a:t>
            </a:r>
          </a:p>
          <a:p>
            <a:pPr eaLnBrk="1" hangingPunct="1"/>
            <a:r>
              <a:rPr lang="hr-HR" dirty="0"/>
              <a:t>U OAI </a:t>
            </a:r>
            <a:r>
              <a:rPr lang="hr-HR" dirty="0" err="1"/>
              <a:t>Repository</a:t>
            </a:r>
            <a:r>
              <a:rPr lang="hr-HR" dirty="0"/>
              <a:t> Exploreru (</a:t>
            </a:r>
            <a:r>
              <a:rPr lang="hr-HR" dirty="0">
                <a:hlinkClick r:id="rId3"/>
              </a:rPr>
              <a:t>http://oai.clarin-pl.eu/</a:t>
            </a:r>
            <a:r>
              <a:rPr lang="hr-HR" dirty="0"/>
              <a:t>) za repozitorij </a:t>
            </a:r>
            <a:r>
              <a:rPr lang="en-US" altLang="en-US" b="1" dirty="0">
                <a:latin typeface="Arial Unicode MS"/>
              </a:rPr>
              <a:t>HRČAK - Portal of Croatian Scientific and Professional Journals</a:t>
            </a:r>
            <a:r>
              <a:rPr lang="hr-HR" b="1" dirty="0">
                <a:latin typeface="Arial" panose="020B0604020202020204" pitchFamily="34" charset="0"/>
              </a:rPr>
              <a:t> </a:t>
            </a:r>
            <a:r>
              <a:rPr lang="hr-HR" dirty="0">
                <a:latin typeface="Arial" panose="020B0604020202020204" pitchFamily="34" charset="0"/>
              </a:rPr>
              <a:t>(</a:t>
            </a:r>
            <a:r>
              <a:rPr lang="hr-HR" dirty="0">
                <a:latin typeface="Arial" panose="020B0604020202020204" pitchFamily="34" charset="0"/>
                <a:hlinkClick r:id="rId4"/>
              </a:rPr>
              <a:t>https://hrcak.srce.hr/oai/</a:t>
            </a:r>
            <a:r>
              <a:rPr lang="hr-HR" dirty="0"/>
              <a:t>) postavi svih 6 OAI-PMH zahtijeva na način da se dobiju sljedeće informacije i zapisi: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AC2E06-B3B7-4711-ACD7-BBF7F23A5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HRČAK - Portal of Croatian Scientific and Professional Journals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54063"/>
            <a:ext cx="7772400" cy="803275"/>
          </a:xfrm>
        </p:spPr>
        <p:txBody>
          <a:bodyPr/>
          <a:lstStyle/>
          <a:p>
            <a:r>
              <a:rPr lang="hr-HR"/>
              <a:t>PRIMJER 2</a:t>
            </a:r>
            <a:endParaRPr lang="hr-HR" i="1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84313"/>
            <a:ext cx="8280400" cy="4105275"/>
          </a:xfrm>
        </p:spPr>
        <p:txBody>
          <a:bodyPr/>
          <a:lstStyle/>
          <a:p>
            <a:endParaRPr lang="en-US" sz="2800" b="1"/>
          </a:p>
          <a:p>
            <a:endParaRPr lang="hr-HR" u="sng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57462" y="3291374"/>
            <a:ext cx="8485325" cy="3293209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hr-HR" sz="2200" dirty="0">
                <a:latin typeface="Arial" panose="020B0604020202020204" pitchFamily="34" charset="0"/>
              </a:rPr>
              <a:t> </a:t>
            </a:r>
            <a:r>
              <a:rPr lang="hr-HR" sz="2200" dirty="0" err="1">
                <a:latin typeface="Arial" panose="020B0604020202020204" pitchFamily="34" charset="0"/>
              </a:rPr>
              <a:t>admin</a:t>
            </a:r>
            <a:r>
              <a:rPr lang="hr-HR" sz="2200" dirty="0">
                <a:latin typeface="Arial" panose="020B0604020202020204" pitchFamily="34" charset="0"/>
              </a:rPr>
              <a:t> e-mail</a:t>
            </a:r>
          </a:p>
          <a:p>
            <a:pPr eaLnBrk="1" hangingPunct="1">
              <a:buFontTx/>
              <a:buChar char="-"/>
            </a:pPr>
            <a:r>
              <a:rPr lang="hr-HR" sz="2200" dirty="0">
                <a:latin typeface="Arial" panose="020B0604020202020204" pitchFamily="34" charset="0"/>
              </a:rPr>
              <a:t> podržane sheme metapodataka</a:t>
            </a:r>
          </a:p>
          <a:p>
            <a:pPr eaLnBrk="1" hangingPunct="1">
              <a:buFontTx/>
              <a:buChar char="-"/>
            </a:pPr>
            <a:r>
              <a:rPr lang="hr-HR" sz="2200" dirty="0">
                <a:latin typeface="Arial" panose="020B0604020202020204" pitchFamily="34" charset="0"/>
              </a:rPr>
              <a:t> </a:t>
            </a:r>
            <a:r>
              <a:rPr lang="hr-HR" sz="2200" u="sng" dirty="0">
                <a:latin typeface="Arial" panose="020B0604020202020204" pitchFamily="34" charset="0"/>
              </a:rPr>
              <a:t>prvi</a:t>
            </a:r>
            <a:r>
              <a:rPr lang="hr-HR" sz="2200" dirty="0">
                <a:latin typeface="Arial" panose="020B0604020202020204" pitchFamily="34" charset="0"/>
              </a:rPr>
              <a:t> </a:t>
            </a:r>
            <a:r>
              <a:rPr lang="hr-HR" sz="2200" b="1" dirty="0">
                <a:latin typeface="Arial" panose="020B0604020202020204" pitchFamily="34" charset="0"/>
              </a:rPr>
              <a:t>DC</a:t>
            </a:r>
            <a:r>
              <a:rPr lang="hr-HR" sz="2200" dirty="0">
                <a:latin typeface="Arial" panose="020B0604020202020204" pitchFamily="34" charset="0"/>
              </a:rPr>
              <a:t> zapis u repozitoriju</a:t>
            </a:r>
            <a:r>
              <a:rPr lang="hr-HR" sz="2200" i="1" dirty="0"/>
              <a:t>. </a:t>
            </a:r>
            <a:r>
              <a:rPr lang="hr-HR" sz="2200" dirty="0"/>
              <a:t>Naslov zapisa ? </a:t>
            </a:r>
            <a:r>
              <a:rPr lang="hr-HR" dirty="0"/>
              <a:t>Koji je datum zapisa? Koji je datum pobiranja?</a:t>
            </a:r>
          </a:p>
          <a:p>
            <a:pPr eaLnBrk="1" hangingPunct="1">
              <a:buFontTx/>
              <a:buChar char="-"/>
            </a:pPr>
            <a:r>
              <a:rPr lang="hr-HR" dirty="0"/>
              <a:t> prva tri seta u repozitoriju</a:t>
            </a:r>
          </a:p>
          <a:p>
            <a:pPr eaLnBrk="1" hangingPunct="1">
              <a:buFontTx/>
              <a:buChar char="-"/>
            </a:pPr>
            <a:r>
              <a:rPr lang="hr-HR" dirty="0"/>
              <a:t> </a:t>
            </a:r>
            <a:r>
              <a:rPr lang="hr-HR" u="sng" dirty="0"/>
              <a:t>prvi</a:t>
            </a:r>
            <a:r>
              <a:rPr lang="hr-HR" dirty="0"/>
              <a:t> </a:t>
            </a:r>
            <a:r>
              <a:rPr lang="hr-HR" b="1" dirty="0"/>
              <a:t>DC</a:t>
            </a:r>
            <a:r>
              <a:rPr lang="hr-HR" dirty="0"/>
              <a:t> zapis iz seta </a:t>
            </a:r>
            <a:r>
              <a:rPr lang="hr-HR" i="1" dirty="0" err="1"/>
              <a:t>Mapas</a:t>
            </a:r>
            <a:r>
              <a:rPr lang="hr-HR" dirty="0"/>
              <a:t>. Naslov zapisa? Usporedi ga s prvim zapisom u repozitoriju.</a:t>
            </a:r>
          </a:p>
          <a:p>
            <a:pPr eaLnBrk="1" hangingPunct="1">
              <a:buFontTx/>
              <a:buChar char="-"/>
            </a:pPr>
            <a:r>
              <a:rPr lang="hr-HR" sz="2200" dirty="0">
                <a:latin typeface="Arial" panose="020B0604020202020204" pitchFamily="34" charset="0"/>
              </a:rPr>
              <a:t> </a:t>
            </a:r>
            <a:r>
              <a:rPr lang="hr-HR" sz="2200" u="sng" dirty="0">
                <a:latin typeface="Arial" panose="020B0604020202020204" pitchFamily="34" charset="0"/>
              </a:rPr>
              <a:t>prvi</a:t>
            </a:r>
            <a:r>
              <a:rPr lang="hr-HR" sz="2200" dirty="0">
                <a:latin typeface="Arial" panose="020B0604020202020204" pitchFamily="34" charset="0"/>
              </a:rPr>
              <a:t> </a:t>
            </a:r>
            <a:r>
              <a:rPr lang="hr-HR" sz="2200" b="1" dirty="0">
                <a:latin typeface="Arial" panose="020B0604020202020204" pitchFamily="34" charset="0"/>
              </a:rPr>
              <a:t>ESE</a:t>
            </a:r>
            <a:r>
              <a:rPr lang="hr-HR" sz="2200" dirty="0">
                <a:latin typeface="Arial" panose="020B0604020202020204" pitchFamily="34" charset="0"/>
              </a:rPr>
              <a:t> zapis u repozitoriju u XML-u (pohrani zapis u datoteku </a:t>
            </a:r>
            <a:r>
              <a:rPr lang="hr-HR" sz="2200" b="1" dirty="0">
                <a:latin typeface="Arial" panose="020B0604020202020204" pitchFamily="34" charset="0"/>
              </a:rPr>
              <a:t>oai_ese_prezime.xml</a:t>
            </a:r>
            <a:r>
              <a:rPr lang="hr-HR" sz="2200" dirty="0">
                <a:latin typeface="Arial" panose="020B0604020202020204" pitchFamily="34" charset="0"/>
              </a:rPr>
              <a:t>)</a:t>
            </a:r>
            <a:endParaRPr lang="en-US" sz="2200" dirty="0">
              <a:latin typeface="Arial" panose="020B0604020202020204" pitchFamily="34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36753" y="1717105"/>
            <a:ext cx="8496175" cy="14465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200" b="1" dirty="0"/>
              <a:t>ZADATAK </a:t>
            </a:r>
          </a:p>
          <a:p>
            <a:pPr eaLnBrk="1" hangingPunct="1"/>
            <a:r>
              <a:rPr lang="hr-HR" sz="2200" dirty="0"/>
              <a:t>U OAI </a:t>
            </a:r>
            <a:r>
              <a:rPr lang="hr-HR" sz="2200" dirty="0" err="1"/>
              <a:t>Repository</a:t>
            </a:r>
            <a:r>
              <a:rPr lang="hr-HR" sz="2200" dirty="0"/>
              <a:t> Exploreru (</a:t>
            </a:r>
            <a:r>
              <a:rPr lang="hr-HR" sz="2200" dirty="0">
                <a:hlinkClick r:id="rId3"/>
              </a:rPr>
              <a:t>http://oai.clarin-pl.eu/</a:t>
            </a:r>
            <a:r>
              <a:rPr lang="hr-HR" sz="2200" dirty="0"/>
              <a:t>) za repozitorij </a:t>
            </a:r>
            <a:r>
              <a:rPr lang="es-ES" sz="2200" b="1" dirty="0"/>
              <a:t>Archivo de la Ciudad de Arganda del Rey</a:t>
            </a:r>
            <a:r>
              <a:rPr lang="hr-HR" sz="2200" b="1" dirty="0"/>
              <a:t> </a:t>
            </a:r>
            <a:r>
              <a:rPr lang="hr-HR" sz="2200" dirty="0"/>
              <a:t>postavi svih 6 OAI-PMH zahtijeva na način da se dobiju sljedeće informacije i zapisi: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9999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99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591</Words>
  <Application>Microsoft Office PowerPoint</Application>
  <PresentationFormat>Prikaz na zaslonu (4:3)</PresentationFormat>
  <Paragraphs>71</Paragraphs>
  <Slides>11</Slides>
  <Notes>10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Times New Roman</vt:lpstr>
      <vt:lpstr>Verdana</vt:lpstr>
      <vt:lpstr>Default Design</vt:lpstr>
      <vt:lpstr>Vježba 9</vt:lpstr>
      <vt:lpstr>OAI-PMH</vt:lpstr>
      <vt:lpstr>OAI-PMH (2)</vt:lpstr>
      <vt:lpstr>Fukcioniranje OAI-PMH</vt:lpstr>
      <vt:lpstr>Fukcioniranje OAI-PMH (2)</vt:lpstr>
      <vt:lpstr>Repository Explorer</vt:lpstr>
      <vt:lpstr>OAI-PMH zahtijevi (“verbs”)</vt:lpstr>
      <vt:lpstr>PRIMJER 1</vt:lpstr>
      <vt:lpstr>PRIMJER 2</vt:lpstr>
      <vt:lpstr>PRIMJER 3</vt:lpstr>
      <vt:lpstr>Registri repozitorija</vt:lpstr>
    </vt:vector>
  </TitlesOfParts>
  <Company>Dosada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INFORMACIJSKA TEHNOLOGIJA vježbe</dc:title>
  <dc:creator>Boris Bosancic</dc:creator>
  <cp:lastModifiedBy>Korisnik</cp:lastModifiedBy>
  <cp:revision>273</cp:revision>
  <dcterms:created xsi:type="dcterms:W3CDTF">2005-10-30T12:45:42Z</dcterms:created>
  <dcterms:modified xsi:type="dcterms:W3CDTF">2021-12-16T09:38:19Z</dcterms:modified>
</cp:coreProperties>
</file>