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24" r:id="rId3"/>
    <p:sldId id="257" r:id="rId4"/>
    <p:sldId id="276" r:id="rId5"/>
    <p:sldId id="277" r:id="rId6"/>
    <p:sldId id="278" r:id="rId7"/>
    <p:sldId id="279" r:id="rId8"/>
    <p:sldId id="287" r:id="rId9"/>
    <p:sldId id="280" r:id="rId10"/>
    <p:sldId id="369" r:id="rId11"/>
    <p:sldId id="282" r:id="rId12"/>
    <p:sldId id="361" r:id="rId13"/>
    <p:sldId id="283" r:id="rId14"/>
    <p:sldId id="284" r:id="rId15"/>
    <p:sldId id="285" r:id="rId16"/>
    <p:sldId id="343" r:id="rId17"/>
    <p:sldId id="344" r:id="rId18"/>
    <p:sldId id="290" r:id="rId19"/>
    <p:sldId id="370" r:id="rId20"/>
    <p:sldId id="291" r:id="rId21"/>
    <p:sldId id="345" r:id="rId22"/>
    <p:sldId id="346" r:id="rId23"/>
    <p:sldId id="347" r:id="rId24"/>
    <p:sldId id="348" r:id="rId25"/>
    <p:sldId id="349" r:id="rId26"/>
    <p:sldId id="296" r:id="rId27"/>
    <p:sldId id="325" r:id="rId28"/>
    <p:sldId id="362" r:id="rId29"/>
    <p:sldId id="363" r:id="rId30"/>
    <p:sldId id="326" r:id="rId31"/>
    <p:sldId id="364" r:id="rId32"/>
    <p:sldId id="355" r:id="rId33"/>
    <p:sldId id="299" r:id="rId34"/>
    <p:sldId id="340" r:id="rId35"/>
    <p:sldId id="341" r:id="rId36"/>
    <p:sldId id="342" r:id="rId37"/>
    <p:sldId id="301" r:id="rId38"/>
    <p:sldId id="358" r:id="rId39"/>
    <p:sldId id="359" r:id="rId40"/>
    <p:sldId id="360" r:id="rId41"/>
    <p:sldId id="328" r:id="rId42"/>
    <p:sldId id="371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72" r:id="rId52"/>
    <p:sldId id="337" r:id="rId53"/>
    <p:sldId id="338" r:id="rId54"/>
    <p:sldId id="339" r:id="rId55"/>
    <p:sldId id="354" r:id="rId56"/>
    <p:sldId id="316" r:id="rId57"/>
    <p:sldId id="317" r:id="rId58"/>
    <p:sldId id="356" r:id="rId59"/>
    <p:sldId id="357" r:id="rId60"/>
    <p:sldId id="315" r:id="rId61"/>
    <p:sldId id="318" r:id="rId62"/>
    <p:sldId id="319" r:id="rId63"/>
    <p:sldId id="320" r:id="rId64"/>
    <p:sldId id="321" r:id="rId65"/>
    <p:sldId id="322" r:id="rId66"/>
    <p:sldId id="375" r:id="rId67"/>
    <p:sldId id="374" r:id="rId68"/>
    <p:sldId id="373" r:id="rId69"/>
    <p:sldId id="295" r:id="rId70"/>
    <p:sldId id="303" r:id="rId71"/>
    <p:sldId id="307" r:id="rId72"/>
    <p:sldId id="365" r:id="rId73"/>
    <p:sldId id="367" r:id="rId74"/>
    <p:sldId id="366" r:id="rId75"/>
    <p:sldId id="368" r:id="rId76"/>
    <p:sldId id="376" r:id="rId77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98" autoAdjust="0"/>
  </p:normalViewPr>
  <p:slideViewPr>
    <p:cSldViewPr>
      <p:cViewPr varScale="1">
        <p:scale>
          <a:sx n="89" d="100"/>
          <a:sy n="89" d="100"/>
        </p:scale>
        <p:origin x="2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EF28-E356-4817-BA91-3BF503A8813E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24B2D-D031-4B32-AA67-7F4A1F7A0A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2026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5ACB-E6F7-49E3-B90B-66E161246C44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7B7D-CC7E-43B2-BA0D-FB123B08BB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21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N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NA_splicing" TargetMode="External"/><Relationship Id="rId5" Type="http://schemas.openxmlformats.org/officeDocument/2006/relationships/hyperlink" Target="https://en.wikipedia.org/wiki/Spliceosome" TargetMode="External"/><Relationship Id="rId4" Type="http://schemas.openxmlformats.org/officeDocument/2006/relationships/hyperlink" Target="https://en.wikipedia.org/wiki/Pre-mRNA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ce" TargetMode="External"/><Relationship Id="rId3" Type="http://schemas.openxmlformats.org/officeDocument/2006/relationships/hyperlink" Target="http://en.wikipedia.org/wiki/Null_hypothesis" TargetMode="External"/><Relationship Id="rId7" Type="http://schemas.openxmlformats.org/officeDocument/2006/relationships/hyperlink" Target="http://en.wikipedia.org/wiki/Level_of_measurement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ample_(statistics)" TargetMode="External"/><Relationship Id="rId11" Type="http://schemas.openxmlformats.org/officeDocument/2006/relationships/hyperlink" Target="http://en.wikipedia.org/wiki/Statistical_independence" TargetMode="External"/><Relationship Id="rId5" Type="http://schemas.openxmlformats.org/officeDocument/2006/relationships/hyperlink" Target="http://en.wikipedia.org/wiki/Event_(probability_theory)" TargetMode="External"/><Relationship Id="rId10" Type="http://schemas.openxmlformats.org/officeDocument/2006/relationships/hyperlink" Target="http://en.wikipedia.org/wiki/Binomial_distribution" TargetMode="External"/><Relationship Id="rId4" Type="http://schemas.openxmlformats.org/officeDocument/2006/relationships/hyperlink" Target="http://en.wikipedia.org/wiki/Frequency_distribution" TargetMode="External"/><Relationship Id="rId9" Type="http://schemas.openxmlformats.org/officeDocument/2006/relationships/hyperlink" Target="http://en.wikipedia.org/wiki/Probability_theory" TargetMode="Externa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ce" TargetMode="External"/><Relationship Id="rId3" Type="http://schemas.openxmlformats.org/officeDocument/2006/relationships/hyperlink" Target="http://en.wikipedia.org/wiki/Null_hypothesis" TargetMode="External"/><Relationship Id="rId7" Type="http://schemas.openxmlformats.org/officeDocument/2006/relationships/hyperlink" Target="http://en.wikipedia.org/wiki/Level_of_measurement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ample_(statistics)" TargetMode="External"/><Relationship Id="rId11" Type="http://schemas.openxmlformats.org/officeDocument/2006/relationships/hyperlink" Target="http://en.wikipedia.org/wiki/Statistical_independence" TargetMode="External"/><Relationship Id="rId5" Type="http://schemas.openxmlformats.org/officeDocument/2006/relationships/hyperlink" Target="http://en.wikipedia.org/wiki/Event_(probability_theory)" TargetMode="External"/><Relationship Id="rId10" Type="http://schemas.openxmlformats.org/officeDocument/2006/relationships/hyperlink" Target="http://en.wikipedia.org/wiki/Binomial_distribution" TargetMode="External"/><Relationship Id="rId4" Type="http://schemas.openxmlformats.org/officeDocument/2006/relationships/hyperlink" Target="http://en.wikipedia.org/wiki/Frequency_distribution" TargetMode="External"/><Relationship Id="rId9" Type="http://schemas.openxmlformats.org/officeDocument/2006/relationships/hyperlink" Target="http://en.wikipedia.org/wiki/Probability_theory" TargetMode="External"/></Relationships>
</file>

<file path=ppt/notesSlides/_rels/notes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ce" TargetMode="External"/><Relationship Id="rId3" Type="http://schemas.openxmlformats.org/officeDocument/2006/relationships/hyperlink" Target="http://en.wikipedia.org/wiki/Null_hypothesis" TargetMode="External"/><Relationship Id="rId7" Type="http://schemas.openxmlformats.org/officeDocument/2006/relationships/hyperlink" Target="http://en.wikipedia.org/wiki/Level_of_measurement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ample_(statistics)" TargetMode="External"/><Relationship Id="rId11" Type="http://schemas.openxmlformats.org/officeDocument/2006/relationships/hyperlink" Target="http://en.wikipedia.org/wiki/Statistical_independence" TargetMode="External"/><Relationship Id="rId5" Type="http://schemas.openxmlformats.org/officeDocument/2006/relationships/hyperlink" Target="http://en.wikipedia.org/wiki/Event_(probability_theory)" TargetMode="External"/><Relationship Id="rId10" Type="http://schemas.openxmlformats.org/officeDocument/2006/relationships/hyperlink" Target="http://en.wikipedia.org/wiki/Binomial_distribution" TargetMode="External"/><Relationship Id="rId4" Type="http://schemas.openxmlformats.org/officeDocument/2006/relationships/hyperlink" Target="http://en.wikipedia.org/wiki/Frequency_distribution" TargetMode="External"/><Relationship Id="rId9" Type="http://schemas.openxmlformats.org/officeDocument/2006/relationships/hyperlink" Target="http://en.wikipedia.org/wiki/Probability_theor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567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Note: </a:t>
            </a:r>
            <a:r>
              <a:rPr lang="nb-NO" dirty="0" err="1"/>
              <a:t>There</a:t>
            </a:r>
            <a:r>
              <a:rPr lang="nb-NO" baseline="0" dirty="0"/>
              <a:t> </a:t>
            </a:r>
            <a:r>
              <a:rPr lang="nb-NO" baseline="0" dirty="0" err="1"/>
              <a:t>could</a:t>
            </a:r>
            <a:r>
              <a:rPr lang="nb-NO" baseline="0" dirty="0"/>
              <a:t> be </a:t>
            </a:r>
            <a:r>
              <a:rPr lang="nb-NO" baseline="0" dirty="0" err="1"/>
              <a:t>adbantegous</a:t>
            </a:r>
            <a:r>
              <a:rPr lang="nb-NO" baseline="0" dirty="0"/>
              <a:t> to re-</a:t>
            </a:r>
            <a:r>
              <a:rPr lang="nb-NO" baseline="0" dirty="0" err="1"/>
              <a:t>align</a:t>
            </a:r>
            <a:r>
              <a:rPr lang="nb-NO" baseline="0" dirty="0"/>
              <a:t> all </a:t>
            </a:r>
            <a:r>
              <a:rPr lang="nb-NO" baseline="0" dirty="0" err="1"/>
              <a:t>reads</a:t>
            </a:r>
            <a:r>
              <a:rPr lang="nb-NO" baseline="0" dirty="0"/>
              <a:t>, </a:t>
            </a:r>
            <a:r>
              <a:rPr lang="nb-NO" baseline="0" dirty="0" err="1"/>
              <a:t>since</a:t>
            </a:r>
            <a:r>
              <a:rPr lang="nb-NO" baseline="0" dirty="0"/>
              <a:t>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potentially</a:t>
            </a:r>
            <a:r>
              <a:rPr lang="nb-NO" baseline="0" dirty="0"/>
              <a:t> have a </a:t>
            </a:r>
            <a:r>
              <a:rPr lang="nb-NO" baseline="0" dirty="0" err="1"/>
              <a:t>better</a:t>
            </a:r>
            <a:r>
              <a:rPr lang="nb-NO" baseline="0" dirty="0"/>
              <a:t> match to a </a:t>
            </a:r>
            <a:r>
              <a:rPr lang="nb-NO" baseline="0" dirty="0" err="1"/>
              <a:t>newly</a:t>
            </a:r>
            <a:r>
              <a:rPr lang="nb-NO" baseline="0" dirty="0"/>
              <a:t> </a:t>
            </a:r>
            <a:r>
              <a:rPr lang="nb-NO" baseline="0" dirty="0" err="1"/>
              <a:t>discovered</a:t>
            </a:r>
            <a:r>
              <a:rPr lang="nb-NO" baseline="0" dirty="0"/>
              <a:t> </a:t>
            </a:r>
            <a:r>
              <a:rPr lang="nb-NO" baseline="0" dirty="0" err="1"/>
              <a:t>splice</a:t>
            </a:r>
            <a:r>
              <a:rPr lang="nb-NO" baseline="0" dirty="0"/>
              <a:t> junctions </a:t>
            </a:r>
            <a:r>
              <a:rPr lang="nb-NO" baseline="0" dirty="0" err="1"/>
              <a:t>than</a:t>
            </a:r>
            <a:r>
              <a:rPr lang="nb-NO" baseline="0" dirty="0"/>
              <a:t> a </a:t>
            </a:r>
            <a:r>
              <a:rPr lang="nb-NO" baseline="0" dirty="0" err="1"/>
              <a:t>previous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 </a:t>
            </a:r>
            <a:r>
              <a:rPr lang="nb-NO" baseline="0" dirty="0" err="1"/>
              <a:t>site</a:t>
            </a:r>
            <a:r>
              <a:rPr lang="nb-NO" baseline="0" dirty="0"/>
              <a:t>. </a:t>
            </a:r>
          </a:p>
          <a:p>
            <a:r>
              <a:rPr lang="nb-NO" baseline="0" dirty="0"/>
              <a:t>Note: for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organisms</a:t>
            </a:r>
            <a:r>
              <a:rPr lang="nb-NO" baseline="0" dirty="0"/>
              <a:t>, </a:t>
            </a:r>
            <a:r>
              <a:rPr lang="nb-NO" baseline="0" dirty="0" err="1"/>
              <a:t>lncRNA</a:t>
            </a:r>
            <a:r>
              <a:rPr lang="nb-NO" baseline="0" dirty="0"/>
              <a:t> </a:t>
            </a:r>
            <a:r>
              <a:rPr lang="nb-NO" baseline="0" dirty="0" err="1"/>
              <a:t>annotation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becoming</a:t>
            </a:r>
            <a:r>
              <a:rPr lang="nb-NO" baseline="0" dirty="0"/>
              <a:t> more and more </a:t>
            </a:r>
            <a:r>
              <a:rPr lang="nb-NO" baseline="0" dirty="0" err="1"/>
              <a:t>comprehensive</a:t>
            </a:r>
            <a:r>
              <a:rPr lang="nb-NO" baseline="0" dirty="0"/>
              <a:t>, </a:t>
            </a:r>
            <a:r>
              <a:rPr lang="nb-NO" baseline="0" dirty="0" err="1"/>
              <a:t>ao</a:t>
            </a:r>
            <a:r>
              <a:rPr lang="nb-NO" baseline="0" dirty="0"/>
              <a:t> </a:t>
            </a:r>
            <a:r>
              <a:rPr lang="nb-NO" baseline="0" dirty="0" err="1"/>
              <a:t>annotation</a:t>
            </a:r>
            <a:r>
              <a:rPr lang="nb-NO" baseline="0" dirty="0"/>
              <a:t> </a:t>
            </a:r>
            <a:r>
              <a:rPr lang="nb-NO" baseline="0" dirty="0" err="1"/>
              <a:t>approaches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be a </a:t>
            </a:r>
            <a:r>
              <a:rPr lang="nb-NO" baseline="0" dirty="0" err="1"/>
              <a:t>better</a:t>
            </a:r>
            <a:r>
              <a:rPr lang="nb-NO" baseline="0" dirty="0"/>
              <a:t> choice </a:t>
            </a:r>
            <a:r>
              <a:rPr lang="nb-NO" baseline="0" dirty="0" err="1"/>
              <a:t>here</a:t>
            </a:r>
            <a:r>
              <a:rPr lang="nb-NO" baseline="0" dirty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585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Low-complexity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discarded</a:t>
            </a:r>
            <a:r>
              <a:rPr lang="nb-NO" dirty="0"/>
              <a:t>,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manyy</a:t>
            </a:r>
            <a:r>
              <a:rPr lang="nb-NO" dirty="0"/>
              <a:t> </a:t>
            </a:r>
            <a:r>
              <a:rPr lang="nb-NO" dirty="0" err="1"/>
              <a:t>repeats</a:t>
            </a:r>
            <a:r>
              <a:rPr lang="nb-NO" dirty="0"/>
              <a:t> or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consecutive</a:t>
            </a:r>
            <a:r>
              <a:rPr lang="nb-NO" dirty="0"/>
              <a:t> A’s and T’s etc..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align</a:t>
            </a:r>
            <a:r>
              <a:rPr lang="nb-NO" dirty="0"/>
              <a:t> </a:t>
            </a:r>
            <a:r>
              <a:rPr lang="nb-NO" dirty="0" err="1"/>
              <a:t>unambiguosly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903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strategy</a:t>
            </a:r>
            <a:r>
              <a:rPr lang="nb-NO" dirty="0"/>
              <a:t> is still used by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workflows</a:t>
            </a:r>
            <a:r>
              <a:rPr lang="nb-NO" dirty="0"/>
              <a:t>, like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Ensembl</a:t>
            </a:r>
            <a:r>
              <a:rPr lang="nb-NO" baseline="0" dirty="0"/>
              <a:t> </a:t>
            </a:r>
            <a:r>
              <a:rPr lang="nb-NO" baseline="0" dirty="0" err="1"/>
              <a:t>workflow</a:t>
            </a:r>
            <a:r>
              <a:rPr lang="nb-NO" baseline="0" dirty="0"/>
              <a:t> for </a:t>
            </a:r>
            <a:r>
              <a:rPr lang="nb-NO" baseline="0" dirty="0" err="1"/>
              <a:t>generating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models</a:t>
            </a:r>
            <a:r>
              <a:rPr lang="nb-NO" baseline="0" dirty="0"/>
              <a:t> from RNA-</a:t>
            </a:r>
            <a:r>
              <a:rPr lang="nb-NO" baseline="0" dirty="0" err="1"/>
              <a:t>Seq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68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9684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1750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Figure</a:t>
            </a:r>
            <a:r>
              <a:rPr lang="nb-NO" dirty="0"/>
              <a:t>: </a:t>
            </a:r>
            <a:r>
              <a:rPr lang="nb-NO" dirty="0" err="1"/>
              <a:t>Exclusion</a:t>
            </a:r>
            <a:r>
              <a:rPr lang="nb-NO" baseline="0" dirty="0"/>
              <a:t> and </a:t>
            </a:r>
            <a:r>
              <a:rPr lang="nb-NO" baseline="0" dirty="0" err="1"/>
              <a:t>Inclusion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. More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both</a:t>
            </a:r>
            <a:r>
              <a:rPr lang="nb-NO" baseline="0" dirty="0"/>
              <a:t> </a:t>
            </a:r>
            <a:r>
              <a:rPr lang="nb-NO" baseline="0" dirty="0" err="1"/>
              <a:t>inclusive</a:t>
            </a:r>
            <a:r>
              <a:rPr lang="nb-NO" baseline="0" dirty="0"/>
              <a:t> and </a:t>
            </a:r>
            <a:r>
              <a:rPr lang="nb-NO" baseline="0" dirty="0" err="1"/>
              <a:t>exclusive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long </a:t>
            </a:r>
            <a:r>
              <a:rPr lang="nb-NO" baseline="0" dirty="0" err="1"/>
              <a:t>genomic</a:t>
            </a:r>
            <a:r>
              <a:rPr lang="nb-NO" baseline="0" dirty="0"/>
              <a:t> </a:t>
            </a:r>
            <a:r>
              <a:rPr lang="nb-NO" baseline="0" dirty="0" err="1"/>
              <a:t>distances</a:t>
            </a:r>
            <a:r>
              <a:rPr lang="nb-NO" baseline="0" dirty="0"/>
              <a:t> (</a:t>
            </a:r>
            <a:r>
              <a:rPr lang="nb-NO" baseline="0" dirty="0" err="1"/>
              <a:t>much</a:t>
            </a:r>
            <a:r>
              <a:rPr lang="nb-NO" baseline="0" dirty="0"/>
              <a:t> longer </a:t>
            </a:r>
            <a:r>
              <a:rPr lang="nb-NO" baseline="0" dirty="0" err="1"/>
              <a:t>than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insertion</a:t>
            </a:r>
            <a:r>
              <a:rPr lang="nb-NO" baseline="0" dirty="0"/>
              <a:t> </a:t>
            </a:r>
            <a:r>
              <a:rPr lang="nb-NO" baseline="0" dirty="0" err="1"/>
              <a:t>site</a:t>
            </a:r>
            <a:r>
              <a:rPr lang="nb-NO" baseline="0" dirty="0"/>
              <a:t>) and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sufficient</a:t>
            </a:r>
            <a:r>
              <a:rPr lang="nb-NO" baseline="0" dirty="0"/>
              <a:t> support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indicative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a </a:t>
            </a:r>
            <a:r>
              <a:rPr lang="nb-NO" baseline="0" dirty="0" err="1"/>
              <a:t>splice</a:t>
            </a:r>
            <a:r>
              <a:rPr lang="nb-NO" baseline="0" dirty="0"/>
              <a:t> (or </a:t>
            </a:r>
            <a:r>
              <a:rPr lang="nb-NO" baseline="0" dirty="0" err="1"/>
              <a:t>fusion</a:t>
            </a:r>
            <a:r>
              <a:rPr lang="nb-NO" baseline="0" dirty="0"/>
              <a:t>)-</a:t>
            </a:r>
            <a:r>
              <a:rPr lang="nb-NO" baseline="0" dirty="0" err="1"/>
              <a:t>event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The </a:t>
            </a:r>
            <a:r>
              <a:rPr lang="nb-NO" baseline="0" dirty="0" err="1"/>
              <a:t>upper-bottom</a:t>
            </a:r>
            <a:r>
              <a:rPr lang="nb-NO" baseline="0" dirty="0"/>
              <a:t> </a:t>
            </a:r>
            <a:r>
              <a:rPr lang="nb-NO" baseline="0" dirty="0" err="1"/>
              <a:t>yellow</a:t>
            </a:r>
            <a:r>
              <a:rPr lang="nb-NO" baseline="0" dirty="0"/>
              <a:t> fragment </a:t>
            </a:r>
            <a:r>
              <a:rPr lang="nb-NO" baseline="0" dirty="0" err="1"/>
              <a:t>would</a:t>
            </a:r>
            <a:r>
              <a:rPr lang="nb-NO" baseline="0" dirty="0"/>
              <a:t> not </a:t>
            </a:r>
            <a:r>
              <a:rPr lang="nb-NO" baseline="0" dirty="0" err="1"/>
              <a:t>say</a:t>
            </a:r>
            <a:r>
              <a:rPr lang="nb-NO" baseline="0" dirty="0"/>
              <a:t> </a:t>
            </a:r>
            <a:r>
              <a:rPr lang="nb-NO" baseline="0" dirty="0" err="1"/>
              <a:t>anything</a:t>
            </a:r>
            <a:r>
              <a:rPr lang="nb-NO" baseline="0" dirty="0"/>
              <a:t> </a:t>
            </a:r>
            <a:r>
              <a:rPr lang="nb-NO" baseline="0" dirty="0" err="1"/>
              <a:t>about</a:t>
            </a:r>
            <a:r>
              <a:rPr lang="nb-NO" baseline="0" dirty="0"/>
              <a:t> </a:t>
            </a:r>
            <a:r>
              <a:rPr lang="nb-NO" baseline="0" dirty="0" err="1"/>
              <a:t>splicing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single-end case,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will</a:t>
            </a:r>
            <a:r>
              <a:rPr lang="nb-NO" baseline="0" dirty="0"/>
              <a:t> be </a:t>
            </a:r>
            <a:r>
              <a:rPr lang="nb-NO" baseline="0" dirty="0" err="1"/>
              <a:t>indicative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 case.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9349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fusion</a:t>
            </a:r>
            <a:r>
              <a:rPr lang="nb-NO" dirty="0"/>
              <a:t> point is </a:t>
            </a:r>
            <a:r>
              <a:rPr lang="nb-NO" dirty="0" err="1"/>
              <a:t>generally</a:t>
            </a:r>
            <a:r>
              <a:rPr lang="nb-NO" baseline="0" dirty="0"/>
              <a:t> a problem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. </a:t>
            </a:r>
            <a:r>
              <a:rPr lang="nb-NO" baseline="0" dirty="0" err="1"/>
              <a:t>Also</a:t>
            </a:r>
            <a:r>
              <a:rPr lang="nb-NO" baseline="0" dirty="0"/>
              <a:t> for </a:t>
            </a:r>
            <a:r>
              <a:rPr lang="nb-NO" baseline="0" dirty="0" err="1"/>
              <a:t>finding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exact</a:t>
            </a:r>
            <a:r>
              <a:rPr lang="nb-NO" baseline="0" dirty="0"/>
              <a:t> </a:t>
            </a:r>
            <a:r>
              <a:rPr lang="nb-NO" baseline="0" dirty="0" err="1"/>
              <a:t>exon-exon</a:t>
            </a:r>
            <a:r>
              <a:rPr lang="nb-NO" baseline="0" dirty="0"/>
              <a:t> junction point in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sequencing</a:t>
            </a:r>
            <a:r>
              <a:rPr lang="nb-NO" baseline="0" dirty="0"/>
              <a:t>. </a:t>
            </a:r>
          </a:p>
          <a:p>
            <a:r>
              <a:rPr lang="nb-NO" baseline="0" dirty="0"/>
              <a:t>This is an </a:t>
            </a:r>
            <a:r>
              <a:rPr lang="nb-NO" baseline="0" dirty="0" err="1"/>
              <a:t>example</a:t>
            </a:r>
            <a:r>
              <a:rPr lang="nb-NO" baseline="0" dirty="0"/>
              <a:t> from gene-</a:t>
            </a:r>
            <a:r>
              <a:rPr lang="nb-NO" baseline="0" dirty="0" err="1"/>
              <a:t>fusion</a:t>
            </a:r>
            <a:r>
              <a:rPr lang="nb-NO" baseline="0" dirty="0"/>
              <a:t>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illustrates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problem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5686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fusion</a:t>
            </a:r>
            <a:r>
              <a:rPr lang="nb-NO" dirty="0"/>
              <a:t> point is </a:t>
            </a:r>
            <a:r>
              <a:rPr lang="nb-NO" dirty="0" err="1"/>
              <a:t>generally</a:t>
            </a:r>
            <a:r>
              <a:rPr lang="nb-NO" baseline="0" dirty="0"/>
              <a:t> a problem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. </a:t>
            </a:r>
            <a:r>
              <a:rPr lang="nb-NO" baseline="0" dirty="0" err="1"/>
              <a:t>Also</a:t>
            </a:r>
            <a:r>
              <a:rPr lang="nb-NO" baseline="0" dirty="0"/>
              <a:t> for </a:t>
            </a:r>
            <a:r>
              <a:rPr lang="nb-NO" baseline="0" dirty="0" err="1"/>
              <a:t>finding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exact</a:t>
            </a:r>
            <a:r>
              <a:rPr lang="nb-NO" baseline="0" dirty="0"/>
              <a:t> </a:t>
            </a:r>
            <a:r>
              <a:rPr lang="nb-NO" baseline="0" dirty="0" err="1"/>
              <a:t>exon-exon</a:t>
            </a:r>
            <a:r>
              <a:rPr lang="nb-NO" baseline="0" dirty="0"/>
              <a:t> junction point in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sequencing</a:t>
            </a:r>
            <a:r>
              <a:rPr lang="nb-NO" baseline="0" dirty="0"/>
              <a:t>. </a:t>
            </a:r>
          </a:p>
          <a:p>
            <a:r>
              <a:rPr lang="nb-NO" baseline="0" dirty="0"/>
              <a:t>This is an </a:t>
            </a:r>
            <a:r>
              <a:rPr lang="nb-NO" baseline="0" dirty="0" err="1"/>
              <a:t>example</a:t>
            </a:r>
            <a:r>
              <a:rPr lang="nb-NO" baseline="0" dirty="0"/>
              <a:t> from gene-</a:t>
            </a:r>
            <a:r>
              <a:rPr lang="nb-NO" baseline="0" dirty="0" err="1"/>
              <a:t>fusion</a:t>
            </a:r>
            <a:r>
              <a:rPr lang="nb-NO" baseline="0" dirty="0"/>
              <a:t>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illustrates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problem</a:t>
            </a:r>
          </a:p>
          <a:p>
            <a:endParaRPr lang="nb-NO" baseline="0" dirty="0"/>
          </a:p>
          <a:p>
            <a:r>
              <a:rPr lang="nb-NO" baseline="0" dirty="0" err="1"/>
              <a:t>Why</a:t>
            </a:r>
            <a:r>
              <a:rPr lang="nb-NO" baseline="0" dirty="0"/>
              <a:t> gene-</a:t>
            </a:r>
            <a:r>
              <a:rPr lang="nb-NO" baseline="0" dirty="0" err="1"/>
              <a:t>fusions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more </a:t>
            </a:r>
            <a:r>
              <a:rPr lang="nb-NO" baseline="0" dirty="0" err="1"/>
              <a:t>demanding</a:t>
            </a:r>
            <a:r>
              <a:rPr lang="nb-NO" baseline="0" dirty="0"/>
              <a:t> is </a:t>
            </a:r>
            <a:r>
              <a:rPr lang="nb-NO" baseline="0" dirty="0" err="1"/>
              <a:t>probably</a:t>
            </a:r>
            <a:r>
              <a:rPr lang="nb-NO" baseline="0" dirty="0"/>
              <a:t> </a:t>
            </a:r>
            <a:r>
              <a:rPr lang="nb-NO" baseline="0" dirty="0" err="1"/>
              <a:t>becuase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number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fusion</a:t>
            </a:r>
            <a:r>
              <a:rPr lang="nb-NO" baseline="0" dirty="0"/>
              <a:t> </a:t>
            </a:r>
            <a:r>
              <a:rPr lang="nb-NO" baseline="0" dirty="0" err="1"/>
              <a:t>candidate</a:t>
            </a:r>
            <a:r>
              <a:rPr lang="nb-NO" baseline="0" dirty="0"/>
              <a:t> </a:t>
            </a:r>
            <a:r>
              <a:rPr lang="nb-NO" baseline="0" dirty="0" err="1"/>
              <a:t>sites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more </a:t>
            </a:r>
            <a:r>
              <a:rPr lang="nb-NO" baseline="0" dirty="0" err="1"/>
              <a:t>than</a:t>
            </a:r>
            <a:r>
              <a:rPr lang="nb-NO" baseline="0" dirty="0"/>
              <a:t> for </a:t>
            </a:r>
            <a:r>
              <a:rPr lang="nb-NO" baseline="0" dirty="0" err="1"/>
              <a:t>splice</a:t>
            </a:r>
            <a:r>
              <a:rPr lang="nb-NO" baseline="0" dirty="0"/>
              <a:t>-variants.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568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best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75-100 </a:t>
            </a:r>
            <a:r>
              <a:rPr lang="nb-NO" baseline="0" dirty="0" err="1"/>
              <a:t>bp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split in at </a:t>
            </a:r>
            <a:r>
              <a:rPr lang="nb-NO" baseline="0" dirty="0" err="1"/>
              <a:t>least</a:t>
            </a:r>
            <a:r>
              <a:rPr lang="nb-NO" baseline="0" dirty="0"/>
              <a:t> </a:t>
            </a:r>
            <a:r>
              <a:rPr lang="nb-NO" baseline="0" dirty="0" err="1"/>
              <a:t>three</a:t>
            </a:r>
            <a:r>
              <a:rPr lang="nb-NO" baseline="0" dirty="0"/>
              <a:t> segments. For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split </a:t>
            </a:r>
            <a:r>
              <a:rPr lang="nb-NO" baseline="0" dirty="0" err="1"/>
              <a:t>into</a:t>
            </a:r>
            <a:r>
              <a:rPr lang="nb-NO" baseline="0" dirty="0"/>
              <a:t> </a:t>
            </a:r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two</a:t>
            </a:r>
            <a:r>
              <a:rPr lang="nb-NO" baseline="0" dirty="0"/>
              <a:t> segments, </a:t>
            </a:r>
            <a:r>
              <a:rPr lang="nb-NO" baseline="0" dirty="0" err="1"/>
              <a:t>you</a:t>
            </a:r>
            <a:r>
              <a:rPr lang="nb-NO" baseline="0" dirty="0"/>
              <a:t> still </a:t>
            </a:r>
            <a:r>
              <a:rPr lang="nb-NO" baseline="0" dirty="0" err="1"/>
              <a:t>need</a:t>
            </a:r>
            <a:r>
              <a:rPr lang="nb-NO" baseline="0" dirty="0"/>
              <a:t> to </a:t>
            </a:r>
            <a:r>
              <a:rPr lang="nb-NO" baseline="0" dirty="0" err="1"/>
              <a:t>apply</a:t>
            </a:r>
            <a:r>
              <a:rPr lang="nb-NO" baseline="0" dirty="0"/>
              <a:t> </a:t>
            </a:r>
            <a:r>
              <a:rPr lang="nb-NO" baseline="0" dirty="0" err="1"/>
              <a:t>splice-site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. (See </a:t>
            </a:r>
            <a:r>
              <a:rPr lang="nb-NO" baseline="0" dirty="0" err="1"/>
              <a:t>SpliceMap</a:t>
            </a:r>
            <a:r>
              <a:rPr lang="nb-NO" baseline="0" dirty="0"/>
              <a:t>-program, Au-2010-NAR for a </a:t>
            </a:r>
            <a:r>
              <a:rPr lang="nb-NO" baseline="0" dirty="0" err="1"/>
              <a:t>possible</a:t>
            </a:r>
            <a:r>
              <a:rPr lang="nb-NO" baseline="0" dirty="0"/>
              <a:t> </a:t>
            </a:r>
            <a:r>
              <a:rPr lang="nb-NO" baseline="0" dirty="0" err="1"/>
              <a:t>strategy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 err="1"/>
              <a:t>Figure</a:t>
            </a:r>
            <a:r>
              <a:rPr lang="nb-NO" baseline="0" dirty="0"/>
              <a:t>: A </a:t>
            </a:r>
            <a:r>
              <a:rPr lang="nb-NO" baseline="0" dirty="0" err="1"/>
              <a:t>sequence</a:t>
            </a:r>
            <a:r>
              <a:rPr lang="nb-NO" baseline="0" dirty="0"/>
              <a:t> fragment spanning 3’end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 1, </a:t>
            </a:r>
            <a:r>
              <a:rPr lang="nb-NO" baseline="0" dirty="0" err="1"/>
              <a:t>exon</a:t>
            </a:r>
            <a:r>
              <a:rPr lang="nb-NO" baseline="0" dirty="0"/>
              <a:t> 2, and 5’end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 3. </a:t>
            </a:r>
          </a:p>
          <a:p>
            <a:endParaRPr lang="nb-NO" baseline="0" dirty="0"/>
          </a:p>
          <a:p>
            <a:r>
              <a:rPr lang="nb-NO" baseline="0" dirty="0" err="1"/>
              <a:t>Could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be applied to gene </a:t>
            </a:r>
            <a:r>
              <a:rPr lang="nb-NO" baseline="0" dirty="0" err="1"/>
              <a:t>fusions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One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argue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longer </a:t>
            </a:r>
            <a:r>
              <a:rPr lang="nb-NO" baseline="0" dirty="0" err="1"/>
              <a:t>sequences</a:t>
            </a:r>
            <a:r>
              <a:rPr lang="nb-NO" baseline="0" dirty="0"/>
              <a:t> make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infomation</a:t>
            </a:r>
            <a:r>
              <a:rPr lang="nb-NO" baseline="0" dirty="0"/>
              <a:t> redundant.</a:t>
            </a:r>
          </a:p>
          <a:p>
            <a:endParaRPr lang="nb-NO" baseline="0" dirty="0"/>
          </a:p>
          <a:p>
            <a:r>
              <a:rPr lang="nb-NO" baseline="0" dirty="0"/>
              <a:t>Note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algorithms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have problems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very</a:t>
            </a:r>
            <a:r>
              <a:rPr lang="nb-NO" baseline="0" dirty="0"/>
              <a:t> long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where</a:t>
            </a:r>
            <a:r>
              <a:rPr lang="nb-NO" baseline="0" dirty="0"/>
              <a:t> </a:t>
            </a:r>
            <a:r>
              <a:rPr lang="nb-NO" baseline="0" dirty="0" err="1"/>
              <a:t>sequences</a:t>
            </a:r>
            <a:r>
              <a:rPr lang="nb-NO" baseline="0" dirty="0"/>
              <a:t> start to </a:t>
            </a:r>
            <a:r>
              <a:rPr lang="nb-NO" baseline="0" dirty="0" err="1"/>
              <a:t>overlap</a:t>
            </a:r>
            <a:r>
              <a:rPr lang="nb-NO" baseline="0" dirty="0"/>
              <a:t> from </a:t>
            </a:r>
            <a:r>
              <a:rPr lang="nb-NO" baseline="0" dirty="0" err="1"/>
              <a:t>each</a:t>
            </a:r>
            <a:r>
              <a:rPr lang="nb-NO" baseline="0" dirty="0"/>
              <a:t> end (100-200bp) ! 75bp standard </a:t>
            </a:r>
            <a:r>
              <a:rPr lang="nb-NO" baseline="0" dirty="0" err="1"/>
              <a:t>illumina</a:t>
            </a:r>
            <a:r>
              <a:rPr lang="nb-NO" baseline="0" dirty="0"/>
              <a:t>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700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best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75-100 </a:t>
            </a:r>
            <a:r>
              <a:rPr lang="nb-NO" baseline="0" dirty="0" err="1"/>
              <a:t>bp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split in at </a:t>
            </a:r>
            <a:r>
              <a:rPr lang="nb-NO" baseline="0" dirty="0" err="1"/>
              <a:t>least</a:t>
            </a:r>
            <a:r>
              <a:rPr lang="nb-NO" baseline="0" dirty="0"/>
              <a:t> </a:t>
            </a:r>
            <a:r>
              <a:rPr lang="nb-NO" baseline="0" dirty="0" err="1"/>
              <a:t>three</a:t>
            </a:r>
            <a:r>
              <a:rPr lang="nb-NO" baseline="0" dirty="0"/>
              <a:t> segments. For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split </a:t>
            </a:r>
            <a:r>
              <a:rPr lang="nb-NO" baseline="0" dirty="0" err="1"/>
              <a:t>into</a:t>
            </a:r>
            <a:r>
              <a:rPr lang="nb-NO" baseline="0" dirty="0"/>
              <a:t> </a:t>
            </a:r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two</a:t>
            </a:r>
            <a:r>
              <a:rPr lang="nb-NO" baseline="0" dirty="0"/>
              <a:t> segments, </a:t>
            </a:r>
            <a:r>
              <a:rPr lang="nb-NO" baseline="0" dirty="0" err="1"/>
              <a:t>you</a:t>
            </a:r>
            <a:r>
              <a:rPr lang="nb-NO" baseline="0" dirty="0"/>
              <a:t> still </a:t>
            </a:r>
            <a:r>
              <a:rPr lang="nb-NO" baseline="0" dirty="0" err="1"/>
              <a:t>need</a:t>
            </a:r>
            <a:r>
              <a:rPr lang="nb-NO" baseline="0" dirty="0"/>
              <a:t> to </a:t>
            </a:r>
            <a:r>
              <a:rPr lang="nb-NO" baseline="0" dirty="0" err="1"/>
              <a:t>apply</a:t>
            </a:r>
            <a:r>
              <a:rPr lang="nb-NO" baseline="0" dirty="0"/>
              <a:t> </a:t>
            </a:r>
            <a:r>
              <a:rPr lang="nb-NO" baseline="0" dirty="0" err="1"/>
              <a:t>splice-site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. (See </a:t>
            </a:r>
            <a:r>
              <a:rPr lang="nb-NO" baseline="0" dirty="0" err="1"/>
              <a:t>SpliceMap</a:t>
            </a:r>
            <a:r>
              <a:rPr lang="nb-NO" baseline="0" dirty="0"/>
              <a:t>-program, Au-2010-NAR for a </a:t>
            </a:r>
            <a:r>
              <a:rPr lang="nb-NO" baseline="0" dirty="0" err="1"/>
              <a:t>possible</a:t>
            </a:r>
            <a:r>
              <a:rPr lang="nb-NO" baseline="0" dirty="0"/>
              <a:t> </a:t>
            </a:r>
            <a:r>
              <a:rPr lang="nb-NO" baseline="0" dirty="0" err="1"/>
              <a:t>strategy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 err="1"/>
              <a:t>Figure</a:t>
            </a:r>
            <a:r>
              <a:rPr lang="nb-NO" baseline="0" dirty="0"/>
              <a:t>: A </a:t>
            </a:r>
            <a:r>
              <a:rPr lang="nb-NO" baseline="0" dirty="0" err="1"/>
              <a:t>sequence</a:t>
            </a:r>
            <a:r>
              <a:rPr lang="nb-NO" baseline="0" dirty="0"/>
              <a:t> fragment spanning 3’end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 1, </a:t>
            </a:r>
            <a:r>
              <a:rPr lang="nb-NO" baseline="0" dirty="0" err="1"/>
              <a:t>exon</a:t>
            </a:r>
            <a:r>
              <a:rPr lang="nb-NO" baseline="0" dirty="0"/>
              <a:t> 2, and 5’end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 3. </a:t>
            </a:r>
          </a:p>
          <a:p>
            <a:endParaRPr lang="nb-NO" baseline="0" dirty="0"/>
          </a:p>
          <a:p>
            <a:r>
              <a:rPr lang="nb-NO" baseline="0" dirty="0" err="1"/>
              <a:t>Could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be applied to gene </a:t>
            </a:r>
            <a:r>
              <a:rPr lang="nb-NO" baseline="0" dirty="0" err="1"/>
              <a:t>fusions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One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argue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longer </a:t>
            </a:r>
            <a:r>
              <a:rPr lang="nb-NO" baseline="0" dirty="0" err="1"/>
              <a:t>sequences</a:t>
            </a:r>
            <a:r>
              <a:rPr lang="nb-NO" baseline="0" dirty="0"/>
              <a:t> make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infomation</a:t>
            </a:r>
            <a:r>
              <a:rPr lang="nb-NO" baseline="0" dirty="0"/>
              <a:t> redundant.</a:t>
            </a:r>
          </a:p>
          <a:p>
            <a:endParaRPr lang="nb-NO" baseline="0" dirty="0"/>
          </a:p>
          <a:p>
            <a:r>
              <a:rPr lang="nb-NO" baseline="0" dirty="0"/>
              <a:t>Note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algorithms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have problems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very</a:t>
            </a:r>
            <a:r>
              <a:rPr lang="nb-NO" baseline="0" dirty="0"/>
              <a:t> long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where</a:t>
            </a:r>
            <a:r>
              <a:rPr lang="nb-NO" baseline="0" dirty="0"/>
              <a:t> </a:t>
            </a:r>
            <a:r>
              <a:rPr lang="nb-NO" baseline="0" dirty="0" err="1"/>
              <a:t>sequences</a:t>
            </a:r>
            <a:r>
              <a:rPr lang="nb-NO" baseline="0" dirty="0"/>
              <a:t> start to </a:t>
            </a:r>
            <a:r>
              <a:rPr lang="nb-NO" baseline="0" dirty="0" err="1"/>
              <a:t>overlap</a:t>
            </a:r>
            <a:r>
              <a:rPr lang="nb-NO" baseline="0" dirty="0"/>
              <a:t> from </a:t>
            </a:r>
            <a:r>
              <a:rPr lang="nb-NO" baseline="0" dirty="0" err="1"/>
              <a:t>each</a:t>
            </a:r>
            <a:r>
              <a:rPr lang="nb-NO" baseline="0" dirty="0"/>
              <a:t> end (100-200bp) ! 75bp standard </a:t>
            </a:r>
            <a:r>
              <a:rPr lang="nb-NO" baseline="0" dirty="0" err="1"/>
              <a:t>illumina</a:t>
            </a:r>
            <a:r>
              <a:rPr lang="nb-NO" baseline="0" dirty="0"/>
              <a:t>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70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Illustration</a:t>
            </a:r>
            <a:r>
              <a:rPr lang="nb-NO" dirty="0"/>
              <a:t> is for DNA (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coverage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 err="1"/>
              <a:t>Include</a:t>
            </a:r>
            <a:r>
              <a:rPr lang="nb-NO" baseline="0" dirty="0"/>
              <a:t> </a:t>
            </a:r>
          </a:p>
          <a:p>
            <a:endParaRPr lang="nb-NO" baseline="0" dirty="0"/>
          </a:p>
          <a:p>
            <a:r>
              <a:rPr lang="nb-NO" baseline="0" dirty="0" err="1"/>
              <a:t>Mutation</a:t>
            </a:r>
            <a:endParaRPr lang="nb-NO" baseline="0" dirty="0"/>
          </a:p>
          <a:p>
            <a:r>
              <a:rPr lang="nb-NO" baseline="0" dirty="0" err="1"/>
              <a:t>Indel</a:t>
            </a:r>
            <a:r>
              <a:rPr lang="nb-NO" baseline="0" dirty="0"/>
              <a:t>(</a:t>
            </a:r>
            <a:r>
              <a:rPr lang="nb-NO" baseline="0" dirty="0" err="1"/>
              <a:t>short</a:t>
            </a:r>
            <a:r>
              <a:rPr lang="nb-NO" baseline="0" dirty="0"/>
              <a:t> </a:t>
            </a:r>
            <a:r>
              <a:rPr lang="nb-NO" baseline="0" dirty="0" err="1"/>
              <a:t>insertion</a:t>
            </a:r>
            <a:r>
              <a:rPr lang="nb-NO" baseline="0" dirty="0"/>
              <a:t>)</a:t>
            </a:r>
          </a:p>
          <a:p>
            <a:r>
              <a:rPr lang="nb-NO" baseline="0" dirty="0" err="1"/>
              <a:t>Deletion</a:t>
            </a:r>
            <a:r>
              <a:rPr lang="nb-NO" baseline="0" dirty="0"/>
              <a:t> and </a:t>
            </a:r>
            <a:r>
              <a:rPr lang="nb-NO" baseline="0" dirty="0" err="1"/>
              <a:t>gain</a:t>
            </a:r>
            <a:endParaRPr lang="nb-NO" baseline="0" dirty="0"/>
          </a:p>
          <a:p>
            <a:r>
              <a:rPr lang="nb-NO" dirty="0"/>
              <a:t>Translocation (</a:t>
            </a:r>
            <a:r>
              <a:rPr lang="nb-NO" dirty="0" err="1"/>
              <a:t>chromosomal</a:t>
            </a:r>
            <a:r>
              <a:rPr lang="nb-NO" dirty="0"/>
              <a:t> rearrangement)</a:t>
            </a:r>
            <a:r>
              <a:rPr lang="nb-NO" baseline="0" dirty="0"/>
              <a:t> </a:t>
            </a:r>
          </a:p>
          <a:p>
            <a:r>
              <a:rPr lang="nb-NO" baseline="0" dirty="0" err="1"/>
              <a:t>Pathogens</a:t>
            </a:r>
            <a:r>
              <a:rPr lang="nb-NO" baseline="0" dirty="0"/>
              <a:t> (Non-human)</a:t>
            </a:r>
          </a:p>
          <a:p>
            <a:endParaRPr lang="nb-NO" baseline="0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72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From </a:t>
            </a:r>
            <a:r>
              <a:rPr lang="nb-NO" dirty="0" err="1"/>
              <a:t>MapSplice</a:t>
            </a:r>
            <a:r>
              <a:rPr lang="nb-NO" dirty="0"/>
              <a:t>.</a:t>
            </a:r>
            <a:r>
              <a:rPr lang="nb-NO" baseline="0" dirty="0"/>
              <a:t> Program used by </a:t>
            </a:r>
            <a:r>
              <a:rPr lang="nb-NO" baseline="0" dirty="0" err="1"/>
              <a:t>the</a:t>
            </a:r>
            <a:r>
              <a:rPr lang="nb-NO" baseline="0" dirty="0"/>
              <a:t> The Cancer </a:t>
            </a:r>
            <a:r>
              <a:rPr lang="nb-NO" baseline="0" dirty="0" err="1"/>
              <a:t>Genome</a:t>
            </a:r>
            <a:r>
              <a:rPr lang="nb-NO" baseline="0" dirty="0"/>
              <a:t> Atlas. </a:t>
            </a:r>
          </a:p>
          <a:p>
            <a:endParaRPr lang="nb-NO" baseline="0" dirty="0"/>
          </a:p>
          <a:p>
            <a:r>
              <a:rPr lang="nb-NO" baseline="0" dirty="0" err="1"/>
              <a:t>Step</a:t>
            </a:r>
            <a:r>
              <a:rPr lang="nb-NO" baseline="0" dirty="0"/>
              <a:t> 2-3: </a:t>
            </a:r>
            <a:r>
              <a:rPr lang="nb-NO" baseline="0" dirty="0" err="1"/>
              <a:t>also</a:t>
            </a:r>
            <a:r>
              <a:rPr lang="nb-NO" baseline="0" dirty="0"/>
              <a:t> have a </a:t>
            </a:r>
            <a:r>
              <a:rPr lang="nb-NO" baseline="0" dirty="0" err="1"/>
              <a:t>strategy</a:t>
            </a:r>
            <a:r>
              <a:rPr lang="nb-NO" baseline="0" dirty="0"/>
              <a:t> for single-</a:t>
            </a:r>
            <a:r>
              <a:rPr lang="nb-NO" baseline="0" dirty="0" err="1"/>
              <a:t>anchored</a:t>
            </a:r>
            <a:r>
              <a:rPr lang="nb-NO" baseline="0" dirty="0"/>
              <a:t> </a:t>
            </a:r>
            <a:r>
              <a:rPr lang="nb-NO" baseline="0" dirty="0" err="1"/>
              <a:t>alignments</a:t>
            </a:r>
            <a:r>
              <a:rPr lang="nb-NO" baseline="0" dirty="0"/>
              <a:t> (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no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splice-site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).</a:t>
            </a:r>
          </a:p>
          <a:p>
            <a:endParaRPr lang="nb-NO" baseline="0" dirty="0"/>
          </a:p>
          <a:p>
            <a:r>
              <a:rPr lang="nb-NO" baseline="0" dirty="0" err="1"/>
              <a:t>Step</a:t>
            </a:r>
            <a:r>
              <a:rPr lang="nb-NO" baseline="0" dirty="0"/>
              <a:t> 6: Select </a:t>
            </a:r>
            <a:r>
              <a:rPr lang="nb-NO" baseline="0" dirty="0" err="1"/>
              <a:t>alignments</a:t>
            </a:r>
            <a:r>
              <a:rPr lang="nb-NO" baseline="0" dirty="0"/>
              <a:t> for </a:t>
            </a:r>
            <a:r>
              <a:rPr lang="nb-NO" baseline="0" dirty="0" err="1"/>
              <a:t>each</a:t>
            </a:r>
            <a:r>
              <a:rPr lang="nb-NO" baseline="0" dirty="0"/>
              <a:t> tag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best </a:t>
            </a:r>
            <a:r>
              <a:rPr lang="nb-NO" baseline="0" dirty="0" err="1"/>
              <a:t>quality</a:t>
            </a:r>
            <a:r>
              <a:rPr lang="nb-NO" baseline="0" dirty="0"/>
              <a:t> score, and report </a:t>
            </a:r>
            <a:r>
              <a:rPr lang="nb-NO" baseline="0" dirty="0" err="1"/>
              <a:t>result</a:t>
            </a:r>
            <a:r>
              <a:rPr lang="nb-NO" baseline="0" dirty="0"/>
              <a:t>. (</a:t>
            </a:r>
            <a:r>
              <a:rPr lang="nb-NO" baseline="0" dirty="0" err="1"/>
              <a:t>Remember</a:t>
            </a:r>
            <a:r>
              <a:rPr lang="nb-NO" baseline="0" dirty="0"/>
              <a:t>, </a:t>
            </a:r>
            <a:r>
              <a:rPr lang="nb-NO" baseline="0" dirty="0" err="1"/>
              <a:t>the</a:t>
            </a:r>
            <a:r>
              <a:rPr lang="nb-NO" baseline="0" dirty="0"/>
              <a:t> goal is to </a:t>
            </a:r>
            <a:r>
              <a:rPr lang="nb-NO" baseline="0" dirty="0" err="1"/>
              <a:t>find</a:t>
            </a:r>
            <a:r>
              <a:rPr lang="nb-NO" baseline="0" dirty="0"/>
              <a:t> an </a:t>
            </a:r>
            <a:r>
              <a:rPr lang="nb-NO" baseline="0" dirty="0" err="1"/>
              <a:t>alignment</a:t>
            </a:r>
            <a:r>
              <a:rPr lang="nb-NO" baseline="0" dirty="0"/>
              <a:t> for </a:t>
            </a:r>
            <a:r>
              <a:rPr lang="nb-NO" baseline="0" dirty="0" err="1"/>
              <a:t>each</a:t>
            </a:r>
            <a:r>
              <a:rPr lang="nb-NO" baseline="0" dirty="0"/>
              <a:t> tag!)</a:t>
            </a:r>
          </a:p>
          <a:p>
            <a:endParaRPr lang="nb-NO" baseline="0" dirty="0"/>
          </a:p>
          <a:p>
            <a:r>
              <a:rPr lang="nb-NO" baseline="0" dirty="0" err="1"/>
              <a:t>Step</a:t>
            </a:r>
            <a:r>
              <a:rPr lang="nb-NO" baseline="0" dirty="0"/>
              <a:t> 4: Assembly is straight-forward if all tags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uniquely</a:t>
            </a:r>
            <a:r>
              <a:rPr lang="nb-NO" baseline="0" dirty="0"/>
              <a:t> </a:t>
            </a:r>
            <a:r>
              <a:rPr lang="nb-NO" baseline="0" dirty="0" err="1"/>
              <a:t>aligned</a:t>
            </a:r>
            <a:r>
              <a:rPr lang="nb-NO" baseline="0" dirty="0"/>
              <a:t>. </a:t>
            </a:r>
            <a:r>
              <a:rPr lang="nb-NO" baseline="0" dirty="0" err="1"/>
              <a:t>However</a:t>
            </a:r>
            <a:r>
              <a:rPr lang="nb-NO" baseline="0" dirty="0"/>
              <a:t>, not if a tag is </a:t>
            </a:r>
            <a:r>
              <a:rPr lang="nb-NO" baseline="0" dirty="0" err="1"/>
              <a:t>ambigously</a:t>
            </a:r>
            <a:r>
              <a:rPr lang="nb-NO" baseline="0" dirty="0"/>
              <a:t> </a:t>
            </a:r>
            <a:r>
              <a:rPr lang="nb-NO" baseline="0" dirty="0" err="1"/>
              <a:t>mapped</a:t>
            </a:r>
            <a:r>
              <a:rPr lang="nb-NO" baseline="0" dirty="0"/>
              <a:t> (</a:t>
            </a:r>
            <a:r>
              <a:rPr lang="nb-NO" baseline="0" dirty="0" err="1"/>
              <a:t>map</a:t>
            </a:r>
            <a:r>
              <a:rPr lang="nb-NO" baseline="0" dirty="0"/>
              <a:t> to </a:t>
            </a:r>
            <a:r>
              <a:rPr lang="nb-NO" baseline="0" dirty="0" err="1"/>
              <a:t>several</a:t>
            </a:r>
            <a:r>
              <a:rPr lang="nb-NO" baseline="0" dirty="0"/>
              <a:t> locations). (This </a:t>
            </a:r>
            <a:r>
              <a:rPr lang="nb-NO" baseline="0" dirty="0" err="1"/>
              <a:t>seem</a:t>
            </a:r>
            <a:r>
              <a:rPr lang="nb-NO" baseline="0" dirty="0"/>
              <a:t> to be more </a:t>
            </a:r>
            <a:r>
              <a:rPr lang="nb-NO" baseline="0" dirty="0" err="1"/>
              <a:t>allowable</a:t>
            </a:r>
            <a:r>
              <a:rPr lang="nb-NO" baseline="0" dirty="0"/>
              <a:t> in RNA-</a:t>
            </a:r>
            <a:r>
              <a:rPr lang="nb-NO" baseline="0" dirty="0" err="1"/>
              <a:t>Seq</a:t>
            </a:r>
            <a:r>
              <a:rPr lang="nb-NO" baseline="0" dirty="0"/>
              <a:t> </a:t>
            </a:r>
            <a:r>
              <a:rPr lang="nb-NO" baseline="0" dirty="0" err="1"/>
              <a:t>than</a:t>
            </a:r>
            <a:r>
              <a:rPr lang="nb-NO" baseline="0" dirty="0"/>
              <a:t> DNA and </a:t>
            </a:r>
            <a:r>
              <a:rPr lang="nb-NO" baseline="0" dirty="0" err="1"/>
              <a:t>ChIP-Seq</a:t>
            </a:r>
            <a:r>
              <a:rPr lang="nb-NO" baseline="0" dirty="0"/>
              <a:t>, </a:t>
            </a:r>
            <a:r>
              <a:rPr lang="nb-NO" baseline="0" dirty="0" err="1"/>
              <a:t>where</a:t>
            </a:r>
            <a:r>
              <a:rPr lang="nb-NO" baseline="0" dirty="0"/>
              <a:t> </a:t>
            </a:r>
            <a:r>
              <a:rPr lang="nb-NO" baseline="0" dirty="0" err="1"/>
              <a:t>ambigous</a:t>
            </a:r>
            <a:r>
              <a:rPr lang="nb-NO" baseline="0" dirty="0"/>
              <a:t> tags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mostly</a:t>
            </a:r>
            <a:r>
              <a:rPr lang="nb-NO" baseline="0" dirty="0"/>
              <a:t> </a:t>
            </a:r>
            <a:r>
              <a:rPr lang="nb-NO" baseline="0" dirty="0" err="1"/>
              <a:t>discarded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/>
              <a:t>Step5: </a:t>
            </a:r>
            <a:r>
              <a:rPr lang="nb-NO" baseline="0" dirty="0" err="1"/>
              <a:t>Anchor</a:t>
            </a:r>
            <a:r>
              <a:rPr lang="nb-NO" baseline="0" dirty="0"/>
              <a:t> </a:t>
            </a:r>
            <a:r>
              <a:rPr lang="nb-NO" baseline="0" dirty="0" err="1"/>
              <a:t>quality</a:t>
            </a:r>
            <a:r>
              <a:rPr lang="nb-NO" baseline="0" dirty="0"/>
              <a:t>: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presence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long </a:t>
            </a:r>
            <a:r>
              <a:rPr lang="nb-NO" baseline="0" dirty="0" err="1"/>
              <a:t>sequence-mappings</a:t>
            </a:r>
            <a:r>
              <a:rPr lang="nb-NO" baseline="0" dirty="0"/>
              <a:t> (</a:t>
            </a:r>
            <a:r>
              <a:rPr lang="nb-NO" baseline="0" dirty="0" err="1"/>
              <a:t>anchors</a:t>
            </a:r>
            <a:r>
              <a:rPr lang="nb-NO" baseline="0" dirty="0"/>
              <a:t>)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each</a:t>
            </a:r>
            <a:r>
              <a:rPr lang="nb-NO" baseline="0" dirty="0"/>
              <a:t> side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junction, </a:t>
            </a:r>
            <a:r>
              <a:rPr lang="nb-NO" baseline="0" dirty="0" err="1"/>
              <a:t>Entropy</a:t>
            </a:r>
            <a:r>
              <a:rPr lang="nb-NO" baseline="0" dirty="0"/>
              <a:t>: </a:t>
            </a:r>
            <a:r>
              <a:rPr lang="nb-NO" baseline="0" dirty="0" err="1"/>
              <a:t>Diversity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splice</a:t>
            </a:r>
            <a:r>
              <a:rPr lang="nb-NO" baseline="0" dirty="0"/>
              <a:t>-junction </a:t>
            </a:r>
            <a:r>
              <a:rPr lang="nb-NO" baseline="0" dirty="0" err="1"/>
              <a:t>positions</a:t>
            </a:r>
            <a:r>
              <a:rPr lang="nb-NO" baseline="0" dirty="0"/>
              <a:t>.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1703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50</a:t>
            </a:r>
            <a:r>
              <a:rPr lang="nb-NO" baseline="0" dirty="0"/>
              <a:t> </a:t>
            </a:r>
            <a:r>
              <a:rPr lang="nb-NO" baseline="0" dirty="0" err="1"/>
              <a:t>bp</a:t>
            </a:r>
            <a:r>
              <a:rPr lang="nb-NO" baseline="0" dirty="0"/>
              <a:t> is </a:t>
            </a:r>
            <a:r>
              <a:rPr lang="nb-NO" baseline="0" dirty="0" err="1"/>
              <a:t>maybe</a:t>
            </a:r>
            <a:r>
              <a:rPr lang="nb-NO" baseline="0" dirty="0"/>
              <a:t> a little </a:t>
            </a:r>
            <a:r>
              <a:rPr lang="nb-NO" baseline="0" dirty="0" err="1"/>
              <a:t>short</a:t>
            </a:r>
            <a:r>
              <a:rPr lang="nb-NO" baseline="0" dirty="0"/>
              <a:t>. </a:t>
            </a:r>
            <a:r>
              <a:rPr lang="nb-NO" baseline="0" dirty="0" err="1"/>
              <a:t>Should</a:t>
            </a:r>
            <a:r>
              <a:rPr lang="nb-NO" baseline="0" dirty="0"/>
              <a:t> be at </a:t>
            </a:r>
            <a:r>
              <a:rPr lang="nb-NO" baseline="0" dirty="0" err="1"/>
              <a:t>least</a:t>
            </a:r>
            <a:r>
              <a:rPr lang="nb-NO" baseline="0" dirty="0"/>
              <a:t> 75 </a:t>
            </a:r>
            <a:r>
              <a:rPr lang="nb-NO" baseline="0" dirty="0" err="1"/>
              <a:t>bp</a:t>
            </a:r>
            <a:r>
              <a:rPr lang="nb-NO" baseline="0" dirty="0"/>
              <a:t>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143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Segments must be segments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same </a:t>
            </a:r>
            <a:r>
              <a:rPr lang="nb-NO" baseline="0" dirty="0" err="1"/>
              <a:t>read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143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read-prefix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start/end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? (I </a:t>
            </a:r>
            <a:r>
              <a:rPr lang="nb-NO" baseline="0" dirty="0" err="1"/>
              <a:t>think</a:t>
            </a:r>
            <a:r>
              <a:rPr lang="nb-NO" baseline="0" dirty="0"/>
              <a:t> so at </a:t>
            </a:r>
            <a:r>
              <a:rPr lang="nb-NO" baseline="0" dirty="0" err="1"/>
              <a:t>least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143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143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  <a:p>
            <a:r>
              <a:rPr lang="nb-NO" dirty="0"/>
              <a:t>Junction</a:t>
            </a:r>
            <a:r>
              <a:rPr lang="nb-NO" baseline="0" dirty="0"/>
              <a:t> </a:t>
            </a:r>
            <a:r>
              <a:rPr lang="nb-NO" baseline="0" dirty="0" err="1"/>
              <a:t>quality</a:t>
            </a:r>
            <a:r>
              <a:rPr lang="nb-NO" baseline="0" dirty="0"/>
              <a:t> </a:t>
            </a:r>
            <a:r>
              <a:rPr lang="nb-NO" baseline="0" dirty="0" err="1"/>
              <a:t>criteria</a:t>
            </a:r>
            <a:r>
              <a:rPr lang="nb-NO" baseline="0" dirty="0"/>
              <a:t> </a:t>
            </a:r>
            <a:r>
              <a:rPr lang="nb-NO" baseline="0" dirty="0" err="1"/>
              <a:t>described</a:t>
            </a:r>
            <a:r>
              <a:rPr lang="nb-NO" baseline="0" dirty="0"/>
              <a:t> on </a:t>
            </a:r>
            <a:r>
              <a:rPr lang="nb-NO" baseline="0" dirty="0" err="1"/>
              <a:t>next</a:t>
            </a:r>
            <a:r>
              <a:rPr lang="nb-NO" baseline="0" dirty="0"/>
              <a:t> slide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143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712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dirty="0" err="1"/>
              <a:t>After</a:t>
            </a:r>
            <a:r>
              <a:rPr lang="nb-NO" b="0" baseline="0" dirty="0"/>
              <a:t> </a:t>
            </a:r>
            <a:r>
              <a:rPr lang="nb-NO" b="0" baseline="0" dirty="0" err="1"/>
              <a:t>this</a:t>
            </a:r>
            <a:r>
              <a:rPr lang="nb-NO" b="0" baseline="0" dirty="0"/>
              <a:t> general </a:t>
            </a:r>
            <a:r>
              <a:rPr lang="nb-NO" b="0" baseline="0" dirty="0" err="1"/>
              <a:t>principle</a:t>
            </a:r>
            <a:r>
              <a:rPr lang="nb-NO" b="0" baseline="0" dirty="0"/>
              <a:t> is </a:t>
            </a:r>
            <a:r>
              <a:rPr lang="nb-NO" b="0" baseline="0" dirty="0" err="1"/>
              <a:t>established</a:t>
            </a:r>
            <a:r>
              <a:rPr lang="nb-NO" b="0" baseline="0" dirty="0"/>
              <a:t>, most </a:t>
            </a:r>
            <a:r>
              <a:rPr lang="nb-NO" b="0" baseline="0" dirty="0" err="1"/>
              <a:t>efforts</a:t>
            </a:r>
            <a:r>
              <a:rPr lang="nb-NO" b="0" baseline="0" dirty="0"/>
              <a:t> have </a:t>
            </a:r>
            <a:r>
              <a:rPr lang="nb-NO" b="0" baseline="0" dirty="0" err="1"/>
              <a:t>been</a:t>
            </a:r>
            <a:r>
              <a:rPr lang="nb-NO" b="0" baseline="0" dirty="0"/>
              <a:t> </a:t>
            </a:r>
            <a:r>
              <a:rPr lang="nb-NO" b="0" baseline="0" dirty="0" err="1"/>
              <a:t>put</a:t>
            </a:r>
            <a:r>
              <a:rPr lang="nb-NO" b="0" baseline="0" dirty="0"/>
              <a:t> to make </a:t>
            </a:r>
            <a:r>
              <a:rPr lang="nb-NO" b="0" baseline="0" dirty="0" err="1"/>
              <a:t>clever</a:t>
            </a:r>
            <a:r>
              <a:rPr lang="nb-NO" b="0" baseline="0" dirty="0"/>
              <a:t> </a:t>
            </a:r>
            <a:r>
              <a:rPr lang="nb-NO" b="0" baseline="0" dirty="0" err="1"/>
              <a:t>ways</a:t>
            </a:r>
            <a:r>
              <a:rPr lang="nb-NO" b="0" baseline="0" dirty="0"/>
              <a:t> </a:t>
            </a:r>
            <a:r>
              <a:rPr lang="nb-NO" b="0" baseline="0" dirty="0" err="1"/>
              <a:t>of</a:t>
            </a:r>
            <a:r>
              <a:rPr lang="nb-NO" b="0" baseline="0" dirty="0"/>
              <a:t> speeding up </a:t>
            </a:r>
            <a:r>
              <a:rPr lang="nb-NO" b="0" baseline="0" dirty="0" err="1"/>
              <a:t>the</a:t>
            </a:r>
            <a:r>
              <a:rPr lang="nb-NO" b="0" baseline="0" dirty="0"/>
              <a:t> </a:t>
            </a:r>
            <a:r>
              <a:rPr lang="nb-NO" b="0" baseline="0" dirty="0" err="1"/>
              <a:t>process</a:t>
            </a:r>
            <a:r>
              <a:rPr lang="nb-NO" b="0" baseline="0" dirty="0"/>
              <a:t>. One </a:t>
            </a:r>
            <a:r>
              <a:rPr lang="nb-NO" b="0" baseline="0" dirty="0" err="1"/>
              <a:t>of</a:t>
            </a:r>
            <a:r>
              <a:rPr lang="nb-NO" b="0" baseline="0" dirty="0"/>
              <a:t> </a:t>
            </a:r>
            <a:r>
              <a:rPr lang="nb-NO" b="0" baseline="0" dirty="0" err="1"/>
              <a:t>the</a:t>
            </a:r>
            <a:r>
              <a:rPr lang="nb-NO" b="0" baseline="0" dirty="0"/>
              <a:t> first </a:t>
            </a:r>
            <a:r>
              <a:rPr lang="nb-NO" b="0" baseline="0" dirty="0" err="1"/>
              <a:t>improvements</a:t>
            </a:r>
            <a:r>
              <a:rPr lang="nb-NO" b="0" baseline="0" dirty="0"/>
              <a:t> </a:t>
            </a:r>
            <a:r>
              <a:rPr lang="nb-NO" b="0" baseline="0" dirty="0" err="1"/>
              <a:t>were</a:t>
            </a:r>
            <a:r>
              <a:rPr lang="nb-NO" b="0" baseline="0" dirty="0"/>
              <a:t> STAR </a:t>
            </a:r>
            <a:r>
              <a:rPr lang="nb-NO" b="0" baseline="0" dirty="0" err="1"/>
              <a:t>aligner</a:t>
            </a:r>
            <a:r>
              <a:rPr lang="nb-NO" b="0" baseline="0" dirty="0"/>
              <a:t>. </a:t>
            </a:r>
            <a:endParaRPr lang="nb-NO" b="0" dirty="0"/>
          </a:p>
          <a:p>
            <a:endParaRPr lang="nb-NO" b="1" dirty="0"/>
          </a:p>
          <a:p>
            <a:r>
              <a:rPr lang="nb-NO" b="1" dirty="0" err="1"/>
              <a:t>Targeted</a:t>
            </a:r>
            <a:r>
              <a:rPr lang="nb-NO" b="1" dirty="0"/>
              <a:t> split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read</a:t>
            </a:r>
            <a:r>
              <a:rPr lang="nb-NO" b="1" dirty="0"/>
              <a:t> at</a:t>
            </a:r>
            <a:r>
              <a:rPr lang="nb-NO" b="1" baseline="0" dirty="0"/>
              <a:t> point </a:t>
            </a:r>
            <a:r>
              <a:rPr lang="nb-NO" b="1" baseline="0" dirty="0" err="1"/>
              <a:t>where</a:t>
            </a:r>
            <a:r>
              <a:rPr lang="nb-NO" b="1" baseline="0" dirty="0"/>
              <a:t> </a:t>
            </a:r>
            <a:r>
              <a:rPr lang="nb-NO" b="1" baseline="0" dirty="0" err="1"/>
              <a:t>no</a:t>
            </a:r>
            <a:r>
              <a:rPr lang="nb-NO" b="1" baseline="0" dirty="0"/>
              <a:t> match is </a:t>
            </a:r>
            <a:r>
              <a:rPr lang="nb-NO" b="1" baseline="0" dirty="0" err="1"/>
              <a:t>found</a:t>
            </a:r>
            <a:r>
              <a:rPr lang="nb-NO" b="1" baseline="0" dirty="0"/>
              <a:t> </a:t>
            </a:r>
            <a:r>
              <a:rPr lang="nb-NO" b="1" baseline="0" dirty="0" err="1"/>
              <a:t>improves</a:t>
            </a:r>
            <a:r>
              <a:rPr lang="nb-NO" b="1" baseline="0" dirty="0"/>
              <a:t> speed over </a:t>
            </a:r>
            <a:r>
              <a:rPr lang="nb-NO" b="1" baseline="0" dirty="0" err="1"/>
              <a:t>arbitrary</a:t>
            </a:r>
            <a:r>
              <a:rPr lang="nb-NO" b="1" baseline="0" dirty="0"/>
              <a:t> split-points </a:t>
            </a:r>
            <a:r>
              <a:rPr lang="nb-NO" b="1" baseline="0" dirty="0" err="1"/>
              <a:t>followed</a:t>
            </a:r>
            <a:r>
              <a:rPr lang="nb-NO" b="1" baseline="0" dirty="0"/>
              <a:t> by </a:t>
            </a:r>
            <a:r>
              <a:rPr lang="nb-NO" b="1" baseline="0" dirty="0" err="1"/>
              <a:t>seraches</a:t>
            </a:r>
            <a:r>
              <a:rPr lang="nb-NO" b="1" baseline="0" dirty="0"/>
              <a:t> (KEY POINT!)</a:t>
            </a:r>
          </a:p>
          <a:p>
            <a:endParaRPr lang="nb-NO" baseline="0" dirty="0"/>
          </a:p>
          <a:p>
            <a:r>
              <a:rPr lang="nb-NO" baseline="0" dirty="0" err="1"/>
              <a:t>Window-sizes</a:t>
            </a:r>
            <a:r>
              <a:rPr lang="nb-NO" baseline="0" dirty="0"/>
              <a:t> for </a:t>
            </a:r>
            <a:r>
              <a:rPr lang="nb-NO" baseline="0" dirty="0" err="1"/>
              <a:t>assembly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 by </a:t>
            </a:r>
            <a:r>
              <a:rPr lang="nb-NO" baseline="0" dirty="0" err="1"/>
              <a:t>expected</a:t>
            </a:r>
            <a:r>
              <a:rPr lang="nb-NO" baseline="0" dirty="0"/>
              <a:t> </a:t>
            </a:r>
            <a:r>
              <a:rPr lang="nb-NO" baseline="0" dirty="0" err="1"/>
              <a:t>intron-length</a:t>
            </a:r>
            <a:r>
              <a:rPr lang="nb-NO" baseline="0" dirty="0"/>
              <a:t>. Reads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stiched</a:t>
            </a:r>
            <a:r>
              <a:rPr lang="nb-NO" baseline="0" dirty="0"/>
              <a:t> </a:t>
            </a:r>
            <a:r>
              <a:rPr lang="nb-NO" baseline="0" dirty="0" err="1"/>
              <a:t>together</a:t>
            </a:r>
            <a:r>
              <a:rPr lang="nb-NO" baseline="0" dirty="0"/>
              <a:t> </a:t>
            </a:r>
            <a:r>
              <a:rPr lang="nb-NO" baseline="0" dirty="0" err="1"/>
              <a:t>within</a:t>
            </a:r>
            <a:r>
              <a:rPr lang="nb-NO" baseline="0" dirty="0"/>
              <a:t> </a:t>
            </a:r>
            <a:r>
              <a:rPr lang="nb-NO" baseline="0" dirty="0" err="1"/>
              <a:t>windows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on </a:t>
            </a:r>
            <a:r>
              <a:rPr lang="nb-NO" baseline="0" dirty="0" err="1"/>
              <a:t>anchor</a:t>
            </a:r>
            <a:r>
              <a:rPr lang="nb-NO" baseline="0" dirty="0"/>
              <a:t> fragments (</a:t>
            </a:r>
            <a:r>
              <a:rPr lang="nb-NO" baseline="0" dirty="0" err="1"/>
              <a:t>how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these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? High </a:t>
            </a:r>
            <a:r>
              <a:rPr lang="nb-NO" baseline="0" dirty="0" err="1"/>
              <a:t>confidence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?). </a:t>
            </a:r>
            <a:r>
              <a:rPr lang="nb-NO" baseline="0" dirty="0" err="1"/>
              <a:t>Window-sizes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over-run if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information</a:t>
            </a:r>
            <a:r>
              <a:rPr lang="nb-NO" baseline="0" dirty="0"/>
              <a:t> is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available</a:t>
            </a:r>
            <a:r>
              <a:rPr lang="nb-NO" baseline="0" dirty="0"/>
              <a:t>, and </a:t>
            </a:r>
            <a:r>
              <a:rPr lang="nb-NO" baseline="0" dirty="0" err="1"/>
              <a:t>can</a:t>
            </a:r>
            <a:r>
              <a:rPr lang="nb-NO" baseline="0" dirty="0"/>
              <a:t> be used for </a:t>
            </a:r>
            <a:r>
              <a:rPr lang="nb-NO" baseline="0" dirty="0" err="1"/>
              <a:t>stitching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STAR more </a:t>
            </a:r>
            <a:r>
              <a:rPr lang="nb-NO" baseline="0" dirty="0" err="1"/>
              <a:t>effectively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more CPUs to speed up. </a:t>
            </a:r>
            <a:r>
              <a:rPr lang="nb-NO" baseline="0" dirty="0" err="1"/>
              <a:t>TopHat</a:t>
            </a:r>
            <a:r>
              <a:rPr lang="nb-NO" baseline="0" dirty="0"/>
              <a:t> do not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exploit</a:t>
            </a:r>
            <a:r>
              <a:rPr lang="nb-NO" baseline="0" dirty="0"/>
              <a:t> all CPUs due to </a:t>
            </a:r>
            <a:r>
              <a:rPr lang="nb-NO" baseline="0" dirty="0" err="1"/>
              <a:t>bottlenecks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data-</a:t>
            </a:r>
            <a:r>
              <a:rPr lang="nb-NO" baseline="0" dirty="0" err="1"/>
              <a:t>flow</a:t>
            </a:r>
            <a:r>
              <a:rPr lang="nb-NO" baseline="0" dirty="0"/>
              <a:t> (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define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CPUs, it </a:t>
            </a:r>
            <a:r>
              <a:rPr lang="nb-NO" baseline="0" dirty="0" err="1"/>
              <a:t>doesn’t</a:t>
            </a:r>
            <a:r>
              <a:rPr lang="nb-NO" baseline="0" dirty="0"/>
              <a:t>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help</a:t>
            </a:r>
            <a:r>
              <a:rPr lang="nb-NO" baseline="0" dirty="0"/>
              <a:t>..)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427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dirty="0" err="1"/>
              <a:t>After</a:t>
            </a:r>
            <a:r>
              <a:rPr lang="nb-NO" b="0" baseline="0" dirty="0"/>
              <a:t> </a:t>
            </a:r>
            <a:r>
              <a:rPr lang="nb-NO" b="0" baseline="0" dirty="0" err="1"/>
              <a:t>this</a:t>
            </a:r>
            <a:r>
              <a:rPr lang="nb-NO" b="0" baseline="0" dirty="0"/>
              <a:t> general </a:t>
            </a:r>
            <a:r>
              <a:rPr lang="nb-NO" b="0" baseline="0" dirty="0" err="1"/>
              <a:t>principle</a:t>
            </a:r>
            <a:r>
              <a:rPr lang="nb-NO" b="0" baseline="0" dirty="0"/>
              <a:t> is </a:t>
            </a:r>
            <a:r>
              <a:rPr lang="nb-NO" b="0" baseline="0" dirty="0" err="1"/>
              <a:t>established</a:t>
            </a:r>
            <a:r>
              <a:rPr lang="nb-NO" b="0" baseline="0" dirty="0"/>
              <a:t>, most </a:t>
            </a:r>
            <a:r>
              <a:rPr lang="nb-NO" b="0" baseline="0" dirty="0" err="1"/>
              <a:t>efforts</a:t>
            </a:r>
            <a:r>
              <a:rPr lang="nb-NO" b="0" baseline="0" dirty="0"/>
              <a:t> have </a:t>
            </a:r>
            <a:r>
              <a:rPr lang="nb-NO" b="0" baseline="0" dirty="0" err="1"/>
              <a:t>been</a:t>
            </a:r>
            <a:r>
              <a:rPr lang="nb-NO" b="0" baseline="0" dirty="0"/>
              <a:t> </a:t>
            </a:r>
            <a:r>
              <a:rPr lang="nb-NO" b="0" baseline="0" dirty="0" err="1"/>
              <a:t>put</a:t>
            </a:r>
            <a:r>
              <a:rPr lang="nb-NO" b="0" baseline="0" dirty="0"/>
              <a:t> to make </a:t>
            </a:r>
            <a:r>
              <a:rPr lang="nb-NO" b="0" baseline="0" dirty="0" err="1"/>
              <a:t>clever</a:t>
            </a:r>
            <a:r>
              <a:rPr lang="nb-NO" b="0" baseline="0" dirty="0"/>
              <a:t> </a:t>
            </a:r>
            <a:r>
              <a:rPr lang="nb-NO" b="0" baseline="0" dirty="0" err="1"/>
              <a:t>ways</a:t>
            </a:r>
            <a:r>
              <a:rPr lang="nb-NO" b="0" baseline="0" dirty="0"/>
              <a:t> </a:t>
            </a:r>
            <a:r>
              <a:rPr lang="nb-NO" b="0" baseline="0" dirty="0" err="1"/>
              <a:t>of</a:t>
            </a:r>
            <a:r>
              <a:rPr lang="nb-NO" b="0" baseline="0" dirty="0"/>
              <a:t> speeding up </a:t>
            </a:r>
            <a:r>
              <a:rPr lang="nb-NO" b="0" baseline="0" dirty="0" err="1"/>
              <a:t>the</a:t>
            </a:r>
            <a:r>
              <a:rPr lang="nb-NO" b="0" baseline="0" dirty="0"/>
              <a:t> </a:t>
            </a:r>
            <a:r>
              <a:rPr lang="nb-NO" b="0" baseline="0" dirty="0" err="1"/>
              <a:t>process</a:t>
            </a:r>
            <a:r>
              <a:rPr lang="nb-NO" b="0" baseline="0" dirty="0"/>
              <a:t>. One </a:t>
            </a:r>
            <a:r>
              <a:rPr lang="nb-NO" b="0" baseline="0" dirty="0" err="1"/>
              <a:t>of</a:t>
            </a:r>
            <a:r>
              <a:rPr lang="nb-NO" b="0" baseline="0" dirty="0"/>
              <a:t> </a:t>
            </a:r>
            <a:r>
              <a:rPr lang="nb-NO" b="0" baseline="0" dirty="0" err="1"/>
              <a:t>the</a:t>
            </a:r>
            <a:r>
              <a:rPr lang="nb-NO" b="0" baseline="0" dirty="0"/>
              <a:t> first </a:t>
            </a:r>
            <a:r>
              <a:rPr lang="nb-NO" b="0" baseline="0" dirty="0" err="1"/>
              <a:t>improvements</a:t>
            </a:r>
            <a:r>
              <a:rPr lang="nb-NO" b="0" baseline="0" dirty="0"/>
              <a:t> </a:t>
            </a:r>
            <a:r>
              <a:rPr lang="nb-NO" b="0" baseline="0" dirty="0" err="1"/>
              <a:t>were</a:t>
            </a:r>
            <a:r>
              <a:rPr lang="nb-NO" b="0" baseline="0" dirty="0"/>
              <a:t> STAR </a:t>
            </a:r>
            <a:r>
              <a:rPr lang="nb-NO" b="0" baseline="0" dirty="0" err="1"/>
              <a:t>aligner</a:t>
            </a:r>
            <a:r>
              <a:rPr lang="nb-NO" b="0" baseline="0"/>
              <a:t>. </a:t>
            </a:r>
            <a:endParaRPr lang="nb-NO" b="0"/>
          </a:p>
          <a:p>
            <a:endParaRPr lang="nb-NO" b="1" dirty="0"/>
          </a:p>
          <a:p>
            <a:r>
              <a:rPr lang="nb-NO" b="1" dirty="0" err="1"/>
              <a:t>Targeted</a:t>
            </a:r>
            <a:r>
              <a:rPr lang="nb-NO" b="1" dirty="0"/>
              <a:t> split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read</a:t>
            </a:r>
            <a:r>
              <a:rPr lang="nb-NO" b="1" dirty="0"/>
              <a:t> at</a:t>
            </a:r>
            <a:r>
              <a:rPr lang="nb-NO" b="1" baseline="0" dirty="0"/>
              <a:t> point </a:t>
            </a:r>
            <a:r>
              <a:rPr lang="nb-NO" b="1" baseline="0" dirty="0" err="1"/>
              <a:t>where</a:t>
            </a:r>
            <a:r>
              <a:rPr lang="nb-NO" b="1" baseline="0" dirty="0"/>
              <a:t> </a:t>
            </a:r>
            <a:r>
              <a:rPr lang="nb-NO" b="1" baseline="0" dirty="0" err="1"/>
              <a:t>no</a:t>
            </a:r>
            <a:r>
              <a:rPr lang="nb-NO" b="1" baseline="0" dirty="0"/>
              <a:t> match is </a:t>
            </a:r>
            <a:r>
              <a:rPr lang="nb-NO" b="1" baseline="0" dirty="0" err="1"/>
              <a:t>found</a:t>
            </a:r>
            <a:r>
              <a:rPr lang="nb-NO" b="1" baseline="0" dirty="0"/>
              <a:t> </a:t>
            </a:r>
            <a:r>
              <a:rPr lang="nb-NO" b="1" baseline="0" dirty="0" err="1"/>
              <a:t>improves</a:t>
            </a:r>
            <a:r>
              <a:rPr lang="nb-NO" b="1" baseline="0" dirty="0"/>
              <a:t> speed over </a:t>
            </a:r>
            <a:r>
              <a:rPr lang="nb-NO" b="1" baseline="0" dirty="0" err="1"/>
              <a:t>arbitrary</a:t>
            </a:r>
            <a:r>
              <a:rPr lang="nb-NO" b="1" baseline="0" dirty="0"/>
              <a:t> split-points </a:t>
            </a:r>
            <a:r>
              <a:rPr lang="nb-NO" b="1" baseline="0" dirty="0" err="1"/>
              <a:t>followed</a:t>
            </a:r>
            <a:r>
              <a:rPr lang="nb-NO" b="1" baseline="0" dirty="0"/>
              <a:t> by </a:t>
            </a:r>
            <a:r>
              <a:rPr lang="nb-NO" b="1" baseline="0" dirty="0" err="1"/>
              <a:t>seraches</a:t>
            </a:r>
            <a:r>
              <a:rPr lang="nb-NO" b="1" baseline="0" dirty="0"/>
              <a:t> (KEY POINT!)</a:t>
            </a:r>
          </a:p>
          <a:p>
            <a:endParaRPr lang="nb-NO" baseline="0" dirty="0"/>
          </a:p>
          <a:p>
            <a:r>
              <a:rPr lang="nb-NO" baseline="0" dirty="0" err="1"/>
              <a:t>Window-sizes</a:t>
            </a:r>
            <a:r>
              <a:rPr lang="nb-NO" baseline="0" dirty="0"/>
              <a:t> for </a:t>
            </a:r>
            <a:r>
              <a:rPr lang="nb-NO" baseline="0" dirty="0" err="1"/>
              <a:t>assembly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 by </a:t>
            </a:r>
            <a:r>
              <a:rPr lang="nb-NO" baseline="0" dirty="0" err="1"/>
              <a:t>expected</a:t>
            </a:r>
            <a:r>
              <a:rPr lang="nb-NO" baseline="0" dirty="0"/>
              <a:t> </a:t>
            </a:r>
            <a:r>
              <a:rPr lang="nb-NO" baseline="0" dirty="0" err="1"/>
              <a:t>intron-length</a:t>
            </a:r>
            <a:r>
              <a:rPr lang="nb-NO" baseline="0" dirty="0"/>
              <a:t>. Reads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stiched</a:t>
            </a:r>
            <a:r>
              <a:rPr lang="nb-NO" baseline="0" dirty="0"/>
              <a:t> </a:t>
            </a:r>
            <a:r>
              <a:rPr lang="nb-NO" baseline="0" dirty="0" err="1"/>
              <a:t>together</a:t>
            </a:r>
            <a:r>
              <a:rPr lang="nb-NO" baseline="0" dirty="0"/>
              <a:t> </a:t>
            </a:r>
            <a:r>
              <a:rPr lang="nb-NO" baseline="0" dirty="0" err="1"/>
              <a:t>within</a:t>
            </a:r>
            <a:r>
              <a:rPr lang="nb-NO" baseline="0" dirty="0"/>
              <a:t> </a:t>
            </a:r>
            <a:r>
              <a:rPr lang="nb-NO" baseline="0" dirty="0" err="1"/>
              <a:t>windows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on </a:t>
            </a:r>
            <a:r>
              <a:rPr lang="nb-NO" baseline="0" dirty="0" err="1"/>
              <a:t>anchor</a:t>
            </a:r>
            <a:r>
              <a:rPr lang="nb-NO" baseline="0" dirty="0"/>
              <a:t> fragments (</a:t>
            </a:r>
            <a:r>
              <a:rPr lang="nb-NO" baseline="0" dirty="0" err="1"/>
              <a:t>how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these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? High </a:t>
            </a:r>
            <a:r>
              <a:rPr lang="nb-NO" baseline="0" dirty="0" err="1"/>
              <a:t>confidence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?). </a:t>
            </a:r>
            <a:r>
              <a:rPr lang="nb-NO" baseline="0" dirty="0" err="1"/>
              <a:t>Window-sizes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over-run if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information</a:t>
            </a:r>
            <a:r>
              <a:rPr lang="nb-NO" baseline="0" dirty="0"/>
              <a:t> is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available</a:t>
            </a:r>
            <a:r>
              <a:rPr lang="nb-NO" baseline="0" dirty="0"/>
              <a:t>, and </a:t>
            </a:r>
            <a:r>
              <a:rPr lang="nb-NO" baseline="0" dirty="0" err="1"/>
              <a:t>can</a:t>
            </a:r>
            <a:r>
              <a:rPr lang="nb-NO" baseline="0" dirty="0"/>
              <a:t> be used for </a:t>
            </a:r>
            <a:r>
              <a:rPr lang="nb-NO" baseline="0" dirty="0" err="1"/>
              <a:t>stitching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STAR more </a:t>
            </a:r>
            <a:r>
              <a:rPr lang="nb-NO" baseline="0" dirty="0" err="1"/>
              <a:t>effectively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more CPUs to speed up. </a:t>
            </a:r>
            <a:r>
              <a:rPr lang="nb-NO" baseline="0" dirty="0" err="1"/>
              <a:t>TopHat</a:t>
            </a:r>
            <a:r>
              <a:rPr lang="nb-NO" baseline="0" dirty="0"/>
              <a:t> do not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exploit</a:t>
            </a:r>
            <a:r>
              <a:rPr lang="nb-NO" baseline="0" dirty="0"/>
              <a:t> all CPUs due to </a:t>
            </a:r>
            <a:r>
              <a:rPr lang="nb-NO" baseline="0" dirty="0" err="1"/>
              <a:t>bottlenecks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data-</a:t>
            </a:r>
            <a:r>
              <a:rPr lang="nb-NO" baseline="0" dirty="0" err="1"/>
              <a:t>flow</a:t>
            </a:r>
            <a:r>
              <a:rPr lang="nb-NO" baseline="0" dirty="0"/>
              <a:t> (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define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CPUs, it </a:t>
            </a:r>
            <a:r>
              <a:rPr lang="nb-NO" baseline="0" dirty="0" err="1"/>
              <a:t>doesn’t</a:t>
            </a:r>
            <a:r>
              <a:rPr lang="nb-NO" baseline="0" dirty="0"/>
              <a:t>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help</a:t>
            </a:r>
            <a:r>
              <a:rPr lang="nb-NO" baseline="0" dirty="0"/>
              <a:t>..)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427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dirty="0" err="1"/>
              <a:t>After</a:t>
            </a:r>
            <a:r>
              <a:rPr lang="nb-NO" b="0" baseline="0" dirty="0"/>
              <a:t> </a:t>
            </a:r>
            <a:r>
              <a:rPr lang="nb-NO" b="0" baseline="0" dirty="0" err="1"/>
              <a:t>this</a:t>
            </a:r>
            <a:r>
              <a:rPr lang="nb-NO" b="0" baseline="0" dirty="0"/>
              <a:t> general </a:t>
            </a:r>
            <a:r>
              <a:rPr lang="nb-NO" b="0" baseline="0" dirty="0" err="1"/>
              <a:t>principle</a:t>
            </a:r>
            <a:r>
              <a:rPr lang="nb-NO" b="0" baseline="0" dirty="0"/>
              <a:t> is </a:t>
            </a:r>
            <a:r>
              <a:rPr lang="nb-NO" b="0" baseline="0" dirty="0" err="1"/>
              <a:t>established</a:t>
            </a:r>
            <a:r>
              <a:rPr lang="nb-NO" b="0" baseline="0" dirty="0"/>
              <a:t>, most </a:t>
            </a:r>
            <a:r>
              <a:rPr lang="nb-NO" b="0" baseline="0" dirty="0" err="1"/>
              <a:t>efforts</a:t>
            </a:r>
            <a:r>
              <a:rPr lang="nb-NO" b="0" baseline="0" dirty="0"/>
              <a:t> have </a:t>
            </a:r>
            <a:r>
              <a:rPr lang="nb-NO" b="0" baseline="0" dirty="0" err="1"/>
              <a:t>been</a:t>
            </a:r>
            <a:r>
              <a:rPr lang="nb-NO" b="0" baseline="0" dirty="0"/>
              <a:t> </a:t>
            </a:r>
            <a:r>
              <a:rPr lang="nb-NO" b="0" baseline="0" dirty="0" err="1"/>
              <a:t>put</a:t>
            </a:r>
            <a:r>
              <a:rPr lang="nb-NO" b="0" baseline="0" dirty="0"/>
              <a:t> to make </a:t>
            </a:r>
            <a:r>
              <a:rPr lang="nb-NO" b="0" baseline="0" dirty="0" err="1"/>
              <a:t>clever</a:t>
            </a:r>
            <a:r>
              <a:rPr lang="nb-NO" b="0" baseline="0" dirty="0"/>
              <a:t> </a:t>
            </a:r>
            <a:r>
              <a:rPr lang="nb-NO" b="0" baseline="0" dirty="0" err="1"/>
              <a:t>ways</a:t>
            </a:r>
            <a:r>
              <a:rPr lang="nb-NO" b="0" baseline="0" dirty="0"/>
              <a:t> </a:t>
            </a:r>
            <a:r>
              <a:rPr lang="nb-NO" b="0" baseline="0" dirty="0" err="1"/>
              <a:t>of</a:t>
            </a:r>
            <a:r>
              <a:rPr lang="nb-NO" b="0" baseline="0" dirty="0"/>
              <a:t> speeding up </a:t>
            </a:r>
            <a:r>
              <a:rPr lang="nb-NO" b="0" baseline="0" dirty="0" err="1"/>
              <a:t>the</a:t>
            </a:r>
            <a:r>
              <a:rPr lang="nb-NO" b="0" baseline="0" dirty="0"/>
              <a:t> </a:t>
            </a:r>
            <a:r>
              <a:rPr lang="nb-NO" b="0" baseline="0" dirty="0" err="1"/>
              <a:t>process</a:t>
            </a:r>
            <a:r>
              <a:rPr lang="nb-NO" b="0" baseline="0" dirty="0"/>
              <a:t>. One </a:t>
            </a:r>
            <a:r>
              <a:rPr lang="nb-NO" b="0" baseline="0" dirty="0" err="1"/>
              <a:t>of</a:t>
            </a:r>
            <a:r>
              <a:rPr lang="nb-NO" b="0" baseline="0" dirty="0"/>
              <a:t> </a:t>
            </a:r>
            <a:r>
              <a:rPr lang="nb-NO" b="0" baseline="0" dirty="0" err="1"/>
              <a:t>the</a:t>
            </a:r>
            <a:r>
              <a:rPr lang="nb-NO" b="0" baseline="0" dirty="0"/>
              <a:t> first </a:t>
            </a:r>
            <a:r>
              <a:rPr lang="nb-NO" b="0" baseline="0" dirty="0" err="1"/>
              <a:t>improvements</a:t>
            </a:r>
            <a:r>
              <a:rPr lang="nb-NO" b="0" baseline="0" dirty="0"/>
              <a:t> </a:t>
            </a:r>
            <a:r>
              <a:rPr lang="nb-NO" b="0" baseline="0" dirty="0" err="1"/>
              <a:t>were</a:t>
            </a:r>
            <a:r>
              <a:rPr lang="nb-NO" b="0" baseline="0" dirty="0"/>
              <a:t> STAR </a:t>
            </a:r>
            <a:r>
              <a:rPr lang="nb-NO" b="0" baseline="0" dirty="0" err="1"/>
              <a:t>aligner</a:t>
            </a:r>
            <a:r>
              <a:rPr lang="nb-NO" b="0" baseline="0" dirty="0"/>
              <a:t>. </a:t>
            </a:r>
            <a:endParaRPr lang="nb-NO" b="0" dirty="0"/>
          </a:p>
          <a:p>
            <a:endParaRPr lang="nb-NO" b="1" dirty="0"/>
          </a:p>
          <a:p>
            <a:r>
              <a:rPr lang="nb-NO" b="1" dirty="0" err="1"/>
              <a:t>Targeted</a:t>
            </a:r>
            <a:r>
              <a:rPr lang="nb-NO" b="1" dirty="0"/>
              <a:t> split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read</a:t>
            </a:r>
            <a:r>
              <a:rPr lang="nb-NO" b="1" dirty="0"/>
              <a:t> at</a:t>
            </a:r>
            <a:r>
              <a:rPr lang="nb-NO" b="1" baseline="0" dirty="0"/>
              <a:t> point </a:t>
            </a:r>
            <a:r>
              <a:rPr lang="nb-NO" b="1" baseline="0" dirty="0" err="1"/>
              <a:t>where</a:t>
            </a:r>
            <a:r>
              <a:rPr lang="nb-NO" b="1" baseline="0" dirty="0"/>
              <a:t> </a:t>
            </a:r>
            <a:r>
              <a:rPr lang="nb-NO" b="1" baseline="0" dirty="0" err="1"/>
              <a:t>no</a:t>
            </a:r>
            <a:r>
              <a:rPr lang="nb-NO" b="1" baseline="0" dirty="0"/>
              <a:t> match is </a:t>
            </a:r>
            <a:r>
              <a:rPr lang="nb-NO" b="1" baseline="0" dirty="0" err="1"/>
              <a:t>found</a:t>
            </a:r>
            <a:r>
              <a:rPr lang="nb-NO" b="1" baseline="0" dirty="0"/>
              <a:t> </a:t>
            </a:r>
            <a:r>
              <a:rPr lang="nb-NO" b="1" baseline="0" dirty="0" err="1"/>
              <a:t>improves</a:t>
            </a:r>
            <a:r>
              <a:rPr lang="nb-NO" b="1" baseline="0" dirty="0"/>
              <a:t> speed over </a:t>
            </a:r>
            <a:r>
              <a:rPr lang="nb-NO" b="1" baseline="0" dirty="0" err="1"/>
              <a:t>arbitrary</a:t>
            </a:r>
            <a:r>
              <a:rPr lang="nb-NO" b="1" baseline="0" dirty="0"/>
              <a:t> split-points </a:t>
            </a:r>
            <a:r>
              <a:rPr lang="nb-NO" b="1" baseline="0" dirty="0" err="1"/>
              <a:t>followed</a:t>
            </a:r>
            <a:r>
              <a:rPr lang="nb-NO" b="1" baseline="0" dirty="0"/>
              <a:t> by </a:t>
            </a:r>
            <a:r>
              <a:rPr lang="nb-NO" b="1" baseline="0" dirty="0" err="1"/>
              <a:t>seraches</a:t>
            </a:r>
            <a:r>
              <a:rPr lang="nb-NO" b="1" baseline="0" dirty="0"/>
              <a:t> (KEY POINT!)</a:t>
            </a:r>
          </a:p>
          <a:p>
            <a:endParaRPr lang="nb-NO" baseline="0" dirty="0"/>
          </a:p>
          <a:p>
            <a:r>
              <a:rPr lang="nb-NO" baseline="0" dirty="0" err="1"/>
              <a:t>Window-sizes</a:t>
            </a:r>
            <a:r>
              <a:rPr lang="nb-NO" baseline="0" dirty="0"/>
              <a:t> for </a:t>
            </a:r>
            <a:r>
              <a:rPr lang="nb-NO" baseline="0" dirty="0" err="1"/>
              <a:t>assembly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 by </a:t>
            </a:r>
            <a:r>
              <a:rPr lang="nb-NO" baseline="0" dirty="0" err="1"/>
              <a:t>expected</a:t>
            </a:r>
            <a:r>
              <a:rPr lang="nb-NO" baseline="0" dirty="0"/>
              <a:t> </a:t>
            </a:r>
            <a:r>
              <a:rPr lang="nb-NO" baseline="0" dirty="0" err="1"/>
              <a:t>intron-length</a:t>
            </a:r>
            <a:r>
              <a:rPr lang="nb-NO" baseline="0" dirty="0"/>
              <a:t>. Reads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stiched</a:t>
            </a:r>
            <a:r>
              <a:rPr lang="nb-NO" baseline="0" dirty="0"/>
              <a:t> </a:t>
            </a:r>
            <a:r>
              <a:rPr lang="nb-NO" baseline="0" dirty="0" err="1"/>
              <a:t>together</a:t>
            </a:r>
            <a:r>
              <a:rPr lang="nb-NO" baseline="0" dirty="0"/>
              <a:t> </a:t>
            </a:r>
            <a:r>
              <a:rPr lang="nb-NO" baseline="0" dirty="0" err="1"/>
              <a:t>within</a:t>
            </a:r>
            <a:r>
              <a:rPr lang="nb-NO" baseline="0" dirty="0"/>
              <a:t> </a:t>
            </a:r>
            <a:r>
              <a:rPr lang="nb-NO" baseline="0" dirty="0" err="1"/>
              <a:t>windows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on </a:t>
            </a:r>
            <a:r>
              <a:rPr lang="nb-NO" baseline="0" dirty="0" err="1"/>
              <a:t>anchor</a:t>
            </a:r>
            <a:r>
              <a:rPr lang="nb-NO" baseline="0" dirty="0"/>
              <a:t> fragments (</a:t>
            </a:r>
            <a:r>
              <a:rPr lang="nb-NO" baseline="0" dirty="0" err="1"/>
              <a:t>how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these</a:t>
            </a:r>
            <a:r>
              <a:rPr lang="nb-NO" baseline="0" dirty="0"/>
              <a:t> </a:t>
            </a:r>
            <a:r>
              <a:rPr lang="nb-NO" baseline="0" dirty="0" err="1"/>
              <a:t>defined</a:t>
            </a:r>
            <a:r>
              <a:rPr lang="nb-NO" baseline="0" dirty="0"/>
              <a:t>? High </a:t>
            </a:r>
            <a:r>
              <a:rPr lang="nb-NO" baseline="0" dirty="0" err="1"/>
              <a:t>confidence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?). </a:t>
            </a:r>
            <a:r>
              <a:rPr lang="nb-NO" baseline="0" dirty="0" err="1"/>
              <a:t>Window-sizes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over-run if 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information</a:t>
            </a:r>
            <a:r>
              <a:rPr lang="nb-NO" baseline="0" dirty="0"/>
              <a:t> is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available</a:t>
            </a:r>
            <a:r>
              <a:rPr lang="nb-NO" baseline="0" dirty="0"/>
              <a:t>, and </a:t>
            </a:r>
            <a:r>
              <a:rPr lang="nb-NO" baseline="0" dirty="0" err="1"/>
              <a:t>can</a:t>
            </a:r>
            <a:r>
              <a:rPr lang="nb-NO" baseline="0" dirty="0"/>
              <a:t> be used for </a:t>
            </a:r>
            <a:r>
              <a:rPr lang="nb-NO" baseline="0" dirty="0" err="1"/>
              <a:t>stitching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STAR more </a:t>
            </a:r>
            <a:r>
              <a:rPr lang="nb-NO" baseline="0" dirty="0" err="1"/>
              <a:t>effectively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more CPUs to speed up. </a:t>
            </a:r>
            <a:r>
              <a:rPr lang="nb-NO" baseline="0" dirty="0" err="1"/>
              <a:t>TopHat</a:t>
            </a:r>
            <a:r>
              <a:rPr lang="nb-NO" baseline="0" dirty="0"/>
              <a:t> do not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exploit</a:t>
            </a:r>
            <a:r>
              <a:rPr lang="nb-NO" baseline="0" dirty="0"/>
              <a:t> all CPUs due to </a:t>
            </a:r>
            <a:r>
              <a:rPr lang="nb-NO" baseline="0" dirty="0" err="1"/>
              <a:t>bottlenecks</a:t>
            </a:r>
            <a:r>
              <a:rPr lang="nb-NO" baseline="0" dirty="0"/>
              <a:t> in </a:t>
            </a:r>
            <a:r>
              <a:rPr lang="nb-NO" baseline="0" dirty="0" err="1"/>
              <a:t>the</a:t>
            </a:r>
            <a:r>
              <a:rPr lang="nb-NO" baseline="0" dirty="0"/>
              <a:t> data-</a:t>
            </a:r>
            <a:r>
              <a:rPr lang="nb-NO" baseline="0" dirty="0" err="1"/>
              <a:t>flow</a:t>
            </a:r>
            <a:r>
              <a:rPr lang="nb-NO" baseline="0" dirty="0"/>
              <a:t> (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define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CPUs, it </a:t>
            </a:r>
            <a:r>
              <a:rPr lang="nb-NO" baseline="0" dirty="0" err="1"/>
              <a:t>doesn’t</a:t>
            </a:r>
            <a:r>
              <a:rPr lang="nb-NO" baseline="0" dirty="0"/>
              <a:t> </a:t>
            </a:r>
            <a:r>
              <a:rPr lang="nb-NO" baseline="0" dirty="0" err="1"/>
              <a:t>always</a:t>
            </a:r>
            <a:r>
              <a:rPr lang="nb-NO" baseline="0" dirty="0"/>
              <a:t> </a:t>
            </a:r>
            <a:r>
              <a:rPr lang="nb-NO" baseline="0" dirty="0" err="1"/>
              <a:t>help</a:t>
            </a:r>
            <a:r>
              <a:rPr lang="nb-NO" baseline="0" dirty="0"/>
              <a:t>..)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42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72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figures</a:t>
            </a:r>
            <a:r>
              <a:rPr lang="nb-NO" dirty="0"/>
              <a:t> shows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fragments</a:t>
            </a:r>
            <a:r>
              <a:rPr lang="nb-NO" baseline="0" dirty="0"/>
              <a:t> on one side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junction (</a:t>
            </a:r>
            <a:r>
              <a:rPr lang="nb-NO" baseline="0" dirty="0" err="1"/>
              <a:t>purple</a:t>
            </a:r>
            <a:r>
              <a:rPr lang="nb-NO" baseline="0" dirty="0"/>
              <a:t>/</a:t>
            </a:r>
            <a:r>
              <a:rPr lang="nb-NO" baseline="0" dirty="0" err="1"/>
              <a:t>blue</a:t>
            </a:r>
            <a:r>
              <a:rPr lang="nb-NO" baseline="0" dirty="0"/>
              <a:t>/orange/ </a:t>
            </a:r>
            <a:r>
              <a:rPr lang="nb-NO" baseline="0" dirty="0" err="1"/>
              <a:t>that</a:t>
            </a:r>
            <a:r>
              <a:rPr lang="nb-NO" baseline="0" dirty="0"/>
              <a:t> is, </a:t>
            </a:r>
            <a:r>
              <a:rPr lang="nb-NO" baseline="0" dirty="0" err="1"/>
              <a:t>the</a:t>
            </a:r>
            <a:r>
              <a:rPr lang="nb-NO" baseline="0" dirty="0"/>
              <a:t> split </a:t>
            </a:r>
            <a:r>
              <a:rPr lang="nb-NO" baseline="0" dirty="0" err="1"/>
              <a:t>leave</a:t>
            </a:r>
            <a:r>
              <a:rPr lang="nb-NO" baseline="0" dirty="0"/>
              <a:t> most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at one side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junction, and a </a:t>
            </a:r>
            <a:r>
              <a:rPr lang="nb-NO" baseline="0" dirty="0" err="1"/>
              <a:t>short</a:t>
            </a:r>
            <a:r>
              <a:rPr lang="nb-NO" baseline="0" dirty="0"/>
              <a:t> fragment on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side) </a:t>
            </a:r>
            <a:r>
              <a:rPr lang="nb-NO" baseline="0" dirty="0" err="1"/>
              <a:t>are</a:t>
            </a:r>
            <a:r>
              <a:rPr lang="nb-NO" baseline="0" dirty="0"/>
              <a:t> not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(&lt;15%),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these</a:t>
            </a:r>
            <a:r>
              <a:rPr lang="nb-NO" baseline="0" dirty="0"/>
              <a:t> </a:t>
            </a:r>
            <a:r>
              <a:rPr lang="nb-NO" baseline="0" dirty="0" err="1"/>
              <a:t>take</a:t>
            </a:r>
            <a:r>
              <a:rPr lang="nb-NO" baseline="0" dirty="0"/>
              <a:t> up lot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computational</a:t>
            </a:r>
            <a:r>
              <a:rPr lang="nb-NO" baseline="0" dirty="0"/>
              <a:t> time (in e.g. STAR). Thus introduce </a:t>
            </a:r>
            <a:r>
              <a:rPr lang="nb-NO" baseline="0" dirty="0" err="1"/>
              <a:t>indexing</a:t>
            </a:r>
            <a:r>
              <a:rPr lang="nb-NO" baseline="0" dirty="0"/>
              <a:t> and </a:t>
            </a:r>
            <a:r>
              <a:rPr lang="nb-NO" baseline="0" dirty="0" err="1"/>
              <a:t>local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42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Here</a:t>
            </a:r>
            <a:r>
              <a:rPr lang="nb-NO" baseline="0" dirty="0"/>
              <a:t> </a:t>
            </a:r>
            <a:r>
              <a:rPr lang="nb-NO" baseline="0" dirty="0" err="1"/>
              <a:t>we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clearly</a:t>
            </a:r>
            <a:r>
              <a:rPr lang="nb-NO" baseline="0" dirty="0"/>
              <a:t> see a trend </a:t>
            </a:r>
            <a:r>
              <a:rPr lang="nb-NO" baseline="0" dirty="0" err="1"/>
              <a:t>where</a:t>
            </a:r>
            <a:r>
              <a:rPr lang="nb-NO" baseline="0" dirty="0"/>
              <a:t> one </a:t>
            </a:r>
            <a:r>
              <a:rPr lang="nb-NO" baseline="0" dirty="0" err="1"/>
              <a:t>moves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computational</a:t>
            </a:r>
            <a:r>
              <a:rPr lang="nb-NO" baseline="0" dirty="0"/>
              <a:t> </a:t>
            </a:r>
            <a:r>
              <a:rPr lang="nb-NO" baseline="0" dirty="0" err="1"/>
              <a:t>focus</a:t>
            </a:r>
            <a:r>
              <a:rPr lang="nb-NO" baseline="0" dirty="0"/>
              <a:t> to </a:t>
            </a:r>
            <a:r>
              <a:rPr lang="nb-NO" baseline="0" dirty="0" err="1"/>
              <a:t>indexing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reference</a:t>
            </a:r>
            <a:r>
              <a:rPr lang="nb-NO" baseline="0" dirty="0"/>
              <a:t> files (</a:t>
            </a:r>
            <a:r>
              <a:rPr lang="nb-NO" baseline="0" dirty="0" err="1"/>
              <a:t>here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), </a:t>
            </a:r>
            <a:r>
              <a:rPr lang="nb-NO" baseline="0" dirty="0" err="1"/>
              <a:t>moving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computational</a:t>
            </a:r>
            <a:r>
              <a:rPr lang="nb-NO" baseline="0" dirty="0"/>
              <a:t> </a:t>
            </a:r>
            <a:r>
              <a:rPr lang="nb-NO" baseline="0" dirty="0" err="1"/>
              <a:t>burden</a:t>
            </a:r>
            <a:r>
              <a:rPr lang="nb-NO" baseline="0" dirty="0"/>
              <a:t> </a:t>
            </a:r>
            <a:r>
              <a:rPr lang="nb-NO" baseline="0" dirty="0" err="1"/>
              <a:t>away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actual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542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Illustration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show </a:t>
            </a:r>
            <a:r>
              <a:rPr lang="nb-NO" baseline="0" dirty="0" err="1"/>
              <a:t>typical</a:t>
            </a:r>
            <a:r>
              <a:rPr lang="nb-NO" baseline="0" dirty="0"/>
              <a:t> </a:t>
            </a:r>
            <a:r>
              <a:rPr lang="nb-NO" baseline="0" dirty="0" err="1"/>
              <a:t>tasks</a:t>
            </a:r>
            <a:r>
              <a:rPr lang="nb-NO" baseline="0" dirty="0"/>
              <a:t> an </a:t>
            </a:r>
            <a:r>
              <a:rPr lang="nb-NO" baseline="0" dirty="0" err="1"/>
              <a:t>steps</a:t>
            </a:r>
            <a:r>
              <a:rPr lang="nb-NO" baseline="0" dirty="0"/>
              <a:t>. Not all </a:t>
            </a:r>
            <a:r>
              <a:rPr lang="nb-NO" baseline="0" dirty="0" err="1"/>
              <a:t>tools</a:t>
            </a:r>
            <a:r>
              <a:rPr lang="nb-NO" baseline="0" dirty="0"/>
              <a:t>/programs/</a:t>
            </a:r>
            <a:r>
              <a:rPr lang="nb-NO" baseline="0" dirty="0" err="1"/>
              <a:t>workflows</a:t>
            </a:r>
            <a:r>
              <a:rPr lang="nb-NO" baseline="0" dirty="0"/>
              <a:t> have all </a:t>
            </a:r>
            <a:r>
              <a:rPr lang="nb-NO" baseline="0" dirty="0" err="1"/>
              <a:t>steps</a:t>
            </a:r>
            <a:r>
              <a:rPr lang="nb-NO" baseline="0" dirty="0"/>
              <a:t>, and </a:t>
            </a:r>
            <a:r>
              <a:rPr lang="nb-NO" baseline="0" dirty="0" err="1"/>
              <a:t>there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</a:t>
            </a:r>
            <a:r>
              <a:rPr lang="nb-NO" baseline="0" dirty="0" err="1"/>
              <a:t>modifications</a:t>
            </a:r>
            <a:r>
              <a:rPr lang="nb-NO" baseline="0" dirty="0"/>
              <a:t> and variants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steps</a:t>
            </a:r>
            <a:r>
              <a:rPr lang="nb-NO" baseline="0" dirty="0"/>
              <a:t> as </a:t>
            </a:r>
            <a:r>
              <a:rPr lang="nb-NO" baseline="0" dirty="0" err="1"/>
              <a:t>well</a:t>
            </a:r>
            <a:r>
              <a:rPr lang="nb-NO" baseline="0" dirty="0"/>
              <a:t>-</a:t>
            </a:r>
            <a:endParaRPr lang="nb-NO" dirty="0"/>
          </a:p>
          <a:p>
            <a:endParaRPr lang="nb-NO" dirty="0"/>
          </a:p>
          <a:p>
            <a:r>
              <a:rPr lang="nb-NO" dirty="0"/>
              <a:t>First: </a:t>
            </a: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exons</a:t>
            </a:r>
            <a:r>
              <a:rPr lang="nb-NO" baseline="0" dirty="0"/>
              <a:t> (from data and/or from </a:t>
            </a:r>
            <a:r>
              <a:rPr lang="nb-NO" baseline="0" dirty="0" err="1"/>
              <a:t>annotation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baseline="0" dirty="0" err="1"/>
              <a:t>Create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r>
              <a:rPr lang="nb-NO" baseline="0" dirty="0"/>
              <a:t> </a:t>
            </a:r>
            <a:r>
              <a:rPr lang="nb-NO" baseline="0" dirty="0" err="1"/>
              <a:t>models</a:t>
            </a:r>
            <a:r>
              <a:rPr lang="nb-NO" baseline="0" dirty="0"/>
              <a:t> (from data and/or from </a:t>
            </a:r>
            <a:r>
              <a:rPr lang="nb-NO" baseline="0" dirty="0" err="1"/>
              <a:t>annotation</a:t>
            </a:r>
            <a:r>
              <a:rPr lang="nb-NO" baseline="0" dirty="0"/>
              <a:t>)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Estimate</a:t>
            </a:r>
            <a:r>
              <a:rPr lang="nb-NO" dirty="0"/>
              <a:t>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different </a:t>
            </a:r>
            <a:r>
              <a:rPr lang="nb-NO" dirty="0" err="1"/>
              <a:t>isoforms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4 </a:t>
            </a:r>
            <a:r>
              <a:rPr lang="nb-NO" dirty="0" err="1"/>
              <a:t>exons</a:t>
            </a:r>
            <a:r>
              <a:rPr lang="nb-NO" dirty="0"/>
              <a:t>,</a:t>
            </a:r>
            <a:r>
              <a:rPr lang="nb-NO" baseline="0" dirty="0"/>
              <a:t> </a:t>
            </a:r>
            <a:r>
              <a:rPr lang="nb-NO" baseline="0" dirty="0" err="1"/>
              <a:t>three</a:t>
            </a:r>
            <a:r>
              <a:rPr lang="nb-NO" baseline="0" dirty="0"/>
              <a:t> alternative </a:t>
            </a:r>
            <a:r>
              <a:rPr lang="nb-NO" baseline="0" dirty="0" err="1"/>
              <a:t>isoforms</a:t>
            </a:r>
            <a:r>
              <a:rPr lang="nb-NO" baseline="0" dirty="0"/>
              <a:t>. One </a:t>
            </a:r>
            <a:r>
              <a:rPr lang="nb-NO" baseline="0" dirty="0" err="1"/>
              <a:t>expresses</a:t>
            </a:r>
            <a:r>
              <a:rPr lang="nb-NO" baseline="0" dirty="0"/>
              <a:t> all </a:t>
            </a:r>
            <a:r>
              <a:rPr lang="nb-NO" baseline="0" dirty="0" err="1"/>
              <a:t>exons</a:t>
            </a:r>
            <a:r>
              <a:rPr lang="nb-NO" baseline="0" dirty="0"/>
              <a:t>, </a:t>
            </a:r>
            <a:r>
              <a:rPr lang="nb-NO" baseline="0" dirty="0" err="1"/>
              <a:t>while</a:t>
            </a:r>
            <a:r>
              <a:rPr lang="nb-NO" baseline="0" dirty="0"/>
              <a:t> </a:t>
            </a:r>
            <a:r>
              <a:rPr lang="nb-NO" baseline="0" dirty="0" err="1"/>
              <a:t>two</a:t>
            </a:r>
            <a:r>
              <a:rPr lang="nb-NO" baseline="0" dirty="0"/>
              <a:t> have </a:t>
            </a:r>
            <a:r>
              <a:rPr lang="nb-NO" baseline="0" dirty="0" err="1"/>
              <a:t>mutually</a:t>
            </a:r>
            <a:r>
              <a:rPr lang="nb-NO" baseline="0" dirty="0"/>
              <a:t> </a:t>
            </a:r>
            <a:r>
              <a:rPr lang="nb-NO" baseline="0" dirty="0" err="1"/>
              <a:t>exclusive</a:t>
            </a:r>
            <a:r>
              <a:rPr lang="nb-NO" baseline="0" dirty="0"/>
              <a:t> </a:t>
            </a:r>
            <a:r>
              <a:rPr lang="nb-NO" baseline="0" dirty="0" err="1"/>
              <a:t>exon</a:t>
            </a:r>
            <a:r>
              <a:rPr lang="nb-NO" baseline="0" dirty="0"/>
              <a:t> 2 and 3. </a:t>
            </a:r>
            <a:r>
              <a:rPr lang="nb-NO" baseline="0" dirty="0" err="1"/>
              <a:t>Exon</a:t>
            </a:r>
            <a:r>
              <a:rPr lang="nb-NO" baseline="0" dirty="0"/>
              <a:t> 1 and 4 </a:t>
            </a:r>
            <a:r>
              <a:rPr lang="nb-NO" baseline="0" dirty="0" err="1"/>
              <a:t>expressed</a:t>
            </a:r>
            <a:r>
              <a:rPr lang="nb-NO" baseline="0" dirty="0"/>
              <a:t> by all </a:t>
            </a:r>
            <a:r>
              <a:rPr lang="nb-NO" baseline="0" dirty="0" err="1"/>
              <a:t>isoforms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(</a:t>
            </a:r>
            <a:r>
              <a:rPr lang="nb-NO" baseline="0" dirty="0" err="1"/>
              <a:t>Identify</a:t>
            </a:r>
            <a:r>
              <a:rPr lang="nb-NO" baseline="0" dirty="0"/>
              <a:t> </a:t>
            </a:r>
            <a:r>
              <a:rPr lang="nb-NO" baseline="0" dirty="0" err="1"/>
              <a:t>whether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 </a:t>
            </a:r>
            <a:r>
              <a:rPr lang="nb-NO" baseline="0" dirty="0" err="1"/>
              <a:t>follow</a:t>
            </a:r>
            <a:r>
              <a:rPr lang="nb-NO" baseline="0" dirty="0"/>
              <a:t> a </a:t>
            </a:r>
            <a:r>
              <a:rPr lang="nb-NO" baseline="0" dirty="0" err="1"/>
              <a:t>multinomial</a:t>
            </a:r>
            <a:r>
              <a:rPr lang="nb-NO" baseline="0" dirty="0"/>
              <a:t> </a:t>
            </a:r>
            <a:r>
              <a:rPr lang="nb-NO" baseline="0" dirty="0" err="1"/>
              <a:t>distribution</a:t>
            </a:r>
            <a:r>
              <a:rPr lang="nb-NO" baseline="0" dirty="0"/>
              <a:t> or not (</a:t>
            </a:r>
            <a:r>
              <a:rPr lang="nb-NO" baseline="0" dirty="0" err="1"/>
              <a:t>here</a:t>
            </a:r>
            <a:r>
              <a:rPr lang="nb-NO" baseline="0" dirty="0"/>
              <a:t>: not))</a:t>
            </a:r>
          </a:p>
          <a:p>
            <a:endParaRPr lang="nb-NO" baseline="0" dirty="0"/>
          </a:p>
          <a:p>
            <a:r>
              <a:rPr lang="nb-NO" baseline="0" dirty="0"/>
              <a:t>(</a:t>
            </a:r>
            <a:r>
              <a:rPr lang="nb-NO" baseline="0" dirty="0" err="1"/>
              <a:t>Identify</a:t>
            </a:r>
            <a:r>
              <a:rPr lang="nb-NO" baseline="0" dirty="0"/>
              <a:t>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 show </a:t>
            </a:r>
            <a:r>
              <a:rPr lang="nb-NO" baseline="0" dirty="0" err="1"/>
              <a:t>deviating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from </a:t>
            </a:r>
            <a:r>
              <a:rPr lang="nb-NO" baseline="0" dirty="0" err="1"/>
              <a:t>expected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relative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(or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if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22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Question</a:t>
            </a:r>
            <a:r>
              <a:rPr lang="nb-NO" dirty="0"/>
              <a:t>:</a:t>
            </a:r>
            <a:r>
              <a:rPr lang="nb-NO" baseline="0" dirty="0"/>
              <a:t> From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r>
              <a:rPr lang="nb-NO" baseline="0" dirty="0"/>
              <a:t> </a:t>
            </a:r>
            <a:r>
              <a:rPr lang="nb-NO" baseline="0" dirty="0" err="1"/>
              <a:t>did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 </a:t>
            </a:r>
            <a:r>
              <a:rPr lang="nb-NO" baseline="0" dirty="0" err="1"/>
              <a:t>originate</a:t>
            </a:r>
            <a:r>
              <a:rPr lang="nb-NO" baseline="0" dirty="0"/>
              <a:t>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651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Bundle is a </a:t>
            </a:r>
            <a:r>
              <a:rPr lang="nb-NO" baseline="0" dirty="0" err="1"/>
              <a:t>cluster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overlapping </a:t>
            </a:r>
            <a:r>
              <a:rPr lang="nb-NO" baseline="0" dirty="0" err="1"/>
              <a:t>reads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 (</a:t>
            </a:r>
            <a:r>
              <a:rPr lang="nb-NO" baseline="0" dirty="0" err="1"/>
              <a:t>identified</a:t>
            </a:r>
            <a:r>
              <a:rPr lang="nb-NO" baseline="0" dirty="0"/>
              <a:t> by </a:t>
            </a:r>
            <a:r>
              <a:rPr lang="nb-NO" baseline="0" dirty="0" err="1"/>
              <a:t>Cufflinks</a:t>
            </a:r>
            <a:r>
              <a:rPr lang="nb-NO" baseline="0" dirty="0"/>
              <a:t>). </a:t>
            </a:r>
            <a:r>
              <a:rPr lang="nb-NO" baseline="0" dirty="0" err="1"/>
              <a:t>These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identified</a:t>
            </a:r>
            <a:r>
              <a:rPr lang="nb-NO" baseline="0" dirty="0"/>
              <a:t> </a:t>
            </a:r>
            <a:r>
              <a:rPr lang="nb-NO" baseline="0" dirty="0" err="1"/>
              <a:t>without</a:t>
            </a:r>
            <a:r>
              <a:rPr lang="nb-NO" baseline="0" dirty="0"/>
              <a:t> </a:t>
            </a:r>
            <a:r>
              <a:rPr lang="nb-NO" baseline="0" dirty="0" err="1"/>
              <a:t>using</a:t>
            </a:r>
            <a:r>
              <a:rPr lang="nb-NO" baseline="0" dirty="0"/>
              <a:t> </a:t>
            </a:r>
            <a:r>
              <a:rPr lang="nb-NO" baseline="0" dirty="0" err="1"/>
              <a:t>reference</a:t>
            </a:r>
            <a:r>
              <a:rPr lang="nb-NO" baseline="0" dirty="0"/>
              <a:t> gene </a:t>
            </a:r>
            <a:r>
              <a:rPr lang="nb-NO" baseline="0" dirty="0" err="1"/>
              <a:t>models</a:t>
            </a:r>
            <a:r>
              <a:rPr lang="nb-NO" baseline="0" dirty="0"/>
              <a:t> (</a:t>
            </a:r>
            <a:r>
              <a:rPr lang="nb-NO" baseline="0" dirty="0" err="1"/>
              <a:t>typically</a:t>
            </a:r>
            <a:r>
              <a:rPr lang="nb-NO" baseline="0" dirty="0"/>
              <a:t> </a:t>
            </a:r>
            <a:r>
              <a:rPr lang="nb-NO" baseline="0" dirty="0" err="1"/>
              <a:t>consist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one, or at most a </a:t>
            </a:r>
            <a:r>
              <a:rPr lang="nb-NO" baseline="0" dirty="0" err="1"/>
              <a:t>few</a:t>
            </a:r>
            <a:r>
              <a:rPr lang="nb-NO" baseline="0" dirty="0"/>
              <a:t> genes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their</a:t>
            </a:r>
            <a:r>
              <a:rPr lang="nb-NO" baseline="0" dirty="0"/>
              <a:t> </a:t>
            </a:r>
            <a:r>
              <a:rPr lang="nb-NO" baseline="0" dirty="0" err="1"/>
              <a:t>respective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) </a:t>
            </a:r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1974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This </a:t>
            </a:r>
            <a:r>
              <a:rPr lang="nb-NO" baseline="0" dirty="0" err="1"/>
              <a:t>figure</a:t>
            </a:r>
            <a:r>
              <a:rPr lang="nb-NO" baseline="0" dirty="0"/>
              <a:t> is </a:t>
            </a:r>
            <a:r>
              <a:rPr lang="nb-NO" baseline="0" dirty="0" err="1"/>
              <a:t>difficult</a:t>
            </a:r>
            <a:r>
              <a:rPr lang="nb-NO" baseline="0" dirty="0"/>
              <a:t> to interpret. </a:t>
            </a:r>
            <a:r>
              <a:rPr lang="nb-NO" baseline="0" dirty="0" err="1"/>
              <a:t>But</a:t>
            </a:r>
            <a:r>
              <a:rPr lang="nb-NO" baseline="0" dirty="0"/>
              <a:t> I </a:t>
            </a:r>
            <a:r>
              <a:rPr lang="nb-NO" baseline="0" dirty="0" err="1"/>
              <a:t>think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idea</a:t>
            </a:r>
            <a:r>
              <a:rPr lang="nb-NO" baseline="0" dirty="0"/>
              <a:t> is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following</a:t>
            </a:r>
            <a:r>
              <a:rPr lang="nb-NO" baseline="0" dirty="0"/>
              <a:t>:</a:t>
            </a:r>
          </a:p>
          <a:p>
            <a:endParaRPr lang="nb-NO" baseline="0" dirty="0"/>
          </a:p>
          <a:p>
            <a:r>
              <a:rPr lang="nb-NO" baseline="0" dirty="0"/>
              <a:t>The </a:t>
            </a:r>
            <a:r>
              <a:rPr lang="nb-NO" baseline="0" dirty="0" err="1"/>
              <a:t>two</a:t>
            </a:r>
            <a:r>
              <a:rPr lang="nb-NO" baseline="0" dirty="0"/>
              <a:t> </a:t>
            </a:r>
            <a:r>
              <a:rPr lang="nb-NO" baseline="0" dirty="0" err="1"/>
              <a:t>paired-ends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joined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a SOLID line. The </a:t>
            </a:r>
            <a:r>
              <a:rPr lang="nb-NO" baseline="0" dirty="0" err="1"/>
              <a:t>dotted</a:t>
            </a:r>
            <a:r>
              <a:rPr lang="nb-NO" baseline="0" dirty="0"/>
              <a:t> lines </a:t>
            </a:r>
            <a:r>
              <a:rPr lang="nb-NO" baseline="0" dirty="0" err="1"/>
              <a:t>are</a:t>
            </a:r>
            <a:r>
              <a:rPr lang="nb-NO" baseline="0" dirty="0"/>
              <a:t> gaps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compared</a:t>
            </a:r>
            <a:r>
              <a:rPr lang="nb-NO" baseline="0" dirty="0"/>
              <a:t> to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sequences</a:t>
            </a:r>
            <a:r>
              <a:rPr lang="nb-NO" baseline="0" dirty="0"/>
              <a:t>. </a:t>
            </a:r>
          </a:p>
          <a:p>
            <a:r>
              <a:rPr lang="nb-NO" baseline="0" dirty="0"/>
              <a:t>It is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possible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grey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 </a:t>
            </a:r>
            <a:r>
              <a:rPr lang="nb-NO" baseline="0" dirty="0" err="1"/>
              <a:t>next</a:t>
            </a:r>
            <a:r>
              <a:rPr lang="nb-NO" baseline="0" dirty="0"/>
              <a:t> to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 to not </a:t>
            </a:r>
            <a:r>
              <a:rPr lang="nb-NO" baseline="0" dirty="0" err="1"/>
              <a:t>share</a:t>
            </a:r>
            <a:r>
              <a:rPr lang="nb-NO" baseline="0" dirty="0"/>
              <a:t> overlapping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blue</a:t>
            </a:r>
            <a:r>
              <a:rPr lang="nb-NO" baseline="0" dirty="0"/>
              <a:t> or </a:t>
            </a:r>
            <a:r>
              <a:rPr lang="nb-NO" baseline="0" dirty="0" err="1"/>
              <a:t>yellow</a:t>
            </a:r>
            <a:r>
              <a:rPr lang="nb-NO" baseline="0" dirty="0"/>
              <a:t>, and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thus</a:t>
            </a:r>
            <a:r>
              <a:rPr lang="nb-NO" baseline="0" dirty="0"/>
              <a:t> not </a:t>
            </a:r>
            <a:r>
              <a:rPr lang="nb-NO" baseline="0" dirty="0" err="1"/>
              <a:t>incompatible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respect</a:t>
            </a:r>
            <a:r>
              <a:rPr lang="nb-NO" baseline="0" dirty="0"/>
              <a:t> to overlapping </a:t>
            </a:r>
            <a:r>
              <a:rPr lang="nb-NO" baseline="0" dirty="0" err="1"/>
              <a:t>sequence</a:t>
            </a:r>
            <a:r>
              <a:rPr lang="nb-NO" baseline="0" dirty="0"/>
              <a:t> (one must </a:t>
            </a:r>
            <a:r>
              <a:rPr lang="nb-NO" baseline="0" dirty="0" err="1"/>
              <a:t>use</a:t>
            </a:r>
            <a:r>
              <a:rPr lang="nb-NO" baseline="0" dirty="0"/>
              <a:t> (</a:t>
            </a:r>
            <a:r>
              <a:rPr lang="nb-NO" baseline="0" dirty="0" err="1"/>
              <a:t>obvious</a:t>
            </a:r>
            <a:r>
              <a:rPr lang="nb-NO" baseline="0" dirty="0"/>
              <a:t>) logic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 to </a:t>
            </a:r>
            <a:r>
              <a:rPr lang="nb-NO" baseline="0" dirty="0" err="1"/>
              <a:t>infer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must be </a:t>
            </a:r>
            <a:r>
              <a:rPr lang="nb-NO" baseline="0" dirty="0" err="1"/>
              <a:t>incompatible</a:t>
            </a:r>
            <a:r>
              <a:rPr lang="nb-NO" baseline="0" dirty="0"/>
              <a:t>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is not done at </a:t>
            </a:r>
            <a:r>
              <a:rPr lang="nb-NO" baseline="0" dirty="0" err="1"/>
              <a:t>this</a:t>
            </a:r>
            <a:r>
              <a:rPr lang="nb-NO" baseline="0" dirty="0"/>
              <a:t> stage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algorithm</a:t>
            </a:r>
            <a:r>
              <a:rPr lang="nb-NO" baseline="0" dirty="0"/>
              <a:t>..)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19749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9991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expected</a:t>
            </a:r>
            <a:r>
              <a:rPr lang="nb-NO" dirty="0"/>
              <a:t> fragment </a:t>
            </a:r>
            <a:r>
              <a:rPr lang="nb-NO" dirty="0" err="1"/>
              <a:t>length</a:t>
            </a:r>
            <a:r>
              <a:rPr lang="nb-NO" baseline="0" dirty="0"/>
              <a:t> to </a:t>
            </a:r>
            <a:r>
              <a:rPr lang="nb-NO" baseline="0" dirty="0" err="1"/>
              <a:t>assign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. Thus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purple</a:t>
            </a:r>
            <a:r>
              <a:rPr lang="nb-NO" baseline="0" dirty="0"/>
              <a:t> fragment is more </a:t>
            </a:r>
            <a:r>
              <a:rPr lang="nb-NO" baseline="0" dirty="0" err="1"/>
              <a:t>likely</a:t>
            </a:r>
            <a:r>
              <a:rPr lang="nb-NO" baseline="0" dirty="0"/>
              <a:t> to </a:t>
            </a:r>
            <a:r>
              <a:rPr lang="nb-NO" baseline="0" dirty="0" err="1"/>
              <a:t>originate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blue</a:t>
            </a:r>
            <a:r>
              <a:rPr lang="nb-NO" baseline="0" dirty="0"/>
              <a:t> </a:t>
            </a:r>
            <a:r>
              <a:rPr lang="nb-NO" baseline="0" dirty="0" err="1"/>
              <a:t>than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red </a:t>
            </a:r>
            <a:r>
              <a:rPr lang="nb-NO" baseline="0" dirty="0" err="1"/>
              <a:t>isoform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The programs do </a:t>
            </a:r>
            <a:r>
              <a:rPr lang="nb-NO" baseline="0" dirty="0" err="1"/>
              <a:t>use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annotations</a:t>
            </a:r>
            <a:r>
              <a:rPr lang="nb-NO" baseline="0" dirty="0"/>
              <a:t> (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is </a:t>
            </a:r>
            <a:r>
              <a:rPr lang="nb-NO" baseline="0" dirty="0" err="1"/>
              <a:t>possible</a:t>
            </a:r>
            <a:r>
              <a:rPr lang="nb-NO" baseline="0" dirty="0"/>
              <a:t>). </a:t>
            </a:r>
            <a:r>
              <a:rPr lang="nb-NO" baseline="0" dirty="0" err="1"/>
              <a:t>However</a:t>
            </a:r>
            <a:r>
              <a:rPr lang="nb-NO" baseline="0" dirty="0"/>
              <a:t>, it </a:t>
            </a:r>
            <a:r>
              <a:rPr lang="nb-NO" baseline="0" dirty="0" err="1"/>
              <a:t>utilises</a:t>
            </a:r>
            <a:r>
              <a:rPr lang="nb-NO" baseline="0" dirty="0"/>
              <a:t> </a:t>
            </a:r>
            <a:r>
              <a:rPr lang="nb-NO" baseline="0" dirty="0" err="1"/>
              <a:t>transcript-collection</a:t>
            </a:r>
            <a:r>
              <a:rPr lang="nb-NO" baseline="0" dirty="0"/>
              <a:t> </a:t>
            </a:r>
            <a:r>
              <a:rPr lang="nb-NO" baseline="0" dirty="0" err="1"/>
              <a:t>loci</a:t>
            </a:r>
            <a:r>
              <a:rPr lang="nb-NO" baseline="0" dirty="0"/>
              <a:t>, </a:t>
            </a:r>
            <a:r>
              <a:rPr lang="nb-NO" baseline="0" dirty="0" err="1"/>
              <a:t>that</a:t>
            </a:r>
            <a:r>
              <a:rPr lang="nb-NO" baseline="0" dirty="0"/>
              <a:t> is, bundles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 </a:t>
            </a:r>
            <a:r>
              <a:rPr lang="nb-NO" baseline="0" dirty="0" err="1"/>
              <a:t>which</a:t>
            </a:r>
            <a:r>
              <a:rPr lang="nb-NO" baseline="0" dirty="0"/>
              <a:t> do not </a:t>
            </a:r>
            <a:r>
              <a:rPr lang="nb-NO" baseline="0" dirty="0" err="1"/>
              <a:t>overlap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, and </a:t>
            </a:r>
            <a:r>
              <a:rPr lang="nb-NO" baseline="0" dirty="0" err="1"/>
              <a:t>resolve</a:t>
            </a:r>
            <a:r>
              <a:rPr lang="nb-NO" baseline="0" dirty="0"/>
              <a:t> tarnscripts </a:t>
            </a:r>
            <a:r>
              <a:rPr lang="nb-NO" baseline="0" dirty="0" err="1"/>
              <a:t>within</a:t>
            </a:r>
            <a:r>
              <a:rPr lang="nb-NO" baseline="0" dirty="0"/>
              <a:t> </a:t>
            </a:r>
            <a:r>
              <a:rPr lang="nb-NO" baseline="0" dirty="0" err="1"/>
              <a:t>each</a:t>
            </a:r>
            <a:r>
              <a:rPr lang="nb-NO" baseline="0" dirty="0"/>
              <a:t> bundle. One bundle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contain</a:t>
            </a:r>
            <a:r>
              <a:rPr lang="nb-NO" baseline="0" dirty="0"/>
              <a:t> </a:t>
            </a:r>
            <a:r>
              <a:rPr lang="nb-NO" baseline="0" dirty="0" err="1"/>
              <a:t>many</a:t>
            </a:r>
            <a:r>
              <a:rPr lang="nb-NO" baseline="0" dirty="0"/>
              <a:t> genes </a:t>
            </a:r>
            <a:r>
              <a:rPr lang="nb-NO" baseline="0" dirty="0" err="1"/>
              <a:t>though</a:t>
            </a:r>
            <a:r>
              <a:rPr lang="nb-NO" baseline="0" dirty="0"/>
              <a:t>…</a:t>
            </a:r>
          </a:p>
          <a:p>
            <a:endParaRPr lang="nb-NO" baseline="0" dirty="0"/>
          </a:p>
          <a:p>
            <a:r>
              <a:rPr lang="nb-NO" baseline="0" dirty="0"/>
              <a:t>(</a:t>
            </a:r>
            <a:r>
              <a:rPr lang="nb-NO" baseline="0" dirty="0" err="1"/>
              <a:t>Paired</a:t>
            </a:r>
            <a:r>
              <a:rPr lang="nb-NO" baseline="0" dirty="0"/>
              <a:t>-end </a:t>
            </a:r>
            <a:r>
              <a:rPr lang="nb-NO" baseline="0" dirty="0" err="1"/>
              <a:t>information</a:t>
            </a:r>
            <a:r>
              <a:rPr lang="nb-NO" baseline="0" dirty="0"/>
              <a:t> used to rank </a:t>
            </a:r>
            <a:r>
              <a:rPr lang="nb-NO" baseline="0" dirty="0" err="1"/>
              <a:t>alignments</a:t>
            </a:r>
            <a:r>
              <a:rPr lang="nb-NO" baseline="0" dirty="0"/>
              <a:t> for </a:t>
            </a:r>
            <a:r>
              <a:rPr lang="nb-NO" baseline="0" dirty="0" err="1"/>
              <a:t>each</a:t>
            </a:r>
            <a:r>
              <a:rPr lang="nb-NO" baseline="0" dirty="0"/>
              <a:t> fragment in a final </a:t>
            </a:r>
            <a:r>
              <a:rPr lang="nb-NO" baseline="0" dirty="0" err="1"/>
              <a:t>step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9991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is </a:t>
            </a:r>
            <a:r>
              <a:rPr lang="nb-NO" dirty="0" err="1"/>
              <a:t>debated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it is </a:t>
            </a:r>
            <a:r>
              <a:rPr lang="nb-NO" dirty="0" err="1"/>
              <a:t>actually</a:t>
            </a:r>
            <a:r>
              <a:rPr lang="nb-NO" dirty="0"/>
              <a:t> more </a:t>
            </a:r>
            <a:r>
              <a:rPr lang="nb-NO" dirty="0" err="1"/>
              <a:t>accurate</a:t>
            </a:r>
            <a:r>
              <a:rPr lang="nb-NO" dirty="0"/>
              <a:t> </a:t>
            </a:r>
            <a:r>
              <a:rPr lang="nb-NO" dirty="0" err="1"/>
              <a:t>though</a:t>
            </a:r>
            <a:r>
              <a:rPr lang="nb-NO" dirty="0"/>
              <a:t>….</a:t>
            </a:r>
          </a:p>
          <a:p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program</a:t>
            </a:r>
            <a:r>
              <a:rPr lang="nb-NO" baseline="0" dirty="0"/>
              <a:t> </a:t>
            </a:r>
            <a:r>
              <a:rPr lang="nb-NO" baseline="0" dirty="0" err="1"/>
              <a:t>called</a:t>
            </a:r>
            <a:r>
              <a:rPr lang="nb-NO" baseline="0" dirty="0"/>
              <a:t> </a:t>
            </a:r>
            <a:r>
              <a:rPr lang="nb-NO" baseline="0" dirty="0" err="1"/>
              <a:t>MaSuRCA</a:t>
            </a:r>
            <a:r>
              <a:rPr lang="nb-NO" baseline="0" dirty="0"/>
              <a:t> to </a:t>
            </a:r>
            <a:r>
              <a:rPr lang="nb-NO" baseline="0" dirty="0" err="1"/>
              <a:t>assemble</a:t>
            </a:r>
            <a:r>
              <a:rPr lang="nb-NO" baseline="0" dirty="0"/>
              <a:t> super-</a:t>
            </a:r>
            <a:r>
              <a:rPr lang="nb-NO" baseline="0" dirty="0" err="1"/>
              <a:t>reads</a:t>
            </a:r>
            <a:r>
              <a:rPr lang="nb-NO" baseline="0" dirty="0"/>
              <a:t>. (Not </a:t>
            </a:r>
            <a:r>
              <a:rPr lang="nb-NO" baseline="0" dirty="0" err="1"/>
              <a:t>important</a:t>
            </a:r>
            <a:r>
              <a:rPr lang="nb-NO" baseline="0" dirty="0"/>
              <a:t> </a:t>
            </a:r>
            <a:r>
              <a:rPr lang="nb-NO" baseline="0" dirty="0" err="1"/>
              <a:t>here</a:t>
            </a:r>
            <a:r>
              <a:rPr lang="nb-NO" baseline="0" dirty="0"/>
              <a:t>…)</a:t>
            </a:r>
          </a:p>
          <a:p>
            <a:r>
              <a:rPr lang="nb-NO" baseline="0" dirty="0"/>
              <a:t>Input is </a:t>
            </a:r>
            <a:r>
              <a:rPr lang="nb-NO" baseline="0" dirty="0" err="1"/>
              <a:t>aligned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, as </a:t>
            </a:r>
            <a:r>
              <a:rPr lang="nb-NO" baseline="0" dirty="0" err="1"/>
              <a:t>usual</a:t>
            </a:r>
            <a:r>
              <a:rPr lang="nb-NO" baseline="0" dirty="0"/>
              <a:t>… (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allow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super-</a:t>
            </a:r>
            <a:r>
              <a:rPr lang="nb-NO" baseline="0" dirty="0" err="1"/>
              <a:t>reads</a:t>
            </a:r>
            <a:r>
              <a:rPr lang="nb-NO" baseline="0" dirty="0"/>
              <a:t>. Will not </a:t>
            </a:r>
            <a:r>
              <a:rPr lang="nb-NO" baseline="0" dirty="0" err="1"/>
              <a:t>focus</a:t>
            </a:r>
            <a:r>
              <a:rPr lang="nb-NO" baseline="0" dirty="0"/>
              <a:t> on </a:t>
            </a:r>
            <a:r>
              <a:rPr lang="nb-NO" baseline="0" dirty="0" err="1"/>
              <a:t>this</a:t>
            </a:r>
            <a:r>
              <a:rPr lang="nb-NO" baseline="0" dirty="0"/>
              <a:t>…)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928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Cufflinks</a:t>
            </a:r>
            <a:r>
              <a:rPr lang="nb-NO" dirty="0"/>
              <a:t> used</a:t>
            </a:r>
            <a:r>
              <a:rPr lang="nb-NO" baseline="0" dirty="0"/>
              <a:t> pure </a:t>
            </a:r>
            <a:r>
              <a:rPr lang="nb-NO" baseline="0" dirty="0" err="1"/>
              <a:t>graph</a:t>
            </a:r>
            <a:r>
              <a:rPr lang="nb-NO" baseline="0" dirty="0"/>
              <a:t> </a:t>
            </a:r>
            <a:r>
              <a:rPr lang="nb-NO" baseline="0" dirty="0" err="1"/>
              <a:t>theory</a:t>
            </a:r>
            <a:r>
              <a:rPr lang="nb-NO" baseline="0" dirty="0"/>
              <a:t> to </a:t>
            </a:r>
            <a:r>
              <a:rPr lang="nb-NO" baseline="0" dirty="0" err="1"/>
              <a:t>find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 present,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left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actual</a:t>
            </a:r>
            <a:r>
              <a:rPr lang="nb-NO" baseline="0" dirty="0"/>
              <a:t> </a:t>
            </a:r>
            <a:r>
              <a:rPr lang="nb-NO" baseline="0" dirty="0" err="1"/>
              <a:t>abundance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out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equation</a:t>
            </a:r>
            <a:r>
              <a:rPr lang="nb-NO" baseline="0" dirty="0"/>
              <a:t>. </a:t>
            </a:r>
            <a:r>
              <a:rPr lang="nb-NO" baseline="0" dirty="0" err="1"/>
              <a:t>StringTie</a:t>
            </a:r>
            <a:r>
              <a:rPr lang="nb-NO" baseline="0" dirty="0"/>
              <a:t> </a:t>
            </a:r>
            <a:r>
              <a:rPr lang="nb-NO" baseline="0" dirty="0" err="1"/>
              <a:t>utilize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information</a:t>
            </a:r>
            <a:r>
              <a:rPr lang="nb-NO" baseline="0" dirty="0"/>
              <a:t> in </a:t>
            </a:r>
            <a:r>
              <a:rPr lang="nb-NO" baseline="0" dirty="0" err="1"/>
              <a:t>prioritizing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, and </a:t>
            </a:r>
            <a:r>
              <a:rPr lang="nb-NO" baseline="0" dirty="0" err="1"/>
              <a:t>assign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to </a:t>
            </a:r>
            <a:r>
              <a:rPr lang="nb-NO" baseline="0" dirty="0" err="1"/>
              <a:t>isoforms</a:t>
            </a:r>
            <a:r>
              <a:rPr lang="nb-NO" baseline="0" dirty="0"/>
              <a:t> as </a:t>
            </a:r>
            <a:r>
              <a:rPr lang="nb-NO" baseline="0" dirty="0" err="1"/>
              <a:t>well</a:t>
            </a:r>
            <a:r>
              <a:rPr lang="nb-NO" baseline="0" dirty="0"/>
              <a:t>.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creates</a:t>
            </a:r>
            <a:r>
              <a:rPr lang="nb-NO" dirty="0"/>
              <a:t>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a </a:t>
            </a:r>
            <a:r>
              <a:rPr lang="nb-NO" dirty="0" err="1"/>
              <a:t>graph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flow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Subtract</a:t>
            </a:r>
            <a:endParaRPr lang="nb-NO" baseline="0" dirty="0"/>
          </a:p>
          <a:p>
            <a:endParaRPr lang="nb-NO" dirty="0"/>
          </a:p>
          <a:p>
            <a:r>
              <a:rPr lang="nb-NO" dirty="0" err="1"/>
              <a:t>Create</a:t>
            </a:r>
            <a:r>
              <a:rPr lang="nb-NO" baseline="0" dirty="0"/>
              <a:t> </a:t>
            </a:r>
            <a:r>
              <a:rPr lang="nb-NO" baseline="0" dirty="0" err="1"/>
              <a:t>new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r>
              <a:rPr lang="nb-NO" baseline="0" dirty="0"/>
              <a:t> </a:t>
            </a:r>
            <a:r>
              <a:rPr lang="nb-NO" baseline="0" dirty="0" err="1"/>
              <a:t>network</a:t>
            </a:r>
            <a:r>
              <a:rPr lang="nb-NO" baseline="0" dirty="0"/>
              <a:t> for </a:t>
            </a:r>
            <a:r>
              <a:rPr lang="nb-NO" baseline="0" dirty="0" err="1"/>
              <a:t>remaining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/>
              <a:t>Select </a:t>
            </a:r>
            <a:r>
              <a:rPr lang="nb-NO" baseline="0" dirty="0" err="1"/>
              <a:t>isoform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highest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/>
              <a:t>Etc..</a:t>
            </a:r>
            <a:endParaRPr lang="nb-NO" dirty="0"/>
          </a:p>
          <a:p>
            <a:endParaRPr lang="nb-NO" dirty="0"/>
          </a:p>
          <a:p>
            <a:r>
              <a:rPr lang="nb-NO" dirty="0"/>
              <a:t>Maximum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r>
              <a:rPr lang="nb-NO" baseline="0" dirty="0"/>
              <a:t> is a </a:t>
            </a:r>
            <a:r>
              <a:rPr lang="nb-NO" baseline="0" dirty="0" err="1"/>
              <a:t>well</a:t>
            </a:r>
            <a:r>
              <a:rPr lang="nb-NO" baseline="0" dirty="0"/>
              <a:t> </a:t>
            </a:r>
            <a:r>
              <a:rPr lang="nb-NO" baseline="0" dirty="0" err="1"/>
              <a:t>known</a:t>
            </a:r>
            <a:r>
              <a:rPr lang="nb-NO" baseline="0" dirty="0"/>
              <a:t> </a:t>
            </a:r>
            <a:r>
              <a:rPr lang="nb-NO" baseline="0" dirty="0" err="1"/>
              <a:t>algoritm</a:t>
            </a:r>
            <a:r>
              <a:rPr lang="nb-NO" baseline="0" dirty="0"/>
              <a:t> for </a:t>
            </a:r>
            <a:r>
              <a:rPr lang="nb-NO" baseline="0" dirty="0" err="1"/>
              <a:t>optimization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496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Point: </a:t>
            </a:r>
            <a:r>
              <a:rPr lang="nb-NO" dirty="0" err="1"/>
              <a:t>Exons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trivial: How do </a:t>
            </a:r>
            <a:r>
              <a:rPr lang="nb-NO" dirty="0" err="1"/>
              <a:t>we</a:t>
            </a:r>
            <a:r>
              <a:rPr lang="nb-NO" dirty="0"/>
              <a:t> handle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-junctions,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main </a:t>
            </a:r>
            <a:r>
              <a:rPr lang="nb-NO" baseline="0" dirty="0" err="1"/>
              <a:t>challenge</a:t>
            </a:r>
            <a:r>
              <a:rPr lang="nb-NO" baseline="0" dirty="0"/>
              <a:t> in RNA-</a:t>
            </a:r>
            <a:r>
              <a:rPr lang="nb-NO" baseline="0" dirty="0" err="1"/>
              <a:t>Seq</a:t>
            </a:r>
            <a:r>
              <a:rPr lang="nb-NO" baseline="0" dirty="0"/>
              <a:t> data? </a:t>
            </a:r>
          </a:p>
          <a:p>
            <a:endParaRPr lang="nb-NO" baseline="0" dirty="0"/>
          </a:p>
          <a:p>
            <a:r>
              <a:rPr lang="nb-NO" baseline="0" dirty="0" err="1"/>
              <a:t>We</a:t>
            </a:r>
            <a:r>
              <a:rPr lang="nb-NO" baseline="0" dirty="0"/>
              <a:t> </a:t>
            </a:r>
            <a:r>
              <a:rPr lang="nb-NO" baseline="0" dirty="0" err="1"/>
              <a:t>create</a:t>
            </a:r>
            <a:r>
              <a:rPr lang="nb-NO" baseline="0" dirty="0"/>
              <a:t> </a:t>
            </a:r>
            <a:r>
              <a:rPr lang="nb-NO" baseline="0" dirty="0" err="1"/>
              <a:t>catalogues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splice</a:t>
            </a:r>
            <a:r>
              <a:rPr lang="nb-NO" baseline="0" dirty="0"/>
              <a:t>-junctions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we</a:t>
            </a:r>
            <a:r>
              <a:rPr lang="nb-NO" baseline="0" dirty="0"/>
              <a:t> </a:t>
            </a:r>
            <a:r>
              <a:rPr lang="nb-NO" baseline="0" dirty="0" err="1"/>
              <a:t>align</a:t>
            </a:r>
            <a:r>
              <a:rPr lang="nb-NO" baseline="0" dirty="0"/>
              <a:t> to in </a:t>
            </a:r>
            <a:r>
              <a:rPr lang="nb-NO" baseline="0" dirty="0" err="1"/>
              <a:t>addition</a:t>
            </a:r>
            <a:r>
              <a:rPr lang="nb-NO" baseline="0" dirty="0"/>
              <a:t> to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!</a:t>
            </a:r>
          </a:p>
          <a:p>
            <a:endParaRPr lang="nb-NO" baseline="0" dirty="0"/>
          </a:p>
          <a:p>
            <a:r>
              <a:rPr lang="nb-NO" b="1" dirty="0"/>
              <a:t>Wikipedia: </a:t>
            </a:r>
            <a:r>
              <a:rPr lang="nb-NO" b="1" dirty="0" err="1"/>
              <a:t>snRNP</a:t>
            </a:r>
            <a:r>
              <a:rPr lang="nb-NO" dirty="0" err="1"/>
              <a:t>s</a:t>
            </a:r>
            <a:r>
              <a:rPr lang="nb-NO" dirty="0"/>
              <a:t> (</a:t>
            </a:r>
            <a:r>
              <a:rPr lang="nb-NO" dirty="0" err="1"/>
              <a:t>pronounced</a:t>
            </a:r>
            <a:r>
              <a:rPr lang="nb-NO" dirty="0"/>
              <a:t> "snurps"), or </a:t>
            </a:r>
            <a:r>
              <a:rPr lang="nb-NO" b="1" u="sng" dirty="0" err="1"/>
              <a:t>s</a:t>
            </a:r>
            <a:r>
              <a:rPr lang="nb-NO" b="1" dirty="0" err="1"/>
              <a:t>mall</a:t>
            </a:r>
            <a:r>
              <a:rPr lang="nb-NO" b="1" dirty="0"/>
              <a:t> </a:t>
            </a:r>
            <a:r>
              <a:rPr lang="nb-NO" b="1" u="sng" dirty="0" err="1"/>
              <a:t>n</a:t>
            </a:r>
            <a:r>
              <a:rPr lang="nb-NO" b="1" dirty="0" err="1"/>
              <a:t>uclear</a:t>
            </a:r>
            <a:r>
              <a:rPr lang="nb-NO" b="1" dirty="0"/>
              <a:t> </a:t>
            </a:r>
            <a:r>
              <a:rPr lang="nb-NO" b="1" u="sng" dirty="0" err="1"/>
              <a:t>r</a:t>
            </a:r>
            <a:r>
              <a:rPr lang="nb-NO" b="1" dirty="0" err="1"/>
              <a:t>ibo</a:t>
            </a:r>
            <a:r>
              <a:rPr lang="nb-NO" b="1" u="sng" dirty="0" err="1"/>
              <a:t>n</a:t>
            </a:r>
            <a:r>
              <a:rPr lang="nb-NO" b="1" dirty="0" err="1"/>
              <a:t>ucleic</a:t>
            </a:r>
            <a:r>
              <a:rPr lang="nb-NO" b="1" dirty="0"/>
              <a:t> </a:t>
            </a:r>
            <a:r>
              <a:rPr lang="nb-NO" b="1" u="sng" dirty="0"/>
              <a:t>p</a:t>
            </a:r>
            <a:r>
              <a:rPr lang="nb-NO" b="1" dirty="0"/>
              <a:t>roteins</a:t>
            </a:r>
            <a:r>
              <a:rPr lang="nb-NO" dirty="0"/>
              <a:t>,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>
                <a:hlinkClick r:id="rId3" tooltip="RNA"/>
              </a:rPr>
              <a:t>RNA</a:t>
            </a:r>
            <a:r>
              <a:rPr lang="nb-NO" dirty="0"/>
              <a:t>-protein </a:t>
            </a:r>
            <a:r>
              <a:rPr lang="nb-NO" dirty="0" err="1"/>
              <a:t>complexes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unmodified</a:t>
            </a:r>
            <a:r>
              <a:rPr lang="nb-NO" dirty="0"/>
              <a:t> </a:t>
            </a:r>
            <a:r>
              <a:rPr lang="nb-NO" dirty="0">
                <a:hlinkClick r:id="rId4" tooltip="Pre-mRNA"/>
              </a:rPr>
              <a:t>pre-</a:t>
            </a:r>
            <a:r>
              <a:rPr lang="nb-NO" dirty="0" err="1">
                <a:hlinkClick r:id="rId4" tooltip="Pre-mRNA"/>
              </a:rPr>
              <a:t>mRNA</a:t>
            </a:r>
            <a:r>
              <a:rPr lang="nb-NO" dirty="0"/>
              <a:t> and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proteins to form a </a:t>
            </a:r>
            <a:r>
              <a:rPr lang="nb-NO" dirty="0" err="1">
                <a:hlinkClick r:id="rId5" tooltip="Spliceosome"/>
              </a:rPr>
              <a:t>spliceosome</a:t>
            </a:r>
            <a:r>
              <a:rPr lang="nb-NO" dirty="0"/>
              <a:t>, a </a:t>
            </a:r>
            <a:r>
              <a:rPr lang="nb-NO" dirty="0" err="1"/>
              <a:t>large</a:t>
            </a:r>
            <a:r>
              <a:rPr lang="nb-NO" dirty="0"/>
              <a:t> RNA-protein </a:t>
            </a:r>
            <a:r>
              <a:rPr lang="nb-NO" dirty="0" err="1"/>
              <a:t>molecular</a:t>
            </a:r>
            <a:r>
              <a:rPr lang="nb-NO" dirty="0"/>
              <a:t>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upon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>
                <a:hlinkClick r:id="rId6" tooltip="RNA splicing"/>
              </a:rPr>
              <a:t>splicing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>
                <a:hlinkClick r:id="rId4" tooltip="Pre-mRNA"/>
              </a:rPr>
              <a:t>pre-</a:t>
            </a:r>
            <a:r>
              <a:rPr lang="nb-NO" dirty="0" err="1">
                <a:hlinkClick r:id="rId4" tooltip="Pre-mRNA"/>
              </a:rPr>
              <a:t>mRNA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204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Cufflinks</a:t>
            </a:r>
            <a:r>
              <a:rPr lang="nb-NO" dirty="0"/>
              <a:t> used</a:t>
            </a:r>
            <a:r>
              <a:rPr lang="nb-NO" baseline="0" dirty="0"/>
              <a:t> pure </a:t>
            </a:r>
            <a:r>
              <a:rPr lang="nb-NO" baseline="0" dirty="0" err="1"/>
              <a:t>graph</a:t>
            </a:r>
            <a:r>
              <a:rPr lang="nb-NO" baseline="0" dirty="0"/>
              <a:t> </a:t>
            </a:r>
            <a:r>
              <a:rPr lang="nb-NO" baseline="0" dirty="0" err="1"/>
              <a:t>theory</a:t>
            </a:r>
            <a:r>
              <a:rPr lang="nb-NO" baseline="0" dirty="0"/>
              <a:t> to </a:t>
            </a:r>
            <a:r>
              <a:rPr lang="nb-NO" baseline="0" dirty="0" err="1"/>
              <a:t>find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 present,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left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actual</a:t>
            </a:r>
            <a:r>
              <a:rPr lang="nb-NO" baseline="0" dirty="0"/>
              <a:t> </a:t>
            </a:r>
            <a:r>
              <a:rPr lang="nb-NO" baseline="0" dirty="0" err="1"/>
              <a:t>abundance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out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equation</a:t>
            </a:r>
            <a:r>
              <a:rPr lang="nb-NO" baseline="0" dirty="0"/>
              <a:t>. </a:t>
            </a:r>
            <a:r>
              <a:rPr lang="nb-NO" baseline="0" dirty="0" err="1"/>
              <a:t>StringTie</a:t>
            </a:r>
            <a:r>
              <a:rPr lang="nb-NO" baseline="0" dirty="0"/>
              <a:t> </a:t>
            </a:r>
            <a:r>
              <a:rPr lang="nb-NO" baseline="0" dirty="0" err="1"/>
              <a:t>utilize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information</a:t>
            </a:r>
            <a:r>
              <a:rPr lang="nb-NO" baseline="0" dirty="0"/>
              <a:t> in </a:t>
            </a:r>
            <a:r>
              <a:rPr lang="nb-NO" baseline="0" dirty="0" err="1"/>
              <a:t>prioritizing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, and </a:t>
            </a:r>
            <a:r>
              <a:rPr lang="nb-NO" baseline="0" dirty="0" err="1"/>
              <a:t>assign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to </a:t>
            </a:r>
            <a:r>
              <a:rPr lang="nb-NO" baseline="0" dirty="0" err="1"/>
              <a:t>isoforms</a:t>
            </a:r>
            <a:r>
              <a:rPr lang="nb-NO" baseline="0" dirty="0"/>
              <a:t> as </a:t>
            </a:r>
            <a:r>
              <a:rPr lang="nb-NO" baseline="0" dirty="0" err="1"/>
              <a:t>well</a:t>
            </a:r>
            <a:r>
              <a:rPr lang="nb-NO" baseline="0" dirty="0"/>
              <a:t>.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creates</a:t>
            </a:r>
            <a:r>
              <a:rPr lang="nb-NO" dirty="0"/>
              <a:t>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a </a:t>
            </a:r>
            <a:r>
              <a:rPr lang="nb-NO" dirty="0" err="1"/>
              <a:t>graph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flow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Subtract</a:t>
            </a:r>
            <a:endParaRPr lang="nb-NO" baseline="0" dirty="0"/>
          </a:p>
          <a:p>
            <a:endParaRPr lang="nb-NO" dirty="0"/>
          </a:p>
          <a:p>
            <a:r>
              <a:rPr lang="nb-NO" dirty="0" err="1"/>
              <a:t>Create</a:t>
            </a:r>
            <a:r>
              <a:rPr lang="nb-NO" baseline="0" dirty="0"/>
              <a:t> </a:t>
            </a:r>
            <a:r>
              <a:rPr lang="nb-NO" baseline="0" dirty="0" err="1"/>
              <a:t>new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r>
              <a:rPr lang="nb-NO" baseline="0" dirty="0"/>
              <a:t> </a:t>
            </a:r>
            <a:r>
              <a:rPr lang="nb-NO" baseline="0" dirty="0" err="1"/>
              <a:t>network</a:t>
            </a:r>
            <a:r>
              <a:rPr lang="nb-NO" baseline="0" dirty="0"/>
              <a:t> for </a:t>
            </a:r>
            <a:r>
              <a:rPr lang="nb-NO" baseline="0" dirty="0" err="1"/>
              <a:t>remaining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/>
              <a:t>Select </a:t>
            </a:r>
            <a:r>
              <a:rPr lang="nb-NO" baseline="0" dirty="0" err="1"/>
              <a:t>isoform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highest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/>
              <a:t>Etc..</a:t>
            </a:r>
            <a:endParaRPr lang="nb-NO" dirty="0"/>
          </a:p>
          <a:p>
            <a:endParaRPr lang="nb-NO" dirty="0"/>
          </a:p>
          <a:p>
            <a:r>
              <a:rPr lang="nb-NO" dirty="0"/>
              <a:t>Maximum</a:t>
            </a:r>
            <a:r>
              <a:rPr lang="nb-NO" baseline="0" dirty="0"/>
              <a:t> </a:t>
            </a:r>
            <a:r>
              <a:rPr lang="nb-NO" baseline="0" dirty="0" err="1"/>
              <a:t>flow</a:t>
            </a:r>
            <a:r>
              <a:rPr lang="nb-NO" baseline="0" dirty="0"/>
              <a:t> is a </a:t>
            </a:r>
            <a:r>
              <a:rPr lang="nb-NO" baseline="0" dirty="0" err="1"/>
              <a:t>well</a:t>
            </a:r>
            <a:r>
              <a:rPr lang="nb-NO" baseline="0" dirty="0"/>
              <a:t> </a:t>
            </a:r>
            <a:r>
              <a:rPr lang="nb-NO" baseline="0" dirty="0" err="1"/>
              <a:t>known</a:t>
            </a:r>
            <a:r>
              <a:rPr lang="nb-NO" baseline="0" dirty="0"/>
              <a:t> </a:t>
            </a:r>
            <a:r>
              <a:rPr lang="nb-NO" baseline="0" dirty="0" err="1"/>
              <a:t>algoritm</a:t>
            </a:r>
            <a:r>
              <a:rPr lang="nb-NO" baseline="0" dirty="0"/>
              <a:t> for </a:t>
            </a:r>
            <a:r>
              <a:rPr lang="nb-NO" baseline="0" dirty="0" err="1"/>
              <a:t>optimization</a:t>
            </a:r>
            <a:r>
              <a:rPr lang="nb-NO" baseline="0" dirty="0"/>
              <a:t>. 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7435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Will </a:t>
            </a:r>
            <a:r>
              <a:rPr lang="nb-NO" dirty="0" err="1"/>
              <a:t>describe</a:t>
            </a:r>
            <a:r>
              <a:rPr lang="nb-NO" baseline="0" dirty="0"/>
              <a:t> </a:t>
            </a:r>
            <a:r>
              <a:rPr lang="nb-NO" baseline="0" dirty="0" err="1"/>
              <a:t>briefly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 later.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529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Will </a:t>
            </a:r>
            <a:r>
              <a:rPr lang="nb-NO" dirty="0" err="1"/>
              <a:t>describe</a:t>
            </a:r>
            <a:r>
              <a:rPr lang="nb-NO" baseline="0" dirty="0"/>
              <a:t> </a:t>
            </a:r>
            <a:r>
              <a:rPr lang="nb-NO" baseline="0" dirty="0" err="1"/>
              <a:t>briefly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 later.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529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3498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Last</a:t>
            </a:r>
            <a:r>
              <a:rPr lang="nb-NO" baseline="0" dirty="0"/>
              <a:t> </a:t>
            </a:r>
            <a:r>
              <a:rPr lang="nb-NO" baseline="0" dirty="0" err="1"/>
              <a:t>point</a:t>
            </a:r>
            <a:r>
              <a:rPr lang="nb-NO" baseline="0" dirty="0"/>
              <a:t>. </a:t>
            </a:r>
            <a:r>
              <a:rPr lang="nb-NO" baseline="0" dirty="0" err="1"/>
              <a:t>Can</a:t>
            </a:r>
            <a:r>
              <a:rPr lang="nb-NO" baseline="0" dirty="0"/>
              <a:t> still </a:t>
            </a:r>
            <a:r>
              <a:rPr lang="nb-NO" baseline="0" dirty="0" err="1"/>
              <a:t>use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k-mer 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though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complete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 </a:t>
            </a:r>
            <a:r>
              <a:rPr lang="nb-NO" baseline="0" dirty="0" err="1"/>
              <a:t>does</a:t>
            </a:r>
            <a:r>
              <a:rPr lang="nb-NO" baseline="0" dirty="0"/>
              <a:t> not </a:t>
            </a:r>
            <a:r>
              <a:rPr lang="nb-NO" baseline="0" dirty="0" err="1"/>
              <a:t>align</a:t>
            </a:r>
            <a:r>
              <a:rPr lang="nb-NO" baseline="0" dirty="0"/>
              <a:t>. (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 have </a:t>
            </a:r>
            <a:r>
              <a:rPr lang="nb-NO" baseline="0" dirty="0" err="1"/>
              <a:t>poorer</a:t>
            </a:r>
            <a:r>
              <a:rPr lang="nb-NO" baseline="0" dirty="0"/>
              <a:t> </a:t>
            </a:r>
            <a:r>
              <a:rPr lang="nb-NO" baseline="0" dirty="0" err="1"/>
              <a:t>quality</a:t>
            </a:r>
            <a:r>
              <a:rPr lang="nb-NO" baseline="0" dirty="0"/>
              <a:t>, </a:t>
            </a:r>
            <a:r>
              <a:rPr lang="nb-NO" baseline="0" dirty="0" err="1"/>
              <a:t>contamination</a:t>
            </a:r>
            <a:r>
              <a:rPr lang="nb-NO" baseline="0" dirty="0"/>
              <a:t>, </a:t>
            </a:r>
            <a:r>
              <a:rPr lang="nb-NO" baseline="0" dirty="0" err="1"/>
              <a:t>adaptors</a:t>
            </a:r>
            <a:r>
              <a:rPr lang="nb-NO" baseline="0" dirty="0"/>
              <a:t> </a:t>
            </a:r>
            <a:r>
              <a:rPr lang="nb-NO" baseline="0" dirty="0" err="1"/>
              <a:t>etc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8669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Hashable</a:t>
            </a:r>
            <a:r>
              <a:rPr lang="nb-NO" dirty="0"/>
              <a:t>: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fit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k-mer </a:t>
            </a:r>
            <a:r>
              <a:rPr lang="nb-NO" baseline="0" dirty="0" err="1"/>
              <a:t>table</a:t>
            </a:r>
            <a:endParaRPr lang="nb-NO" baseline="0" dirty="0"/>
          </a:p>
          <a:p>
            <a:r>
              <a:rPr lang="nb-NO" baseline="0" dirty="0" err="1"/>
              <a:t>Unhashable</a:t>
            </a:r>
            <a:r>
              <a:rPr lang="nb-NO" baseline="0" dirty="0"/>
              <a:t>: </a:t>
            </a:r>
            <a:r>
              <a:rPr lang="nb-NO" baseline="0" dirty="0" err="1"/>
              <a:t>Those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doesn’t</a:t>
            </a:r>
            <a:r>
              <a:rPr lang="nb-NO" baseline="0" dirty="0"/>
              <a:t> </a:t>
            </a:r>
            <a:r>
              <a:rPr lang="nb-NO" baseline="0" dirty="0" err="1"/>
              <a:t>fit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k-mer </a:t>
            </a:r>
            <a:r>
              <a:rPr lang="nb-NO" baseline="0" dirty="0" err="1"/>
              <a:t>table</a:t>
            </a:r>
            <a:r>
              <a:rPr lang="nb-NO" baseline="0" dirty="0"/>
              <a:t> (</a:t>
            </a:r>
            <a:r>
              <a:rPr lang="nb-NO" baseline="0" dirty="0" err="1"/>
              <a:t>discarded</a:t>
            </a:r>
            <a:r>
              <a:rPr lang="nb-NO" baseline="0" dirty="0"/>
              <a:t>)</a:t>
            </a:r>
          </a:p>
          <a:p>
            <a:endParaRPr lang="nb-NO" dirty="0"/>
          </a:p>
          <a:p>
            <a:r>
              <a:rPr lang="nb-NO" dirty="0" err="1"/>
              <a:t>Assign</a:t>
            </a:r>
            <a:r>
              <a:rPr lang="nb-NO" dirty="0"/>
              <a:t> k-mers </a:t>
            </a:r>
            <a:r>
              <a:rPr lang="nb-NO" dirty="0" err="1"/>
              <a:t>propertionally</a:t>
            </a:r>
            <a:r>
              <a:rPr lang="nb-NO" dirty="0"/>
              <a:t>:</a:t>
            </a:r>
            <a:r>
              <a:rPr lang="nb-NO" baseline="0" dirty="0"/>
              <a:t> </a:t>
            </a:r>
            <a:r>
              <a:rPr lang="nb-NO" baseline="0" dirty="0" err="1"/>
              <a:t>Meaning</a:t>
            </a:r>
            <a:r>
              <a:rPr lang="nb-NO" baseline="0" dirty="0"/>
              <a:t> </a:t>
            </a:r>
            <a:r>
              <a:rPr lang="nb-NO" baseline="0" dirty="0" err="1"/>
              <a:t>if</a:t>
            </a:r>
            <a:r>
              <a:rPr lang="nb-NO" baseline="0" dirty="0"/>
              <a:t> a </a:t>
            </a:r>
            <a:r>
              <a:rPr lang="nb-NO" baseline="0" dirty="0" err="1"/>
              <a:t>transcript</a:t>
            </a:r>
            <a:r>
              <a:rPr lang="nb-NO" baseline="0" dirty="0"/>
              <a:t> has 2 </a:t>
            </a:r>
            <a:r>
              <a:rPr lang="nb-NO" baseline="0" dirty="0" err="1"/>
              <a:t>of</a:t>
            </a:r>
            <a:r>
              <a:rPr lang="nb-NO" baseline="0" dirty="0"/>
              <a:t> a k-mer, it is </a:t>
            </a:r>
            <a:r>
              <a:rPr lang="nb-NO" baseline="0" dirty="0" err="1"/>
              <a:t>assign</a:t>
            </a:r>
            <a:r>
              <a:rPr lang="nb-NO" baseline="0" dirty="0"/>
              <a:t> </a:t>
            </a:r>
            <a:r>
              <a:rPr lang="nb-NO" baseline="0" dirty="0" err="1"/>
              <a:t>two</a:t>
            </a:r>
            <a:r>
              <a:rPr lang="nb-NO" baseline="0" dirty="0"/>
              <a:t> times </a:t>
            </a:r>
            <a:r>
              <a:rPr lang="nb-NO" baseline="0" dirty="0" err="1"/>
              <a:t>the</a:t>
            </a:r>
            <a:r>
              <a:rPr lang="nb-NO" baseline="0" dirty="0"/>
              <a:t> k-mer </a:t>
            </a:r>
            <a:r>
              <a:rPr lang="nb-NO" baseline="0" dirty="0" err="1"/>
              <a:t>coverage</a:t>
            </a:r>
            <a:r>
              <a:rPr lang="nb-NO" baseline="0" dirty="0"/>
              <a:t> </a:t>
            </a:r>
            <a:r>
              <a:rPr lang="nb-NO" baseline="0" dirty="0" err="1"/>
              <a:t>compared</a:t>
            </a:r>
            <a:r>
              <a:rPr lang="nb-NO" baseline="0" dirty="0"/>
              <a:t> to a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only</a:t>
            </a:r>
            <a:r>
              <a:rPr lang="nb-NO" baseline="0" dirty="0"/>
              <a:t> 1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k-mer. </a:t>
            </a:r>
          </a:p>
          <a:p>
            <a:endParaRPr lang="nb-NO" baseline="0" dirty="0"/>
          </a:p>
          <a:p>
            <a:r>
              <a:rPr lang="nb-NO" baseline="0" dirty="0" err="1"/>
              <a:t>Then</a:t>
            </a:r>
            <a:r>
              <a:rPr lang="nb-NO" baseline="0" dirty="0"/>
              <a:t> </a:t>
            </a:r>
            <a:r>
              <a:rPr lang="nb-NO" baseline="0" dirty="0" err="1"/>
              <a:t>look</a:t>
            </a:r>
            <a:r>
              <a:rPr lang="nb-NO" baseline="0" dirty="0"/>
              <a:t> at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transcriot</a:t>
            </a:r>
            <a:r>
              <a:rPr lang="nb-NO" baseline="0" dirty="0"/>
              <a:t> as a </a:t>
            </a:r>
            <a:r>
              <a:rPr lang="nb-NO" baseline="0" dirty="0" err="1"/>
              <a:t>whole</a:t>
            </a:r>
            <a:r>
              <a:rPr lang="nb-NO" baseline="0" dirty="0"/>
              <a:t> and </a:t>
            </a:r>
            <a:r>
              <a:rPr lang="nb-NO" baseline="0" dirty="0" err="1"/>
              <a:t>see</a:t>
            </a:r>
            <a:r>
              <a:rPr lang="nb-NO" baseline="0" dirty="0"/>
              <a:t> </a:t>
            </a:r>
            <a:r>
              <a:rPr lang="nb-NO" baseline="0" dirty="0" err="1"/>
              <a:t>how</a:t>
            </a:r>
            <a:r>
              <a:rPr lang="nb-NO" baseline="0" dirty="0"/>
              <a:t> </a:t>
            </a:r>
            <a:r>
              <a:rPr lang="nb-NO" baseline="0" dirty="0" err="1"/>
              <a:t>well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k-mer </a:t>
            </a:r>
            <a:r>
              <a:rPr lang="nb-NO" baseline="0" dirty="0" err="1"/>
              <a:t>intensities</a:t>
            </a:r>
            <a:r>
              <a:rPr lang="nb-NO" baseline="0" dirty="0"/>
              <a:t> </a:t>
            </a:r>
            <a:r>
              <a:rPr lang="nb-NO" baseline="0" dirty="0" err="1"/>
              <a:t>fit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average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intensity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Re-</a:t>
            </a:r>
            <a:r>
              <a:rPr lang="nb-NO" baseline="0" dirty="0" err="1"/>
              <a:t>assign</a:t>
            </a:r>
            <a:r>
              <a:rPr lang="nb-NO" baseline="0" dirty="0"/>
              <a:t> </a:t>
            </a:r>
            <a:r>
              <a:rPr lang="nb-NO" baseline="0" dirty="0" err="1"/>
              <a:t>based</a:t>
            </a:r>
            <a:r>
              <a:rPr lang="nb-NO" baseline="0" dirty="0"/>
              <a:t> </a:t>
            </a:r>
            <a:r>
              <a:rPr lang="nb-NO" baseline="0" dirty="0" err="1"/>
              <a:t>on</a:t>
            </a:r>
            <a:r>
              <a:rPr lang="nb-NO" baseline="0" dirty="0"/>
              <a:t> </a:t>
            </a:r>
            <a:r>
              <a:rPr lang="nb-NO" baseline="0" dirty="0" err="1"/>
              <a:t>deviations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average</a:t>
            </a:r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Iterate</a:t>
            </a:r>
            <a:r>
              <a:rPr lang="nb-NO" baseline="0" dirty="0"/>
              <a:t> </a:t>
            </a:r>
            <a:r>
              <a:rPr lang="nb-NO" baseline="0" dirty="0" err="1"/>
              <a:t>until</a:t>
            </a:r>
            <a:r>
              <a:rPr lang="nb-NO" baseline="0" dirty="0"/>
              <a:t> </a:t>
            </a:r>
            <a:r>
              <a:rPr lang="nb-NO" baseline="0" dirty="0" err="1"/>
              <a:t>convergence</a:t>
            </a:r>
            <a:endParaRPr lang="nb-NO" baseline="0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655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Point 1. </a:t>
            </a:r>
            <a:r>
              <a:rPr lang="nb-NO" dirty="0" err="1"/>
              <a:t>That</a:t>
            </a:r>
            <a:r>
              <a:rPr lang="nb-NO" dirty="0"/>
              <a:t> is,</a:t>
            </a:r>
            <a:r>
              <a:rPr lang="nb-NO" baseline="0" dirty="0"/>
              <a:t> </a:t>
            </a:r>
            <a:r>
              <a:rPr lang="nb-NO" baseline="0" dirty="0" err="1"/>
              <a:t>each</a:t>
            </a:r>
            <a:r>
              <a:rPr lang="nb-NO" baseline="0" dirty="0"/>
              <a:t> k-mer is </a:t>
            </a:r>
            <a:r>
              <a:rPr lang="nb-NO" baseline="0" dirty="0" err="1"/>
              <a:t>regarded</a:t>
            </a:r>
            <a:r>
              <a:rPr lang="nb-NO" baseline="0" dirty="0"/>
              <a:t> as </a:t>
            </a:r>
            <a:r>
              <a:rPr lang="nb-NO" baseline="0" dirty="0" err="1"/>
              <a:t>independent</a:t>
            </a:r>
            <a:r>
              <a:rPr lang="nb-NO" baseline="0" dirty="0"/>
              <a:t>, </a:t>
            </a:r>
            <a:r>
              <a:rPr lang="nb-NO" baseline="0" dirty="0" err="1"/>
              <a:t>even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truly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not (</a:t>
            </a:r>
            <a:r>
              <a:rPr lang="nb-NO" baseline="0" dirty="0" err="1"/>
              <a:t>originating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same </a:t>
            </a:r>
            <a:r>
              <a:rPr lang="nb-NO" baseline="0" dirty="0" err="1"/>
              <a:t>sequence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)</a:t>
            </a:r>
            <a:endParaRPr lang="nb-NO" dirty="0"/>
          </a:p>
          <a:p>
            <a:endParaRPr lang="nb-NO" dirty="0"/>
          </a:p>
          <a:p>
            <a:r>
              <a:rPr lang="nb-NO" dirty="0"/>
              <a:t>Paper </a:t>
            </a:r>
            <a:r>
              <a:rPr lang="nb-NO" dirty="0" err="1"/>
              <a:t>quite</a:t>
            </a:r>
            <a:r>
              <a:rPr lang="nb-NO" dirty="0"/>
              <a:t> </a:t>
            </a:r>
            <a:r>
              <a:rPr lang="nb-NO" dirty="0" err="1"/>
              <a:t>awkward</a:t>
            </a:r>
            <a:r>
              <a:rPr lang="nb-NO" dirty="0"/>
              <a:t> to understand. </a:t>
            </a:r>
            <a:r>
              <a:rPr lang="nb-NO" dirty="0" err="1"/>
              <a:t>Check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blog-link for a </a:t>
            </a:r>
            <a:r>
              <a:rPr lang="nb-NO" baseline="0" dirty="0" err="1"/>
              <a:t>better</a:t>
            </a:r>
            <a:r>
              <a:rPr lang="nb-NO" baseline="0" dirty="0"/>
              <a:t> </a:t>
            </a:r>
            <a:r>
              <a:rPr lang="nb-NO" baseline="0" dirty="0" err="1"/>
              <a:t>explanation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4884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align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isoforms</a:t>
            </a:r>
            <a:r>
              <a:rPr lang="nb-NO" baseline="0" dirty="0"/>
              <a:t> (for </a:t>
            </a:r>
            <a:r>
              <a:rPr lang="nb-NO" baseline="0" dirty="0" err="1"/>
              <a:t>example</a:t>
            </a:r>
            <a:r>
              <a:rPr lang="nb-NO" baseline="0" dirty="0"/>
              <a:t>, top-</a:t>
            </a:r>
            <a:r>
              <a:rPr lang="nb-NO" baseline="0" dirty="0" err="1"/>
              <a:t>read</a:t>
            </a:r>
            <a:r>
              <a:rPr lang="nb-NO" baseline="0" dirty="0"/>
              <a:t> 2 and 3 </a:t>
            </a:r>
            <a:r>
              <a:rPr lang="nb-NO" baseline="0" dirty="0" err="1"/>
              <a:t>does</a:t>
            </a:r>
            <a:r>
              <a:rPr lang="nb-NO" baseline="0" dirty="0"/>
              <a:t> not </a:t>
            </a:r>
            <a:r>
              <a:rPr lang="nb-NO" baseline="0" dirty="0" err="1"/>
              <a:t>align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green in (b)!)</a:t>
            </a:r>
          </a:p>
          <a:p>
            <a:endParaRPr lang="nb-NO" baseline="0" dirty="0"/>
          </a:p>
          <a:p>
            <a:r>
              <a:rPr lang="nb-NO" baseline="0" dirty="0"/>
              <a:t>The green </a:t>
            </a:r>
            <a:r>
              <a:rPr lang="nb-NO" baseline="0" dirty="0" err="1"/>
              <a:t>only</a:t>
            </a:r>
            <a:r>
              <a:rPr lang="nb-NO" baseline="0" dirty="0"/>
              <a:t> k-mer </a:t>
            </a:r>
            <a:r>
              <a:rPr lang="nb-NO" baseline="0" dirty="0" err="1"/>
              <a:t>could</a:t>
            </a:r>
            <a:r>
              <a:rPr lang="nb-NO" baseline="0" dirty="0"/>
              <a:t> </a:t>
            </a:r>
            <a:r>
              <a:rPr lang="nb-NO" baseline="0" dirty="0" err="1"/>
              <a:t>result</a:t>
            </a:r>
            <a:r>
              <a:rPr lang="nb-NO" baseline="0" dirty="0"/>
              <a:t> from a </a:t>
            </a:r>
            <a:r>
              <a:rPr lang="nb-NO" baseline="0" dirty="0" err="1"/>
              <a:t>splicing-event</a:t>
            </a:r>
            <a:r>
              <a:rPr lang="nb-NO" baseline="0" dirty="0"/>
              <a:t> </a:t>
            </a:r>
            <a:r>
              <a:rPr lang="nb-NO" baseline="0" dirty="0" err="1"/>
              <a:t>between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two</a:t>
            </a:r>
            <a:r>
              <a:rPr lang="nb-NO" baseline="0" dirty="0"/>
              <a:t> green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ends</a:t>
            </a:r>
            <a:r>
              <a:rPr lang="nb-NO" baseline="0" dirty="0"/>
              <a:t>,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would</a:t>
            </a:r>
            <a:r>
              <a:rPr lang="nb-NO" baseline="0" dirty="0"/>
              <a:t> not be </a:t>
            </a:r>
            <a:r>
              <a:rPr lang="nb-NO" baseline="0" dirty="0" err="1"/>
              <a:t>contained</a:t>
            </a:r>
            <a:r>
              <a:rPr lang="nb-NO" baseline="0" dirty="0"/>
              <a:t> in (</a:t>
            </a:r>
            <a:r>
              <a:rPr lang="nb-NO" baseline="0" dirty="0" err="1"/>
              <a:t>compatible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) pink and </a:t>
            </a:r>
            <a:r>
              <a:rPr lang="nb-NO" baseline="0" dirty="0" err="1"/>
              <a:t>blue</a:t>
            </a:r>
            <a:r>
              <a:rPr lang="nb-NO" baseline="0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656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point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k-mers </a:t>
            </a:r>
            <a:r>
              <a:rPr lang="nb-NO" dirty="0" err="1"/>
              <a:t>generally</a:t>
            </a:r>
            <a:r>
              <a:rPr lang="nb-NO" dirty="0"/>
              <a:t> </a:t>
            </a:r>
            <a:r>
              <a:rPr lang="nb-NO" dirty="0" err="1"/>
              <a:t>share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same </a:t>
            </a:r>
            <a:r>
              <a:rPr lang="nb-NO" baseline="0" dirty="0" err="1"/>
              <a:t>compatibility</a:t>
            </a:r>
            <a:r>
              <a:rPr lang="nb-NO" baseline="0" dirty="0"/>
              <a:t> </a:t>
            </a:r>
            <a:r>
              <a:rPr lang="nb-NO" baseline="0" dirty="0" err="1"/>
              <a:t>class</a:t>
            </a:r>
            <a:r>
              <a:rPr lang="nb-NO" baseline="0" dirty="0"/>
              <a:t>!</a:t>
            </a:r>
          </a:p>
          <a:p>
            <a:endParaRPr lang="nb-NO" baseline="0" dirty="0"/>
          </a:p>
          <a:p>
            <a:r>
              <a:rPr lang="nb-NO" baseline="0" dirty="0"/>
              <a:t>(This is just </a:t>
            </a:r>
            <a:r>
              <a:rPr lang="nb-NO" baseline="0" dirty="0" err="1"/>
              <a:t>similar</a:t>
            </a:r>
            <a:r>
              <a:rPr lang="nb-NO" baseline="0" dirty="0"/>
              <a:t> to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lockup-table</a:t>
            </a:r>
            <a:r>
              <a:rPr lang="nb-NO" baseline="0" dirty="0"/>
              <a:t> in </a:t>
            </a:r>
            <a:r>
              <a:rPr lang="nb-NO" baseline="0" dirty="0" err="1"/>
              <a:t>Sailfish</a:t>
            </a:r>
            <a:r>
              <a:rPr lang="nb-NO" baseline="0" dirty="0"/>
              <a:t>?) </a:t>
            </a:r>
            <a:r>
              <a:rPr lang="nb-NO" baseline="0" dirty="0" err="1"/>
              <a:t>associating</a:t>
            </a:r>
            <a:r>
              <a:rPr lang="nb-NO" baseline="0" dirty="0"/>
              <a:t> k-mers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transcripts</a:t>
            </a:r>
            <a:r>
              <a:rPr lang="nb-NO" baseline="0" dirty="0"/>
              <a:t>. </a:t>
            </a:r>
            <a:r>
              <a:rPr lang="nb-NO" baseline="0" dirty="0" err="1"/>
              <a:t>But</a:t>
            </a:r>
            <a:r>
              <a:rPr lang="nb-NO" baseline="0" dirty="0"/>
              <a:t> </a:t>
            </a:r>
            <a:r>
              <a:rPr lang="nb-NO" baseline="0" dirty="0" err="1"/>
              <a:t>here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call</a:t>
            </a:r>
            <a:r>
              <a:rPr lang="nb-NO" baseline="0" dirty="0"/>
              <a:t> it a </a:t>
            </a:r>
            <a:r>
              <a:rPr lang="nb-NO" b="1" baseline="0" dirty="0" err="1"/>
              <a:t>compatibility</a:t>
            </a:r>
            <a:r>
              <a:rPr lang="nb-NO" b="1" baseline="0" dirty="0"/>
              <a:t> </a:t>
            </a:r>
            <a:r>
              <a:rPr lang="nb-NO" b="1" baseline="0" dirty="0" err="1"/>
              <a:t>class</a:t>
            </a:r>
            <a:r>
              <a:rPr lang="nb-NO" b="1" baseline="0" dirty="0"/>
              <a:t>. This is </a:t>
            </a:r>
            <a:r>
              <a:rPr lang="nb-NO" b="1" baseline="0" dirty="0" err="1"/>
              <a:t>really</a:t>
            </a:r>
            <a:r>
              <a:rPr lang="nb-NO" b="1" baseline="0" dirty="0"/>
              <a:t> </a:t>
            </a:r>
            <a:r>
              <a:rPr lang="nb-NO" b="1" baseline="0" dirty="0" err="1"/>
              <a:t>no</a:t>
            </a:r>
            <a:r>
              <a:rPr lang="nb-NO" b="1" baseline="0" dirty="0"/>
              <a:t> different </a:t>
            </a:r>
            <a:r>
              <a:rPr lang="nb-NO" b="1" baseline="0" dirty="0" err="1"/>
              <a:t>than</a:t>
            </a:r>
            <a:r>
              <a:rPr lang="nb-NO" b="1" baseline="0" dirty="0"/>
              <a:t> </a:t>
            </a:r>
            <a:r>
              <a:rPr lang="nb-NO" b="1" baseline="0" dirty="0" err="1"/>
              <a:t>Sailfish</a:t>
            </a:r>
            <a:r>
              <a:rPr lang="nb-NO" b="1" baseline="0" dirty="0"/>
              <a:t>?</a:t>
            </a:r>
            <a:endParaRPr lang="nb-N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9926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 </a:t>
            </a:r>
            <a:r>
              <a:rPr lang="nb-NO" dirty="0" err="1"/>
              <a:t>exactly</a:t>
            </a:r>
            <a:r>
              <a:rPr lang="nb-NO" dirty="0"/>
              <a:t> sure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is </a:t>
            </a:r>
            <a:r>
              <a:rPr lang="nb-NO" dirty="0" err="1"/>
              <a:t>stored</a:t>
            </a:r>
            <a:r>
              <a:rPr lang="nb-NO" dirty="0"/>
              <a:t>..</a:t>
            </a:r>
          </a:p>
          <a:p>
            <a:endParaRPr lang="nb-NO" dirty="0"/>
          </a:p>
          <a:p>
            <a:r>
              <a:rPr lang="nb-NO" dirty="0" err="1"/>
              <a:t>Unessecary</a:t>
            </a:r>
            <a:r>
              <a:rPr lang="nb-NO" dirty="0"/>
              <a:t> slide. Just </a:t>
            </a:r>
            <a:r>
              <a:rPr lang="nb-NO" dirty="0" err="1"/>
              <a:t>confirms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a k-mer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association</a:t>
            </a:r>
            <a:r>
              <a:rPr lang="nb-NO" dirty="0"/>
              <a:t> </a:t>
            </a:r>
            <a:r>
              <a:rPr lang="nb-NO" dirty="0" err="1"/>
              <a:t>table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312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how</a:t>
            </a:r>
            <a:r>
              <a:rPr lang="nb-NO" dirty="0"/>
              <a:t> do </a:t>
            </a:r>
            <a:r>
              <a:rPr lang="nb-NO" dirty="0" err="1"/>
              <a:t>we</a:t>
            </a:r>
            <a:r>
              <a:rPr lang="nb-NO" dirty="0"/>
              <a:t> make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catalogues</a:t>
            </a:r>
            <a:r>
              <a:rPr lang="nb-NO" dirty="0"/>
              <a:t> (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RNA-</a:t>
            </a:r>
            <a:r>
              <a:rPr lang="nb-NO" baseline="0" dirty="0" err="1"/>
              <a:t>Sequencing</a:t>
            </a:r>
            <a:r>
              <a:rPr lang="nb-NO" baseline="0" dirty="0"/>
              <a:t> is </a:t>
            </a:r>
            <a:r>
              <a:rPr lang="nb-NO" baseline="0" dirty="0" err="1"/>
              <a:t>about</a:t>
            </a:r>
            <a:r>
              <a:rPr lang="nb-NO" baseline="0" dirty="0"/>
              <a:t>, and </a:t>
            </a:r>
            <a:r>
              <a:rPr lang="nb-NO" baseline="0" dirty="0" err="1"/>
              <a:t>how</a:t>
            </a:r>
            <a:r>
              <a:rPr lang="nb-NO" baseline="0" dirty="0"/>
              <a:t> it </a:t>
            </a:r>
            <a:r>
              <a:rPr lang="nb-NO" baseline="0" dirty="0" err="1"/>
              <a:t>differs</a:t>
            </a:r>
            <a:r>
              <a:rPr lang="nb-NO" baseline="0" dirty="0"/>
              <a:t> from DNA-</a:t>
            </a:r>
            <a:r>
              <a:rPr lang="nb-NO" baseline="0" dirty="0" err="1"/>
              <a:t>sequencing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02651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black</a:t>
            </a:r>
            <a:r>
              <a:rPr lang="nb-NO" baseline="0" dirty="0"/>
              <a:t> k-mers </a:t>
            </a:r>
            <a:r>
              <a:rPr lang="nb-NO" baseline="0" dirty="0" err="1"/>
              <a:t>overlap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read</a:t>
            </a:r>
            <a:r>
              <a:rPr lang="nb-NO" baseline="0" dirty="0"/>
              <a:t>.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Include</a:t>
            </a:r>
            <a:r>
              <a:rPr lang="nb-NO" dirty="0"/>
              <a:t> slide: </a:t>
            </a:r>
            <a:r>
              <a:rPr lang="nb-NO" dirty="0" err="1"/>
              <a:t>important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169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Key point.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sets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k-mers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represent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exact</a:t>
            </a:r>
            <a:r>
              <a:rPr lang="nb-NO" baseline="0" dirty="0"/>
              <a:t> same </a:t>
            </a:r>
            <a:r>
              <a:rPr lang="nb-NO" baseline="0" dirty="0" err="1"/>
              <a:t>information</a:t>
            </a:r>
            <a:r>
              <a:rPr lang="nb-NO" baseline="0" dirty="0"/>
              <a:t> (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</a:t>
            </a:r>
            <a:r>
              <a:rPr lang="nb-NO" baseline="0" dirty="0"/>
              <a:t>) on </a:t>
            </a:r>
            <a:r>
              <a:rPr lang="nb-NO" baseline="0" dirty="0" err="1"/>
              <a:t>your</a:t>
            </a:r>
            <a:r>
              <a:rPr lang="nb-NO" baseline="0" dirty="0"/>
              <a:t> system. If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calculate</a:t>
            </a:r>
            <a:r>
              <a:rPr lang="nb-NO" baseline="0" dirty="0"/>
              <a:t> (</a:t>
            </a:r>
            <a:r>
              <a:rPr lang="nb-NO" baseline="0" dirty="0" err="1"/>
              <a:t>assign</a:t>
            </a:r>
            <a:r>
              <a:rPr lang="nb-NO" baseline="0" dirty="0"/>
              <a:t>) one k-mer,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assignment</a:t>
            </a:r>
            <a:r>
              <a:rPr lang="nb-NO" baseline="0" dirty="0"/>
              <a:t> </a:t>
            </a:r>
            <a:r>
              <a:rPr lang="nb-NO" baseline="0" dirty="0" err="1"/>
              <a:t>automatically</a:t>
            </a:r>
            <a:r>
              <a:rPr lang="nb-NO" baseline="0" dirty="0"/>
              <a:t> </a:t>
            </a:r>
            <a:r>
              <a:rPr lang="nb-NO" baseline="0" dirty="0" err="1"/>
              <a:t>applies</a:t>
            </a:r>
            <a:r>
              <a:rPr lang="nb-NO" baseline="0" dirty="0"/>
              <a:t> to all k-mers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set</a:t>
            </a:r>
            <a:r>
              <a:rPr lang="nb-NO" baseline="0" dirty="0"/>
              <a:t> (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</a:t>
            </a:r>
            <a:r>
              <a:rPr lang="nb-NO" baseline="0" dirty="0"/>
              <a:t>). This saves </a:t>
            </a:r>
            <a:r>
              <a:rPr lang="nb-NO" baseline="0" dirty="0" err="1"/>
              <a:t>computational</a:t>
            </a:r>
            <a:r>
              <a:rPr lang="nb-NO" baseline="0" dirty="0"/>
              <a:t> time, </a:t>
            </a:r>
            <a:r>
              <a:rPr lang="nb-NO" baseline="0" dirty="0" err="1"/>
              <a:t>since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reduce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number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calculations</a:t>
            </a:r>
            <a:r>
              <a:rPr lang="nb-NO" baseline="0" dirty="0"/>
              <a:t> (</a:t>
            </a:r>
            <a:r>
              <a:rPr lang="nb-NO" baseline="0" dirty="0" err="1"/>
              <a:t>can</a:t>
            </a:r>
            <a:r>
              <a:rPr lang="nb-NO" baseline="0" dirty="0"/>
              <a:t> limit to </a:t>
            </a:r>
            <a:r>
              <a:rPr lang="nb-NO" baseline="0" dirty="0" err="1"/>
              <a:t>number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). </a:t>
            </a:r>
          </a:p>
          <a:p>
            <a:endParaRPr lang="nb-NO" baseline="0" dirty="0"/>
          </a:p>
          <a:p>
            <a:r>
              <a:rPr lang="nb-NO" baseline="0" dirty="0"/>
              <a:t>1 is OK</a:t>
            </a:r>
          </a:p>
          <a:p>
            <a:r>
              <a:rPr lang="nb-NO" baseline="0" dirty="0"/>
              <a:t>2 is OK</a:t>
            </a:r>
          </a:p>
          <a:p>
            <a:r>
              <a:rPr lang="nb-NO" baseline="0" dirty="0" err="1"/>
              <a:t>Remove</a:t>
            </a:r>
            <a:r>
              <a:rPr lang="nb-NO" baseline="0" dirty="0"/>
              <a:t> 3</a:t>
            </a:r>
          </a:p>
          <a:p>
            <a:r>
              <a:rPr lang="nb-NO" baseline="0" dirty="0"/>
              <a:t>4: The </a:t>
            </a:r>
            <a:r>
              <a:rPr lang="nb-NO" baseline="0" dirty="0" err="1"/>
              <a:t>intersection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transcript</a:t>
            </a:r>
            <a:r>
              <a:rPr lang="nb-NO" baseline="0" dirty="0"/>
              <a:t> k-mers is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compatibility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="1" baseline="0" dirty="0" err="1"/>
              <a:t>read</a:t>
            </a:r>
            <a:r>
              <a:rPr lang="nb-NO" baseline="0" dirty="0"/>
              <a:t> (</a:t>
            </a:r>
            <a:r>
              <a:rPr lang="nb-NO" baseline="0" dirty="0" err="1"/>
              <a:t>that</a:t>
            </a:r>
            <a:r>
              <a:rPr lang="nb-NO" baseline="0" dirty="0"/>
              <a:t> is </a:t>
            </a:r>
            <a:r>
              <a:rPr lang="nb-NO" baseline="0" dirty="0" err="1"/>
              <a:t>read-based</a:t>
            </a:r>
            <a:r>
              <a:rPr lang="nb-NO" baseline="0" dirty="0"/>
              <a:t> </a:t>
            </a:r>
            <a:r>
              <a:rPr lang="nb-NO" baseline="0" dirty="0" err="1"/>
              <a:t>lockup-table</a:t>
            </a:r>
            <a:r>
              <a:rPr lang="nb-NO" baseline="0" dirty="0"/>
              <a:t>, </a:t>
            </a:r>
            <a:r>
              <a:rPr lang="nb-NO" baseline="0" dirty="0" err="1"/>
              <a:t>rather</a:t>
            </a:r>
            <a:r>
              <a:rPr lang="nb-NO" baseline="0" dirty="0"/>
              <a:t> </a:t>
            </a:r>
            <a:r>
              <a:rPr lang="nb-NO" baseline="0" dirty="0" err="1"/>
              <a:t>than</a:t>
            </a:r>
            <a:r>
              <a:rPr lang="nb-NO" baseline="0" dirty="0"/>
              <a:t> a k-mer </a:t>
            </a:r>
            <a:r>
              <a:rPr lang="nb-NO" baseline="0" dirty="0" err="1"/>
              <a:t>based</a:t>
            </a:r>
            <a:r>
              <a:rPr lang="nb-NO" baseline="0" dirty="0"/>
              <a:t> </a:t>
            </a:r>
            <a:r>
              <a:rPr lang="nb-NO" baseline="0" dirty="0" err="1"/>
              <a:t>lockup-table</a:t>
            </a:r>
            <a:r>
              <a:rPr lang="nb-NO" baseline="0" dirty="0"/>
              <a:t>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64113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Key point.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sets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k-mers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represent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exact</a:t>
            </a:r>
            <a:r>
              <a:rPr lang="nb-NO" baseline="0" dirty="0"/>
              <a:t> same </a:t>
            </a:r>
            <a:r>
              <a:rPr lang="nb-NO" baseline="0" dirty="0" err="1"/>
              <a:t>information</a:t>
            </a:r>
            <a:r>
              <a:rPr lang="nb-NO" baseline="0" dirty="0"/>
              <a:t> (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</a:t>
            </a:r>
            <a:r>
              <a:rPr lang="nb-NO" baseline="0" dirty="0"/>
              <a:t>) on </a:t>
            </a:r>
            <a:r>
              <a:rPr lang="nb-NO" baseline="0" dirty="0" err="1"/>
              <a:t>your</a:t>
            </a:r>
            <a:r>
              <a:rPr lang="nb-NO" baseline="0" dirty="0"/>
              <a:t> system. If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calculate</a:t>
            </a:r>
            <a:r>
              <a:rPr lang="nb-NO" baseline="0" dirty="0"/>
              <a:t> (</a:t>
            </a:r>
            <a:r>
              <a:rPr lang="nb-NO" baseline="0" dirty="0" err="1"/>
              <a:t>assign</a:t>
            </a:r>
            <a:r>
              <a:rPr lang="nb-NO" baseline="0" dirty="0"/>
              <a:t>) one k-mer,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assignment</a:t>
            </a:r>
            <a:r>
              <a:rPr lang="nb-NO" baseline="0" dirty="0"/>
              <a:t> </a:t>
            </a:r>
            <a:r>
              <a:rPr lang="nb-NO" baseline="0" dirty="0" err="1"/>
              <a:t>automatically</a:t>
            </a:r>
            <a:r>
              <a:rPr lang="nb-NO" baseline="0" dirty="0"/>
              <a:t> </a:t>
            </a:r>
            <a:r>
              <a:rPr lang="nb-NO" baseline="0" dirty="0" err="1"/>
              <a:t>applies</a:t>
            </a:r>
            <a:r>
              <a:rPr lang="nb-NO" baseline="0" dirty="0"/>
              <a:t> to all k-mers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set</a:t>
            </a:r>
            <a:r>
              <a:rPr lang="nb-NO" baseline="0" dirty="0"/>
              <a:t> (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</a:t>
            </a:r>
            <a:r>
              <a:rPr lang="nb-NO" baseline="0" dirty="0"/>
              <a:t>). This saves </a:t>
            </a:r>
            <a:r>
              <a:rPr lang="nb-NO" baseline="0" dirty="0" err="1"/>
              <a:t>computational</a:t>
            </a:r>
            <a:r>
              <a:rPr lang="nb-NO" baseline="0" dirty="0"/>
              <a:t> time, </a:t>
            </a:r>
            <a:r>
              <a:rPr lang="nb-NO" baseline="0" dirty="0" err="1"/>
              <a:t>since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reduce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number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calculations</a:t>
            </a:r>
            <a:r>
              <a:rPr lang="nb-NO" baseline="0" dirty="0"/>
              <a:t> (</a:t>
            </a:r>
            <a:r>
              <a:rPr lang="nb-NO" baseline="0" dirty="0" err="1"/>
              <a:t>can</a:t>
            </a:r>
            <a:r>
              <a:rPr lang="nb-NO" baseline="0" dirty="0"/>
              <a:t> limit to </a:t>
            </a:r>
            <a:r>
              <a:rPr lang="nb-NO" baseline="0" dirty="0" err="1"/>
              <a:t>number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equivalence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).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1690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New </a:t>
            </a:r>
            <a:r>
              <a:rPr lang="nb-NO" b="1" dirty="0" err="1"/>
              <a:t>improvements</a:t>
            </a:r>
            <a:endParaRPr lang="nb-NO" b="1" dirty="0"/>
          </a:p>
          <a:p>
            <a:endParaRPr lang="nb-NO" b="1" dirty="0"/>
          </a:p>
          <a:p>
            <a:r>
              <a:rPr lang="nb-NO" b="1" dirty="0" err="1"/>
              <a:t>Combine</a:t>
            </a:r>
            <a:r>
              <a:rPr lang="nb-NO" b="1" dirty="0"/>
              <a:t> </a:t>
            </a:r>
            <a:r>
              <a:rPr lang="nb-NO" b="1" dirty="0" err="1"/>
              <a:t>this</a:t>
            </a:r>
            <a:r>
              <a:rPr lang="nb-NO" b="1" dirty="0"/>
              <a:t> and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previous</a:t>
            </a:r>
            <a:r>
              <a:rPr lang="nb-NO" b="1" dirty="0"/>
              <a:t> slide. </a:t>
            </a:r>
          </a:p>
          <a:p>
            <a:r>
              <a:rPr lang="nb-NO" b="1" dirty="0" err="1"/>
              <a:t>Mentions</a:t>
            </a:r>
            <a:r>
              <a:rPr lang="nb-NO" b="1" dirty="0"/>
              <a:t> </a:t>
            </a:r>
            <a:r>
              <a:rPr lang="nb-NO" b="1" dirty="0" err="1"/>
              <a:t>that</a:t>
            </a:r>
            <a:r>
              <a:rPr lang="nb-NO" b="1" dirty="0"/>
              <a:t> redundant </a:t>
            </a:r>
            <a:r>
              <a:rPr lang="nb-NO" b="1" dirty="0" err="1"/>
              <a:t>information</a:t>
            </a:r>
            <a:r>
              <a:rPr lang="nb-NO" b="1" dirty="0"/>
              <a:t> </a:t>
            </a:r>
            <a:r>
              <a:rPr lang="nb-NO" b="1" dirty="0" err="1"/>
              <a:t>among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k-mers is used for </a:t>
            </a:r>
            <a:r>
              <a:rPr lang="nb-NO" b="1" dirty="0" err="1"/>
              <a:t>calculations</a:t>
            </a:r>
            <a:r>
              <a:rPr lang="nb-NO" b="1" dirty="0"/>
              <a:t> (</a:t>
            </a:r>
            <a:r>
              <a:rPr lang="nb-NO" b="1" dirty="0" err="1"/>
              <a:t>but</a:t>
            </a:r>
            <a:r>
              <a:rPr lang="nb-NO" b="1" dirty="0"/>
              <a:t> </a:t>
            </a:r>
            <a:r>
              <a:rPr lang="nb-NO" b="1" dirty="0" err="1"/>
              <a:t>kallisto</a:t>
            </a:r>
            <a:r>
              <a:rPr lang="nb-NO" b="1" dirty="0"/>
              <a:t> </a:t>
            </a:r>
            <a:r>
              <a:rPr lang="nb-NO" b="1" dirty="0" err="1"/>
              <a:t>use</a:t>
            </a:r>
            <a:r>
              <a:rPr lang="nb-NO" b="1" dirty="0"/>
              <a:t> redundant </a:t>
            </a:r>
            <a:r>
              <a:rPr lang="nb-NO" b="1" dirty="0" err="1"/>
              <a:t>information</a:t>
            </a:r>
            <a:r>
              <a:rPr lang="nb-NO" b="1" dirty="0"/>
              <a:t> </a:t>
            </a:r>
            <a:r>
              <a:rPr lang="nb-NO" b="1" dirty="0" err="1"/>
              <a:t>about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r>
              <a:rPr lang="nb-NO" b="1" dirty="0"/>
              <a:t>? </a:t>
            </a:r>
            <a:r>
              <a:rPr lang="nb-NO" b="1" dirty="0" err="1"/>
              <a:t>Sailfish</a:t>
            </a:r>
            <a:r>
              <a:rPr lang="nb-NO" b="1" dirty="0"/>
              <a:t> </a:t>
            </a:r>
            <a:r>
              <a:rPr lang="nb-NO" b="1" dirty="0" err="1"/>
              <a:t>on</a:t>
            </a:r>
            <a:r>
              <a:rPr lang="nb-NO" b="1" dirty="0"/>
              <a:t> k-mers)</a:t>
            </a:r>
          </a:p>
          <a:p>
            <a:r>
              <a:rPr lang="nb-NO" b="1" dirty="0"/>
              <a:t>(The </a:t>
            </a:r>
            <a:r>
              <a:rPr lang="nb-NO" b="1" dirty="0" err="1"/>
              <a:t>read</a:t>
            </a:r>
            <a:r>
              <a:rPr lang="nb-NO" b="1" dirty="0"/>
              <a:t> </a:t>
            </a:r>
            <a:r>
              <a:rPr lang="nb-NO" b="1" dirty="0" err="1"/>
              <a:t>focused</a:t>
            </a:r>
            <a:r>
              <a:rPr lang="nb-NO" b="1" dirty="0"/>
              <a:t> </a:t>
            </a:r>
            <a:r>
              <a:rPr lang="nb-NO" b="1" dirty="0" err="1"/>
              <a:t>approach</a:t>
            </a:r>
            <a:r>
              <a:rPr lang="nb-NO" b="1" dirty="0"/>
              <a:t> speed up </a:t>
            </a:r>
            <a:r>
              <a:rPr lang="nb-NO" b="1" dirty="0" err="1"/>
              <a:t>computational</a:t>
            </a:r>
            <a:r>
              <a:rPr lang="nb-NO" b="1" dirty="0"/>
              <a:t> time?)</a:t>
            </a:r>
          </a:p>
          <a:p>
            <a:r>
              <a:rPr lang="nb-NO" b="1" dirty="0"/>
              <a:t>In </a:t>
            </a:r>
            <a:r>
              <a:rPr lang="nb-NO" b="1" dirty="0" err="1"/>
              <a:t>kallisto</a:t>
            </a:r>
            <a:r>
              <a:rPr lang="nb-NO" b="1" dirty="0"/>
              <a:t> </a:t>
            </a:r>
            <a:r>
              <a:rPr lang="nb-NO" b="1" dirty="0" err="1"/>
              <a:t>this</a:t>
            </a:r>
            <a:r>
              <a:rPr lang="nb-NO" b="1" dirty="0"/>
              <a:t> is </a:t>
            </a:r>
            <a:r>
              <a:rPr lang="nb-NO" b="1" dirty="0" err="1"/>
              <a:t>referred</a:t>
            </a:r>
            <a:r>
              <a:rPr lang="nb-NO" b="1" dirty="0"/>
              <a:t> to as </a:t>
            </a:r>
            <a:r>
              <a:rPr lang="nb-NO" b="1" dirty="0" err="1"/>
              <a:t>equivalence</a:t>
            </a:r>
            <a:r>
              <a:rPr lang="nb-NO" b="1" dirty="0"/>
              <a:t> </a:t>
            </a:r>
            <a:r>
              <a:rPr lang="nb-NO" b="1" dirty="0" err="1"/>
              <a:t>classes</a:t>
            </a:r>
            <a:endParaRPr lang="nb-NO" b="1" dirty="0"/>
          </a:p>
          <a:p>
            <a:r>
              <a:rPr lang="nb-NO" b="1" dirty="0" err="1"/>
              <a:t>Uses</a:t>
            </a:r>
            <a:r>
              <a:rPr lang="nb-NO" b="1" dirty="0"/>
              <a:t> EM to </a:t>
            </a:r>
            <a:r>
              <a:rPr lang="nb-NO" b="1" dirty="0" err="1"/>
              <a:t>assign</a:t>
            </a:r>
            <a:r>
              <a:rPr lang="nb-NO" b="1" dirty="0"/>
              <a:t> </a:t>
            </a:r>
            <a:r>
              <a:rPr lang="nb-NO" b="1" dirty="0" err="1"/>
              <a:t>which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r>
              <a:rPr lang="nb-NO" b="1" dirty="0"/>
              <a:t> </a:t>
            </a:r>
            <a:r>
              <a:rPr lang="nb-NO" b="1" dirty="0" err="1"/>
              <a:t>belong</a:t>
            </a:r>
            <a:r>
              <a:rPr lang="nb-NO" b="1" dirty="0"/>
              <a:t> to </a:t>
            </a:r>
            <a:r>
              <a:rPr lang="nb-NO" b="1" dirty="0" err="1"/>
              <a:t>which</a:t>
            </a:r>
            <a:r>
              <a:rPr lang="nb-NO" b="1" dirty="0"/>
              <a:t> </a:t>
            </a:r>
            <a:r>
              <a:rPr lang="nb-NO" b="1" dirty="0" err="1"/>
              <a:t>transcripts</a:t>
            </a:r>
            <a:endParaRPr lang="nb-NO" b="1" dirty="0"/>
          </a:p>
          <a:p>
            <a:endParaRPr lang="nb-NO" dirty="0"/>
          </a:p>
          <a:p>
            <a:r>
              <a:rPr lang="nb-NO" dirty="0"/>
              <a:t>---------</a:t>
            </a:r>
          </a:p>
          <a:p>
            <a:endParaRPr lang="nb-NO" dirty="0"/>
          </a:p>
          <a:p>
            <a:r>
              <a:rPr lang="nb-NO" dirty="0" err="1"/>
              <a:t>Thought</a:t>
            </a:r>
            <a:r>
              <a:rPr lang="nb-NO" dirty="0"/>
              <a:t> </a:t>
            </a:r>
            <a:r>
              <a:rPr lang="nb-NO" dirty="0" err="1"/>
              <a:t>equivalence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additonal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kallisto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</a:p>
          <a:p>
            <a:r>
              <a:rPr lang="nb-NO" dirty="0" err="1"/>
              <a:t>Sailfish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equivalence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k-mers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computational</a:t>
            </a:r>
            <a:r>
              <a:rPr lang="nb-NO" dirty="0"/>
              <a:t> time</a:t>
            </a:r>
          </a:p>
          <a:p>
            <a:r>
              <a:rPr lang="nb-NO" dirty="0"/>
              <a:t>--so</a:t>
            </a:r>
            <a:r>
              <a:rPr lang="nb-NO" baseline="0" dirty="0"/>
              <a:t> </a:t>
            </a:r>
            <a:r>
              <a:rPr lang="nb-NO" baseline="0" dirty="0" err="1"/>
              <a:t>what</a:t>
            </a:r>
            <a:r>
              <a:rPr lang="nb-NO" baseline="0" dirty="0"/>
              <a:t> is </a:t>
            </a:r>
            <a:r>
              <a:rPr lang="nb-NO" baseline="0" dirty="0" err="1"/>
              <a:t>actually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novelty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kallisto</a:t>
            </a:r>
            <a:r>
              <a:rPr lang="nb-NO" baseline="0" dirty="0"/>
              <a:t>?</a:t>
            </a:r>
          </a:p>
          <a:p>
            <a:endParaRPr lang="nb-NO" baseline="0" dirty="0"/>
          </a:p>
          <a:p>
            <a:r>
              <a:rPr lang="nb-NO" baseline="0" dirty="0"/>
              <a:t>I </a:t>
            </a:r>
            <a:r>
              <a:rPr lang="nb-NO" baseline="0" dirty="0" err="1"/>
              <a:t>think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point</a:t>
            </a:r>
            <a:r>
              <a:rPr lang="nb-NO" baseline="0" dirty="0"/>
              <a:t> </a:t>
            </a:r>
            <a:r>
              <a:rPr lang="nb-NO" baseline="0" dirty="0" err="1"/>
              <a:t>here</a:t>
            </a:r>
            <a:r>
              <a:rPr lang="nb-NO" baseline="0" dirty="0"/>
              <a:t> is: </a:t>
            </a:r>
            <a:r>
              <a:rPr lang="nb-NO" baseline="0" dirty="0" err="1"/>
              <a:t>Sailfish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</a:t>
            </a:r>
            <a:r>
              <a:rPr lang="nb-NO" baseline="0" dirty="0" err="1"/>
              <a:t>compatibility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k-mers</a:t>
            </a:r>
          </a:p>
          <a:p>
            <a:r>
              <a:rPr lang="nb-NO" baseline="0" dirty="0"/>
              <a:t>BUT, </a:t>
            </a:r>
            <a:r>
              <a:rPr lang="nb-NO" baseline="0" dirty="0" err="1"/>
              <a:t>kallisto</a:t>
            </a:r>
            <a:r>
              <a:rPr lang="nb-NO" baseline="0" dirty="0"/>
              <a:t> transfers k-mer </a:t>
            </a:r>
            <a:r>
              <a:rPr lang="nb-NO" baseline="0" dirty="0" err="1"/>
              <a:t>compatibility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 </a:t>
            </a:r>
            <a:r>
              <a:rPr lang="nb-NO" baseline="0" dirty="0" err="1"/>
              <a:t>into</a:t>
            </a:r>
            <a:r>
              <a:rPr lang="nb-NO" baseline="0" dirty="0"/>
              <a:t> </a:t>
            </a:r>
            <a:r>
              <a:rPr lang="nb-NO" baseline="0" dirty="0" err="1"/>
              <a:t>compatibility</a:t>
            </a:r>
            <a:r>
              <a:rPr lang="nb-NO" baseline="0" dirty="0"/>
              <a:t> </a:t>
            </a:r>
            <a:r>
              <a:rPr lang="nb-NO" baseline="0" dirty="0" err="1"/>
              <a:t>classes</a:t>
            </a:r>
            <a:r>
              <a:rPr lang="nb-NO" baseline="0" dirty="0"/>
              <a:t> for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="1" baseline="0" dirty="0" err="1"/>
              <a:t>reads</a:t>
            </a:r>
            <a:r>
              <a:rPr lang="nb-NO" b="1" baseline="0" dirty="0"/>
              <a:t>. </a:t>
            </a:r>
            <a:r>
              <a:rPr lang="nb-NO" b="1" baseline="0" dirty="0" err="1"/>
              <a:t>Speads</a:t>
            </a:r>
            <a:r>
              <a:rPr lang="nb-NO" b="1" baseline="0" dirty="0"/>
              <a:t> up </a:t>
            </a:r>
            <a:r>
              <a:rPr lang="nb-NO" b="1" baseline="0" dirty="0" err="1"/>
              <a:t>computational</a:t>
            </a:r>
            <a:r>
              <a:rPr lang="nb-NO" b="1" baseline="0" dirty="0"/>
              <a:t> time, </a:t>
            </a:r>
            <a:r>
              <a:rPr lang="nb-NO" b="1" baseline="0" dirty="0" err="1"/>
              <a:t>since</a:t>
            </a:r>
            <a:r>
              <a:rPr lang="nb-NO" b="1" baseline="0" dirty="0"/>
              <a:t> </a:t>
            </a:r>
            <a:r>
              <a:rPr lang="nb-NO" b="1" baseline="0" dirty="0" err="1"/>
              <a:t>only</a:t>
            </a:r>
            <a:r>
              <a:rPr lang="nb-NO" b="1" baseline="0" dirty="0"/>
              <a:t> </a:t>
            </a:r>
            <a:r>
              <a:rPr lang="nb-NO" b="1" baseline="0" dirty="0" err="1"/>
              <a:t>calculations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equivalence</a:t>
            </a:r>
            <a:r>
              <a:rPr lang="nb-NO" b="1" baseline="0" dirty="0"/>
              <a:t> </a:t>
            </a:r>
            <a:r>
              <a:rPr lang="nb-NO" b="1" baseline="0" dirty="0" err="1"/>
              <a:t>class</a:t>
            </a:r>
            <a:r>
              <a:rPr lang="nb-NO" b="1" baseline="0" dirty="0"/>
              <a:t> (</a:t>
            </a:r>
            <a:r>
              <a:rPr lang="nb-NO" b="1" baseline="0" dirty="0" err="1"/>
              <a:t>based</a:t>
            </a:r>
            <a:r>
              <a:rPr lang="nb-NO" b="1" baseline="0" dirty="0"/>
              <a:t> </a:t>
            </a:r>
            <a:r>
              <a:rPr lang="nb-NO" b="1" baseline="0" dirty="0" err="1"/>
              <a:t>on</a:t>
            </a:r>
            <a:r>
              <a:rPr lang="nb-NO" b="1" baseline="0" dirty="0"/>
              <a:t>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read</a:t>
            </a:r>
            <a:r>
              <a:rPr lang="nb-NO" b="1" baseline="0" dirty="0"/>
              <a:t> </a:t>
            </a:r>
            <a:r>
              <a:rPr lang="nb-NO" b="1" baseline="0" dirty="0" err="1"/>
              <a:t>redundancy</a:t>
            </a:r>
            <a:r>
              <a:rPr lang="nb-NO" b="1" baseline="0" dirty="0"/>
              <a:t> </a:t>
            </a:r>
            <a:r>
              <a:rPr lang="nb-NO" b="1" baseline="0" dirty="0" err="1"/>
              <a:t>assignments</a:t>
            </a:r>
            <a:r>
              <a:rPr lang="nb-NO" b="1" baseline="0" dirty="0"/>
              <a:t>) </a:t>
            </a:r>
            <a:r>
              <a:rPr lang="nb-NO" b="1" baseline="0" dirty="0" err="1"/>
              <a:t>needs</a:t>
            </a:r>
            <a:r>
              <a:rPr lang="nb-NO" b="1" baseline="0" dirty="0"/>
              <a:t> to be </a:t>
            </a:r>
            <a:r>
              <a:rPr lang="nb-NO" b="1" baseline="0" dirty="0" err="1"/>
              <a:t>performed</a:t>
            </a:r>
            <a:r>
              <a:rPr lang="nb-NO" b="1" baseline="0" dirty="0"/>
              <a:t> </a:t>
            </a:r>
            <a:r>
              <a:rPr lang="nb-NO" b="1" baseline="0" dirty="0" err="1"/>
              <a:t>once</a:t>
            </a:r>
            <a:r>
              <a:rPr lang="nb-NO" b="1" baseline="0" dirty="0"/>
              <a:t> , and </a:t>
            </a:r>
            <a:r>
              <a:rPr lang="nb-NO" b="1" baseline="0" dirty="0" err="1"/>
              <a:t>you</a:t>
            </a:r>
            <a:r>
              <a:rPr lang="nb-NO" b="1" baseline="0" dirty="0"/>
              <a:t> kan skip </a:t>
            </a:r>
            <a:r>
              <a:rPr lang="nb-NO" b="1" baseline="0" dirty="0" err="1"/>
              <a:t>individal</a:t>
            </a:r>
            <a:r>
              <a:rPr lang="nb-NO" b="1" baseline="0" dirty="0"/>
              <a:t> </a:t>
            </a:r>
            <a:r>
              <a:rPr lang="nb-NO" b="1" baseline="0" dirty="0" err="1"/>
              <a:t>calculations</a:t>
            </a:r>
            <a:r>
              <a:rPr lang="nb-NO" b="1" baseline="0" dirty="0"/>
              <a:t> for </a:t>
            </a:r>
            <a:r>
              <a:rPr lang="nb-NO" b="1" baseline="0" dirty="0" err="1"/>
              <a:t>other</a:t>
            </a:r>
            <a:r>
              <a:rPr lang="nb-NO" b="1" baseline="0" dirty="0"/>
              <a:t> k-mers in </a:t>
            </a:r>
            <a:r>
              <a:rPr lang="nb-NO" b="1" baseline="0" dirty="0" err="1"/>
              <a:t>the</a:t>
            </a:r>
            <a:r>
              <a:rPr lang="nb-NO" b="1" baseline="0" dirty="0"/>
              <a:t> </a:t>
            </a:r>
            <a:r>
              <a:rPr lang="nb-NO" b="1" baseline="0" dirty="0" err="1"/>
              <a:t>equivalence</a:t>
            </a:r>
            <a:r>
              <a:rPr lang="nb-NO" b="1" baseline="0" dirty="0"/>
              <a:t>  </a:t>
            </a:r>
            <a:r>
              <a:rPr lang="nb-NO" b="1" baseline="0" dirty="0" err="1"/>
              <a:t>class</a:t>
            </a:r>
            <a:r>
              <a:rPr lang="nb-NO" b="1" baseline="0" dirty="0"/>
              <a:t>.</a:t>
            </a:r>
          </a:p>
          <a:p>
            <a:endParaRPr lang="nb-NO" b="1" baseline="0" dirty="0"/>
          </a:p>
          <a:p>
            <a:r>
              <a:rPr lang="nb-NO" b="1" baseline="0" dirty="0" err="1"/>
              <a:t>Sailfish</a:t>
            </a:r>
            <a:r>
              <a:rPr lang="nb-NO" b="1" baseline="0" dirty="0"/>
              <a:t> have </a:t>
            </a:r>
            <a:r>
              <a:rPr lang="nb-NO" b="1" baseline="0" dirty="0" err="1"/>
              <a:t>equivalence</a:t>
            </a:r>
            <a:r>
              <a:rPr lang="nb-NO" b="1" baseline="0" dirty="0"/>
              <a:t> </a:t>
            </a:r>
            <a:r>
              <a:rPr lang="nb-NO" b="1" baseline="0" dirty="0" err="1"/>
              <a:t>classes</a:t>
            </a:r>
            <a:r>
              <a:rPr lang="nb-NO" b="1" baseline="0" dirty="0"/>
              <a:t> </a:t>
            </a:r>
            <a:r>
              <a:rPr lang="nb-NO" b="1" baseline="0" dirty="0" err="1"/>
              <a:t>of</a:t>
            </a:r>
            <a:r>
              <a:rPr lang="nb-NO" b="1" baseline="0" dirty="0"/>
              <a:t> k-mers, </a:t>
            </a:r>
            <a:r>
              <a:rPr lang="nb-NO" b="1" baseline="0" dirty="0" err="1"/>
              <a:t>but</a:t>
            </a:r>
            <a:r>
              <a:rPr lang="nb-NO" b="1" baseline="0" dirty="0"/>
              <a:t> not </a:t>
            </a:r>
            <a:r>
              <a:rPr lang="nb-NO" b="1" baseline="0" dirty="0" err="1"/>
              <a:t>transformed</a:t>
            </a:r>
            <a:r>
              <a:rPr lang="nb-NO" b="1" baseline="0" dirty="0"/>
              <a:t> </a:t>
            </a:r>
            <a:r>
              <a:rPr lang="nb-NO" b="1" baseline="0" dirty="0" err="1"/>
              <a:t>into</a:t>
            </a:r>
            <a:r>
              <a:rPr lang="nb-NO" b="1" baseline="0" dirty="0"/>
              <a:t> </a:t>
            </a:r>
            <a:r>
              <a:rPr lang="nb-NO" b="1" baseline="0" dirty="0" err="1"/>
              <a:t>read-assignments</a:t>
            </a:r>
            <a:r>
              <a:rPr lang="nb-NO" b="1" baseline="0" dirty="0"/>
              <a:t>?</a:t>
            </a:r>
            <a:endParaRPr lang="nb-N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1690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62070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over genes </a:t>
            </a:r>
            <a:r>
              <a:rPr lang="nb-NO" dirty="0" err="1"/>
              <a:t>may</a:t>
            </a:r>
            <a:r>
              <a:rPr lang="nb-NO" dirty="0"/>
              <a:t> lead to </a:t>
            </a:r>
            <a:r>
              <a:rPr lang="nb-NO" dirty="0" err="1"/>
              <a:t>errors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comparing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</a:t>
            </a:r>
            <a:r>
              <a:rPr lang="nb-NO" baseline="0" dirty="0" err="1"/>
              <a:t>levels</a:t>
            </a:r>
            <a:r>
              <a:rPr lang="nb-NO" baseline="0" dirty="0"/>
              <a:t>, if </a:t>
            </a:r>
            <a:r>
              <a:rPr lang="nb-NO" baseline="0" dirty="0" err="1"/>
              <a:t>the</a:t>
            </a:r>
            <a:r>
              <a:rPr lang="nb-NO" baseline="0" dirty="0"/>
              <a:t> genes </a:t>
            </a:r>
            <a:r>
              <a:rPr lang="nb-NO" baseline="0" dirty="0" err="1"/>
              <a:t>are</a:t>
            </a:r>
            <a:r>
              <a:rPr lang="nb-NO" baseline="0" dirty="0"/>
              <a:t> different </a:t>
            </a:r>
            <a:r>
              <a:rPr lang="nb-NO" baseline="0" dirty="0" err="1"/>
              <a:t>isoforms</a:t>
            </a:r>
            <a:r>
              <a:rPr lang="nb-NO" baseline="0" dirty="0"/>
              <a:t> (</a:t>
            </a:r>
            <a:r>
              <a:rPr lang="nb-NO" baseline="0" dirty="0" err="1"/>
              <a:t>eg</a:t>
            </a:r>
            <a:r>
              <a:rPr lang="nb-NO" baseline="0" dirty="0"/>
              <a:t>, if one </a:t>
            </a:r>
            <a:r>
              <a:rPr lang="nb-NO" baseline="0" dirty="0" err="1"/>
              <a:t>condition</a:t>
            </a:r>
            <a:r>
              <a:rPr lang="nb-NO" baseline="0" dirty="0"/>
              <a:t> </a:t>
            </a:r>
            <a:r>
              <a:rPr lang="nb-NO" baseline="0" dirty="0" err="1"/>
              <a:t>expresses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full gene, and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a </a:t>
            </a:r>
            <a:r>
              <a:rPr lang="nb-NO" baseline="0" dirty="0" err="1"/>
              <a:t>shorter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r>
              <a:rPr lang="nb-NO" baseline="0" dirty="0"/>
              <a:t> in </a:t>
            </a:r>
            <a:r>
              <a:rPr lang="nb-NO" baseline="0" dirty="0" err="1"/>
              <a:t>equal</a:t>
            </a:r>
            <a:r>
              <a:rPr lang="nb-NO" baseline="0" dirty="0"/>
              <a:t> </a:t>
            </a:r>
            <a:r>
              <a:rPr lang="nb-NO" baseline="0" dirty="0" err="1"/>
              <a:t>amounts</a:t>
            </a:r>
            <a:r>
              <a:rPr lang="nb-NO" baseline="0" dirty="0"/>
              <a:t>, </a:t>
            </a:r>
            <a:r>
              <a:rPr lang="nb-NO" baseline="0" dirty="0" err="1"/>
              <a:t>then</a:t>
            </a:r>
            <a:r>
              <a:rPr lang="nb-NO" baseline="0" dirty="0"/>
              <a:t> </a:t>
            </a:r>
            <a:r>
              <a:rPr lang="nb-NO" baseline="0" dirty="0" err="1"/>
              <a:t>averaging</a:t>
            </a:r>
            <a:r>
              <a:rPr lang="nb-NO" baseline="0" dirty="0"/>
              <a:t> over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entire</a:t>
            </a:r>
            <a:r>
              <a:rPr lang="nb-NO" baseline="0" dirty="0"/>
              <a:t> gene in </a:t>
            </a:r>
            <a:r>
              <a:rPr lang="nb-NO" baseline="0" dirty="0" err="1"/>
              <a:t>both</a:t>
            </a:r>
            <a:r>
              <a:rPr lang="nb-NO" baseline="0" dirty="0"/>
              <a:t> </a:t>
            </a:r>
            <a:r>
              <a:rPr lang="nb-NO" baseline="0" dirty="0" err="1"/>
              <a:t>consitions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result</a:t>
            </a:r>
            <a:r>
              <a:rPr lang="nb-NO" baseline="0" dirty="0"/>
              <a:t> in false positive </a:t>
            </a:r>
            <a:r>
              <a:rPr lang="nb-NO" baseline="0" dirty="0" err="1"/>
              <a:t>differential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!)</a:t>
            </a:r>
          </a:p>
          <a:p>
            <a:endParaRPr lang="nb-NO" baseline="0" dirty="0"/>
          </a:p>
          <a:p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useful</a:t>
            </a:r>
            <a:r>
              <a:rPr lang="nb-NO" baseline="0" dirty="0"/>
              <a:t> for </a:t>
            </a:r>
            <a:r>
              <a:rPr lang="nb-NO" baseline="0" dirty="0" err="1"/>
              <a:t>short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no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-end. </a:t>
            </a:r>
            <a:r>
              <a:rPr lang="nb-NO" baseline="0" dirty="0" err="1"/>
              <a:t>However</a:t>
            </a:r>
            <a:r>
              <a:rPr lang="nb-NO" baseline="0" dirty="0"/>
              <a:t>,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recent</a:t>
            </a:r>
            <a:r>
              <a:rPr lang="nb-NO" baseline="0" dirty="0"/>
              <a:t> </a:t>
            </a:r>
            <a:r>
              <a:rPr lang="nb-NO" baseline="0" dirty="0" err="1"/>
              <a:t>sequencing</a:t>
            </a:r>
            <a:r>
              <a:rPr lang="nb-NO" baseline="0" dirty="0"/>
              <a:t> standards, longer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paired</a:t>
            </a:r>
            <a:r>
              <a:rPr lang="nb-NO" baseline="0" dirty="0"/>
              <a:t>-end, junction </a:t>
            </a:r>
            <a:r>
              <a:rPr lang="nb-NO" baseline="0" dirty="0" err="1"/>
              <a:t>mapping</a:t>
            </a:r>
            <a:r>
              <a:rPr lang="nb-NO" baseline="0" dirty="0"/>
              <a:t> is </a:t>
            </a:r>
            <a:r>
              <a:rPr lang="nb-NO" baseline="0" dirty="0" err="1"/>
              <a:t>probably</a:t>
            </a:r>
            <a:r>
              <a:rPr lang="nb-NO" baseline="0" dirty="0"/>
              <a:t> </a:t>
            </a:r>
            <a:r>
              <a:rPr lang="nb-NO" baseline="0" dirty="0" err="1"/>
              <a:t>preferable</a:t>
            </a:r>
            <a:r>
              <a:rPr lang="nb-NO" baseline="0" dirty="0"/>
              <a:t> (more </a:t>
            </a:r>
            <a:r>
              <a:rPr lang="nb-NO" baseline="0" dirty="0" err="1"/>
              <a:t>reads</a:t>
            </a:r>
            <a:r>
              <a:rPr lang="nb-NO" baseline="0" dirty="0"/>
              <a:t>, like 30%,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map</a:t>
            </a:r>
            <a:r>
              <a:rPr lang="nb-NO" baseline="0" dirty="0"/>
              <a:t> junctions, due to </a:t>
            </a:r>
            <a:r>
              <a:rPr lang="nb-NO" baseline="0" dirty="0" err="1"/>
              <a:t>average</a:t>
            </a:r>
            <a:r>
              <a:rPr lang="nb-NO" baseline="0" dirty="0"/>
              <a:t> </a:t>
            </a:r>
            <a:r>
              <a:rPr lang="nb-NO" baseline="0" dirty="0" err="1"/>
              <a:t>acon</a:t>
            </a:r>
            <a:r>
              <a:rPr lang="nb-NO" baseline="0" dirty="0"/>
              <a:t> </a:t>
            </a:r>
            <a:r>
              <a:rPr lang="nb-NO" baseline="0" dirty="0" err="1"/>
              <a:t>length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~200-250 </a:t>
            </a:r>
            <a:r>
              <a:rPr lang="nb-NO" baseline="0" dirty="0" err="1"/>
              <a:t>bp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The Pearson test </a:t>
            </a:r>
            <a:r>
              <a:rPr lang="nb-NO" baseline="0" dirty="0" err="1"/>
              <a:t>assess</a:t>
            </a:r>
            <a:r>
              <a:rPr lang="nb-NO" baseline="0" dirty="0"/>
              <a:t> </a:t>
            </a:r>
            <a:r>
              <a:rPr lang="nb-NO" baseline="0" dirty="0" err="1"/>
              <a:t>whether</a:t>
            </a:r>
            <a:r>
              <a:rPr lang="nb-NO" baseline="0" dirty="0"/>
              <a:t> an </a:t>
            </a:r>
            <a:r>
              <a:rPr lang="nb-NO" baseline="0" dirty="0" err="1"/>
              <a:t>exon-expression</a:t>
            </a:r>
            <a:r>
              <a:rPr lang="nb-NO" baseline="0" dirty="0"/>
              <a:t> </a:t>
            </a:r>
            <a:r>
              <a:rPr lang="nb-NO" baseline="0" dirty="0" err="1"/>
              <a:t>value</a:t>
            </a:r>
            <a:r>
              <a:rPr lang="nb-NO" baseline="0" dirty="0"/>
              <a:t> </a:t>
            </a:r>
            <a:r>
              <a:rPr lang="nb-NO" baseline="0" dirty="0" err="1"/>
              <a:t>differs</a:t>
            </a:r>
            <a:r>
              <a:rPr lang="nb-NO" baseline="0" dirty="0"/>
              <a:t> </a:t>
            </a:r>
            <a:r>
              <a:rPr lang="nb-NO" baseline="0" dirty="0" err="1"/>
              <a:t>significantly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values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, (</a:t>
            </a:r>
            <a:r>
              <a:rPr lang="nb-NO" baseline="0" dirty="0" err="1"/>
              <a:t>compared</a:t>
            </a:r>
            <a:r>
              <a:rPr lang="nb-NO" baseline="0" dirty="0"/>
              <a:t> to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variation</a:t>
            </a:r>
            <a:r>
              <a:rPr lang="nb-NO" baseline="0" dirty="0"/>
              <a:t> </a:t>
            </a:r>
            <a:r>
              <a:rPr lang="nb-NO" baseline="0" dirty="0" err="1"/>
              <a:t>expected</a:t>
            </a:r>
            <a:r>
              <a:rPr lang="nb-NO" baseline="0" dirty="0"/>
              <a:t> by </a:t>
            </a:r>
            <a:r>
              <a:rPr lang="nb-NO" baseline="0" dirty="0" err="1"/>
              <a:t>chance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en-US" dirty="0"/>
              <a:t>It tests a </a:t>
            </a:r>
            <a:r>
              <a:rPr lang="en-US" dirty="0">
                <a:hlinkClick r:id="rId3" action="ppaction://hlinkfile" tooltip="Null hypothesis"/>
              </a:rPr>
              <a:t>null hypothesis</a:t>
            </a:r>
            <a:r>
              <a:rPr lang="en-US" dirty="0"/>
              <a:t> stating that the </a:t>
            </a:r>
            <a:r>
              <a:rPr lang="en-US" dirty="0">
                <a:hlinkClick r:id="rId4" action="ppaction://hlinkfile" tooltip="Frequency distribution"/>
              </a:rPr>
              <a:t>frequency distribution</a:t>
            </a:r>
            <a:r>
              <a:rPr lang="en-US" dirty="0"/>
              <a:t> of certain </a:t>
            </a:r>
            <a:r>
              <a:rPr lang="en-US" dirty="0">
                <a:hlinkClick r:id="rId5" action="ppaction://hlinkfile" tooltip="Event (probability theory)"/>
              </a:rPr>
              <a:t>events</a:t>
            </a:r>
            <a:r>
              <a:rPr lang="en-US" dirty="0"/>
              <a:t> observed in a </a:t>
            </a:r>
            <a:r>
              <a:rPr lang="en-US" dirty="0">
                <a:hlinkClick r:id="rId6" action="ppaction://hlinkfile" tooltip="Sample (statistics)"/>
              </a:rPr>
              <a:t>sample</a:t>
            </a:r>
            <a:r>
              <a:rPr lang="en-US" dirty="0"/>
              <a:t> is consistent with a particular theoretical distribution. The events considered must be mutually exclusive and have total probability 1. A common case for this is where the events each cover an outcome of a </a:t>
            </a:r>
            <a:r>
              <a:rPr lang="en-US" dirty="0">
                <a:hlinkClick r:id="rId7" action="ppaction://hlinkfile" tooltip="Level of measurement"/>
              </a:rPr>
              <a:t>categorical variable</a:t>
            </a:r>
            <a:r>
              <a:rPr lang="en-US" dirty="0"/>
              <a:t>. A simple example is the hypothesis that an ordinary six-sided </a:t>
            </a:r>
            <a:r>
              <a:rPr lang="en-US" dirty="0">
                <a:hlinkClick r:id="rId8" action="ppaction://hlinkfile" tooltip="Dice"/>
              </a:rPr>
              <a:t>die</a:t>
            </a:r>
            <a:r>
              <a:rPr lang="en-US" dirty="0"/>
              <a:t> is "fair", </a:t>
            </a:r>
            <a:r>
              <a:rPr lang="en-US" dirty="0" err="1"/>
              <a:t>i</a:t>
            </a:r>
            <a:r>
              <a:rPr lang="en-US" dirty="0"/>
              <a:t>. e., all six outcomes are equally likely to occur. (from Wikipedia).</a:t>
            </a:r>
          </a:p>
          <a:p>
            <a:endParaRPr lang="en-US" baseline="0" dirty="0"/>
          </a:p>
          <a:p>
            <a:r>
              <a:rPr lang="en-US" baseline="0" dirty="0"/>
              <a:t>Here the frequency distribution is a multinomial distribution: (the success probability is only dependent on (effective) exon length</a:t>
            </a:r>
          </a:p>
          <a:p>
            <a:endParaRPr lang="en-US" baseline="0" dirty="0"/>
          </a:p>
          <a:p>
            <a:r>
              <a:rPr lang="en-US" dirty="0"/>
              <a:t>In </a:t>
            </a:r>
            <a:r>
              <a:rPr lang="en-US" dirty="0">
                <a:hlinkClick r:id="rId9" action="ppaction://hlinkfile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multinomial distribution</a:t>
            </a:r>
            <a:r>
              <a:rPr lang="en-US" dirty="0"/>
              <a:t> is a generalization of the </a:t>
            </a:r>
            <a:r>
              <a:rPr lang="en-US" dirty="0">
                <a:hlinkClick r:id="rId10" action="ppaction://hlinkfile" tooltip="Binomial distribution"/>
              </a:rPr>
              <a:t>binomial distribution</a:t>
            </a:r>
            <a:r>
              <a:rPr lang="en-US" dirty="0"/>
              <a:t>.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hlinkClick r:id="rId11" action="ppaction://hlinkfile" tooltip="Statistical independence"/>
              </a:rPr>
              <a:t>independent</a:t>
            </a:r>
            <a:r>
              <a:rPr lang="en-US" dirty="0"/>
              <a:t> trials each of which leads to a success for exactly one of </a:t>
            </a:r>
            <a:r>
              <a:rPr lang="en-US" i="1" dirty="0"/>
              <a:t>k</a:t>
            </a:r>
            <a:r>
              <a:rPr lang="en-US" dirty="0"/>
              <a:t> categories, with each category having a given fixed success probability, the multinomial distribution gives the probability of any particular combination of numbers of successes for the various categories.</a:t>
            </a:r>
            <a:endParaRPr lang="en-US" baseline="0" dirty="0"/>
          </a:p>
          <a:p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annotated</a:t>
            </a:r>
            <a:r>
              <a:rPr lang="nb-NO" baseline="0" dirty="0"/>
              <a:t> </a:t>
            </a:r>
            <a:r>
              <a:rPr lang="nb-NO" baseline="0" dirty="0" err="1"/>
              <a:t>set</a:t>
            </a:r>
            <a:r>
              <a:rPr lang="nb-NO" baseline="0" dirty="0"/>
              <a:t>, not </a:t>
            </a:r>
            <a:r>
              <a:rPr lang="nb-NO" baseline="0" dirty="0" err="1"/>
              <a:t>de-novo</a:t>
            </a:r>
            <a:r>
              <a:rPr lang="nb-NO" baseline="0" dirty="0"/>
              <a:t> </a:t>
            </a:r>
            <a:r>
              <a:rPr lang="nb-NO" baseline="0" dirty="0" err="1"/>
              <a:t>discovery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5307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Beware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«</a:t>
            </a:r>
            <a:r>
              <a:rPr lang="nb-NO" dirty="0" err="1"/>
              <a:t>averaging</a:t>
            </a:r>
            <a:r>
              <a:rPr lang="nb-NO" dirty="0"/>
              <a:t>» </a:t>
            </a:r>
            <a:r>
              <a:rPr lang="nb-NO" dirty="0" err="1"/>
              <a:t>sequence</a:t>
            </a:r>
            <a:r>
              <a:rPr lang="nb-NO" dirty="0"/>
              <a:t> tags over genes </a:t>
            </a:r>
            <a:r>
              <a:rPr lang="nb-NO" dirty="0" err="1"/>
              <a:t>without</a:t>
            </a:r>
            <a:r>
              <a:rPr lang="nb-NO" dirty="0"/>
              <a:t> taking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!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strategy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apply</a:t>
            </a:r>
            <a:r>
              <a:rPr lang="nb-NO" dirty="0"/>
              <a:t> to </a:t>
            </a:r>
            <a:r>
              <a:rPr lang="nb-NO" dirty="0" err="1"/>
              <a:t>exons</a:t>
            </a:r>
            <a:r>
              <a:rPr lang="nb-NO" dirty="0"/>
              <a:t> and all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transcriptional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, as </a:t>
            </a:r>
            <a:r>
              <a:rPr lang="nb-NO" baseline="0" dirty="0" err="1"/>
              <a:t>well</a:t>
            </a:r>
            <a:r>
              <a:rPr lang="nb-NO" baseline="0" dirty="0"/>
              <a:t> as genes.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entities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counted</a:t>
            </a:r>
            <a:r>
              <a:rPr lang="nb-NO" baseline="0" dirty="0"/>
              <a:t> and </a:t>
            </a:r>
            <a:r>
              <a:rPr lang="nb-NO" baseline="0" dirty="0" err="1"/>
              <a:t>compared</a:t>
            </a:r>
            <a:r>
              <a:rPr lang="nb-NO" baseline="0"/>
              <a:t>.</a:t>
            </a:r>
            <a:endParaRPr lang="nb-NO" dirty="0"/>
          </a:p>
          <a:p>
            <a:endParaRPr lang="nb-NO" dirty="0"/>
          </a:p>
          <a:p>
            <a:r>
              <a:rPr lang="nb-NO" dirty="0"/>
              <a:t>(Show on </a:t>
            </a:r>
            <a:r>
              <a:rPr lang="nb-NO" dirty="0" err="1"/>
              <a:t>blackboard</a:t>
            </a:r>
            <a:r>
              <a:rPr lang="nb-NO" dirty="0"/>
              <a:t>?)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replicates</a:t>
            </a:r>
            <a:r>
              <a:rPr lang="nb-NO" dirty="0"/>
              <a:t> </a:t>
            </a:r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intensity</a:t>
            </a:r>
            <a:r>
              <a:rPr lang="nb-NO" dirty="0"/>
              <a:t> (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replicates</a:t>
            </a:r>
            <a:r>
              <a:rPr lang="nb-NO" dirty="0"/>
              <a:t>). Statistical </a:t>
            </a:r>
            <a:r>
              <a:rPr lang="nb-NO" dirty="0" err="1"/>
              <a:t>significance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achieved</a:t>
            </a:r>
            <a:r>
              <a:rPr lang="nb-NO" dirty="0"/>
              <a:t> by </a:t>
            </a:r>
            <a:r>
              <a:rPr lang="nb-NO" dirty="0" err="1"/>
              <a:t>comparing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distributions</a:t>
            </a:r>
            <a:r>
              <a:rPr lang="nb-NO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0997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0A8F7-8306-45F9-94C9-E73B4976C256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851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over genes </a:t>
            </a:r>
            <a:r>
              <a:rPr lang="nb-NO" dirty="0" err="1"/>
              <a:t>may</a:t>
            </a:r>
            <a:r>
              <a:rPr lang="nb-NO" dirty="0"/>
              <a:t> lead to </a:t>
            </a:r>
            <a:r>
              <a:rPr lang="nb-NO" dirty="0" err="1"/>
              <a:t>errors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comparing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</a:t>
            </a:r>
            <a:r>
              <a:rPr lang="nb-NO" baseline="0" dirty="0" err="1"/>
              <a:t>levels</a:t>
            </a:r>
            <a:r>
              <a:rPr lang="nb-NO" baseline="0" dirty="0"/>
              <a:t>, if </a:t>
            </a:r>
            <a:r>
              <a:rPr lang="nb-NO" baseline="0" dirty="0" err="1"/>
              <a:t>the</a:t>
            </a:r>
            <a:r>
              <a:rPr lang="nb-NO" baseline="0" dirty="0"/>
              <a:t> genes </a:t>
            </a:r>
            <a:r>
              <a:rPr lang="nb-NO" baseline="0" dirty="0" err="1"/>
              <a:t>are</a:t>
            </a:r>
            <a:r>
              <a:rPr lang="nb-NO" baseline="0" dirty="0"/>
              <a:t> different </a:t>
            </a:r>
            <a:r>
              <a:rPr lang="nb-NO" baseline="0" dirty="0" err="1"/>
              <a:t>isoforms</a:t>
            </a:r>
            <a:r>
              <a:rPr lang="nb-NO" baseline="0" dirty="0"/>
              <a:t> (</a:t>
            </a:r>
            <a:r>
              <a:rPr lang="nb-NO" baseline="0" dirty="0" err="1"/>
              <a:t>eg</a:t>
            </a:r>
            <a:r>
              <a:rPr lang="nb-NO" baseline="0" dirty="0"/>
              <a:t>, if one </a:t>
            </a:r>
            <a:r>
              <a:rPr lang="nb-NO" baseline="0" dirty="0" err="1"/>
              <a:t>condition</a:t>
            </a:r>
            <a:r>
              <a:rPr lang="nb-NO" baseline="0" dirty="0"/>
              <a:t> </a:t>
            </a:r>
            <a:r>
              <a:rPr lang="nb-NO" baseline="0" dirty="0" err="1"/>
              <a:t>expresses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full gene, and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a </a:t>
            </a:r>
            <a:r>
              <a:rPr lang="nb-NO" baseline="0" dirty="0" err="1"/>
              <a:t>shorter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r>
              <a:rPr lang="nb-NO" baseline="0" dirty="0"/>
              <a:t> in </a:t>
            </a:r>
            <a:r>
              <a:rPr lang="nb-NO" baseline="0" dirty="0" err="1"/>
              <a:t>equal</a:t>
            </a:r>
            <a:r>
              <a:rPr lang="nb-NO" baseline="0" dirty="0"/>
              <a:t> </a:t>
            </a:r>
            <a:r>
              <a:rPr lang="nb-NO" baseline="0" dirty="0" err="1"/>
              <a:t>amounts</a:t>
            </a:r>
            <a:r>
              <a:rPr lang="nb-NO" baseline="0" dirty="0"/>
              <a:t>, </a:t>
            </a:r>
            <a:r>
              <a:rPr lang="nb-NO" baseline="0" dirty="0" err="1"/>
              <a:t>then</a:t>
            </a:r>
            <a:r>
              <a:rPr lang="nb-NO" baseline="0" dirty="0"/>
              <a:t> </a:t>
            </a:r>
            <a:r>
              <a:rPr lang="nb-NO" baseline="0" dirty="0" err="1"/>
              <a:t>averaging</a:t>
            </a:r>
            <a:r>
              <a:rPr lang="nb-NO" baseline="0" dirty="0"/>
              <a:t> over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entire</a:t>
            </a:r>
            <a:r>
              <a:rPr lang="nb-NO" baseline="0" dirty="0"/>
              <a:t> gene in </a:t>
            </a:r>
            <a:r>
              <a:rPr lang="nb-NO" baseline="0" dirty="0" err="1"/>
              <a:t>both</a:t>
            </a:r>
            <a:r>
              <a:rPr lang="nb-NO" baseline="0" dirty="0"/>
              <a:t> </a:t>
            </a:r>
            <a:r>
              <a:rPr lang="nb-NO" baseline="0" dirty="0" err="1"/>
              <a:t>consitions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result</a:t>
            </a:r>
            <a:r>
              <a:rPr lang="nb-NO" baseline="0" dirty="0"/>
              <a:t> in false positive </a:t>
            </a:r>
            <a:r>
              <a:rPr lang="nb-NO" baseline="0" dirty="0" err="1"/>
              <a:t>differential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!)</a:t>
            </a:r>
          </a:p>
          <a:p>
            <a:endParaRPr lang="nb-NO" baseline="0" dirty="0"/>
          </a:p>
          <a:p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useful</a:t>
            </a:r>
            <a:r>
              <a:rPr lang="nb-NO" baseline="0" dirty="0"/>
              <a:t> for </a:t>
            </a:r>
            <a:r>
              <a:rPr lang="nb-NO" baseline="0" dirty="0" err="1"/>
              <a:t>short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no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-end. </a:t>
            </a:r>
            <a:r>
              <a:rPr lang="nb-NO" baseline="0" dirty="0" err="1"/>
              <a:t>However</a:t>
            </a:r>
            <a:r>
              <a:rPr lang="nb-NO" baseline="0" dirty="0"/>
              <a:t>,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recent</a:t>
            </a:r>
            <a:r>
              <a:rPr lang="nb-NO" baseline="0" dirty="0"/>
              <a:t> </a:t>
            </a:r>
            <a:r>
              <a:rPr lang="nb-NO" baseline="0" dirty="0" err="1"/>
              <a:t>sequencing</a:t>
            </a:r>
            <a:r>
              <a:rPr lang="nb-NO" baseline="0" dirty="0"/>
              <a:t> standards, longer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paired</a:t>
            </a:r>
            <a:r>
              <a:rPr lang="nb-NO" baseline="0" dirty="0"/>
              <a:t>-end, junction </a:t>
            </a:r>
            <a:r>
              <a:rPr lang="nb-NO" baseline="0" dirty="0" err="1"/>
              <a:t>mapping</a:t>
            </a:r>
            <a:r>
              <a:rPr lang="nb-NO" baseline="0" dirty="0"/>
              <a:t> is </a:t>
            </a:r>
            <a:r>
              <a:rPr lang="nb-NO" baseline="0" dirty="0" err="1"/>
              <a:t>probably</a:t>
            </a:r>
            <a:r>
              <a:rPr lang="nb-NO" baseline="0" dirty="0"/>
              <a:t> </a:t>
            </a:r>
            <a:r>
              <a:rPr lang="nb-NO" baseline="0" dirty="0" err="1"/>
              <a:t>preferable</a:t>
            </a:r>
            <a:r>
              <a:rPr lang="nb-NO" baseline="0" dirty="0"/>
              <a:t> (more </a:t>
            </a:r>
            <a:r>
              <a:rPr lang="nb-NO" baseline="0" dirty="0" err="1"/>
              <a:t>reads</a:t>
            </a:r>
            <a:r>
              <a:rPr lang="nb-NO" baseline="0" dirty="0"/>
              <a:t>, like 30%,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map</a:t>
            </a:r>
            <a:r>
              <a:rPr lang="nb-NO" baseline="0" dirty="0"/>
              <a:t> junctions, due to </a:t>
            </a:r>
            <a:r>
              <a:rPr lang="nb-NO" baseline="0" dirty="0" err="1"/>
              <a:t>average</a:t>
            </a:r>
            <a:r>
              <a:rPr lang="nb-NO" baseline="0" dirty="0"/>
              <a:t> </a:t>
            </a:r>
            <a:r>
              <a:rPr lang="nb-NO" baseline="0" dirty="0" err="1"/>
              <a:t>acon</a:t>
            </a:r>
            <a:r>
              <a:rPr lang="nb-NO" baseline="0" dirty="0"/>
              <a:t> </a:t>
            </a:r>
            <a:r>
              <a:rPr lang="nb-NO" baseline="0" dirty="0" err="1"/>
              <a:t>length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~200-250 </a:t>
            </a:r>
            <a:r>
              <a:rPr lang="nb-NO" baseline="0" dirty="0" err="1"/>
              <a:t>bp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The Pearson test </a:t>
            </a:r>
            <a:r>
              <a:rPr lang="nb-NO" baseline="0" dirty="0" err="1"/>
              <a:t>assess</a:t>
            </a:r>
            <a:r>
              <a:rPr lang="nb-NO" baseline="0" dirty="0"/>
              <a:t> </a:t>
            </a:r>
            <a:r>
              <a:rPr lang="nb-NO" baseline="0" dirty="0" err="1"/>
              <a:t>whether</a:t>
            </a:r>
            <a:r>
              <a:rPr lang="nb-NO" baseline="0" dirty="0"/>
              <a:t> an </a:t>
            </a:r>
            <a:r>
              <a:rPr lang="nb-NO" baseline="0" dirty="0" err="1"/>
              <a:t>exon-expression</a:t>
            </a:r>
            <a:r>
              <a:rPr lang="nb-NO" baseline="0" dirty="0"/>
              <a:t> </a:t>
            </a:r>
            <a:r>
              <a:rPr lang="nb-NO" baseline="0" dirty="0" err="1"/>
              <a:t>value</a:t>
            </a:r>
            <a:r>
              <a:rPr lang="nb-NO" baseline="0" dirty="0"/>
              <a:t> </a:t>
            </a:r>
            <a:r>
              <a:rPr lang="nb-NO" baseline="0" dirty="0" err="1"/>
              <a:t>differs</a:t>
            </a:r>
            <a:r>
              <a:rPr lang="nb-NO" baseline="0" dirty="0"/>
              <a:t> </a:t>
            </a:r>
            <a:r>
              <a:rPr lang="nb-NO" baseline="0" dirty="0" err="1"/>
              <a:t>significantly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values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, (</a:t>
            </a:r>
            <a:r>
              <a:rPr lang="nb-NO" baseline="0" dirty="0" err="1"/>
              <a:t>compared</a:t>
            </a:r>
            <a:r>
              <a:rPr lang="nb-NO" baseline="0" dirty="0"/>
              <a:t> to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variation</a:t>
            </a:r>
            <a:r>
              <a:rPr lang="nb-NO" baseline="0" dirty="0"/>
              <a:t> </a:t>
            </a:r>
            <a:r>
              <a:rPr lang="nb-NO" baseline="0" dirty="0" err="1"/>
              <a:t>expected</a:t>
            </a:r>
            <a:r>
              <a:rPr lang="nb-NO" baseline="0" dirty="0"/>
              <a:t> by </a:t>
            </a:r>
            <a:r>
              <a:rPr lang="nb-NO" baseline="0" dirty="0" err="1"/>
              <a:t>chance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en-US" dirty="0"/>
              <a:t>It tests a </a:t>
            </a:r>
            <a:r>
              <a:rPr lang="en-US" dirty="0">
                <a:hlinkClick r:id="rId3" action="ppaction://hlinkfile" tooltip="Null hypothesis"/>
              </a:rPr>
              <a:t>null hypothesis</a:t>
            </a:r>
            <a:r>
              <a:rPr lang="en-US" dirty="0"/>
              <a:t> stating that the </a:t>
            </a:r>
            <a:r>
              <a:rPr lang="en-US" dirty="0">
                <a:hlinkClick r:id="rId4" action="ppaction://hlinkfile" tooltip="Frequency distribution"/>
              </a:rPr>
              <a:t>frequency distribution</a:t>
            </a:r>
            <a:r>
              <a:rPr lang="en-US" dirty="0"/>
              <a:t> of certain </a:t>
            </a:r>
            <a:r>
              <a:rPr lang="en-US" dirty="0">
                <a:hlinkClick r:id="rId5" action="ppaction://hlinkfile" tooltip="Event (probability theory)"/>
              </a:rPr>
              <a:t>events</a:t>
            </a:r>
            <a:r>
              <a:rPr lang="en-US" dirty="0"/>
              <a:t> observed in a </a:t>
            </a:r>
            <a:r>
              <a:rPr lang="en-US" dirty="0">
                <a:hlinkClick r:id="rId6" action="ppaction://hlinkfile" tooltip="Sample (statistics)"/>
              </a:rPr>
              <a:t>sample</a:t>
            </a:r>
            <a:r>
              <a:rPr lang="en-US" dirty="0"/>
              <a:t> is consistent with a particular theoretical distribution. The events considered must be mutually exclusive and have total probability 1. A common case for this is where the events each cover an outcome of a </a:t>
            </a:r>
            <a:r>
              <a:rPr lang="en-US" dirty="0">
                <a:hlinkClick r:id="rId7" action="ppaction://hlinkfile" tooltip="Level of measurement"/>
              </a:rPr>
              <a:t>categorical variable</a:t>
            </a:r>
            <a:r>
              <a:rPr lang="en-US" dirty="0"/>
              <a:t>. A simple example is the hypothesis that an ordinary six-sided </a:t>
            </a:r>
            <a:r>
              <a:rPr lang="en-US" dirty="0">
                <a:hlinkClick r:id="rId8" action="ppaction://hlinkfile" tooltip="Dice"/>
              </a:rPr>
              <a:t>die</a:t>
            </a:r>
            <a:r>
              <a:rPr lang="en-US" dirty="0"/>
              <a:t> is "fair", </a:t>
            </a:r>
            <a:r>
              <a:rPr lang="en-US" dirty="0" err="1"/>
              <a:t>i</a:t>
            </a:r>
            <a:r>
              <a:rPr lang="en-US" dirty="0"/>
              <a:t>. e., all six outcomes are equally likely to occur. (from Wikipedia).</a:t>
            </a:r>
          </a:p>
          <a:p>
            <a:endParaRPr lang="en-US" baseline="0" dirty="0"/>
          </a:p>
          <a:p>
            <a:r>
              <a:rPr lang="en-US" baseline="0" dirty="0"/>
              <a:t>Here the frequency distribution is a multinomial distribution: (the success probability is only dependent on (effective) exon length</a:t>
            </a:r>
          </a:p>
          <a:p>
            <a:endParaRPr lang="en-US" baseline="0" dirty="0"/>
          </a:p>
          <a:p>
            <a:r>
              <a:rPr lang="en-US" dirty="0"/>
              <a:t>In </a:t>
            </a:r>
            <a:r>
              <a:rPr lang="en-US" dirty="0">
                <a:hlinkClick r:id="rId9" action="ppaction://hlinkfile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multinomial distribution</a:t>
            </a:r>
            <a:r>
              <a:rPr lang="en-US" dirty="0"/>
              <a:t> is a generalization of the </a:t>
            </a:r>
            <a:r>
              <a:rPr lang="en-US" dirty="0">
                <a:hlinkClick r:id="rId10" action="ppaction://hlinkfile" tooltip="Binomial distribution"/>
              </a:rPr>
              <a:t>binomial distribution</a:t>
            </a:r>
            <a:r>
              <a:rPr lang="en-US" dirty="0"/>
              <a:t>.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hlinkClick r:id="rId11" action="ppaction://hlinkfile" tooltip="Statistical independence"/>
              </a:rPr>
              <a:t>independent</a:t>
            </a:r>
            <a:r>
              <a:rPr lang="en-US" dirty="0"/>
              <a:t> trials each of which leads to a success for exactly one of </a:t>
            </a:r>
            <a:r>
              <a:rPr lang="en-US" i="1" dirty="0"/>
              <a:t>k</a:t>
            </a:r>
            <a:r>
              <a:rPr lang="en-US" dirty="0"/>
              <a:t> categories, with each category having a given fixed success probability, the multinomial distribution gives the probability of any particular combination of numbers of successes for the various categories.</a:t>
            </a:r>
            <a:endParaRPr lang="en-US" baseline="0" dirty="0"/>
          </a:p>
          <a:p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annotated</a:t>
            </a:r>
            <a:r>
              <a:rPr lang="nb-NO" baseline="0" dirty="0"/>
              <a:t> </a:t>
            </a:r>
            <a:r>
              <a:rPr lang="nb-NO" baseline="0" dirty="0" err="1"/>
              <a:t>set</a:t>
            </a:r>
            <a:r>
              <a:rPr lang="nb-NO" baseline="0" dirty="0"/>
              <a:t>, not </a:t>
            </a:r>
            <a:r>
              <a:rPr lang="nb-NO" baseline="0" dirty="0" err="1"/>
              <a:t>de-novo</a:t>
            </a:r>
            <a:r>
              <a:rPr lang="nb-NO" baseline="0" dirty="0"/>
              <a:t> </a:t>
            </a:r>
            <a:r>
              <a:rPr lang="nb-NO" baseline="0" dirty="0" err="1"/>
              <a:t>discovery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5307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over genes </a:t>
            </a:r>
            <a:r>
              <a:rPr lang="nb-NO" dirty="0" err="1"/>
              <a:t>may</a:t>
            </a:r>
            <a:r>
              <a:rPr lang="nb-NO" dirty="0"/>
              <a:t> lead to </a:t>
            </a:r>
            <a:r>
              <a:rPr lang="nb-NO" dirty="0" err="1"/>
              <a:t>errors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comparing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</a:t>
            </a:r>
            <a:r>
              <a:rPr lang="nb-NO" baseline="0" dirty="0" err="1"/>
              <a:t>levels</a:t>
            </a:r>
            <a:r>
              <a:rPr lang="nb-NO" baseline="0" dirty="0"/>
              <a:t>, if </a:t>
            </a:r>
            <a:r>
              <a:rPr lang="nb-NO" baseline="0" dirty="0" err="1"/>
              <a:t>the</a:t>
            </a:r>
            <a:r>
              <a:rPr lang="nb-NO" baseline="0" dirty="0"/>
              <a:t> genes </a:t>
            </a:r>
            <a:r>
              <a:rPr lang="nb-NO" baseline="0" dirty="0" err="1"/>
              <a:t>are</a:t>
            </a:r>
            <a:r>
              <a:rPr lang="nb-NO" baseline="0" dirty="0"/>
              <a:t> different </a:t>
            </a:r>
            <a:r>
              <a:rPr lang="nb-NO" baseline="0" dirty="0" err="1"/>
              <a:t>isoforms</a:t>
            </a:r>
            <a:r>
              <a:rPr lang="nb-NO" baseline="0" dirty="0"/>
              <a:t> (</a:t>
            </a:r>
            <a:r>
              <a:rPr lang="nb-NO" baseline="0" dirty="0" err="1"/>
              <a:t>eg</a:t>
            </a:r>
            <a:r>
              <a:rPr lang="nb-NO" baseline="0" dirty="0"/>
              <a:t>, if one </a:t>
            </a:r>
            <a:r>
              <a:rPr lang="nb-NO" baseline="0" dirty="0" err="1"/>
              <a:t>condition</a:t>
            </a:r>
            <a:r>
              <a:rPr lang="nb-NO" baseline="0" dirty="0"/>
              <a:t> </a:t>
            </a:r>
            <a:r>
              <a:rPr lang="nb-NO" baseline="0" dirty="0" err="1"/>
              <a:t>expresses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full gene, and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a </a:t>
            </a:r>
            <a:r>
              <a:rPr lang="nb-NO" baseline="0" dirty="0" err="1"/>
              <a:t>shorter</a:t>
            </a:r>
            <a:r>
              <a:rPr lang="nb-NO" baseline="0" dirty="0"/>
              <a:t> </a:t>
            </a:r>
            <a:r>
              <a:rPr lang="nb-NO" baseline="0" dirty="0" err="1"/>
              <a:t>isoform</a:t>
            </a:r>
            <a:r>
              <a:rPr lang="nb-NO" baseline="0" dirty="0"/>
              <a:t> in </a:t>
            </a:r>
            <a:r>
              <a:rPr lang="nb-NO" baseline="0" dirty="0" err="1"/>
              <a:t>equal</a:t>
            </a:r>
            <a:r>
              <a:rPr lang="nb-NO" baseline="0" dirty="0"/>
              <a:t> </a:t>
            </a:r>
            <a:r>
              <a:rPr lang="nb-NO" baseline="0" dirty="0" err="1"/>
              <a:t>amounts</a:t>
            </a:r>
            <a:r>
              <a:rPr lang="nb-NO" baseline="0" dirty="0"/>
              <a:t>, </a:t>
            </a:r>
            <a:r>
              <a:rPr lang="nb-NO" baseline="0" dirty="0" err="1"/>
              <a:t>then</a:t>
            </a:r>
            <a:r>
              <a:rPr lang="nb-NO" baseline="0" dirty="0"/>
              <a:t> </a:t>
            </a:r>
            <a:r>
              <a:rPr lang="nb-NO" baseline="0" dirty="0" err="1"/>
              <a:t>averaging</a:t>
            </a:r>
            <a:r>
              <a:rPr lang="nb-NO" baseline="0" dirty="0"/>
              <a:t> over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entire</a:t>
            </a:r>
            <a:r>
              <a:rPr lang="nb-NO" baseline="0" dirty="0"/>
              <a:t> gene in </a:t>
            </a:r>
            <a:r>
              <a:rPr lang="nb-NO" baseline="0" dirty="0" err="1"/>
              <a:t>both</a:t>
            </a:r>
            <a:r>
              <a:rPr lang="nb-NO" baseline="0" dirty="0"/>
              <a:t> </a:t>
            </a:r>
            <a:r>
              <a:rPr lang="nb-NO" baseline="0" dirty="0" err="1"/>
              <a:t>consitions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result</a:t>
            </a:r>
            <a:r>
              <a:rPr lang="nb-NO" baseline="0" dirty="0"/>
              <a:t> in false positive </a:t>
            </a:r>
            <a:r>
              <a:rPr lang="nb-NO" baseline="0" dirty="0" err="1"/>
              <a:t>differential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!)</a:t>
            </a:r>
          </a:p>
          <a:p>
            <a:endParaRPr lang="nb-NO" baseline="0" dirty="0"/>
          </a:p>
          <a:p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useful</a:t>
            </a:r>
            <a:r>
              <a:rPr lang="nb-NO" baseline="0" dirty="0"/>
              <a:t> for </a:t>
            </a:r>
            <a:r>
              <a:rPr lang="nb-NO" baseline="0" dirty="0" err="1"/>
              <a:t>short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no</a:t>
            </a:r>
            <a:r>
              <a:rPr lang="nb-NO" baseline="0" dirty="0"/>
              <a:t> </a:t>
            </a:r>
            <a:r>
              <a:rPr lang="nb-NO" baseline="0" dirty="0" err="1"/>
              <a:t>paired</a:t>
            </a:r>
            <a:r>
              <a:rPr lang="nb-NO" baseline="0" dirty="0"/>
              <a:t>-end. </a:t>
            </a:r>
            <a:r>
              <a:rPr lang="nb-NO" baseline="0" dirty="0" err="1"/>
              <a:t>However</a:t>
            </a:r>
            <a:r>
              <a:rPr lang="nb-NO" baseline="0" dirty="0"/>
              <a:t>,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recent</a:t>
            </a:r>
            <a:r>
              <a:rPr lang="nb-NO" baseline="0" dirty="0"/>
              <a:t> </a:t>
            </a:r>
            <a:r>
              <a:rPr lang="nb-NO" baseline="0" dirty="0" err="1"/>
              <a:t>sequencing</a:t>
            </a:r>
            <a:r>
              <a:rPr lang="nb-NO" baseline="0" dirty="0"/>
              <a:t> standards, longer </a:t>
            </a:r>
            <a:r>
              <a:rPr lang="nb-NO" baseline="0" dirty="0" err="1"/>
              <a:t>reads</a:t>
            </a:r>
            <a:r>
              <a:rPr lang="nb-NO" baseline="0" dirty="0"/>
              <a:t> and </a:t>
            </a:r>
            <a:r>
              <a:rPr lang="nb-NO" baseline="0" dirty="0" err="1"/>
              <a:t>paired</a:t>
            </a:r>
            <a:r>
              <a:rPr lang="nb-NO" baseline="0" dirty="0"/>
              <a:t>-end, junction </a:t>
            </a:r>
            <a:r>
              <a:rPr lang="nb-NO" baseline="0" dirty="0" err="1"/>
              <a:t>mapping</a:t>
            </a:r>
            <a:r>
              <a:rPr lang="nb-NO" baseline="0" dirty="0"/>
              <a:t> is </a:t>
            </a:r>
            <a:r>
              <a:rPr lang="nb-NO" baseline="0" dirty="0" err="1"/>
              <a:t>probably</a:t>
            </a:r>
            <a:r>
              <a:rPr lang="nb-NO" baseline="0" dirty="0"/>
              <a:t> </a:t>
            </a:r>
            <a:r>
              <a:rPr lang="nb-NO" baseline="0" dirty="0" err="1"/>
              <a:t>preferable</a:t>
            </a:r>
            <a:r>
              <a:rPr lang="nb-NO" baseline="0" dirty="0"/>
              <a:t> (more </a:t>
            </a:r>
            <a:r>
              <a:rPr lang="nb-NO" baseline="0" dirty="0" err="1"/>
              <a:t>reads</a:t>
            </a:r>
            <a:r>
              <a:rPr lang="nb-NO" baseline="0" dirty="0"/>
              <a:t>, like 30%,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map</a:t>
            </a:r>
            <a:r>
              <a:rPr lang="nb-NO" baseline="0" dirty="0"/>
              <a:t> junctions, due to </a:t>
            </a:r>
            <a:r>
              <a:rPr lang="nb-NO" baseline="0" dirty="0" err="1"/>
              <a:t>average</a:t>
            </a:r>
            <a:r>
              <a:rPr lang="nb-NO" baseline="0" dirty="0"/>
              <a:t> </a:t>
            </a:r>
            <a:r>
              <a:rPr lang="nb-NO" baseline="0" dirty="0" err="1"/>
              <a:t>acon</a:t>
            </a:r>
            <a:r>
              <a:rPr lang="nb-NO" baseline="0" dirty="0"/>
              <a:t> </a:t>
            </a:r>
            <a:r>
              <a:rPr lang="nb-NO" baseline="0" dirty="0" err="1"/>
              <a:t>length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~200-250 </a:t>
            </a:r>
            <a:r>
              <a:rPr lang="nb-NO" baseline="0" dirty="0" err="1"/>
              <a:t>bp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The Pearson test </a:t>
            </a:r>
            <a:r>
              <a:rPr lang="nb-NO" baseline="0" dirty="0" err="1"/>
              <a:t>assess</a:t>
            </a:r>
            <a:r>
              <a:rPr lang="nb-NO" baseline="0" dirty="0"/>
              <a:t> </a:t>
            </a:r>
            <a:r>
              <a:rPr lang="nb-NO" baseline="0" dirty="0" err="1"/>
              <a:t>whether</a:t>
            </a:r>
            <a:r>
              <a:rPr lang="nb-NO" baseline="0" dirty="0"/>
              <a:t> an </a:t>
            </a:r>
            <a:r>
              <a:rPr lang="nb-NO" baseline="0" dirty="0" err="1"/>
              <a:t>exon-expression</a:t>
            </a:r>
            <a:r>
              <a:rPr lang="nb-NO" baseline="0" dirty="0"/>
              <a:t> </a:t>
            </a:r>
            <a:r>
              <a:rPr lang="nb-NO" baseline="0" dirty="0" err="1"/>
              <a:t>value</a:t>
            </a:r>
            <a:r>
              <a:rPr lang="nb-NO" baseline="0" dirty="0"/>
              <a:t> </a:t>
            </a:r>
            <a:r>
              <a:rPr lang="nb-NO" baseline="0" dirty="0" err="1"/>
              <a:t>differs</a:t>
            </a:r>
            <a:r>
              <a:rPr lang="nb-NO" baseline="0" dirty="0"/>
              <a:t> </a:t>
            </a:r>
            <a:r>
              <a:rPr lang="nb-NO" baseline="0" dirty="0" err="1"/>
              <a:t>significantly</a:t>
            </a:r>
            <a:r>
              <a:rPr lang="nb-NO" baseline="0" dirty="0"/>
              <a:t> from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values in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exons</a:t>
            </a:r>
            <a:r>
              <a:rPr lang="nb-NO" baseline="0" dirty="0"/>
              <a:t>, (</a:t>
            </a:r>
            <a:r>
              <a:rPr lang="nb-NO" baseline="0" dirty="0" err="1"/>
              <a:t>compared</a:t>
            </a:r>
            <a:r>
              <a:rPr lang="nb-NO" baseline="0" dirty="0"/>
              <a:t> to </a:t>
            </a:r>
            <a:r>
              <a:rPr lang="nb-NO" baseline="0" dirty="0" err="1"/>
              <a:t>exon</a:t>
            </a:r>
            <a:r>
              <a:rPr lang="nb-NO" baseline="0" dirty="0"/>
              <a:t> </a:t>
            </a:r>
            <a:r>
              <a:rPr lang="nb-NO" baseline="0" dirty="0" err="1"/>
              <a:t>variation</a:t>
            </a:r>
            <a:r>
              <a:rPr lang="nb-NO" baseline="0" dirty="0"/>
              <a:t> </a:t>
            </a:r>
            <a:r>
              <a:rPr lang="nb-NO" baseline="0" dirty="0" err="1"/>
              <a:t>expected</a:t>
            </a:r>
            <a:r>
              <a:rPr lang="nb-NO" baseline="0" dirty="0"/>
              <a:t> by </a:t>
            </a:r>
            <a:r>
              <a:rPr lang="nb-NO" baseline="0" dirty="0" err="1"/>
              <a:t>chance</a:t>
            </a:r>
            <a:r>
              <a:rPr lang="nb-NO" baseline="0" dirty="0"/>
              <a:t>)</a:t>
            </a:r>
          </a:p>
          <a:p>
            <a:endParaRPr lang="nb-NO" baseline="0" dirty="0"/>
          </a:p>
          <a:p>
            <a:r>
              <a:rPr lang="en-US" dirty="0"/>
              <a:t>It tests a </a:t>
            </a:r>
            <a:r>
              <a:rPr lang="en-US" dirty="0">
                <a:hlinkClick r:id="rId3" action="ppaction://hlinkfile" tooltip="Null hypothesis"/>
              </a:rPr>
              <a:t>null hypothesis</a:t>
            </a:r>
            <a:r>
              <a:rPr lang="en-US" dirty="0"/>
              <a:t> stating that the </a:t>
            </a:r>
            <a:r>
              <a:rPr lang="en-US" dirty="0">
                <a:hlinkClick r:id="rId4" action="ppaction://hlinkfile" tooltip="Frequency distribution"/>
              </a:rPr>
              <a:t>frequency distribution</a:t>
            </a:r>
            <a:r>
              <a:rPr lang="en-US" dirty="0"/>
              <a:t> of certain </a:t>
            </a:r>
            <a:r>
              <a:rPr lang="en-US" dirty="0">
                <a:hlinkClick r:id="rId5" action="ppaction://hlinkfile" tooltip="Event (probability theory)"/>
              </a:rPr>
              <a:t>events</a:t>
            </a:r>
            <a:r>
              <a:rPr lang="en-US" dirty="0"/>
              <a:t> observed in a </a:t>
            </a:r>
            <a:r>
              <a:rPr lang="en-US" dirty="0">
                <a:hlinkClick r:id="rId6" action="ppaction://hlinkfile" tooltip="Sample (statistics)"/>
              </a:rPr>
              <a:t>sample</a:t>
            </a:r>
            <a:r>
              <a:rPr lang="en-US" dirty="0"/>
              <a:t> is consistent with a particular theoretical distribution. The events considered must be mutually exclusive and have total probability 1. A common case for this is where the events each cover an outcome of a </a:t>
            </a:r>
            <a:r>
              <a:rPr lang="en-US" dirty="0">
                <a:hlinkClick r:id="rId7" action="ppaction://hlinkfile" tooltip="Level of measurement"/>
              </a:rPr>
              <a:t>categorical variable</a:t>
            </a:r>
            <a:r>
              <a:rPr lang="en-US" dirty="0"/>
              <a:t>. A simple example is the hypothesis that an ordinary six-sided </a:t>
            </a:r>
            <a:r>
              <a:rPr lang="en-US" dirty="0">
                <a:hlinkClick r:id="rId8" action="ppaction://hlinkfile" tooltip="Dice"/>
              </a:rPr>
              <a:t>die</a:t>
            </a:r>
            <a:r>
              <a:rPr lang="en-US" dirty="0"/>
              <a:t> is "fair", </a:t>
            </a:r>
            <a:r>
              <a:rPr lang="en-US" dirty="0" err="1"/>
              <a:t>i</a:t>
            </a:r>
            <a:r>
              <a:rPr lang="en-US" dirty="0"/>
              <a:t>. e., all six outcomes are equally likely to occur. (from Wikipedia).</a:t>
            </a:r>
          </a:p>
          <a:p>
            <a:endParaRPr lang="en-US" baseline="0" dirty="0"/>
          </a:p>
          <a:p>
            <a:r>
              <a:rPr lang="en-US" baseline="0" dirty="0"/>
              <a:t>Here the frequency distribution is a multinomial distribution: (the success probability is only dependent on (effective) exon length</a:t>
            </a:r>
          </a:p>
          <a:p>
            <a:endParaRPr lang="en-US" baseline="0" dirty="0"/>
          </a:p>
          <a:p>
            <a:r>
              <a:rPr lang="en-US" dirty="0"/>
              <a:t>In </a:t>
            </a:r>
            <a:r>
              <a:rPr lang="en-US" dirty="0">
                <a:hlinkClick r:id="rId9" action="ppaction://hlinkfile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multinomial distribution</a:t>
            </a:r>
            <a:r>
              <a:rPr lang="en-US" dirty="0"/>
              <a:t> is a generalization of the </a:t>
            </a:r>
            <a:r>
              <a:rPr lang="en-US" dirty="0">
                <a:hlinkClick r:id="rId10" action="ppaction://hlinkfile" tooltip="Binomial distribution"/>
              </a:rPr>
              <a:t>binomial distribution</a:t>
            </a:r>
            <a:r>
              <a:rPr lang="en-US" dirty="0"/>
              <a:t>. For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hlinkClick r:id="rId11" action="ppaction://hlinkfile" tooltip="Statistical independence"/>
              </a:rPr>
              <a:t>independent</a:t>
            </a:r>
            <a:r>
              <a:rPr lang="en-US" dirty="0"/>
              <a:t> trials each of which leads to a success for exactly one of </a:t>
            </a:r>
            <a:r>
              <a:rPr lang="en-US" i="1" dirty="0"/>
              <a:t>k</a:t>
            </a:r>
            <a:r>
              <a:rPr lang="en-US" dirty="0"/>
              <a:t> categories, with each category having a given fixed success probability, the multinomial distribution gives the probability of any particular combination of numbers of successes for the various categories.</a:t>
            </a:r>
            <a:endParaRPr lang="en-US" baseline="0" dirty="0"/>
          </a:p>
          <a:p>
            <a:endParaRPr lang="nb-NO" baseline="0" dirty="0"/>
          </a:p>
          <a:p>
            <a:endParaRPr lang="nb-NO" baseline="0" dirty="0"/>
          </a:p>
          <a:p>
            <a:r>
              <a:rPr lang="nb-NO" baseline="0" dirty="0" err="1"/>
              <a:t>Only</a:t>
            </a:r>
            <a:r>
              <a:rPr lang="nb-NO" baseline="0" dirty="0"/>
              <a:t> </a:t>
            </a:r>
            <a:r>
              <a:rPr lang="nb-NO" baseline="0" dirty="0" err="1"/>
              <a:t>annotated</a:t>
            </a:r>
            <a:r>
              <a:rPr lang="nb-NO" baseline="0" dirty="0"/>
              <a:t> </a:t>
            </a:r>
            <a:r>
              <a:rPr lang="nb-NO" baseline="0" dirty="0" err="1"/>
              <a:t>set</a:t>
            </a:r>
            <a:r>
              <a:rPr lang="nb-NO" baseline="0" dirty="0"/>
              <a:t>, not </a:t>
            </a:r>
            <a:r>
              <a:rPr lang="nb-NO" baseline="0" dirty="0" err="1"/>
              <a:t>de-novo</a:t>
            </a:r>
            <a:r>
              <a:rPr lang="nb-NO" baseline="0" dirty="0"/>
              <a:t> </a:t>
            </a:r>
            <a:r>
              <a:rPr lang="nb-NO" baseline="0" dirty="0" err="1"/>
              <a:t>discovery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753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0381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61326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Beware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«</a:t>
            </a:r>
            <a:r>
              <a:rPr lang="nb-NO" dirty="0" err="1"/>
              <a:t>averaging</a:t>
            </a:r>
            <a:r>
              <a:rPr lang="nb-NO" dirty="0"/>
              <a:t>» </a:t>
            </a:r>
            <a:r>
              <a:rPr lang="nb-NO" dirty="0" err="1"/>
              <a:t>sequence</a:t>
            </a:r>
            <a:r>
              <a:rPr lang="nb-NO" dirty="0"/>
              <a:t> tags over genes </a:t>
            </a:r>
            <a:r>
              <a:rPr lang="nb-NO" dirty="0" err="1"/>
              <a:t>without</a:t>
            </a:r>
            <a:r>
              <a:rPr lang="nb-NO" dirty="0"/>
              <a:t> taking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!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strategy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apply</a:t>
            </a:r>
            <a:r>
              <a:rPr lang="nb-NO" dirty="0"/>
              <a:t> to </a:t>
            </a:r>
            <a:r>
              <a:rPr lang="nb-NO" dirty="0" err="1"/>
              <a:t>exons</a:t>
            </a:r>
            <a:r>
              <a:rPr lang="nb-NO" dirty="0"/>
              <a:t> and all</a:t>
            </a:r>
            <a:r>
              <a:rPr lang="nb-NO" baseline="0" dirty="0"/>
              <a:t> </a:t>
            </a:r>
            <a:r>
              <a:rPr lang="nb-NO" baseline="0" dirty="0" err="1"/>
              <a:t>other</a:t>
            </a:r>
            <a:r>
              <a:rPr lang="nb-NO" baseline="0" dirty="0"/>
              <a:t> </a:t>
            </a:r>
            <a:r>
              <a:rPr lang="nb-NO" baseline="0" dirty="0" err="1"/>
              <a:t>transcriptional</a:t>
            </a:r>
            <a:r>
              <a:rPr lang="nb-NO" baseline="0" dirty="0"/>
              <a:t> </a:t>
            </a:r>
            <a:r>
              <a:rPr lang="nb-NO" baseline="0" dirty="0" err="1"/>
              <a:t>features</a:t>
            </a:r>
            <a:r>
              <a:rPr lang="nb-NO" baseline="0" dirty="0"/>
              <a:t>, as </a:t>
            </a:r>
            <a:r>
              <a:rPr lang="nb-NO" baseline="0" dirty="0" err="1"/>
              <a:t>well</a:t>
            </a:r>
            <a:r>
              <a:rPr lang="nb-NO" baseline="0" dirty="0"/>
              <a:t> as genes. </a:t>
            </a:r>
            <a:r>
              <a:rPr lang="nb-NO" baseline="0" dirty="0" err="1"/>
              <a:t>Transcript</a:t>
            </a:r>
            <a:r>
              <a:rPr lang="nb-NO" baseline="0" dirty="0"/>
              <a:t> </a:t>
            </a:r>
            <a:r>
              <a:rPr lang="nb-NO" baseline="0" dirty="0" err="1"/>
              <a:t>entities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counted</a:t>
            </a:r>
            <a:r>
              <a:rPr lang="nb-NO" baseline="0" dirty="0"/>
              <a:t> and </a:t>
            </a:r>
            <a:r>
              <a:rPr lang="nb-NO" baseline="0" dirty="0" err="1"/>
              <a:t>compared</a:t>
            </a:r>
            <a:r>
              <a:rPr lang="nb-NO" baseline="0"/>
              <a:t>.</a:t>
            </a:r>
            <a:endParaRPr lang="nb-NO" dirty="0"/>
          </a:p>
          <a:p>
            <a:endParaRPr lang="nb-NO" dirty="0"/>
          </a:p>
          <a:p>
            <a:r>
              <a:rPr lang="nb-NO" dirty="0"/>
              <a:t>(Show on </a:t>
            </a:r>
            <a:r>
              <a:rPr lang="nb-NO" dirty="0" err="1"/>
              <a:t>blackboard</a:t>
            </a:r>
            <a:r>
              <a:rPr lang="nb-NO" dirty="0"/>
              <a:t>?)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replicates</a:t>
            </a:r>
            <a:r>
              <a:rPr lang="nb-NO" dirty="0"/>
              <a:t> </a:t>
            </a:r>
            <a:r>
              <a:rPr lang="nb-NO" dirty="0" err="1"/>
              <a:t>follows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intensity</a:t>
            </a:r>
            <a:r>
              <a:rPr lang="nb-NO" dirty="0"/>
              <a:t> (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replicates</a:t>
            </a:r>
            <a:r>
              <a:rPr lang="nb-NO" dirty="0"/>
              <a:t>). Statistical </a:t>
            </a:r>
            <a:r>
              <a:rPr lang="nb-NO" dirty="0" err="1"/>
              <a:t>significance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achieved</a:t>
            </a:r>
            <a:r>
              <a:rPr lang="nb-NO" dirty="0"/>
              <a:t> by </a:t>
            </a:r>
            <a:r>
              <a:rPr lang="nb-NO" dirty="0" err="1"/>
              <a:t>comparing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distributions</a:t>
            </a:r>
            <a:r>
              <a:rPr lang="nb-NO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099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Note:</a:t>
            </a:r>
            <a:r>
              <a:rPr lang="nb-NO" baseline="0" dirty="0"/>
              <a:t> With </a:t>
            </a:r>
            <a:r>
              <a:rPr lang="nb-NO" baseline="0" dirty="0" err="1"/>
              <a:t>decrease</a:t>
            </a:r>
            <a:r>
              <a:rPr lang="nb-NO" baseline="0" dirty="0"/>
              <a:t> in </a:t>
            </a:r>
            <a:r>
              <a:rPr lang="nb-NO" baseline="0" dirty="0" err="1"/>
              <a:t>sequencing</a:t>
            </a:r>
            <a:r>
              <a:rPr lang="nb-NO" baseline="0" dirty="0"/>
              <a:t> </a:t>
            </a:r>
            <a:r>
              <a:rPr lang="nb-NO" baseline="0" dirty="0" err="1"/>
              <a:t>costs</a:t>
            </a:r>
            <a:r>
              <a:rPr lang="nb-NO" baseline="0" dirty="0"/>
              <a:t>, it has </a:t>
            </a:r>
            <a:r>
              <a:rPr lang="nb-NO" baseline="0" dirty="0" err="1"/>
              <a:t>become</a:t>
            </a:r>
            <a:r>
              <a:rPr lang="nb-NO" baseline="0" dirty="0"/>
              <a:t> more </a:t>
            </a:r>
            <a:r>
              <a:rPr lang="nb-NO" baseline="0" dirty="0" err="1"/>
              <a:t>common</a:t>
            </a:r>
            <a:r>
              <a:rPr lang="nb-NO" baseline="0" dirty="0"/>
              <a:t> to </a:t>
            </a:r>
            <a:r>
              <a:rPr lang="nb-NO" baseline="0" dirty="0" err="1"/>
              <a:t>include</a:t>
            </a:r>
            <a:r>
              <a:rPr lang="nb-NO" baseline="0" dirty="0"/>
              <a:t> more </a:t>
            </a:r>
            <a:r>
              <a:rPr lang="nb-NO" baseline="0" dirty="0" err="1"/>
              <a:t>replicates</a:t>
            </a:r>
            <a:r>
              <a:rPr lang="nb-NO" baseline="0" dirty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099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Introduce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. It </a:t>
            </a:r>
            <a:r>
              <a:rPr lang="nb-NO" baseline="0" dirty="0" err="1"/>
              <a:t>can</a:t>
            </a:r>
            <a:r>
              <a:rPr lang="nb-NO" baseline="0" dirty="0"/>
              <a:t> be </a:t>
            </a:r>
            <a:r>
              <a:rPr lang="nb-NO" baseline="0" dirty="0" err="1"/>
              <a:t>observed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as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 </a:t>
            </a:r>
            <a:r>
              <a:rPr lang="nb-NO" baseline="0" dirty="0" err="1"/>
              <a:t>increases</a:t>
            </a:r>
            <a:r>
              <a:rPr lang="nb-NO" baseline="0" dirty="0"/>
              <a:t>,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variance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increases</a:t>
            </a:r>
            <a:r>
              <a:rPr lang="nb-NO" baseline="0" dirty="0"/>
              <a:t>. It </a:t>
            </a:r>
            <a:r>
              <a:rPr lang="nb-NO" baseline="0" dirty="0" err="1"/>
              <a:t>could</a:t>
            </a:r>
            <a:r>
              <a:rPr lang="nb-NO" baseline="0" dirty="0"/>
              <a:t> </a:t>
            </a:r>
            <a:r>
              <a:rPr lang="nb-NO" baseline="0" dirty="0" err="1"/>
              <a:t>thus</a:t>
            </a:r>
            <a:r>
              <a:rPr lang="nb-NO" baseline="0" dirty="0"/>
              <a:t> be </a:t>
            </a:r>
            <a:r>
              <a:rPr lang="nb-NO" baseline="0" dirty="0" err="1"/>
              <a:t>possible</a:t>
            </a:r>
            <a:r>
              <a:rPr lang="nb-NO" baseline="0" dirty="0"/>
              <a:t> to </a:t>
            </a:r>
            <a:r>
              <a:rPr lang="nb-NO" baseline="0" dirty="0" err="1"/>
              <a:t>model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data </a:t>
            </a:r>
            <a:r>
              <a:rPr lang="nb-NO" baseline="0" dirty="0" err="1"/>
              <a:t>with</a:t>
            </a:r>
            <a:r>
              <a:rPr lang="nb-NO" baseline="0" dirty="0"/>
              <a:t> a </a:t>
            </a:r>
            <a:r>
              <a:rPr lang="nb-NO" baseline="0" dirty="0" err="1"/>
              <a:t>statistical</a:t>
            </a:r>
            <a:r>
              <a:rPr lang="nb-NO" baseline="0" dirty="0"/>
              <a:t> </a:t>
            </a:r>
            <a:r>
              <a:rPr lang="nb-NO" baseline="0" dirty="0" err="1"/>
              <a:t>distribution</a:t>
            </a:r>
            <a:r>
              <a:rPr lang="nb-NO" baseline="0" dirty="0"/>
              <a:t> </a:t>
            </a:r>
            <a:r>
              <a:rPr lang="nb-NO" baseline="0" dirty="0" err="1"/>
              <a:t>which</a:t>
            </a:r>
            <a:r>
              <a:rPr lang="nb-NO" baseline="0" dirty="0"/>
              <a:t> </a:t>
            </a:r>
            <a:r>
              <a:rPr lang="nb-NO" baseline="0" dirty="0" err="1"/>
              <a:t>describes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pattern</a:t>
            </a:r>
            <a:r>
              <a:rPr lang="nb-NO" baseline="0" dirty="0"/>
              <a:t>. </a:t>
            </a:r>
          </a:p>
          <a:p>
            <a:r>
              <a:rPr lang="nb-NO" baseline="0" dirty="0"/>
              <a:t>One </a:t>
            </a:r>
            <a:r>
              <a:rPr lang="nb-NO" baseline="0" dirty="0" err="1"/>
              <a:t>possibility</a:t>
            </a:r>
            <a:r>
              <a:rPr lang="nb-NO" baseline="0" dirty="0"/>
              <a:t>: Poisson </a:t>
            </a:r>
            <a:r>
              <a:rPr lang="nb-NO" baseline="0" dirty="0" err="1"/>
              <a:t>distribution</a:t>
            </a:r>
            <a:r>
              <a:rPr lang="nb-NO" baseline="0" dirty="0"/>
              <a:t>!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0997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Figure</a:t>
            </a:r>
            <a:r>
              <a:rPr lang="nb-NO" dirty="0"/>
              <a:t>:</a:t>
            </a:r>
            <a:r>
              <a:rPr lang="nb-NO" baseline="0" dirty="0"/>
              <a:t> </a:t>
            </a:r>
            <a:r>
              <a:rPr lang="nb-NO" baseline="0" dirty="0" err="1"/>
              <a:t>When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 </a:t>
            </a:r>
            <a:r>
              <a:rPr lang="nb-NO" baseline="0" dirty="0" err="1"/>
              <a:t>increases</a:t>
            </a:r>
            <a:r>
              <a:rPr lang="nb-NO" baseline="0" dirty="0"/>
              <a:t>,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variance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increases</a:t>
            </a:r>
            <a:r>
              <a:rPr lang="nb-NO" baseline="0" dirty="0"/>
              <a:t> </a:t>
            </a:r>
            <a:r>
              <a:rPr lang="nb-NO" baseline="0"/>
              <a:t>proportionally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099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Note:</a:t>
            </a:r>
            <a:r>
              <a:rPr lang="nb-NO" baseline="0" dirty="0"/>
              <a:t> Are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 and </a:t>
            </a:r>
            <a:r>
              <a:rPr lang="nb-NO" baseline="0" dirty="0" err="1"/>
              <a:t>variance</a:t>
            </a:r>
            <a:r>
              <a:rPr lang="nb-NO" baseline="0" dirty="0"/>
              <a:t> </a:t>
            </a:r>
            <a:r>
              <a:rPr lang="nb-NO" baseline="0" dirty="0" err="1"/>
              <a:t>indepndent</a:t>
            </a:r>
            <a:r>
              <a:rPr lang="nb-NO" baseline="0" dirty="0"/>
              <a:t> in </a:t>
            </a:r>
            <a:r>
              <a:rPr lang="nb-NO" baseline="0" dirty="0" err="1"/>
              <a:t>this</a:t>
            </a:r>
            <a:r>
              <a:rPr lang="nb-NO" baseline="0" dirty="0"/>
              <a:t> type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analysis</a:t>
            </a:r>
            <a:r>
              <a:rPr lang="nb-NO" baseline="0" dirty="0"/>
              <a:t>? i) If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use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gene </a:t>
            </a:r>
            <a:r>
              <a:rPr lang="nb-NO" baseline="0" dirty="0" err="1"/>
              <a:t>itself</a:t>
            </a:r>
            <a:r>
              <a:rPr lang="nb-NO" baseline="0" dirty="0"/>
              <a:t>, </a:t>
            </a:r>
            <a:r>
              <a:rPr lang="nb-NO" baseline="0" dirty="0" err="1"/>
              <a:t>together</a:t>
            </a:r>
            <a:r>
              <a:rPr lang="nb-NO" baseline="0" dirty="0"/>
              <a:t> </a:t>
            </a:r>
            <a:r>
              <a:rPr lang="nb-NO" baseline="0" dirty="0" err="1"/>
              <a:t>with</a:t>
            </a:r>
            <a:r>
              <a:rPr lang="nb-NO" baseline="0" dirty="0"/>
              <a:t> all genes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similar</a:t>
            </a:r>
            <a:r>
              <a:rPr lang="nb-NO" baseline="0" dirty="0"/>
              <a:t> </a:t>
            </a:r>
            <a:r>
              <a:rPr lang="nb-NO" baseline="0" dirty="0" err="1"/>
              <a:t>expression</a:t>
            </a:r>
            <a:r>
              <a:rPr lang="nb-NO" baseline="0" dirty="0"/>
              <a:t> to </a:t>
            </a:r>
            <a:r>
              <a:rPr lang="nb-NO" baseline="0" dirty="0" err="1"/>
              <a:t>calculate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variance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not </a:t>
            </a:r>
            <a:r>
              <a:rPr lang="nb-NO" baseline="0" dirty="0" err="1"/>
              <a:t>strictly</a:t>
            </a:r>
            <a:r>
              <a:rPr lang="nb-NO" baseline="0" dirty="0"/>
              <a:t> </a:t>
            </a:r>
            <a:r>
              <a:rPr lang="nb-NO" baseline="0" dirty="0" err="1"/>
              <a:t>independent</a:t>
            </a:r>
            <a:r>
              <a:rPr lang="nb-NO" baseline="0" dirty="0"/>
              <a:t>. ii) </a:t>
            </a:r>
            <a:r>
              <a:rPr lang="nb-NO" baseline="0" dirty="0" err="1"/>
              <a:t>However</a:t>
            </a:r>
            <a:r>
              <a:rPr lang="nb-NO" baseline="0" dirty="0"/>
              <a:t>,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they</a:t>
            </a:r>
            <a:r>
              <a:rPr lang="nb-NO" baseline="0" dirty="0"/>
              <a:t> </a:t>
            </a:r>
            <a:r>
              <a:rPr lang="nb-NO" baseline="0" dirty="0" err="1"/>
              <a:t>independent</a:t>
            </a:r>
            <a:r>
              <a:rPr lang="nb-NO" baseline="0" dirty="0"/>
              <a:t> if </a:t>
            </a:r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exlude</a:t>
            </a:r>
            <a:r>
              <a:rPr lang="nb-NO" baseline="0" dirty="0"/>
              <a:t> data from </a:t>
            </a:r>
            <a:r>
              <a:rPr lang="nb-NO" baseline="0" dirty="0" err="1"/>
              <a:t>the</a:t>
            </a:r>
            <a:r>
              <a:rPr lang="nb-NO" baseline="0" dirty="0"/>
              <a:t> gene in </a:t>
            </a:r>
            <a:r>
              <a:rPr lang="nb-NO" baseline="0" dirty="0" err="1"/>
              <a:t>question</a:t>
            </a:r>
            <a:r>
              <a:rPr lang="nb-NO" baseline="0" dirty="0"/>
              <a:t>? </a:t>
            </a:r>
            <a:r>
              <a:rPr lang="nb-NO" baseline="0" dirty="0" err="1"/>
              <a:t>Strictly</a:t>
            </a:r>
            <a:r>
              <a:rPr lang="nb-NO" baseline="0" dirty="0"/>
              <a:t> not, </a:t>
            </a:r>
            <a:r>
              <a:rPr lang="nb-NO" baseline="0" dirty="0" err="1"/>
              <a:t>becuase</a:t>
            </a:r>
            <a:r>
              <a:rPr lang="nb-NO" baseline="0" dirty="0"/>
              <a:t> </a:t>
            </a:r>
            <a:r>
              <a:rPr lang="nb-NO" baseline="0" dirty="0" err="1"/>
              <a:t>you</a:t>
            </a:r>
            <a:r>
              <a:rPr lang="nb-NO" baseline="0" dirty="0"/>
              <a:t> used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 to </a:t>
            </a:r>
            <a:r>
              <a:rPr lang="nb-NO" baseline="0" dirty="0" err="1"/>
              <a:t>select</a:t>
            </a:r>
            <a:r>
              <a:rPr lang="nb-NO" baseline="0" dirty="0"/>
              <a:t> samples </a:t>
            </a:r>
            <a:r>
              <a:rPr lang="nb-NO" baseline="0" dirty="0" err="1"/>
              <a:t>with</a:t>
            </a:r>
            <a:r>
              <a:rPr lang="nb-NO" baseline="0" dirty="0"/>
              <a:t> </a:t>
            </a:r>
            <a:r>
              <a:rPr lang="nb-NO" baseline="0" dirty="0" err="1"/>
              <a:t>similar</a:t>
            </a:r>
            <a:r>
              <a:rPr lang="nb-NO" baseline="0" dirty="0"/>
              <a:t> </a:t>
            </a:r>
            <a:r>
              <a:rPr lang="nb-NO" baseline="0" dirty="0" err="1"/>
              <a:t>mean</a:t>
            </a:r>
            <a:r>
              <a:rPr lang="nb-NO" baseline="0" dirty="0"/>
              <a:t>. Thus </a:t>
            </a:r>
            <a:r>
              <a:rPr lang="nb-NO" baseline="0" dirty="0" err="1"/>
              <a:t>this</a:t>
            </a:r>
            <a:r>
              <a:rPr lang="nb-NO" baseline="0" dirty="0"/>
              <a:t> is not an </a:t>
            </a:r>
            <a:r>
              <a:rPr lang="nb-NO" baseline="0" dirty="0" err="1"/>
              <a:t>entirely</a:t>
            </a:r>
            <a:r>
              <a:rPr lang="nb-NO" baseline="0" dirty="0"/>
              <a:t> </a:t>
            </a:r>
            <a:r>
              <a:rPr lang="nb-NO" baseline="0" dirty="0" err="1"/>
              <a:t>independent</a:t>
            </a:r>
            <a:r>
              <a:rPr lang="nb-NO" baseline="0" dirty="0"/>
              <a:t> </a:t>
            </a:r>
            <a:r>
              <a:rPr lang="nb-NO" baseline="0" dirty="0" err="1"/>
              <a:t>measure</a:t>
            </a:r>
            <a:r>
              <a:rPr lang="nb-NO" baseline="0"/>
              <a:t>!</a:t>
            </a:r>
            <a:endParaRPr lang="nb-NO" dirty="0"/>
          </a:p>
          <a:p>
            <a:endParaRPr lang="nb-NO" dirty="0"/>
          </a:p>
          <a:p>
            <a:r>
              <a:rPr lang="nb-NO" dirty="0"/>
              <a:t>This has </a:t>
            </a:r>
            <a:r>
              <a:rPr lang="nb-NO" dirty="0" err="1"/>
              <a:t>been</a:t>
            </a:r>
            <a:r>
              <a:rPr lang="nb-NO" dirty="0"/>
              <a:t> done a long time for micro-</a:t>
            </a:r>
            <a:r>
              <a:rPr lang="nb-NO" dirty="0" err="1"/>
              <a:t>arrays</a:t>
            </a:r>
            <a:r>
              <a:rPr lang="nb-NO" dirty="0"/>
              <a:t>.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fisrt</a:t>
            </a:r>
            <a:r>
              <a:rPr lang="nb-NO" dirty="0"/>
              <a:t> to do it for </a:t>
            </a:r>
            <a:r>
              <a:rPr lang="nb-NO" dirty="0" err="1"/>
              <a:t>sequencing</a:t>
            </a:r>
            <a:r>
              <a:rPr lang="nb-NO" dirty="0"/>
              <a:t> (RNA-</a:t>
            </a:r>
            <a:r>
              <a:rPr lang="nb-NO" dirty="0" err="1"/>
              <a:t>Seq</a:t>
            </a:r>
            <a:r>
              <a:rPr lang="nb-NO" dirty="0"/>
              <a:t>)</a:t>
            </a:r>
          </a:p>
          <a:p>
            <a:endParaRPr lang="nb-NO" dirty="0"/>
          </a:p>
          <a:p>
            <a:r>
              <a:rPr lang="nb-NO" dirty="0"/>
              <a:t>The trick is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from </a:t>
            </a:r>
            <a:r>
              <a:rPr lang="nb-NO" dirty="0" err="1"/>
              <a:t>similar</a:t>
            </a:r>
            <a:r>
              <a:rPr lang="nb-NO" dirty="0"/>
              <a:t> samples, and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as a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«pseudo-</a:t>
            </a:r>
            <a:r>
              <a:rPr lang="nb-NO" dirty="0" err="1"/>
              <a:t>replicates</a:t>
            </a:r>
            <a:r>
              <a:rPr lang="nb-NO" dirty="0"/>
              <a:t>»</a:t>
            </a:r>
          </a:p>
          <a:p>
            <a:endParaRPr lang="nb-NO" dirty="0"/>
          </a:p>
          <a:p>
            <a:r>
              <a:rPr lang="nb-NO" dirty="0" err="1"/>
              <a:t>edgeR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 global modal,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somehow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weights</a:t>
            </a:r>
            <a:r>
              <a:rPr lang="nb-NO" baseline="0" dirty="0"/>
              <a:t> it </a:t>
            </a:r>
            <a:r>
              <a:rPr lang="nb-NO" baseline="0" dirty="0" err="1"/>
              <a:t>towards</a:t>
            </a:r>
            <a:r>
              <a:rPr lang="nb-NO" baseline="0" dirty="0"/>
              <a:t> a </a:t>
            </a:r>
            <a:r>
              <a:rPr lang="nb-NO" baseline="0" dirty="0" err="1"/>
              <a:t>local</a:t>
            </a:r>
            <a:r>
              <a:rPr lang="nb-NO" baseline="0" dirty="0"/>
              <a:t> </a:t>
            </a:r>
            <a:r>
              <a:rPr lang="nb-NO" baseline="0" dirty="0" err="1"/>
              <a:t>model</a:t>
            </a:r>
            <a:r>
              <a:rPr lang="nb-NO" baseline="0" dirty="0"/>
              <a:t>. Not </a:t>
            </a:r>
            <a:r>
              <a:rPr lang="nb-NO" baseline="0" dirty="0" err="1"/>
              <a:t>exactly</a:t>
            </a:r>
            <a:r>
              <a:rPr lang="nb-NO" baseline="0" dirty="0"/>
              <a:t> sure </a:t>
            </a:r>
            <a:r>
              <a:rPr lang="nb-NO" baseline="0" dirty="0" err="1"/>
              <a:t>how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works</a:t>
            </a:r>
            <a:r>
              <a:rPr lang="nb-NO" baseline="0" dirty="0"/>
              <a:t>..</a:t>
            </a:r>
          </a:p>
          <a:p>
            <a:endParaRPr lang="nb-NO" baseline="0" dirty="0"/>
          </a:p>
          <a:p>
            <a:r>
              <a:rPr lang="nb-NO" baseline="0" dirty="0"/>
              <a:t>Note: </a:t>
            </a:r>
            <a:r>
              <a:rPr lang="nb-NO" baseline="0" dirty="0" err="1"/>
              <a:t>voom</a:t>
            </a:r>
            <a:r>
              <a:rPr lang="nb-NO" baseline="0" dirty="0"/>
              <a:t> trend </a:t>
            </a:r>
            <a:r>
              <a:rPr lang="nb-NO" baseline="0" dirty="0" err="1"/>
              <a:t>downward</a:t>
            </a:r>
            <a:r>
              <a:rPr lang="nb-NO" baseline="0" dirty="0"/>
              <a:t> due to log-</a:t>
            </a:r>
            <a:r>
              <a:rPr lang="nb-NO" baseline="0" dirty="0" err="1"/>
              <a:t>transform</a:t>
            </a:r>
            <a:r>
              <a:rPr lang="nb-NO" baseline="0" dirty="0"/>
              <a:t>. </a:t>
            </a:r>
            <a:r>
              <a:rPr lang="nb-NO" baseline="0" dirty="0" err="1"/>
              <a:t>Voom</a:t>
            </a:r>
            <a:r>
              <a:rPr lang="nb-NO" baseline="0" dirty="0"/>
              <a:t> makes micro-</a:t>
            </a:r>
            <a:r>
              <a:rPr lang="nb-NO" baseline="0" dirty="0" err="1"/>
              <a:t>array</a:t>
            </a:r>
            <a:r>
              <a:rPr lang="nb-NO" baseline="0" dirty="0"/>
              <a:t> </a:t>
            </a:r>
            <a:r>
              <a:rPr lang="nb-NO" baseline="0" dirty="0" err="1"/>
              <a:t>analysis</a:t>
            </a:r>
            <a:r>
              <a:rPr lang="nb-NO" baseline="0" dirty="0"/>
              <a:t> </a:t>
            </a:r>
            <a:r>
              <a:rPr lang="nb-NO" baseline="0" dirty="0" err="1"/>
              <a:t>available</a:t>
            </a:r>
            <a:r>
              <a:rPr lang="nb-NO" baseline="0" dirty="0"/>
              <a:t> to RNA-</a:t>
            </a:r>
            <a:r>
              <a:rPr lang="nb-NO" baseline="0" dirty="0" err="1"/>
              <a:t>Seq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533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Push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altering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sufficiently</a:t>
            </a:r>
            <a:r>
              <a:rPr lang="nb-NO" dirty="0"/>
              <a:t>. </a:t>
            </a:r>
            <a:r>
              <a:rPr lang="nb-NO" dirty="0" err="1"/>
              <a:t>Can</a:t>
            </a:r>
            <a:r>
              <a:rPr lang="nb-NO" dirty="0"/>
              <a:t> lead to false positive</a:t>
            </a:r>
            <a:r>
              <a:rPr lang="nb-NO" baseline="0" dirty="0"/>
              <a:t> </a:t>
            </a:r>
            <a:r>
              <a:rPr lang="nb-NO" baseline="0" dirty="0" err="1"/>
              <a:t>predictions</a:t>
            </a:r>
            <a:r>
              <a:rPr lang="nb-NO" baseline="0" dirty="0"/>
              <a:t>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67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5344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Generally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first</a:t>
            </a:r>
            <a:r>
              <a:rPr lang="nb-NO" baseline="0" dirty="0"/>
              <a:t> </a:t>
            </a:r>
            <a:r>
              <a:rPr lang="nb-NO" baseline="0" dirty="0" err="1"/>
              <a:t>should</a:t>
            </a:r>
            <a:r>
              <a:rPr lang="nb-NO" baseline="0" dirty="0"/>
              <a:t> not be </a:t>
            </a:r>
            <a:r>
              <a:rPr lang="nb-NO" baseline="0" dirty="0" err="1"/>
              <a:t>necessary</a:t>
            </a:r>
            <a:r>
              <a:rPr lang="nb-NO" baseline="0" dirty="0"/>
              <a:t>, if </a:t>
            </a:r>
            <a:r>
              <a:rPr lang="nb-NO" baseline="0" dirty="0" err="1"/>
              <a:t>you</a:t>
            </a:r>
            <a:r>
              <a:rPr lang="nb-NO" baseline="0" dirty="0"/>
              <a:t> have a </a:t>
            </a:r>
            <a:r>
              <a:rPr lang="nb-NO" baseline="0" dirty="0" err="1"/>
              <a:t>good</a:t>
            </a:r>
            <a:r>
              <a:rPr lang="nb-NO" baseline="0" dirty="0"/>
              <a:t> design. </a:t>
            </a:r>
          </a:p>
          <a:p>
            <a:endParaRPr lang="nb-NO" baseline="0" dirty="0"/>
          </a:p>
          <a:p>
            <a:r>
              <a:rPr lang="nb-NO" baseline="0" dirty="0"/>
              <a:t>Note: </a:t>
            </a:r>
          </a:p>
          <a:p>
            <a:endParaRPr lang="nb-NO" baseline="0" dirty="0"/>
          </a:p>
          <a:p>
            <a:r>
              <a:rPr lang="nb-NO" baseline="0" dirty="0"/>
              <a:t>This is </a:t>
            </a:r>
            <a:r>
              <a:rPr lang="nb-NO" baseline="0" dirty="0" err="1"/>
              <a:t>also</a:t>
            </a:r>
            <a:r>
              <a:rPr lang="nb-NO" baseline="0" dirty="0"/>
              <a:t> </a:t>
            </a:r>
            <a:r>
              <a:rPr lang="nb-NO" baseline="0" dirty="0" err="1"/>
              <a:t>maybe</a:t>
            </a:r>
            <a:r>
              <a:rPr lang="nb-NO" baseline="0" dirty="0"/>
              <a:t> </a:t>
            </a:r>
            <a:r>
              <a:rPr lang="nb-NO" baseline="0" dirty="0" err="1"/>
              <a:t>Strategies</a:t>
            </a:r>
            <a:r>
              <a:rPr lang="nb-NO" baseline="0" dirty="0"/>
              <a:t> to handle «</a:t>
            </a:r>
            <a:r>
              <a:rPr lang="nb-NO" baseline="0" dirty="0" err="1"/>
              <a:t>early</a:t>
            </a:r>
            <a:r>
              <a:rPr lang="nb-NO" baseline="0" dirty="0"/>
              <a:t> problems». More </a:t>
            </a:r>
            <a:r>
              <a:rPr lang="nb-NO" baseline="0" dirty="0" err="1"/>
              <a:t>sufficient</a:t>
            </a:r>
            <a:r>
              <a:rPr lang="nb-NO" baseline="0" dirty="0"/>
              <a:t> </a:t>
            </a:r>
            <a:r>
              <a:rPr lang="nb-NO" baseline="0" dirty="0" err="1"/>
              <a:t>replicate-setups</a:t>
            </a:r>
            <a:r>
              <a:rPr lang="nb-NO" baseline="0" dirty="0"/>
              <a:t> more </a:t>
            </a:r>
            <a:r>
              <a:rPr lang="nb-NO" baseline="0" dirty="0" err="1"/>
              <a:t>common</a:t>
            </a:r>
            <a:r>
              <a:rPr lang="nb-NO" baseline="0" dirty="0"/>
              <a:t> </a:t>
            </a:r>
            <a:r>
              <a:rPr lang="nb-NO" baseline="0" dirty="0" err="1"/>
              <a:t>now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 err="1"/>
              <a:t>You</a:t>
            </a:r>
            <a:r>
              <a:rPr lang="nb-NO" baseline="0" dirty="0"/>
              <a:t> </a:t>
            </a:r>
            <a:r>
              <a:rPr lang="nb-NO" baseline="0" dirty="0" err="1"/>
              <a:t>can</a:t>
            </a:r>
            <a:r>
              <a:rPr lang="nb-NO" baseline="0" dirty="0"/>
              <a:t> </a:t>
            </a:r>
            <a:r>
              <a:rPr lang="nb-NO" baseline="0" dirty="0" err="1"/>
              <a:t>also</a:t>
            </a:r>
            <a:r>
              <a:rPr lang="nb-NO" baseline="0" dirty="0"/>
              <a:t> see </a:t>
            </a:r>
            <a:r>
              <a:rPr lang="nb-NO" baseline="0" dirty="0" err="1"/>
              <a:t>there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clear </a:t>
            </a:r>
            <a:r>
              <a:rPr lang="nb-NO" baseline="0" dirty="0" err="1"/>
              <a:t>consequences</a:t>
            </a:r>
            <a:r>
              <a:rPr lang="nb-NO" baseline="0" dirty="0"/>
              <a:t> for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approach</a:t>
            </a:r>
            <a:r>
              <a:rPr lang="nb-NO" baseline="0" dirty="0"/>
              <a:t>..</a:t>
            </a:r>
          </a:p>
          <a:p>
            <a:endParaRPr lang="nb-NO" baseline="0" dirty="0"/>
          </a:p>
          <a:p>
            <a:r>
              <a:rPr lang="nb-NO" baseline="0" dirty="0" err="1"/>
              <a:t>Targeted</a:t>
            </a:r>
            <a:r>
              <a:rPr lang="nb-NO" baseline="0" dirty="0"/>
              <a:t> panels is a more </a:t>
            </a:r>
            <a:r>
              <a:rPr lang="nb-NO" baseline="0" dirty="0" err="1"/>
              <a:t>recent</a:t>
            </a:r>
            <a:r>
              <a:rPr lang="nb-NO" baseline="0" dirty="0"/>
              <a:t> </a:t>
            </a:r>
            <a:r>
              <a:rPr lang="nb-NO" baseline="0" dirty="0" err="1"/>
              <a:t>approach</a:t>
            </a:r>
            <a:r>
              <a:rPr lang="nb-NO" baseline="0" dirty="0"/>
              <a:t>. </a:t>
            </a:r>
            <a:r>
              <a:rPr lang="nb-NO" baseline="0" dirty="0" err="1"/>
              <a:t>Try</a:t>
            </a:r>
            <a:r>
              <a:rPr lang="nb-NO" baseline="0" dirty="0"/>
              <a:t> to </a:t>
            </a:r>
            <a:r>
              <a:rPr lang="nb-NO" baseline="0" dirty="0" err="1"/>
              <a:t>remove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from abundant genes, to </a:t>
            </a:r>
            <a:r>
              <a:rPr lang="nb-NO" baseline="0" dirty="0" err="1"/>
              <a:t>distribute</a:t>
            </a:r>
            <a:r>
              <a:rPr lang="nb-NO" baseline="0" dirty="0"/>
              <a:t> more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on</a:t>
            </a:r>
            <a:r>
              <a:rPr lang="nb-NO" baseline="0" dirty="0"/>
              <a:t> less abundant genes</a:t>
            </a:r>
          </a:p>
          <a:p>
            <a:endParaRPr lang="nb-NO" baseline="0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54F9-1FAB-431F-87FE-3A35C7321744}" type="slidenum">
              <a:rPr lang="nb-NO" smtClean="0"/>
              <a:t>68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46882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69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16966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127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2535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11915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9246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9491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5511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29774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https://rgd.mcw.edu/wg/help3/tools/rgd-genome-browsers/the-rat-jbrowse-genome-browser/more-about-jbrowse-tracks/rna-seq-based-tracks/</a:t>
            </a:r>
          </a:p>
          <a:p>
            <a:endParaRPr lang="nb-NO" dirty="0"/>
          </a:p>
          <a:p>
            <a:r>
              <a:rPr lang="nb-NO" dirty="0"/>
              <a:t>http://www.mi.fu-berlin.de/wiki/pub/ABI/GenomicsLecture12Materials/rnaseq1.pdf</a:t>
            </a:r>
          </a:p>
          <a:p>
            <a:r>
              <a:rPr lang="nb-NO"/>
              <a:t>See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presentation</a:t>
            </a:r>
            <a:r>
              <a:rPr lang="nb-NO" dirty="0"/>
              <a:t> for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explanation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cufflinks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76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624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De-novo-junction</a:t>
            </a:r>
            <a:r>
              <a:rPr lang="nb-NO" baseline="0" dirty="0"/>
              <a:t> </a:t>
            </a:r>
            <a:r>
              <a:rPr lang="nb-NO" baseline="0" dirty="0" err="1"/>
              <a:t>discovery</a:t>
            </a:r>
            <a:r>
              <a:rPr lang="nb-NO" baseline="0" dirty="0"/>
              <a:t>. Not </a:t>
            </a:r>
            <a:r>
              <a:rPr lang="nb-NO" baseline="0" dirty="0" err="1"/>
              <a:t>using</a:t>
            </a:r>
            <a:r>
              <a:rPr lang="nb-NO" baseline="0" dirty="0"/>
              <a:t> a </a:t>
            </a:r>
            <a:r>
              <a:rPr lang="nb-NO" baseline="0" dirty="0" err="1"/>
              <a:t>reference</a:t>
            </a:r>
            <a:r>
              <a:rPr lang="nb-NO" baseline="0" dirty="0"/>
              <a:t> </a:t>
            </a:r>
            <a:r>
              <a:rPr lang="nb-NO" baseline="0" dirty="0" err="1"/>
              <a:t>annotation</a:t>
            </a:r>
            <a:r>
              <a:rPr lang="nb-NO" baseline="0" dirty="0"/>
              <a:t>. </a:t>
            </a:r>
          </a:p>
          <a:p>
            <a:endParaRPr lang="nb-NO" baseline="0" dirty="0"/>
          </a:p>
          <a:p>
            <a:r>
              <a:rPr lang="nb-NO" baseline="0" dirty="0"/>
              <a:t>Not </a:t>
            </a:r>
            <a:r>
              <a:rPr lang="nb-NO" baseline="0" dirty="0" err="1"/>
              <a:t>feasable</a:t>
            </a:r>
            <a:r>
              <a:rPr lang="nb-NO" baseline="0" dirty="0"/>
              <a:t> for general gene-</a:t>
            </a:r>
            <a:r>
              <a:rPr lang="nb-NO" baseline="0" dirty="0" err="1"/>
              <a:t>fusion</a:t>
            </a:r>
            <a:r>
              <a:rPr lang="nb-NO" baseline="0" dirty="0"/>
              <a:t> </a:t>
            </a:r>
            <a:r>
              <a:rPr lang="nb-NO" baseline="0" dirty="0" err="1"/>
              <a:t>discovery</a:t>
            </a:r>
            <a:r>
              <a:rPr lang="nb-NO" baseline="0" dirty="0"/>
              <a:t> (</a:t>
            </a:r>
            <a:r>
              <a:rPr lang="nb-NO" baseline="0" dirty="0" err="1"/>
              <a:t>only</a:t>
            </a:r>
            <a:r>
              <a:rPr lang="nb-NO" baseline="0" dirty="0"/>
              <a:t> for </a:t>
            </a:r>
            <a:r>
              <a:rPr lang="nb-NO" baseline="0" dirty="0" err="1"/>
              <a:t>proximal</a:t>
            </a:r>
            <a:r>
              <a:rPr lang="nb-NO" baseline="0" dirty="0"/>
              <a:t> genes)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79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Note: </a:t>
            </a:r>
            <a:r>
              <a:rPr lang="nb-NO" dirty="0" err="1"/>
              <a:t>There</a:t>
            </a:r>
            <a:r>
              <a:rPr lang="nb-NO" baseline="0" dirty="0"/>
              <a:t> </a:t>
            </a:r>
            <a:r>
              <a:rPr lang="nb-NO" baseline="0" dirty="0" err="1"/>
              <a:t>could</a:t>
            </a:r>
            <a:r>
              <a:rPr lang="nb-NO" baseline="0" dirty="0"/>
              <a:t> be </a:t>
            </a:r>
            <a:r>
              <a:rPr lang="nb-NO" baseline="0" dirty="0" err="1"/>
              <a:t>adbantegous</a:t>
            </a:r>
            <a:r>
              <a:rPr lang="nb-NO" baseline="0" dirty="0"/>
              <a:t> to re-</a:t>
            </a:r>
            <a:r>
              <a:rPr lang="nb-NO" baseline="0" dirty="0" err="1"/>
              <a:t>align</a:t>
            </a:r>
            <a:r>
              <a:rPr lang="nb-NO" baseline="0" dirty="0"/>
              <a:t> all </a:t>
            </a:r>
            <a:r>
              <a:rPr lang="nb-NO" baseline="0" dirty="0" err="1"/>
              <a:t>reads</a:t>
            </a:r>
            <a:r>
              <a:rPr lang="nb-NO" baseline="0" dirty="0"/>
              <a:t>, </a:t>
            </a:r>
            <a:r>
              <a:rPr lang="nb-NO" baseline="0" dirty="0" err="1"/>
              <a:t>since</a:t>
            </a:r>
            <a:r>
              <a:rPr lang="nb-NO" baseline="0" dirty="0"/>
              <a:t>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reads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</a:t>
            </a:r>
            <a:r>
              <a:rPr lang="nb-NO" baseline="0" dirty="0" err="1"/>
              <a:t>potentially</a:t>
            </a:r>
            <a:r>
              <a:rPr lang="nb-NO" baseline="0" dirty="0"/>
              <a:t> have a </a:t>
            </a:r>
            <a:r>
              <a:rPr lang="nb-NO" baseline="0" dirty="0" err="1"/>
              <a:t>better</a:t>
            </a:r>
            <a:r>
              <a:rPr lang="nb-NO" baseline="0" dirty="0"/>
              <a:t> match to a </a:t>
            </a:r>
            <a:r>
              <a:rPr lang="nb-NO" baseline="0" dirty="0" err="1"/>
              <a:t>newly</a:t>
            </a:r>
            <a:r>
              <a:rPr lang="nb-NO" baseline="0" dirty="0"/>
              <a:t> </a:t>
            </a:r>
            <a:r>
              <a:rPr lang="nb-NO" baseline="0" dirty="0" err="1"/>
              <a:t>discovered</a:t>
            </a:r>
            <a:r>
              <a:rPr lang="nb-NO" baseline="0" dirty="0"/>
              <a:t> </a:t>
            </a:r>
            <a:r>
              <a:rPr lang="nb-NO" baseline="0" dirty="0" err="1"/>
              <a:t>splice</a:t>
            </a:r>
            <a:r>
              <a:rPr lang="nb-NO" baseline="0" dirty="0"/>
              <a:t> junctions </a:t>
            </a:r>
            <a:r>
              <a:rPr lang="nb-NO" baseline="0" dirty="0" err="1"/>
              <a:t>than</a:t>
            </a:r>
            <a:r>
              <a:rPr lang="nb-NO" baseline="0" dirty="0"/>
              <a:t> a </a:t>
            </a:r>
            <a:r>
              <a:rPr lang="nb-NO" baseline="0" dirty="0" err="1"/>
              <a:t>previous</a:t>
            </a:r>
            <a:r>
              <a:rPr lang="nb-NO" baseline="0" dirty="0"/>
              <a:t> </a:t>
            </a:r>
            <a:r>
              <a:rPr lang="nb-NO" baseline="0" dirty="0" err="1"/>
              <a:t>genome</a:t>
            </a:r>
            <a:r>
              <a:rPr lang="nb-NO" baseline="0" dirty="0"/>
              <a:t> </a:t>
            </a:r>
            <a:r>
              <a:rPr lang="nb-NO" baseline="0" dirty="0" err="1"/>
              <a:t>alignment</a:t>
            </a:r>
            <a:r>
              <a:rPr lang="nb-NO" baseline="0" dirty="0"/>
              <a:t> </a:t>
            </a:r>
            <a:r>
              <a:rPr lang="nb-NO" baseline="0" dirty="0" err="1"/>
              <a:t>site</a:t>
            </a:r>
            <a:r>
              <a:rPr lang="nb-NO" baseline="0" dirty="0"/>
              <a:t>. </a:t>
            </a:r>
          </a:p>
          <a:p>
            <a:r>
              <a:rPr lang="nb-NO" baseline="0" dirty="0"/>
              <a:t>Note: for </a:t>
            </a:r>
            <a:r>
              <a:rPr lang="nb-NO" baseline="0" dirty="0" err="1"/>
              <a:t>some</a:t>
            </a:r>
            <a:r>
              <a:rPr lang="nb-NO" baseline="0" dirty="0"/>
              <a:t> </a:t>
            </a:r>
            <a:r>
              <a:rPr lang="nb-NO" baseline="0" dirty="0" err="1"/>
              <a:t>organisms</a:t>
            </a:r>
            <a:r>
              <a:rPr lang="nb-NO" baseline="0" dirty="0"/>
              <a:t>, </a:t>
            </a:r>
            <a:r>
              <a:rPr lang="nb-NO" baseline="0" dirty="0" err="1"/>
              <a:t>lncRNA</a:t>
            </a:r>
            <a:r>
              <a:rPr lang="nb-NO" baseline="0" dirty="0"/>
              <a:t> </a:t>
            </a:r>
            <a:r>
              <a:rPr lang="nb-NO" baseline="0" dirty="0" err="1"/>
              <a:t>annotation</a:t>
            </a:r>
            <a:r>
              <a:rPr lang="nb-NO" baseline="0" dirty="0"/>
              <a:t> </a:t>
            </a:r>
            <a:r>
              <a:rPr lang="nb-NO" baseline="0" dirty="0" err="1"/>
              <a:t>are</a:t>
            </a:r>
            <a:r>
              <a:rPr lang="nb-NO" baseline="0" dirty="0"/>
              <a:t> </a:t>
            </a:r>
            <a:r>
              <a:rPr lang="nb-NO" baseline="0" dirty="0" err="1"/>
              <a:t>becoming</a:t>
            </a:r>
            <a:r>
              <a:rPr lang="nb-NO" baseline="0" dirty="0"/>
              <a:t> more and more </a:t>
            </a:r>
            <a:r>
              <a:rPr lang="nb-NO" baseline="0" dirty="0" err="1"/>
              <a:t>comprehensive</a:t>
            </a:r>
            <a:r>
              <a:rPr lang="nb-NO" baseline="0" dirty="0"/>
              <a:t>, </a:t>
            </a:r>
            <a:r>
              <a:rPr lang="nb-NO" baseline="0" dirty="0" err="1"/>
              <a:t>ao</a:t>
            </a:r>
            <a:r>
              <a:rPr lang="nb-NO" baseline="0" dirty="0"/>
              <a:t> </a:t>
            </a:r>
            <a:r>
              <a:rPr lang="nb-NO" baseline="0" dirty="0" err="1"/>
              <a:t>annotation</a:t>
            </a:r>
            <a:r>
              <a:rPr lang="nb-NO" baseline="0" dirty="0"/>
              <a:t> </a:t>
            </a:r>
            <a:r>
              <a:rPr lang="nb-NO" baseline="0" dirty="0" err="1"/>
              <a:t>approaches</a:t>
            </a:r>
            <a:r>
              <a:rPr lang="nb-NO" baseline="0" dirty="0"/>
              <a:t> </a:t>
            </a:r>
            <a:r>
              <a:rPr lang="nb-NO" baseline="0" dirty="0" err="1"/>
              <a:t>may</a:t>
            </a:r>
            <a:r>
              <a:rPr lang="nb-NO" baseline="0" dirty="0"/>
              <a:t> be a </a:t>
            </a:r>
            <a:r>
              <a:rPr lang="nb-NO" baseline="0" dirty="0" err="1"/>
              <a:t>better</a:t>
            </a:r>
            <a:r>
              <a:rPr lang="nb-NO" baseline="0" dirty="0"/>
              <a:t> choice </a:t>
            </a:r>
            <a:r>
              <a:rPr lang="nb-NO" baseline="0" dirty="0" err="1"/>
              <a:t>here</a:t>
            </a:r>
            <a:r>
              <a:rPr lang="nb-NO" baseline="0" dirty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27B7D-CC7E-43B2-BA0D-FB123B08BB7C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585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0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65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597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91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53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69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18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87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54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569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7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3990-D3DB-4421-AC4C-F7100B4722EF}" type="datetimeFigureOut">
              <a:rPr lang="nb-NO" smtClean="0"/>
              <a:t>28.07.2020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2310-0924-4FB0-A946-45E3F72126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34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heero.github.io/2015/09/02/pseudoalignments-kallisto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RNA-</a:t>
            </a:r>
            <a:r>
              <a:rPr lang="nb-NO" dirty="0" err="1"/>
              <a:t>Seq</a:t>
            </a:r>
            <a:r>
              <a:rPr lang="nb-NO" dirty="0"/>
              <a:t> –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800" dirty="0"/>
              <a:t>BI311F-1 20V </a:t>
            </a:r>
            <a:r>
              <a:rPr lang="nb-NO" sz="2800" dirty="0" err="1"/>
              <a:t>Akvagenomikk</a:t>
            </a:r>
            <a:r>
              <a:rPr lang="nb-NO" sz="2800" dirty="0"/>
              <a:t> og </a:t>
            </a:r>
            <a:r>
              <a:rPr lang="nb-NO" sz="2800" dirty="0" err="1"/>
              <a:t>bioinformatikk</a:t>
            </a:r>
            <a:r>
              <a:rPr lang="nb-NO" sz="2400" dirty="0"/>
              <a:t> </a:t>
            </a:r>
          </a:p>
          <a:p>
            <a:endParaRPr lang="nb-NO" sz="2400" i="1" dirty="0"/>
          </a:p>
          <a:p>
            <a:r>
              <a:rPr lang="nb-NO" sz="2400" i="1" dirty="0"/>
              <a:t>Robin </a:t>
            </a:r>
            <a:r>
              <a:rPr lang="nb-NO" sz="2400" i="1"/>
              <a:t>Mjelle</a:t>
            </a:r>
            <a:endParaRPr lang="nb-NO" sz="2400" i="1" dirty="0"/>
          </a:p>
        </p:txBody>
      </p:sp>
    </p:spTree>
    <p:extLst>
      <p:ext uri="{BB962C8B-B14F-4D97-AF65-F5344CB8AC3E}">
        <p14:creationId xmlns:p14="http://schemas.microsoft.com/office/powerpoint/2010/main" val="346211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 err="1">
                <a:solidFill>
                  <a:srgbClr val="0070C0"/>
                </a:solidFill>
              </a:rPr>
              <a:t>Splice</a:t>
            </a:r>
            <a:r>
              <a:rPr lang="nb-NO" sz="2800" dirty="0">
                <a:solidFill>
                  <a:srgbClr val="0070C0"/>
                </a:solidFill>
              </a:rPr>
              <a:t>-junction </a:t>
            </a:r>
            <a:r>
              <a:rPr lang="nb-NO" sz="2800" dirty="0" err="1">
                <a:solidFill>
                  <a:srgbClr val="0070C0"/>
                </a:solidFill>
              </a:rPr>
              <a:t>catalogues</a:t>
            </a:r>
            <a:r>
              <a:rPr lang="nb-NO" sz="2800" dirty="0">
                <a:solidFill>
                  <a:srgbClr val="0070C0"/>
                </a:solidFill>
              </a:rPr>
              <a:t>:</a:t>
            </a:r>
            <a:br>
              <a:rPr lang="nb-NO" sz="2800" dirty="0">
                <a:solidFill>
                  <a:srgbClr val="0070C0"/>
                </a:solidFill>
              </a:rPr>
            </a:br>
            <a:r>
              <a:rPr lang="nb-NO" sz="2800" b="1" dirty="0"/>
              <a:t>3. </a:t>
            </a:r>
            <a:r>
              <a:rPr lang="nb-NO" sz="2800" b="1" dirty="0" err="1"/>
              <a:t>Novel</a:t>
            </a:r>
            <a:r>
              <a:rPr lang="nb-NO" sz="2800" b="1" dirty="0"/>
              <a:t> </a:t>
            </a:r>
            <a:r>
              <a:rPr lang="nb-NO" sz="2800" b="1" dirty="0" err="1"/>
              <a:t>transcripts</a:t>
            </a:r>
            <a:r>
              <a:rPr lang="nb-NO" sz="2800" b="1" dirty="0"/>
              <a:t> and </a:t>
            </a:r>
            <a:r>
              <a:rPr lang="nb-NO" sz="2800" b="1" dirty="0" err="1"/>
              <a:t>splice</a:t>
            </a:r>
            <a:r>
              <a:rPr lang="nb-NO" sz="2800" b="1" dirty="0"/>
              <a:t> junctions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 err="1"/>
              <a:t>Can</a:t>
            </a:r>
            <a:r>
              <a:rPr lang="nb-NO" sz="2400" dirty="0"/>
              <a:t> be used to </a:t>
            </a:r>
            <a:r>
              <a:rPr lang="nb-NO" sz="2400" dirty="0" err="1"/>
              <a:t>discover</a:t>
            </a:r>
            <a:r>
              <a:rPr lang="nb-NO" sz="2400" dirty="0"/>
              <a:t> </a:t>
            </a:r>
            <a:r>
              <a:rPr lang="nb-NO" sz="2400" dirty="0" err="1"/>
              <a:t>novel</a:t>
            </a:r>
            <a:r>
              <a:rPr lang="nb-NO" sz="2400" dirty="0"/>
              <a:t> </a:t>
            </a:r>
            <a:r>
              <a:rPr lang="nb-NO" sz="2400" dirty="0" err="1"/>
              <a:t>transcripts</a:t>
            </a:r>
            <a:r>
              <a:rPr lang="nb-NO" sz="2400" dirty="0"/>
              <a:t> and </a:t>
            </a:r>
            <a:r>
              <a:rPr lang="nb-NO" sz="2400" dirty="0" err="1"/>
              <a:t>transcript</a:t>
            </a:r>
            <a:r>
              <a:rPr lang="nb-NO" sz="2400" dirty="0"/>
              <a:t> </a:t>
            </a:r>
            <a:r>
              <a:rPr lang="nb-NO" sz="2400" dirty="0" err="1"/>
              <a:t>classes</a:t>
            </a:r>
            <a:r>
              <a:rPr lang="nb-NO" sz="2400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novel</a:t>
            </a:r>
            <a:r>
              <a:rPr lang="nb-NO" sz="2400" dirty="0"/>
              <a:t> </a:t>
            </a:r>
            <a:r>
              <a:rPr lang="nb-NO" sz="2400" dirty="0" err="1"/>
              <a:t>isoforms</a:t>
            </a:r>
            <a:r>
              <a:rPr lang="nb-NO" sz="2400" dirty="0"/>
              <a:t>, for </a:t>
            </a:r>
            <a:r>
              <a:rPr lang="nb-NO" sz="2400" dirty="0" err="1"/>
              <a:t>example</a:t>
            </a:r>
            <a:r>
              <a:rPr lang="nb-NO" sz="2400" dirty="0"/>
              <a:t> </a:t>
            </a:r>
            <a:r>
              <a:rPr lang="nb-NO" sz="2400" dirty="0" err="1"/>
              <a:t>lncRNAs</a:t>
            </a:r>
            <a:r>
              <a:rPr lang="nb-NO" sz="2400" dirty="0"/>
              <a:t> and </a:t>
            </a:r>
            <a:r>
              <a:rPr lang="nb-NO" sz="2400" dirty="0" err="1"/>
              <a:t>other</a:t>
            </a:r>
            <a:r>
              <a:rPr lang="nb-NO" sz="2400" dirty="0"/>
              <a:t> non-</a:t>
            </a:r>
            <a:r>
              <a:rPr lang="nb-NO" sz="2400" dirty="0" err="1"/>
              <a:t>coding</a:t>
            </a:r>
            <a:r>
              <a:rPr lang="nb-NO" sz="2400" dirty="0"/>
              <a:t> RNA.  </a:t>
            </a:r>
          </a:p>
          <a:p>
            <a:r>
              <a:rPr lang="nb-NO" sz="2400" dirty="0" err="1"/>
              <a:t>Strategies</a:t>
            </a:r>
            <a:r>
              <a:rPr lang="nb-NO" sz="2400" dirty="0"/>
              <a:t> for </a:t>
            </a:r>
            <a:r>
              <a:rPr lang="nb-NO" sz="2400" dirty="0" err="1"/>
              <a:t>de-novo</a:t>
            </a:r>
            <a:r>
              <a:rPr lang="nb-NO" sz="2400" dirty="0"/>
              <a:t> </a:t>
            </a:r>
            <a:r>
              <a:rPr lang="nb-NO" sz="2400" dirty="0" err="1"/>
              <a:t>discovery</a:t>
            </a:r>
            <a:r>
              <a:rPr lang="nb-NO" sz="2400" dirty="0"/>
              <a:t> has </a:t>
            </a:r>
            <a:r>
              <a:rPr lang="nb-NO" sz="2400" dirty="0" err="1"/>
              <a:t>evolved</a:t>
            </a:r>
            <a:r>
              <a:rPr lang="nb-NO" sz="2400" dirty="0"/>
              <a:t> and </a:t>
            </a:r>
            <a:r>
              <a:rPr lang="nb-NO" sz="2400" dirty="0" err="1"/>
              <a:t>changed</a:t>
            </a:r>
            <a:r>
              <a:rPr lang="nb-NO" sz="2400" dirty="0"/>
              <a:t> as RNA-</a:t>
            </a:r>
            <a:r>
              <a:rPr lang="nb-NO" sz="2400" dirty="0" err="1"/>
              <a:t>Seq</a:t>
            </a:r>
            <a:r>
              <a:rPr lang="nb-NO" sz="2400" dirty="0"/>
              <a:t> technology has </a:t>
            </a:r>
            <a:r>
              <a:rPr lang="nb-NO" sz="2400" dirty="0" err="1"/>
              <a:t>matured</a:t>
            </a:r>
            <a:endParaRPr lang="nb-NO" sz="2400" dirty="0"/>
          </a:p>
          <a:p>
            <a:pPr lvl="1"/>
            <a:r>
              <a:rPr lang="nb-NO" sz="2000" dirty="0"/>
              <a:t>Single-end, </a:t>
            </a:r>
            <a:r>
              <a:rPr lang="nb-NO" sz="2000" dirty="0" err="1"/>
              <a:t>short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length</a:t>
            </a:r>
            <a:r>
              <a:rPr lang="nb-NO" sz="2000" dirty="0"/>
              <a:t> (30-50bp)</a:t>
            </a:r>
          </a:p>
          <a:p>
            <a:pPr lvl="1"/>
            <a:r>
              <a:rPr lang="nb-NO" sz="2000" dirty="0" err="1"/>
              <a:t>Paired</a:t>
            </a:r>
            <a:r>
              <a:rPr lang="nb-NO" sz="2000" dirty="0"/>
              <a:t>-end, </a:t>
            </a:r>
            <a:r>
              <a:rPr lang="nb-NO" sz="2000" dirty="0" err="1"/>
              <a:t>short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length</a:t>
            </a:r>
            <a:r>
              <a:rPr lang="nb-NO" sz="2000" dirty="0"/>
              <a:t> (50bp)</a:t>
            </a:r>
          </a:p>
          <a:p>
            <a:pPr lvl="1"/>
            <a:r>
              <a:rPr lang="nb-NO" sz="2000" dirty="0" err="1"/>
              <a:t>Paired</a:t>
            </a:r>
            <a:r>
              <a:rPr lang="nb-NO" sz="2000" dirty="0"/>
              <a:t>-end, longer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length</a:t>
            </a:r>
            <a:r>
              <a:rPr lang="nb-NO" sz="2000" dirty="0"/>
              <a:t> (100bp+)</a:t>
            </a:r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  <a:p>
            <a:pPr>
              <a:spcAft>
                <a:spcPts val="1200"/>
              </a:spcAft>
            </a:pPr>
            <a:endParaRPr lang="nb-NO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234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nb-NO" sz="2800" b="1" dirty="0"/>
              <a:t>Single-end, </a:t>
            </a:r>
            <a:r>
              <a:rPr lang="nb-NO" sz="2800" b="1" dirty="0" err="1"/>
              <a:t>short</a:t>
            </a:r>
            <a:r>
              <a:rPr lang="nb-NO" sz="2800" b="1" dirty="0"/>
              <a:t> </a:t>
            </a:r>
            <a:r>
              <a:rPr lang="nb-NO" sz="2800" b="1" dirty="0" err="1"/>
              <a:t>read</a:t>
            </a:r>
            <a:r>
              <a:rPr lang="nb-NO" sz="2800" b="1" dirty="0"/>
              <a:t> </a:t>
            </a:r>
            <a:r>
              <a:rPr lang="nb-NO" sz="2800" b="1" dirty="0" err="1"/>
              <a:t>length</a:t>
            </a:r>
            <a:br>
              <a:rPr lang="nb-NO" sz="2000" dirty="0"/>
            </a:br>
            <a:r>
              <a:rPr lang="nb-NO" sz="2000" dirty="0"/>
              <a:t>De-novo </a:t>
            </a:r>
            <a:r>
              <a:rPr lang="nb-NO" sz="2000" dirty="0" err="1"/>
              <a:t>transcript</a:t>
            </a:r>
            <a:r>
              <a:rPr lang="nb-NO" sz="2000" dirty="0"/>
              <a:t> </a:t>
            </a:r>
            <a:r>
              <a:rPr lang="nb-NO" sz="2000" dirty="0" err="1"/>
              <a:t>discovery</a:t>
            </a:r>
            <a:r>
              <a:rPr lang="nb-NO" sz="2000" dirty="0"/>
              <a:t> in </a:t>
            </a:r>
            <a:r>
              <a:rPr lang="nb-NO" sz="2000" dirty="0" err="1"/>
              <a:t>TopHat</a:t>
            </a:r>
            <a:r>
              <a:rPr lang="nb-NO" sz="2000" dirty="0"/>
              <a:t> 1 – </a:t>
            </a:r>
            <a:r>
              <a:rPr lang="nb-NO" sz="2000" dirty="0" err="1"/>
              <a:t>exon-based</a:t>
            </a:r>
            <a:r>
              <a:rPr lang="nb-NO" sz="2000" dirty="0"/>
              <a:t> </a:t>
            </a:r>
            <a:r>
              <a:rPr lang="nb-NO" sz="2000" dirty="0" err="1"/>
              <a:t>coverage-search</a:t>
            </a:r>
            <a:endParaRPr lang="nb-NO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5365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 err="1"/>
              <a:t>Low</a:t>
            </a:r>
            <a:r>
              <a:rPr lang="nb-NO" sz="2400" dirty="0"/>
              <a:t> </a:t>
            </a:r>
            <a:r>
              <a:rPr lang="nb-NO" sz="2400" dirty="0" err="1"/>
              <a:t>coverage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splice</a:t>
            </a:r>
            <a:r>
              <a:rPr lang="nb-NO" sz="2400" dirty="0"/>
              <a:t> junctions due to </a:t>
            </a:r>
            <a:r>
              <a:rPr lang="nb-NO" sz="2400" dirty="0" err="1"/>
              <a:t>short</a:t>
            </a:r>
            <a:r>
              <a:rPr lang="nb-NO" sz="2400" dirty="0"/>
              <a:t> </a:t>
            </a:r>
            <a:r>
              <a:rPr lang="nb-NO" sz="2400" dirty="0" err="1"/>
              <a:t>read</a:t>
            </a:r>
            <a:r>
              <a:rPr lang="nb-NO" sz="2400" dirty="0"/>
              <a:t> </a:t>
            </a:r>
            <a:r>
              <a:rPr lang="nb-NO" sz="2400" dirty="0" err="1"/>
              <a:t>length</a:t>
            </a:r>
            <a:r>
              <a:rPr lang="nb-NO" sz="2400" dirty="0"/>
              <a:t>:</a:t>
            </a:r>
          </a:p>
          <a:p>
            <a:pPr lvl="1">
              <a:spcAft>
                <a:spcPts val="600"/>
              </a:spcAft>
            </a:pPr>
            <a:r>
              <a:rPr lang="nb-NO" sz="2000" dirty="0" err="1"/>
              <a:t>Map</a:t>
            </a:r>
            <a:r>
              <a:rPr lang="nb-NO" sz="2000" dirty="0"/>
              <a:t> non-junction </a:t>
            </a:r>
            <a:r>
              <a:rPr lang="nb-NO" sz="2000" dirty="0" err="1"/>
              <a:t>reads</a:t>
            </a:r>
            <a:r>
              <a:rPr lang="nb-NO" sz="2000" dirty="0"/>
              <a:t> </a:t>
            </a:r>
            <a:r>
              <a:rPr lang="nb-NO" sz="2000" dirty="0" err="1"/>
              <a:t>using</a:t>
            </a:r>
            <a:r>
              <a:rPr lang="nb-NO" sz="2000" dirty="0"/>
              <a:t> </a:t>
            </a:r>
            <a:r>
              <a:rPr lang="nb-NO" sz="2000" b="1" dirty="0" err="1"/>
              <a:t>Bowtie</a:t>
            </a:r>
            <a:r>
              <a:rPr lang="nb-NO" sz="2000" b="1" dirty="0"/>
              <a:t>(2)</a:t>
            </a:r>
            <a:r>
              <a:rPr lang="nb-NO" sz="2000" dirty="0"/>
              <a:t> (a standard and fast </a:t>
            </a:r>
            <a:r>
              <a:rPr lang="nb-NO" sz="2000" dirty="0" err="1"/>
              <a:t>alignment</a:t>
            </a:r>
            <a:r>
              <a:rPr lang="nb-NO" sz="2000" dirty="0"/>
              <a:t> </a:t>
            </a:r>
            <a:r>
              <a:rPr lang="nb-NO" sz="2000" dirty="0" err="1"/>
              <a:t>tool</a:t>
            </a:r>
            <a:r>
              <a:rPr lang="nb-NO" sz="2000" dirty="0"/>
              <a:t>)</a:t>
            </a:r>
          </a:p>
          <a:p>
            <a:pPr lvl="1">
              <a:spcAft>
                <a:spcPts val="600"/>
              </a:spcAft>
            </a:pPr>
            <a:r>
              <a:rPr lang="nb-NO" sz="2000" dirty="0"/>
              <a:t>Non-</a:t>
            </a:r>
            <a:r>
              <a:rPr lang="nb-NO" sz="2000" dirty="0" err="1"/>
              <a:t>mappable</a:t>
            </a:r>
            <a:r>
              <a:rPr lang="nb-NO" sz="2000" dirty="0"/>
              <a:t> </a:t>
            </a:r>
            <a:r>
              <a:rPr lang="nb-NO" sz="2000" dirty="0" err="1"/>
              <a:t>reads</a:t>
            </a:r>
            <a:r>
              <a:rPr lang="nb-NO" sz="2000" dirty="0"/>
              <a:t> (</a:t>
            </a:r>
            <a:r>
              <a:rPr lang="nb-NO" sz="2000" dirty="0" err="1"/>
              <a:t>including</a:t>
            </a:r>
            <a:r>
              <a:rPr lang="nb-NO" sz="2000" dirty="0"/>
              <a:t> </a:t>
            </a:r>
            <a:r>
              <a:rPr lang="nb-NO" sz="2000" dirty="0" err="1"/>
              <a:t>those</a:t>
            </a:r>
            <a:r>
              <a:rPr lang="nb-NO" sz="2000" dirty="0"/>
              <a:t> </a:t>
            </a:r>
            <a:r>
              <a:rPr lang="nb-NO" sz="2000" dirty="0" err="1"/>
              <a:t>mapping</a:t>
            </a:r>
            <a:r>
              <a:rPr lang="nb-NO" sz="2000" dirty="0"/>
              <a:t> to </a:t>
            </a:r>
            <a:r>
              <a:rPr lang="nb-NO" sz="2000" dirty="0" err="1"/>
              <a:t>splice</a:t>
            </a:r>
            <a:r>
              <a:rPr lang="nb-NO" sz="2000" dirty="0"/>
              <a:t> junctions)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set</a:t>
            </a:r>
            <a:r>
              <a:rPr lang="nb-NO" sz="2000" dirty="0"/>
              <a:t> </a:t>
            </a:r>
            <a:r>
              <a:rPr lang="nb-NO" sz="2000" dirty="0" err="1"/>
              <a:t>aside</a:t>
            </a:r>
            <a:r>
              <a:rPr lang="nb-NO" sz="2000" dirty="0"/>
              <a:t> for later </a:t>
            </a:r>
            <a:r>
              <a:rPr lang="nb-NO" sz="2000" dirty="0" err="1"/>
              <a:t>use</a:t>
            </a:r>
            <a:endParaRPr lang="nb-NO" sz="2000" dirty="0"/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endParaRPr lang="nb-NO" dirty="0"/>
          </a:p>
          <a:p>
            <a:pPr lvl="1">
              <a:spcAft>
                <a:spcPts val="600"/>
              </a:spcAft>
            </a:pPr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45638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99992" y="2348880"/>
            <a:ext cx="6480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72100" y="5001770"/>
            <a:ext cx="3060340" cy="11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04248" y="5013176"/>
            <a:ext cx="72008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40352" y="5013176"/>
            <a:ext cx="20764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76450" y="5013176"/>
            <a:ext cx="20764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24328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655113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47992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091211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384090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5536" y="1412776"/>
            <a:ext cx="4104456" cy="47525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5292080" y="4797152"/>
            <a:ext cx="3456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7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De-novo </a:t>
            </a:r>
            <a:r>
              <a:rPr lang="nb-NO" sz="3600" dirty="0" err="1"/>
              <a:t>transcript</a:t>
            </a:r>
            <a:r>
              <a:rPr lang="nb-NO" sz="3600" dirty="0"/>
              <a:t> </a:t>
            </a:r>
            <a:r>
              <a:rPr lang="nb-NO" sz="3600" dirty="0" err="1"/>
              <a:t>discovery</a:t>
            </a:r>
            <a:r>
              <a:rPr lang="nb-NO" sz="3600" dirty="0"/>
              <a:t> in </a:t>
            </a:r>
            <a:r>
              <a:rPr lang="nb-NO" sz="3600" dirty="0" err="1"/>
              <a:t>TopHat</a:t>
            </a:r>
            <a:r>
              <a:rPr lang="nb-NO" sz="36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53285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sz="2400" dirty="0" err="1"/>
              <a:t>Exon</a:t>
            </a:r>
            <a:r>
              <a:rPr lang="nb-NO" sz="2400" dirty="0"/>
              <a:t> </a:t>
            </a:r>
            <a:r>
              <a:rPr lang="nb-NO" sz="2400" dirty="0" err="1"/>
              <a:t>assembly</a:t>
            </a:r>
            <a:endParaRPr lang="nb-NO" sz="2400" dirty="0"/>
          </a:p>
          <a:p>
            <a:pPr lvl="1">
              <a:spcAft>
                <a:spcPts val="600"/>
              </a:spcAft>
            </a:pPr>
            <a:r>
              <a:rPr lang="nb-NO" sz="2000" b="1" dirty="0" err="1"/>
              <a:t>Assemble</a:t>
            </a:r>
            <a:r>
              <a:rPr lang="nb-NO" sz="2000" dirty="0"/>
              <a:t> </a:t>
            </a:r>
            <a:r>
              <a:rPr lang="nb-NO" sz="2000" dirty="0" err="1"/>
              <a:t>sequences</a:t>
            </a:r>
            <a:r>
              <a:rPr lang="nb-NO" sz="2000" dirty="0"/>
              <a:t> in </a:t>
            </a:r>
            <a:r>
              <a:rPr lang="nb-NO" sz="2000" b="1" dirty="0" err="1">
                <a:solidFill>
                  <a:srgbClr val="0070C0"/>
                </a:solidFill>
              </a:rPr>
              <a:t>contiguos</a:t>
            </a:r>
            <a:r>
              <a:rPr lang="nb-NO" sz="2000" b="1" dirty="0">
                <a:solidFill>
                  <a:srgbClr val="0070C0"/>
                </a:solidFill>
              </a:rPr>
              <a:t> islands</a:t>
            </a:r>
            <a:r>
              <a:rPr lang="nb-NO" sz="2000" b="1" dirty="0"/>
              <a:t> </a:t>
            </a:r>
            <a:endParaRPr lang="nb-NO" sz="2000" dirty="0"/>
          </a:p>
          <a:p>
            <a:pPr lvl="1">
              <a:spcAft>
                <a:spcPts val="600"/>
              </a:spcAft>
            </a:pPr>
            <a:r>
              <a:rPr lang="nb-NO" sz="2000" dirty="0"/>
              <a:t>The </a:t>
            </a:r>
            <a:r>
              <a:rPr lang="nb-NO" sz="2000" dirty="0" err="1"/>
              <a:t>sequences</a:t>
            </a:r>
            <a:r>
              <a:rPr lang="nb-NO" sz="2000" dirty="0"/>
              <a:t> </a:t>
            </a:r>
            <a:r>
              <a:rPr lang="nb-NO" sz="2000" dirty="0" err="1"/>
              <a:t>covered</a:t>
            </a:r>
            <a:r>
              <a:rPr lang="nb-NO" sz="2000" dirty="0"/>
              <a:t> by </a:t>
            </a:r>
            <a:r>
              <a:rPr lang="nb-NO" sz="2000" dirty="0" err="1"/>
              <a:t>the</a:t>
            </a:r>
            <a:r>
              <a:rPr lang="nb-NO" sz="2000" dirty="0"/>
              <a:t> islands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collected</a:t>
            </a:r>
            <a:r>
              <a:rPr lang="nb-NO" sz="2000" dirty="0"/>
              <a:t> as </a:t>
            </a:r>
            <a:r>
              <a:rPr lang="nb-NO" sz="2000" dirty="0" err="1"/>
              <a:t>exons</a:t>
            </a:r>
            <a:endParaRPr lang="nb-NO" sz="2000" dirty="0"/>
          </a:p>
          <a:p>
            <a:pPr lvl="1">
              <a:spcAft>
                <a:spcPts val="600"/>
              </a:spcAft>
            </a:pPr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45638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5472100" y="5001770"/>
            <a:ext cx="3060340" cy="11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57339" y="5013176"/>
            <a:ext cx="432048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04248" y="5013176"/>
            <a:ext cx="72008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40352" y="5013176"/>
            <a:ext cx="20764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76450" y="5013176"/>
            <a:ext cx="20764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59635" y="4858988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7544" y="1484784"/>
            <a:ext cx="3992091" cy="48245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48264" y="3140968"/>
            <a:ext cx="0" cy="11368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5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De-novo </a:t>
            </a:r>
            <a:r>
              <a:rPr lang="nb-NO" sz="3600" dirty="0" err="1"/>
              <a:t>transcript</a:t>
            </a:r>
            <a:r>
              <a:rPr lang="nb-NO" sz="3600" dirty="0"/>
              <a:t> </a:t>
            </a:r>
            <a:r>
              <a:rPr lang="nb-NO" sz="3600" dirty="0" err="1"/>
              <a:t>discovery</a:t>
            </a:r>
            <a:r>
              <a:rPr lang="nb-NO" sz="3600" dirty="0"/>
              <a:t> in </a:t>
            </a:r>
            <a:r>
              <a:rPr lang="nb-NO" sz="3600" dirty="0" err="1"/>
              <a:t>TopHat</a:t>
            </a:r>
            <a:r>
              <a:rPr lang="nb-NO" sz="36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532859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Exon</a:t>
            </a:r>
            <a:r>
              <a:rPr lang="nb-NO" dirty="0"/>
              <a:t> </a:t>
            </a:r>
            <a:r>
              <a:rPr lang="nb-NO" dirty="0" err="1"/>
              <a:t>assembly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-island </a:t>
            </a:r>
            <a:r>
              <a:rPr lang="nb-NO" dirty="0" err="1"/>
              <a:t>will</a:t>
            </a:r>
            <a:r>
              <a:rPr lang="nb-NO" dirty="0"/>
              <a:t> have </a:t>
            </a:r>
            <a:r>
              <a:rPr lang="nb-NO" dirty="0" err="1"/>
              <a:t>fewer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on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boundaries</a:t>
            </a:r>
            <a:r>
              <a:rPr lang="nb-NO" dirty="0"/>
              <a:t> </a:t>
            </a:r>
            <a:r>
              <a:rPr lang="nb-NO" dirty="0" err="1"/>
              <a:t>near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-junctions (Due to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overlapping </a:t>
            </a:r>
            <a:r>
              <a:rPr lang="nb-NO" dirty="0" err="1"/>
              <a:t>the</a:t>
            </a:r>
            <a:r>
              <a:rPr lang="nb-NO" dirty="0"/>
              <a:t> junction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un-mapped</a:t>
            </a:r>
            <a:r>
              <a:rPr lang="nb-NO" dirty="0"/>
              <a:t>)</a:t>
            </a:r>
          </a:p>
          <a:p>
            <a:pPr lvl="1">
              <a:spcAft>
                <a:spcPts val="600"/>
              </a:spcAft>
            </a:pPr>
            <a:r>
              <a:rPr lang="nb-NO" b="1" dirty="0" err="1">
                <a:solidFill>
                  <a:srgbClr val="00B050"/>
                </a:solidFill>
              </a:rPr>
              <a:t>Extend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-island by 45bp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flanking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to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donor/</a:t>
            </a:r>
            <a:r>
              <a:rPr lang="nb-NO" dirty="0" err="1"/>
              <a:t>acceptor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(</a:t>
            </a:r>
            <a:r>
              <a:rPr lang="nb-NO" dirty="0" err="1"/>
              <a:t>Sequences</a:t>
            </a:r>
            <a:r>
              <a:rPr lang="nb-NO" dirty="0"/>
              <a:t> </a:t>
            </a:r>
            <a:r>
              <a:rPr lang="nb-NO" dirty="0" err="1"/>
              <a:t>marking</a:t>
            </a:r>
            <a:r>
              <a:rPr lang="nb-NO" dirty="0"/>
              <a:t> a </a:t>
            </a:r>
            <a:r>
              <a:rPr lang="nb-NO" dirty="0" err="1"/>
              <a:t>splice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) </a:t>
            </a:r>
          </a:p>
          <a:p>
            <a:pPr lvl="1">
              <a:spcAft>
                <a:spcPts val="600"/>
              </a:spcAft>
            </a:pPr>
            <a:r>
              <a:rPr lang="nb-NO" b="1" dirty="0"/>
              <a:t>Gaps</a:t>
            </a:r>
            <a:r>
              <a:rPr lang="nb-NO" dirty="0"/>
              <a:t> in </a:t>
            </a:r>
            <a:r>
              <a:rPr lang="nb-NO" dirty="0" err="1"/>
              <a:t>low-coverage</a:t>
            </a:r>
            <a:r>
              <a:rPr lang="nb-NO" dirty="0"/>
              <a:t> regions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b="1" dirty="0" err="1"/>
              <a:t>merged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a single </a:t>
            </a:r>
            <a:r>
              <a:rPr lang="nb-NO" dirty="0" err="1"/>
              <a:t>exon</a:t>
            </a:r>
            <a:r>
              <a:rPr lang="nb-NO" dirty="0"/>
              <a:t> if </a:t>
            </a:r>
            <a:r>
              <a:rPr lang="nb-NO" dirty="0" err="1"/>
              <a:t>the</a:t>
            </a:r>
            <a:r>
              <a:rPr lang="nb-NO" dirty="0"/>
              <a:t> gap is </a:t>
            </a:r>
            <a:r>
              <a:rPr lang="nb-NO" dirty="0" err="1"/>
              <a:t>shorter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6bp. (</a:t>
            </a:r>
            <a:r>
              <a:rPr lang="nb-NO" dirty="0" err="1"/>
              <a:t>Introns</a:t>
            </a:r>
            <a:r>
              <a:rPr lang="nb-NO" dirty="0"/>
              <a:t> in </a:t>
            </a:r>
            <a:r>
              <a:rPr lang="nb-NO" dirty="0" err="1"/>
              <a:t>mammalian</a:t>
            </a:r>
            <a:r>
              <a:rPr lang="nb-NO" dirty="0"/>
              <a:t> </a:t>
            </a:r>
            <a:r>
              <a:rPr lang="nb-NO" dirty="0" err="1"/>
              <a:t>genomes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rarely</a:t>
            </a:r>
            <a:r>
              <a:rPr lang="nb-NO" dirty="0"/>
              <a:t> </a:t>
            </a:r>
            <a:r>
              <a:rPr lang="nb-NO" dirty="0" err="1"/>
              <a:t>shorter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70bp)  </a:t>
            </a:r>
          </a:p>
          <a:p>
            <a:pPr lvl="1">
              <a:spcAft>
                <a:spcPts val="600"/>
              </a:spcAft>
            </a:pPr>
            <a:endParaRPr lang="nb-NO" dirty="0"/>
          </a:p>
          <a:p>
            <a:pPr lvl="1">
              <a:spcAft>
                <a:spcPts val="600"/>
              </a:spcAft>
            </a:pPr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45638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5472100" y="5001770"/>
            <a:ext cx="3060340" cy="114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57339" y="5013176"/>
            <a:ext cx="432048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04248" y="5013176"/>
            <a:ext cx="72008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40352" y="5013176"/>
            <a:ext cx="20764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76450" y="5013176"/>
            <a:ext cx="207640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472100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989387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19009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524328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655113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947992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091211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384090" y="5013176"/>
            <a:ext cx="85239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03651" y="4858988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1560" y="1601520"/>
            <a:ext cx="3992091" cy="48245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48264" y="3140968"/>
            <a:ext cx="0" cy="11368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5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De-novo </a:t>
            </a:r>
            <a:r>
              <a:rPr lang="nb-NO" sz="3600" dirty="0" err="1"/>
              <a:t>transcript</a:t>
            </a:r>
            <a:r>
              <a:rPr lang="nb-NO" sz="3600" dirty="0"/>
              <a:t> </a:t>
            </a:r>
            <a:r>
              <a:rPr lang="nb-NO" sz="3600" dirty="0" err="1"/>
              <a:t>discovery</a:t>
            </a:r>
            <a:r>
              <a:rPr lang="nb-NO" sz="3600" dirty="0"/>
              <a:t> in </a:t>
            </a:r>
            <a:r>
              <a:rPr lang="nb-NO" sz="3600" dirty="0" err="1"/>
              <a:t>TopHat</a:t>
            </a:r>
            <a:r>
              <a:rPr lang="nb-NO" sz="36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55000" lnSpcReduction="20000"/>
          </a:bodyPr>
          <a:lstStyle/>
          <a:p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potential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junctions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donor/</a:t>
            </a:r>
            <a:r>
              <a:rPr lang="nb-NO" dirty="0" err="1"/>
              <a:t>acceptor</a:t>
            </a:r>
            <a:r>
              <a:rPr lang="nb-NO" dirty="0"/>
              <a:t> </a:t>
            </a:r>
            <a:r>
              <a:rPr lang="nb-NO" dirty="0" err="1"/>
              <a:t>sites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 islands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Pairing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sites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neighbouring</a:t>
            </a:r>
            <a:r>
              <a:rPr lang="nb-NO" dirty="0"/>
              <a:t> (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necessarily</a:t>
            </a:r>
            <a:r>
              <a:rPr lang="nb-NO" dirty="0"/>
              <a:t> </a:t>
            </a:r>
            <a:r>
              <a:rPr lang="nb-NO" dirty="0" err="1"/>
              <a:t>adjacent</a:t>
            </a:r>
            <a:r>
              <a:rPr lang="nb-NO" dirty="0"/>
              <a:t>) </a:t>
            </a:r>
            <a:r>
              <a:rPr lang="nb-NO" dirty="0" err="1"/>
              <a:t>exons</a:t>
            </a:r>
            <a:r>
              <a:rPr lang="nb-NO" dirty="0"/>
              <a:t>. 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Align</a:t>
            </a:r>
            <a:r>
              <a:rPr lang="nb-NO" dirty="0"/>
              <a:t> </a:t>
            </a:r>
            <a:r>
              <a:rPr lang="nb-NO" dirty="0" err="1"/>
              <a:t>unmappable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junction </a:t>
            </a:r>
            <a:r>
              <a:rPr lang="nb-NO" dirty="0" err="1"/>
              <a:t>candidates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 err="1"/>
              <a:t>Mapped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junction </a:t>
            </a:r>
            <a:r>
              <a:rPr lang="nb-NO" dirty="0" err="1"/>
              <a:t>reads</a:t>
            </a:r>
            <a:r>
              <a:rPr lang="nb-NO" dirty="0"/>
              <a:t> must span at </a:t>
            </a:r>
            <a:r>
              <a:rPr lang="nb-NO" dirty="0" err="1"/>
              <a:t>least</a:t>
            </a:r>
            <a:r>
              <a:rPr lang="nb-NO" dirty="0"/>
              <a:t> k bases on </a:t>
            </a:r>
            <a:r>
              <a:rPr lang="nb-NO" dirty="0" err="1"/>
              <a:t>each</a:t>
            </a:r>
            <a:r>
              <a:rPr lang="nb-NO" dirty="0"/>
              <a:t> side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junction (</a:t>
            </a:r>
            <a:r>
              <a:rPr lang="nb-NO" dirty="0" err="1"/>
              <a:t>dark</a:t>
            </a:r>
            <a:r>
              <a:rPr lang="nb-NO" dirty="0"/>
              <a:t> </a:t>
            </a:r>
            <a:r>
              <a:rPr lang="nb-NO" dirty="0" err="1"/>
              <a:t>grey</a:t>
            </a:r>
            <a:r>
              <a:rPr lang="nb-NO" dirty="0"/>
              <a:t>), and </a:t>
            </a:r>
            <a:r>
              <a:rPr lang="nb-NO" dirty="0" err="1"/>
              <a:t>map</a:t>
            </a:r>
            <a:r>
              <a:rPr lang="nb-NO" dirty="0"/>
              <a:t> </a:t>
            </a:r>
            <a:r>
              <a:rPr lang="nb-NO" dirty="0" err="1"/>
              <a:t>properly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flanking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 bases (</a:t>
            </a:r>
            <a:r>
              <a:rPr lang="nb-NO" dirty="0" err="1"/>
              <a:t>light</a:t>
            </a:r>
            <a:r>
              <a:rPr lang="nb-NO" dirty="0"/>
              <a:t> </a:t>
            </a:r>
            <a:r>
              <a:rPr lang="nb-NO" dirty="0" err="1"/>
              <a:t>grey</a:t>
            </a:r>
            <a:r>
              <a:rPr lang="nb-NO" dirty="0"/>
              <a:t>)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Sufficiently</a:t>
            </a:r>
            <a:r>
              <a:rPr lang="nb-NO" dirty="0"/>
              <a:t> </a:t>
            </a:r>
            <a:r>
              <a:rPr lang="nb-NO" dirty="0" err="1"/>
              <a:t>enriched</a:t>
            </a:r>
            <a:r>
              <a:rPr lang="nb-NO" dirty="0"/>
              <a:t> junctions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reported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02" y="1628800"/>
            <a:ext cx="360040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43" y="3717031"/>
            <a:ext cx="4191000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23928" y="2359719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83854" y="4221088"/>
            <a:ext cx="8640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200" dirty="0"/>
              <a:t>De-novo </a:t>
            </a:r>
            <a:r>
              <a:rPr lang="nb-NO" sz="3200" dirty="0" err="1"/>
              <a:t>transcript</a:t>
            </a:r>
            <a:r>
              <a:rPr lang="nb-NO" sz="3200" dirty="0"/>
              <a:t> </a:t>
            </a:r>
            <a:r>
              <a:rPr lang="nb-NO" sz="3200" dirty="0" err="1"/>
              <a:t>discovery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b="1" dirty="0" err="1"/>
              <a:t>paired</a:t>
            </a:r>
            <a:r>
              <a:rPr lang="nb-NO" sz="3200" b="1" dirty="0"/>
              <a:t>-end</a:t>
            </a:r>
            <a:r>
              <a:rPr lang="nb-NO" sz="3200" dirty="0"/>
              <a:t> </a:t>
            </a:r>
            <a:r>
              <a:rPr lang="nb-NO" sz="3200" dirty="0" err="1"/>
              <a:t>reads</a:t>
            </a:r>
            <a:r>
              <a:rPr lang="nb-NO" sz="3200" dirty="0"/>
              <a:t> </a:t>
            </a:r>
            <a:r>
              <a:rPr lang="nb-NO" sz="3200" dirty="0" err="1"/>
              <a:t>with</a:t>
            </a:r>
            <a:r>
              <a:rPr lang="nb-NO" sz="3200" dirty="0"/>
              <a:t> </a:t>
            </a:r>
            <a:r>
              <a:rPr lang="nb-NO" sz="3200" dirty="0" err="1"/>
              <a:t>short</a:t>
            </a:r>
            <a:r>
              <a:rPr lang="nb-NO" sz="3200" dirty="0"/>
              <a:t> and intermediate </a:t>
            </a:r>
            <a:r>
              <a:rPr lang="nb-NO" sz="3200" dirty="0" err="1"/>
              <a:t>read-lengths</a:t>
            </a:r>
            <a:r>
              <a:rPr lang="nb-NO" sz="3200" dirty="0"/>
              <a:t> (30-50bp)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Single-end </a:t>
            </a:r>
            <a:r>
              <a:rPr lang="nb-NO" sz="2400" dirty="0" err="1"/>
              <a:t>short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: </a:t>
            </a:r>
            <a:r>
              <a:rPr lang="nb-NO" sz="2400" dirty="0" err="1"/>
              <a:t>Few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cover </a:t>
            </a:r>
            <a:r>
              <a:rPr lang="nb-NO" sz="2400" dirty="0" err="1"/>
              <a:t>splice</a:t>
            </a:r>
            <a:r>
              <a:rPr lang="nb-NO" sz="2400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Paired</a:t>
            </a:r>
            <a:r>
              <a:rPr lang="nb-NO" sz="2400" dirty="0"/>
              <a:t>-end </a:t>
            </a:r>
            <a:r>
              <a:rPr lang="nb-NO" sz="2400" dirty="0" err="1"/>
              <a:t>reads</a:t>
            </a:r>
            <a:r>
              <a:rPr lang="nb-NO" sz="2400" dirty="0"/>
              <a:t>: More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  <a:r>
              <a:rPr lang="nb-NO" sz="2400" dirty="0" err="1"/>
              <a:t>are</a:t>
            </a:r>
            <a:r>
              <a:rPr lang="nb-NO" sz="2400" dirty="0"/>
              <a:t> </a:t>
            </a:r>
            <a:r>
              <a:rPr lang="nb-NO" sz="2400" dirty="0" err="1"/>
              <a:t>indicative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splice</a:t>
            </a:r>
            <a:r>
              <a:rPr lang="nb-NO" sz="2400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Though</a:t>
            </a:r>
            <a:r>
              <a:rPr lang="nb-NO" sz="2400" dirty="0"/>
              <a:t> </a:t>
            </a:r>
            <a:r>
              <a:rPr lang="nb-NO" sz="2400" dirty="0" err="1"/>
              <a:t>paired</a:t>
            </a:r>
            <a:r>
              <a:rPr lang="nb-NO" sz="2400" dirty="0"/>
              <a:t>-end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be used to </a:t>
            </a:r>
            <a:r>
              <a:rPr lang="nb-NO" sz="2400" dirty="0" err="1"/>
              <a:t>indicate</a:t>
            </a:r>
            <a:r>
              <a:rPr lang="nb-NO" sz="2400" dirty="0"/>
              <a:t> </a:t>
            </a:r>
            <a:r>
              <a:rPr lang="nb-NO" sz="2400" dirty="0" err="1"/>
              <a:t>splice-events</a:t>
            </a:r>
            <a:r>
              <a:rPr lang="nb-NO" sz="2400" dirty="0"/>
              <a:t>, </a:t>
            </a:r>
            <a:r>
              <a:rPr lang="nb-NO" sz="2400" dirty="0" err="1"/>
              <a:t>they</a:t>
            </a:r>
            <a:r>
              <a:rPr lang="nb-NO" sz="2400" dirty="0"/>
              <a:t> do not cover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exact</a:t>
            </a:r>
            <a:r>
              <a:rPr lang="nb-NO" sz="2400" dirty="0"/>
              <a:t> </a:t>
            </a:r>
            <a:r>
              <a:rPr lang="nb-NO" sz="2400" dirty="0" err="1"/>
              <a:t>splice</a:t>
            </a:r>
            <a:r>
              <a:rPr lang="nb-NO" sz="2400" dirty="0"/>
              <a:t> junction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Additional</a:t>
            </a:r>
            <a:r>
              <a:rPr lang="nb-NO" sz="2400" dirty="0"/>
              <a:t> </a:t>
            </a:r>
            <a:r>
              <a:rPr lang="nb-NO" sz="2400" dirty="0" err="1"/>
              <a:t>methods</a:t>
            </a:r>
            <a:r>
              <a:rPr lang="nb-NO" sz="2400" dirty="0"/>
              <a:t> </a:t>
            </a:r>
            <a:r>
              <a:rPr lang="nb-NO" sz="2400" dirty="0" err="1"/>
              <a:t>needed</a:t>
            </a:r>
            <a:r>
              <a:rPr lang="nb-NO" sz="2400" dirty="0"/>
              <a:t> to </a:t>
            </a:r>
            <a:r>
              <a:rPr lang="nb-NO" sz="2400" dirty="0" err="1"/>
              <a:t>infer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exact</a:t>
            </a:r>
            <a:r>
              <a:rPr lang="nb-NO" sz="2400" dirty="0"/>
              <a:t> junctions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17800"/>
            <a:ext cx="2952328" cy="212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28" y="3789040"/>
            <a:ext cx="266429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96336" y="1484784"/>
            <a:ext cx="1154483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Single 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6336" y="3754225"/>
            <a:ext cx="118821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Paired</a:t>
            </a:r>
            <a:r>
              <a:rPr lang="nb-NO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52537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Identify</a:t>
            </a:r>
            <a:r>
              <a:rPr lang="nb-NO" sz="3600" dirty="0"/>
              <a:t> </a:t>
            </a:r>
            <a:r>
              <a:rPr lang="nb-NO" sz="3600" dirty="0" err="1"/>
              <a:t>splice</a:t>
            </a:r>
            <a:r>
              <a:rPr lang="nb-NO" sz="3600" dirty="0"/>
              <a:t>-junction from </a:t>
            </a:r>
            <a:r>
              <a:rPr lang="nb-NO" sz="3600" dirty="0" err="1"/>
              <a:t>paired</a:t>
            </a:r>
            <a:r>
              <a:rPr lang="nb-NO" sz="3600" dirty="0"/>
              <a:t>-end </a:t>
            </a:r>
            <a:r>
              <a:rPr lang="nb-NO" sz="3600" dirty="0" err="1"/>
              <a:t>reads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4192" cy="506916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Example</a:t>
            </a:r>
            <a:r>
              <a:rPr lang="nb-NO" dirty="0"/>
              <a:t> from </a:t>
            </a:r>
            <a:r>
              <a:rPr lang="nb-NO" dirty="0" err="1"/>
              <a:t>detecting</a:t>
            </a:r>
            <a:r>
              <a:rPr lang="nb-NO" dirty="0"/>
              <a:t> gene-</a:t>
            </a:r>
            <a:r>
              <a:rPr lang="nb-NO" dirty="0" err="1"/>
              <a:t>fusions</a:t>
            </a:r>
            <a:r>
              <a:rPr lang="nb-NO" dirty="0"/>
              <a:t> 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principle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applies</a:t>
            </a:r>
            <a:r>
              <a:rPr lang="nb-NO" dirty="0"/>
              <a:t> to </a:t>
            </a:r>
            <a:r>
              <a:rPr lang="nb-NO" dirty="0" err="1"/>
              <a:t>exon-exon</a:t>
            </a:r>
            <a:r>
              <a:rPr lang="nb-NO" dirty="0"/>
              <a:t> </a:t>
            </a:r>
            <a:r>
              <a:rPr lang="nb-NO" dirty="0" err="1"/>
              <a:t>boundaries</a:t>
            </a:r>
            <a:r>
              <a:rPr lang="nb-NO" dirty="0"/>
              <a:t> (Gene = </a:t>
            </a:r>
            <a:r>
              <a:rPr lang="nb-NO" dirty="0" err="1"/>
              <a:t>Exons</a:t>
            </a:r>
            <a:r>
              <a:rPr lang="nb-NO" dirty="0"/>
              <a:t>).</a:t>
            </a:r>
          </a:p>
          <a:p>
            <a:pPr>
              <a:spcAft>
                <a:spcPts val="600"/>
              </a:spcAft>
            </a:pPr>
            <a:r>
              <a:rPr lang="nb-NO" dirty="0"/>
              <a:t>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likely</a:t>
            </a:r>
            <a:r>
              <a:rPr lang="nb-NO" dirty="0"/>
              <a:t> to span an </a:t>
            </a:r>
            <a:r>
              <a:rPr lang="nb-NO" dirty="0" err="1"/>
              <a:t>exon-exon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 location (junction)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identified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reads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library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candidate</a:t>
            </a:r>
            <a:r>
              <a:rPr lang="nb-NO" dirty="0"/>
              <a:t> junctions</a:t>
            </a:r>
          </a:p>
          <a:p>
            <a:pPr lvl="1"/>
            <a:r>
              <a:rPr lang="nb-NO" dirty="0"/>
              <a:t>Full </a:t>
            </a:r>
            <a:r>
              <a:rPr lang="nb-NO" dirty="0" err="1"/>
              <a:t>combinatorial</a:t>
            </a:r>
            <a:r>
              <a:rPr lang="nb-NO" dirty="0"/>
              <a:t> </a:t>
            </a:r>
            <a:r>
              <a:rPr lang="nb-NO" dirty="0" err="1"/>
              <a:t>approach</a:t>
            </a:r>
            <a:endParaRPr lang="nb-NO" dirty="0"/>
          </a:p>
          <a:p>
            <a:pPr lvl="1"/>
            <a:r>
              <a:rPr lang="nb-NO" dirty="0"/>
              <a:t>Filter </a:t>
            </a:r>
            <a:r>
              <a:rPr lang="nb-NO" dirty="0" err="1"/>
              <a:t>candidates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donor/</a:t>
            </a:r>
            <a:r>
              <a:rPr lang="nb-NO" dirty="0" err="1"/>
              <a:t>acceptor</a:t>
            </a:r>
            <a:r>
              <a:rPr lang="nb-NO" dirty="0"/>
              <a:t> </a:t>
            </a:r>
            <a:r>
              <a:rPr lang="nb-NO" dirty="0" err="1"/>
              <a:t>sites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96" y="2693536"/>
            <a:ext cx="37433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4902" y="2354982"/>
            <a:ext cx="13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Gene = </a:t>
            </a:r>
            <a:r>
              <a:rPr lang="nb-NO" sz="1600" dirty="0" err="1"/>
              <a:t>Exons</a:t>
            </a:r>
            <a:endParaRPr lang="nb-NO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25144"/>
            <a:ext cx="5112568" cy="64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12821" y="116632"/>
            <a:ext cx="13869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400" dirty="0" err="1"/>
              <a:t>Sboner</a:t>
            </a:r>
            <a:r>
              <a:rPr lang="nb-NO" sz="1400" dirty="0"/>
              <a:t>, 2010, </a:t>
            </a:r>
          </a:p>
          <a:p>
            <a:r>
              <a:rPr lang="nb-NO" sz="1400" dirty="0" err="1"/>
              <a:t>Genome</a:t>
            </a:r>
            <a:r>
              <a:rPr lang="nb-NO" sz="1400" dirty="0"/>
              <a:t> </a:t>
            </a:r>
            <a:r>
              <a:rPr lang="nb-NO" sz="1400" dirty="0" err="1"/>
              <a:t>Biology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86570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 err="1"/>
              <a:t>Identify</a:t>
            </a:r>
            <a:r>
              <a:rPr lang="nb-NO" sz="3600" dirty="0"/>
              <a:t> </a:t>
            </a:r>
            <a:r>
              <a:rPr lang="nb-NO" sz="3600" dirty="0" err="1"/>
              <a:t>splice</a:t>
            </a:r>
            <a:r>
              <a:rPr lang="nb-NO" sz="3600" dirty="0"/>
              <a:t>-junction from </a:t>
            </a:r>
            <a:r>
              <a:rPr lang="nb-NO" sz="3600" dirty="0" err="1"/>
              <a:t>paired</a:t>
            </a:r>
            <a:r>
              <a:rPr lang="nb-NO" sz="3600" dirty="0"/>
              <a:t>-end </a:t>
            </a:r>
            <a:r>
              <a:rPr lang="nb-NO" sz="3600" dirty="0" err="1"/>
              <a:t>reads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4192" cy="506916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Map</a:t>
            </a:r>
            <a:r>
              <a:rPr lang="nb-NO" dirty="0"/>
              <a:t> all </a:t>
            </a:r>
            <a:r>
              <a:rPr lang="nb-NO" dirty="0" err="1"/>
              <a:t>reads</a:t>
            </a:r>
            <a:r>
              <a:rPr lang="nb-NO" dirty="0"/>
              <a:t> 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library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candidate</a:t>
            </a:r>
            <a:r>
              <a:rPr lang="nb-NO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Rationale</a:t>
            </a:r>
            <a:r>
              <a:rPr lang="nb-NO" dirty="0"/>
              <a:t>: A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junction</a:t>
            </a:r>
          </a:p>
          <a:p>
            <a:pPr>
              <a:spcAft>
                <a:spcPts val="600"/>
              </a:spcAft>
            </a:pPr>
            <a:r>
              <a:rPr lang="nb-NO" dirty="0"/>
              <a:t>The junction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is </a:t>
            </a:r>
            <a:r>
              <a:rPr lang="nb-NO" dirty="0" err="1"/>
              <a:t>selected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likely</a:t>
            </a:r>
            <a:r>
              <a:rPr lang="nb-NO" dirty="0"/>
              <a:t> </a:t>
            </a:r>
            <a:r>
              <a:rPr lang="nb-NO" dirty="0" err="1"/>
              <a:t>fusion</a:t>
            </a:r>
            <a:r>
              <a:rPr lang="nb-NO" dirty="0"/>
              <a:t> point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Computationally</a:t>
            </a:r>
            <a:r>
              <a:rPr lang="nb-NO" dirty="0"/>
              <a:t> </a:t>
            </a:r>
            <a:r>
              <a:rPr lang="nb-NO" dirty="0" err="1"/>
              <a:t>demanding</a:t>
            </a:r>
            <a:r>
              <a:rPr lang="nb-NO" dirty="0"/>
              <a:t>, </a:t>
            </a:r>
            <a:r>
              <a:rPr lang="nb-NO" dirty="0" err="1"/>
              <a:t>especially</a:t>
            </a:r>
            <a:r>
              <a:rPr lang="nb-NO" dirty="0"/>
              <a:t> for gene-</a:t>
            </a:r>
            <a:r>
              <a:rPr lang="nb-NO" dirty="0" err="1"/>
              <a:t>fusions</a:t>
            </a:r>
            <a:r>
              <a:rPr lang="nb-NO" dirty="0"/>
              <a:t>. 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90040"/>
            <a:ext cx="515688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23928" y="1268760"/>
            <a:ext cx="1152128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85184"/>
            <a:ext cx="292226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7205112" y="3297254"/>
            <a:ext cx="1506336" cy="2479318"/>
          </a:xfrm>
          <a:custGeom>
            <a:avLst/>
            <a:gdLst>
              <a:gd name="connsiteX0" fmla="*/ 689208 w 1506336"/>
              <a:gd name="connsiteY0" fmla="*/ 167306 h 2479318"/>
              <a:gd name="connsiteX1" fmla="*/ 1451208 w 1506336"/>
              <a:gd name="connsiteY1" fmla="*/ 187626 h 2479318"/>
              <a:gd name="connsiteX2" fmla="*/ 1298808 w 1506336"/>
              <a:gd name="connsiteY2" fmla="*/ 2067226 h 2479318"/>
              <a:gd name="connsiteX3" fmla="*/ 120248 w 1506336"/>
              <a:gd name="connsiteY3" fmla="*/ 2443146 h 2479318"/>
              <a:gd name="connsiteX4" fmla="*/ 99928 w 1506336"/>
              <a:gd name="connsiteY4" fmla="*/ 2443146 h 247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336" h="2479318">
                <a:moveTo>
                  <a:pt x="689208" y="167306"/>
                </a:moveTo>
                <a:cubicBezTo>
                  <a:pt x="1019408" y="19139"/>
                  <a:pt x="1349608" y="-129027"/>
                  <a:pt x="1451208" y="187626"/>
                </a:cubicBezTo>
                <a:cubicBezTo>
                  <a:pt x="1552808" y="504279"/>
                  <a:pt x="1520635" y="1691306"/>
                  <a:pt x="1298808" y="2067226"/>
                </a:cubicBezTo>
                <a:cubicBezTo>
                  <a:pt x="1076981" y="2443146"/>
                  <a:pt x="320061" y="2380493"/>
                  <a:pt x="120248" y="2443146"/>
                </a:cubicBezTo>
                <a:cubicBezTo>
                  <a:pt x="-79565" y="2505799"/>
                  <a:pt x="10181" y="2474472"/>
                  <a:pt x="99928" y="244314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876256" y="3154236"/>
            <a:ext cx="1082024" cy="490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5441919" y="6381328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exon-exon</a:t>
            </a:r>
            <a:r>
              <a:rPr lang="nb-NO" dirty="0"/>
              <a:t> junction</a:t>
            </a:r>
          </a:p>
        </p:txBody>
      </p:sp>
    </p:spTree>
    <p:extLst>
      <p:ext uri="{BB962C8B-B14F-4D97-AF65-F5344CB8AC3E}">
        <p14:creationId xmlns:p14="http://schemas.microsoft.com/office/powerpoint/2010/main" val="410559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nb-NO" sz="3200" dirty="0" err="1"/>
              <a:t>Fusion</a:t>
            </a:r>
            <a:r>
              <a:rPr lang="nb-NO" sz="3200" dirty="0"/>
              <a:t> and </a:t>
            </a:r>
            <a:r>
              <a:rPr lang="nb-NO" sz="3200" dirty="0" err="1"/>
              <a:t>isoforms</a:t>
            </a:r>
            <a:r>
              <a:rPr lang="nb-NO" sz="3200" dirty="0"/>
              <a:t> by </a:t>
            </a:r>
            <a:r>
              <a:rPr lang="nb-NO" sz="3200" dirty="0" err="1"/>
              <a:t>sequence</a:t>
            </a:r>
            <a:r>
              <a:rPr lang="nb-NO" sz="3200" dirty="0"/>
              <a:t> </a:t>
            </a:r>
            <a:r>
              <a:rPr lang="nb-NO" sz="3200" dirty="0" err="1"/>
              <a:t>segmentation</a:t>
            </a:r>
            <a:r>
              <a:rPr lang="nb-NO" sz="3200" dirty="0"/>
              <a:t> </a:t>
            </a:r>
            <a:r>
              <a:rPr lang="nb-NO" sz="2400" dirty="0"/>
              <a:t>(</a:t>
            </a:r>
            <a:r>
              <a:rPr lang="nb-NO" sz="2400" dirty="0" err="1"/>
              <a:t>MapSplice</a:t>
            </a:r>
            <a:r>
              <a:rPr lang="nb-NO" sz="2400" dirty="0"/>
              <a:t> and TopHat2)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nb-NO" dirty="0" err="1"/>
              <a:t>Takes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longer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in </a:t>
            </a:r>
            <a:r>
              <a:rPr lang="nb-NO" dirty="0" err="1"/>
              <a:t>current</a:t>
            </a:r>
            <a:r>
              <a:rPr lang="nb-NO" dirty="0"/>
              <a:t> RNA-</a:t>
            </a:r>
            <a:r>
              <a:rPr lang="nb-NO" dirty="0" err="1"/>
              <a:t>Seq</a:t>
            </a:r>
            <a:r>
              <a:rPr lang="nb-NO" dirty="0"/>
              <a:t> standards (75-150bp)</a:t>
            </a:r>
          </a:p>
          <a:p>
            <a:pPr>
              <a:spcAft>
                <a:spcPts val="1200"/>
              </a:spcAft>
            </a:pPr>
            <a:r>
              <a:rPr lang="nb-NO" dirty="0" err="1"/>
              <a:t>Sequences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split </a:t>
            </a:r>
            <a:r>
              <a:rPr lang="nb-NO" dirty="0" err="1"/>
              <a:t>into</a:t>
            </a:r>
            <a:r>
              <a:rPr lang="nb-NO" dirty="0"/>
              <a:t> segments (</a:t>
            </a:r>
            <a:r>
              <a:rPr lang="nb-NO" dirty="0" err="1"/>
              <a:t>typically</a:t>
            </a:r>
            <a:r>
              <a:rPr lang="nb-NO" dirty="0"/>
              <a:t> ~25 </a:t>
            </a:r>
            <a:r>
              <a:rPr lang="nb-NO" dirty="0" err="1"/>
              <a:t>bp</a:t>
            </a:r>
            <a:r>
              <a:rPr lang="nb-NO" dirty="0"/>
              <a:t> long) and </a:t>
            </a:r>
            <a:r>
              <a:rPr lang="nb-NO" dirty="0" err="1"/>
              <a:t>mapped</a:t>
            </a:r>
            <a:r>
              <a:rPr lang="nb-NO" dirty="0"/>
              <a:t> </a:t>
            </a:r>
            <a:r>
              <a:rPr lang="nb-NO" dirty="0" err="1"/>
              <a:t>individually</a:t>
            </a:r>
            <a:endParaRPr lang="nb-NO" dirty="0"/>
          </a:p>
          <a:p>
            <a:pPr>
              <a:spcAft>
                <a:spcPts val="1200"/>
              </a:spcAft>
            </a:pP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and right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central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encountered</a:t>
            </a:r>
            <a:r>
              <a:rPr lang="nb-NO" dirty="0"/>
              <a:t> a junction.</a:t>
            </a:r>
          </a:p>
          <a:p>
            <a:pPr>
              <a:spcAft>
                <a:spcPts val="1200"/>
              </a:spcAft>
            </a:pPr>
            <a:r>
              <a:rPr lang="nb-NO" dirty="0"/>
              <a:t>The </a:t>
            </a:r>
            <a:r>
              <a:rPr lang="nb-NO" dirty="0" err="1"/>
              <a:t>central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contain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spanning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junction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209" y="44624"/>
            <a:ext cx="21996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400" dirty="0"/>
              <a:t>Wang, 2010, NAR</a:t>
            </a:r>
          </a:p>
          <a:p>
            <a:r>
              <a:rPr lang="nb-NO" sz="1400" dirty="0"/>
              <a:t>Kim, 2013, </a:t>
            </a:r>
            <a:r>
              <a:rPr lang="nb-NO" sz="1400" dirty="0" err="1"/>
              <a:t>Genome</a:t>
            </a:r>
            <a:r>
              <a:rPr lang="nb-NO" sz="1400" dirty="0"/>
              <a:t> </a:t>
            </a:r>
            <a:r>
              <a:rPr lang="nb-NO" sz="1400" dirty="0" err="1"/>
              <a:t>Biology</a:t>
            </a:r>
            <a:endParaRPr lang="nb-NO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66770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04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nb-NO" sz="3200" dirty="0" err="1"/>
              <a:t>Fusion</a:t>
            </a:r>
            <a:r>
              <a:rPr lang="nb-NO" sz="3200" dirty="0"/>
              <a:t> and </a:t>
            </a:r>
            <a:r>
              <a:rPr lang="nb-NO" sz="3200" dirty="0" err="1"/>
              <a:t>isoforms</a:t>
            </a:r>
            <a:r>
              <a:rPr lang="nb-NO" sz="3200" dirty="0"/>
              <a:t> by </a:t>
            </a:r>
            <a:r>
              <a:rPr lang="nb-NO" sz="3200" dirty="0" err="1"/>
              <a:t>sequence</a:t>
            </a:r>
            <a:r>
              <a:rPr lang="nb-NO" sz="3200" dirty="0"/>
              <a:t> </a:t>
            </a:r>
            <a:r>
              <a:rPr lang="nb-NO" sz="3200" dirty="0" err="1"/>
              <a:t>segmentation</a:t>
            </a:r>
            <a:r>
              <a:rPr lang="nb-NO" sz="3200" dirty="0"/>
              <a:t> </a:t>
            </a:r>
            <a:r>
              <a:rPr lang="nb-NO" sz="2400" dirty="0"/>
              <a:t>(</a:t>
            </a:r>
            <a:r>
              <a:rPr lang="nb-NO" sz="2400" dirty="0" err="1"/>
              <a:t>MapSplice</a:t>
            </a:r>
            <a:r>
              <a:rPr lang="nb-NO" sz="2400" dirty="0"/>
              <a:t> and TopHat2)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nb-NO" dirty="0"/>
              <a:t>Not dependent on </a:t>
            </a:r>
            <a:r>
              <a:rPr lang="nb-NO" dirty="0" err="1"/>
              <a:t>splice-site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for </a:t>
            </a:r>
            <a:r>
              <a:rPr lang="nb-NO" dirty="0" err="1"/>
              <a:t>de-novo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</a:t>
            </a:r>
            <a:r>
              <a:rPr lang="nb-NO" dirty="0" err="1"/>
              <a:t>site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.</a:t>
            </a:r>
          </a:p>
          <a:p>
            <a:pPr>
              <a:spcAft>
                <a:spcPts val="1200"/>
              </a:spcAft>
            </a:pPr>
            <a:r>
              <a:rPr lang="nb-NO" dirty="0"/>
              <a:t>This is </a:t>
            </a:r>
            <a:r>
              <a:rPr lang="nb-NO" dirty="0" err="1"/>
              <a:t>becuase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in-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, and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junction-</a:t>
            </a:r>
            <a:r>
              <a:rPr lang="nb-NO" dirty="0" err="1"/>
              <a:t>site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 (for 100bp it is </a:t>
            </a:r>
            <a:r>
              <a:rPr lang="nb-NO" dirty="0" err="1"/>
              <a:t>estmated</a:t>
            </a:r>
            <a:r>
              <a:rPr lang="nb-NO" dirty="0"/>
              <a:t> to &gt;30%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span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exons</a:t>
            </a:r>
            <a:r>
              <a:rPr lang="nb-NO" dirty="0"/>
              <a:t>!)</a:t>
            </a:r>
          </a:p>
          <a:p>
            <a:pPr>
              <a:spcAft>
                <a:spcPts val="1200"/>
              </a:spcAft>
            </a:pPr>
            <a:r>
              <a:rPr lang="nb-NO" dirty="0"/>
              <a:t>This is more </a:t>
            </a:r>
            <a:r>
              <a:rPr lang="nb-NO" dirty="0" err="1"/>
              <a:t>difficult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-end,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in-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is missing </a:t>
            </a:r>
          </a:p>
          <a:p>
            <a:pPr>
              <a:spcAft>
                <a:spcPts val="1200"/>
              </a:spcAft>
            </a:pPr>
            <a:r>
              <a:rPr lang="nb-NO" dirty="0" err="1"/>
              <a:t>Improved</a:t>
            </a:r>
            <a:r>
              <a:rPr lang="nb-NO" dirty="0"/>
              <a:t> </a:t>
            </a:r>
            <a:r>
              <a:rPr lang="nb-NO" dirty="0" err="1"/>
              <a:t>detection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-junctions, and all types </a:t>
            </a:r>
            <a:r>
              <a:rPr lang="nb-NO" dirty="0" err="1"/>
              <a:t>of</a:t>
            </a:r>
            <a:r>
              <a:rPr lang="nb-NO" dirty="0"/>
              <a:t> gene </a:t>
            </a:r>
            <a:r>
              <a:rPr lang="nb-NO" dirty="0" err="1"/>
              <a:t>fusions</a:t>
            </a:r>
            <a:r>
              <a:rPr lang="nb-NO" dirty="0"/>
              <a:t> (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 end)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209" y="44624"/>
            <a:ext cx="21996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400" dirty="0"/>
              <a:t>Wang, 2010, NAR</a:t>
            </a:r>
          </a:p>
          <a:p>
            <a:r>
              <a:rPr lang="nb-NO" sz="1400" dirty="0"/>
              <a:t>Kim, 2013, </a:t>
            </a:r>
            <a:r>
              <a:rPr lang="nb-NO" sz="1400" dirty="0" err="1"/>
              <a:t>Genome</a:t>
            </a:r>
            <a:r>
              <a:rPr lang="nb-NO" sz="1400" dirty="0"/>
              <a:t> </a:t>
            </a:r>
            <a:r>
              <a:rPr lang="nb-NO" sz="1400" dirty="0" err="1"/>
              <a:t>Biology</a:t>
            </a:r>
            <a:endParaRPr lang="nb-NO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66770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7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Sequence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r>
              <a:rPr lang="nb-NO" sz="3600" dirty="0" err="1">
                <a:solidFill>
                  <a:srgbClr val="0070C0"/>
                </a:solidFill>
              </a:rPr>
              <a:t>alignment</a:t>
            </a:r>
            <a:endParaRPr lang="nb-NO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7571184" cy="1252735"/>
          </a:xfrm>
        </p:spPr>
        <p:txBody>
          <a:bodyPr>
            <a:normAutofit fontScale="47500" lnSpcReduction="20000"/>
          </a:bodyPr>
          <a:lstStyle/>
          <a:p>
            <a:r>
              <a:rPr lang="nb-NO" dirty="0"/>
              <a:t>Given a </a:t>
            </a:r>
            <a:r>
              <a:rPr lang="nb-NO" dirty="0" err="1"/>
              <a:t>sequence</a:t>
            </a:r>
            <a:r>
              <a:rPr lang="nb-NO" dirty="0"/>
              <a:t> fragment,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.</a:t>
            </a:r>
          </a:p>
          <a:p>
            <a:r>
              <a:rPr lang="nb-NO" dirty="0"/>
              <a:t>From </a:t>
            </a:r>
            <a:r>
              <a:rPr lang="nb-NO" dirty="0" err="1"/>
              <a:t>where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originate</a:t>
            </a:r>
            <a:r>
              <a:rPr lang="nb-NO" dirty="0"/>
              <a:t>?</a:t>
            </a:r>
          </a:p>
          <a:p>
            <a:r>
              <a:rPr lang="nb-NO" dirty="0" err="1"/>
              <a:t>Usually</a:t>
            </a:r>
            <a:r>
              <a:rPr lang="nb-NO" dirty="0"/>
              <a:t> 25-50bp is </a:t>
            </a:r>
            <a:r>
              <a:rPr lang="nb-NO" dirty="0" err="1"/>
              <a:t>enough</a:t>
            </a:r>
            <a:r>
              <a:rPr lang="nb-NO" dirty="0"/>
              <a:t> to make most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align</a:t>
            </a:r>
            <a:r>
              <a:rPr lang="nb-NO" dirty="0"/>
              <a:t> </a:t>
            </a:r>
            <a:r>
              <a:rPr lang="nb-NO" dirty="0" err="1"/>
              <a:t>unambigously</a:t>
            </a:r>
            <a:r>
              <a:rPr lang="nb-NO" dirty="0"/>
              <a:t> to a </a:t>
            </a:r>
            <a:r>
              <a:rPr lang="nb-NO" dirty="0" err="1"/>
              <a:t>genomic</a:t>
            </a:r>
            <a:r>
              <a:rPr lang="nb-NO" dirty="0"/>
              <a:t> </a:t>
            </a:r>
            <a:r>
              <a:rPr lang="nb-NO" dirty="0" err="1"/>
              <a:t>position</a:t>
            </a:r>
            <a:endParaRPr lang="nb-NO" dirty="0"/>
          </a:p>
          <a:p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still </a:t>
            </a:r>
            <a:r>
              <a:rPr lang="nb-NO" dirty="0" err="1"/>
              <a:t>align</a:t>
            </a:r>
            <a:r>
              <a:rPr lang="nb-NO" dirty="0"/>
              <a:t> to multiple </a:t>
            </a:r>
            <a:r>
              <a:rPr lang="nb-NO" dirty="0" err="1"/>
              <a:t>positions</a:t>
            </a:r>
            <a:r>
              <a:rPr lang="nb-NO" dirty="0"/>
              <a:t>,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exceed</a:t>
            </a:r>
            <a:r>
              <a:rPr lang="nb-NO" dirty="0"/>
              <a:t> 50 </a:t>
            </a:r>
            <a:r>
              <a:rPr lang="nb-NO" dirty="0" err="1"/>
              <a:t>bp</a:t>
            </a:r>
            <a:r>
              <a:rPr lang="nb-NO" dirty="0"/>
              <a:t>. </a:t>
            </a:r>
          </a:p>
        </p:txBody>
      </p:sp>
      <p:pic>
        <p:nvPicPr>
          <p:cNvPr id="1026" name="Picture 2" descr="http://www.nature.com/nrg/journal/v11/n10/images/nrg2841-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667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280" y="6420651"/>
            <a:ext cx="1956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Meyerson</a:t>
            </a:r>
            <a:r>
              <a:rPr lang="nb-NO" sz="1400" dirty="0"/>
              <a:t>, </a:t>
            </a:r>
            <a:r>
              <a:rPr lang="nb-NO" sz="1400" b="1" dirty="0"/>
              <a:t>2010</a:t>
            </a:r>
            <a:r>
              <a:rPr lang="nb-NO" sz="1400" dirty="0"/>
              <a:t>, Nature</a:t>
            </a:r>
          </a:p>
        </p:txBody>
      </p:sp>
    </p:spTree>
    <p:extLst>
      <p:ext uri="{BB962C8B-B14F-4D97-AF65-F5344CB8AC3E}">
        <p14:creationId xmlns:p14="http://schemas.microsoft.com/office/powerpoint/2010/main" val="403874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99392"/>
            <a:ext cx="7670057" cy="684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34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600" dirty="0" err="1"/>
              <a:t>Sequence</a:t>
            </a:r>
            <a:r>
              <a:rPr lang="nb-NO" sz="3600" dirty="0"/>
              <a:t> </a:t>
            </a:r>
            <a:r>
              <a:rPr lang="nb-NO" sz="3600" dirty="0" err="1"/>
              <a:t>segmentation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longer </a:t>
            </a:r>
            <a:r>
              <a:rPr lang="nb-NO" sz="3600" dirty="0" err="1"/>
              <a:t>reads</a:t>
            </a:r>
            <a:br>
              <a:rPr lang="nb-NO" sz="3600" dirty="0"/>
            </a:br>
            <a:r>
              <a:rPr lang="nb-NO" sz="3600" i="1" dirty="0"/>
              <a:t>(</a:t>
            </a:r>
            <a:r>
              <a:rPr lang="nb-NO" sz="3600" i="1" dirty="0" err="1"/>
              <a:t>MapSplice</a:t>
            </a:r>
            <a:r>
              <a:rPr lang="nb-NO" sz="3600" i="1" dirty="0"/>
              <a:t>)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6603"/>
            <a:ext cx="8229600" cy="343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949280"/>
            <a:ext cx="685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Longer </a:t>
            </a:r>
            <a:r>
              <a:rPr lang="nb-NO" dirty="0" err="1"/>
              <a:t>reads</a:t>
            </a:r>
            <a:r>
              <a:rPr lang="nb-NO" dirty="0"/>
              <a:t> (75-200 </a:t>
            </a:r>
            <a:r>
              <a:rPr lang="nb-NO" dirty="0" err="1"/>
              <a:t>bp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split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i="1" dirty="0">
                <a:solidFill>
                  <a:srgbClr val="0070C0"/>
                </a:solidFill>
              </a:rPr>
              <a:t>n</a:t>
            </a:r>
            <a:r>
              <a:rPr lang="nb-NO" dirty="0"/>
              <a:t> </a:t>
            </a:r>
            <a:r>
              <a:rPr lang="nb-NO" dirty="0" err="1"/>
              <a:t>shorter</a:t>
            </a:r>
            <a:r>
              <a:rPr lang="nb-NO" dirty="0"/>
              <a:t> </a:t>
            </a:r>
            <a:r>
              <a:rPr lang="nb-NO" dirty="0" err="1"/>
              <a:t>concecutive</a:t>
            </a:r>
            <a:r>
              <a:rPr lang="nb-NO" dirty="0"/>
              <a:t> segments </a:t>
            </a:r>
          </a:p>
          <a:p>
            <a:r>
              <a:rPr lang="nb-NO" dirty="0" err="1"/>
              <a:t>of</a:t>
            </a:r>
            <a:r>
              <a:rPr lang="nb-NO" dirty="0"/>
              <a:t> same </a:t>
            </a:r>
            <a:r>
              <a:rPr lang="nb-NO" dirty="0" err="1"/>
              <a:t>length</a:t>
            </a:r>
            <a:r>
              <a:rPr lang="nb-NO" dirty="0"/>
              <a:t> (</a:t>
            </a:r>
            <a:r>
              <a:rPr lang="nb-NO" dirty="0" err="1"/>
              <a:t>typically</a:t>
            </a:r>
            <a:r>
              <a:rPr lang="nb-NO" dirty="0"/>
              <a:t> ~25 </a:t>
            </a:r>
            <a:r>
              <a:rPr lang="nb-NO" dirty="0" err="1"/>
              <a:t>bp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97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600" dirty="0" err="1"/>
              <a:t>Sequence</a:t>
            </a:r>
            <a:r>
              <a:rPr lang="nb-NO" sz="3600" dirty="0"/>
              <a:t> </a:t>
            </a:r>
            <a:r>
              <a:rPr lang="nb-NO" sz="3600" dirty="0" err="1"/>
              <a:t>segmentation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longer </a:t>
            </a:r>
            <a:r>
              <a:rPr lang="nb-NO" sz="3600" dirty="0" err="1"/>
              <a:t>reads</a:t>
            </a:r>
            <a:br>
              <a:rPr lang="nb-NO" sz="3600" dirty="0"/>
            </a:br>
            <a:r>
              <a:rPr lang="nb-NO" sz="3600" i="1" dirty="0"/>
              <a:t>(</a:t>
            </a:r>
            <a:r>
              <a:rPr lang="nb-NO" sz="3600" i="1" dirty="0" err="1"/>
              <a:t>MapSplice</a:t>
            </a:r>
            <a:r>
              <a:rPr lang="nb-NO" sz="3600" i="1" dirty="0"/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962124"/>
            <a:ext cx="30963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Align</a:t>
            </a:r>
            <a:r>
              <a:rPr lang="nb-NO" dirty="0"/>
              <a:t> segments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Three cases: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nb-NO" dirty="0">
                <a:solidFill>
                  <a:srgbClr val="00B050"/>
                </a:solidFill>
              </a:rPr>
              <a:t>Segments </a:t>
            </a:r>
            <a:r>
              <a:rPr lang="nb-NO" dirty="0" err="1">
                <a:solidFill>
                  <a:srgbClr val="00B050"/>
                </a:solidFill>
              </a:rPr>
              <a:t>align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contiguously</a:t>
            </a:r>
            <a:r>
              <a:rPr lang="nb-NO" dirty="0">
                <a:solidFill>
                  <a:srgbClr val="00B050"/>
                </a:solidFill>
              </a:rPr>
              <a:t> to </a:t>
            </a:r>
            <a:r>
              <a:rPr lang="nb-NO" dirty="0" err="1">
                <a:solidFill>
                  <a:srgbClr val="00B050"/>
                </a:solidFill>
              </a:rPr>
              <a:t>the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genome</a:t>
            </a:r>
            <a:r>
              <a:rPr lang="nb-NO" dirty="0">
                <a:solidFill>
                  <a:srgbClr val="00B050"/>
                </a:solidFill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nb-NO" dirty="0" err="1">
                <a:solidFill>
                  <a:srgbClr val="FF0000"/>
                </a:solidFill>
              </a:rPr>
              <a:t>Missed</a:t>
            </a:r>
            <a:r>
              <a:rPr lang="nb-NO" dirty="0">
                <a:solidFill>
                  <a:srgbClr val="FF0000"/>
                </a:solidFill>
              </a:rPr>
              <a:t> segment </a:t>
            </a:r>
            <a:r>
              <a:rPr lang="nb-NO" dirty="0" err="1">
                <a:solidFill>
                  <a:srgbClr val="FF0000"/>
                </a:solidFill>
              </a:rPr>
              <a:t>alignment</a:t>
            </a:r>
            <a:r>
              <a:rPr lang="nb-NO" dirty="0">
                <a:solidFill>
                  <a:srgbClr val="FF0000"/>
                </a:solidFill>
              </a:rPr>
              <a:t>. </a:t>
            </a:r>
            <a:r>
              <a:rPr lang="nb-NO" dirty="0" err="1">
                <a:solidFill>
                  <a:srgbClr val="FF0000"/>
                </a:solidFill>
              </a:rPr>
              <a:t>Other</a:t>
            </a:r>
            <a:r>
              <a:rPr lang="nb-NO" dirty="0">
                <a:solidFill>
                  <a:srgbClr val="FF0000"/>
                </a:solidFill>
              </a:rPr>
              <a:t> segments </a:t>
            </a:r>
            <a:r>
              <a:rPr lang="nb-NO" dirty="0" err="1">
                <a:solidFill>
                  <a:srgbClr val="FF0000"/>
                </a:solidFill>
              </a:rPr>
              <a:t>align</a:t>
            </a:r>
            <a:r>
              <a:rPr lang="nb-NO" dirty="0">
                <a:solidFill>
                  <a:srgbClr val="FF0000"/>
                </a:solidFill>
              </a:rPr>
              <a:t> on </a:t>
            </a:r>
            <a:r>
              <a:rPr lang="nb-NO" dirty="0" err="1">
                <a:solidFill>
                  <a:srgbClr val="FF0000"/>
                </a:solidFill>
              </a:rPr>
              <a:t>both</a:t>
            </a:r>
            <a:r>
              <a:rPr lang="nb-NO" dirty="0">
                <a:solidFill>
                  <a:srgbClr val="FF0000"/>
                </a:solidFill>
              </a:rPr>
              <a:t> sides (double </a:t>
            </a:r>
            <a:r>
              <a:rPr lang="nb-NO" dirty="0" err="1">
                <a:solidFill>
                  <a:srgbClr val="FF0000"/>
                </a:solidFill>
              </a:rPr>
              <a:t>anchored</a:t>
            </a:r>
            <a:r>
              <a:rPr lang="nb-NO" dirty="0">
                <a:solidFill>
                  <a:srgbClr val="FF0000"/>
                </a:solidFill>
              </a:rPr>
              <a:t>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nb-NO" dirty="0" err="1">
                <a:solidFill>
                  <a:srgbClr val="FF0000"/>
                </a:solidFill>
              </a:rPr>
              <a:t>Missed</a:t>
            </a:r>
            <a:r>
              <a:rPr lang="nb-NO" dirty="0">
                <a:solidFill>
                  <a:srgbClr val="FF0000"/>
                </a:solidFill>
              </a:rPr>
              <a:t>  segment </a:t>
            </a:r>
            <a:r>
              <a:rPr lang="nb-NO" dirty="0" err="1">
                <a:solidFill>
                  <a:srgbClr val="FF0000"/>
                </a:solidFill>
              </a:rPr>
              <a:t>alignment</a:t>
            </a:r>
            <a:r>
              <a:rPr lang="nb-NO" dirty="0">
                <a:solidFill>
                  <a:srgbClr val="FF0000"/>
                </a:solidFill>
              </a:rPr>
              <a:t>. </a:t>
            </a:r>
            <a:r>
              <a:rPr lang="nb-NO" dirty="0" err="1">
                <a:solidFill>
                  <a:srgbClr val="FF0000"/>
                </a:solidFill>
              </a:rPr>
              <a:t>Other</a:t>
            </a:r>
            <a:r>
              <a:rPr lang="nb-NO" dirty="0">
                <a:solidFill>
                  <a:srgbClr val="FF0000"/>
                </a:solidFill>
              </a:rPr>
              <a:t> segment </a:t>
            </a:r>
            <a:r>
              <a:rPr lang="nb-NO" dirty="0" err="1">
                <a:solidFill>
                  <a:srgbClr val="FF0000"/>
                </a:solidFill>
              </a:rPr>
              <a:t>align</a:t>
            </a:r>
            <a:r>
              <a:rPr lang="nb-NO" dirty="0">
                <a:solidFill>
                  <a:srgbClr val="FF0000"/>
                </a:solidFill>
              </a:rPr>
              <a:t> on one side (single </a:t>
            </a:r>
            <a:r>
              <a:rPr lang="nb-NO" dirty="0" err="1">
                <a:solidFill>
                  <a:srgbClr val="FF0000"/>
                </a:solidFill>
              </a:rPr>
              <a:t>anchored</a:t>
            </a:r>
            <a:r>
              <a:rPr lang="nb-NO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916832"/>
            <a:ext cx="4499992" cy="397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00963" y="1808820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4185382" y="2564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5382" y="35010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5382" y="45811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488" y="6034940"/>
            <a:ext cx="3669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00B050"/>
                </a:solidFill>
              </a:rPr>
              <a:t>Read do not cover </a:t>
            </a:r>
            <a:r>
              <a:rPr lang="nb-NO" dirty="0" err="1">
                <a:solidFill>
                  <a:srgbClr val="00B050"/>
                </a:solidFill>
              </a:rPr>
              <a:t>splice-site</a:t>
            </a:r>
            <a:r>
              <a:rPr lang="nb-NO" dirty="0">
                <a:solidFill>
                  <a:srgbClr val="00B050"/>
                </a:solidFill>
              </a:rPr>
              <a:t> </a:t>
            </a:r>
          </a:p>
          <a:p>
            <a:r>
              <a:rPr lang="nb-NO" dirty="0" err="1">
                <a:solidFill>
                  <a:srgbClr val="FF0000"/>
                </a:solidFill>
              </a:rPr>
              <a:t>Possibility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read</a:t>
            </a:r>
            <a:r>
              <a:rPr lang="nb-NO" dirty="0">
                <a:solidFill>
                  <a:srgbClr val="FF0000"/>
                </a:solidFill>
              </a:rPr>
              <a:t> covers </a:t>
            </a:r>
            <a:r>
              <a:rPr lang="nb-NO" dirty="0" err="1">
                <a:solidFill>
                  <a:srgbClr val="FF0000"/>
                </a:solidFill>
              </a:rPr>
              <a:t>splice-site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4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600" dirty="0" err="1"/>
              <a:t>Sequence</a:t>
            </a:r>
            <a:r>
              <a:rPr lang="nb-NO" sz="3600" dirty="0"/>
              <a:t> </a:t>
            </a:r>
            <a:r>
              <a:rPr lang="nb-NO" sz="3600" dirty="0" err="1"/>
              <a:t>segmentation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longer </a:t>
            </a:r>
            <a:r>
              <a:rPr lang="nb-NO" sz="3600" dirty="0" err="1"/>
              <a:t>reads</a:t>
            </a:r>
            <a:br>
              <a:rPr lang="nb-NO" sz="3600" dirty="0"/>
            </a:br>
            <a:r>
              <a:rPr lang="nb-NO" sz="3600" i="1" dirty="0"/>
              <a:t>(</a:t>
            </a:r>
            <a:r>
              <a:rPr lang="nb-NO" sz="3600" i="1" dirty="0" err="1"/>
              <a:t>MapSplice</a:t>
            </a:r>
            <a:r>
              <a:rPr lang="nb-NO" sz="3600" i="1" dirty="0"/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2102207"/>
            <a:ext cx="309634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Double </a:t>
            </a:r>
            <a:r>
              <a:rPr lang="nb-NO" dirty="0" err="1"/>
              <a:t>anchored</a:t>
            </a:r>
            <a:r>
              <a:rPr lang="nb-NO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Consider</a:t>
            </a:r>
            <a:r>
              <a:rPr lang="nb-NO" dirty="0"/>
              <a:t> all </a:t>
            </a:r>
            <a:r>
              <a:rPr lang="nb-NO" dirty="0" err="1"/>
              <a:t>posible</a:t>
            </a:r>
            <a:r>
              <a:rPr lang="nb-NO" dirty="0"/>
              <a:t> </a:t>
            </a:r>
            <a:r>
              <a:rPr lang="nb-NO" dirty="0" err="1"/>
              <a:t>splice</a:t>
            </a:r>
            <a:r>
              <a:rPr lang="nb-NO" dirty="0"/>
              <a:t> junctions in </a:t>
            </a:r>
            <a:r>
              <a:rPr lang="nb-NO" dirty="0" err="1"/>
              <a:t>the</a:t>
            </a:r>
            <a:r>
              <a:rPr lang="nb-NO" dirty="0"/>
              <a:t> segment, and </a:t>
            </a:r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mismatch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Single </a:t>
            </a:r>
            <a:r>
              <a:rPr lang="nb-NO" dirty="0" err="1"/>
              <a:t>anchored</a:t>
            </a:r>
            <a:endParaRPr lang="nb-NO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Set </a:t>
            </a:r>
            <a:r>
              <a:rPr lang="nb-NO" dirty="0" err="1"/>
              <a:t>maximum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(50 </a:t>
            </a:r>
            <a:r>
              <a:rPr lang="nb-NO" dirty="0" err="1"/>
              <a:t>kbp</a:t>
            </a:r>
            <a:r>
              <a:rPr lang="nb-NO" dirty="0"/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Search</a:t>
            </a:r>
            <a:r>
              <a:rPr lang="nb-NO" dirty="0"/>
              <a:t> for a match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read-prefix</a:t>
            </a:r>
            <a:r>
              <a:rPr lang="nb-NO" dirty="0"/>
              <a:t> </a:t>
            </a:r>
            <a:r>
              <a:rPr lang="nb-NO" i="1" dirty="0">
                <a:solidFill>
                  <a:srgbClr val="0070C0"/>
                </a:solidFill>
              </a:rPr>
              <a:t>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region</a:t>
            </a:r>
          </a:p>
          <a:p>
            <a:pPr>
              <a:spcAft>
                <a:spcPts val="600"/>
              </a:spcAft>
            </a:pP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3700963" y="1808820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826488" y="1629138"/>
            <a:ext cx="337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rgbClr val="FF0000"/>
                </a:solidFill>
              </a:rPr>
              <a:t>If </a:t>
            </a:r>
            <a:r>
              <a:rPr lang="nb-NO" sz="2400" dirty="0" err="1">
                <a:solidFill>
                  <a:srgbClr val="FF0000"/>
                </a:solidFill>
              </a:rPr>
              <a:t>possibility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>
                <a:solidFill>
                  <a:srgbClr val="FF0000"/>
                </a:solidFill>
              </a:rPr>
              <a:t>of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>
                <a:solidFill>
                  <a:srgbClr val="FF0000"/>
                </a:solidFill>
              </a:rPr>
              <a:t>splice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>
                <a:solidFill>
                  <a:srgbClr val="FF0000"/>
                </a:solidFill>
              </a:rPr>
              <a:t>site</a:t>
            </a:r>
            <a:r>
              <a:rPr lang="nb-NO" sz="2400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6" y="2148422"/>
            <a:ext cx="4252644" cy="432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22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59" y="116632"/>
            <a:ext cx="8229600" cy="1143000"/>
          </a:xfrm>
        </p:spPr>
        <p:txBody>
          <a:bodyPr>
            <a:noAutofit/>
          </a:bodyPr>
          <a:lstStyle/>
          <a:p>
            <a:r>
              <a:rPr lang="nb-NO" sz="3600" dirty="0" err="1"/>
              <a:t>Sequence</a:t>
            </a:r>
            <a:r>
              <a:rPr lang="nb-NO" sz="3600" dirty="0"/>
              <a:t> </a:t>
            </a:r>
            <a:r>
              <a:rPr lang="nb-NO" sz="3600" dirty="0" err="1"/>
              <a:t>segmentation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longer </a:t>
            </a:r>
            <a:r>
              <a:rPr lang="nb-NO" sz="3600" dirty="0" err="1"/>
              <a:t>reads</a:t>
            </a:r>
            <a:br>
              <a:rPr lang="nb-NO" sz="3600" dirty="0"/>
            </a:br>
            <a:r>
              <a:rPr lang="nb-NO" sz="3600" i="1" dirty="0"/>
              <a:t>(</a:t>
            </a:r>
            <a:r>
              <a:rPr lang="nb-NO" sz="3600" i="1" dirty="0" err="1"/>
              <a:t>MapSplice</a:t>
            </a:r>
            <a:r>
              <a:rPr lang="nb-NO" sz="3600" i="1" dirty="0"/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0963" y="1808820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3203848" y="1612356"/>
            <a:ext cx="256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/>
              <a:t>Segment </a:t>
            </a:r>
            <a:r>
              <a:rPr lang="nb-NO" sz="2400" b="1" dirty="0" err="1"/>
              <a:t>assembly</a:t>
            </a:r>
            <a:endParaRPr lang="nb-NO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47900"/>
            <a:ext cx="85820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5" y="4725144"/>
            <a:ext cx="691276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b-NO" b="1" dirty="0" err="1"/>
              <a:t>Unambiguous</a:t>
            </a:r>
            <a:r>
              <a:rPr lang="nb-NO" b="1" dirty="0"/>
              <a:t> </a:t>
            </a:r>
            <a:r>
              <a:rPr lang="nb-NO" b="1" dirty="0" err="1"/>
              <a:t>read</a:t>
            </a:r>
            <a:r>
              <a:rPr lang="nb-NO" b="1" dirty="0"/>
              <a:t> </a:t>
            </a:r>
            <a:r>
              <a:rPr lang="nb-NO" b="1" dirty="0" err="1"/>
              <a:t>alignment</a:t>
            </a:r>
            <a:endParaRPr lang="nb-NO" b="1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-segment </a:t>
            </a:r>
            <a:r>
              <a:rPr lang="nb-NO" dirty="0" err="1"/>
              <a:t>aligns</a:t>
            </a:r>
            <a:r>
              <a:rPr lang="nb-NO" dirty="0"/>
              <a:t> </a:t>
            </a:r>
            <a:r>
              <a:rPr lang="nb-NO" dirty="0" err="1"/>
              <a:t>uniquely</a:t>
            </a:r>
            <a:r>
              <a:rPr lang="nb-NO" dirty="0"/>
              <a:t> and </a:t>
            </a:r>
            <a:r>
              <a:rPr lang="nb-NO" dirty="0" err="1"/>
              <a:t>connects</a:t>
            </a:r>
            <a:r>
              <a:rPr lang="nb-NO" dirty="0"/>
              <a:t> to </a:t>
            </a:r>
            <a:r>
              <a:rPr lang="nb-NO" dirty="0" err="1"/>
              <a:t>neighbouring</a:t>
            </a:r>
            <a:r>
              <a:rPr lang="nb-NO" dirty="0"/>
              <a:t> segments </a:t>
            </a:r>
            <a:r>
              <a:rPr lang="nb-NO" dirty="0" err="1"/>
              <a:t>without</a:t>
            </a:r>
            <a:r>
              <a:rPr lang="nb-NO" dirty="0"/>
              <a:t> gaps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b-NO" b="1" dirty="0" err="1"/>
              <a:t>Ambiguous</a:t>
            </a:r>
            <a:r>
              <a:rPr lang="nb-NO" b="1" dirty="0"/>
              <a:t> </a:t>
            </a:r>
            <a:r>
              <a:rPr lang="nb-NO" b="1" dirty="0" err="1"/>
              <a:t>read</a:t>
            </a:r>
            <a:r>
              <a:rPr lang="nb-NO" b="1" dirty="0"/>
              <a:t> </a:t>
            </a:r>
            <a:r>
              <a:rPr lang="nb-NO" b="1" dirty="0" err="1"/>
              <a:t>alignment</a:t>
            </a:r>
            <a:r>
              <a:rPr lang="nb-NO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b-NO" dirty="0"/>
              <a:t>Segments </a:t>
            </a:r>
            <a:r>
              <a:rPr lang="nb-NO" dirty="0" err="1"/>
              <a:t>align</a:t>
            </a:r>
            <a:r>
              <a:rPr lang="nb-NO" dirty="0"/>
              <a:t> to multiple locations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alignments</a:t>
            </a:r>
            <a:r>
              <a:rPr lang="nb-NO" dirty="0"/>
              <a:t> for best overall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43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59" y="116632"/>
            <a:ext cx="8229600" cy="1143000"/>
          </a:xfrm>
        </p:spPr>
        <p:txBody>
          <a:bodyPr>
            <a:noAutofit/>
          </a:bodyPr>
          <a:lstStyle/>
          <a:p>
            <a:r>
              <a:rPr lang="nb-NO" sz="3600" dirty="0" err="1"/>
              <a:t>Sequence</a:t>
            </a:r>
            <a:r>
              <a:rPr lang="nb-NO" sz="3600" dirty="0"/>
              <a:t> </a:t>
            </a:r>
            <a:r>
              <a:rPr lang="nb-NO" sz="3600" dirty="0" err="1"/>
              <a:t>segmentation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longer </a:t>
            </a:r>
            <a:r>
              <a:rPr lang="nb-NO" sz="3600" dirty="0" err="1"/>
              <a:t>reads</a:t>
            </a:r>
            <a:br>
              <a:rPr lang="nb-NO" sz="3600" dirty="0"/>
            </a:br>
            <a:r>
              <a:rPr lang="nb-NO" sz="3600" i="1" dirty="0"/>
              <a:t>(</a:t>
            </a:r>
            <a:r>
              <a:rPr lang="nb-NO" sz="3600" i="1" dirty="0" err="1"/>
              <a:t>MapSplice</a:t>
            </a:r>
            <a:r>
              <a:rPr lang="nb-NO" sz="3600" i="1" dirty="0"/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0963" y="1808820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/>
          <p:cNvSpPr txBox="1"/>
          <p:nvPr/>
        </p:nvSpPr>
        <p:spPr>
          <a:xfrm>
            <a:off x="3203848" y="1612356"/>
            <a:ext cx="256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/>
              <a:t>Segment </a:t>
            </a:r>
            <a:r>
              <a:rPr lang="nb-NO" sz="2400" b="1" dirty="0" err="1"/>
              <a:t>assembly</a:t>
            </a:r>
            <a:endParaRPr lang="nb-NO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7641" y="4941168"/>
            <a:ext cx="691276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Assess</a:t>
            </a:r>
            <a:r>
              <a:rPr lang="nb-NO" dirty="0"/>
              <a:t> junction </a:t>
            </a:r>
            <a:r>
              <a:rPr lang="nb-NO" dirty="0" err="1"/>
              <a:t>quality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Decide</a:t>
            </a:r>
            <a:r>
              <a:rPr lang="nb-NO" dirty="0"/>
              <a:t> overall best </a:t>
            </a:r>
            <a:r>
              <a:rPr lang="nb-NO" dirty="0" err="1"/>
              <a:t>alignment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(</a:t>
            </a:r>
            <a:r>
              <a:rPr lang="nb-NO" dirty="0" err="1"/>
              <a:t>based</a:t>
            </a:r>
            <a:r>
              <a:rPr lang="nb-NO" dirty="0"/>
              <a:t> on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and junction </a:t>
            </a:r>
            <a:r>
              <a:rPr lang="nb-NO" dirty="0" err="1"/>
              <a:t>quality</a:t>
            </a:r>
            <a:r>
              <a:rPr lang="nb-NO" dirty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76" y="1243359"/>
            <a:ext cx="6477613" cy="339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4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How to </a:t>
            </a:r>
            <a:r>
              <a:rPr lang="nb-NO" sz="3200" dirty="0" err="1"/>
              <a:t>find</a:t>
            </a:r>
            <a:r>
              <a:rPr lang="nb-NO" sz="3200" dirty="0"/>
              <a:t> junctions </a:t>
            </a:r>
            <a:r>
              <a:rPr lang="nb-NO" sz="3200" dirty="0" err="1"/>
              <a:t>with</a:t>
            </a:r>
            <a:r>
              <a:rPr lang="nb-NO" sz="3200" dirty="0"/>
              <a:t> best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2800" dirty="0" err="1"/>
              <a:t>Criteria</a:t>
            </a:r>
            <a:r>
              <a:rPr lang="nb-NO" sz="2800" dirty="0"/>
              <a:t> for scoring a junction </a:t>
            </a:r>
            <a:r>
              <a:rPr lang="nb-NO" sz="2800" dirty="0" err="1"/>
              <a:t>candidate</a:t>
            </a:r>
            <a:r>
              <a:rPr lang="nb-NO" sz="2800" dirty="0"/>
              <a:t>:</a:t>
            </a:r>
          </a:p>
          <a:p>
            <a:pPr lvl="1"/>
            <a:r>
              <a:rPr lang="nb-NO" sz="1900" dirty="0"/>
              <a:t>The </a:t>
            </a:r>
            <a:r>
              <a:rPr lang="nb-NO" sz="1900" dirty="0" err="1"/>
              <a:t>number</a:t>
            </a:r>
            <a:r>
              <a:rPr lang="nb-NO" sz="1900" dirty="0"/>
              <a:t> </a:t>
            </a:r>
            <a:r>
              <a:rPr lang="nb-NO" sz="1900" dirty="0" err="1"/>
              <a:t>of</a:t>
            </a:r>
            <a:r>
              <a:rPr lang="nb-NO" sz="1900" dirty="0"/>
              <a:t> </a:t>
            </a:r>
            <a:r>
              <a:rPr lang="nb-NO" sz="1900" dirty="0" err="1"/>
              <a:t>reads</a:t>
            </a:r>
            <a:r>
              <a:rPr lang="nb-NO" sz="1900" dirty="0"/>
              <a:t> </a:t>
            </a:r>
            <a:r>
              <a:rPr lang="nb-NO" sz="1900" dirty="0" err="1"/>
              <a:t>mapping</a:t>
            </a:r>
            <a:r>
              <a:rPr lang="nb-NO" sz="1900" dirty="0"/>
              <a:t> to a junction</a:t>
            </a:r>
          </a:p>
          <a:p>
            <a:pPr lvl="1"/>
            <a:r>
              <a:rPr lang="nb-NO" sz="1900" dirty="0"/>
              <a:t>The </a:t>
            </a:r>
            <a:r>
              <a:rPr lang="nb-NO" sz="1900" dirty="0" err="1"/>
              <a:t>sequence</a:t>
            </a:r>
            <a:r>
              <a:rPr lang="nb-NO" sz="1900" dirty="0"/>
              <a:t> </a:t>
            </a:r>
            <a:r>
              <a:rPr lang="nb-NO" sz="1900" dirty="0" err="1"/>
              <a:t>quality</a:t>
            </a:r>
            <a:r>
              <a:rPr lang="nb-NO" sz="1900" dirty="0"/>
              <a:t> </a:t>
            </a:r>
            <a:r>
              <a:rPr lang="nb-NO" sz="1900" dirty="0" err="1"/>
              <a:t>of</a:t>
            </a:r>
            <a:r>
              <a:rPr lang="nb-NO" sz="1900" dirty="0"/>
              <a:t> </a:t>
            </a:r>
            <a:r>
              <a:rPr lang="nb-NO" sz="1900" dirty="0" err="1"/>
              <a:t>the</a:t>
            </a:r>
            <a:r>
              <a:rPr lang="nb-NO" sz="1900" dirty="0"/>
              <a:t> </a:t>
            </a:r>
            <a:r>
              <a:rPr lang="nb-NO" sz="1900" dirty="0" err="1"/>
              <a:t>reads</a:t>
            </a:r>
            <a:r>
              <a:rPr lang="nb-NO" sz="1900" dirty="0"/>
              <a:t> </a:t>
            </a:r>
            <a:r>
              <a:rPr lang="nb-NO" sz="1900" dirty="0" err="1"/>
              <a:t>mapping</a:t>
            </a:r>
            <a:r>
              <a:rPr lang="nb-NO" sz="1900" dirty="0"/>
              <a:t> to a junction</a:t>
            </a:r>
          </a:p>
          <a:p>
            <a:pPr lvl="1"/>
            <a:r>
              <a:rPr lang="nb-NO" sz="1900" dirty="0" err="1"/>
              <a:t>Whether</a:t>
            </a:r>
            <a:r>
              <a:rPr lang="nb-NO" sz="1900" dirty="0"/>
              <a:t> </a:t>
            </a:r>
            <a:r>
              <a:rPr lang="nb-NO" sz="1900" dirty="0" err="1"/>
              <a:t>the</a:t>
            </a:r>
            <a:r>
              <a:rPr lang="nb-NO" sz="1900" dirty="0"/>
              <a:t> junction is </a:t>
            </a:r>
            <a:r>
              <a:rPr lang="nb-NO" sz="1900" dirty="0" err="1"/>
              <a:t>supported</a:t>
            </a:r>
            <a:r>
              <a:rPr lang="nb-NO" sz="1900" dirty="0"/>
              <a:t> by </a:t>
            </a:r>
            <a:r>
              <a:rPr lang="nb-NO" sz="1900" dirty="0" err="1"/>
              <a:t>mostly</a:t>
            </a:r>
            <a:r>
              <a:rPr lang="nb-NO" sz="1900" dirty="0"/>
              <a:t> </a:t>
            </a:r>
            <a:r>
              <a:rPr lang="nb-NO" sz="1900" dirty="0" err="1"/>
              <a:t>unique</a:t>
            </a:r>
            <a:r>
              <a:rPr lang="nb-NO" sz="1900" dirty="0"/>
              <a:t> </a:t>
            </a:r>
            <a:r>
              <a:rPr lang="nb-NO" sz="1900" dirty="0" err="1"/>
              <a:t>alignments</a:t>
            </a:r>
            <a:r>
              <a:rPr lang="nb-NO" sz="1900" dirty="0"/>
              <a:t> or multiple/</a:t>
            </a:r>
            <a:r>
              <a:rPr lang="nb-NO" sz="1900" dirty="0" err="1"/>
              <a:t>ambigous</a:t>
            </a:r>
            <a:r>
              <a:rPr lang="nb-NO" sz="1900" dirty="0"/>
              <a:t> </a:t>
            </a:r>
            <a:r>
              <a:rPr lang="nb-NO" sz="1900" dirty="0" err="1"/>
              <a:t>alignments</a:t>
            </a:r>
            <a:endParaRPr lang="nb-NO" sz="1900" dirty="0"/>
          </a:p>
          <a:p>
            <a:pPr lvl="1"/>
            <a:r>
              <a:rPr lang="nb-NO" sz="1900" dirty="0"/>
              <a:t>Gap </a:t>
            </a:r>
            <a:r>
              <a:rPr lang="nb-NO" sz="1900" dirty="0" err="1"/>
              <a:t>according</a:t>
            </a:r>
            <a:r>
              <a:rPr lang="nb-NO" sz="1900" dirty="0"/>
              <a:t> to </a:t>
            </a:r>
            <a:r>
              <a:rPr lang="nb-NO" sz="1900" dirty="0" err="1"/>
              <a:t>expected</a:t>
            </a:r>
            <a:r>
              <a:rPr lang="nb-NO" sz="1900" dirty="0"/>
              <a:t> </a:t>
            </a:r>
            <a:r>
              <a:rPr lang="nb-NO" sz="1900" dirty="0" err="1"/>
              <a:t>read-length</a:t>
            </a:r>
            <a:r>
              <a:rPr lang="nb-NO" sz="1900" dirty="0"/>
              <a:t> (</a:t>
            </a:r>
            <a:r>
              <a:rPr lang="nb-NO" sz="1900" dirty="0" err="1"/>
              <a:t>paired</a:t>
            </a:r>
            <a:r>
              <a:rPr lang="nb-NO" sz="1900" dirty="0"/>
              <a:t>-end)</a:t>
            </a:r>
          </a:p>
          <a:p>
            <a:pPr lvl="1"/>
            <a:r>
              <a:rPr lang="nb-NO" sz="1900" dirty="0" err="1"/>
              <a:t>Anchoring</a:t>
            </a:r>
            <a:r>
              <a:rPr lang="nb-NO" sz="1900" dirty="0"/>
              <a:t>: How </a:t>
            </a:r>
            <a:r>
              <a:rPr lang="nb-NO" sz="1900" dirty="0" err="1"/>
              <a:t>much</a:t>
            </a:r>
            <a:r>
              <a:rPr lang="nb-NO" sz="1900" dirty="0"/>
              <a:t> </a:t>
            </a:r>
            <a:r>
              <a:rPr lang="nb-NO" sz="1900" dirty="0" err="1"/>
              <a:t>of</a:t>
            </a:r>
            <a:r>
              <a:rPr lang="nb-NO" sz="1900" dirty="0"/>
              <a:t> </a:t>
            </a:r>
            <a:r>
              <a:rPr lang="nb-NO" sz="1900" dirty="0" err="1"/>
              <a:t>the</a:t>
            </a:r>
            <a:r>
              <a:rPr lang="nb-NO" sz="1900" dirty="0"/>
              <a:t> </a:t>
            </a:r>
            <a:r>
              <a:rPr lang="nb-NO" sz="1900" dirty="0" err="1"/>
              <a:t>sequence</a:t>
            </a:r>
            <a:r>
              <a:rPr lang="nb-NO" sz="1900" dirty="0"/>
              <a:t> is </a:t>
            </a:r>
            <a:r>
              <a:rPr lang="nb-NO" sz="1900" dirty="0" err="1"/>
              <a:t>covered</a:t>
            </a:r>
            <a:r>
              <a:rPr lang="nb-NO" sz="1900" dirty="0"/>
              <a:t> on </a:t>
            </a:r>
            <a:r>
              <a:rPr lang="nb-NO" sz="1900" dirty="0" err="1"/>
              <a:t>both</a:t>
            </a:r>
            <a:r>
              <a:rPr lang="nb-NO" sz="1900" dirty="0"/>
              <a:t> sides </a:t>
            </a:r>
            <a:r>
              <a:rPr lang="nb-NO" sz="1900" dirty="0" err="1"/>
              <a:t>of</a:t>
            </a:r>
            <a:r>
              <a:rPr lang="nb-NO" sz="1900" dirty="0"/>
              <a:t> </a:t>
            </a:r>
            <a:r>
              <a:rPr lang="nb-NO" sz="1900" dirty="0" err="1"/>
              <a:t>the</a:t>
            </a:r>
            <a:r>
              <a:rPr lang="nb-NO" sz="1900" dirty="0"/>
              <a:t> junction by </a:t>
            </a:r>
            <a:r>
              <a:rPr lang="nb-NO" sz="1900" dirty="0" err="1"/>
              <a:t>the</a:t>
            </a:r>
            <a:r>
              <a:rPr lang="nb-NO" sz="1900" dirty="0"/>
              <a:t> different </a:t>
            </a:r>
            <a:r>
              <a:rPr lang="nb-NO" sz="1900" dirty="0" err="1"/>
              <a:t>reads</a:t>
            </a:r>
            <a:endParaRPr lang="nb-NO" sz="1900" dirty="0"/>
          </a:p>
          <a:p>
            <a:pPr lvl="1">
              <a:spcAft>
                <a:spcPts val="600"/>
              </a:spcAft>
            </a:pPr>
            <a:r>
              <a:rPr lang="nb-NO" sz="1900" dirty="0" err="1"/>
              <a:t>Entropy</a:t>
            </a:r>
            <a:r>
              <a:rPr lang="nb-NO" sz="1900" dirty="0"/>
              <a:t>: Junction </a:t>
            </a:r>
            <a:r>
              <a:rPr lang="nb-NO" sz="1900" dirty="0" err="1"/>
              <a:t>reads</a:t>
            </a:r>
            <a:r>
              <a:rPr lang="nb-NO" sz="1900" dirty="0"/>
              <a:t> show </a:t>
            </a:r>
            <a:r>
              <a:rPr lang="nb-NO" sz="1900" dirty="0" err="1"/>
              <a:t>the</a:t>
            </a:r>
            <a:r>
              <a:rPr lang="nb-NO" sz="1900" dirty="0"/>
              <a:t> same </a:t>
            </a:r>
            <a:r>
              <a:rPr lang="nb-NO" sz="1900" dirty="0" err="1"/>
              <a:t>exon</a:t>
            </a:r>
            <a:r>
              <a:rPr lang="nb-NO" sz="1900" dirty="0"/>
              <a:t>/</a:t>
            </a:r>
            <a:r>
              <a:rPr lang="nb-NO" sz="1900" dirty="0" err="1"/>
              <a:t>exon</a:t>
            </a:r>
            <a:r>
              <a:rPr lang="nb-NO" sz="1900" dirty="0"/>
              <a:t> junction </a:t>
            </a:r>
            <a:r>
              <a:rPr lang="nb-NO" sz="1900" dirty="0" err="1"/>
              <a:t>transition</a:t>
            </a:r>
            <a:r>
              <a:rPr lang="nb-NO" sz="1900" dirty="0"/>
              <a:t> </a:t>
            </a:r>
            <a:r>
              <a:rPr lang="nb-NO" sz="1900" dirty="0" err="1"/>
              <a:t>point</a:t>
            </a:r>
            <a:r>
              <a:rPr lang="nb-NO" sz="1900" dirty="0"/>
              <a:t> Select final </a:t>
            </a:r>
            <a:r>
              <a:rPr lang="nb-NO" sz="1900" dirty="0" err="1"/>
              <a:t>candidate</a:t>
            </a:r>
            <a:r>
              <a:rPr lang="nb-NO" sz="1900" dirty="0"/>
              <a:t> junctions </a:t>
            </a:r>
            <a:r>
              <a:rPr lang="nb-NO" sz="1900" dirty="0" err="1"/>
              <a:t>based</a:t>
            </a:r>
            <a:r>
              <a:rPr lang="nb-NO" sz="1900" dirty="0"/>
              <a:t> on scores</a:t>
            </a:r>
          </a:p>
          <a:p>
            <a:pPr>
              <a:spcAft>
                <a:spcPts val="600"/>
              </a:spcAft>
            </a:pPr>
            <a:r>
              <a:rPr lang="nb-NO" sz="2600" dirty="0"/>
              <a:t>Re-</a:t>
            </a:r>
            <a:r>
              <a:rPr lang="nb-NO" sz="2600" dirty="0" err="1"/>
              <a:t>align</a:t>
            </a:r>
            <a:r>
              <a:rPr lang="nb-NO" sz="2600" dirty="0"/>
              <a:t> all </a:t>
            </a:r>
            <a:r>
              <a:rPr lang="nb-NO" sz="2600" dirty="0" err="1"/>
              <a:t>un-mapped</a:t>
            </a:r>
            <a:r>
              <a:rPr lang="nb-NO" sz="2600" dirty="0"/>
              <a:t> </a:t>
            </a:r>
            <a:r>
              <a:rPr lang="nb-NO" sz="2600" dirty="0" err="1"/>
              <a:t>reads</a:t>
            </a:r>
            <a:r>
              <a:rPr lang="nb-NO" sz="2600" dirty="0"/>
              <a:t> to </a:t>
            </a:r>
            <a:r>
              <a:rPr lang="nb-NO" sz="2600" dirty="0" err="1"/>
              <a:t>the</a:t>
            </a:r>
            <a:r>
              <a:rPr lang="nb-NO" sz="2600" dirty="0"/>
              <a:t> </a:t>
            </a:r>
            <a:r>
              <a:rPr lang="nb-NO" sz="2600" dirty="0" err="1"/>
              <a:t>selected</a:t>
            </a:r>
            <a:r>
              <a:rPr lang="nb-NO" sz="2600" dirty="0"/>
              <a:t> </a:t>
            </a:r>
            <a:r>
              <a:rPr lang="nb-NO" sz="2600" dirty="0" err="1"/>
              <a:t>junctions</a:t>
            </a:r>
            <a:r>
              <a:rPr lang="nb-NO" sz="2600" dirty="0"/>
              <a:t>….</a:t>
            </a:r>
          </a:p>
          <a:p>
            <a:r>
              <a:rPr lang="nb-NO" sz="2600" dirty="0"/>
              <a:t>….Or, re-</a:t>
            </a:r>
            <a:r>
              <a:rPr lang="nb-NO" sz="2600" dirty="0" err="1"/>
              <a:t>align</a:t>
            </a:r>
            <a:r>
              <a:rPr lang="nb-NO" sz="2600" dirty="0"/>
              <a:t> all </a:t>
            </a:r>
            <a:r>
              <a:rPr lang="nb-NO" sz="2600" dirty="0" err="1"/>
              <a:t>reads</a:t>
            </a:r>
            <a:r>
              <a:rPr lang="nb-NO" sz="2600" dirty="0"/>
              <a:t> </a:t>
            </a:r>
            <a:r>
              <a:rPr lang="nb-NO" sz="2600" dirty="0" err="1"/>
              <a:t>using</a:t>
            </a:r>
            <a:r>
              <a:rPr lang="nb-NO" sz="2600" dirty="0"/>
              <a:t> </a:t>
            </a:r>
            <a:r>
              <a:rPr lang="nb-NO" sz="2600" dirty="0" err="1"/>
              <a:t>both</a:t>
            </a:r>
            <a:r>
              <a:rPr lang="nb-NO" sz="2600" dirty="0"/>
              <a:t>  </a:t>
            </a:r>
            <a:r>
              <a:rPr lang="nb-NO" sz="2600" dirty="0" err="1"/>
              <a:t>genome</a:t>
            </a:r>
            <a:r>
              <a:rPr lang="nb-NO" sz="2600" dirty="0"/>
              <a:t> and </a:t>
            </a:r>
            <a:r>
              <a:rPr lang="nb-NO" sz="2600" dirty="0" err="1"/>
              <a:t>junctions</a:t>
            </a:r>
            <a:endParaRPr lang="nb-NO" sz="2600" dirty="0"/>
          </a:p>
          <a:p>
            <a:pPr lvl="1"/>
            <a:r>
              <a:rPr lang="nb-NO" sz="2200" dirty="0" err="1"/>
              <a:t>some</a:t>
            </a:r>
            <a:r>
              <a:rPr lang="nb-NO" sz="2200" dirty="0"/>
              <a:t> </a:t>
            </a:r>
            <a:r>
              <a:rPr lang="nb-NO" sz="2200" dirty="0" err="1"/>
              <a:t>reads</a:t>
            </a:r>
            <a:r>
              <a:rPr lang="nb-NO" sz="2200" dirty="0"/>
              <a:t> </a:t>
            </a:r>
            <a:r>
              <a:rPr lang="nb-NO" sz="2200" dirty="0" err="1"/>
              <a:t>that</a:t>
            </a:r>
            <a:r>
              <a:rPr lang="nb-NO" sz="2200" dirty="0"/>
              <a:t> </a:t>
            </a:r>
            <a:r>
              <a:rPr lang="nb-NO" sz="2200" dirty="0" err="1"/>
              <a:t>initially</a:t>
            </a:r>
            <a:r>
              <a:rPr lang="nb-NO" sz="2200" dirty="0"/>
              <a:t> </a:t>
            </a:r>
            <a:r>
              <a:rPr lang="nb-NO" sz="2200" dirty="0" err="1"/>
              <a:t>mapped</a:t>
            </a:r>
            <a:r>
              <a:rPr lang="nb-NO" sz="2200" dirty="0"/>
              <a:t> to </a:t>
            </a:r>
            <a:r>
              <a:rPr lang="nb-NO" sz="2200" dirty="0" err="1"/>
              <a:t>the</a:t>
            </a:r>
            <a:r>
              <a:rPr lang="nb-NO" sz="2200" dirty="0"/>
              <a:t> </a:t>
            </a:r>
            <a:r>
              <a:rPr lang="nb-NO" sz="2200" dirty="0" err="1"/>
              <a:t>genome</a:t>
            </a:r>
            <a:r>
              <a:rPr lang="nb-NO" sz="2200" dirty="0"/>
              <a:t> </a:t>
            </a:r>
            <a:r>
              <a:rPr lang="nb-NO" sz="2200" dirty="0" err="1"/>
              <a:t>may</a:t>
            </a:r>
            <a:r>
              <a:rPr lang="nb-NO" sz="2200" dirty="0"/>
              <a:t> </a:t>
            </a:r>
            <a:r>
              <a:rPr lang="nb-NO" sz="2200" dirty="0" err="1"/>
              <a:t>map</a:t>
            </a:r>
            <a:r>
              <a:rPr lang="nb-NO" sz="2200" dirty="0"/>
              <a:t> </a:t>
            </a:r>
            <a:r>
              <a:rPr lang="nb-NO" sz="2200" dirty="0" err="1"/>
              <a:t>better</a:t>
            </a:r>
            <a:r>
              <a:rPr lang="nb-NO" sz="2200" dirty="0"/>
              <a:t> to a </a:t>
            </a:r>
            <a:r>
              <a:rPr lang="nb-NO" sz="2200" dirty="0" err="1"/>
              <a:t>junction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54769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/>
              <a:t>New and faster RNA-</a:t>
            </a:r>
            <a:r>
              <a:rPr lang="nb-NO" sz="3600" b="1" dirty="0" err="1"/>
              <a:t>Seq</a:t>
            </a:r>
            <a:r>
              <a:rPr lang="nb-NO" sz="3600" b="1" dirty="0"/>
              <a:t> </a:t>
            </a:r>
            <a:r>
              <a:rPr lang="nb-NO" sz="3600" b="1" dirty="0" err="1"/>
              <a:t>aligners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nb-NO" b="1" dirty="0"/>
              <a:t>STAR</a:t>
            </a:r>
            <a:r>
              <a:rPr lang="nb-NO" dirty="0"/>
              <a:t> (</a:t>
            </a:r>
            <a:r>
              <a:rPr lang="nb-NO" dirty="0" err="1"/>
              <a:t>Spliced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to Reference)</a:t>
            </a:r>
          </a:p>
          <a:p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long and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</a:p>
          <a:p>
            <a:pPr lvl="1">
              <a:spcAft>
                <a:spcPts val="600"/>
              </a:spcAft>
            </a:pPr>
            <a:r>
              <a:rPr lang="nb-NO" sz="2300" i="1" dirty="0" err="1"/>
              <a:t>also</a:t>
            </a:r>
            <a:r>
              <a:rPr lang="nb-NO" sz="2300" i="1" dirty="0"/>
              <a:t> «third-</a:t>
            </a:r>
            <a:r>
              <a:rPr lang="nb-NO" sz="2300" i="1" dirty="0" err="1"/>
              <a:t>generation</a:t>
            </a:r>
            <a:r>
              <a:rPr lang="nb-NO" sz="2300" i="1" dirty="0"/>
              <a:t>» </a:t>
            </a:r>
            <a:r>
              <a:rPr lang="nb-NO" sz="2300" i="1" dirty="0" err="1"/>
              <a:t>sequencing</a:t>
            </a:r>
            <a:r>
              <a:rPr lang="nb-NO" sz="2300" i="1" dirty="0"/>
              <a:t> </a:t>
            </a:r>
            <a:r>
              <a:rPr lang="nb-NO" sz="2300" i="1" dirty="0" err="1"/>
              <a:t>reads</a:t>
            </a:r>
            <a:r>
              <a:rPr lang="nb-NO" sz="2300" i="1" dirty="0"/>
              <a:t> (</a:t>
            </a:r>
            <a:r>
              <a:rPr lang="nb-NO" sz="2300" i="1" dirty="0" err="1"/>
              <a:t>several</a:t>
            </a:r>
            <a:r>
              <a:rPr lang="nb-NO" sz="2300" i="1" dirty="0"/>
              <a:t> kilobases and full </a:t>
            </a:r>
            <a:r>
              <a:rPr lang="nb-NO" sz="2300" i="1" dirty="0" err="1"/>
              <a:t>length</a:t>
            </a:r>
            <a:r>
              <a:rPr lang="nb-NO" sz="2300" i="1" dirty="0"/>
              <a:t> </a:t>
            </a:r>
            <a:r>
              <a:rPr lang="nb-NO" sz="2300" i="1" dirty="0" err="1"/>
              <a:t>transcripts</a:t>
            </a:r>
            <a:r>
              <a:rPr lang="nb-NO" sz="2300" i="1" dirty="0"/>
              <a:t>)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Increased</a:t>
            </a:r>
            <a:r>
              <a:rPr lang="nb-NO" dirty="0"/>
              <a:t> speed (up to 50 times faster?),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increased</a:t>
            </a:r>
            <a:r>
              <a:rPr lang="nb-NO" dirty="0"/>
              <a:t> </a:t>
            </a:r>
            <a:r>
              <a:rPr lang="nb-NO" dirty="0" err="1"/>
              <a:t>memory</a:t>
            </a:r>
            <a:r>
              <a:rPr lang="nb-NO" dirty="0"/>
              <a:t> </a:t>
            </a:r>
            <a:r>
              <a:rPr lang="nb-NO" dirty="0" err="1"/>
              <a:t>usage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3248586" cy="12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6176" y="145366"/>
            <a:ext cx="24951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 err="1"/>
              <a:t>Dobin</a:t>
            </a:r>
            <a:r>
              <a:rPr lang="nb-NO" sz="1600" dirty="0"/>
              <a:t>, 2012, </a:t>
            </a:r>
            <a:r>
              <a:rPr lang="nb-NO" sz="1600" dirty="0" err="1"/>
              <a:t>Bioinformatics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13035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/>
              <a:t>New and faster RNA-</a:t>
            </a:r>
            <a:r>
              <a:rPr lang="nb-NO" sz="3600" b="1" dirty="0" err="1"/>
              <a:t>Seq</a:t>
            </a:r>
            <a:r>
              <a:rPr lang="nb-NO" sz="3600" b="1" dirty="0"/>
              <a:t> </a:t>
            </a:r>
            <a:r>
              <a:rPr lang="nb-NO" sz="3600" b="1" dirty="0" err="1"/>
              <a:t>aligners</a:t>
            </a:r>
            <a:endParaRPr lang="nb-NO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3248586" cy="12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400" y="1700808"/>
            <a:ext cx="38884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MMP (</a:t>
            </a:r>
            <a:r>
              <a:rPr lang="nb-NO" dirty="0" err="1"/>
              <a:t>Maximal</a:t>
            </a:r>
            <a:r>
              <a:rPr lang="nb-NO" dirty="0"/>
              <a:t> </a:t>
            </a:r>
            <a:r>
              <a:rPr lang="nb-NO" dirty="0" err="1"/>
              <a:t>Mappable</a:t>
            </a:r>
            <a:r>
              <a:rPr lang="nb-NO" dirty="0"/>
              <a:t> </a:t>
            </a:r>
            <a:r>
              <a:rPr lang="nb-NO" dirty="0" err="1"/>
              <a:t>Prefix</a:t>
            </a:r>
            <a:r>
              <a:rPr lang="nb-NO" dirty="0"/>
              <a:t>)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maximum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mapped</a:t>
            </a:r>
            <a:r>
              <a:rPr lang="nb-NO" dirty="0"/>
              <a:t> to </a:t>
            </a:r>
            <a:r>
              <a:rPr lang="nb-NO" dirty="0" err="1"/>
              <a:t>anywhere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endParaRPr lang="nb-NO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b="1" dirty="0" err="1"/>
              <a:t>Novelty</a:t>
            </a:r>
            <a:r>
              <a:rPr lang="nb-NO" b="1" dirty="0"/>
              <a:t>:</a:t>
            </a:r>
            <a:r>
              <a:rPr lang="nb-NO" dirty="0"/>
              <a:t> Read is split at </a:t>
            </a:r>
            <a:r>
              <a:rPr lang="nb-NO" dirty="0" err="1"/>
              <a:t>the</a:t>
            </a:r>
            <a:r>
              <a:rPr lang="nb-NO" dirty="0"/>
              <a:t> first mismatch point, and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is </a:t>
            </a:r>
            <a:r>
              <a:rPr lang="nb-NO" dirty="0" err="1"/>
              <a:t>aligned</a:t>
            </a:r>
            <a:r>
              <a:rPr lang="nb-NO" dirty="0"/>
              <a:t> </a:t>
            </a:r>
            <a:r>
              <a:rPr lang="nb-NO" dirty="0" err="1"/>
              <a:t>elsewhere</a:t>
            </a:r>
            <a:r>
              <a:rPr lang="nb-NO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No </a:t>
            </a:r>
            <a:r>
              <a:rPr lang="nb-NO" dirty="0" err="1"/>
              <a:t>arbitrary</a:t>
            </a:r>
            <a:r>
              <a:rPr lang="nb-NO" dirty="0"/>
              <a:t> splits or junction </a:t>
            </a:r>
            <a:r>
              <a:rPr lang="nb-NO" dirty="0" err="1"/>
              <a:t>libraries</a:t>
            </a:r>
            <a:r>
              <a:rPr lang="nb-NO" dirty="0"/>
              <a:t> </a:t>
            </a:r>
            <a:r>
              <a:rPr lang="nb-NO" dirty="0" err="1"/>
              <a:t>needed</a:t>
            </a:r>
            <a:r>
              <a:rPr lang="nb-NO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Assemble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from </a:t>
            </a:r>
            <a:r>
              <a:rPr lang="nb-NO" dirty="0" err="1"/>
              <a:t>windows</a:t>
            </a:r>
            <a:r>
              <a:rPr lang="nb-NO" dirty="0"/>
              <a:t> </a:t>
            </a:r>
            <a:r>
              <a:rPr lang="nb-NO" dirty="0" err="1"/>
              <a:t>around</a:t>
            </a:r>
            <a:r>
              <a:rPr lang="nb-NO" dirty="0"/>
              <a:t> </a:t>
            </a:r>
            <a:r>
              <a:rPr lang="nb-NO" dirty="0" err="1"/>
              <a:t>anchor-alignments</a:t>
            </a:r>
            <a:r>
              <a:rPr lang="nb-NO" dirty="0"/>
              <a:t>, or </a:t>
            </a:r>
            <a:r>
              <a:rPr lang="nb-NO" dirty="0" err="1"/>
              <a:t>based</a:t>
            </a:r>
            <a:r>
              <a:rPr lang="nb-NO" dirty="0"/>
              <a:t> on </a:t>
            </a: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information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45366"/>
            <a:ext cx="24951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 err="1"/>
              <a:t>Dobin</a:t>
            </a:r>
            <a:r>
              <a:rPr lang="nb-NO" sz="1600" dirty="0"/>
              <a:t>, 2012, </a:t>
            </a:r>
            <a:r>
              <a:rPr lang="nb-NO" sz="1600" dirty="0" err="1"/>
              <a:t>Bioinformatics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4926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/>
              <a:t>New and faster RNA-</a:t>
            </a:r>
            <a:r>
              <a:rPr lang="nb-NO" sz="3600" b="1" dirty="0" err="1"/>
              <a:t>Seq</a:t>
            </a:r>
            <a:r>
              <a:rPr lang="nb-NO" sz="3600" b="1" dirty="0"/>
              <a:t> </a:t>
            </a:r>
            <a:r>
              <a:rPr lang="nb-NO" sz="3600" b="1" dirty="0" err="1"/>
              <a:t>aligners</a:t>
            </a:r>
            <a:endParaRPr lang="nb-NO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3248586" cy="12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400" y="1700808"/>
            <a:ext cx="388843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400" b="1" dirty="0"/>
              <a:t>KEY POINT!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b-NO" sz="2400" b="1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nb-NO" sz="2400" b="1" dirty="0" err="1"/>
              <a:t>Targeted</a:t>
            </a:r>
            <a:r>
              <a:rPr lang="nb-NO" sz="2400" b="1" dirty="0"/>
              <a:t> split </a:t>
            </a:r>
            <a:r>
              <a:rPr lang="nb-NO" sz="2400" b="1" dirty="0" err="1"/>
              <a:t>of</a:t>
            </a:r>
            <a:r>
              <a:rPr lang="nb-NO" sz="2400" b="1" dirty="0"/>
              <a:t> </a:t>
            </a:r>
            <a:r>
              <a:rPr lang="nb-NO" sz="2400" b="1" dirty="0" err="1"/>
              <a:t>sequence</a:t>
            </a:r>
            <a:r>
              <a:rPr lang="nb-NO" sz="2400" b="1" dirty="0"/>
              <a:t> at point </a:t>
            </a:r>
            <a:r>
              <a:rPr lang="nb-NO" sz="2400" b="1" dirty="0" err="1"/>
              <a:t>where</a:t>
            </a:r>
            <a:r>
              <a:rPr lang="nb-NO" sz="2400" b="1" dirty="0"/>
              <a:t> </a:t>
            </a:r>
            <a:r>
              <a:rPr lang="nb-NO" sz="2400" b="1" dirty="0" err="1"/>
              <a:t>no</a:t>
            </a:r>
            <a:r>
              <a:rPr lang="nb-NO" sz="2400" b="1" dirty="0"/>
              <a:t> match is </a:t>
            </a:r>
            <a:r>
              <a:rPr lang="nb-NO" sz="2400" b="1" dirty="0" err="1"/>
              <a:t>found</a:t>
            </a:r>
            <a:r>
              <a:rPr lang="nb-NO" sz="2400" b="1" dirty="0"/>
              <a:t> </a:t>
            </a:r>
            <a:r>
              <a:rPr lang="nb-NO" sz="2400" b="1" dirty="0" err="1"/>
              <a:t>improves</a:t>
            </a:r>
            <a:r>
              <a:rPr lang="nb-NO" sz="2400" b="1" dirty="0"/>
              <a:t> speed over </a:t>
            </a:r>
            <a:r>
              <a:rPr lang="nb-NO" sz="2400" b="1" dirty="0" err="1"/>
              <a:t>arbitrary</a:t>
            </a:r>
            <a:r>
              <a:rPr lang="nb-NO" sz="2400" b="1" dirty="0"/>
              <a:t> split-points </a:t>
            </a:r>
            <a:r>
              <a:rPr lang="nb-NO" sz="2400" b="1" dirty="0" err="1"/>
              <a:t>followed</a:t>
            </a:r>
            <a:r>
              <a:rPr lang="nb-NO" sz="2400" b="1" dirty="0"/>
              <a:t> by </a:t>
            </a:r>
            <a:r>
              <a:rPr lang="nb-NO" sz="2400" b="1" dirty="0" err="1"/>
              <a:t>searches</a:t>
            </a:r>
            <a:r>
              <a:rPr lang="nb-NO" sz="2400" b="1" dirty="0"/>
              <a:t>!</a:t>
            </a:r>
            <a:endParaRPr lang="nb-NO" sz="2400" dirty="0"/>
          </a:p>
          <a:p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45366"/>
            <a:ext cx="24951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 err="1"/>
              <a:t>Dobin</a:t>
            </a:r>
            <a:r>
              <a:rPr lang="nb-NO" sz="1600" dirty="0"/>
              <a:t>, 2012, </a:t>
            </a:r>
            <a:r>
              <a:rPr lang="nb-NO" sz="1600" dirty="0" err="1"/>
              <a:t>Bioinformatics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4251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Alignment</a:t>
            </a:r>
            <a:r>
              <a:rPr lang="nb-NO" sz="3600" dirty="0">
                <a:solidFill>
                  <a:srgbClr val="0070C0"/>
                </a:solidFill>
              </a:rPr>
              <a:t> and Analysis </a:t>
            </a:r>
            <a:r>
              <a:rPr lang="nb-NO" sz="3600" dirty="0" err="1">
                <a:solidFill>
                  <a:srgbClr val="0070C0"/>
                </a:solidFill>
              </a:rPr>
              <a:t>challenges</a:t>
            </a:r>
            <a:r>
              <a:rPr lang="nb-NO" sz="3600" dirty="0">
                <a:solidFill>
                  <a:srgbClr val="0070C0"/>
                </a:solidFill>
              </a:rPr>
              <a:t> </a:t>
            </a:r>
            <a:br>
              <a:rPr lang="nb-NO" sz="3600" dirty="0">
                <a:solidFill>
                  <a:srgbClr val="0070C0"/>
                </a:solidFill>
              </a:rPr>
            </a:br>
            <a:r>
              <a:rPr lang="nb-NO" sz="3600" dirty="0">
                <a:solidFill>
                  <a:srgbClr val="0070C0"/>
                </a:solidFill>
              </a:rPr>
              <a:t>in RNA-</a:t>
            </a:r>
            <a:r>
              <a:rPr lang="nb-NO" sz="3600" dirty="0" err="1">
                <a:solidFill>
                  <a:srgbClr val="0070C0"/>
                </a:solidFill>
              </a:rPr>
              <a:t>Seq</a:t>
            </a:r>
            <a:r>
              <a:rPr lang="nb-NO" sz="3600" dirty="0">
                <a:solidFill>
                  <a:srgbClr val="0070C0"/>
                </a:solidFill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b="1" dirty="0" err="1"/>
              <a:t>Splice</a:t>
            </a:r>
            <a:r>
              <a:rPr lang="nb-NO" b="1" dirty="0"/>
              <a:t> Junctions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to gene </a:t>
            </a:r>
            <a:r>
              <a:rPr lang="nb-NO" dirty="0" err="1"/>
              <a:t>fusions</a:t>
            </a:r>
            <a:r>
              <a:rPr lang="nb-NO" dirty="0"/>
              <a:t> and </a:t>
            </a:r>
            <a:r>
              <a:rPr lang="nb-NO" dirty="0" err="1"/>
              <a:t>read-through</a:t>
            </a:r>
            <a:r>
              <a:rPr lang="nb-NO" dirty="0"/>
              <a:t> </a:t>
            </a:r>
            <a:r>
              <a:rPr lang="nb-NO" dirty="0" err="1"/>
              <a:t>transcripts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De novo </a:t>
            </a:r>
            <a:r>
              <a:rPr lang="nb-NO" dirty="0" err="1"/>
              <a:t>transcripts</a:t>
            </a:r>
            <a:r>
              <a:rPr lang="nb-NO" dirty="0"/>
              <a:t> (Non-</a:t>
            </a:r>
            <a:r>
              <a:rPr lang="nb-NO" dirty="0" err="1"/>
              <a:t>coding</a:t>
            </a:r>
            <a:r>
              <a:rPr lang="nb-NO" dirty="0"/>
              <a:t> RNA)	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isoforms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Nucleotide</a:t>
            </a:r>
            <a:r>
              <a:rPr lang="nb-NO" dirty="0"/>
              <a:t> </a:t>
            </a:r>
            <a:r>
              <a:rPr lang="nb-NO" dirty="0" err="1"/>
              <a:t>substitusions</a:t>
            </a:r>
            <a:r>
              <a:rPr lang="nb-NO" dirty="0"/>
              <a:t> (</a:t>
            </a:r>
            <a:r>
              <a:rPr lang="nb-NO" dirty="0" err="1"/>
              <a:t>mutations</a:t>
            </a:r>
            <a:r>
              <a:rPr lang="nb-NO" dirty="0"/>
              <a:t>, RNA-</a:t>
            </a:r>
            <a:r>
              <a:rPr lang="nb-NO" dirty="0" err="1"/>
              <a:t>editing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2779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/>
              <a:t>New and faster RNA-</a:t>
            </a:r>
            <a:r>
              <a:rPr lang="nb-NO" sz="3600" b="1" dirty="0" err="1"/>
              <a:t>Seq</a:t>
            </a:r>
            <a:r>
              <a:rPr lang="nb-NO" sz="3600" b="1" dirty="0"/>
              <a:t> </a:t>
            </a:r>
            <a:r>
              <a:rPr lang="nb-NO" sz="3600" b="1" dirty="0" err="1"/>
              <a:t>aligners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375476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800" b="1" dirty="0"/>
              <a:t>HISAT</a:t>
            </a:r>
            <a:r>
              <a:rPr lang="nb-NO" sz="2800" dirty="0"/>
              <a:t> (</a:t>
            </a:r>
            <a:r>
              <a:rPr lang="nb-NO" sz="2800" b="1" dirty="0" err="1"/>
              <a:t>H</a:t>
            </a:r>
            <a:r>
              <a:rPr lang="nb-NO" sz="2800" dirty="0" err="1"/>
              <a:t>ierarchical</a:t>
            </a:r>
            <a:r>
              <a:rPr lang="nb-NO" sz="2800" dirty="0"/>
              <a:t> </a:t>
            </a:r>
            <a:r>
              <a:rPr lang="nb-NO" sz="2800" b="1" dirty="0" err="1"/>
              <a:t>I</a:t>
            </a:r>
            <a:r>
              <a:rPr lang="nb-NO" sz="2800" dirty="0" err="1"/>
              <a:t>ndexing</a:t>
            </a:r>
            <a:r>
              <a:rPr lang="nb-NO" sz="2800" dirty="0"/>
              <a:t> for </a:t>
            </a:r>
            <a:r>
              <a:rPr lang="nb-NO" sz="2800" b="1" dirty="0" err="1"/>
              <a:t>S</a:t>
            </a:r>
            <a:r>
              <a:rPr lang="nb-NO" sz="2800" dirty="0" err="1"/>
              <a:t>pliced</a:t>
            </a:r>
            <a:r>
              <a:rPr lang="nb-NO" sz="2800" dirty="0"/>
              <a:t> </a:t>
            </a:r>
            <a:r>
              <a:rPr lang="nb-NO" sz="2800" b="1" dirty="0" err="1"/>
              <a:t>A</a:t>
            </a:r>
            <a:r>
              <a:rPr lang="nb-NO" sz="2800" dirty="0" err="1"/>
              <a:t>ligment</a:t>
            </a:r>
            <a:r>
              <a:rPr lang="nb-NO" sz="2800" dirty="0"/>
              <a:t> </a:t>
            </a:r>
            <a:r>
              <a:rPr lang="nb-NO" sz="2800" dirty="0" err="1"/>
              <a:t>of</a:t>
            </a:r>
            <a:r>
              <a:rPr lang="nb-NO" sz="2800" dirty="0"/>
              <a:t> </a:t>
            </a:r>
            <a:r>
              <a:rPr lang="nb-NO" sz="2800" b="1" dirty="0" err="1"/>
              <a:t>T</a:t>
            </a:r>
            <a:r>
              <a:rPr lang="nb-NO" sz="2800" dirty="0" err="1"/>
              <a:t>ranscripts</a:t>
            </a:r>
            <a:r>
              <a:rPr lang="nb-NO" sz="2800" dirty="0"/>
              <a:t> ). </a:t>
            </a:r>
          </a:p>
          <a:p>
            <a:pPr>
              <a:spcAft>
                <a:spcPts val="600"/>
              </a:spcAft>
            </a:pPr>
            <a:r>
              <a:rPr lang="nb-NO" sz="2800" dirty="0" err="1"/>
              <a:t>Both</a:t>
            </a:r>
            <a:r>
              <a:rPr lang="nb-NO" sz="2800" dirty="0"/>
              <a:t> fast and </a:t>
            </a:r>
            <a:r>
              <a:rPr lang="nb-NO" sz="2800" dirty="0" err="1"/>
              <a:t>requires</a:t>
            </a:r>
            <a:r>
              <a:rPr lang="nb-NO" sz="2800" dirty="0"/>
              <a:t> </a:t>
            </a:r>
            <a:r>
              <a:rPr lang="nb-NO" sz="2800" dirty="0" err="1"/>
              <a:t>low</a:t>
            </a:r>
            <a:r>
              <a:rPr lang="nb-NO" sz="2800" dirty="0"/>
              <a:t> </a:t>
            </a:r>
            <a:r>
              <a:rPr lang="nb-NO" sz="2800" dirty="0" err="1"/>
              <a:t>memory</a:t>
            </a:r>
            <a:endParaRPr lang="nb-NO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884459" y="3573016"/>
            <a:ext cx="388843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Problem. Short </a:t>
            </a:r>
            <a:r>
              <a:rPr lang="nb-NO" dirty="0" err="1"/>
              <a:t>sequences</a:t>
            </a:r>
            <a:r>
              <a:rPr lang="nb-NO" dirty="0"/>
              <a:t> from </a:t>
            </a:r>
            <a:r>
              <a:rPr lang="nb-NO" dirty="0" err="1"/>
              <a:t>targeted</a:t>
            </a:r>
            <a:r>
              <a:rPr lang="nb-NO" dirty="0"/>
              <a:t> splits do not </a:t>
            </a:r>
            <a:r>
              <a:rPr lang="nb-NO" dirty="0" err="1"/>
              <a:t>map</a:t>
            </a:r>
            <a:r>
              <a:rPr lang="nb-NO" dirty="0"/>
              <a:t> </a:t>
            </a:r>
            <a:r>
              <a:rPr lang="nb-NO" dirty="0" err="1"/>
              <a:t>uniquely</a:t>
            </a:r>
            <a:r>
              <a:rPr lang="nb-NO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/>
              <a:t>Not so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up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computational</a:t>
            </a:r>
            <a:r>
              <a:rPr lang="nb-NO" dirty="0"/>
              <a:t>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6342041" y="128172"/>
            <a:ext cx="24872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/>
              <a:t>Kim, 2015, Nature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90" y="1268760"/>
            <a:ext cx="486170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70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/>
              <a:t>New and faster RNA-</a:t>
            </a:r>
            <a:r>
              <a:rPr lang="nb-NO" sz="3600" b="1" dirty="0" err="1"/>
              <a:t>Seq</a:t>
            </a:r>
            <a:r>
              <a:rPr lang="nb-NO" sz="3600" b="1" dirty="0"/>
              <a:t> </a:t>
            </a:r>
            <a:r>
              <a:rPr lang="nb-NO" sz="3600" b="1" dirty="0" err="1"/>
              <a:t>aligners</a:t>
            </a:r>
            <a:endParaRPr lang="nb-NO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4816" y="2922032"/>
            <a:ext cx="51125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b="1" dirty="0" err="1"/>
              <a:t>Novelty</a:t>
            </a:r>
            <a:r>
              <a:rPr lang="nb-NO" b="1" dirty="0"/>
              <a:t>:</a:t>
            </a:r>
            <a:r>
              <a:rPr lang="nb-NO" dirty="0"/>
              <a:t> Introduce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indexes</a:t>
            </a:r>
            <a:r>
              <a:rPr lang="nb-NO" dirty="0"/>
              <a:t> to split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in sub-</a:t>
            </a:r>
            <a:r>
              <a:rPr lang="nb-NO" dirty="0" err="1"/>
              <a:t>genomes</a:t>
            </a:r>
            <a:endParaRPr lang="nb-NO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sub-</a:t>
            </a:r>
            <a:r>
              <a:rPr lang="nb-NO" dirty="0" err="1"/>
              <a:t>genome</a:t>
            </a:r>
            <a:r>
              <a:rPr lang="nb-NO" dirty="0"/>
              <a:t>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map</a:t>
            </a:r>
            <a:r>
              <a:rPr lang="nb-NO" dirty="0"/>
              <a:t> </a:t>
            </a:r>
            <a:r>
              <a:rPr lang="nb-NO" dirty="0" err="1"/>
              <a:t>uniqely</a:t>
            </a:r>
            <a:r>
              <a:rPr lang="nb-NO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aligned</a:t>
            </a:r>
            <a:r>
              <a:rPr lang="nb-NO" dirty="0"/>
              <a:t>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to </a:t>
            </a:r>
            <a:r>
              <a:rPr lang="nb-NO" dirty="0" err="1"/>
              <a:t>indicate</a:t>
            </a:r>
            <a:r>
              <a:rPr lang="nb-NO" dirty="0"/>
              <a:t> to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region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shorter</a:t>
            </a:r>
            <a:r>
              <a:rPr lang="nb-NO" dirty="0"/>
              <a:t> part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align</a:t>
            </a:r>
            <a:endParaRPr lang="nb-NO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b="1" dirty="0"/>
              <a:t>Global </a:t>
            </a:r>
            <a:r>
              <a:rPr lang="nb-NO" b="1" dirty="0" err="1"/>
              <a:t>search</a:t>
            </a:r>
            <a:r>
              <a:rPr lang="nb-NO" b="1" dirty="0"/>
              <a:t> - </a:t>
            </a:r>
            <a:r>
              <a:rPr lang="nb-NO" b="1" dirty="0" err="1"/>
              <a:t>local</a:t>
            </a:r>
            <a:r>
              <a:rPr lang="nb-NO" b="1" dirty="0"/>
              <a:t> </a:t>
            </a:r>
            <a:r>
              <a:rPr lang="nb-NO" b="1" dirty="0" err="1"/>
              <a:t>extension</a:t>
            </a:r>
            <a:endParaRPr lang="nb-NO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b="1" dirty="0"/>
              <a:t>Key </a:t>
            </a:r>
            <a:r>
              <a:rPr lang="nb-NO" b="1" dirty="0" err="1"/>
              <a:t>concept</a:t>
            </a:r>
            <a:r>
              <a:rPr lang="nb-NO" b="1" dirty="0"/>
              <a:t>: </a:t>
            </a:r>
            <a:r>
              <a:rPr lang="nb-NO" b="1" dirty="0" err="1"/>
              <a:t>Move</a:t>
            </a:r>
            <a:r>
              <a:rPr lang="nb-NO" b="1" dirty="0"/>
              <a:t> </a:t>
            </a:r>
            <a:r>
              <a:rPr lang="nb-NO" b="1" dirty="0" err="1"/>
              <a:t>computational</a:t>
            </a:r>
            <a:r>
              <a:rPr lang="nb-NO" b="1" dirty="0"/>
              <a:t> </a:t>
            </a:r>
            <a:r>
              <a:rPr lang="nb-NO" b="1" dirty="0" err="1"/>
              <a:t>burden</a:t>
            </a:r>
            <a:r>
              <a:rPr lang="nb-NO" b="1" dirty="0"/>
              <a:t> from </a:t>
            </a:r>
            <a:r>
              <a:rPr lang="nb-NO" b="1" dirty="0" err="1"/>
              <a:t>alignment</a:t>
            </a:r>
            <a:r>
              <a:rPr lang="nb-NO" b="1" dirty="0"/>
              <a:t> to </a:t>
            </a:r>
            <a:r>
              <a:rPr lang="nb-NO" b="1" dirty="0" err="1"/>
              <a:t>indexing</a:t>
            </a:r>
            <a:r>
              <a:rPr lang="nb-NO" b="1" dirty="0"/>
              <a:t>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6342041" y="128172"/>
            <a:ext cx="24872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/>
              <a:t>Kim, 2015, Nature Methods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90" y="1268760"/>
            <a:ext cx="486170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2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b="1" dirty="0" err="1"/>
              <a:t>Isoform</a:t>
            </a:r>
            <a:r>
              <a:rPr lang="nb-NO" sz="2800" b="1" dirty="0"/>
              <a:t> </a:t>
            </a:r>
            <a:r>
              <a:rPr lang="nb-NO" sz="2800" b="1" dirty="0" err="1"/>
              <a:t>identifiaction</a:t>
            </a:r>
            <a:r>
              <a:rPr lang="nb-NO" sz="2800" b="1" dirty="0"/>
              <a:t>, </a:t>
            </a:r>
            <a:r>
              <a:rPr lang="nb-NO" sz="2800" b="1" dirty="0" err="1"/>
              <a:t>abundance</a:t>
            </a:r>
            <a:r>
              <a:rPr lang="nb-NO" sz="2800" b="1" dirty="0"/>
              <a:t> </a:t>
            </a:r>
            <a:r>
              <a:rPr lang="nb-NO" sz="2800" b="1" dirty="0" err="1"/>
              <a:t>estimation</a:t>
            </a:r>
            <a:r>
              <a:rPr lang="nb-NO" sz="2800" b="1" dirty="0"/>
              <a:t> and </a:t>
            </a:r>
            <a:r>
              <a:rPr lang="nb-NO" sz="2800" b="1" dirty="0" err="1"/>
              <a:t>differential</a:t>
            </a:r>
            <a:r>
              <a:rPr lang="nb-NO" sz="2800" b="1" dirty="0"/>
              <a:t> </a:t>
            </a:r>
            <a:r>
              <a:rPr lang="nb-NO" sz="2800" b="1" dirty="0" err="1"/>
              <a:t>expression</a:t>
            </a:r>
            <a:r>
              <a:rPr lang="nb-NO" sz="2800" b="1" dirty="0"/>
              <a:t> from RNA-</a:t>
            </a:r>
            <a:r>
              <a:rPr lang="nb-NO" sz="2800" b="1" dirty="0" err="1"/>
              <a:t>Seq</a:t>
            </a:r>
            <a:endParaRPr lang="nb-NO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907704" y="4077072"/>
            <a:ext cx="165618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4139952" y="4077072"/>
            <a:ext cx="316835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255428" y="6165304"/>
            <a:ext cx="165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Adapted</a:t>
            </a:r>
            <a:r>
              <a:rPr lang="nb-NO" sz="1400" dirty="0"/>
              <a:t> from</a:t>
            </a:r>
          </a:p>
          <a:p>
            <a:r>
              <a:rPr lang="nb-NO" sz="1400" dirty="0"/>
              <a:t>Richards, 2010, NAR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63" y="1659183"/>
            <a:ext cx="1297682" cy="58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8" y="2288801"/>
            <a:ext cx="1943472" cy="47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729" y="1994632"/>
            <a:ext cx="1388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b="1" dirty="0" err="1">
                <a:solidFill>
                  <a:srgbClr val="00B050"/>
                </a:solidFill>
              </a:rPr>
              <a:t>Exon</a:t>
            </a:r>
            <a:r>
              <a:rPr lang="nb-NO" sz="1600" b="1" dirty="0">
                <a:solidFill>
                  <a:srgbClr val="00B050"/>
                </a:solidFill>
              </a:rPr>
              <a:t> </a:t>
            </a:r>
            <a:r>
              <a:rPr lang="nb-NO" sz="1600" b="1" dirty="0" err="1">
                <a:solidFill>
                  <a:srgbClr val="00B050"/>
                </a:solidFill>
              </a:rPr>
              <a:t>mapping</a:t>
            </a:r>
            <a:endParaRPr lang="nb-NO" sz="1600" b="1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52601"/>
            <a:ext cx="4525874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835696" y="2748968"/>
            <a:ext cx="0" cy="30858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441" y="2745392"/>
            <a:ext cx="143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b="1" dirty="0" err="1">
                <a:solidFill>
                  <a:srgbClr val="00B050"/>
                </a:solidFill>
              </a:rPr>
              <a:t>Isoform</a:t>
            </a:r>
            <a:r>
              <a:rPr lang="nb-NO" sz="1600" b="1" dirty="0">
                <a:solidFill>
                  <a:srgbClr val="00B050"/>
                </a:solidFill>
              </a:rPr>
              <a:t> </a:t>
            </a:r>
            <a:r>
              <a:rPr lang="nb-NO" sz="1600" b="1" dirty="0" err="1">
                <a:solidFill>
                  <a:srgbClr val="00B050"/>
                </a:solidFill>
              </a:rPr>
              <a:t>model</a:t>
            </a:r>
            <a:endParaRPr lang="nb-NO" sz="1600" b="1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41104" y="3760279"/>
            <a:ext cx="0" cy="56882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76" y="4287284"/>
            <a:ext cx="2831512" cy="160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70441" y="3760279"/>
            <a:ext cx="1835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b="1" dirty="0" err="1">
                <a:solidFill>
                  <a:srgbClr val="00B050"/>
                </a:solidFill>
              </a:rPr>
              <a:t>Isoform</a:t>
            </a:r>
            <a:r>
              <a:rPr lang="nb-NO" sz="1600" b="1" dirty="0">
                <a:solidFill>
                  <a:srgbClr val="00B050"/>
                </a:solidFill>
              </a:rPr>
              <a:t> </a:t>
            </a:r>
            <a:r>
              <a:rPr lang="nb-NO" sz="1600" b="1" dirty="0" err="1">
                <a:solidFill>
                  <a:srgbClr val="00B050"/>
                </a:solidFill>
              </a:rPr>
              <a:t>abundance</a:t>
            </a:r>
            <a:endParaRPr lang="nb-NO" sz="1600" b="1" dirty="0">
              <a:solidFill>
                <a:srgbClr val="00B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03308" y="4337692"/>
            <a:ext cx="126014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74" y="2703138"/>
            <a:ext cx="4266460" cy="76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884199" y="4636372"/>
            <a:ext cx="1850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600" b="1" dirty="0" err="1">
                <a:solidFill>
                  <a:srgbClr val="00B050"/>
                </a:solidFill>
              </a:rPr>
              <a:t>Differential</a:t>
            </a:r>
            <a:r>
              <a:rPr lang="nb-NO" sz="1600" b="1" dirty="0">
                <a:solidFill>
                  <a:srgbClr val="00B050"/>
                </a:solidFill>
              </a:rPr>
              <a:t> </a:t>
            </a:r>
            <a:r>
              <a:rPr lang="nb-NO" sz="1600" b="1" dirty="0" err="1">
                <a:solidFill>
                  <a:srgbClr val="00B050"/>
                </a:solidFill>
              </a:rPr>
              <a:t>isoform</a:t>
            </a:r>
            <a:endParaRPr lang="nb-NO" sz="1600" b="1" dirty="0">
              <a:solidFill>
                <a:srgbClr val="00B050"/>
              </a:solidFill>
            </a:endParaRPr>
          </a:p>
          <a:p>
            <a:pPr algn="ctr"/>
            <a:r>
              <a:rPr lang="nb-NO" sz="1600" b="1" dirty="0" err="1">
                <a:solidFill>
                  <a:srgbClr val="00B050"/>
                </a:solidFill>
              </a:rPr>
              <a:t>expression</a:t>
            </a:r>
            <a:r>
              <a:rPr lang="nb-NO" sz="1600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288" y="3720653"/>
            <a:ext cx="2664296" cy="11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4716016" y="1659183"/>
            <a:ext cx="0" cy="502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7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b="1" dirty="0" err="1"/>
              <a:t>Isoform</a:t>
            </a:r>
            <a:r>
              <a:rPr lang="nb-NO" sz="3200" b="1" dirty="0"/>
              <a:t> </a:t>
            </a:r>
            <a:r>
              <a:rPr lang="nb-NO" sz="3200" b="1" dirty="0" err="1"/>
              <a:t>identification</a:t>
            </a:r>
            <a:r>
              <a:rPr lang="nb-NO" sz="3200" b="1" dirty="0"/>
              <a:t> and </a:t>
            </a:r>
            <a:r>
              <a:rPr lang="nb-NO" sz="3200" b="1" dirty="0" err="1"/>
              <a:t>abundance</a:t>
            </a:r>
            <a:r>
              <a:rPr lang="nb-NO" sz="3200" b="1" dirty="0"/>
              <a:t> </a:t>
            </a:r>
            <a:r>
              <a:rPr lang="nb-NO" sz="3200" b="1" dirty="0" err="1"/>
              <a:t>etimation</a:t>
            </a:r>
            <a:r>
              <a:rPr lang="nb-NO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aligned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(from TopHat2, STAR, HISAT or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program) as input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expressed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sample, as </a:t>
            </a:r>
            <a:r>
              <a:rPr lang="nb-NO" dirty="0" err="1"/>
              <a:t>well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isoform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preferred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for single end </a:t>
            </a:r>
            <a:r>
              <a:rPr lang="nb-NO" dirty="0" err="1"/>
              <a:t>reads</a:t>
            </a:r>
            <a:r>
              <a:rPr lang="nb-NO" dirty="0"/>
              <a:t>.</a:t>
            </a:r>
          </a:p>
          <a:p>
            <a:r>
              <a:rPr lang="nb-NO" b="1" dirty="0"/>
              <a:t>Challenge: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A sample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from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gene </a:t>
            </a:r>
            <a:r>
              <a:rPr lang="nb-NO" dirty="0" err="1"/>
              <a:t>with</a:t>
            </a:r>
            <a:r>
              <a:rPr lang="nb-NO" dirty="0"/>
              <a:t> different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. </a:t>
            </a:r>
          </a:p>
          <a:p>
            <a:pPr lvl="1"/>
            <a:r>
              <a:rPr lang="nb-NO" dirty="0" err="1"/>
              <a:t>Construct</a:t>
            </a:r>
            <a:r>
              <a:rPr lang="nb-NO" dirty="0"/>
              <a:t> a gene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best </a:t>
            </a:r>
            <a:r>
              <a:rPr lang="nb-NO" dirty="0" err="1"/>
              <a:t>explains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data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6749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980728"/>
          </a:xfrm>
        </p:spPr>
        <p:txBody>
          <a:bodyPr>
            <a:noAutofit/>
          </a:bodyPr>
          <a:lstStyle/>
          <a:p>
            <a:r>
              <a:rPr lang="nb-NO" sz="3200" dirty="0" err="1"/>
              <a:t>Isoform</a:t>
            </a:r>
            <a:r>
              <a:rPr lang="nb-NO" sz="3200" dirty="0"/>
              <a:t> </a:t>
            </a:r>
            <a:r>
              <a:rPr lang="nb-NO" sz="3200" dirty="0" err="1"/>
              <a:t>identification</a:t>
            </a:r>
            <a:r>
              <a:rPr lang="nb-NO" sz="3200" dirty="0"/>
              <a:t> and </a:t>
            </a:r>
            <a:r>
              <a:rPr lang="nb-NO" sz="3200" dirty="0" err="1"/>
              <a:t>abundance</a:t>
            </a:r>
            <a:r>
              <a:rPr lang="nb-NO" sz="3200" dirty="0"/>
              <a:t> </a:t>
            </a:r>
            <a:r>
              <a:rPr lang="nb-NO" sz="3200" dirty="0" err="1"/>
              <a:t>etimation</a:t>
            </a:r>
            <a:r>
              <a:rPr lang="nb-NO" sz="3200" dirty="0"/>
              <a:t> in </a:t>
            </a:r>
            <a:r>
              <a:rPr lang="nb-NO" sz="3200" b="1" dirty="0" err="1"/>
              <a:t>Cufflinks</a:t>
            </a:r>
            <a:endParaRPr lang="nb-N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653136"/>
            <a:ext cx="8064896" cy="1872208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nb-NO" dirty="0"/>
              <a:t>Bundle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paired</a:t>
            </a:r>
            <a:r>
              <a:rPr lang="nb-NO" dirty="0"/>
              <a:t>-end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mapped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endParaRPr lang="nb-NO" dirty="0"/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nb-NO" dirty="0"/>
              <a:t>Reads </a:t>
            </a:r>
            <a:r>
              <a:rPr lang="nb-NO" dirty="0" err="1"/>
              <a:t>align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genome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gaps </a:t>
            </a: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nb-NO" dirty="0"/>
              <a:t>Reads </a:t>
            </a:r>
            <a:r>
              <a:rPr lang="nb-NO" dirty="0" err="1"/>
              <a:t>align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gaps, </a:t>
            </a:r>
            <a:r>
              <a:rPr lang="nb-NO" dirty="0" err="1"/>
              <a:t>indicative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splicing</a:t>
            </a:r>
            <a:r>
              <a:rPr lang="nb-NO" dirty="0"/>
              <a:t> </a:t>
            </a:r>
            <a:r>
              <a:rPr lang="nb-NO" dirty="0" err="1"/>
              <a:t>events</a:t>
            </a:r>
            <a:endParaRPr lang="nb-NO" dirty="0"/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nb-NO" b="1" dirty="0" err="1"/>
              <a:t>Task</a:t>
            </a:r>
            <a:r>
              <a:rPr lang="nb-NO" b="1" dirty="0"/>
              <a:t>:</a:t>
            </a:r>
            <a:r>
              <a:rPr lang="nb-NO" dirty="0"/>
              <a:t> Given </a:t>
            </a:r>
            <a:r>
              <a:rPr lang="nb-NO" dirty="0" err="1"/>
              <a:t>the</a:t>
            </a:r>
            <a:r>
              <a:rPr lang="nb-NO" dirty="0"/>
              <a:t> data. How do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isoforms</a:t>
            </a:r>
            <a:r>
              <a:rPr lang="nb-NO" dirty="0"/>
              <a:t> present, and </a:t>
            </a:r>
            <a:r>
              <a:rPr lang="nb-NO" dirty="0" err="1"/>
              <a:t>their</a:t>
            </a:r>
            <a:r>
              <a:rPr lang="nb-NO" dirty="0"/>
              <a:t> relative </a:t>
            </a:r>
            <a:r>
              <a:rPr lang="nb-NO" dirty="0" err="1"/>
              <a:t>abundancies</a:t>
            </a:r>
            <a:r>
              <a:rPr lang="nb-NO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968" y="1873672"/>
            <a:ext cx="720080" cy="83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3635"/>
            <a:ext cx="7272808" cy="34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8640" y="207188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Bundle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39952" y="2245514"/>
            <a:ext cx="1800200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07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identification</a:t>
            </a:r>
            <a:r>
              <a:rPr lang="nb-NO" sz="3600" dirty="0"/>
              <a:t> in </a:t>
            </a:r>
            <a:r>
              <a:rPr lang="nb-NO" sz="3600" dirty="0" err="1"/>
              <a:t>Cufflinks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Create</a:t>
            </a:r>
            <a:r>
              <a:rPr lang="nb-NO" dirty="0"/>
              <a:t> an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links (</a:t>
            </a:r>
            <a:r>
              <a:rPr lang="nb-NO" dirty="0" err="1"/>
              <a:t>edges</a:t>
            </a:r>
            <a:r>
              <a:rPr lang="nb-NO" dirty="0"/>
              <a:t>) </a:t>
            </a:r>
            <a:r>
              <a:rPr lang="nb-NO" dirty="0" err="1"/>
              <a:t>between</a:t>
            </a:r>
            <a:r>
              <a:rPr lang="nb-NO" dirty="0"/>
              <a:t> all fragments (nodes)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overlap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b="1" dirty="0" err="1"/>
              <a:t>Some</a:t>
            </a:r>
            <a:r>
              <a:rPr lang="nb-NO" b="1" dirty="0"/>
              <a:t> fragments </a:t>
            </a:r>
            <a:r>
              <a:rPr lang="nb-NO" b="1" dirty="0" err="1"/>
              <a:t>will</a:t>
            </a:r>
            <a:r>
              <a:rPr lang="nb-NO" b="1" dirty="0"/>
              <a:t> be «</a:t>
            </a:r>
            <a:r>
              <a:rPr lang="nb-NO" b="1" dirty="0" err="1"/>
              <a:t>incompatible</a:t>
            </a:r>
            <a:r>
              <a:rPr lang="nb-NO" b="1" dirty="0"/>
              <a:t>»,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</a:t>
            </a:r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. </a:t>
            </a:r>
            <a:r>
              <a:rPr lang="nb-NO" dirty="0" err="1"/>
              <a:t>These</a:t>
            </a:r>
            <a:r>
              <a:rPr lang="nb-NO" dirty="0"/>
              <a:t> must have </a:t>
            </a:r>
            <a:r>
              <a:rPr lang="nb-NO" dirty="0" err="1"/>
              <a:t>originated</a:t>
            </a:r>
            <a:r>
              <a:rPr lang="nb-NO" dirty="0"/>
              <a:t> from </a:t>
            </a:r>
            <a:r>
              <a:rPr lang="nb-NO" dirty="0" err="1"/>
              <a:t>distinct</a:t>
            </a:r>
            <a:r>
              <a:rPr lang="nb-NO" dirty="0"/>
              <a:t> </a:t>
            </a:r>
            <a:r>
              <a:rPr lang="nb-NO" dirty="0" err="1"/>
              <a:t>spliced</a:t>
            </a:r>
            <a:r>
              <a:rPr lang="nb-NO" dirty="0"/>
              <a:t> RNA </a:t>
            </a:r>
            <a:r>
              <a:rPr lang="nb-NO" dirty="0" err="1"/>
              <a:t>isoforms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b="1" dirty="0" err="1"/>
              <a:t>Figure</a:t>
            </a:r>
            <a:r>
              <a:rPr lang="nb-NO" b="1" dirty="0"/>
              <a:t>:</a:t>
            </a:r>
            <a:r>
              <a:rPr lang="nb-NO" dirty="0"/>
              <a:t> </a:t>
            </a:r>
            <a:r>
              <a:rPr lang="nb-NO" dirty="0" err="1">
                <a:solidFill>
                  <a:srgbClr val="FFC000"/>
                </a:solidFill>
              </a:rPr>
              <a:t>Yellow</a:t>
            </a:r>
            <a:r>
              <a:rPr lang="nb-NO" dirty="0"/>
              <a:t>, </a:t>
            </a:r>
            <a:r>
              <a:rPr lang="nb-N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blue</a:t>
            </a:r>
            <a:r>
              <a:rPr lang="nb-NO" dirty="0"/>
              <a:t> and </a:t>
            </a:r>
            <a:r>
              <a:rPr lang="nb-NO" dirty="0">
                <a:solidFill>
                  <a:srgbClr val="FF0000"/>
                </a:solidFill>
              </a:rPr>
              <a:t>red</a:t>
            </a:r>
            <a:r>
              <a:rPr lang="nb-NO" dirty="0"/>
              <a:t> fragments </a:t>
            </a:r>
            <a:r>
              <a:rPr lang="nb-NO" dirty="0" err="1"/>
              <a:t>incompatible</a:t>
            </a:r>
            <a:r>
              <a:rPr lang="nb-NO" dirty="0"/>
              <a:t>. 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have </a:t>
            </a:r>
            <a:r>
              <a:rPr lang="nb-NO" dirty="0" err="1"/>
              <a:t>originated</a:t>
            </a:r>
            <a:r>
              <a:rPr lang="nb-NO" dirty="0"/>
              <a:t> from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Transcripts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assembled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32" y="1484784"/>
            <a:ext cx="4880542" cy="43924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283968" y="1628800"/>
            <a:ext cx="720080" cy="83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9576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4" y="2060848"/>
            <a:ext cx="524218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identification</a:t>
            </a:r>
            <a:r>
              <a:rPr lang="nb-NO" sz="3600" dirty="0"/>
              <a:t> in </a:t>
            </a:r>
            <a:r>
              <a:rPr lang="nb-NO" sz="3600" dirty="0" err="1"/>
              <a:t>Cufflinks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Identify</a:t>
            </a:r>
            <a:r>
              <a:rPr lang="nb-NO" dirty="0"/>
              <a:t> a minimal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paths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cover all fragments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overlap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paths</a:t>
            </a:r>
            <a:r>
              <a:rPr lang="nb-NO" dirty="0"/>
              <a:t> </a:t>
            </a:r>
            <a:r>
              <a:rPr lang="nb-NO" dirty="0" err="1"/>
              <a:t>correspond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isoforms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Apply</a:t>
            </a:r>
            <a:r>
              <a:rPr lang="nb-NO" dirty="0"/>
              <a:t> </a:t>
            </a:r>
            <a:r>
              <a:rPr lang="nb-NO" b="1" dirty="0" err="1"/>
              <a:t>Dilworth’s</a:t>
            </a:r>
            <a:r>
              <a:rPr lang="nb-NO" b="1" dirty="0"/>
              <a:t> </a:t>
            </a:r>
            <a:r>
              <a:rPr lang="nb-NO" b="1" dirty="0" err="1"/>
              <a:t>Theorem</a:t>
            </a:r>
            <a:r>
              <a:rPr lang="nb-NO" dirty="0"/>
              <a:t>: </a:t>
            </a:r>
            <a:r>
              <a:rPr lang="nb-NO" i="1" dirty="0"/>
              <a:t>The </a:t>
            </a:r>
            <a:r>
              <a:rPr lang="nb-NO" i="1" dirty="0" err="1"/>
              <a:t>number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mutually</a:t>
            </a:r>
            <a:r>
              <a:rPr lang="nb-NO" i="1" dirty="0"/>
              <a:t> </a:t>
            </a:r>
            <a:r>
              <a:rPr lang="nb-NO" i="1" dirty="0" err="1"/>
              <a:t>incompatible</a:t>
            </a:r>
            <a:r>
              <a:rPr lang="nb-NO" i="1" dirty="0"/>
              <a:t> </a:t>
            </a:r>
            <a:r>
              <a:rPr lang="nb-NO" i="1" dirty="0" err="1"/>
              <a:t>reads</a:t>
            </a:r>
            <a:r>
              <a:rPr lang="nb-NO" i="1" dirty="0"/>
              <a:t> is </a:t>
            </a:r>
            <a:r>
              <a:rPr lang="nb-NO" i="1" dirty="0" err="1"/>
              <a:t>the</a:t>
            </a:r>
            <a:r>
              <a:rPr lang="nb-NO" i="1" dirty="0"/>
              <a:t> same as </a:t>
            </a:r>
            <a:r>
              <a:rPr lang="nb-NO" i="1" dirty="0" err="1"/>
              <a:t>the</a:t>
            </a:r>
            <a:r>
              <a:rPr lang="nb-NO" i="1" dirty="0"/>
              <a:t> minimum </a:t>
            </a:r>
            <a:r>
              <a:rPr lang="nb-NO" i="1" dirty="0" err="1"/>
              <a:t>number</a:t>
            </a:r>
            <a:r>
              <a:rPr lang="nb-NO" i="1" dirty="0"/>
              <a:t> </a:t>
            </a:r>
            <a:r>
              <a:rPr lang="nb-NO" i="1" dirty="0" err="1"/>
              <a:t>of</a:t>
            </a:r>
            <a:r>
              <a:rPr lang="nb-NO" i="1" dirty="0"/>
              <a:t> </a:t>
            </a:r>
            <a:r>
              <a:rPr lang="nb-NO" i="1" dirty="0" err="1"/>
              <a:t>transcripts</a:t>
            </a:r>
            <a:r>
              <a:rPr lang="nb-NO" i="1" dirty="0"/>
              <a:t> </a:t>
            </a:r>
            <a:r>
              <a:rPr lang="nb-NO" i="1" dirty="0" err="1"/>
              <a:t>needed</a:t>
            </a:r>
            <a:r>
              <a:rPr lang="nb-NO" i="1" dirty="0"/>
              <a:t> to </a:t>
            </a:r>
            <a:r>
              <a:rPr lang="nb-NO" i="1" dirty="0" err="1"/>
              <a:t>explain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fragments </a:t>
            </a:r>
          </a:p>
          <a:p>
            <a:pPr>
              <a:spcAft>
                <a:spcPts val="600"/>
              </a:spcAft>
            </a:pPr>
            <a:r>
              <a:rPr lang="nb-NO" b="1" dirty="0" err="1"/>
              <a:t>Example</a:t>
            </a:r>
            <a:r>
              <a:rPr lang="nb-NO" dirty="0"/>
              <a:t>: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minimally</a:t>
            </a:r>
            <a:r>
              <a:rPr lang="nb-NO" dirty="0"/>
              <a:t> be </a:t>
            </a:r>
            <a:r>
              <a:rPr lang="nb-NO" dirty="0" err="1"/>
              <a:t>covered</a:t>
            </a:r>
            <a:r>
              <a:rPr lang="nb-NO" dirty="0"/>
              <a:t> by </a:t>
            </a:r>
            <a:r>
              <a:rPr lang="nb-NO" b="1" dirty="0" err="1"/>
              <a:t>three</a:t>
            </a:r>
            <a:r>
              <a:rPr lang="nb-NO" b="1" dirty="0"/>
              <a:t> </a:t>
            </a:r>
            <a:r>
              <a:rPr lang="nb-NO" b="1" dirty="0" err="1"/>
              <a:t>paths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dirty="0" err="1"/>
              <a:t>yellow</a:t>
            </a:r>
            <a:r>
              <a:rPr lang="nb-NO" dirty="0"/>
              <a:t>, </a:t>
            </a:r>
            <a:r>
              <a:rPr lang="nb-NO" dirty="0" err="1"/>
              <a:t>blue</a:t>
            </a:r>
            <a:r>
              <a:rPr lang="nb-NO" dirty="0"/>
              <a:t> and red)</a:t>
            </a:r>
          </a:p>
        </p:txBody>
      </p:sp>
    </p:spTree>
    <p:extLst>
      <p:ext uri="{BB962C8B-B14F-4D97-AF65-F5344CB8AC3E}">
        <p14:creationId xmlns:p14="http://schemas.microsoft.com/office/powerpoint/2010/main" val="167063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abundance</a:t>
            </a:r>
            <a:r>
              <a:rPr lang="nb-NO" sz="3600" dirty="0"/>
              <a:t>  </a:t>
            </a:r>
            <a:r>
              <a:rPr lang="nb-NO" sz="3600" dirty="0" err="1"/>
              <a:t>estimation</a:t>
            </a:r>
            <a:r>
              <a:rPr lang="nb-NO" sz="3600" dirty="0"/>
              <a:t> in </a:t>
            </a:r>
            <a:r>
              <a:rPr lang="nb-NO" sz="3600" dirty="0" err="1"/>
              <a:t>Cufflinks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33728"/>
            <a:ext cx="4042792" cy="4925144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/>
              <a:t>Match fragments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identified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from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have </a:t>
            </a:r>
            <a:r>
              <a:rPr lang="nb-NO" dirty="0" err="1"/>
              <a:t>originated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 err="1"/>
              <a:t>Yellow</a:t>
            </a:r>
            <a:r>
              <a:rPr lang="nb-NO" dirty="0"/>
              <a:t>, </a:t>
            </a:r>
            <a:r>
              <a:rPr lang="nb-NO" dirty="0" err="1"/>
              <a:t>blue</a:t>
            </a:r>
            <a:r>
              <a:rPr lang="nb-NO" dirty="0"/>
              <a:t> and red: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originate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respective</a:t>
            </a:r>
            <a:r>
              <a:rPr lang="nb-NO" dirty="0"/>
              <a:t> </a:t>
            </a:r>
            <a:r>
              <a:rPr lang="nb-NO" dirty="0" err="1"/>
              <a:t>colored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isoforms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/>
              <a:t>Purple: </a:t>
            </a:r>
            <a:r>
              <a:rPr lang="nb-NO" dirty="0" err="1"/>
              <a:t>Could</a:t>
            </a:r>
            <a:r>
              <a:rPr lang="nb-NO" dirty="0"/>
              <a:t> (</a:t>
            </a:r>
            <a:r>
              <a:rPr lang="nb-NO" dirty="0" err="1"/>
              <a:t>theoretically</a:t>
            </a:r>
            <a:r>
              <a:rPr lang="nb-NO" dirty="0"/>
              <a:t>)have </a:t>
            </a:r>
            <a:r>
              <a:rPr lang="nb-NO" dirty="0" err="1"/>
              <a:t>originated</a:t>
            </a:r>
            <a:r>
              <a:rPr lang="nb-NO" dirty="0"/>
              <a:t> from red or </a:t>
            </a:r>
            <a:r>
              <a:rPr lang="nb-NO" dirty="0" err="1"/>
              <a:t>blue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/>
              <a:t>Grey: </a:t>
            </a:r>
            <a:r>
              <a:rPr lang="nb-NO" dirty="0" err="1"/>
              <a:t>Could</a:t>
            </a:r>
            <a:r>
              <a:rPr lang="nb-NO" dirty="0"/>
              <a:t> have </a:t>
            </a:r>
            <a:r>
              <a:rPr lang="nb-NO" dirty="0" err="1"/>
              <a:t>originated</a:t>
            </a:r>
            <a:r>
              <a:rPr lang="nb-NO" dirty="0"/>
              <a:t> from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isoform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The </a:t>
            </a:r>
            <a:r>
              <a:rPr lang="nb-NO" dirty="0" err="1"/>
              <a:t>insert-length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purple</a:t>
            </a:r>
            <a:r>
              <a:rPr lang="nb-NO" dirty="0"/>
              <a:t> fragment makes it </a:t>
            </a:r>
            <a:r>
              <a:rPr lang="nb-NO" dirty="0" err="1"/>
              <a:t>highly</a:t>
            </a:r>
            <a:r>
              <a:rPr lang="nb-NO" dirty="0"/>
              <a:t> probable </a:t>
            </a:r>
            <a:r>
              <a:rPr lang="nb-NO" dirty="0" err="1"/>
              <a:t>that</a:t>
            </a:r>
            <a:r>
              <a:rPr lang="nb-NO" dirty="0"/>
              <a:t> it </a:t>
            </a:r>
            <a:r>
              <a:rPr lang="nb-NO" dirty="0" err="1"/>
              <a:t>originates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blue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to </a:t>
            </a:r>
            <a:r>
              <a:rPr lang="nb-NO" dirty="0" err="1"/>
              <a:t>isoforms</a:t>
            </a:r>
            <a:r>
              <a:rPr lang="nb-NO" dirty="0"/>
              <a:t> by a </a:t>
            </a:r>
            <a:r>
              <a:rPr lang="nb-NO" dirty="0" err="1"/>
              <a:t>statistical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(</a:t>
            </a:r>
            <a:r>
              <a:rPr lang="nb-NO" dirty="0" err="1"/>
              <a:t>Expectation</a:t>
            </a:r>
            <a:r>
              <a:rPr lang="nb-NO" dirty="0"/>
              <a:t> </a:t>
            </a:r>
            <a:r>
              <a:rPr lang="nb-NO" dirty="0" err="1"/>
              <a:t>Maximization</a:t>
            </a:r>
            <a:r>
              <a:rPr lang="nb-NO" dirty="0"/>
              <a:t> – EM)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relative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 </a:t>
            </a:r>
            <a:r>
              <a:rPr lang="nb-NO" dirty="0" err="1"/>
              <a:t>isoforms</a:t>
            </a:r>
            <a:r>
              <a:rPr lang="nb-NO" dirty="0"/>
              <a:t>. </a:t>
            </a:r>
          </a:p>
          <a:p>
            <a:pPr>
              <a:spcAft>
                <a:spcPts val="600"/>
              </a:spcAft>
            </a:pPr>
            <a:endParaRPr lang="nb-NO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2776"/>
            <a:ext cx="3816424" cy="247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05303"/>
            <a:ext cx="2567249" cy="2053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6136" y="5232087"/>
            <a:ext cx="576064" cy="1149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58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abundance</a:t>
            </a:r>
            <a:r>
              <a:rPr lang="nb-NO" sz="3600" dirty="0"/>
              <a:t>  </a:t>
            </a:r>
            <a:r>
              <a:rPr lang="nb-NO" sz="3600" dirty="0" err="1"/>
              <a:t>estimation</a:t>
            </a:r>
            <a:r>
              <a:rPr lang="nb-NO" sz="3600" dirty="0"/>
              <a:t> in </a:t>
            </a:r>
            <a:r>
              <a:rPr lang="nb-NO" sz="3600" b="1" dirty="0" err="1"/>
              <a:t>StringTie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787208" cy="20448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800" dirty="0"/>
              <a:t>Faster and more </a:t>
            </a:r>
            <a:r>
              <a:rPr lang="nb-NO" sz="2800" dirty="0" err="1"/>
              <a:t>accurate</a:t>
            </a:r>
            <a:r>
              <a:rPr lang="nb-NO" sz="2800" dirty="0"/>
              <a:t>(?) </a:t>
            </a:r>
            <a:r>
              <a:rPr lang="nb-NO" sz="2800" dirty="0" err="1"/>
              <a:t>compared</a:t>
            </a:r>
            <a:r>
              <a:rPr lang="nb-NO" sz="2800" dirty="0"/>
              <a:t> to </a:t>
            </a:r>
            <a:r>
              <a:rPr lang="nb-NO" sz="2800" dirty="0" err="1"/>
              <a:t>Cufflinks</a:t>
            </a:r>
            <a:endParaRPr lang="nb-NO" sz="2800" dirty="0"/>
          </a:p>
          <a:p>
            <a:pPr>
              <a:spcAft>
                <a:spcPts val="600"/>
              </a:spcAft>
            </a:pPr>
            <a:r>
              <a:rPr lang="nb-NO" sz="2800" dirty="0"/>
              <a:t>Combination og </a:t>
            </a:r>
            <a:r>
              <a:rPr lang="nb-NO" sz="2800" dirty="0" err="1"/>
              <a:t>genome-guided</a:t>
            </a:r>
            <a:r>
              <a:rPr lang="nb-NO" sz="2800" dirty="0"/>
              <a:t> and </a:t>
            </a:r>
            <a:r>
              <a:rPr lang="nb-NO" sz="2800" dirty="0" err="1"/>
              <a:t>de-novo</a:t>
            </a:r>
            <a:r>
              <a:rPr lang="nb-NO" sz="2800" dirty="0"/>
              <a:t> </a:t>
            </a:r>
            <a:r>
              <a:rPr lang="nb-NO" sz="2800" dirty="0" err="1"/>
              <a:t>isoform</a:t>
            </a:r>
            <a:r>
              <a:rPr lang="nb-NO" sz="2800" dirty="0"/>
              <a:t>/</a:t>
            </a:r>
            <a:r>
              <a:rPr lang="nb-NO" sz="2800" dirty="0" err="1"/>
              <a:t>transcript</a:t>
            </a:r>
            <a:r>
              <a:rPr lang="nb-NO" sz="2800" dirty="0"/>
              <a:t> </a:t>
            </a:r>
            <a:r>
              <a:rPr lang="nb-NO" sz="2800" dirty="0" err="1"/>
              <a:t>discovery</a:t>
            </a:r>
            <a:endParaRPr lang="nb-NO" sz="2800" dirty="0"/>
          </a:p>
          <a:p>
            <a:pPr>
              <a:spcAft>
                <a:spcPts val="600"/>
              </a:spcAft>
            </a:pPr>
            <a:endParaRPr lang="nb-NO" dirty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16632"/>
            <a:ext cx="23814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600" dirty="0" err="1"/>
              <a:t>Pertea</a:t>
            </a:r>
            <a:r>
              <a:rPr lang="nb-NO" sz="1600" dirty="0"/>
              <a:t> et al., </a:t>
            </a:r>
            <a:r>
              <a:rPr lang="nb-NO" sz="1600" b="1" dirty="0"/>
              <a:t>2015</a:t>
            </a:r>
            <a:r>
              <a:rPr lang="nb-NO" sz="1600" dirty="0"/>
              <a:t>, </a:t>
            </a:r>
            <a:r>
              <a:rPr lang="nb-NO" sz="1600" i="1" dirty="0"/>
              <a:t>Nature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32954"/>
            <a:ext cx="6136346" cy="2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16800" y="5957541"/>
            <a:ext cx="2597445" cy="44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2771800" y="3789040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1116400" y="3933056"/>
            <a:ext cx="3600400" cy="187220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611560" y="3506255"/>
            <a:ext cx="2597445" cy="44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/>
          <p:cNvSpPr/>
          <p:nvPr/>
        </p:nvSpPr>
        <p:spPr>
          <a:xfrm>
            <a:off x="755576" y="3529608"/>
            <a:ext cx="2453429" cy="313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2336163" y="3639082"/>
            <a:ext cx="2453429" cy="2094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4757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abundance</a:t>
            </a:r>
            <a:r>
              <a:rPr lang="nb-NO" sz="3600" dirty="0"/>
              <a:t>  </a:t>
            </a:r>
            <a:r>
              <a:rPr lang="nb-NO" sz="3600" dirty="0" err="1"/>
              <a:t>estimation</a:t>
            </a:r>
            <a:r>
              <a:rPr lang="nb-NO" sz="3600" dirty="0"/>
              <a:t> in </a:t>
            </a:r>
            <a:r>
              <a:rPr lang="nb-NO" sz="3600" b="1" dirty="0" err="1"/>
              <a:t>StringTie</a:t>
            </a:r>
            <a:endParaRPr lang="nb-NO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 lnSpcReduction="10000"/>
          </a:bodyPr>
          <a:lstStyle/>
          <a:p>
            <a:r>
              <a:rPr lang="nb-NO" sz="2000" b="1" dirty="0" err="1"/>
              <a:t>Idea</a:t>
            </a:r>
            <a:r>
              <a:rPr lang="nb-NO" sz="2000" dirty="0"/>
              <a:t>: </a:t>
            </a:r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use</a:t>
            </a:r>
            <a:r>
              <a:rPr lang="nb-NO" sz="2000" dirty="0"/>
              <a:t> </a:t>
            </a:r>
            <a:r>
              <a:rPr lang="nb-NO" sz="2000" dirty="0" err="1"/>
              <a:t>isoform</a:t>
            </a:r>
            <a:r>
              <a:rPr lang="nb-NO" sz="2000" dirty="0"/>
              <a:t> </a:t>
            </a:r>
            <a:r>
              <a:rPr lang="nb-NO" sz="2000" dirty="0" err="1"/>
              <a:t>abundance</a:t>
            </a:r>
            <a:r>
              <a:rPr lang="nb-NO" sz="2000" dirty="0"/>
              <a:t> (</a:t>
            </a:r>
            <a:r>
              <a:rPr lang="nb-NO" sz="2000" dirty="0" err="1"/>
              <a:t>expression</a:t>
            </a:r>
            <a:r>
              <a:rPr lang="nb-NO" sz="2000" dirty="0"/>
              <a:t> </a:t>
            </a:r>
            <a:r>
              <a:rPr lang="nb-NO" sz="2000" dirty="0" err="1"/>
              <a:t>level</a:t>
            </a:r>
            <a:r>
              <a:rPr lang="nb-NO" sz="2000" dirty="0"/>
              <a:t>)to guide </a:t>
            </a:r>
            <a:r>
              <a:rPr lang="nb-NO" sz="2000" dirty="0" err="1"/>
              <a:t>isoform</a:t>
            </a:r>
            <a:r>
              <a:rPr lang="nb-NO" sz="2000" dirty="0"/>
              <a:t> </a:t>
            </a:r>
            <a:r>
              <a:rPr lang="nb-NO" sz="2000" dirty="0" err="1"/>
              <a:t>construction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 err="1"/>
              <a:t>Isoform</a:t>
            </a:r>
            <a:r>
              <a:rPr lang="nb-NO" sz="2000" dirty="0"/>
              <a:t> </a:t>
            </a:r>
            <a:r>
              <a:rPr lang="nb-NO" sz="2000" b="1" dirty="0" err="1"/>
              <a:t>construction</a:t>
            </a:r>
            <a:r>
              <a:rPr lang="nb-NO" sz="2000" dirty="0"/>
              <a:t> and </a:t>
            </a:r>
            <a:r>
              <a:rPr lang="nb-NO" sz="2000" b="1" dirty="0" err="1"/>
              <a:t>abundance</a:t>
            </a:r>
            <a:r>
              <a:rPr lang="nb-NO" sz="2000" dirty="0"/>
              <a:t> </a:t>
            </a:r>
            <a:r>
              <a:rPr lang="nb-NO" sz="2000" dirty="0" err="1"/>
              <a:t>estimated</a:t>
            </a:r>
            <a:r>
              <a:rPr lang="nb-NO" sz="2000" dirty="0"/>
              <a:t> </a:t>
            </a:r>
            <a:r>
              <a:rPr lang="nb-NO" sz="2000" dirty="0" err="1"/>
              <a:t>iteratively</a:t>
            </a:r>
            <a:endParaRPr lang="nb-NO" sz="2000" dirty="0"/>
          </a:p>
          <a:p>
            <a:endParaRPr lang="nb-NO" sz="2000" dirty="0"/>
          </a:p>
          <a:p>
            <a:r>
              <a:rPr lang="nb-NO" sz="2000" b="1" dirty="0"/>
              <a:t>Network </a:t>
            </a:r>
            <a:r>
              <a:rPr lang="nb-NO" sz="2000" b="1" dirty="0" err="1"/>
              <a:t>flow</a:t>
            </a:r>
            <a:r>
              <a:rPr lang="nb-NO" sz="2000" b="1" dirty="0"/>
              <a:t> </a:t>
            </a:r>
            <a:r>
              <a:rPr lang="nb-NO" sz="2000" b="1" dirty="0" err="1"/>
              <a:t>algorithm</a:t>
            </a:r>
            <a:r>
              <a:rPr lang="nb-NO" sz="2000" b="1" dirty="0"/>
              <a:t> </a:t>
            </a:r>
            <a:r>
              <a:rPr lang="nb-NO" sz="2000" dirty="0" err="1"/>
              <a:t>originally</a:t>
            </a:r>
            <a:r>
              <a:rPr lang="nb-NO" sz="2000" dirty="0"/>
              <a:t> </a:t>
            </a:r>
            <a:r>
              <a:rPr lang="nb-NO" sz="2000" dirty="0" err="1"/>
              <a:t>developed</a:t>
            </a:r>
            <a:r>
              <a:rPr lang="nb-NO" sz="2000" dirty="0"/>
              <a:t> in </a:t>
            </a:r>
            <a:r>
              <a:rPr lang="nb-NO" sz="2000" dirty="0" err="1"/>
              <a:t>optimization</a:t>
            </a:r>
            <a:r>
              <a:rPr lang="nb-NO" sz="2000" dirty="0"/>
              <a:t> </a:t>
            </a:r>
            <a:r>
              <a:rPr lang="nb-NO" sz="2000" dirty="0" err="1"/>
              <a:t>theory</a:t>
            </a:r>
            <a:r>
              <a:rPr lang="nb-NO" sz="2000" dirty="0"/>
              <a:t>.</a:t>
            </a:r>
          </a:p>
          <a:p>
            <a:pPr marL="0" indent="0">
              <a:buNone/>
            </a:pPr>
            <a:endParaRPr lang="nb-NO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55311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805264"/>
            <a:ext cx="5910818" cy="6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7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6364"/>
            <a:ext cx="8229600" cy="1143000"/>
          </a:xfrm>
        </p:spPr>
        <p:txBody>
          <a:bodyPr>
            <a:normAutofit/>
          </a:bodyPr>
          <a:lstStyle/>
          <a:p>
            <a:r>
              <a:rPr lang="nb-NO" sz="2800" b="1" dirty="0" err="1"/>
              <a:t>Splice</a:t>
            </a:r>
            <a:r>
              <a:rPr lang="nb-NO" sz="2800" b="1" dirty="0"/>
              <a:t> Junction </a:t>
            </a:r>
            <a:r>
              <a:rPr lang="nb-NO" sz="2800" b="1" dirty="0" err="1"/>
              <a:t>mapping</a:t>
            </a:r>
            <a:r>
              <a:rPr lang="nb-NO" sz="2800" b="1" dirty="0"/>
              <a:t> </a:t>
            </a:r>
            <a:r>
              <a:rPr lang="nb-NO" sz="2800" dirty="0"/>
              <a:t>– A </a:t>
            </a:r>
            <a:r>
              <a:rPr lang="nb-NO" sz="2800" dirty="0" err="1"/>
              <a:t>challenge</a:t>
            </a:r>
            <a:r>
              <a:rPr lang="nb-NO" sz="2800" dirty="0"/>
              <a:t> in RNA-</a:t>
            </a:r>
            <a:r>
              <a:rPr lang="nb-NO" sz="2800" dirty="0" err="1"/>
              <a:t>Seq</a:t>
            </a:r>
            <a:endParaRPr lang="nb-N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nb-NO" sz="2400" dirty="0"/>
              <a:t>A </a:t>
            </a:r>
            <a:r>
              <a:rPr lang="nb-NO" sz="2400" dirty="0" err="1"/>
              <a:t>splice</a:t>
            </a:r>
            <a:r>
              <a:rPr lang="nb-NO" sz="2400" dirty="0"/>
              <a:t> junctions is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connection</a:t>
            </a:r>
            <a:r>
              <a:rPr lang="nb-NO" sz="2400" dirty="0"/>
              <a:t> point </a:t>
            </a:r>
            <a:r>
              <a:rPr lang="nb-NO" sz="2400" dirty="0" err="1"/>
              <a:t>between</a:t>
            </a:r>
            <a:r>
              <a:rPr lang="nb-NO" sz="2400" dirty="0"/>
              <a:t> </a:t>
            </a:r>
            <a:r>
              <a:rPr lang="nb-NO" sz="2400" dirty="0" err="1"/>
              <a:t>two</a:t>
            </a:r>
            <a:r>
              <a:rPr lang="nb-NO" sz="2400" dirty="0"/>
              <a:t> </a:t>
            </a:r>
            <a:r>
              <a:rPr lang="nb-NO" sz="2400" dirty="0" err="1"/>
              <a:t>exons</a:t>
            </a:r>
            <a:endParaRPr lang="nb-NO" sz="2400" dirty="0"/>
          </a:p>
          <a:p>
            <a:pPr>
              <a:spcAft>
                <a:spcPts val="1200"/>
              </a:spcAft>
            </a:pPr>
            <a:r>
              <a:rPr lang="nb-NO" sz="2400" dirty="0" err="1"/>
              <a:t>Sequence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  <a:r>
              <a:rPr lang="nb-NO" sz="2400" dirty="0" err="1"/>
              <a:t>aligning</a:t>
            </a:r>
            <a:r>
              <a:rPr lang="nb-NO" sz="2400" dirty="0"/>
              <a:t> </a:t>
            </a:r>
            <a:r>
              <a:rPr lang="nb-NO" sz="2400" dirty="0" err="1"/>
              <a:t>within</a:t>
            </a:r>
            <a:r>
              <a:rPr lang="nb-NO" sz="2400" dirty="0"/>
              <a:t> </a:t>
            </a:r>
            <a:r>
              <a:rPr lang="nb-NO" sz="2400" dirty="0" err="1"/>
              <a:t>exons</a:t>
            </a:r>
            <a:r>
              <a:rPr lang="nb-NO" sz="2400" dirty="0"/>
              <a:t> </a:t>
            </a:r>
            <a:r>
              <a:rPr lang="nb-NO" sz="2400" dirty="0" err="1"/>
              <a:t>align</a:t>
            </a:r>
            <a:r>
              <a:rPr lang="nb-NO" sz="2400" dirty="0"/>
              <a:t> </a:t>
            </a:r>
            <a:r>
              <a:rPr lang="nb-NO" sz="2400" dirty="0" err="1"/>
              <a:t>directly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reference</a:t>
            </a:r>
            <a:r>
              <a:rPr lang="nb-NO" sz="2400" dirty="0"/>
              <a:t> </a:t>
            </a:r>
            <a:r>
              <a:rPr lang="nb-NO" sz="2400" dirty="0" err="1"/>
              <a:t>genome</a:t>
            </a:r>
            <a:endParaRPr lang="nb-NO" sz="2400" dirty="0"/>
          </a:p>
          <a:p>
            <a:pPr>
              <a:spcAft>
                <a:spcPts val="1200"/>
              </a:spcAft>
            </a:pPr>
            <a:r>
              <a:rPr lang="nb-NO" sz="2400" dirty="0" err="1"/>
              <a:t>Sequence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  <a:r>
              <a:rPr lang="nb-NO" sz="2400" dirty="0" err="1"/>
              <a:t>covering</a:t>
            </a:r>
            <a:r>
              <a:rPr lang="nb-NO" sz="2400" dirty="0"/>
              <a:t> junctions </a:t>
            </a:r>
            <a:r>
              <a:rPr lang="nb-NO" sz="2400" dirty="0" err="1"/>
              <a:t>will</a:t>
            </a:r>
            <a:r>
              <a:rPr lang="nb-NO" sz="2400" dirty="0"/>
              <a:t> not </a:t>
            </a:r>
            <a:r>
              <a:rPr lang="nb-NO" sz="2400" dirty="0" err="1"/>
              <a:t>align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reference</a:t>
            </a:r>
            <a:r>
              <a:rPr lang="nb-NO" sz="2400" dirty="0"/>
              <a:t> </a:t>
            </a:r>
            <a:r>
              <a:rPr lang="nb-NO" sz="2400" dirty="0" err="1"/>
              <a:t>genome</a:t>
            </a:r>
            <a:endParaRPr lang="nb-NO" sz="2400" dirty="0"/>
          </a:p>
          <a:p>
            <a:pPr>
              <a:spcAft>
                <a:spcPts val="1200"/>
              </a:spcAft>
            </a:pPr>
            <a:r>
              <a:rPr lang="nb-NO" sz="2400" b="1" dirty="0"/>
              <a:t>Solution </a:t>
            </a:r>
            <a:r>
              <a:rPr lang="nb-NO" sz="2400" b="1" dirty="0" err="1"/>
              <a:t>Concept</a:t>
            </a:r>
            <a:r>
              <a:rPr lang="nb-NO" sz="2400" b="1" dirty="0"/>
              <a:t> 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nb-NO" sz="2400" b="1" dirty="0" err="1">
                <a:solidFill>
                  <a:srgbClr val="00B050"/>
                </a:solidFill>
              </a:rPr>
              <a:t>Include</a:t>
            </a:r>
            <a:r>
              <a:rPr lang="nb-NO" sz="2400" b="1" dirty="0">
                <a:solidFill>
                  <a:srgbClr val="00B050"/>
                </a:solidFill>
              </a:rPr>
              <a:t> </a:t>
            </a:r>
            <a:r>
              <a:rPr lang="nb-NO" sz="2400" b="1" dirty="0" err="1">
                <a:solidFill>
                  <a:srgbClr val="00B050"/>
                </a:solidFill>
              </a:rPr>
              <a:t>additional</a:t>
            </a:r>
            <a:r>
              <a:rPr lang="nb-NO" sz="2400" b="1" dirty="0">
                <a:solidFill>
                  <a:srgbClr val="00B050"/>
                </a:solidFill>
              </a:rPr>
              <a:t> </a:t>
            </a:r>
            <a:r>
              <a:rPr lang="nb-NO" sz="2400" b="1" dirty="0" err="1">
                <a:solidFill>
                  <a:srgbClr val="00B050"/>
                </a:solidFill>
              </a:rPr>
              <a:t>alignment</a:t>
            </a:r>
            <a:r>
              <a:rPr lang="nb-NO" sz="2400" b="1" dirty="0">
                <a:solidFill>
                  <a:srgbClr val="00B050"/>
                </a:solidFill>
              </a:rPr>
              <a:t> to a </a:t>
            </a:r>
            <a:r>
              <a:rPr lang="nb-NO" sz="2400" b="1" dirty="0" err="1">
                <a:solidFill>
                  <a:srgbClr val="00B050"/>
                </a:solidFill>
              </a:rPr>
              <a:t>catalogue</a:t>
            </a:r>
            <a:r>
              <a:rPr lang="nb-NO" sz="2400" b="1" dirty="0">
                <a:solidFill>
                  <a:srgbClr val="00B050"/>
                </a:solidFill>
              </a:rPr>
              <a:t> </a:t>
            </a:r>
            <a:r>
              <a:rPr lang="nb-NO" sz="2400" b="1" dirty="0" err="1">
                <a:solidFill>
                  <a:srgbClr val="00B050"/>
                </a:solidFill>
              </a:rPr>
              <a:t>of</a:t>
            </a:r>
            <a:r>
              <a:rPr lang="nb-NO" sz="2400" b="1" dirty="0">
                <a:solidFill>
                  <a:srgbClr val="00B050"/>
                </a:solidFill>
              </a:rPr>
              <a:t> </a:t>
            </a:r>
            <a:r>
              <a:rPr lang="nb-NO" sz="2400" b="1" dirty="0" err="1">
                <a:solidFill>
                  <a:srgbClr val="00B050"/>
                </a:solidFill>
              </a:rPr>
              <a:t>splice</a:t>
            </a:r>
            <a:r>
              <a:rPr lang="nb-NO" sz="2400" b="1" dirty="0">
                <a:solidFill>
                  <a:srgbClr val="00B050"/>
                </a:solidFill>
              </a:rPr>
              <a:t> junctions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58" y="1484784"/>
            <a:ext cx="4248472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4328" y="116632"/>
            <a:ext cx="133940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Pan, 2008, Nature</a:t>
            </a:r>
          </a:p>
          <a:p>
            <a:r>
              <a:rPr lang="nb-NO" sz="1200" dirty="0" err="1"/>
              <a:t>Katz</a:t>
            </a:r>
            <a:r>
              <a:rPr lang="nb-NO" sz="1200" dirty="0"/>
              <a:t>, 2010, Nature</a:t>
            </a:r>
          </a:p>
          <a:p>
            <a:r>
              <a:rPr lang="nb-NO" sz="1200" dirty="0"/>
              <a:t>TopHat1</a:t>
            </a:r>
          </a:p>
        </p:txBody>
      </p:sp>
    </p:spTree>
    <p:extLst>
      <p:ext uri="{BB962C8B-B14F-4D97-AF65-F5344CB8AC3E}">
        <p14:creationId xmlns:p14="http://schemas.microsoft.com/office/powerpoint/2010/main" val="3420411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Isoform</a:t>
            </a:r>
            <a:r>
              <a:rPr lang="nb-NO" sz="3600" dirty="0"/>
              <a:t> </a:t>
            </a:r>
            <a:r>
              <a:rPr lang="nb-NO" sz="3600" dirty="0" err="1"/>
              <a:t>abundance</a:t>
            </a:r>
            <a:r>
              <a:rPr lang="nb-NO" sz="3600" dirty="0"/>
              <a:t>  </a:t>
            </a:r>
            <a:r>
              <a:rPr lang="nb-NO" sz="3600" dirty="0" err="1"/>
              <a:t>estimation</a:t>
            </a:r>
            <a:r>
              <a:rPr lang="nb-NO" sz="3600" dirty="0"/>
              <a:t> in </a:t>
            </a:r>
            <a:r>
              <a:rPr lang="nb-NO" sz="3600" b="1" dirty="0" err="1"/>
              <a:t>StringTie</a:t>
            </a:r>
            <a:endParaRPr lang="nb-NO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700808"/>
            <a:ext cx="3024336" cy="452596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nb-NO" sz="2000" dirty="0" err="1"/>
              <a:t>Build</a:t>
            </a:r>
            <a:r>
              <a:rPr lang="nb-NO" sz="2000" dirty="0"/>
              <a:t> </a:t>
            </a:r>
            <a:r>
              <a:rPr lang="nb-NO" sz="2000" b="1" dirty="0"/>
              <a:t>alternative </a:t>
            </a:r>
            <a:r>
              <a:rPr lang="nb-NO" sz="2000" b="1" dirty="0" err="1"/>
              <a:t>splice</a:t>
            </a:r>
            <a:r>
              <a:rPr lang="nb-NO" sz="2000" b="1" dirty="0"/>
              <a:t> </a:t>
            </a:r>
            <a:r>
              <a:rPr lang="nb-NO" sz="2000" b="1" dirty="0" err="1"/>
              <a:t>graph</a:t>
            </a:r>
            <a:r>
              <a:rPr lang="nb-NO" sz="2000" dirty="0"/>
              <a:t> from overlapping </a:t>
            </a:r>
            <a:r>
              <a:rPr lang="nb-NO" sz="2000" dirty="0" err="1"/>
              <a:t>reads</a:t>
            </a:r>
            <a:r>
              <a:rPr lang="nb-NO" sz="2000" dirty="0"/>
              <a:t> (</a:t>
            </a:r>
            <a:r>
              <a:rPr lang="nb-NO" sz="2000" dirty="0" err="1"/>
              <a:t>similar</a:t>
            </a:r>
            <a:r>
              <a:rPr lang="nb-NO" sz="2000" dirty="0"/>
              <a:t> to </a:t>
            </a:r>
            <a:r>
              <a:rPr lang="nb-NO" sz="2000" dirty="0" err="1"/>
              <a:t>Cufflinks</a:t>
            </a:r>
            <a:r>
              <a:rPr lang="nb-NO" sz="2000" dirty="0"/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nb-NO" sz="2000" dirty="0" err="1"/>
              <a:t>Identify</a:t>
            </a:r>
            <a:r>
              <a:rPr lang="nb-NO" sz="2000" dirty="0"/>
              <a:t> </a:t>
            </a:r>
            <a:r>
              <a:rPr lang="nb-NO" sz="2000" b="1" dirty="0"/>
              <a:t>most abundant </a:t>
            </a:r>
            <a:r>
              <a:rPr lang="nb-NO" sz="2000" b="1" dirty="0" err="1"/>
              <a:t>path</a:t>
            </a:r>
            <a:r>
              <a:rPr lang="nb-NO" sz="2000" dirty="0"/>
              <a:t> in terms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coverage</a:t>
            </a:r>
            <a:r>
              <a:rPr lang="nb-NO" sz="2000" dirty="0"/>
              <a:t> (</a:t>
            </a:r>
            <a:r>
              <a:rPr lang="nb-NO" sz="2000" dirty="0" err="1"/>
              <a:t>the</a:t>
            </a:r>
            <a:r>
              <a:rPr lang="nb-NO" sz="2000" dirty="0"/>
              <a:t> main </a:t>
            </a:r>
            <a:r>
              <a:rPr lang="nb-NO" sz="2000" dirty="0" err="1"/>
              <a:t>transcript</a:t>
            </a:r>
            <a:r>
              <a:rPr lang="nb-NO" sz="2000" dirty="0"/>
              <a:t>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nb-NO" sz="2000" b="1" dirty="0" err="1"/>
              <a:t>Estimate</a:t>
            </a:r>
            <a:r>
              <a:rPr lang="nb-NO" sz="2000" b="1" dirty="0"/>
              <a:t> </a:t>
            </a:r>
            <a:r>
              <a:rPr lang="nb-NO" sz="2000" b="1" dirty="0" err="1"/>
              <a:t>coverage</a:t>
            </a:r>
            <a:r>
              <a:rPr lang="nb-NO" sz="2000" b="1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transcript</a:t>
            </a:r>
            <a:r>
              <a:rPr lang="nb-NO" sz="2000" dirty="0"/>
              <a:t> by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maximum</a:t>
            </a:r>
            <a:r>
              <a:rPr lang="nb-NO" sz="2000" dirty="0"/>
              <a:t> </a:t>
            </a:r>
            <a:r>
              <a:rPr lang="nb-NO" sz="2000" dirty="0" err="1"/>
              <a:t>flow</a:t>
            </a:r>
            <a:r>
              <a:rPr lang="nb-NO" sz="2000" dirty="0"/>
              <a:t> </a:t>
            </a:r>
            <a:r>
              <a:rPr lang="nb-NO" sz="2000" dirty="0" err="1"/>
              <a:t>algorithm</a:t>
            </a:r>
            <a:endParaRPr lang="nb-NO" sz="20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nb-NO" sz="2000" b="1" dirty="0" err="1"/>
              <a:t>Remove</a:t>
            </a:r>
            <a:r>
              <a:rPr lang="nb-NO" sz="2000" dirty="0"/>
              <a:t> all </a:t>
            </a:r>
            <a:r>
              <a:rPr lang="nb-NO" sz="2000" dirty="0" err="1"/>
              <a:t>reads</a:t>
            </a:r>
            <a:r>
              <a:rPr lang="nb-NO" sz="2000" dirty="0"/>
              <a:t> </a:t>
            </a:r>
            <a:r>
              <a:rPr lang="nb-NO" sz="2000" dirty="0" err="1"/>
              <a:t>contributing</a:t>
            </a:r>
            <a:r>
              <a:rPr lang="nb-NO" sz="2000" dirty="0"/>
              <a:t> to </a:t>
            </a:r>
            <a:r>
              <a:rPr lang="nb-NO" sz="2000" dirty="0" err="1"/>
              <a:t>the</a:t>
            </a:r>
            <a:r>
              <a:rPr lang="nb-NO" sz="2000" dirty="0"/>
              <a:t> main </a:t>
            </a:r>
            <a:r>
              <a:rPr lang="nb-NO" sz="2000" dirty="0" err="1"/>
              <a:t>transcript</a:t>
            </a:r>
            <a:endParaRPr lang="nb-NO" sz="2000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nb-NO" sz="2000" b="1" dirty="0" err="1"/>
              <a:t>Repeat</a:t>
            </a:r>
            <a:r>
              <a:rPr lang="nb-NO" sz="2000" dirty="0"/>
              <a:t> </a:t>
            </a:r>
            <a:r>
              <a:rPr lang="nb-NO" sz="2000" dirty="0" err="1"/>
              <a:t>procedure</a:t>
            </a:r>
            <a:r>
              <a:rPr lang="nb-NO" sz="2000" dirty="0"/>
              <a:t> for </a:t>
            </a:r>
            <a:r>
              <a:rPr lang="nb-NO" sz="2000" dirty="0" err="1"/>
              <a:t>remaining</a:t>
            </a:r>
            <a:r>
              <a:rPr lang="nb-NO" sz="2000" dirty="0"/>
              <a:t> </a:t>
            </a:r>
            <a:r>
              <a:rPr lang="nb-NO" sz="2000" dirty="0" err="1"/>
              <a:t>reads</a:t>
            </a:r>
            <a:r>
              <a:rPr lang="nb-NO" sz="2000" dirty="0"/>
              <a:t>.</a:t>
            </a:r>
          </a:p>
          <a:p>
            <a:pPr marL="0" indent="0">
              <a:buNone/>
            </a:pPr>
            <a:endParaRPr lang="nb-NO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55311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36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nb-NO" sz="3200" dirty="0" err="1">
                <a:solidFill>
                  <a:srgbClr val="0070C0"/>
                </a:solidFill>
              </a:rPr>
              <a:t>Transcriptome</a:t>
            </a:r>
            <a:r>
              <a:rPr lang="nb-NO" sz="3200" dirty="0">
                <a:solidFill>
                  <a:srgbClr val="0070C0"/>
                </a:solidFill>
              </a:rPr>
              <a:t> and </a:t>
            </a:r>
            <a:r>
              <a:rPr lang="nb-NO" sz="3200" dirty="0" err="1">
                <a:solidFill>
                  <a:srgbClr val="0070C0"/>
                </a:solidFill>
              </a:rPr>
              <a:t>isoform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abundance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estimation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using</a:t>
            </a:r>
            <a:r>
              <a:rPr lang="nb-NO" sz="3200" dirty="0">
                <a:solidFill>
                  <a:srgbClr val="0070C0"/>
                </a:solidFill>
              </a:rPr>
              <a:t> k-mers (</a:t>
            </a:r>
            <a:r>
              <a:rPr lang="nb-NO" sz="3200" b="1" i="1" dirty="0" err="1">
                <a:solidFill>
                  <a:srgbClr val="0070C0"/>
                </a:solidFill>
              </a:rPr>
              <a:t>Sailfish</a:t>
            </a:r>
            <a:r>
              <a:rPr lang="nb-NO" sz="3200" dirty="0">
                <a:solidFill>
                  <a:srgbClr val="0070C0"/>
                </a:solidFill>
              </a:rPr>
              <a:t> and </a:t>
            </a:r>
            <a:r>
              <a:rPr lang="nb-NO" sz="3200" b="1" i="1" dirty="0" err="1">
                <a:solidFill>
                  <a:srgbClr val="0070C0"/>
                </a:solidFill>
              </a:rPr>
              <a:t>kallisto</a:t>
            </a:r>
            <a:r>
              <a:rPr lang="nb-NO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528392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1800"/>
              </a:spcAft>
            </a:pPr>
            <a:r>
              <a:rPr lang="nb-NO" dirty="0"/>
              <a:t>K-mer: A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K</a:t>
            </a:r>
          </a:p>
          <a:p>
            <a:pPr>
              <a:spcAft>
                <a:spcPts val="1800"/>
              </a:spcAft>
            </a:pPr>
            <a:r>
              <a:rPr lang="nb-NO" b="1" dirty="0"/>
              <a:t>Key-</a:t>
            </a:r>
            <a:r>
              <a:rPr lang="nb-NO" b="1" dirty="0" err="1"/>
              <a:t>observation</a:t>
            </a:r>
            <a:r>
              <a:rPr lang="nb-NO" b="1" dirty="0"/>
              <a:t>: </a:t>
            </a:r>
            <a:r>
              <a:rPr lang="nb-NO" b="1" dirty="0" err="1"/>
              <a:t>Transcript</a:t>
            </a:r>
            <a:r>
              <a:rPr lang="nb-NO" b="1" dirty="0"/>
              <a:t> </a:t>
            </a:r>
            <a:r>
              <a:rPr lang="nb-NO" b="1" dirty="0" err="1"/>
              <a:t>coverage</a:t>
            </a:r>
            <a:r>
              <a:rPr lang="nb-NO" b="1" dirty="0"/>
              <a:t> </a:t>
            </a:r>
            <a:r>
              <a:rPr lang="nb-NO" b="1" dirty="0" err="1"/>
              <a:t>can</a:t>
            </a:r>
            <a:r>
              <a:rPr lang="nb-NO" b="1" dirty="0"/>
              <a:t> be </a:t>
            </a:r>
            <a:r>
              <a:rPr lang="nb-NO" b="1" dirty="0" err="1"/>
              <a:t>accurately</a:t>
            </a:r>
            <a:r>
              <a:rPr lang="nb-NO" b="1" dirty="0"/>
              <a:t> </a:t>
            </a:r>
            <a:r>
              <a:rPr lang="nb-NO" b="1" dirty="0" err="1"/>
              <a:t>estimated</a:t>
            </a:r>
            <a:r>
              <a:rPr lang="nb-NO" b="1" dirty="0"/>
              <a:t> </a:t>
            </a:r>
            <a:r>
              <a:rPr lang="nb-NO" b="1" dirty="0" err="1"/>
              <a:t>using</a:t>
            </a:r>
            <a:r>
              <a:rPr lang="nb-NO" b="1" dirty="0"/>
              <a:t> </a:t>
            </a:r>
            <a:r>
              <a:rPr lang="nb-NO" b="1" dirty="0" err="1"/>
              <a:t>counts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k-mers </a:t>
            </a:r>
            <a:r>
              <a:rPr lang="nb-NO" b="1" dirty="0" err="1"/>
              <a:t>occurring</a:t>
            </a:r>
            <a:r>
              <a:rPr lang="nb-NO" b="1" dirty="0"/>
              <a:t> in </a:t>
            </a:r>
            <a:r>
              <a:rPr lang="nb-NO" b="1" dirty="0" err="1"/>
              <a:t>reads</a:t>
            </a:r>
            <a:r>
              <a:rPr lang="nb-NO" b="1" dirty="0"/>
              <a:t>, </a:t>
            </a:r>
            <a:r>
              <a:rPr lang="nb-NO" b="1" dirty="0" err="1"/>
              <a:t>instead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genomically</a:t>
            </a:r>
            <a:r>
              <a:rPr lang="nb-NO" b="1" dirty="0"/>
              <a:t> </a:t>
            </a:r>
            <a:r>
              <a:rPr lang="nb-NO" b="1" dirty="0" err="1"/>
              <a:t>aligned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r>
              <a:rPr lang="nb-NO" b="1" dirty="0"/>
              <a:t>.</a:t>
            </a:r>
          </a:p>
          <a:p>
            <a:pPr>
              <a:spcAft>
                <a:spcPts val="1800"/>
              </a:spcAft>
            </a:pPr>
            <a:r>
              <a:rPr lang="nb-NO" dirty="0"/>
              <a:t>Speed up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considerably</a:t>
            </a:r>
            <a:r>
              <a:rPr lang="nb-NO" dirty="0"/>
              <a:t> (</a:t>
            </a:r>
            <a:r>
              <a:rPr lang="nb-NO" dirty="0" err="1"/>
              <a:t>kallisto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run on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laptop</a:t>
            </a:r>
            <a:r>
              <a:rPr lang="nb-NO" dirty="0"/>
              <a:t> computer)</a:t>
            </a:r>
          </a:p>
          <a:p>
            <a:pPr>
              <a:spcAft>
                <a:spcPts val="1800"/>
              </a:spcAft>
            </a:pPr>
            <a:r>
              <a:rPr lang="nb-NO" b="1" dirty="0" err="1"/>
              <a:t>Omits</a:t>
            </a:r>
            <a:r>
              <a:rPr lang="nb-NO" b="1" dirty="0"/>
              <a:t> </a:t>
            </a:r>
            <a:r>
              <a:rPr lang="nb-NO" b="1" dirty="0" err="1"/>
              <a:t>genome</a:t>
            </a:r>
            <a:r>
              <a:rPr lang="nb-NO" b="1" dirty="0"/>
              <a:t> </a:t>
            </a:r>
            <a:r>
              <a:rPr lang="nb-NO" b="1" dirty="0" err="1"/>
              <a:t>mapping</a:t>
            </a:r>
            <a:r>
              <a:rPr lang="nb-NO" b="1" dirty="0"/>
              <a:t>, </a:t>
            </a:r>
            <a:r>
              <a:rPr lang="nb-NO" b="1" dirty="0" err="1"/>
              <a:t>but</a:t>
            </a:r>
            <a:r>
              <a:rPr lang="nb-NO" b="1" dirty="0"/>
              <a:t> </a:t>
            </a:r>
            <a:r>
              <a:rPr lang="nb-NO" b="1" dirty="0" err="1"/>
              <a:t>requires</a:t>
            </a:r>
            <a:r>
              <a:rPr lang="nb-NO" b="1" dirty="0"/>
              <a:t> an </a:t>
            </a:r>
            <a:r>
              <a:rPr lang="nb-NO" b="1" dirty="0" err="1"/>
              <a:t>annotated</a:t>
            </a:r>
            <a:r>
              <a:rPr lang="nb-NO" b="1" dirty="0"/>
              <a:t> </a:t>
            </a:r>
            <a:r>
              <a:rPr lang="nb-NO" b="1" dirty="0" err="1"/>
              <a:t>transcriptome</a:t>
            </a:r>
            <a:r>
              <a:rPr lang="nb-NO" b="1" dirty="0"/>
              <a:t>.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used to </a:t>
            </a:r>
            <a:r>
              <a:rPr lang="nb-NO" dirty="0" err="1"/>
              <a:t>estimate</a:t>
            </a:r>
            <a:r>
              <a:rPr lang="nb-NO" dirty="0"/>
              <a:t> </a:t>
            </a:r>
            <a:r>
              <a:rPr lang="nb-NO" dirty="0" err="1"/>
              <a:t>abundancies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and </a:t>
            </a:r>
            <a:r>
              <a:rPr lang="nb-NO" dirty="0" err="1"/>
              <a:t>isoforms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annotation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de-novo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)</a:t>
            </a:r>
          </a:p>
          <a:p>
            <a:pPr>
              <a:spcAft>
                <a:spcPts val="600"/>
              </a:spcAft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0946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nb-NO" sz="3200" dirty="0" err="1">
                <a:solidFill>
                  <a:srgbClr val="0070C0"/>
                </a:solidFill>
              </a:rPr>
              <a:t>Transcriptome</a:t>
            </a:r>
            <a:r>
              <a:rPr lang="nb-NO" sz="3200" dirty="0">
                <a:solidFill>
                  <a:srgbClr val="0070C0"/>
                </a:solidFill>
              </a:rPr>
              <a:t> and </a:t>
            </a:r>
            <a:r>
              <a:rPr lang="nb-NO" sz="3200" dirty="0" err="1">
                <a:solidFill>
                  <a:srgbClr val="0070C0"/>
                </a:solidFill>
              </a:rPr>
              <a:t>isoform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abundance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estimation</a:t>
            </a:r>
            <a:r>
              <a:rPr lang="nb-NO" sz="3200" dirty="0">
                <a:solidFill>
                  <a:srgbClr val="0070C0"/>
                </a:solidFill>
              </a:rPr>
              <a:t> </a:t>
            </a:r>
            <a:r>
              <a:rPr lang="nb-NO" sz="3200" dirty="0" err="1">
                <a:solidFill>
                  <a:srgbClr val="0070C0"/>
                </a:solidFill>
              </a:rPr>
              <a:t>using</a:t>
            </a:r>
            <a:r>
              <a:rPr lang="nb-NO" sz="3200" dirty="0">
                <a:solidFill>
                  <a:srgbClr val="0070C0"/>
                </a:solidFill>
              </a:rPr>
              <a:t> k-mers (</a:t>
            </a:r>
            <a:r>
              <a:rPr lang="nb-NO" sz="3200" b="1" i="1" dirty="0" err="1">
                <a:solidFill>
                  <a:srgbClr val="0070C0"/>
                </a:solidFill>
              </a:rPr>
              <a:t>Sailfish</a:t>
            </a:r>
            <a:r>
              <a:rPr lang="nb-NO" sz="3200" dirty="0">
                <a:solidFill>
                  <a:srgbClr val="0070C0"/>
                </a:solidFill>
              </a:rPr>
              <a:t> and </a:t>
            </a:r>
            <a:r>
              <a:rPr lang="nb-NO" sz="3200" b="1" i="1" dirty="0" err="1">
                <a:solidFill>
                  <a:srgbClr val="0070C0"/>
                </a:solidFill>
              </a:rPr>
              <a:t>kallisto</a:t>
            </a:r>
            <a:r>
              <a:rPr lang="nb-NO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3843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200" b="1" dirty="0"/>
              <a:t>Key </a:t>
            </a:r>
            <a:r>
              <a:rPr lang="nb-NO" sz="2200" b="1" dirty="0" err="1"/>
              <a:t>concepts</a:t>
            </a:r>
            <a:r>
              <a:rPr lang="nb-NO" sz="2200" b="1" dirty="0"/>
              <a:t>: </a:t>
            </a:r>
          </a:p>
          <a:p>
            <a:pPr lvl="1">
              <a:spcAft>
                <a:spcPts val="1800"/>
              </a:spcAft>
            </a:pPr>
            <a:r>
              <a:rPr lang="nb-NO" sz="2000" dirty="0"/>
              <a:t>Splitting </a:t>
            </a:r>
            <a:r>
              <a:rPr lang="nb-NO" sz="2000" dirty="0" err="1"/>
              <a:t>reads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k-mers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fixed</a:t>
            </a:r>
            <a:r>
              <a:rPr lang="nb-NO" sz="2000" dirty="0"/>
              <a:t> </a:t>
            </a:r>
            <a:r>
              <a:rPr lang="nb-NO" sz="2000" dirty="0" err="1"/>
              <a:t>length</a:t>
            </a:r>
            <a:r>
              <a:rPr lang="nb-NO" sz="2000" dirty="0"/>
              <a:t>. </a:t>
            </a:r>
          </a:p>
          <a:p>
            <a:pPr lvl="1">
              <a:spcAft>
                <a:spcPts val="1800"/>
              </a:spcAft>
            </a:pPr>
            <a:r>
              <a:rPr lang="nb-NO" sz="2000" dirty="0" err="1"/>
              <a:t>Create</a:t>
            </a:r>
            <a:r>
              <a:rPr lang="nb-NO" sz="2000" dirty="0"/>
              <a:t> proper </a:t>
            </a:r>
            <a:r>
              <a:rPr lang="nb-NO" sz="2000" dirty="0" err="1"/>
              <a:t>index</a:t>
            </a:r>
            <a:r>
              <a:rPr lang="nb-NO" sz="2000" dirty="0"/>
              <a:t> </a:t>
            </a:r>
            <a:r>
              <a:rPr lang="nb-NO" sz="2000" dirty="0" err="1"/>
              <a:t>tables</a:t>
            </a:r>
            <a:r>
              <a:rPr lang="nb-NO" sz="2000" dirty="0"/>
              <a:t> (</a:t>
            </a:r>
            <a:r>
              <a:rPr lang="nb-NO" sz="2000" i="1" dirty="0" err="1"/>
              <a:t>hash</a:t>
            </a:r>
            <a:r>
              <a:rPr lang="nb-NO" sz="2000" dirty="0"/>
              <a:t>) </a:t>
            </a:r>
            <a:r>
              <a:rPr lang="nb-NO" sz="2000" dirty="0" err="1"/>
              <a:t>of</a:t>
            </a:r>
            <a:r>
              <a:rPr lang="nb-NO" sz="2000" dirty="0"/>
              <a:t> k-mers in </a:t>
            </a:r>
            <a:r>
              <a:rPr lang="nb-NO" sz="2000" dirty="0" err="1"/>
              <a:t>reference</a:t>
            </a:r>
            <a:r>
              <a:rPr lang="nb-NO" sz="2000" dirty="0"/>
              <a:t> </a:t>
            </a:r>
            <a:r>
              <a:rPr lang="nb-NO" sz="2000" dirty="0" err="1"/>
              <a:t>transcriptome</a:t>
            </a:r>
            <a:r>
              <a:rPr lang="nb-NO" sz="2000" dirty="0"/>
              <a:t> and </a:t>
            </a:r>
            <a:r>
              <a:rPr lang="nb-NO" sz="2000" dirty="0" err="1"/>
              <a:t>experimental</a:t>
            </a:r>
            <a:r>
              <a:rPr lang="nb-NO" sz="2000" dirty="0"/>
              <a:t> </a:t>
            </a:r>
            <a:r>
              <a:rPr lang="nb-NO" sz="2000" dirty="0" err="1"/>
              <a:t>reads</a:t>
            </a:r>
            <a:r>
              <a:rPr lang="nb-NO" sz="2000" dirty="0"/>
              <a:t>, as </a:t>
            </a:r>
            <a:r>
              <a:rPr lang="nb-NO" sz="2000" dirty="0" err="1"/>
              <a:t>well</a:t>
            </a:r>
            <a:r>
              <a:rPr lang="nb-NO" sz="2000" dirty="0"/>
              <a:t> as </a:t>
            </a:r>
            <a:r>
              <a:rPr lang="nb-NO" sz="2000" dirty="0" err="1"/>
              <a:t>effecient</a:t>
            </a:r>
            <a:r>
              <a:rPr lang="nb-NO" sz="2000" dirty="0"/>
              <a:t> links (</a:t>
            </a:r>
            <a:r>
              <a:rPr lang="nb-NO" sz="2000" i="1" dirty="0" err="1"/>
              <a:t>look</a:t>
            </a:r>
            <a:r>
              <a:rPr lang="nb-NO" sz="2000" i="1" dirty="0"/>
              <a:t>-up </a:t>
            </a:r>
            <a:r>
              <a:rPr lang="nb-NO" sz="2000" i="1" dirty="0" err="1"/>
              <a:t>tables</a:t>
            </a:r>
            <a:r>
              <a:rPr lang="nb-NO" sz="2000" dirty="0"/>
              <a:t>) </a:t>
            </a:r>
            <a:r>
              <a:rPr lang="nb-NO" sz="2000" dirty="0" err="1"/>
              <a:t>between</a:t>
            </a:r>
            <a:r>
              <a:rPr lang="nb-NO" sz="2000" dirty="0"/>
              <a:t> </a:t>
            </a:r>
            <a:r>
              <a:rPr lang="nb-NO" sz="2000" dirty="0" err="1"/>
              <a:t>transcripts</a:t>
            </a:r>
            <a:r>
              <a:rPr lang="nb-NO" sz="2000" dirty="0"/>
              <a:t>, k-mers and </a:t>
            </a:r>
            <a:r>
              <a:rPr lang="nb-NO" sz="2000" dirty="0" err="1"/>
              <a:t>reads</a:t>
            </a:r>
            <a:r>
              <a:rPr lang="nb-NO" sz="2000" dirty="0"/>
              <a:t>.</a:t>
            </a:r>
          </a:p>
          <a:p>
            <a:pPr lvl="1">
              <a:spcAft>
                <a:spcPts val="1800"/>
              </a:spcAft>
            </a:pPr>
            <a:r>
              <a:rPr lang="nb-NO" sz="2000" dirty="0" err="1"/>
              <a:t>Merge</a:t>
            </a:r>
            <a:r>
              <a:rPr lang="nb-NO" sz="2000" dirty="0"/>
              <a:t> k-mers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b="1" dirty="0" err="1"/>
              <a:t>equivalence</a:t>
            </a:r>
            <a:r>
              <a:rPr lang="nb-NO" sz="2000" b="1" dirty="0"/>
              <a:t> </a:t>
            </a:r>
            <a:r>
              <a:rPr lang="nb-NO" sz="2000" b="1" dirty="0" err="1"/>
              <a:t>classes</a:t>
            </a:r>
            <a:r>
              <a:rPr lang="nb-NO" sz="2000" b="1" dirty="0"/>
              <a:t> </a:t>
            </a:r>
            <a:r>
              <a:rPr lang="nb-NO" sz="2000" dirty="0"/>
              <a:t>to </a:t>
            </a:r>
            <a:r>
              <a:rPr lang="nb-NO" sz="2000" dirty="0" err="1"/>
              <a:t>reduce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number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computations</a:t>
            </a:r>
            <a:endParaRPr lang="nb-NO" sz="2000" dirty="0"/>
          </a:p>
          <a:p>
            <a:pPr>
              <a:spcAft>
                <a:spcPts val="600"/>
              </a:spcAft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014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026"/>
            <a:ext cx="6563072" cy="855702"/>
          </a:xfrm>
        </p:spPr>
        <p:txBody>
          <a:bodyPr>
            <a:normAutofit/>
          </a:bodyPr>
          <a:lstStyle/>
          <a:p>
            <a:r>
              <a:rPr lang="nb-NO" sz="3600" dirty="0" err="1"/>
              <a:t>Sailfish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38394"/>
            <a:ext cx="4269319" cy="37444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 err="1"/>
              <a:t>Introduced</a:t>
            </a:r>
            <a:r>
              <a:rPr lang="nb-NO" sz="2400" dirty="0"/>
              <a:t> k-mer </a:t>
            </a:r>
            <a:r>
              <a:rPr lang="nb-NO" sz="2400" dirty="0" err="1"/>
              <a:t>mapping</a:t>
            </a:r>
            <a:r>
              <a:rPr lang="nb-NO" sz="2400" dirty="0"/>
              <a:t> to RNA-</a:t>
            </a:r>
            <a:r>
              <a:rPr lang="nb-NO" sz="2400" dirty="0" err="1"/>
              <a:t>Seq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/>
              <a:t>One parameter: K-mer </a:t>
            </a:r>
            <a:r>
              <a:rPr lang="nb-NO" sz="2400" dirty="0" err="1"/>
              <a:t>length</a:t>
            </a:r>
            <a:r>
              <a:rPr lang="nb-NO" sz="2400" dirty="0"/>
              <a:t>.</a:t>
            </a:r>
          </a:p>
          <a:p>
            <a:r>
              <a:rPr lang="nb-NO" sz="2400" dirty="0"/>
              <a:t>Program has </a:t>
            </a:r>
            <a:r>
              <a:rPr lang="nb-NO" sz="2400" dirty="0" err="1"/>
              <a:t>two</a:t>
            </a:r>
            <a:r>
              <a:rPr lang="nb-NO" sz="2400" dirty="0"/>
              <a:t> </a:t>
            </a:r>
            <a:r>
              <a:rPr lang="nb-NO" sz="2400" dirty="0" err="1"/>
              <a:t>phases</a:t>
            </a:r>
            <a:r>
              <a:rPr lang="nb-NO" sz="2400" dirty="0"/>
              <a:t>:</a:t>
            </a:r>
          </a:p>
          <a:p>
            <a:pPr lvl="1"/>
            <a:r>
              <a:rPr lang="nb-NO" sz="2000" dirty="0" err="1"/>
              <a:t>Indexing</a:t>
            </a:r>
            <a:r>
              <a:rPr lang="nb-NO" sz="2000" dirty="0"/>
              <a:t> </a:t>
            </a:r>
            <a:r>
              <a:rPr lang="nb-NO" sz="2000" dirty="0" err="1"/>
              <a:t>phase</a:t>
            </a:r>
            <a:r>
              <a:rPr lang="nb-NO" sz="2000" dirty="0"/>
              <a:t> (a)</a:t>
            </a:r>
          </a:p>
          <a:p>
            <a:pPr lvl="1"/>
            <a:r>
              <a:rPr lang="nb-NO" sz="2000" dirty="0" err="1"/>
              <a:t>Quantification</a:t>
            </a:r>
            <a:r>
              <a:rPr lang="nb-NO" sz="2000" dirty="0"/>
              <a:t> </a:t>
            </a:r>
            <a:r>
              <a:rPr lang="nb-NO" sz="2000" dirty="0" err="1"/>
              <a:t>phase</a:t>
            </a:r>
            <a:r>
              <a:rPr lang="nb-NO" sz="2000" dirty="0"/>
              <a:t> (b) </a:t>
            </a:r>
            <a:r>
              <a:rPr lang="nb-NO" sz="1800" i="1" dirty="0"/>
              <a:t>(</a:t>
            </a:r>
            <a:r>
              <a:rPr lang="nb-NO" sz="1800" i="1" dirty="0" err="1"/>
              <a:t>Transcript</a:t>
            </a:r>
            <a:r>
              <a:rPr lang="nb-NO" sz="1800" i="1" dirty="0"/>
              <a:t> and </a:t>
            </a:r>
            <a:r>
              <a:rPr lang="nb-NO" sz="1800" i="1" dirty="0" err="1"/>
              <a:t>isoform</a:t>
            </a:r>
            <a:r>
              <a:rPr lang="nb-NO" sz="1800" i="1" dirty="0"/>
              <a:t> </a:t>
            </a:r>
            <a:r>
              <a:rPr lang="nb-NO" sz="1800" i="1" dirty="0" err="1"/>
              <a:t>abundance</a:t>
            </a:r>
            <a:r>
              <a:rPr lang="nb-NO" sz="1800" i="1" dirty="0"/>
              <a:t> </a:t>
            </a:r>
            <a:r>
              <a:rPr lang="nb-NO" sz="1800" i="1" dirty="0" err="1"/>
              <a:t>estimation</a:t>
            </a:r>
            <a:r>
              <a:rPr lang="nb-NO" sz="1800" i="1" dirty="0"/>
              <a:t>)</a:t>
            </a:r>
          </a:p>
          <a:p>
            <a:endParaRPr lang="nb-NO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107340"/>
            <a:ext cx="20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Patro</a:t>
            </a:r>
            <a:r>
              <a:rPr lang="nb-NO" dirty="0"/>
              <a:t>, 2014, Nature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90" y="1052735"/>
            <a:ext cx="4556532" cy="531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87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026"/>
            <a:ext cx="8496944" cy="855702"/>
          </a:xfrm>
        </p:spPr>
        <p:txBody>
          <a:bodyPr>
            <a:normAutofit/>
          </a:bodyPr>
          <a:lstStyle/>
          <a:p>
            <a:r>
              <a:rPr lang="nb-NO" sz="3600" dirty="0" err="1"/>
              <a:t>Sailfish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06086"/>
            <a:ext cx="4392488" cy="4614942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nb-NO" sz="3100" b="1" dirty="0" err="1">
                <a:solidFill>
                  <a:srgbClr val="0070C0"/>
                </a:solidFill>
              </a:rPr>
              <a:t>Indexing</a:t>
            </a:r>
            <a:r>
              <a:rPr lang="nb-NO" sz="3100" b="1" dirty="0">
                <a:solidFill>
                  <a:srgbClr val="0070C0"/>
                </a:solidFill>
              </a:rPr>
              <a:t> </a:t>
            </a:r>
            <a:r>
              <a:rPr lang="nb-NO" sz="3100" b="1" dirty="0" err="1">
                <a:solidFill>
                  <a:srgbClr val="0070C0"/>
                </a:solidFill>
              </a:rPr>
              <a:t>phase</a:t>
            </a:r>
            <a:r>
              <a:rPr lang="nb-NO" sz="3100" b="1" dirty="0">
                <a:solidFill>
                  <a:srgbClr val="0070C0"/>
                </a:solidFill>
              </a:rPr>
              <a:t>: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Convert</a:t>
            </a:r>
            <a:r>
              <a:rPr lang="nb-NO" sz="2400" dirty="0"/>
              <a:t> </a:t>
            </a:r>
            <a:r>
              <a:rPr lang="nb-NO" sz="2400" b="1" dirty="0" err="1"/>
              <a:t>reference</a:t>
            </a:r>
            <a:r>
              <a:rPr lang="nb-NO" sz="2400" b="1" dirty="0"/>
              <a:t> </a:t>
            </a:r>
            <a:r>
              <a:rPr lang="nb-NO" sz="2400" b="1" dirty="0" err="1"/>
              <a:t>trancriptome</a:t>
            </a:r>
            <a:r>
              <a:rPr lang="nb-NO" sz="2400" b="1" dirty="0"/>
              <a:t> </a:t>
            </a:r>
            <a:r>
              <a:rPr lang="nb-NO" sz="2400" dirty="0"/>
              <a:t>to k-mers and </a:t>
            </a:r>
            <a:r>
              <a:rPr lang="nb-NO" sz="2400" dirty="0" err="1"/>
              <a:t>create</a:t>
            </a:r>
            <a:r>
              <a:rPr lang="nb-NO" sz="2400" dirty="0"/>
              <a:t> </a:t>
            </a:r>
            <a:r>
              <a:rPr lang="nb-NO" sz="2400" dirty="0" err="1"/>
              <a:t>three</a:t>
            </a:r>
            <a:r>
              <a:rPr lang="nb-NO" sz="2400" dirty="0"/>
              <a:t> </a:t>
            </a:r>
            <a:r>
              <a:rPr lang="nb-NO" sz="2400" dirty="0" err="1"/>
              <a:t>essential</a:t>
            </a:r>
            <a:r>
              <a:rPr lang="nb-NO" sz="2400" dirty="0"/>
              <a:t> data </a:t>
            </a:r>
            <a:r>
              <a:rPr lang="nb-NO" sz="2400" dirty="0" err="1"/>
              <a:t>structures</a:t>
            </a:r>
            <a:r>
              <a:rPr lang="nb-NO" sz="2400" dirty="0"/>
              <a:t>:</a:t>
            </a:r>
          </a:p>
          <a:p>
            <a:pPr lvl="1">
              <a:spcAft>
                <a:spcPts val="600"/>
              </a:spcAft>
            </a:pPr>
            <a:r>
              <a:rPr lang="nb-NO" sz="2000" dirty="0"/>
              <a:t>k-mer </a:t>
            </a:r>
            <a:r>
              <a:rPr lang="nb-NO" sz="2000" dirty="0" err="1"/>
              <a:t>hash</a:t>
            </a:r>
            <a:r>
              <a:rPr lang="nb-NO" sz="2000" dirty="0"/>
              <a:t> (</a:t>
            </a:r>
            <a:r>
              <a:rPr lang="nb-NO" sz="2000" dirty="0" err="1"/>
              <a:t>index</a:t>
            </a:r>
            <a:r>
              <a:rPr lang="nb-NO" sz="2000" dirty="0"/>
              <a:t> </a:t>
            </a:r>
            <a:r>
              <a:rPr lang="nb-NO" sz="2000" dirty="0" err="1"/>
              <a:t>table</a:t>
            </a:r>
            <a:r>
              <a:rPr lang="nb-NO" sz="2000" dirty="0"/>
              <a:t>): </a:t>
            </a:r>
            <a:r>
              <a:rPr lang="nb-NO" sz="2000" dirty="0" err="1"/>
              <a:t>Unique</a:t>
            </a:r>
            <a:r>
              <a:rPr lang="nb-NO" sz="2000" dirty="0"/>
              <a:t> </a:t>
            </a:r>
            <a:r>
              <a:rPr lang="nb-NO" sz="2000" dirty="0" err="1"/>
              <a:t>identifiers</a:t>
            </a:r>
            <a:r>
              <a:rPr lang="nb-NO" sz="2000" dirty="0"/>
              <a:t> </a:t>
            </a:r>
            <a:r>
              <a:rPr lang="nb-NO" sz="2000" dirty="0" err="1"/>
              <a:t>such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no</a:t>
            </a:r>
            <a:r>
              <a:rPr lang="nb-NO" sz="2000" dirty="0"/>
              <a:t> k-mer </a:t>
            </a:r>
            <a:r>
              <a:rPr lang="nb-NO" sz="2000" dirty="0" err="1"/>
              <a:t>share</a:t>
            </a:r>
            <a:r>
              <a:rPr lang="nb-NO" sz="2000" dirty="0"/>
              <a:t> an </a:t>
            </a:r>
            <a:r>
              <a:rPr lang="nb-NO" sz="2000" dirty="0" err="1"/>
              <a:t>identifier</a:t>
            </a:r>
            <a:endParaRPr lang="nb-NO" sz="2000" dirty="0"/>
          </a:p>
          <a:p>
            <a:pPr lvl="1">
              <a:spcAft>
                <a:spcPts val="600"/>
              </a:spcAft>
            </a:pPr>
            <a:r>
              <a:rPr lang="nb-NO" sz="2000" dirty="0" err="1"/>
              <a:t>Look</a:t>
            </a:r>
            <a:r>
              <a:rPr lang="nb-NO" sz="2000" dirty="0"/>
              <a:t>-up </a:t>
            </a:r>
            <a:r>
              <a:rPr lang="nb-NO" sz="2000" dirty="0" err="1"/>
              <a:t>table</a:t>
            </a:r>
            <a:r>
              <a:rPr lang="nb-NO" sz="2000" dirty="0"/>
              <a:t> from k-mer to </a:t>
            </a:r>
            <a:r>
              <a:rPr lang="nb-NO" sz="2000" dirty="0" err="1"/>
              <a:t>transcript</a:t>
            </a:r>
            <a:r>
              <a:rPr lang="nb-NO" sz="2000" dirty="0"/>
              <a:t>: All </a:t>
            </a:r>
            <a:r>
              <a:rPr lang="nb-NO" sz="2000" dirty="0" err="1"/>
              <a:t>transcripts</a:t>
            </a:r>
            <a:r>
              <a:rPr lang="nb-NO" sz="2000" dirty="0"/>
              <a:t> in </a:t>
            </a:r>
            <a:r>
              <a:rPr lang="nb-NO" sz="2000" dirty="0" err="1"/>
              <a:t>which</a:t>
            </a:r>
            <a:r>
              <a:rPr lang="nb-NO" sz="2000" dirty="0"/>
              <a:t> a </a:t>
            </a:r>
            <a:r>
              <a:rPr lang="nb-NO" sz="2000" dirty="0" err="1"/>
              <a:t>specific</a:t>
            </a:r>
            <a:r>
              <a:rPr lang="nb-NO" sz="2000" dirty="0"/>
              <a:t> k-mer </a:t>
            </a:r>
            <a:r>
              <a:rPr lang="nb-NO" sz="2000" dirty="0" err="1"/>
              <a:t>appears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FF0000"/>
                </a:solidFill>
              </a:rPr>
              <a:t>(i)</a:t>
            </a:r>
          </a:p>
          <a:p>
            <a:pPr lvl="1">
              <a:spcAft>
                <a:spcPts val="600"/>
              </a:spcAft>
            </a:pPr>
            <a:r>
              <a:rPr lang="nb-NO" sz="2000" dirty="0" err="1"/>
              <a:t>Look</a:t>
            </a:r>
            <a:r>
              <a:rPr lang="nb-NO" sz="2000" dirty="0"/>
              <a:t>-up </a:t>
            </a:r>
            <a:r>
              <a:rPr lang="nb-NO" sz="2000" dirty="0" err="1"/>
              <a:t>table</a:t>
            </a:r>
            <a:r>
              <a:rPr lang="nb-NO" sz="2000" dirty="0"/>
              <a:t> from  </a:t>
            </a:r>
            <a:r>
              <a:rPr lang="nb-NO" sz="2000" dirty="0" err="1"/>
              <a:t>transcript</a:t>
            </a:r>
            <a:r>
              <a:rPr lang="nb-NO" sz="2000" dirty="0"/>
              <a:t> to k-mer: All k-mers </a:t>
            </a:r>
            <a:r>
              <a:rPr lang="nb-NO" sz="2000" dirty="0" err="1"/>
              <a:t>appearing</a:t>
            </a:r>
            <a:r>
              <a:rPr lang="nb-NO" sz="2000" dirty="0"/>
              <a:t> in a </a:t>
            </a:r>
            <a:r>
              <a:rPr lang="nb-NO" sz="2000" dirty="0" err="1"/>
              <a:t>specific</a:t>
            </a:r>
            <a:r>
              <a:rPr lang="nb-NO" sz="2000" dirty="0"/>
              <a:t> </a:t>
            </a:r>
            <a:r>
              <a:rPr lang="nb-NO" sz="2000" dirty="0" err="1"/>
              <a:t>transcript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FF0000"/>
                </a:solidFill>
              </a:rPr>
              <a:t>(ii)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Need</a:t>
            </a:r>
            <a:r>
              <a:rPr lang="nb-NO" sz="2400" dirty="0"/>
              <a:t> to be re-</a:t>
            </a:r>
            <a:r>
              <a:rPr lang="nb-NO" sz="2400" dirty="0" err="1"/>
              <a:t>created</a:t>
            </a:r>
            <a:r>
              <a:rPr lang="nb-NO" sz="2400" dirty="0"/>
              <a:t> </a:t>
            </a:r>
            <a:r>
              <a:rPr lang="nb-NO" sz="2400" dirty="0" err="1"/>
              <a:t>only</a:t>
            </a:r>
            <a:r>
              <a:rPr lang="nb-NO" sz="2400" dirty="0"/>
              <a:t> for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reference</a:t>
            </a:r>
            <a:r>
              <a:rPr lang="nb-NO" sz="2400" dirty="0"/>
              <a:t> or </a:t>
            </a:r>
            <a:r>
              <a:rPr lang="nb-NO" sz="2400" dirty="0" err="1"/>
              <a:t>new</a:t>
            </a:r>
            <a:r>
              <a:rPr lang="nb-NO" sz="2400" dirty="0"/>
              <a:t> choice </a:t>
            </a:r>
            <a:r>
              <a:rPr lang="nb-NO" sz="2400" dirty="0" err="1"/>
              <a:t>of</a:t>
            </a:r>
            <a:r>
              <a:rPr lang="nb-NO" sz="2400" dirty="0"/>
              <a:t> k. 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K-mers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mis</a:t>
            </a:r>
            <a:r>
              <a:rPr lang="nb-NO" sz="2400" dirty="0"/>
              <a:t>-matches </a:t>
            </a:r>
            <a:r>
              <a:rPr lang="nb-NO" sz="2400" dirty="0" err="1"/>
              <a:t>can</a:t>
            </a:r>
            <a:r>
              <a:rPr lang="nb-NO" sz="2400" dirty="0"/>
              <a:t> be </a:t>
            </a:r>
            <a:r>
              <a:rPr lang="nb-NO" sz="2400" dirty="0" err="1"/>
              <a:t>discarded</a:t>
            </a:r>
            <a:r>
              <a:rPr lang="nb-NO" sz="2400" dirty="0"/>
              <a:t>, </a:t>
            </a:r>
            <a:r>
              <a:rPr lang="nb-NO" sz="2400" dirty="0" err="1"/>
              <a:t>while</a:t>
            </a:r>
            <a:r>
              <a:rPr lang="nb-NO" sz="2400" dirty="0"/>
              <a:t> </a:t>
            </a:r>
            <a:r>
              <a:rPr lang="nb-NO" sz="2400" dirty="0" err="1"/>
              <a:t>other</a:t>
            </a:r>
            <a:r>
              <a:rPr lang="nb-NO" sz="2400" dirty="0"/>
              <a:t> </a:t>
            </a:r>
            <a:r>
              <a:rPr lang="nb-NO" sz="2400" dirty="0" err="1"/>
              <a:t>error-free</a:t>
            </a:r>
            <a:r>
              <a:rPr lang="nb-NO" sz="2400" dirty="0"/>
              <a:t> k-mers in </a:t>
            </a:r>
            <a:r>
              <a:rPr lang="nb-NO" sz="2400" dirty="0" err="1"/>
              <a:t>the</a:t>
            </a:r>
            <a:r>
              <a:rPr lang="nb-NO" sz="2400" dirty="0"/>
              <a:t> same </a:t>
            </a:r>
            <a:r>
              <a:rPr lang="nb-NO" sz="2400" dirty="0" err="1"/>
              <a:t>read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be used. </a:t>
            </a:r>
          </a:p>
          <a:p>
            <a:pPr lvl="1">
              <a:spcAft>
                <a:spcPts val="600"/>
              </a:spcAft>
            </a:pPr>
            <a:endParaRPr lang="nb-NO" sz="2000" dirty="0"/>
          </a:p>
          <a:p>
            <a:pPr>
              <a:spcAft>
                <a:spcPts val="600"/>
              </a:spcAft>
            </a:pPr>
            <a:endParaRPr lang="nb-NO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980728"/>
            <a:ext cx="3672843" cy="23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1" y="412928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k-mer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588" y="3691642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Transcript</a:t>
            </a:r>
            <a:r>
              <a:rPr lang="nb-NO" dirty="0"/>
              <a:t>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0900" y="4098456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Transcript</a:t>
            </a:r>
            <a:r>
              <a:rPr lang="nb-NO" dirty="0"/>
              <a:t>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0588" y="4430306"/>
            <a:ext cx="12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Transcript</a:t>
            </a:r>
            <a:r>
              <a:rPr lang="nb-NO" dirty="0"/>
              <a:t> 3</a:t>
            </a:r>
          </a:p>
        </p:txBody>
      </p: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 flipV="1">
            <a:off x="5959376" y="3876308"/>
            <a:ext cx="691212" cy="437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59688" y="4313952"/>
            <a:ext cx="691212" cy="1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5959376" y="4320605"/>
            <a:ext cx="691212" cy="2943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1" y="5373216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Transcript</a:t>
            </a:r>
            <a:endParaRPr lang="nb-NO" dirty="0"/>
          </a:p>
        </p:txBody>
      </p:sp>
      <p:sp>
        <p:nvSpPr>
          <p:cNvPr id="20" name="TextBox 19"/>
          <p:cNvSpPr txBox="1"/>
          <p:nvPr/>
        </p:nvSpPr>
        <p:spPr>
          <a:xfrm>
            <a:off x="6920588" y="50082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k-mer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0276" y="537754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k-mer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20588" y="57468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k-mer 3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304982" y="5158720"/>
            <a:ext cx="691212" cy="4376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78838" y="5596364"/>
            <a:ext cx="691212" cy="1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6335898" y="5620169"/>
            <a:ext cx="584690" cy="311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5778" y="35206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i)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5778" y="482941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ii)</a:t>
            </a:r>
          </a:p>
        </p:txBody>
      </p:sp>
    </p:spTree>
    <p:extLst>
      <p:ext uri="{BB962C8B-B14F-4D97-AF65-F5344CB8AC3E}">
        <p14:creationId xmlns:p14="http://schemas.microsoft.com/office/powerpoint/2010/main" val="4152122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026"/>
            <a:ext cx="8496944" cy="855702"/>
          </a:xfrm>
        </p:spPr>
        <p:txBody>
          <a:bodyPr>
            <a:normAutofit/>
          </a:bodyPr>
          <a:lstStyle/>
          <a:p>
            <a:r>
              <a:rPr lang="nb-NO" sz="3600" dirty="0" err="1"/>
              <a:t>Sailfish</a:t>
            </a:r>
            <a:endParaRPr lang="nb-N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4608512" cy="51828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nb-NO" sz="2600" b="1" dirty="0" err="1">
                <a:solidFill>
                  <a:srgbClr val="0070C0"/>
                </a:solidFill>
              </a:rPr>
              <a:t>Quantification</a:t>
            </a:r>
            <a:r>
              <a:rPr lang="nb-NO" sz="2600" b="1" dirty="0">
                <a:solidFill>
                  <a:srgbClr val="0070C0"/>
                </a:solidFill>
              </a:rPr>
              <a:t> </a:t>
            </a:r>
            <a:r>
              <a:rPr lang="nb-NO" sz="2600" b="1" dirty="0" err="1">
                <a:solidFill>
                  <a:srgbClr val="0070C0"/>
                </a:solidFill>
              </a:rPr>
              <a:t>phase</a:t>
            </a:r>
            <a:r>
              <a:rPr lang="nb-NO" sz="2600" b="1" dirty="0">
                <a:solidFill>
                  <a:srgbClr val="0070C0"/>
                </a:solidFill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nb-NO" sz="2000" dirty="0" err="1"/>
              <a:t>Intersect</a:t>
            </a:r>
            <a:r>
              <a:rPr lang="nb-NO" sz="2000" dirty="0"/>
              <a:t> </a:t>
            </a:r>
            <a:r>
              <a:rPr lang="nb-NO" sz="2000" b="1" dirty="0" err="1"/>
              <a:t>experimental</a:t>
            </a:r>
            <a:r>
              <a:rPr lang="nb-NO" sz="2000" b="1" dirty="0"/>
              <a:t> </a:t>
            </a:r>
            <a:r>
              <a:rPr lang="nb-NO" sz="2000" b="1" dirty="0" err="1"/>
              <a:t>read</a:t>
            </a:r>
            <a:r>
              <a:rPr lang="nb-NO" sz="2000" b="1" dirty="0"/>
              <a:t> data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k-mer </a:t>
            </a:r>
            <a:r>
              <a:rPr lang="nb-NO" sz="2000" dirty="0" err="1"/>
              <a:t>table</a:t>
            </a:r>
            <a:r>
              <a:rPr lang="nb-NO" sz="2000" dirty="0"/>
              <a:t> from </a:t>
            </a:r>
            <a:r>
              <a:rPr lang="nb-NO" sz="2000" dirty="0" err="1"/>
              <a:t>transcriptome</a:t>
            </a:r>
            <a:r>
              <a:rPr lang="nb-NO" sz="2000" dirty="0"/>
              <a:t> </a:t>
            </a:r>
            <a:r>
              <a:rPr lang="nb-NO" sz="2000" dirty="0" err="1"/>
              <a:t>reference</a:t>
            </a:r>
            <a:endParaRPr lang="nb-NO" sz="2000" dirty="0"/>
          </a:p>
          <a:p>
            <a:pPr lvl="1">
              <a:spcAft>
                <a:spcPts val="600"/>
              </a:spcAft>
            </a:pPr>
            <a:r>
              <a:rPr lang="nb-NO" sz="2000" dirty="0" err="1"/>
              <a:t>Aggregate</a:t>
            </a:r>
            <a:r>
              <a:rPr lang="nb-NO" sz="2000" dirty="0"/>
              <a:t> </a:t>
            </a:r>
            <a:r>
              <a:rPr lang="nb-NO" sz="2000" dirty="0" err="1"/>
              <a:t>counts</a:t>
            </a:r>
            <a:endParaRPr lang="nb-NO" sz="2000" dirty="0"/>
          </a:p>
          <a:p>
            <a:pPr lvl="1">
              <a:spcAft>
                <a:spcPts val="600"/>
              </a:spcAft>
            </a:pPr>
            <a:r>
              <a:rPr lang="nb-NO" sz="2000" dirty="0" err="1"/>
              <a:t>Estimate</a:t>
            </a:r>
            <a:r>
              <a:rPr lang="nb-NO" sz="2000" dirty="0"/>
              <a:t> </a:t>
            </a:r>
            <a:r>
              <a:rPr lang="nb-NO" sz="2000" dirty="0" err="1"/>
              <a:t>transcript</a:t>
            </a:r>
            <a:r>
              <a:rPr lang="nb-NO" sz="2000" dirty="0"/>
              <a:t> </a:t>
            </a:r>
            <a:r>
              <a:rPr lang="nb-NO" sz="2000" dirty="0" err="1"/>
              <a:t>abundancies</a:t>
            </a:r>
            <a:r>
              <a:rPr lang="nb-NO" sz="2000" dirty="0"/>
              <a:t> from k-mer </a:t>
            </a:r>
            <a:r>
              <a:rPr lang="nb-NO" sz="2000" dirty="0" err="1"/>
              <a:t>counts</a:t>
            </a:r>
            <a:r>
              <a:rPr lang="nb-NO" sz="2000" dirty="0"/>
              <a:t> </a:t>
            </a:r>
            <a:r>
              <a:rPr lang="nb-NO" sz="2000" dirty="0" err="1"/>
              <a:t>using</a:t>
            </a:r>
            <a:r>
              <a:rPr lang="nb-NO" sz="2000" dirty="0"/>
              <a:t> an </a:t>
            </a:r>
            <a:r>
              <a:rPr lang="nb-NO" sz="2000" b="1" dirty="0" err="1"/>
              <a:t>expectation-maximization</a:t>
            </a:r>
            <a:r>
              <a:rPr lang="nb-NO" sz="2000" b="1" dirty="0"/>
              <a:t> (EM) </a:t>
            </a:r>
            <a:r>
              <a:rPr lang="nb-NO" sz="2000" b="1" dirty="0" err="1"/>
              <a:t>procedure</a:t>
            </a:r>
            <a:r>
              <a:rPr lang="nb-NO" sz="2000" b="1" dirty="0"/>
              <a:t> </a:t>
            </a:r>
          </a:p>
          <a:p>
            <a:pPr lvl="1">
              <a:spcAft>
                <a:spcPts val="600"/>
              </a:spcAft>
            </a:pPr>
            <a:r>
              <a:rPr lang="nb-NO" sz="2000" dirty="0"/>
              <a:t>Basic </a:t>
            </a:r>
            <a:r>
              <a:rPr lang="nb-NO" sz="2000" dirty="0" err="1"/>
              <a:t>principle</a:t>
            </a:r>
            <a:r>
              <a:rPr lang="nb-NO" sz="2000" dirty="0"/>
              <a:t> for EM:</a:t>
            </a:r>
          </a:p>
          <a:p>
            <a:pPr lvl="2">
              <a:spcAft>
                <a:spcPts val="600"/>
              </a:spcAft>
            </a:pPr>
            <a:r>
              <a:rPr lang="nb-NO" sz="1600" dirty="0" err="1"/>
              <a:t>Initially</a:t>
            </a:r>
            <a:r>
              <a:rPr lang="nb-NO" sz="1600" dirty="0"/>
              <a:t> </a:t>
            </a:r>
            <a:r>
              <a:rPr lang="nb-NO" sz="1600" dirty="0" err="1"/>
              <a:t>assign</a:t>
            </a:r>
            <a:r>
              <a:rPr lang="nb-NO" sz="1600" dirty="0"/>
              <a:t> k-mers </a:t>
            </a:r>
            <a:r>
              <a:rPr lang="nb-NO" sz="1600" dirty="0" err="1"/>
              <a:t>proportionally</a:t>
            </a:r>
            <a:r>
              <a:rPr lang="nb-NO" sz="1600" dirty="0"/>
              <a:t> to </a:t>
            </a:r>
            <a:r>
              <a:rPr lang="nb-NO" sz="1600" dirty="0" err="1"/>
              <a:t>their</a:t>
            </a:r>
            <a:r>
              <a:rPr lang="nb-NO" sz="1600" dirty="0"/>
              <a:t> </a:t>
            </a:r>
            <a:r>
              <a:rPr lang="nb-NO" sz="1600" dirty="0" err="1"/>
              <a:t>occurrence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transcripts</a:t>
            </a:r>
            <a:endParaRPr lang="nb-NO" sz="1600" dirty="0"/>
          </a:p>
          <a:p>
            <a:pPr lvl="2">
              <a:spcAft>
                <a:spcPts val="600"/>
              </a:spcAft>
            </a:pPr>
            <a:r>
              <a:rPr lang="nb-NO" sz="1600" dirty="0" err="1"/>
              <a:t>Estimate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expected</a:t>
            </a:r>
            <a:r>
              <a:rPr lang="nb-NO" sz="1600" dirty="0"/>
              <a:t> </a:t>
            </a:r>
            <a:r>
              <a:rPr lang="nb-NO" sz="1600" dirty="0" err="1"/>
              <a:t>coverage</a:t>
            </a:r>
            <a:r>
              <a:rPr lang="nb-NO" sz="1600" dirty="0"/>
              <a:t> for </a:t>
            </a:r>
            <a:r>
              <a:rPr lang="nb-NO" sz="1600" dirty="0" err="1"/>
              <a:t>each</a:t>
            </a:r>
            <a:r>
              <a:rPr lang="nb-NO" sz="1600" dirty="0"/>
              <a:t> </a:t>
            </a:r>
            <a:r>
              <a:rPr lang="nb-NO" sz="1600" dirty="0" err="1"/>
              <a:t>transcript</a:t>
            </a:r>
            <a:r>
              <a:rPr lang="nb-NO" sz="1600" dirty="0"/>
              <a:t> </a:t>
            </a:r>
            <a:r>
              <a:rPr lang="nb-NO" sz="1600" dirty="0" err="1"/>
              <a:t>based</a:t>
            </a:r>
            <a:r>
              <a:rPr lang="nb-NO" sz="1600" dirty="0"/>
              <a:t> on initial </a:t>
            </a:r>
            <a:r>
              <a:rPr lang="nb-NO" sz="1600" dirty="0" err="1"/>
              <a:t>assignment</a:t>
            </a:r>
            <a:endParaRPr lang="nb-NO" sz="1600" dirty="0"/>
          </a:p>
          <a:p>
            <a:pPr lvl="2">
              <a:spcAft>
                <a:spcPts val="600"/>
              </a:spcAft>
            </a:pPr>
            <a:r>
              <a:rPr lang="nb-NO" sz="1600" dirty="0" err="1"/>
              <a:t>Use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expected</a:t>
            </a:r>
            <a:r>
              <a:rPr lang="nb-NO" sz="1600" dirty="0"/>
              <a:t> </a:t>
            </a:r>
            <a:r>
              <a:rPr lang="nb-NO" sz="1600" dirty="0" err="1"/>
              <a:t>coverage</a:t>
            </a:r>
            <a:r>
              <a:rPr lang="nb-NO" sz="1600" dirty="0"/>
              <a:t> to alter k-mer </a:t>
            </a:r>
            <a:r>
              <a:rPr lang="nb-NO" sz="1600" dirty="0" err="1"/>
              <a:t>assignment</a:t>
            </a:r>
            <a:r>
              <a:rPr lang="nb-NO" sz="1600" dirty="0"/>
              <a:t> </a:t>
            </a:r>
            <a:r>
              <a:rPr lang="nb-NO" sz="1600" dirty="0" err="1"/>
              <a:t>probabilities</a:t>
            </a:r>
            <a:r>
              <a:rPr lang="nb-NO" sz="1600" dirty="0"/>
              <a:t> to </a:t>
            </a:r>
            <a:r>
              <a:rPr lang="nb-NO" sz="1600" dirty="0" err="1"/>
              <a:t>transcripts</a:t>
            </a:r>
            <a:endParaRPr lang="nb-NO" sz="1600" dirty="0"/>
          </a:p>
          <a:p>
            <a:pPr lvl="2">
              <a:spcAft>
                <a:spcPts val="600"/>
              </a:spcAft>
            </a:pPr>
            <a:r>
              <a:rPr lang="nb-NO" sz="1600" dirty="0" err="1"/>
              <a:t>Iterate</a:t>
            </a:r>
            <a:r>
              <a:rPr lang="nb-NO" sz="1600" dirty="0"/>
              <a:t>….</a:t>
            </a:r>
          </a:p>
          <a:p>
            <a:pPr lvl="1">
              <a:spcAft>
                <a:spcPts val="600"/>
              </a:spcAft>
            </a:pPr>
            <a:endParaRPr lang="nb-NO" sz="2000" dirty="0"/>
          </a:p>
          <a:p>
            <a:pPr>
              <a:spcAft>
                <a:spcPts val="600"/>
              </a:spcAft>
            </a:pPr>
            <a:endParaRPr lang="nb-NO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48072"/>
            <a:ext cx="1249490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4032448" cy="345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88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36904" cy="70609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1125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Pure k-mer </a:t>
            </a:r>
            <a:r>
              <a:rPr lang="nb-NO" sz="2400" dirty="0" err="1"/>
              <a:t>approaches</a:t>
            </a:r>
            <a:r>
              <a:rPr lang="nb-NO" sz="2400" dirty="0"/>
              <a:t> </a:t>
            </a:r>
            <a:r>
              <a:rPr lang="nb-NO" sz="2400" dirty="0" err="1"/>
              <a:t>discard</a:t>
            </a:r>
            <a:r>
              <a:rPr lang="nb-NO" sz="2400" dirty="0"/>
              <a:t> </a:t>
            </a:r>
            <a:r>
              <a:rPr lang="nb-NO" sz="2400" dirty="0" err="1"/>
              <a:t>important</a:t>
            </a:r>
            <a:r>
              <a:rPr lang="nb-NO" sz="2400" dirty="0"/>
              <a:t> </a:t>
            </a:r>
            <a:r>
              <a:rPr lang="nb-NO" sz="2400" dirty="0" err="1"/>
              <a:t>information</a:t>
            </a:r>
            <a:r>
              <a:rPr lang="nb-NO" sz="2400" dirty="0"/>
              <a:t> on k-mers </a:t>
            </a:r>
            <a:r>
              <a:rPr lang="nb-NO" sz="2400" dirty="0" err="1"/>
              <a:t>originating</a:t>
            </a:r>
            <a:r>
              <a:rPr lang="nb-NO" sz="2400" dirty="0"/>
              <a:t> from </a:t>
            </a:r>
            <a:r>
              <a:rPr lang="nb-NO" sz="2400" dirty="0" err="1"/>
              <a:t>the</a:t>
            </a:r>
            <a:r>
              <a:rPr lang="nb-NO" sz="2400" dirty="0"/>
              <a:t> same </a:t>
            </a:r>
            <a:r>
              <a:rPr lang="nb-NO" sz="2400" dirty="0" err="1"/>
              <a:t>read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 err="1"/>
              <a:t>Compromise</a:t>
            </a:r>
            <a:r>
              <a:rPr lang="nb-NO" sz="2400" dirty="0"/>
              <a:t> </a:t>
            </a:r>
            <a:r>
              <a:rPr lang="nb-NO" sz="2400" dirty="0" err="1"/>
              <a:t>accuracy</a:t>
            </a:r>
            <a:r>
              <a:rPr lang="nb-NO" sz="2400" dirty="0"/>
              <a:t> for k-mer </a:t>
            </a:r>
            <a:r>
              <a:rPr lang="nb-NO" sz="2400" dirty="0" err="1"/>
              <a:t>assignment</a:t>
            </a:r>
            <a:r>
              <a:rPr lang="nb-NO" sz="2400" dirty="0"/>
              <a:t> 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Use</a:t>
            </a:r>
            <a:r>
              <a:rPr lang="nb-NO" sz="2400" dirty="0"/>
              <a:t> a </a:t>
            </a:r>
            <a:r>
              <a:rPr lang="nb-NO" sz="2400" dirty="0" err="1"/>
              <a:t>similar</a:t>
            </a:r>
            <a:r>
              <a:rPr lang="nb-NO" sz="2400" dirty="0"/>
              <a:t> </a:t>
            </a:r>
            <a:r>
              <a:rPr lang="nb-NO" sz="2400" dirty="0" err="1"/>
              <a:t>approach</a:t>
            </a:r>
            <a:r>
              <a:rPr lang="nb-NO" sz="2400" dirty="0"/>
              <a:t> as </a:t>
            </a:r>
            <a:r>
              <a:rPr lang="nb-NO" sz="2400" dirty="0" err="1"/>
              <a:t>Sailfish</a:t>
            </a:r>
            <a:r>
              <a:rPr lang="nb-NO" sz="2400" dirty="0"/>
              <a:t>, </a:t>
            </a:r>
            <a:r>
              <a:rPr lang="nb-NO" sz="2400" dirty="0" err="1"/>
              <a:t>but</a:t>
            </a:r>
            <a:r>
              <a:rPr lang="nb-NO" sz="2400" dirty="0"/>
              <a:t> </a:t>
            </a:r>
            <a:r>
              <a:rPr lang="nb-NO" sz="2400" dirty="0" err="1"/>
              <a:t>also</a:t>
            </a:r>
            <a:r>
              <a:rPr lang="nb-NO" sz="2400" dirty="0"/>
              <a:t> </a:t>
            </a:r>
            <a:r>
              <a:rPr lang="nb-NO" sz="2400" dirty="0" err="1"/>
              <a:t>utlizes</a:t>
            </a:r>
            <a:r>
              <a:rPr lang="nb-NO" sz="2400" dirty="0"/>
              <a:t> </a:t>
            </a:r>
            <a:r>
              <a:rPr lang="nb-NO" sz="2400" dirty="0" err="1"/>
              <a:t>information</a:t>
            </a:r>
            <a:r>
              <a:rPr lang="nb-NO" sz="2400" dirty="0"/>
              <a:t> on </a:t>
            </a:r>
            <a:r>
              <a:rPr lang="nb-NO" sz="2400" dirty="0" err="1"/>
              <a:t>which</a:t>
            </a:r>
            <a:r>
              <a:rPr lang="nb-NO" sz="2400" dirty="0"/>
              <a:t> k-mers </a:t>
            </a:r>
            <a:r>
              <a:rPr lang="nb-NO" sz="2400" dirty="0" err="1"/>
              <a:t>originated</a:t>
            </a:r>
            <a:r>
              <a:rPr lang="nb-NO" sz="2400" dirty="0"/>
              <a:t> from </a:t>
            </a:r>
            <a:r>
              <a:rPr lang="nb-NO" sz="2400" dirty="0" err="1"/>
              <a:t>the</a:t>
            </a:r>
            <a:r>
              <a:rPr lang="nb-NO" sz="2400" dirty="0"/>
              <a:t> same </a:t>
            </a:r>
            <a:r>
              <a:rPr lang="nb-NO" sz="2400" dirty="0" err="1"/>
              <a:t>read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 err="1"/>
              <a:t>Modifies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k-mer </a:t>
            </a:r>
            <a:r>
              <a:rPr lang="nb-NO" sz="2400" dirty="0" err="1"/>
              <a:t>focused</a:t>
            </a:r>
            <a:r>
              <a:rPr lang="nb-NO" sz="2400" dirty="0"/>
              <a:t> </a:t>
            </a:r>
            <a:r>
              <a:rPr lang="nb-NO" sz="2400" dirty="0" err="1"/>
              <a:t>assignment</a:t>
            </a:r>
            <a:r>
              <a:rPr lang="nb-NO" sz="2400" dirty="0"/>
              <a:t> from </a:t>
            </a:r>
            <a:r>
              <a:rPr lang="nb-NO" sz="2400" dirty="0" err="1"/>
              <a:t>Sailfish</a:t>
            </a:r>
            <a:r>
              <a:rPr lang="nb-NO" sz="2400" dirty="0"/>
              <a:t> to a </a:t>
            </a:r>
            <a:r>
              <a:rPr lang="nb-NO" sz="2400" dirty="0" err="1"/>
              <a:t>read-focused</a:t>
            </a:r>
            <a:r>
              <a:rPr lang="nb-NO" sz="2400" dirty="0"/>
              <a:t> </a:t>
            </a:r>
            <a:r>
              <a:rPr lang="nb-NO" sz="2400" dirty="0" err="1"/>
              <a:t>assignment</a:t>
            </a:r>
            <a:r>
              <a:rPr lang="nb-NO" sz="2400" dirty="0"/>
              <a:t> in </a:t>
            </a:r>
            <a:r>
              <a:rPr lang="nb-NO" sz="2400" dirty="0" err="1"/>
              <a:t>kallisto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 err="1"/>
              <a:t>Quickly</a:t>
            </a:r>
            <a:r>
              <a:rPr lang="nb-NO" sz="2400" dirty="0"/>
              <a:t> </a:t>
            </a:r>
            <a:r>
              <a:rPr lang="nb-NO" sz="2400" dirty="0" err="1"/>
              <a:t>became</a:t>
            </a:r>
            <a:r>
              <a:rPr lang="nb-NO" sz="2400" dirty="0"/>
              <a:t> </a:t>
            </a:r>
            <a:r>
              <a:rPr lang="nb-NO" sz="2400" dirty="0" err="1"/>
              <a:t>popular</a:t>
            </a:r>
            <a:r>
              <a:rPr lang="nb-NO" sz="2400" dirty="0"/>
              <a:t>, </a:t>
            </a:r>
            <a:r>
              <a:rPr lang="nb-NO" sz="2400" dirty="0" err="1"/>
              <a:t>even</a:t>
            </a:r>
            <a:r>
              <a:rPr lang="nb-NO" sz="2400" dirty="0"/>
              <a:t> </a:t>
            </a:r>
            <a:r>
              <a:rPr lang="nb-NO" sz="2400" dirty="0" err="1"/>
              <a:t>before</a:t>
            </a:r>
            <a:r>
              <a:rPr lang="nb-NO" sz="2400" dirty="0"/>
              <a:t> it </a:t>
            </a:r>
            <a:r>
              <a:rPr lang="nb-NO" sz="2400" dirty="0" err="1"/>
              <a:t>was</a:t>
            </a:r>
            <a:r>
              <a:rPr lang="nb-NO" sz="2400" dirty="0"/>
              <a:t> </a:t>
            </a:r>
            <a:r>
              <a:rPr lang="nb-NO" sz="2400" dirty="0" err="1"/>
              <a:t>published</a:t>
            </a:r>
            <a:r>
              <a:rPr lang="nb-NO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872" y="6165304"/>
            <a:ext cx="5610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				</a:t>
            </a:r>
            <a:r>
              <a:rPr lang="nb-NO" dirty="0" err="1"/>
              <a:t>Bray</a:t>
            </a:r>
            <a:r>
              <a:rPr lang="nb-NO" dirty="0"/>
              <a:t>, 2016, Nature </a:t>
            </a:r>
          </a:p>
          <a:p>
            <a:r>
              <a:rPr lang="nb-NO" sz="1400" dirty="0">
                <a:hlinkClick r:id="rId3"/>
              </a:rPr>
              <a:t>http://tinyheero.github.io/2015/09/02/pseudoalignments-kallisto.html</a:t>
            </a:r>
            <a:r>
              <a:rPr lang="nb-NO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417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kallisto</a:t>
            </a:r>
            <a:endParaRPr lang="nb-N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5" y="10589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De </a:t>
            </a:r>
            <a:r>
              <a:rPr lang="nb-NO" b="1" dirty="0" err="1"/>
              <a:t>Bruijn</a:t>
            </a:r>
            <a:r>
              <a:rPr lang="nb-NO" b="1" dirty="0"/>
              <a:t> </a:t>
            </a:r>
            <a:r>
              <a:rPr lang="nb-NO" b="1" dirty="0" err="1"/>
              <a:t>graph</a:t>
            </a:r>
            <a:r>
              <a:rPr lang="nb-NO" b="1" dirty="0"/>
              <a:t> </a:t>
            </a:r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overlapping k-mers for </a:t>
            </a:r>
            <a:r>
              <a:rPr lang="nb-NO" dirty="0" err="1"/>
              <a:t>transcripts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reference</a:t>
            </a:r>
            <a:r>
              <a:rPr lang="nb-NO" b="1" dirty="0"/>
              <a:t> </a:t>
            </a:r>
            <a:r>
              <a:rPr lang="nb-NO" b="1" dirty="0" err="1"/>
              <a:t>transcriptome</a:t>
            </a:r>
            <a:endParaRPr lang="nb-N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229200"/>
            <a:ext cx="7552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Example</a:t>
            </a:r>
            <a:r>
              <a:rPr lang="nb-NO" dirty="0"/>
              <a:t>: </a:t>
            </a:r>
          </a:p>
          <a:p>
            <a:pPr marL="342900" indent="-342900">
              <a:buAutoNum type="alphaLcParenR"/>
            </a:pPr>
            <a:r>
              <a:rPr lang="nb-NO" dirty="0"/>
              <a:t>Three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isoform</a:t>
            </a:r>
            <a:r>
              <a:rPr lang="nb-NO" dirty="0"/>
              <a:t> (pink, </a:t>
            </a:r>
            <a:r>
              <a:rPr lang="nb-NO" dirty="0" err="1"/>
              <a:t>blue</a:t>
            </a:r>
            <a:r>
              <a:rPr lang="nb-NO" dirty="0"/>
              <a:t> and green)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slightly</a:t>
            </a:r>
            <a:r>
              <a:rPr lang="nb-NO" dirty="0"/>
              <a:t> different </a:t>
            </a:r>
            <a:r>
              <a:rPr lang="nb-NO" dirty="0" err="1"/>
              <a:t>exons</a:t>
            </a:r>
            <a:endParaRPr lang="nb-NO" dirty="0"/>
          </a:p>
          <a:p>
            <a:pPr marL="342900" indent="-342900">
              <a:buAutoNum type="alphaLcParenR"/>
            </a:pPr>
            <a:r>
              <a:rPr lang="nb-NO" dirty="0"/>
              <a:t>De </a:t>
            </a:r>
            <a:r>
              <a:rPr lang="nb-NO" dirty="0" err="1"/>
              <a:t>Bruijn</a:t>
            </a:r>
            <a:r>
              <a:rPr lang="nb-NO" dirty="0"/>
              <a:t> </a:t>
            </a:r>
            <a:r>
              <a:rPr lang="nb-NO" dirty="0" err="1"/>
              <a:t>graph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k-mers (black </a:t>
            </a:r>
            <a:r>
              <a:rPr lang="nb-NO" dirty="0" err="1"/>
              <a:t>circles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k-mers)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5361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8" y="19972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8" y="19972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467545" y="10589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De </a:t>
            </a:r>
            <a:r>
              <a:rPr lang="nb-NO" b="1" dirty="0" err="1"/>
              <a:t>Bruijn</a:t>
            </a:r>
            <a:r>
              <a:rPr lang="nb-NO" b="1" dirty="0"/>
              <a:t> </a:t>
            </a:r>
            <a:r>
              <a:rPr lang="nb-NO" b="1" dirty="0" err="1"/>
              <a:t>graph</a:t>
            </a:r>
            <a:r>
              <a:rPr lang="nb-NO" b="1" dirty="0"/>
              <a:t> </a:t>
            </a:r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overlapping k-mers for </a:t>
            </a:r>
            <a:r>
              <a:rPr lang="nb-NO" dirty="0" err="1"/>
              <a:t>transcripts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reference</a:t>
            </a:r>
            <a:r>
              <a:rPr lang="nb-NO" b="1" dirty="0"/>
              <a:t> </a:t>
            </a:r>
            <a:r>
              <a:rPr lang="nb-NO" b="1" dirty="0" err="1"/>
              <a:t>transcriptome</a:t>
            </a:r>
            <a:endParaRPr lang="nb-N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6226" y="5021902"/>
            <a:ext cx="7610866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  <a:p>
            <a:pPr>
              <a:spcAft>
                <a:spcPts val="600"/>
              </a:spcAft>
            </a:pPr>
            <a:r>
              <a:rPr lang="nb-NO" sz="1600" dirty="0" err="1"/>
              <a:t>Each</a:t>
            </a:r>
            <a:r>
              <a:rPr lang="nb-NO" sz="1600" dirty="0"/>
              <a:t> k-mer is associated </a:t>
            </a:r>
            <a:r>
              <a:rPr lang="nb-NO" sz="1600" dirty="0" err="1"/>
              <a:t>with</a:t>
            </a:r>
            <a:r>
              <a:rPr lang="nb-NO" sz="1600" dirty="0"/>
              <a:t> a </a:t>
            </a:r>
            <a:r>
              <a:rPr lang="nb-NO" sz="1600" dirty="0" err="1"/>
              <a:t>set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transcript</a:t>
            </a:r>
            <a:r>
              <a:rPr lang="nb-NO" sz="1600" dirty="0"/>
              <a:t>, </a:t>
            </a:r>
            <a:r>
              <a:rPr lang="nb-NO" sz="1600" dirty="0" err="1"/>
              <a:t>termed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k-mers </a:t>
            </a:r>
            <a:r>
              <a:rPr lang="nb-NO" sz="1600" b="1" i="1" dirty="0"/>
              <a:t>k-</a:t>
            </a:r>
            <a:r>
              <a:rPr lang="nb-NO" sz="1600" b="1" i="1" dirty="0" err="1"/>
              <a:t>compatibility</a:t>
            </a:r>
            <a:r>
              <a:rPr lang="nb-NO" sz="1600" b="1" i="1" dirty="0"/>
              <a:t> </a:t>
            </a:r>
            <a:r>
              <a:rPr lang="nb-NO" sz="1600" b="1" i="1" dirty="0" err="1"/>
              <a:t>class</a:t>
            </a:r>
            <a:r>
              <a:rPr lang="nb-NO" sz="1600" b="1" i="1" dirty="0"/>
              <a:t> </a:t>
            </a:r>
          </a:p>
          <a:p>
            <a:pPr>
              <a:spcAft>
                <a:spcPts val="600"/>
              </a:spcAft>
            </a:pPr>
            <a:r>
              <a:rPr lang="nb-NO" sz="1600" dirty="0"/>
              <a:t>The </a:t>
            </a:r>
            <a:r>
              <a:rPr lang="nb-NO" sz="1600" b="1" dirty="0" err="1"/>
              <a:t>left</a:t>
            </a:r>
            <a:r>
              <a:rPr lang="nb-NO" sz="1600" b="1" dirty="0"/>
              <a:t> most node</a:t>
            </a:r>
            <a:r>
              <a:rPr lang="nb-NO" sz="1600" dirty="0"/>
              <a:t> has a k-</a:t>
            </a:r>
            <a:r>
              <a:rPr lang="nb-NO" sz="1600" dirty="0" err="1"/>
              <a:t>compatibility</a:t>
            </a:r>
            <a:r>
              <a:rPr lang="nb-NO" sz="1600" dirty="0"/>
              <a:t> </a:t>
            </a:r>
            <a:r>
              <a:rPr lang="nb-NO" sz="1600" dirty="0" err="1"/>
              <a:t>class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all </a:t>
            </a:r>
            <a:r>
              <a:rPr lang="nb-NO" sz="1600" dirty="0" err="1"/>
              <a:t>three</a:t>
            </a:r>
            <a:r>
              <a:rPr lang="nb-NO" sz="1600" dirty="0"/>
              <a:t> </a:t>
            </a:r>
            <a:r>
              <a:rPr lang="nb-NO" sz="1600" dirty="0" err="1"/>
              <a:t>transcripts</a:t>
            </a:r>
            <a:endParaRPr lang="nb-NO" sz="1600" dirty="0"/>
          </a:p>
          <a:p>
            <a:pPr>
              <a:spcAft>
                <a:spcPts val="600"/>
              </a:spcAft>
            </a:pPr>
            <a:r>
              <a:rPr lang="nb-NO" sz="1600" dirty="0"/>
              <a:t>The </a:t>
            </a:r>
            <a:r>
              <a:rPr lang="nb-NO" sz="1600" b="1" dirty="0" err="1"/>
              <a:t>three</a:t>
            </a:r>
            <a:r>
              <a:rPr lang="nb-NO" sz="1600" b="1" dirty="0"/>
              <a:t> top-most nodes</a:t>
            </a:r>
            <a:r>
              <a:rPr lang="nb-NO" sz="1600" dirty="0"/>
              <a:t> has a k-</a:t>
            </a:r>
            <a:r>
              <a:rPr lang="nb-NO" sz="1600" dirty="0" err="1"/>
              <a:t>compability</a:t>
            </a:r>
            <a:r>
              <a:rPr lang="nb-NO" sz="1600" dirty="0"/>
              <a:t> </a:t>
            </a:r>
            <a:r>
              <a:rPr lang="nb-NO" sz="1600" dirty="0" err="1"/>
              <a:t>class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r>
              <a:rPr lang="nb-NO" sz="1600" dirty="0"/>
              <a:t> </a:t>
            </a:r>
            <a:r>
              <a:rPr lang="nb-NO" sz="1600" dirty="0" err="1"/>
              <a:t>blue</a:t>
            </a:r>
            <a:r>
              <a:rPr lang="nb-NO" sz="1600" dirty="0"/>
              <a:t> and pink </a:t>
            </a:r>
            <a:r>
              <a:rPr lang="nb-NO" sz="1600" dirty="0" err="1"/>
              <a:t>transcripts</a:t>
            </a:r>
            <a:endParaRPr lang="nb-NO" sz="1600" dirty="0"/>
          </a:p>
          <a:p>
            <a:pPr>
              <a:spcAft>
                <a:spcPts val="600"/>
              </a:spcAft>
            </a:pPr>
            <a:r>
              <a:rPr lang="nb-NO" sz="1600" dirty="0"/>
              <a:t>The </a:t>
            </a:r>
            <a:r>
              <a:rPr lang="nb-NO" sz="1600" b="1" dirty="0"/>
              <a:t>right-most node</a:t>
            </a:r>
            <a:r>
              <a:rPr lang="nb-NO" sz="1600" dirty="0"/>
              <a:t> has a k-</a:t>
            </a:r>
            <a:r>
              <a:rPr lang="nb-NO" sz="1600" dirty="0" err="1"/>
              <a:t>compability</a:t>
            </a:r>
            <a:r>
              <a:rPr lang="nb-NO" sz="1600" dirty="0"/>
              <a:t> </a:t>
            </a:r>
            <a:r>
              <a:rPr lang="nb-NO" sz="1600" dirty="0" err="1"/>
              <a:t>class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r>
              <a:rPr lang="nb-NO" sz="1600" dirty="0"/>
              <a:t> </a:t>
            </a:r>
            <a:r>
              <a:rPr lang="nb-NO" sz="1600" dirty="0" err="1"/>
              <a:t>blue</a:t>
            </a:r>
            <a:r>
              <a:rPr lang="nb-NO" sz="1600" dirty="0"/>
              <a:t> and green</a:t>
            </a:r>
          </a:p>
          <a:p>
            <a:pPr>
              <a:spcAft>
                <a:spcPts val="600"/>
              </a:spcAft>
            </a:pPr>
            <a:r>
              <a:rPr lang="nb-NO" sz="1600" dirty="0"/>
              <a:t>And so on…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4381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7063"/>
            <a:ext cx="172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6063"/>
            <a:ext cx="2543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419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8" y="19972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8" y="19972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1534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467545" y="10589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De </a:t>
            </a:r>
            <a:r>
              <a:rPr lang="nb-NO" b="1" dirty="0" err="1"/>
              <a:t>Bruijn</a:t>
            </a:r>
            <a:r>
              <a:rPr lang="nb-NO" b="1" dirty="0"/>
              <a:t> </a:t>
            </a:r>
            <a:r>
              <a:rPr lang="nb-NO" b="1" dirty="0" err="1"/>
              <a:t>graph</a:t>
            </a:r>
            <a:r>
              <a:rPr lang="nb-NO" b="1" dirty="0"/>
              <a:t> </a:t>
            </a:r>
            <a:r>
              <a:rPr lang="nb-NO" dirty="0"/>
              <a:t>used to </a:t>
            </a:r>
            <a:r>
              <a:rPr lang="nb-NO" dirty="0" err="1"/>
              <a:t>connect</a:t>
            </a:r>
            <a:r>
              <a:rPr lang="nb-NO" dirty="0"/>
              <a:t> overlapping k-mers for </a:t>
            </a:r>
            <a:r>
              <a:rPr lang="nb-NO" dirty="0" err="1"/>
              <a:t>transcripts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reference</a:t>
            </a:r>
            <a:r>
              <a:rPr lang="nb-NO" b="1" dirty="0"/>
              <a:t> </a:t>
            </a:r>
            <a:r>
              <a:rPr lang="nb-NO" b="1" dirty="0" err="1"/>
              <a:t>transcriptome</a:t>
            </a:r>
            <a:endParaRPr lang="nb-N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6258" y="5157191"/>
            <a:ext cx="8846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look</a:t>
            </a:r>
            <a:r>
              <a:rPr lang="nb-NO" dirty="0"/>
              <a:t>-up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k-mer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, and k-</a:t>
            </a:r>
            <a:r>
              <a:rPr lang="nb-NO" dirty="0" err="1"/>
              <a:t>compatibility</a:t>
            </a:r>
            <a:endParaRPr lang="nb-NO" dirty="0"/>
          </a:p>
          <a:p>
            <a:r>
              <a:rPr lang="nb-NO" dirty="0" err="1"/>
              <a:t>classes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4381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67063"/>
            <a:ext cx="172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6063"/>
            <a:ext cx="2543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2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 err="1">
                <a:solidFill>
                  <a:srgbClr val="0070C0"/>
                </a:solidFill>
              </a:rPr>
              <a:t>Splice</a:t>
            </a:r>
            <a:r>
              <a:rPr lang="nb-NO" sz="3600" dirty="0">
                <a:solidFill>
                  <a:srgbClr val="0070C0"/>
                </a:solidFill>
              </a:rPr>
              <a:t>-junction </a:t>
            </a:r>
            <a:r>
              <a:rPr lang="nb-NO" sz="3600" dirty="0" err="1">
                <a:solidFill>
                  <a:srgbClr val="0070C0"/>
                </a:solidFill>
              </a:rPr>
              <a:t>catalogues</a:t>
            </a:r>
            <a:r>
              <a:rPr lang="nb-NO" sz="3600" dirty="0">
                <a:solidFill>
                  <a:srgbClr val="0070C0"/>
                </a:solidFill>
              </a:rPr>
              <a:t>:</a:t>
            </a:r>
            <a:br>
              <a:rPr lang="nb-NO" sz="3600" dirty="0">
                <a:solidFill>
                  <a:srgbClr val="0070C0"/>
                </a:solidFill>
              </a:rPr>
            </a:br>
            <a:r>
              <a:rPr lang="nb-NO" sz="3600" b="1" dirty="0"/>
              <a:t>1. From </a:t>
            </a:r>
            <a:r>
              <a:rPr lang="nb-NO" sz="3600" b="1" dirty="0" err="1"/>
              <a:t>transcriptome</a:t>
            </a:r>
            <a:r>
              <a:rPr lang="nb-NO" sz="3600" b="1" dirty="0"/>
              <a:t> </a:t>
            </a:r>
            <a:r>
              <a:rPr lang="nb-NO" sz="3600" b="1" dirty="0" err="1"/>
              <a:t>annotation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nb-NO" sz="2800" dirty="0" err="1"/>
              <a:t>Many</a:t>
            </a:r>
            <a:r>
              <a:rPr lang="nb-NO" sz="2800" dirty="0"/>
              <a:t> </a:t>
            </a:r>
            <a:r>
              <a:rPr lang="nb-NO" sz="2800" dirty="0" err="1"/>
              <a:t>well</a:t>
            </a:r>
            <a:r>
              <a:rPr lang="nb-NO" sz="2800" dirty="0"/>
              <a:t> </a:t>
            </a:r>
            <a:r>
              <a:rPr lang="nb-NO" sz="2800" dirty="0" err="1"/>
              <a:t>annotated</a:t>
            </a:r>
            <a:r>
              <a:rPr lang="nb-NO" sz="2800" dirty="0"/>
              <a:t> </a:t>
            </a:r>
            <a:r>
              <a:rPr lang="nb-NO" sz="2800" dirty="0" err="1"/>
              <a:t>transcriptomes</a:t>
            </a:r>
            <a:endParaRPr lang="nb-NO" sz="2800" dirty="0"/>
          </a:p>
          <a:p>
            <a:pPr>
              <a:spcAft>
                <a:spcPts val="1200"/>
              </a:spcAft>
            </a:pPr>
            <a:r>
              <a:rPr lang="nb-NO" sz="2800" dirty="0" err="1"/>
              <a:t>Use</a:t>
            </a:r>
            <a:r>
              <a:rPr lang="nb-NO" sz="2800" dirty="0"/>
              <a:t> </a:t>
            </a:r>
            <a:r>
              <a:rPr lang="nb-NO" sz="2800" dirty="0" err="1"/>
              <a:t>experimentally</a:t>
            </a:r>
            <a:r>
              <a:rPr lang="nb-NO" sz="2800" dirty="0"/>
              <a:t> </a:t>
            </a:r>
            <a:r>
              <a:rPr lang="nb-NO" sz="2800" dirty="0" err="1"/>
              <a:t>verified</a:t>
            </a:r>
            <a:r>
              <a:rPr lang="nb-NO" sz="2800" dirty="0"/>
              <a:t> </a:t>
            </a:r>
            <a:r>
              <a:rPr lang="nb-NO" sz="2800" dirty="0" err="1"/>
              <a:t>splice</a:t>
            </a:r>
            <a:r>
              <a:rPr lang="nb-NO" sz="2800" dirty="0"/>
              <a:t>-junctions from </a:t>
            </a:r>
            <a:r>
              <a:rPr lang="nb-NO" sz="2800" dirty="0" err="1"/>
              <a:t>known</a:t>
            </a:r>
            <a:r>
              <a:rPr lang="nb-NO" sz="2800" dirty="0"/>
              <a:t> </a:t>
            </a:r>
            <a:r>
              <a:rPr lang="nb-NO" sz="2800" dirty="0" err="1"/>
              <a:t>isoforms</a:t>
            </a:r>
            <a:r>
              <a:rPr lang="nb-NO" sz="2800" dirty="0"/>
              <a:t> in </a:t>
            </a:r>
            <a:r>
              <a:rPr lang="nb-NO" sz="2800" dirty="0" err="1"/>
              <a:t>transcriptome</a:t>
            </a:r>
            <a:r>
              <a:rPr lang="nb-NO" sz="2800" dirty="0"/>
              <a:t> </a:t>
            </a:r>
            <a:r>
              <a:rPr lang="nb-NO" sz="2800" dirty="0" err="1"/>
              <a:t>annotation</a:t>
            </a:r>
            <a:endParaRPr lang="nb-NO" sz="2800" dirty="0"/>
          </a:p>
          <a:p>
            <a:pPr>
              <a:spcAft>
                <a:spcPts val="300"/>
              </a:spcAft>
            </a:pPr>
            <a:r>
              <a:rPr lang="nb-NO" sz="2800" dirty="0" err="1"/>
              <a:t>Align</a:t>
            </a:r>
            <a:r>
              <a:rPr lang="nb-NO" sz="2800" dirty="0"/>
              <a:t> </a:t>
            </a:r>
            <a:r>
              <a:rPr lang="nb-NO" sz="2800" dirty="0" err="1"/>
              <a:t>sequence</a:t>
            </a:r>
            <a:r>
              <a:rPr lang="nb-NO" sz="2800" dirty="0"/>
              <a:t> </a:t>
            </a:r>
            <a:r>
              <a:rPr lang="nb-NO" sz="2800" dirty="0" err="1"/>
              <a:t>reads</a:t>
            </a:r>
            <a:r>
              <a:rPr lang="nb-NO" sz="2800" dirty="0"/>
              <a:t> </a:t>
            </a:r>
          </a:p>
          <a:p>
            <a:pPr lvl="1">
              <a:spcAft>
                <a:spcPts val="300"/>
              </a:spcAft>
            </a:pPr>
            <a:r>
              <a:rPr lang="nb-NO" sz="2400" i="1" dirty="0"/>
              <a:t>first to </a:t>
            </a:r>
            <a:r>
              <a:rPr lang="nb-NO" sz="2400" i="1" dirty="0" err="1"/>
              <a:t>transcriptome</a:t>
            </a:r>
            <a:r>
              <a:rPr lang="nb-NO" sz="2400" i="1" dirty="0"/>
              <a:t> (</a:t>
            </a:r>
            <a:r>
              <a:rPr lang="nb-NO" sz="2400" i="1" dirty="0" err="1"/>
              <a:t>with</a:t>
            </a:r>
            <a:r>
              <a:rPr lang="nb-NO" sz="2400" i="1" dirty="0"/>
              <a:t> </a:t>
            </a:r>
            <a:r>
              <a:rPr lang="nb-NO" sz="2400" i="1" dirty="0" err="1"/>
              <a:t>known</a:t>
            </a:r>
            <a:r>
              <a:rPr lang="nb-NO" sz="2400" i="1" dirty="0"/>
              <a:t> </a:t>
            </a:r>
            <a:r>
              <a:rPr lang="nb-NO" sz="2400" i="1" dirty="0" err="1"/>
              <a:t>isoforms</a:t>
            </a:r>
            <a:r>
              <a:rPr lang="nb-NO" sz="2400" i="1" dirty="0"/>
              <a:t>)</a:t>
            </a:r>
          </a:p>
          <a:p>
            <a:pPr lvl="1">
              <a:spcAft>
                <a:spcPts val="1200"/>
              </a:spcAft>
            </a:pPr>
            <a:r>
              <a:rPr lang="nb-NO" sz="2400" i="1" dirty="0" err="1"/>
              <a:t>remaining</a:t>
            </a:r>
            <a:r>
              <a:rPr lang="nb-NO" sz="2400" i="1" dirty="0"/>
              <a:t> </a:t>
            </a:r>
            <a:r>
              <a:rPr lang="nb-NO" sz="2400" i="1" dirty="0" err="1"/>
              <a:t>sequences</a:t>
            </a:r>
            <a:r>
              <a:rPr lang="nb-NO" sz="2400" i="1" dirty="0"/>
              <a:t> to </a:t>
            </a:r>
            <a:r>
              <a:rPr lang="nb-NO" sz="2400" i="1" dirty="0" err="1"/>
              <a:t>genome</a:t>
            </a:r>
            <a:endParaRPr lang="nb-NO" sz="2400" i="1" dirty="0"/>
          </a:p>
          <a:p>
            <a:pPr>
              <a:spcAft>
                <a:spcPts val="1200"/>
              </a:spcAft>
            </a:pP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known</a:t>
            </a:r>
            <a:r>
              <a:rPr lang="nb-NO" sz="2800" dirty="0"/>
              <a:t> and </a:t>
            </a:r>
            <a:r>
              <a:rPr lang="nb-NO" sz="2800" dirty="0" err="1"/>
              <a:t>verified</a:t>
            </a:r>
            <a:r>
              <a:rPr lang="nb-NO" sz="2800" dirty="0"/>
              <a:t> </a:t>
            </a:r>
            <a:r>
              <a:rPr lang="nb-NO" sz="2800" dirty="0" err="1"/>
              <a:t>isoforms</a:t>
            </a:r>
            <a:r>
              <a:rPr lang="nb-NO" sz="2800" dirty="0"/>
              <a:t> </a:t>
            </a:r>
            <a:r>
              <a:rPr lang="nb-NO" sz="2800" dirty="0" err="1"/>
              <a:t>are</a:t>
            </a:r>
            <a:r>
              <a:rPr lang="nb-NO" sz="2800" dirty="0"/>
              <a:t> </a:t>
            </a:r>
            <a:r>
              <a:rPr lang="nb-NO" sz="2800" dirty="0" err="1"/>
              <a:t>mapped</a:t>
            </a:r>
            <a:r>
              <a:rPr lang="nb-N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942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nb-NO" dirty="0" err="1"/>
              <a:t>kallisto</a:t>
            </a:r>
            <a:endParaRPr lang="nb-NO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29644"/>
            <a:ext cx="75438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484784"/>
            <a:ext cx="744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Introduce an </a:t>
            </a:r>
            <a:r>
              <a:rPr lang="nb-NO" sz="2400" dirty="0" err="1"/>
              <a:t>experimantal</a:t>
            </a:r>
            <a:r>
              <a:rPr lang="nb-NO" sz="2400" dirty="0"/>
              <a:t> </a:t>
            </a:r>
            <a:r>
              <a:rPr lang="nb-NO" sz="2400" dirty="0" err="1"/>
              <a:t>read</a:t>
            </a:r>
            <a:r>
              <a:rPr lang="nb-NO" sz="2400" dirty="0"/>
              <a:t> (black,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exons</a:t>
            </a:r>
            <a:r>
              <a:rPr lang="nb-NO" sz="2400" dirty="0"/>
              <a:t> in bold)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819328"/>
            <a:ext cx="7201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The k-mers </a:t>
            </a:r>
            <a:r>
              <a:rPr lang="nb-NO" dirty="0" err="1"/>
              <a:t>compatible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marked in black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k-</a:t>
            </a:r>
            <a:r>
              <a:rPr lang="nb-NO" dirty="0" err="1"/>
              <a:t>compability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read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k-mer)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56581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91320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/>
              <a:t>Key </a:t>
            </a:r>
            <a:r>
              <a:rPr lang="nb-NO" sz="2000" b="1" dirty="0" err="1"/>
              <a:t>outline</a:t>
            </a:r>
            <a:r>
              <a:rPr lang="nb-NO" sz="2000" b="1" dirty="0"/>
              <a:t>: </a:t>
            </a:r>
          </a:p>
          <a:p>
            <a:pPr marL="457200" indent="-457200">
              <a:buAutoNum type="arabicPeriod"/>
            </a:pPr>
            <a:r>
              <a:rPr lang="nb-NO" sz="2000" dirty="0" err="1"/>
              <a:t>Find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k-mers </a:t>
            </a:r>
            <a:r>
              <a:rPr lang="nb-NO" sz="2000" dirty="0" err="1"/>
              <a:t>compatible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(</a:t>
            </a:r>
            <a:r>
              <a:rPr lang="nb-NO" sz="2000" dirty="0" err="1"/>
              <a:t>black</a:t>
            </a:r>
            <a:r>
              <a:rPr lang="nb-NO" sz="2000" dirty="0"/>
              <a:t> </a:t>
            </a:r>
            <a:r>
              <a:rPr lang="nb-NO" sz="2000" dirty="0" err="1"/>
              <a:t>dots</a:t>
            </a:r>
            <a:r>
              <a:rPr lang="nb-NO" sz="2000" dirty="0"/>
              <a:t>, </a:t>
            </a:r>
            <a:r>
              <a:rPr lang="nb-NO" sz="2000" b="1" dirty="0"/>
              <a:t>d</a:t>
            </a:r>
            <a:r>
              <a:rPr lang="nb-NO" sz="2000" dirty="0"/>
              <a:t>)</a:t>
            </a:r>
          </a:p>
          <a:p>
            <a:pPr marL="457200" indent="-457200">
              <a:buAutoNum type="arabicPeriod"/>
            </a:pPr>
            <a:r>
              <a:rPr lang="nb-NO" sz="2000" dirty="0" err="1"/>
              <a:t>Find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transcripts</a:t>
            </a:r>
            <a:r>
              <a:rPr lang="nb-NO" sz="2000" dirty="0"/>
              <a:t> </a:t>
            </a:r>
            <a:r>
              <a:rPr lang="nb-NO" sz="2000" dirty="0" err="1"/>
              <a:t>compatible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these</a:t>
            </a:r>
            <a:r>
              <a:rPr lang="nb-NO" sz="2000" dirty="0"/>
              <a:t> k-mers (red, green, </a:t>
            </a:r>
            <a:r>
              <a:rPr lang="nb-NO" sz="2000" dirty="0" err="1"/>
              <a:t>blue</a:t>
            </a:r>
            <a:r>
              <a:rPr lang="nb-NO" sz="2000" dirty="0"/>
              <a:t>, </a:t>
            </a:r>
            <a:r>
              <a:rPr lang="nb-NO" sz="2000" b="1" dirty="0"/>
              <a:t>e</a:t>
            </a:r>
            <a:r>
              <a:rPr lang="nb-NO" sz="2000" dirty="0"/>
              <a:t>)</a:t>
            </a:r>
          </a:p>
          <a:p>
            <a:pPr marL="457200" indent="-457200">
              <a:buAutoNum type="arabicPeriod"/>
            </a:pPr>
            <a:r>
              <a:rPr lang="nb-NO" sz="2000" dirty="0" err="1"/>
              <a:t>Find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intersection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transcripts</a:t>
            </a:r>
            <a:r>
              <a:rPr lang="nb-NO" sz="2000" dirty="0"/>
              <a:t> </a:t>
            </a:r>
            <a:r>
              <a:rPr lang="nb-NO" sz="2000" dirty="0" err="1"/>
              <a:t>compatible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each</a:t>
            </a:r>
            <a:r>
              <a:rPr lang="nb-NO" sz="2000" dirty="0"/>
              <a:t> k-mer (red and </a:t>
            </a:r>
            <a:r>
              <a:rPr lang="nb-NO" sz="2000" dirty="0" err="1"/>
              <a:t>blue</a:t>
            </a:r>
            <a:r>
              <a:rPr lang="nb-NO" sz="2000" dirty="0"/>
              <a:t>, </a:t>
            </a:r>
            <a:r>
              <a:rPr lang="nb-NO" sz="2000" b="1" dirty="0"/>
              <a:t>e</a:t>
            </a:r>
            <a:r>
              <a:rPr lang="nb-NO" sz="2000" dirty="0"/>
              <a:t>)</a:t>
            </a:r>
          </a:p>
          <a:p>
            <a:pPr marL="457200" indent="-457200">
              <a:buAutoNum type="arabicPeriod"/>
            </a:pPr>
            <a:r>
              <a:rPr lang="nb-NO" sz="2000" dirty="0"/>
              <a:t>The </a:t>
            </a:r>
            <a:r>
              <a:rPr lang="nb-NO" sz="2000" dirty="0" err="1"/>
              <a:t>intersection</a:t>
            </a:r>
            <a:r>
              <a:rPr lang="nb-NO" sz="2000" dirty="0"/>
              <a:t> is </a:t>
            </a:r>
            <a:r>
              <a:rPr lang="nb-NO" sz="2000" dirty="0" err="1"/>
              <a:t>the</a:t>
            </a:r>
            <a:r>
              <a:rPr lang="nb-NO" sz="2000" dirty="0"/>
              <a:t> k-mer </a:t>
            </a:r>
            <a:r>
              <a:rPr lang="nb-NO" sz="2000" dirty="0" err="1"/>
              <a:t>compatibility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9" y="3212976"/>
            <a:ext cx="80200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134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913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 </a:t>
            </a:r>
            <a:r>
              <a:rPr lang="nb-NO" sz="2000" dirty="0" err="1"/>
              <a:t>this</a:t>
            </a:r>
            <a:r>
              <a:rPr lang="nb-NO" sz="2000" dirty="0"/>
              <a:t> case,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the</a:t>
            </a:r>
            <a:r>
              <a:rPr lang="nb-NO" sz="2000" dirty="0"/>
              <a:t> pink and </a:t>
            </a:r>
            <a:r>
              <a:rPr lang="nb-NO" sz="2000" dirty="0" err="1"/>
              <a:t>blue</a:t>
            </a:r>
            <a:r>
              <a:rPr lang="nb-NO" sz="2000" dirty="0"/>
              <a:t> </a:t>
            </a:r>
            <a:r>
              <a:rPr lang="nb-NO" sz="2000" dirty="0" err="1"/>
              <a:t>transcripts</a:t>
            </a:r>
            <a:r>
              <a:rPr lang="nb-NO" sz="2000" dirty="0"/>
              <a:t>. This </a:t>
            </a:r>
            <a:r>
              <a:rPr lang="nb-NO" sz="2000" dirty="0" err="1"/>
              <a:t>means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read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have </a:t>
            </a:r>
            <a:r>
              <a:rPr lang="nb-NO" sz="2000" dirty="0" err="1"/>
              <a:t>originated</a:t>
            </a:r>
            <a:r>
              <a:rPr lang="nb-NO" sz="2000" dirty="0"/>
              <a:t> from </a:t>
            </a:r>
            <a:r>
              <a:rPr lang="nb-NO" sz="2000" dirty="0" err="1"/>
              <a:t>either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pink, or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blue</a:t>
            </a:r>
            <a:r>
              <a:rPr lang="nb-NO" sz="2000" dirty="0"/>
              <a:t> </a:t>
            </a:r>
            <a:r>
              <a:rPr lang="nb-NO" sz="2000" dirty="0" err="1"/>
              <a:t>transcript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annotation</a:t>
            </a:r>
            <a:endParaRPr lang="nb-NO" sz="20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8" y="2564904"/>
            <a:ext cx="80200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9" y="6237312"/>
            <a:ext cx="472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EM is </a:t>
            </a:r>
            <a:r>
              <a:rPr lang="nb-NO" dirty="0" err="1"/>
              <a:t>finally</a:t>
            </a:r>
            <a:r>
              <a:rPr lang="nb-NO" dirty="0"/>
              <a:t> used to </a:t>
            </a:r>
            <a:r>
              <a:rPr lang="nb-NO" dirty="0" err="1"/>
              <a:t>assign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transcripts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417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nb-NO" dirty="0" err="1"/>
              <a:t>kallisto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1049720"/>
            <a:ext cx="8352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b="1" dirty="0" err="1"/>
              <a:t>Equivalence</a:t>
            </a:r>
            <a:r>
              <a:rPr lang="nb-NO" b="1" dirty="0"/>
              <a:t> </a:t>
            </a:r>
            <a:r>
              <a:rPr lang="nb-NO" b="1" dirty="0" err="1"/>
              <a:t>class</a:t>
            </a:r>
            <a:r>
              <a:rPr lang="nb-NO" b="1" dirty="0"/>
              <a:t>: </a:t>
            </a:r>
            <a:r>
              <a:rPr lang="nb-NO" dirty="0"/>
              <a:t>Redundant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among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k-mers </a:t>
            </a:r>
            <a:r>
              <a:rPr lang="nb-NO" dirty="0" err="1"/>
              <a:t>compatible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read</a:t>
            </a:r>
            <a:r>
              <a:rPr lang="nb-NO" dirty="0"/>
              <a:t>. </a:t>
            </a:r>
          </a:p>
          <a:p>
            <a:pPr>
              <a:spcAft>
                <a:spcPts val="600"/>
              </a:spcAft>
            </a:pPr>
            <a:r>
              <a:rPr lang="nb-NO" b="1" dirty="0" err="1"/>
              <a:t>Example</a:t>
            </a:r>
            <a:r>
              <a:rPr lang="nb-NO" dirty="0"/>
              <a:t>: The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leftmost</a:t>
            </a:r>
            <a:r>
              <a:rPr lang="nb-NO" dirty="0"/>
              <a:t> k-mers all </a:t>
            </a:r>
            <a:r>
              <a:rPr lang="nb-NO" dirty="0" err="1"/>
              <a:t>belong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same k-</a:t>
            </a:r>
            <a:r>
              <a:rPr lang="nb-NO" dirty="0" err="1"/>
              <a:t>compatibility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. </a:t>
            </a:r>
            <a:r>
              <a:rPr lang="nb-NO" dirty="0" err="1"/>
              <a:t>These</a:t>
            </a:r>
            <a:r>
              <a:rPr lang="nb-NO" dirty="0"/>
              <a:t> k-mers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said</a:t>
            </a:r>
            <a:r>
              <a:rPr lang="nb-NO" dirty="0"/>
              <a:t> to </a:t>
            </a:r>
            <a:r>
              <a:rPr lang="nb-NO" dirty="0" err="1"/>
              <a:t>belong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equivalence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.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Kallisto</a:t>
            </a:r>
            <a:r>
              <a:rPr lang="nb-NO" dirty="0"/>
              <a:t> skips </a:t>
            </a:r>
            <a:r>
              <a:rPr lang="nb-NO" dirty="0" err="1"/>
              <a:t>calculations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k-mers </a:t>
            </a:r>
            <a:r>
              <a:rPr lang="nb-NO" dirty="0" err="1"/>
              <a:t>belonging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b="1" dirty="0" err="1"/>
              <a:t>equivalence</a:t>
            </a:r>
            <a:r>
              <a:rPr lang="nb-NO" b="1" dirty="0"/>
              <a:t> </a:t>
            </a:r>
            <a:r>
              <a:rPr lang="nb-NO" b="1" dirty="0" err="1"/>
              <a:t>class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dirty="0" err="1"/>
              <a:t>illustrated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dashed</a:t>
            </a:r>
            <a:r>
              <a:rPr lang="nb-NO" dirty="0"/>
              <a:t> </a:t>
            </a:r>
            <a:r>
              <a:rPr lang="nb-NO" dirty="0" err="1"/>
              <a:t>arrows</a:t>
            </a:r>
            <a:r>
              <a:rPr lang="nb-NO" dirty="0"/>
              <a:t>)</a:t>
            </a:r>
          </a:p>
          <a:p>
            <a:pPr>
              <a:spcAft>
                <a:spcPts val="600"/>
              </a:spcAft>
            </a:pPr>
            <a:r>
              <a:rPr lang="nb-NO" dirty="0"/>
              <a:t>This speeds up </a:t>
            </a:r>
            <a:r>
              <a:rPr lang="nb-NO" dirty="0" err="1"/>
              <a:t>computational</a:t>
            </a:r>
            <a:r>
              <a:rPr lang="nb-NO" dirty="0"/>
              <a:t> time </a:t>
            </a:r>
            <a:r>
              <a:rPr lang="nb-NO" dirty="0" err="1"/>
              <a:t>considerably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b="1" dirty="0"/>
              <a:t> 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8" y="3299505"/>
            <a:ext cx="80200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505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kallisto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StringTie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600" dirty="0" err="1"/>
              <a:t>Two</a:t>
            </a:r>
            <a:r>
              <a:rPr lang="nb-NO" sz="2600" dirty="0"/>
              <a:t> different </a:t>
            </a:r>
            <a:r>
              <a:rPr lang="nb-NO" sz="2600" dirty="0" err="1"/>
              <a:t>approaches</a:t>
            </a:r>
            <a:endParaRPr lang="nb-NO" sz="2600" dirty="0"/>
          </a:p>
          <a:p>
            <a:pPr lvl="1"/>
            <a:r>
              <a:rPr lang="nb-NO" sz="2000" dirty="0" err="1"/>
              <a:t>Kallisto</a:t>
            </a:r>
            <a:r>
              <a:rPr lang="nb-NO" sz="2000" dirty="0"/>
              <a:t> (and </a:t>
            </a:r>
            <a:r>
              <a:rPr lang="nb-NO" sz="2000" dirty="0" err="1"/>
              <a:t>sailfish</a:t>
            </a:r>
            <a:r>
              <a:rPr lang="nb-NO" sz="2000" dirty="0"/>
              <a:t>) </a:t>
            </a:r>
            <a:r>
              <a:rPr lang="nb-NO" sz="2000" dirty="0" err="1"/>
              <a:t>uses</a:t>
            </a:r>
            <a:r>
              <a:rPr lang="nb-NO" sz="2000" dirty="0"/>
              <a:t> a </a:t>
            </a:r>
            <a:r>
              <a:rPr lang="nb-NO" sz="2000" dirty="0" err="1"/>
              <a:t>reference</a:t>
            </a:r>
            <a:r>
              <a:rPr lang="nb-NO" sz="2000" dirty="0"/>
              <a:t> </a:t>
            </a:r>
            <a:r>
              <a:rPr lang="nb-NO" sz="2000" dirty="0" err="1"/>
              <a:t>transcriptome</a:t>
            </a:r>
            <a:r>
              <a:rPr lang="nb-NO" sz="2000" dirty="0"/>
              <a:t> to </a:t>
            </a:r>
            <a:r>
              <a:rPr lang="nb-NO" sz="2000" dirty="0" err="1"/>
              <a:t>create</a:t>
            </a:r>
            <a:r>
              <a:rPr lang="nb-NO" sz="2000" dirty="0"/>
              <a:t> gene-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they</a:t>
            </a:r>
            <a:r>
              <a:rPr lang="nb-NO" sz="2000" dirty="0"/>
              <a:t> </a:t>
            </a:r>
            <a:r>
              <a:rPr lang="nb-NO" sz="2000" dirty="0" err="1"/>
              <a:t>project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experimental</a:t>
            </a:r>
            <a:r>
              <a:rPr lang="nb-NO" sz="2000" dirty="0"/>
              <a:t> data on </a:t>
            </a:r>
            <a:r>
              <a:rPr lang="nb-NO" sz="2000" dirty="0" err="1"/>
              <a:t>these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nb-NO" sz="2000" dirty="0"/>
          </a:p>
          <a:p>
            <a:pPr lvl="1">
              <a:spcAft>
                <a:spcPts val="600"/>
              </a:spcAft>
            </a:pPr>
            <a:r>
              <a:rPr lang="nb-NO" sz="2000" dirty="0" err="1"/>
              <a:t>StringTie</a:t>
            </a:r>
            <a:r>
              <a:rPr lang="nb-NO" sz="2000" dirty="0"/>
              <a:t> </a:t>
            </a:r>
            <a:r>
              <a:rPr lang="nb-NO" sz="2000" dirty="0" err="1"/>
              <a:t>builds</a:t>
            </a:r>
            <a:r>
              <a:rPr lang="nb-NO" sz="2000" dirty="0"/>
              <a:t> gene-</a:t>
            </a:r>
            <a:r>
              <a:rPr lang="nb-NO" sz="2000" dirty="0" err="1"/>
              <a:t>models</a:t>
            </a:r>
            <a:r>
              <a:rPr lang="nb-NO" sz="2000" dirty="0"/>
              <a:t> from </a:t>
            </a:r>
            <a:r>
              <a:rPr lang="nb-NO" sz="2000" dirty="0" err="1"/>
              <a:t>experimantal</a:t>
            </a:r>
            <a:r>
              <a:rPr lang="nb-NO" sz="2000" dirty="0"/>
              <a:t> data</a:t>
            </a:r>
          </a:p>
          <a:p>
            <a:pPr>
              <a:spcAft>
                <a:spcPts val="600"/>
              </a:spcAft>
            </a:pPr>
            <a:r>
              <a:rPr lang="nb-NO" sz="2600" dirty="0" err="1"/>
              <a:t>kallisto</a:t>
            </a:r>
            <a:r>
              <a:rPr lang="nb-NO" sz="2600" dirty="0"/>
              <a:t> is faster (and </a:t>
            </a:r>
            <a:r>
              <a:rPr lang="nb-NO" sz="2600" dirty="0" err="1"/>
              <a:t>better</a:t>
            </a:r>
            <a:r>
              <a:rPr lang="nb-NO" sz="2600" dirty="0"/>
              <a:t>) if </a:t>
            </a:r>
            <a:r>
              <a:rPr lang="nb-NO" sz="2600" dirty="0" err="1"/>
              <a:t>you</a:t>
            </a:r>
            <a:r>
              <a:rPr lang="nb-NO" sz="2600" dirty="0"/>
              <a:t> </a:t>
            </a:r>
            <a:r>
              <a:rPr lang="nb-NO" sz="2600" dirty="0" err="1"/>
              <a:t>only</a:t>
            </a:r>
            <a:r>
              <a:rPr lang="nb-NO" sz="2600" dirty="0"/>
              <a:t> </a:t>
            </a:r>
            <a:r>
              <a:rPr lang="nb-NO" sz="2600" dirty="0" err="1"/>
              <a:t>want</a:t>
            </a:r>
            <a:r>
              <a:rPr lang="nb-NO" sz="2600" dirty="0"/>
              <a:t> to </a:t>
            </a:r>
            <a:r>
              <a:rPr lang="nb-NO" sz="2600" dirty="0" err="1"/>
              <a:t>use</a:t>
            </a:r>
            <a:r>
              <a:rPr lang="nb-NO" sz="2600" dirty="0"/>
              <a:t> </a:t>
            </a:r>
            <a:r>
              <a:rPr lang="nb-NO" sz="2600" dirty="0" err="1"/>
              <a:t>the</a:t>
            </a:r>
            <a:r>
              <a:rPr lang="nb-NO" sz="2600" dirty="0"/>
              <a:t> </a:t>
            </a:r>
            <a:r>
              <a:rPr lang="nb-NO" sz="2600" dirty="0" err="1"/>
              <a:t>reference</a:t>
            </a:r>
            <a:r>
              <a:rPr lang="nb-NO" sz="2600" dirty="0"/>
              <a:t> </a:t>
            </a:r>
            <a:r>
              <a:rPr lang="nb-NO" sz="2600" dirty="0" err="1"/>
              <a:t>transcriptome</a:t>
            </a:r>
            <a:endParaRPr lang="nb-NO" sz="2600" dirty="0"/>
          </a:p>
          <a:p>
            <a:r>
              <a:rPr lang="nb-NO" sz="2600" dirty="0"/>
              <a:t>If </a:t>
            </a:r>
            <a:r>
              <a:rPr lang="nb-NO" sz="2600" dirty="0" err="1"/>
              <a:t>you</a:t>
            </a:r>
            <a:r>
              <a:rPr lang="nb-NO" sz="2600" dirty="0"/>
              <a:t> </a:t>
            </a:r>
            <a:r>
              <a:rPr lang="nb-NO" sz="2600" dirty="0" err="1"/>
              <a:t>want</a:t>
            </a:r>
            <a:r>
              <a:rPr lang="nb-NO" sz="2600" dirty="0"/>
              <a:t> to </a:t>
            </a:r>
            <a:r>
              <a:rPr lang="nb-NO" sz="2600" dirty="0" err="1"/>
              <a:t>build</a:t>
            </a:r>
            <a:r>
              <a:rPr lang="nb-NO" sz="2600" dirty="0"/>
              <a:t> </a:t>
            </a:r>
            <a:r>
              <a:rPr lang="nb-NO" sz="2600" dirty="0" err="1"/>
              <a:t>new</a:t>
            </a:r>
            <a:r>
              <a:rPr lang="nb-NO" sz="2600" dirty="0"/>
              <a:t> </a:t>
            </a:r>
            <a:r>
              <a:rPr lang="nb-NO" sz="2600" dirty="0" err="1"/>
              <a:t>models</a:t>
            </a:r>
            <a:r>
              <a:rPr lang="nb-NO" sz="2600" dirty="0"/>
              <a:t>, </a:t>
            </a:r>
            <a:r>
              <a:rPr lang="nb-NO" sz="2600" dirty="0" err="1"/>
              <a:t>you</a:t>
            </a:r>
            <a:r>
              <a:rPr lang="nb-NO" sz="2600" dirty="0"/>
              <a:t> still have to </a:t>
            </a:r>
            <a:r>
              <a:rPr lang="nb-NO" sz="2600" dirty="0" err="1"/>
              <a:t>use</a:t>
            </a:r>
            <a:r>
              <a:rPr lang="nb-NO" sz="2600" dirty="0"/>
              <a:t> </a:t>
            </a:r>
            <a:r>
              <a:rPr lang="nb-NO" sz="2600" dirty="0" err="1"/>
              <a:t>StringTie</a:t>
            </a:r>
            <a:r>
              <a:rPr lang="nb-NO" sz="2600" dirty="0"/>
              <a:t>. This is still relevant, </a:t>
            </a:r>
            <a:r>
              <a:rPr lang="nb-NO" sz="2600" dirty="0" err="1"/>
              <a:t>since</a:t>
            </a:r>
            <a:r>
              <a:rPr lang="nb-NO" sz="2600" dirty="0"/>
              <a:t> </a:t>
            </a:r>
            <a:r>
              <a:rPr lang="nb-NO" sz="2600" dirty="0" err="1"/>
              <a:t>many</a:t>
            </a:r>
            <a:r>
              <a:rPr lang="nb-NO" sz="2600" dirty="0"/>
              <a:t> </a:t>
            </a:r>
            <a:r>
              <a:rPr lang="nb-NO" sz="2600" dirty="0" err="1"/>
              <a:t>splicing</a:t>
            </a:r>
            <a:r>
              <a:rPr lang="nb-NO" sz="2600" dirty="0"/>
              <a:t> </a:t>
            </a:r>
            <a:r>
              <a:rPr lang="nb-NO" sz="2600" dirty="0" err="1"/>
              <a:t>patterns</a:t>
            </a:r>
            <a:r>
              <a:rPr lang="nb-NO" sz="2600" dirty="0"/>
              <a:t> </a:t>
            </a:r>
            <a:r>
              <a:rPr lang="nb-NO" sz="2600" dirty="0" err="1"/>
              <a:t>are</a:t>
            </a:r>
            <a:r>
              <a:rPr lang="nb-NO" sz="2600" dirty="0"/>
              <a:t> </a:t>
            </a:r>
            <a:r>
              <a:rPr lang="nb-NO" sz="2600" dirty="0" err="1"/>
              <a:t>yet</a:t>
            </a:r>
            <a:r>
              <a:rPr lang="nb-NO" sz="2600" dirty="0"/>
              <a:t> </a:t>
            </a:r>
            <a:r>
              <a:rPr lang="nb-NO" sz="2600" dirty="0" err="1"/>
              <a:t>tp</a:t>
            </a:r>
            <a:r>
              <a:rPr lang="nb-NO" sz="2600" dirty="0"/>
              <a:t> be </a:t>
            </a:r>
            <a:r>
              <a:rPr lang="nb-NO" sz="2600" dirty="0" err="1"/>
              <a:t>discovered</a:t>
            </a:r>
            <a:r>
              <a:rPr lang="nb-NO" sz="2600" dirty="0"/>
              <a:t> for </a:t>
            </a:r>
            <a:r>
              <a:rPr lang="nb-NO" sz="2600" dirty="0" err="1"/>
              <a:t>many</a:t>
            </a:r>
            <a:r>
              <a:rPr lang="nb-NO" sz="2600" dirty="0"/>
              <a:t> </a:t>
            </a:r>
            <a:r>
              <a:rPr lang="nb-NO" sz="2600" dirty="0" err="1"/>
              <a:t>organisms</a:t>
            </a:r>
            <a:r>
              <a:rPr lang="nb-NO" sz="2600" dirty="0"/>
              <a:t> (</a:t>
            </a:r>
            <a:r>
              <a:rPr lang="nb-NO" sz="2600" dirty="0" err="1"/>
              <a:t>including</a:t>
            </a:r>
            <a:r>
              <a:rPr lang="nb-NO" sz="2600" dirty="0"/>
              <a:t> human) </a:t>
            </a:r>
          </a:p>
          <a:p>
            <a:pPr marL="457200" lvl="1" indent="0">
              <a:buNone/>
            </a:pPr>
            <a:endParaRPr lang="nb-NO" sz="2600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0057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800" b="1" dirty="0" err="1"/>
              <a:t>Isoform</a:t>
            </a:r>
            <a:r>
              <a:rPr lang="nb-NO" sz="2800" b="1" dirty="0"/>
              <a:t> </a:t>
            </a:r>
            <a:r>
              <a:rPr lang="nb-NO" sz="2800" b="1" dirty="0" err="1"/>
              <a:t>expression</a:t>
            </a:r>
            <a:r>
              <a:rPr lang="nb-NO" sz="2800" b="1" dirty="0"/>
              <a:t> by </a:t>
            </a:r>
            <a:r>
              <a:rPr lang="nb-NO" sz="2800" b="1" dirty="0" err="1"/>
              <a:t>analysing</a:t>
            </a:r>
            <a:r>
              <a:rPr lang="nb-NO" sz="2800" b="1" dirty="0"/>
              <a:t> relative </a:t>
            </a:r>
            <a:r>
              <a:rPr lang="nb-NO" sz="2800" b="1" dirty="0" err="1"/>
              <a:t>abundance</a:t>
            </a:r>
            <a:r>
              <a:rPr lang="nb-NO" sz="2800" b="1" dirty="0"/>
              <a:t> </a:t>
            </a:r>
            <a:r>
              <a:rPr lang="nb-NO" sz="2800" b="1" dirty="0" err="1"/>
              <a:t>of</a:t>
            </a:r>
            <a:r>
              <a:rPr lang="nb-NO" sz="2800" b="1" dirty="0"/>
              <a:t> </a:t>
            </a:r>
            <a:r>
              <a:rPr lang="nb-NO" sz="2800" b="1" dirty="0" err="1"/>
              <a:t>exons</a:t>
            </a:r>
            <a:endParaRPr lang="nb-NO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4248472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Start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transcriptome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(</a:t>
            </a:r>
            <a:r>
              <a:rPr lang="nb-NO" dirty="0" err="1"/>
              <a:t>annotated</a:t>
            </a:r>
            <a:r>
              <a:rPr lang="nb-NO" dirty="0"/>
              <a:t>, </a:t>
            </a:r>
            <a:r>
              <a:rPr lang="nb-NO" dirty="0" err="1"/>
              <a:t>built</a:t>
            </a:r>
            <a:r>
              <a:rPr lang="nb-NO" dirty="0"/>
              <a:t> from data or </a:t>
            </a:r>
            <a:r>
              <a:rPr lang="nb-NO" dirty="0" err="1"/>
              <a:t>both</a:t>
            </a:r>
            <a:r>
              <a:rPr lang="nb-NO" dirty="0"/>
              <a:t>)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Map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genes, </a:t>
            </a:r>
            <a:r>
              <a:rPr lang="nb-NO" dirty="0" err="1"/>
              <a:t>exons</a:t>
            </a:r>
            <a:r>
              <a:rPr lang="nb-NO" dirty="0"/>
              <a:t> and </a:t>
            </a:r>
            <a:r>
              <a:rPr lang="nb-NO" dirty="0" err="1"/>
              <a:t>splice</a:t>
            </a:r>
            <a:r>
              <a:rPr lang="nb-NO" dirty="0"/>
              <a:t>-junctions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Assume</a:t>
            </a:r>
            <a:r>
              <a:rPr lang="nb-NO" dirty="0"/>
              <a:t> a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mapped</a:t>
            </a:r>
            <a:r>
              <a:rPr lang="nb-NO" dirty="0"/>
              <a:t> to </a:t>
            </a:r>
            <a:r>
              <a:rPr lang="nb-NO" dirty="0" err="1"/>
              <a:t>exons</a:t>
            </a:r>
            <a:r>
              <a:rPr lang="nb-NO" dirty="0"/>
              <a:t> in a </a:t>
            </a:r>
            <a:r>
              <a:rPr lang="nb-NO" dirty="0" err="1"/>
              <a:t>transcript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If a gene do not </a:t>
            </a:r>
            <a:r>
              <a:rPr lang="nb-NO" dirty="0" err="1"/>
              <a:t>express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, all </a:t>
            </a:r>
            <a:r>
              <a:rPr lang="nb-NO" dirty="0" err="1"/>
              <a:t>exons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equally</a:t>
            </a:r>
            <a:r>
              <a:rPr lang="nb-NO" dirty="0"/>
              <a:t> </a:t>
            </a:r>
            <a:r>
              <a:rPr lang="nb-NO" dirty="0" err="1"/>
              <a:t>expressed</a:t>
            </a:r>
            <a:r>
              <a:rPr lang="nb-NO" dirty="0"/>
              <a:t> 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Asses</a:t>
            </a:r>
            <a:r>
              <a:rPr lang="nb-NO" dirty="0"/>
              <a:t> </a:t>
            </a:r>
            <a:r>
              <a:rPr lang="nb-NO" dirty="0" err="1"/>
              <a:t>deviations</a:t>
            </a:r>
            <a:r>
              <a:rPr lang="nb-NO" dirty="0"/>
              <a:t> from </a:t>
            </a:r>
            <a:r>
              <a:rPr lang="nb-NO" dirty="0" err="1"/>
              <a:t>equal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statistical</a:t>
            </a:r>
            <a:r>
              <a:rPr lang="nb-NO" dirty="0"/>
              <a:t> tests.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Tool</a:t>
            </a:r>
            <a:r>
              <a:rPr lang="nb-NO" dirty="0"/>
              <a:t>: </a:t>
            </a:r>
            <a:r>
              <a:rPr lang="nb-NO" b="1" dirty="0" err="1"/>
              <a:t>DEXSeq</a:t>
            </a:r>
            <a:r>
              <a:rPr lang="nb-NO" dirty="0"/>
              <a:t> </a:t>
            </a:r>
            <a:r>
              <a:rPr lang="nb-NO" sz="2300" dirty="0"/>
              <a:t>(Anders, 2012, </a:t>
            </a:r>
            <a:r>
              <a:rPr lang="nb-NO" sz="2300" dirty="0" err="1"/>
              <a:t>Genome</a:t>
            </a:r>
            <a:r>
              <a:rPr lang="nb-NO" sz="2300" dirty="0"/>
              <a:t> Research)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248472" cy="43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921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How to </a:t>
            </a:r>
            <a:r>
              <a:rPr lang="nb-NO" sz="3600" dirty="0" err="1"/>
              <a:t>model</a:t>
            </a:r>
            <a:r>
              <a:rPr lang="nb-NO" sz="3600" dirty="0"/>
              <a:t> </a:t>
            </a:r>
            <a:r>
              <a:rPr lang="nb-NO" sz="3600" dirty="0" err="1"/>
              <a:t>differential</a:t>
            </a:r>
            <a:r>
              <a:rPr lang="nb-NO" sz="3600" dirty="0"/>
              <a:t> </a:t>
            </a:r>
            <a:r>
              <a:rPr lang="nb-NO" sz="3600" dirty="0" err="1"/>
              <a:t>expression</a:t>
            </a:r>
            <a:r>
              <a:rPr lang="nb-NO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216024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nb-NO" b="1" dirty="0"/>
              <a:t>Count </a:t>
            </a:r>
            <a:r>
              <a:rPr lang="nb-NO" b="1" dirty="0" err="1"/>
              <a:t>the</a:t>
            </a:r>
            <a:r>
              <a:rPr lang="nb-NO" b="1" dirty="0"/>
              <a:t> data</a:t>
            </a:r>
            <a:r>
              <a:rPr lang="nb-NO" dirty="0"/>
              <a:t>. Count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aligned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type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investigate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dirty="0"/>
              <a:t>In RNA-</a:t>
            </a:r>
            <a:r>
              <a:rPr lang="nb-NO" dirty="0" err="1"/>
              <a:t>Seq</a:t>
            </a:r>
            <a:r>
              <a:rPr lang="nb-NO" dirty="0"/>
              <a:t>,  </a:t>
            </a:r>
            <a:r>
              <a:rPr lang="nb-NO" dirty="0" err="1"/>
              <a:t>typical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, </a:t>
            </a:r>
            <a:r>
              <a:rPr lang="nb-NO" dirty="0" err="1"/>
              <a:t>genes,exons</a:t>
            </a:r>
            <a:r>
              <a:rPr lang="nb-NO" dirty="0"/>
              <a:t>, and </a:t>
            </a:r>
            <a:r>
              <a:rPr lang="nb-NO" dirty="0" err="1"/>
              <a:t>isoforms</a:t>
            </a:r>
            <a:r>
              <a:rPr lang="nb-NO" dirty="0"/>
              <a:t>, </a:t>
            </a:r>
            <a:r>
              <a:rPr lang="nb-NO" dirty="0" err="1"/>
              <a:t>however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like </a:t>
            </a:r>
            <a:r>
              <a:rPr lang="nb-NO" dirty="0" err="1"/>
              <a:t>splice</a:t>
            </a:r>
            <a:r>
              <a:rPr lang="nb-NO" dirty="0"/>
              <a:t>-junctions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model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way</a:t>
            </a:r>
            <a:r>
              <a:rPr lang="nb-NO" dirty="0"/>
              <a:t>.</a:t>
            </a:r>
          </a:p>
          <a:p>
            <a:pPr>
              <a:spcAft>
                <a:spcPts val="600"/>
              </a:spcAft>
            </a:pPr>
            <a:r>
              <a:rPr lang="nb-NO" dirty="0"/>
              <a:t>Goal: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significantly</a:t>
            </a:r>
            <a:r>
              <a:rPr lang="nb-NO" dirty="0"/>
              <a:t> </a:t>
            </a:r>
            <a:r>
              <a:rPr lang="nb-NO" dirty="0" err="1"/>
              <a:t>differentially</a:t>
            </a:r>
            <a:r>
              <a:rPr lang="nb-NO" dirty="0"/>
              <a:t> </a:t>
            </a:r>
            <a:r>
              <a:rPr lang="nb-NO" dirty="0" err="1"/>
              <a:t>expressed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87" y="3861048"/>
            <a:ext cx="5760640" cy="51164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75656" y="6093296"/>
            <a:ext cx="547260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5292080" y="6419283"/>
            <a:ext cx="2880320" cy="61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8368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Count </a:t>
            </a:r>
            <a:r>
              <a:rPr lang="nb-NO" dirty="0" err="1"/>
              <a:t>measures</a:t>
            </a:r>
            <a:r>
              <a:rPr lang="nb-NO" dirty="0"/>
              <a:t>: </a:t>
            </a:r>
            <a:r>
              <a:rPr lang="nb-NO" b="1" dirty="0"/>
              <a:t>RPKM/FPKM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Expression </a:t>
            </a:r>
            <a:r>
              <a:rPr lang="nb-NO" dirty="0" err="1"/>
              <a:t>measurements</a:t>
            </a:r>
            <a:r>
              <a:rPr lang="nb-NO" dirty="0"/>
              <a:t> unit – </a:t>
            </a:r>
            <a:r>
              <a:rPr lang="nb-NO" b="1" dirty="0"/>
              <a:t>RPKM/FPKM</a:t>
            </a:r>
          </a:p>
          <a:p>
            <a:pPr lvl="1"/>
            <a:r>
              <a:rPr lang="nb-NO" b="1" dirty="0"/>
              <a:t>R</a:t>
            </a:r>
            <a:r>
              <a:rPr lang="nb-NO" dirty="0"/>
              <a:t>eads/</a:t>
            </a:r>
            <a:r>
              <a:rPr lang="nb-NO" b="1" dirty="0"/>
              <a:t>F</a:t>
            </a:r>
            <a:r>
              <a:rPr lang="nb-NO" dirty="0"/>
              <a:t>ragments </a:t>
            </a:r>
            <a:r>
              <a:rPr lang="nb-NO" b="1" dirty="0"/>
              <a:t>P</a:t>
            </a:r>
            <a:r>
              <a:rPr lang="nb-NO" dirty="0"/>
              <a:t>er </a:t>
            </a:r>
            <a:r>
              <a:rPr lang="nb-NO" b="1" dirty="0"/>
              <a:t>K</a:t>
            </a:r>
            <a:r>
              <a:rPr lang="nb-NO" dirty="0"/>
              <a:t>ilobase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exon</a:t>
            </a:r>
            <a:r>
              <a:rPr lang="nb-NO" dirty="0"/>
              <a:t> per </a:t>
            </a:r>
            <a:r>
              <a:rPr lang="nb-NO" b="1" dirty="0"/>
              <a:t>M</a:t>
            </a:r>
            <a:r>
              <a:rPr lang="nb-NO" dirty="0"/>
              <a:t>illion fragments </a:t>
            </a:r>
            <a:r>
              <a:rPr lang="nb-NO" dirty="0" err="1"/>
              <a:t>mapped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Reads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generally</a:t>
            </a:r>
            <a:r>
              <a:rPr lang="nb-NO" dirty="0"/>
              <a:t> used for single-end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while</a:t>
            </a:r>
            <a:r>
              <a:rPr lang="nb-NO" dirty="0"/>
              <a:t> fragments </a:t>
            </a:r>
            <a:r>
              <a:rPr lang="nb-NO" dirty="0" err="1"/>
              <a:t>are</a:t>
            </a:r>
            <a:r>
              <a:rPr lang="nb-NO" dirty="0"/>
              <a:t> used for </a:t>
            </a:r>
            <a:r>
              <a:rPr lang="nb-NO" dirty="0" err="1"/>
              <a:t>paired</a:t>
            </a:r>
            <a:r>
              <a:rPr lang="nb-NO" dirty="0"/>
              <a:t>-end (In </a:t>
            </a:r>
            <a:r>
              <a:rPr lang="nb-NO" dirty="0" err="1"/>
              <a:t>Cufflinks</a:t>
            </a:r>
            <a:r>
              <a:rPr lang="nb-NO" dirty="0"/>
              <a:t> FPKM is used in </a:t>
            </a:r>
            <a:r>
              <a:rPr lang="nb-NO" dirty="0" err="1"/>
              <a:t>both</a:t>
            </a:r>
            <a:r>
              <a:rPr lang="nb-NO" dirty="0"/>
              <a:t> settings)</a:t>
            </a:r>
          </a:p>
          <a:p>
            <a:pPr lvl="1"/>
            <a:r>
              <a:rPr lang="nb-NO" dirty="0"/>
              <a:t>Expression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normalised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according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transcript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sequencing</a:t>
            </a:r>
            <a:r>
              <a:rPr lang="nb-NO" dirty="0"/>
              <a:t>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library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Makes </a:t>
            </a:r>
            <a:r>
              <a:rPr lang="nb-NO" dirty="0" err="1"/>
              <a:t>expression</a:t>
            </a:r>
            <a:r>
              <a:rPr lang="nb-NO" dirty="0"/>
              <a:t> values </a:t>
            </a:r>
            <a:r>
              <a:rPr lang="nb-NO" dirty="0" err="1"/>
              <a:t>comparable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transcripts</a:t>
            </a:r>
            <a:r>
              <a:rPr lang="nb-NO" dirty="0"/>
              <a:t> and </a:t>
            </a:r>
            <a:r>
              <a:rPr lang="nb-NO" dirty="0" err="1"/>
              <a:t>experiments</a:t>
            </a:r>
            <a:endParaRPr lang="nb-NO" dirty="0"/>
          </a:p>
          <a:p>
            <a:pPr lvl="1"/>
            <a:r>
              <a:rPr lang="nb-NO" dirty="0"/>
              <a:t>Note: </a:t>
            </a:r>
            <a:r>
              <a:rPr lang="nb-NO" dirty="0" err="1"/>
              <a:t>Comparable</a:t>
            </a:r>
            <a:r>
              <a:rPr lang="nb-NO" dirty="0"/>
              <a:t> for </a:t>
            </a:r>
            <a:r>
              <a:rPr lang="nb-NO" dirty="0" err="1"/>
              <a:t>exons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/>
              <a:t>always </a:t>
            </a:r>
            <a:r>
              <a:rPr lang="nb-NO" dirty="0"/>
              <a:t>for genes (</a:t>
            </a:r>
            <a:r>
              <a:rPr lang="nb-NO" dirty="0" err="1"/>
              <a:t>unless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in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is </a:t>
            </a:r>
            <a:r>
              <a:rPr lang="nb-NO" dirty="0" err="1"/>
              <a:t>taken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90183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b="1" dirty="0" err="1">
                <a:solidFill>
                  <a:srgbClr val="0070C0"/>
                </a:solidFill>
              </a:rPr>
              <a:t>Isoform</a:t>
            </a:r>
            <a:r>
              <a:rPr lang="nb-NO" sz="3200" b="1" dirty="0">
                <a:solidFill>
                  <a:srgbClr val="0070C0"/>
                </a:solidFill>
              </a:rPr>
              <a:t> </a:t>
            </a:r>
            <a:r>
              <a:rPr lang="nb-NO" sz="3200" b="1" dirty="0" err="1">
                <a:solidFill>
                  <a:srgbClr val="0070C0"/>
                </a:solidFill>
              </a:rPr>
              <a:t>differential</a:t>
            </a:r>
            <a:r>
              <a:rPr lang="nb-NO" sz="3200" b="1" dirty="0">
                <a:solidFill>
                  <a:srgbClr val="0070C0"/>
                </a:solidFill>
              </a:rPr>
              <a:t> </a:t>
            </a:r>
            <a:r>
              <a:rPr lang="nb-NO" sz="3200" b="1" dirty="0" err="1">
                <a:solidFill>
                  <a:srgbClr val="0070C0"/>
                </a:solidFill>
              </a:rPr>
              <a:t>expression</a:t>
            </a:r>
            <a:r>
              <a:rPr lang="nb-NO" sz="3200" b="1" dirty="0">
                <a:solidFill>
                  <a:srgbClr val="0070C0"/>
                </a:solidFill>
              </a:rPr>
              <a:t> from RNA-</a:t>
            </a:r>
            <a:r>
              <a:rPr lang="nb-NO" sz="3200" b="1" dirty="0" err="1">
                <a:solidFill>
                  <a:srgbClr val="0070C0"/>
                </a:solidFill>
              </a:rPr>
              <a:t>Seq</a:t>
            </a:r>
            <a:endParaRPr lang="nb-NO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1845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Different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impair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gene</a:t>
            </a:r>
          </a:p>
          <a:p>
            <a:pPr lvl="1">
              <a:spcAft>
                <a:spcPts val="600"/>
              </a:spcAft>
            </a:pPr>
            <a:r>
              <a:rPr lang="nb-NO" b="1" dirty="0" err="1"/>
              <a:t>Averaging</a:t>
            </a:r>
            <a:r>
              <a:rPr lang="nb-NO" b="1" dirty="0"/>
              <a:t> </a:t>
            </a:r>
            <a:r>
              <a:rPr lang="nb-NO" b="1" dirty="0" err="1"/>
              <a:t>sequence</a:t>
            </a:r>
            <a:r>
              <a:rPr lang="nb-NO" b="1" dirty="0"/>
              <a:t> </a:t>
            </a:r>
            <a:r>
              <a:rPr lang="nb-NO" b="1" dirty="0" err="1"/>
              <a:t>intensity</a:t>
            </a:r>
            <a:r>
              <a:rPr lang="nb-NO" b="1" dirty="0"/>
              <a:t> over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entire</a:t>
            </a:r>
            <a:r>
              <a:rPr lang="nb-NO" b="1" dirty="0"/>
              <a:t> gene </a:t>
            </a:r>
            <a:r>
              <a:rPr lang="nb-NO" b="1" dirty="0" err="1"/>
              <a:t>may</a:t>
            </a:r>
            <a:r>
              <a:rPr lang="nb-NO" b="1" dirty="0"/>
              <a:t> lead to false positive </a:t>
            </a:r>
            <a:r>
              <a:rPr lang="nb-NO" b="1" dirty="0" err="1"/>
              <a:t>differential</a:t>
            </a:r>
            <a:r>
              <a:rPr lang="nb-NO" b="1" dirty="0"/>
              <a:t> </a:t>
            </a:r>
            <a:r>
              <a:rPr lang="nb-NO" b="1" dirty="0" err="1"/>
              <a:t>expression</a:t>
            </a:r>
            <a:r>
              <a:rPr lang="nb-NO" b="1" dirty="0"/>
              <a:t> if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two</a:t>
            </a:r>
            <a:r>
              <a:rPr lang="nb-NO" b="1" dirty="0"/>
              <a:t> </a:t>
            </a:r>
            <a:r>
              <a:rPr lang="nb-NO" b="1" dirty="0" err="1"/>
              <a:t>conditions</a:t>
            </a:r>
            <a:r>
              <a:rPr lang="nb-NO" b="1" dirty="0"/>
              <a:t> </a:t>
            </a:r>
            <a:r>
              <a:rPr lang="nb-NO" b="1" dirty="0" err="1"/>
              <a:t>compared</a:t>
            </a:r>
            <a:r>
              <a:rPr lang="nb-NO" b="1" dirty="0"/>
              <a:t> </a:t>
            </a:r>
            <a:r>
              <a:rPr lang="nb-NO" b="1" dirty="0" err="1"/>
              <a:t>express</a:t>
            </a:r>
            <a:r>
              <a:rPr lang="nb-NO" b="1" dirty="0"/>
              <a:t> a different </a:t>
            </a:r>
            <a:r>
              <a:rPr lang="nb-NO" b="1" dirty="0" err="1"/>
              <a:t>isoform</a:t>
            </a:r>
            <a:r>
              <a:rPr lang="nb-NO" b="1" dirty="0"/>
              <a:t> </a:t>
            </a:r>
            <a:r>
              <a:rPr lang="nb-NO" b="1" dirty="0" err="1"/>
              <a:t>with</a:t>
            </a:r>
            <a:r>
              <a:rPr lang="nb-NO" b="1" dirty="0"/>
              <a:t> </a:t>
            </a:r>
            <a:r>
              <a:rPr lang="nb-NO" b="1" dirty="0" err="1"/>
              <a:t>similar</a:t>
            </a:r>
            <a:r>
              <a:rPr lang="nb-NO" b="1" dirty="0"/>
              <a:t> </a:t>
            </a:r>
            <a:r>
              <a:rPr lang="nb-NO" b="1" dirty="0" err="1"/>
              <a:t>expression</a:t>
            </a:r>
            <a:r>
              <a:rPr lang="nb-NO" b="1" dirty="0"/>
              <a:t> </a:t>
            </a:r>
            <a:r>
              <a:rPr lang="nb-NO" b="1" dirty="0" err="1"/>
              <a:t>level</a:t>
            </a:r>
            <a:endParaRPr lang="nb-NO" dirty="0"/>
          </a:p>
          <a:p>
            <a:pPr>
              <a:spcAft>
                <a:spcPts val="600"/>
              </a:spcAft>
            </a:pP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lead to gene-products </a:t>
            </a:r>
            <a:r>
              <a:rPr lang="nb-NO" dirty="0" err="1"/>
              <a:t>with</a:t>
            </a:r>
            <a:r>
              <a:rPr lang="nb-NO" dirty="0"/>
              <a:t> different </a:t>
            </a:r>
            <a:r>
              <a:rPr lang="nb-NO" dirty="0" err="1"/>
              <a:t>functions</a:t>
            </a:r>
            <a:r>
              <a:rPr lang="nb-NO" dirty="0"/>
              <a:t>, and is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to </a:t>
            </a:r>
            <a:r>
              <a:rPr lang="nb-NO" dirty="0" err="1"/>
              <a:t>identify</a:t>
            </a:r>
            <a:endParaRPr lang="nb-NO" dirty="0"/>
          </a:p>
          <a:p>
            <a:pPr marL="0" indent="0">
              <a:spcAft>
                <a:spcPts val="600"/>
              </a:spcAft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6468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200" b="1" dirty="0" err="1">
                <a:solidFill>
                  <a:srgbClr val="0070C0"/>
                </a:solidFill>
              </a:rPr>
              <a:t>Isoform</a:t>
            </a:r>
            <a:r>
              <a:rPr lang="nb-NO" sz="3200" b="1" dirty="0">
                <a:solidFill>
                  <a:srgbClr val="0070C0"/>
                </a:solidFill>
              </a:rPr>
              <a:t> </a:t>
            </a:r>
            <a:r>
              <a:rPr lang="nb-NO" sz="3200" b="1" dirty="0" err="1">
                <a:solidFill>
                  <a:srgbClr val="0070C0"/>
                </a:solidFill>
              </a:rPr>
              <a:t>differential</a:t>
            </a:r>
            <a:r>
              <a:rPr lang="nb-NO" sz="3200" b="1" dirty="0">
                <a:solidFill>
                  <a:srgbClr val="0070C0"/>
                </a:solidFill>
              </a:rPr>
              <a:t> </a:t>
            </a:r>
            <a:r>
              <a:rPr lang="nb-NO" sz="3200" b="1" dirty="0" err="1">
                <a:solidFill>
                  <a:srgbClr val="0070C0"/>
                </a:solidFill>
              </a:rPr>
              <a:t>expression</a:t>
            </a:r>
            <a:r>
              <a:rPr lang="nb-NO" sz="3200" b="1" dirty="0">
                <a:solidFill>
                  <a:srgbClr val="0070C0"/>
                </a:solidFill>
              </a:rPr>
              <a:t> from RNA-</a:t>
            </a:r>
            <a:r>
              <a:rPr lang="nb-NO" sz="3200" b="1" dirty="0" err="1">
                <a:solidFill>
                  <a:srgbClr val="0070C0"/>
                </a:solidFill>
              </a:rPr>
              <a:t>Seq</a:t>
            </a:r>
            <a:endParaRPr lang="nb-NO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18457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nb-NO" dirty="0"/>
              <a:t>Different </a:t>
            </a:r>
            <a:r>
              <a:rPr lang="nb-NO" dirty="0" err="1"/>
              <a:t>isoforms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impair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gene</a:t>
            </a:r>
          </a:p>
          <a:p>
            <a:pPr lvl="1">
              <a:spcAft>
                <a:spcPts val="600"/>
              </a:spcAft>
            </a:pPr>
            <a:r>
              <a:rPr lang="nb-NO" b="1" dirty="0" err="1"/>
              <a:t>Condition</a:t>
            </a:r>
            <a:r>
              <a:rPr lang="nb-NO" b="1" dirty="0"/>
              <a:t> 1 </a:t>
            </a:r>
            <a:r>
              <a:rPr lang="nb-NO" b="1" dirty="0" err="1"/>
              <a:t>expresses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full gene, </a:t>
            </a:r>
            <a:r>
              <a:rPr lang="nb-NO" b="1" dirty="0" err="1"/>
              <a:t>while</a:t>
            </a:r>
            <a:r>
              <a:rPr lang="nb-NO" b="1" dirty="0"/>
              <a:t> </a:t>
            </a:r>
            <a:r>
              <a:rPr lang="nb-NO" b="1" dirty="0" err="1"/>
              <a:t>condition</a:t>
            </a:r>
            <a:r>
              <a:rPr lang="nb-NO" b="1" dirty="0"/>
              <a:t> 2 </a:t>
            </a:r>
            <a:r>
              <a:rPr lang="nb-NO" b="1" dirty="0" err="1"/>
              <a:t>expresses</a:t>
            </a:r>
            <a:r>
              <a:rPr lang="nb-NO" b="1" dirty="0"/>
              <a:t> a </a:t>
            </a:r>
            <a:r>
              <a:rPr lang="nb-NO" b="1" dirty="0" err="1"/>
              <a:t>shorter</a:t>
            </a:r>
            <a:r>
              <a:rPr lang="nb-NO" b="1" dirty="0"/>
              <a:t> </a:t>
            </a:r>
            <a:r>
              <a:rPr lang="nb-NO" b="1" dirty="0" err="1"/>
              <a:t>isoform</a:t>
            </a:r>
            <a:r>
              <a:rPr lang="nb-NO" b="1" dirty="0"/>
              <a:t> </a:t>
            </a:r>
          </a:p>
          <a:p>
            <a:pPr lvl="1">
              <a:spcAft>
                <a:spcPts val="600"/>
              </a:spcAft>
            </a:pPr>
            <a:r>
              <a:rPr lang="nb-NO" b="1" dirty="0" err="1"/>
              <a:t>Both</a:t>
            </a:r>
            <a:r>
              <a:rPr lang="nb-NO" b="1" dirty="0"/>
              <a:t> </a:t>
            </a:r>
            <a:r>
              <a:rPr lang="nb-NO" b="1" dirty="0" err="1"/>
              <a:t>conditions</a:t>
            </a:r>
            <a:r>
              <a:rPr lang="nb-NO" b="1" dirty="0"/>
              <a:t> </a:t>
            </a:r>
            <a:r>
              <a:rPr lang="nb-NO" b="1" dirty="0" err="1"/>
              <a:t>express</a:t>
            </a:r>
            <a:r>
              <a:rPr lang="nb-NO" b="1" dirty="0"/>
              <a:t> </a:t>
            </a:r>
            <a:r>
              <a:rPr lang="nb-NO" b="1" dirty="0" err="1"/>
              <a:t>its</a:t>
            </a:r>
            <a:r>
              <a:rPr lang="nb-NO" b="1" dirty="0"/>
              <a:t> gene </a:t>
            </a:r>
            <a:r>
              <a:rPr lang="nb-NO" b="1" dirty="0" err="1"/>
              <a:t>isoform</a:t>
            </a:r>
            <a:r>
              <a:rPr lang="nb-NO" b="1" dirty="0"/>
              <a:t> in </a:t>
            </a:r>
            <a:r>
              <a:rPr lang="nb-NO" b="1" dirty="0" err="1"/>
              <a:t>equal</a:t>
            </a:r>
            <a:r>
              <a:rPr lang="nb-NO" b="1" dirty="0"/>
              <a:t> </a:t>
            </a:r>
            <a:r>
              <a:rPr lang="nb-NO" b="1" dirty="0" err="1"/>
              <a:t>amounts</a:t>
            </a:r>
            <a:endParaRPr lang="nb-NO" b="1" dirty="0"/>
          </a:p>
          <a:p>
            <a:pPr lvl="1">
              <a:spcAft>
                <a:spcPts val="600"/>
              </a:spcAft>
            </a:pPr>
            <a:r>
              <a:rPr lang="nb-NO" b="1" dirty="0" err="1"/>
              <a:t>Averaging</a:t>
            </a:r>
            <a:r>
              <a:rPr lang="nb-NO" b="1" dirty="0"/>
              <a:t> over </a:t>
            </a:r>
            <a:r>
              <a:rPr lang="nb-NO" b="1" dirty="0" err="1"/>
              <a:t>the</a:t>
            </a:r>
            <a:r>
              <a:rPr lang="nb-NO" b="1" dirty="0"/>
              <a:t> full gene in </a:t>
            </a:r>
            <a:r>
              <a:rPr lang="nb-NO" b="1" dirty="0" err="1"/>
              <a:t>both</a:t>
            </a:r>
            <a:r>
              <a:rPr lang="nb-NO" b="1" dirty="0"/>
              <a:t> </a:t>
            </a:r>
            <a:r>
              <a:rPr lang="nb-NO" b="1" dirty="0" err="1"/>
              <a:t>conditions</a:t>
            </a:r>
            <a:r>
              <a:rPr lang="nb-NO" b="1" dirty="0"/>
              <a:t> </a:t>
            </a:r>
            <a:r>
              <a:rPr lang="nb-NO" b="1" dirty="0" err="1"/>
              <a:t>will</a:t>
            </a:r>
            <a:r>
              <a:rPr lang="nb-NO" b="1" dirty="0"/>
              <a:t> </a:t>
            </a:r>
            <a:r>
              <a:rPr lang="nb-NO" b="1" dirty="0" err="1"/>
              <a:t>consistently</a:t>
            </a:r>
            <a:r>
              <a:rPr lang="nb-NO" b="1" dirty="0"/>
              <a:t> (and </a:t>
            </a:r>
            <a:r>
              <a:rPr lang="nb-NO" b="1" dirty="0" err="1"/>
              <a:t>erroneously</a:t>
            </a:r>
            <a:r>
              <a:rPr lang="nb-NO" b="1" dirty="0"/>
              <a:t>) </a:t>
            </a:r>
            <a:r>
              <a:rPr lang="nb-NO" b="1" dirty="0" err="1"/>
              <a:t>assign</a:t>
            </a:r>
            <a:r>
              <a:rPr lang="nb-NO" b="1" dirty="0"/>
              <a:t> a </a:t>
            </a:r>
            <a:r>
              <a:rPr lang="nb-NO" b="1" dirty="0" err="1"/>
              <a:t>too</a:t>
            </a:r>
            <a:r>
              <a:rPr lang="nb-NO" b="1" dirty="0"/>
              <a:t> </a:t>
            </a:r>
            <a:r>
              <a:rPr lang="nb-NO" b="1" dirty="0" err="1"/>
              <a:t>low</a:t>
            </a:r>
            <a:r>
              <a:rPr lang="nb-NO" b="1" dirty="0"/>
              <a:t> gene-</a:t>
            </a:r>
            <a:r>
              <a:rPr lang="nb-NO" b="1" dirty="0" err="1"/>
              <a:t>expression</a:t>
            </a:r>
            <a:r>
              <a:rPr lang="nb-NO" b="1" dirty="0"/>
              <a:t> </a:t>
            </a:r>
            <a:r>
              <a:rPr lang="nb-NO" b="1" dirty="0" err="1"/>
              <a:t>value</a:t>
            </a:r>
            <a:r>
              <a:rPr lang="nb-NO" b="1" dirty="0"/>
              <a:t> in </a:t>
            </a:r>
            <a:r>
              <a:rPr lang="nb-NO" b="1" dirty="0" err="1"/>
              <a:t>condition</a:t>
            </a:r>
            <a:r>
              <a:rPr lang="nb-NO" b="1" dirty="0"/>
              <a:t> 2 </a:t>
            </a:r>
          </a:p>
          <a:p>
            <a:pPr lvl="1">
              <a:spcAft>
                <a:spcPts val="600"/>
              </a:spcAft>
            </a:pPr>
            <a:r>
              <a:rPr lang="nb-NO" b="1" dirty="0" err="1"/>
              <a:t>Result</a:t>
            </a:r>
            <a:r>
              <a:rPr lang="nb-NO" b="1" dirty="0"/>
              <a:t>:  a </a:t>
            </a:r>
            <a:r>
              <a:rPr lang="nb-NO" b="1" dirty="0" err="1"/>
              <a:t>possible</a:t>
            </a:r>
            <a:r>
              <a:rPr lang="nb-NO" b="1" dirty="0"/>
              <a:t> false positive in </a:t>
            </a:r>
            <a:r>
              <a:rPr lang="nb-NO" b="1" dirty="0" err="1"/>
              <a:t>differential</a:t>
            </a:r>
            <a:r>
              <a:rPr lang="nb-NO" b="1" dirty="0"/>
              <a:t> </a:t>
            </a:r>
            <a:r>
              <a:rPr lang="nb-NO" b="1" dirty="0" err="1"/>
              <a:t>expression</a:t>
            </a:r>
            <a:endParaRPr lang="nb-NO" b="1" dirty="0"/>
          </a:p>
          <a:p>
            <a:pPr>
              <a:spcAft>
                <a:spcPts val="600"/>
              </a:spcAft>
            </a:pP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lead to gene-products </a:t>
            </a:r>
            <a:r>
              <a:rPr lang="nb-NO" dirty="0" err="1"/>
              <a:t>with</a:t>
            </a:r>
            <a:r>
              <a:rPr lang="nb-NO" dirty="0"/>
              <a:t> different </a:t>
            </a:r>
            <a:r>
              <a:rPr lang="nb-NO" dirty="0" err="1"/>
              <a:t>functions</a:t>
            </a:r>
            <a:r>
              <a:rPr lang="nb-NO" dirty="0"/>
              <a:t>, and is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to </a:t>
            </a:r>
            <a:r>
              <a:rPr lang="nb-NO" dirty="0" err="1"/>
              <a:t>identify</a:t>
            </a:r>
            <a:endParaRPr lang="nb-NO" dirty="0"/>
          </a:p>
          <a:p>
            <a:pPr marL="0" indent="0">
              <a:spcAft>
                <a:spcPts val="600"/>
              </a:spcAft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314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2800" dirty="0" err="1">
                <a:solidFill>
                  <a:srgbClr val="0070C0"/>
                </a:solidFill>
              </a:rPr>
              <a:t>Splice</a:t>
            </a:r>
            <a:r>
              <a:rPr lang="nb-NO" sz="2800" dirty="0">
                <a:solidFill>
                  <a:srgbClr val="0070C0"/>
                </a:solidFill>
              </a:rPr>
              <a:t>-junction </a:t>
            </a:r>
            <a:r>
              <a:rPr lang="nb-NO" sz="2800" dirty="0" err="1">
                <a:solidFill>
                  <a:srgbClr val="0070C0"/>
                </a:solidFill>
              </a:rPr>
              <a:t>catalogues</a:t>
            </a:r>
            <a:r>
              <a:rPr lang="nb-NO" sz="2800" dirty="0">
                <a:solidFill>
                  <a:srgbClr val="0070C0"/>
                </a:solidFill>
              </a:rPr>
              <a:t>:</a:t>
            </a:r>
            <a:br>
              <a:rPr lang="nb-NO" sz="2800" dirty="0">
                <a:solidFill>
                  <a:srgbClr val="0070C0"/>
                </a:solidFill>
              </a:rPr>
            </a:br>
            <a:r>
              <a:rPr lang="nb-NO" sz="2800" b="1" dirty="0"/>
              <a:t>2. </a:t>
            </a:r>
            <a:r>
              <a:rPr lang="nb-NO" sz="2800" b="1" dirty="0" err="1"/>
              <a:t>Theoretical</a:t>
            </a:r>
            <a:r>
              <a:rPr lang="nb-NO" sz="2800" b="1" dirty="0"/>
              <a:t> junctions from </a:t>
            </a:r>
            <a:r>
              <a:rPr lang="nb-NO" sz="2800" b="1" dirty="0" err="1"/>
              <a:t>transcriptome</a:t>
            </a:r>
            <a:r>
              <a:rPr lang="nb-NO" sz="2800" b="1" dirty="0"/>
              <a:t> </a:t>
            </a:r>
            <a:r>
              <a:rPr lang="nb-NO" sz="2800" b="1" dirty="0" err="1"/>
              <a:t>annotation</a:t>
            </a:r>
            <a:endParaRPr lang="nb-NO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nb-NO" sz="2400" dirty="0" err="1"/>
              <a:t>Use</a:t>
            </a:r>
            <a:r>
              <a:rPr lang="nb-NO" sz="2400" dirty="0"/>
              <a:t> all </a:t>
            </a:r>
            <a:r>
              <a:rPr lang="nb-NO" sz="2400" dirty="0" err="1"/>
              <a:t>possible</a:t>
            </a:r>
            <a:r>
              <a:rPr lang="nb-NO" sz="2400" dirty="0"/>
              <a:t> combinations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exon-exon</a:t>
            </a:r>
            <a:r>
              <a:rPr lang="nb-NO" sz="2400" dirty="0"/>
              <a:t> junctions from </a:t>
            </a:r>
            <a:r>
              <a:rPr lang="nb-NO" sz="2400" dirty="0" err="1"/>
              <a:t>annotated</a:t>
            </a:r>
            <a:r>
              <a:rPr lang="nb-NO" sz="2400" dirty="0"/>
              <a:t> genes to </a:t>
            </a:r>
            <a:r>
              <a:rPr lang="nb-NO" sz="2400" dirty="0" err="1"/>
              <a:t>create</a:t>
            </a:r>
            <a:r>
              <a:rPr lang="nb-NO" sz="2400" dirty="0"/>
              <a:t> a </a:t>
            </a:r>
            <a:r>
              <a:rPr lang="nb-NO" sz="2400" b="1" dirty="0" err="1"/>
              <a:t>library</a:t>
            </a:r>
            <a:r>
              <a:rPr lang="nb-NO" sz="2400" b="1" dirty="0"/>
              <a:t> </a:t>
            </a:r>
            <a:r>
              <a:rPr lang="nb-NO" sz="2400" b="1" dirty="0" err="1"/>
              <a:t>of</a:t>
            </a:r>
            <a:r>
              <a:rPr lang="nb-NO" sz="2400" b="1" dirty="0"/>
              <a:t> </a:t>
            </a:r>
            <a:r>
              <a:rPr lang="nb-NO" sz="2400" b="1" dirty="0" err="1"/>
              <a:t>theoretical</a:t>
            </a:r>
            <a:r>
              <a:rPr lang="nb-NO" sz="2400" b="1" dirty="0"/>
              <a:t> </a:t>
            </a:r>
            <a:r>
              <a:rPr lang="nb-NO" sz="2400" b="1" dirty="0" err="1"/>
              <a:t>splice</a:t>
            </a:r>
            <a:r>
              <a:rPr lang="nb-NO" sz="2400" b="1" dirty="0"/>
              <a:t>-junctions</a:t>
            </a:r>
          </a:p>
          <a:p>
            <a:pPr>
              <a:spcAft>
                <a:spcPts val="1200"/>
              </a:spcAft>
            </a:pPr>
            <a:r>
              <a:rPr lang="nb-NO" sz="2400" dirty="0" err="1"/>
              <a:t>Align</a:t>
            </a:r>
            <a:r>
              <a:rPr lang="nb-NO" sz="2400" dirty="0"/>
              <a:t> </a:t>
            </a:r>
            <a:r>
              <a:rPr lang="nb-NO" sz="2400" dirty="0" err="1"/>
              <a:t>read</a:t>
            </a:r>
            <a:r>
              <a:rPr lang="nb-NO" sz="2400" dirty="0"/>
              <a:t> </a:t>
            </a:r>
            <a:r>
              <a:rPr lang="nb-NO" sz="2400" dirty="0" err="1"/>
              <a:t>sequences</a:t>
            </a:r>
            <a:r>
              <a:rPr lang="nb-NO" sz="2400" dirty="0"/>
              <a:t>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theoretical</a:t>
            </a:r>
            <a:r>
              <a:rPr lang="nb-NO" sz="2400" dirty="0"/>
              <a:t> junctions. </a:t>
            </a:r>
            <a:r>
              <a:rPr lang="nb-NO" sz="2400" b="1" dirty="0"/>
              <a:t>Junctions </a:t>
            </a:r>
            <a:r>
              <a:rPr lang="nb-NO" sz="2400" b="1" dirty="0" err="1"/>
              <a:t>with</a:t>
            </a:r>
            <a:r>
              <a:rPr lang="nb-NO" sz="2400" b="1" dirty="0"/>
              <a:t> </a:t>
            </a:r>
            <a:r>
              <a:rPr lang="nb-NO" sz="2400" b="1" dirty="0" err="1"/>
              <a:t>sufficient</a:t>
            </a:r>
            <a:r>
              <a:rPr lang="nb-NO" sz="2400" b="1" dirty="0"/>
              <a:t> </a:t>
            </a:r>
            <a:r>
              <a:rPr lang="nb-NO" sz="2400" b="1" dirty="0" err="1"/>
              <a:t>read</a:t>
            </a:r>
            <a:r>
              <a:rPr lang="nb-NO" sz="2400" b="1" dirty="0"/>
              <a:t> support </a:t>
            </a:r>
            <a:r>
              <a:rPr lang="nb-NO" sz="2400" b="1" dirty="0" err="1"/>
              <a:t>are</a:t>
            </a:r>
            <a:r>
              <a:rPr lang="nb-NO" sz="2400" b="1" dirty="0"/>
              <a:t> </a:t>
            </a:r>
            <a:r>
              <a:rPr lang="nb-NO" sz="2400" b="1" dirty="0" err="1"/>
              <a:t>accepted</a:t>
            </a:r>
            <a:r>
              <a:rPr lang="nb-NO" sz="2400" b="1" dirty="0"/>
              <a:t> junctions.</a:t>
            </a:r>
          </a:p>
          <a:p>
            <a:pPr>
              <a:spcAft>
                <a:spcPts val="1200"/>
              </a:spcAft>
            </a:pPr>
            <a:r>
              <a:rPr lang="nb-NO" sz="2400" dirty="0" err="1"/>
              <a:t>Can</a:t>
            </a:r>
            <a:r>
              <a:rPr lang="nb-NO" sz="2400" dirty="0"/>
              <a:t> </a:t>
            </a:r>
            <a:r>
              <a:rPr lang="nb-NO" sz="2400" dirty="0" err="1"/>
              <a:t>discover</a:t>
            </a:r>
            <a:r>
              <a:rPr lang="nb-NO" sz="2400" dirty="0"/>
              <a:t> </a:t>
            </a:r>
            <a:r>
              <a:rPr lang="nb-NO" sz="2400" dirty="0" err="1"/>
              <a:t>novel</a:t>
            </a:r>
            <a:r>
              <a:rPr lang="nb-NO" sz="2400" dirty="0"/>
              <a:t> junctions </a:t>
            </a:r>
            <a:r>
              <a:rPr lang="nb-NO" sz="2400" dirty="0" err="1"/>
              <a:t>within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annotated</a:t>
            </a:r>
            <a:r>
              <a:rPr lang="nb-NO" sz="2400" dirty="0"/>
              <a:t> </a:t>
            </a:r>
            <a:r>
              <a:rPr lang="nb-NO" sz="2400" dirty="0" err="1"/>
              <a:t>exon</a:t>
            </a:r>
            <a:r>
              <a:rPr lang="nb-NO" sz="2400" dirty="0"/>
              <a:t> </a:t>
            </a:r>
            <a:r>
              <a:rPr lang="nb-NO" sz="2400" dirty="0" err="1"/>
              <a:t>framework</a:t>
            </a:r>
            <a:endParaRPr lang="nb-NO" sz="2400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  <a:p>
            <a:pPr>
              <a:spcAft>
                <a:spcPts val="1200"/>
              </a:spcAft>
            </a:pPr>
            <a:endParaRPr lang="nb-NO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1847"/>
            <a:ext cx="4426142" cy="27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377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Differential</a:t>
            </a:r>
            <a:r>
              <a:rPr lang="nb-NO" sz="3200" dirty="0"/>
              <a:t> </a:t>
            </a:r>
            <a:r>
              <a:rPr lang="nb-NO" sz="3200" dirty="0" err="1"/>
              <a:t>expression</a:t>
            </a:r>
            <a:r>
              <a:rPr lang="nb-NO" sz="3200" dirty="0"/>
              <a:t> </a:t>
            </a:r>
            <a:r>
              <a:rPr lang="nb-NO" sz="3200" dirty="0" err="1"/>
              <a:t>analysis</a:t>
            </a:r>
            <a:r>
              <a:rPr lang="nb-NO" sz="3200" dirty="0"/>
              <a:t> in RNA-</a:t>
            </a:r>
            <a:r>
              <a:rPr lang="nb-NO" sz="3200" dirty="0" err="1"/>
              <a:t>Seq</a:t>
            </a:r>
            <a:endParaRPr lang="nb-N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3322712" cy="4525963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Typical</a:t>
            </a:r>
            <a:r>
              <a:rPr lang="nb-NO" dirty="0"/>
              <a:t> </a:t>
            </a:r>
            <a:r>
              <a:rPr lang="nb-NO" dirty="0" err="1"/>
              <a:t>experiment</a:t>
            </a:r>
            <a:r>
              <a:rPr lang="nb-NO" dirty="0"/>
              <a:t> has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:                      </a:t>
            </a:r>
            <a:r>
              <a:rPr lang="nb-NO" b="1" dirty="0"/>
              <a:t>Control</a:t>
            </a:r>
            <a:r>
              <a:rPr lang="nb-NO" dirty="0"/>
              <a:t> and </a:t>
            </a:r>
            <a:r>
              <a:rPr lang="nb-NO" b="1" dirty="0" err="1"/>
              <a:t>Experimental</a:t>
            </a:r>
            <a:r>
              <a:rPr lang="nb-NO" dirty="0"/>
              <a:t> (for </a:t>
            </a:r>
            <a:r>
              <a:rPr lang="nb-NO" dirty="0" err="1"/>
              <a:t>example</a:t>
            </a:r>
            <a:r>
              <a:rPr lang="nb-NO" dirty="0"/>
              <a:t> samples from </a:t>
            </a:r>
            <a:r>
              <a:rPr lang="nb-NO" dirty="0" err="1"/>
              <a:t>healthy</a:t>
            </a:r>
            <a:r>
              <a:rPr lang="nb-NO" dirty="0"/>
              <a:t> and </a:t>
            </a:r>
            <a:r>
              <a:rPr lang="nb-NO" dirty="0" err="1"/>
              <a:t>diseased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)</a:t>
            </a:r>
          </a:p>
          <a:p>
            <a:pPr>
              <a:spcAft>
                <a:spcPts val="600"/>
              </a:spcAft>
            </a:pPr>
            <a:r>
              <a:rPr lang="nb-NO" b="1" dirty="0"/>
              <a:t>Technical </a:t>
            </a:r>
            <a:r>
              <a:rPr lang="nb-NO" b="1" dirty="0" err="1"/>
              <a:t>replicate</a:t>
            </a:r>
            <a:r>
              <a:rPr lang="nb-NO" dirty="0"/>
              <a:t>: Same </a:t>
            </a:r>
            <a:r>
              <a:rPr lang="nb-NO" dirty="0" err="1"/>
              <a:t>biological</a:t>
            </a:r>
            <a:r>
              <a:rPr lang="nb-NO" dirty="0"/>
              <a:t> sample in different runs </a:t>
            </a:r>
          </a:p>
          <a:p>
            <a:pPr>
              <a:spcAft>
                <a:spcPts val="600"/>
              </a:spcAft>
            </a:pPr>
            <a:r>
              <a:rPr lang="nb-NO" b="1" dirty="0" err="1"/>
              <a:t>Biological</a:t>
            </a:r>
            <a:r>
              <a:rPr lang="nb-NO" b="1" dirty="0"/>
              <a:t> </a:t>
            </a:r>
            <a:r>
              <a:rPr lang="nb-NO" b="1" dirty="0" err="1"/>
              <a:t>replicate</a:t>
            </a:r>
            <a:r>
              <a:rPr lang="nb-NO" dirty="0"/>
              <a:t>: Sample from different </a:t>
            </a:r>
            <a:r>
              <a:rPr lang="nb-NO" dirty="0" err="1"/>
              <a:t>biological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(for </a:t>
            </a:r>
            <a:r>
              <a:rPr lang="nb-NO" dirty="0" err="1"/>
              <a:t>example</a:t>
            </a:r>
            <a:r>
              <a:rPr lang="nb-NO" dirty="0"/>
              <a:t> different </a:t>
            </a:r>
            <a:r>
              <a:rPr lang="nb-NO" dirty="0" err="1"/>
              <a:t>patient</a:t>
            </a:r>
            <a:r>
              <a:rPr lang="nb-NO" dirty="0"/>
              <a:t>) in different runs</a:t>
            </a:r>
          </a:p>
          <a:p>
            <a:pPr>
              <a:spcAft>
                <a:spcPts val="600"/>
              </a:spcAft>
            </a:pPr>
            <a:r>
              <a:rPr lang="nb-NO" dirty="0"/>
              <a:t>Due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 </a:t>
            </a:r>
            <a:r>
              <a:rPr lang="nb-NO" dirty="0" err="1"/>
              <a:t>reproducability</a:t>
            </a:r>
            <a:r>
              <a:rPr lang="nb-NO" dirty="0"/>
              <a:t> in RNA-</a:t>
            </a:r>
            <a:r>
              <a:rPr lang="nb-NO" dirty="0" err="1"/>
              <a:t>Seq</a:t>
            </a:r>
            <a:r>
              <a:rPr lang="nb-NO" dirty="0"/>
              <a:t>, </a:t>
            </a:r>
            <a:r>
              <a:rPr lang="nb-NO" dirty="0" err="1"/>
              <a:t>biological</a:t>
            </a:r>
            <a:r>
              <a:rPr lang="nb-NO" dirty="0"/>
              <a:t> </a:t>
            </a:r>
            <a:r>
              <a:rPr lang="nb-NO" dirty="0" err="1"/>
              <a:t>replicates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more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84784"/>
            <a:ext cx="4392488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950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How to </a:t>
            </a:r>
            <a:r>
              <a:rPr lang="nb-NO" sz="3600" dirty="0" err="1"/>
              <a:t>model</a:t>
            </a:r>
            <a:r>
              <a:rPr lang="nb-NO" sz="3600" dirty="0"/>
              <a:t> </a:t>
            </a:r>
            <a:r>
              <a:rPr lang="nb-NO" sz="3600" dirty="0" err="1"/>
              <a:t>differential</a:t>
            </a:r>
            <a:r>
              <a:rPr lang="nb-NO" sz="3600" dirty="0"/>
              <a:t> </a:t>
            </a:r>
            <a:r>
              <a:rPr lang="nb-NO" sz="3600" dirty="0" err="1"/>
              <a:t>expression</a:t>
            </a:r>
            <a:r>
              <a:rPr lang="nb-NO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3816424" cy="51125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/>
              <a:t>Start </a:t>
            </a:r>
            <a:r>
              <a:rPr lang="nb-NO" dirty="0" err="1"/>
              <a:t>with</a:t>
            </a:r>
            <a:r>
              <a:rPr lang="nb-NO" dirty="0"/>
              <a:t> N samples in </a:t>
            </a:r>
            <a:r>
              <a:rPr lang="nb-NO" dirty="0" err="1"/>
              <a:t>condition</a:t>
            </a:r>
            <a:r>
              <a:rPr lang="nb-NO" dirty="0"/>
              <a:t> 1 (e.g. cancer) and M samples in </a:t>
            </a:r>
            <a:r>
              <a:rPr lang="nb-NO" dirty="0" err="1"/>
              <a:t>condition</a:t>
            </a:r>
            <a:r>
              <a:rPr lang="nb-NO" dirty="0"/>
              <a:t> 2 (e.g. normal).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Whether</a:t>
            </a:r>
            <a:r>
              <a:rPr lang="nb-NO" dirty="0"/>
              <a:t> a </a:t>
            </a:r>
            <a:r>
              <a:rPr lang="nb-NO" dirty="0" err="1"/>
              <a:t>feature</a:t>
            </a:r>
            <a:r>
              <a:rPr lang="nb-NO" dirty="0"/>
              <a:t> (for </a:t>
            </a:r>
            <a:r>
              <a:rPr lang="nb-NO" dirty="0" err="1"/>
              <a:t>example</a:t>
            </a:r>
            <a:r>
              <a:rPr lang="nb-NO" dirty="0"/>
              <a:t> a gene) is </a:t>
            </a:r>
            <a:r>
              <a:rPr lang="nb-NO" dirty="0" err="1"/>
              <a:t>differentially</a:t>
            </a:r>
            <a:r>
              <a:rPr lang="nb-NO" dirty="0"/>
              <a:t> </a:t>
            </a:r>
            <a:r>
              <a:rPr lang="nb-NO" dirty="0" err="1"/>
              <a:t>expressed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condition</a:t>
            </a:r>
            <a:r>
              <a:rPr lang="nb-NO" dirty="0"/>
              <a:t> 1 and 2, </a:t>
            </a:r>
            <a:r>
              <a:rPr lang="nb-NO" dirty="0" err="1"/>
              <a:t>depend</a:t>
            </a:r>
            <a:r>
              <a:rPr lang="nb-NO" dirty="0"/>
              <a:t> on:</a:t>
            </a:r>
          </a:p>
          <a:p>
            <a:pPr lvl="1">
              <a:spcAft>
                <a:spcPts val="600"/>
              </a:spcAft>
            </a:pP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difference</a:t>
            </a:r>
            <a:r>
              <a:rPr lang="nb-NO" dirty="0"/>
              <a:t> in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 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mean</a:t>
            </a:r>
            <a:r>
              <a:rPr lang="nb-NO" dirty="0"/>
              <a:t> in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condition</a:t>
            </a:r>
            <a:r>
              <a:rPr lang="nb-NO" dirty="0"/>
              <a:t>) </a:t>
            </a:r>
          </a:p>
          <a:p>
            <a:pPr lvl="1">
              <a:spcAft>
                <a:spcPts val="600"/>
              </a:spcAft>
            </a:pP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in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over all samples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condition</a:t>
            </a:r>
            <a:r>
              <a:rPr lang="nb-NO" dirty="0"/>
              <a:t> 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variance</a:t>
            </a:r>
            <a:r>
              <a:rPr lang="nb-NO" dirty="0"/>
              <a:t> in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condition</a:t>
            </a:r>
            <a:r>
              <a:rPr lang="nb-NO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88840"/>
            <a:ext cx="4608512" cy="3456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6686" y="30689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FF0000"/>
                </a:solidFill>
              </a:rPr>
              <a:t>mean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137" y="45261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B050"/>
                </a:solidFill>
              </a:rPr>
              <a:t>mean</a:t>
            </a:r>
            <a:endParaRPr lang="nb-NO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926" y="3284983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045" y="4372269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155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How to </a:t>
            </a:r>
            <a:r>
              <a:rPr lang="nb-NO" sz="3600" dirty="0" err="1"/>
              <a:t>model</a:t>
            </a:r>
            <a:r>
              <a:rPr lang="nb-NO" sz="3600" dirty="0"/>
              <a:t> </a:t>
            </a:r>
            <a:r>
              <a:rPr lang="nb-NO" sz="3600" dirty="0" err="1"/>
              <a:t>differential</a:t>
            </a:r>
            <a:r>
              <a:rPr lang="nb-NO" sz="3600" dirty="0"/>
              <a:t> </a:t>
            </a:r>
            <a:r>
              <a:rPr lang="nb-NO" sz="3600" dirty="0" err="1"/>
              <a:t>expression</a:t>
            </a:r>
            <a:r>
              <a:rPr lang="nb-NO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3816424" cy="51125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 err="1"/>
              <a:t>Sufficient</a:t>
            </a:r>
            <a:r>
              <a:rPr lang="nb-NO" sz="2400" dirty="0"/>
              <a:t> </a:t>
            </a:r>
            <a:r>
              <a:rPr lang="nb-NO" sz="2400" dirty="0" err="1"/>
              <a:t>number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replicates</a:t>
            </a:r>
            <a:r>
              <a:rPr lang="nb-NO" sz="2400" dirty="0"/>
              <a:t>: </a:t>
            </a:r>
            <a:r>
              <a:rPr lang="nb-NO" sz="2400" dirty="0" err="1"/>
              <a:t>Calculate</a:t>
            </a:r>
            <a:r>
              <a:rPr lang="nb-NO" sz="2400" dirty="0"/>
              <a:t> </a:t>
            </a:r>
            <a:r>
              <a:rPr lang="nb-NO" sz="2400" dirty="0" err="1"/>
              <a:t>variance</a:t>
            </a:r>
            <a:r>
              <a:rPr lang="nb-NO" sz="2400" dirty="0"/>
              <a:t> for </a:t>
            </a:r>
            <a:r>
              <a:rPr lang="nb-NO" sz="2400" dirty="0" err="1"/>
              <a:t>each</a:t>
            </a:r>
            <a:r>
              <a:rPr lang="nb-NO" sz="2400" dirty="0"/>
              <a:t> </a:t>
            </a:r>
            <a:r>
              <a:rPr lang="nb-NO" sz="2400" dirty="0" err="1"/>
              <a:t>feature</a:t>
            </a:r>
            <a:r>
              <a:rPr lang="nb-NO" sz="2400" dirty="0"/>
              <a:t> </a:t>
            </a:r>
            <a:r>
              <a:rPr lang="nb-NO" sz="2400" dirty="0" err="1"/>
              <a:t>directly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 err="1"/>
              <a:t>Many</a:t>
            </a:r>
            <a:r>
              <a:rPr lang="nb-NO" sz="2400" dirty="0"/>
              <a:t> RNA-</a:t>
            </a:r>
            <a:r>
              <a:rPr lang="nb-NO" sz="2400" dirty="0" err="1"/>
              <a:t>Seq</a:t>
            </a:r>
            <a:r>
              <a:rPr lang="nb-NO" sz="2400" dirty="0"/>
              <a:t> </a:t>
            </a:r>
            <a:r>
              <a:rPr lang="nb-NO" sz="2400" dirty="0" err="1"/>
              <a:t>experiments</a:t>
            </a:r>
            <a:r>
              <a:rPr lang="nb-NO" sz="2400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few</a:t>
            </a:r>
            <a:r>
              <a:rPr lang="nb-NO" sz="2400" dirty="0"/>
              <a:t> </a:t>
            </a:r>
            <a:r>
              <a:rPr lang="nb-NO" sz="2400" dirty="0" err="1"/>
              <a:t>replicates</a:t>
            </a:r>
            <a:r>
              <a:rPr lang="nb-NO" sz="2400" dirty="0"/>
              <a:t>: </a:t>
            </a:r>
            <a:r>
              <a:rPr lang="nb-NO" sz="2400" dirty="0" err="1"/>
              <a:t>Cannot</a:t>
            </a:r>
            <a:r>
              <a:rPr lang="nb-NO" sz="2400" dirty="0"/>
              <a:t> </a:t>
            </a:r>
            <a:r>
              <a:rPr lang="nb-NO" sz="2400" dirty="0" err="1"/>
              <a:t>calculate</a:t>
            </a:r>
            <a:r>
              <a:rPr lang="nb-NO" sz="2400" dirty="0"/>
              <a:t> </a:t>
            </a:r>
            <a:r>
              <a:rPr lang="nb-NO" sz="2400" dirty="0" err="1"/>
              <a:t>variance</a:t>
            </a:r>
            <a:r>
              <a:rPr lang="nb-NO" sz="2400" dirty="0"/>
              <a:t> </a:t>
            </a:r>
            <a:r>
              <a:rPr lang="nb-NO" sz="2400" dirty="0" err="1"/>
              <a:t>directly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b="1" dirty="0"/>
              <a:t>How to </a:t>
            </a:r>
            <a:r>
              <a:rPr lang="nb-NO" sz="2400" b="1" dirty="0" err="1"/>
              <a:t>circumvent</a:t>
            </a:r>
            <a:r>
              <a:rPr lang="nb-NO" sz="2400" b="1" dirty="0"/>
              <a:t> </a:t>
            </a:r>
            <a:r>
              <a:rPr lang="nb-NO" sz="2400" b="1" dirty="0" err="1"/>
              <a:t>this</a:t>
            </a:r>
            <a:r>
              <a:rPr lang="nb-NO" sz="2400" b="1" dirty="0"/>
              <a:t> </a:t>
            </a:r>
            <a:r>
              <a:rPr lang="nb-NO" sz="2400" b="1" dirty="0" err="1"/>
              <a:t>issue</a:t>
            </a:r>
            <a:r>
              <a:rPr lang="nb-NO" sz="2400" b="1" dirty="0"/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88840"/>
            <a:ext cx="4608512" cy="3456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6686" y="30689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FF0000"/>
                </a:solidFill>
              </a:rPr>
              <a:t>mean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137" y="45261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B050"/>
                </a:solidFill>
              </a:rPr>
              <a:t>mean</a:t>
            </a:r>
            <a:endParaRPr lang="nb-NO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926" y="3284983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045" y="4372269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530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3600" dirty="0"/>
              <a:t>How to </a:t>
            </a:r>
            <a:r>
              <a:rPr lang="nb-NO" sz="3600" dirty="0" err="1"/>
              <a:t>model</a:t>
            </a:r>
            <a:r>
              <a:rPr lang="nb-NO" sz="3600" dirty="0"/>
              <a:t> </a:t>
            </a:r>
            <a:r>
              <a:rPr lang="nb-NO" sz="3600" dirty="0" err="1"/>
              <a:t>differential</a:t>
            </a:r>
            <a:r>
              <a:rPr lang="nb-NO" sz="3600" dirty="0"/>
              <a:t> </a:t>
            </a:r>
            <a:r>
              <a:rPr lang="nb-NO" sz="3600" dirty="0" err="1"/>
              <a:t>expression</a:t>
            </a:r>
            <a:r>
              <a:rPr lang="nb-NO" sz="3600" dirty="0"/>
              <a:t> in </a:t>
            </a:r>
            <a:r>
              <a:rPr lang="nb-NO" sz="3600" dirty="0" err="1"/>
              <a:t>situations</a:t>
            </a:r>
            <a:r>
              <a:rPr lang="nb-NO" sz="3600" dirty="0"/>
              <a:t> </a:t>
            </a:r>
            <a:r>
              <a:rPr lang="nb-NO" sz="3600" dirty="0" err="1"/>
              <a:t>with</a:t>
            </a:r>
            <a:r>
              <a:rPr lang="nb-NO" sz="3600" dirty="0"/>
              <a:t> </a:t>
            </a:r>
            <a:r>
              <a:rPr lang="nb-NO" sz="3600" dirty="0" err="1"/>
              <a:t>few</a:t>
            </a:r>
            <a:r>
              <a:rPr lang="nb-NO" sz="3600" dirty="0"/>
              <a:t> </a:t>
            </a:r>
            <a:r>
              <a:rPr lang="nb-NO" sz="3600" dirty="0" err="1"/>
              <a:t>replicates</a:t>
            </a:r>
            <a:r>
              <a:rPr lang="nb-NO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3816424" cy="511256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Basic </a:t>
            </a:r>
            <a:r>
              <a:rPr lang="nb-NO" sz="2400" dirty="0" err="1"/>
              <a:t>observation</a:t>
            </a:r>
            <a:r>
              <a:rPr lang="nb-NO" sz="2400" dirty="0"/>
              <a:t>: </a:t>
            </a:r>
            <a:r>
              <a:rPr lang="nb-NO" sz="2400" dirty="0" err="1"/>
              <a:t>Incresed</a:t>
            </a:r>
            <a:r>
              <a:rPr lang="nb-NO" sz="2400" dirty="0"/>
              <a:t> </a:t>
            </a:r>
            <a:r>
              <a:rPr lang="nb-NO" sz="2400" dirty="0" err="1"/>
              <a:t>mean</a:t>
            </a:r>
            <a:r>
              <a:rPr lang="nb-NO" sz="2400" dirty="0"/>
              <a:t> &gt; </a:t>
            </a:r>
            <a:r>
              <a:rPr lang="nb-NO" sz="2400" dirty="0" err="1"/>
              <a:t>increased</a:t>
            </a:r>
            <a:r>
              <a:rPr lang="nb-NO" sz="2400" dirty="0"/>
              <a:t> </a:t>
            </a:r>
            <a:r>
              <a:rPr lang="nb-NO" sz="2400" dirty="0" err="1"/>
              <a:t>variance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/>
              <a:t>This </a:t>
            </a:r>
            <a:r>
              <a:rPr lang="nb-NO" sz="2400" dirty="0" err="1"/>
              <a:t>pattern</a:t>
            </a:r>
            <a:r>
              <a:rPr lang="nb-NO" sz="2400" dirty="0"/>
              <a:t> </a:t>
            </a:r>
            <a:r>
              <a:rPr lang="nb-NO" sz="2400" dirty="0" err="1"/>
              <a:t>can</a:t>
            </a:r>
            <a:r>
              <a:rPr lang="nb-NO" sz="2400" dirty="0"/>
              <a:t> </a:t>
            </a:r>
            <a:r>
              <a:rPr lang="nb-NO" sz="2400" dirty="0" err="1"/>
              <a:t>typicalle</a:t>
            </a:r>
            <a:r>
              <a:rPr lang="nb-NO" sz="2400" dirty="0"/>
              <a:t> be </a:t>
            </a:r>
            <a:r>
              <a:rPr lang="nb-NO" sz="2400" dirty="0" err="1"/>
              <a:t>modelled</a:t>
            </a:r>
            <a:r>
              <a:rPr lang="nb-NO" sz="2400" dirty="0"/>
              <a:t> by a </a:t>
            </a:r>
            <a:r>
              <a:rPr lang="nb-NO" sz="2400" b="1" dirty="0"/>
              <a:t>Poisson </a:t>
            </a:r>
            <a:r>
              <a:rPr lang="nb-NO" sz="2400" b="1" dirty="0" err="1"/>
              <a:t>distribution</a:t>
            </a:r>
            <a:r>
              <a:rPr lang="nb-NO" sz="2400" dirty="0"/>
              <a:t>.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The Poisson </a:t>
            </a:r>
            <a:r>
              <a:rPr lang="nb-NO" sz="2400" dirty="0" err="1"/>
              <a:t>distribution</a:t>
            </a:r>
            <a:r>
              <a:rPr lang="nb-NO" sz="2400" dirty="0"/>
              <a:t> has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advantage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b="1" dirty="0" err="1"/>
              <a:t>mean</a:t>
            </a:r>
            <a:r>
              <a:rPr lang="nb-NO" sz="2400" dirty="0"/>
              <a:t> and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b="1" dirty="0" err="1"/>
              <a:t>variance</a:t>
            </a:r>
            <a:r>
              <a:rPr lang="nb-NO" sz="2400" dirty="0"/>
              <a:t> </a:t>
            </a:r>
            <a:r>
              <a:rPr lang="nb-NO" sz="2400" dirty="0" err="1"/>
              <a:t>are</a:t>
            </a:r>
            <a:r>
              <a:rPr lang="nb-NO" sz="2400" dirty="0"/>
              <a:t> dependent </a:t>
            </a:r>
            <a:r>
              <a:rPr lang="nb-NO" sz="2400" i="1" dirty="0"/>
              <a:t>(</a:t>
            </a:r>
            <a:r>
              <a:rPr lang="nb-NO" sz="2400" i="1" dirty="0" err="1"/>
              <a:t>That</a:t>
            </a:r>
            <a:r>
              <a:rPr lang="nb-NO" sz="2400" i="1" dirty="0"/>
              <a:t> is, if </a:t>
            </a:r>
            <a:r>
              <a:rPr lang="nb-NO" sz="2400" i="1" dirty="0" err="1"/>
              <a:t>you</a:t>
            </a:r>
            <a:r>
              <a:rPr lang="nb-NO" sz="2400" i="1" dirty="0"/>
              <a:t> </a:t>
            </a:r>
            <a:r>
              <a:rPr lang="nb-NO" sz="2400" i="1" dirty="0" err="1"/>
              <a:t>know</a:t>
            </a:r>
            <a:r>
              <a:rPr lang="nb-NO" sz="2400" i="1" dirty="0"/>
              <a:t> </a:t>
            </a:r>
            <a:r>
              <a:rPr lang="nb-NO" sz="2400" i="1" dirty="0" err="1"/>
              <a:t>the</a:t>
            </a:r>
            <a:r>
              <a:rPr lang="nb-NO" sz="2400" i="1" dirty="0"/>
              <a:t> </a:t>
            </a:r>
            <a:r>
              <a:rPr lang="nb-NO" sz="2400" i="1" dirty="0" err="1"/>
              <a:t>mean</a:t>
            </a:r>
            <a:r>
              <a:rPr lang="nb-NO" sz="2400" i="1" dirty="0"/>
              <a:t>, </a:t>
            </a:r>
            <a:r>
              <a:rPr lang="nb-NO" sz="2400" i="1" dirty="0" err="1"/>
              <a:t>you</a:t>
            </a:r>
            <a:r>
              <a:rPr lang="nb-NO" sz="2400" i="1" dirty="0"/>
              <a:t> </a:t>
            </a:r>
            <a:r>
              <a:rPr lang="nb-NO" sz="2400" i="1" dirty="0" err="1"/>
              <a:t>also</a:t>
            </a:r>
            <a:r>
              <a:rPr lang="nb-NO" sz="2400" i="1" dirty="0"/>
              <a:t> </a:t>
            </a:r>
            <a:r>
              <a:rPr lang="nb-NO" sz="2400" i="1" dirty="0" err="1"/>
              <a:t>know</a:t>
            </a:r>
            <a:r>
              <a:rPr lang="nb-NO" sz="2400" i="1" dirty="0"/>
              <a:t> </a:t>
            </a:r>
            <a:r>
              <a:rPr lang="nb-NO" sz="2400" i="1" dirty="0" err="1"/>
              <a:t>the</a:t>
            </a:r>
            <a:r>
              <a:rPr lang="nb-NO" sz="2400" i="1" dirty="0"/>
              <a:t> </a:t>
            </a:r>
            <a:r>
              <a:rPr lang="nb-NO" sz="2400" i="1" dirty="0" err="1"/>
              <a:t>variance</a:t>
            </a:r>
            <a:r>
              <a:rPr lang="nb-NO" sz="2400" i="1" dirty="0"/>
              <a:t>) 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In </a:t>
            </a:r>
            <a:r>
              <a:rPr lang="nb-NO" sz="2400" dirty="0" err="1"/>
              <a:t>this</a:t>
            </a:r>
            <a:r>
              <a:rPr lang="nb-NO" sz="2400" dirty="0"/>
              <a:t> setting, to </a:t>
            </a:r>
            <a:r>
              <a:rPr lang="nb-NO" sz="2400" dirty="0" err="1"/>
              <a:t>calculate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statistical</a:t>
            </a:r>
            <a:r>
              <a:rPr lang="nb-NO" sz="2400" dirty="0"/>
              <a:t> </a:t>
            </a:r>
            <a:r>
              <a:rPr lang="nb-NO" sz="2400" dirty="0" err="1"/>
              <a:t>significance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a </a:t>
            </a:r>
            <a:r>
              <a:rPr lang="nb-NO" sz="2400" dirty="0" err="1"/>
              <a:t>feature</a:t>
            </a:r>
            <a:r>
              <a:rPr lang="nb-NO" sz="2400" dirty="0"/>
              <a:t> is straightforward </a:t>
            </a:r>
            <a:r>
              <a:rPr lang="nb-NO" sz="2400" i="1" dirty="0"/>
              <a:t>(</a:t>
            </a:r>
            <a:r>
              <a:rPr lang="nb-NO" sz="2400" i="1" dirty="0" err="1"/>
              <a:t>Fisher’s</a:t>
            </a:r>
            <a:r>
              <a:rPr lang="nb-NO" sz="2400" i="1" dirty="0"/>
              <a:t> </a:t>
            </a:r>
            <a:r>
              <a:rPr lang="nb-NO" sz="2400" i="1" dirty="0" err="1"/>
              <a:t>exact</a:t>
            </a:r>
            <a:r>
              <a:rPr lang="nb-NO" sz="2400" i="1" dirty="0"/>
              <a:t> test or t-test, </a:t>
            </a:r>
            <a:r>
              <a:rPr lang="nb-NO" sz="2400" i="1" dirty="0" err="1"/>
              <a:t>adjusted</a:t>
            </a:r>
            <a:r>
              <a:rPr lang="nb-NO" sz="2400" i="1" dirty="0"/>
              <a:t> for multiple </a:t>
            </a:r>
            <a:r>
              <a:rPr lang="nb-NO" sz="2400" i="1" dirty="0" err="1"/>
              <a:t>hypothesis</a:t>
            </a:r>
            <a:r>
              <a:rPr lang="nb-NO" sz="2400" i="1" dirty="0"/>
              <a:t> testing)</a:t>
            </a:r>
          </a:p>
          <a:p>
            <a:pPr>
              <a:spcAft>
                <a:spcPts val="600"/>
              </a:spcAft>
            </a:pPr>
            <a:endParaRPr lang="nb-NO" sz="2400" dirty="0"/>
          </a:p>
          <a:p>
            <a:pPr>
              <a:spcAft>
                <a:spcPts val="600"/>
              </a:spcAft>
            </a:pPr>
            <a:endParaRPr lang="nb-NO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88840"/>
            <a:ext cx="4608512" cy="3456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6686" y="30689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FF0000"/>
                </a:solidFill>
              </a:rPr>
              <a:t>mean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137" y="452615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B050"/>
                </a:solidFill>
              </a:rPr>
              <a:t>mean</a:t>
            </a:r>
            <a:endParaRPr lang="nb-NO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8926" y="3284983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1045" y="4372269"/>
            <a:ext cx="800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rgbClr val="0070C0"/>
                </a:solidFill>
              </a:rPr>
              <a:t>variance</a:t>
            </a:r>
            <a:endParaRPr lang="nb-NO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5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How to </a:t>
            </a:r>
            <a:r>
              <a:rPr lang="nb-NO" sz="3600" dirty="0" err="1"/>
              <a:t>model</a:t>
            </a:r>
            <a:r>
              <a:rPr lang="nb-NO" sz="3600" dirty="0"/>
              <a:t> </a:t>
            </a:r>
            <a:r>
              <a:rPr lang="nb-NO" sz="3600" dirty="0" err="1"/>
              <a:t>differential</a:t>
            </a:r>
            <a:r>
              <a:rPr lang="nb-NO" sz="3600" dirty="0"/>
              <a:t> </a:t>
            </a:r>
            <a:r>
              <a:rPr lang="nb-NO" sz="3600" dirty="0" err="1"/>
              <a:t>expression</a:t>
            </a:r>
            <a:r>
              <a:rPr lang="nb-NO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3816424" cy="511256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Do RNA-</a:t>
            </a:r>
            <a:r>
              <a:rPr lang="nb-NO" sz="2400" dirty="0" err="1"/>
              <a:t>Seq</a:t>
            </a:r>
            <a:r>
              <a:rPr lang="nb-NO" sz="2400" dirty="0"/>
              <a:t> </a:t>
            </a:r>
            <a:r>
              <a:rPr lang="nb-NO" sz="2400" dirty="0" err="1"/>
              <a:t>count</a:t>
            </a:r>
            <a:r>
              <a:rPr lang="nb-NO" sz="2400" dirty="0"/>
              <a:t> data </a:t>
            </a:r>
            <a:r>
              <a:rPr lang="nb-NO" sz="2400" dirty="0" err="1"/>
              <a:t>follow</a:t>
            </a:r>
            <a:r>
              <a:rPr lang="nb-NO" sz="2400" dirty="0"/>
              <a:t> </a:t>
            </a:r>
            <a:r>
              <a:rPr lang="nb-NO" sz="2400" dirty="0" err="1"/>
              <a:t>this</a:t>
            </a:r>
            <a:r>
              <a:rPr lang="nb-NO" sz="2400" dirty="0"/>
              <a:t> </a:t>
            </a:r>
            <a:r>
              <a:rPr lang="nb-NO" sz="2400" dirty="0" err="1"/>
              <a:t>model</a:t>
            </a:r>
            <a:r>
              <a:rPr lang="nb-NO" sz="2400" dirty="0"/>
              <a:t>?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Technical </a:t>
            </a:r>
            <a:r>
              <a:rPr lang="nb-NO" sz="2400" dirty="0" err="1"/>
              <a:t>replicates</a:t>
            </a:r>
            <a:r>
              <a:rPr lang="nb-NO" sz="2400" dirty="0"/>
              <a:t>: </a:t>
            </a:r>
            <a:r>
              <a:rPr lang="nb-NO" sz="2400" dirty="0" err="1"/>
              <a:t>Yes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b="1" dirty="0" err="1"/>
              <a:t>Biological</a:t>
            </a:r>
            <a:r>
              <a:rPr lang="nb-NO" sz="2400" b="1" dirty="0"/>
              <a:t> </a:t>
            </a:r>
            <a:r>
              <a:rPr lang="nb-NO" sz="2400" b="1" dirty="0" err="1"/>
              <a:t>replicates</a:t>
            </a:r>
            <a:r>
              <a:rPr lang="nb-NO" sz="2400" b="1" dirty="0"/>
              <a:t>: No</a:t>
            </a:r>
            <a:endParaRPr lang="nb-NO" sz="1600" b="1" dirty="0"/>
          </a:p>
          <a:p>
            <a:pPr>
              <a:spcAft>
                <a:spcPts val="600"/>
              </a:spcAft>
            </a:pPr>
            <a:r>
              <a:rPr lang="nb-NO" sz="2400" dirty="0"/>
              <a:t>For </a:t>
            </a:r>
            <a:r>
              <a:rPr lang="nb-NO" sz="2400" dirty="0" err="1"/>
              <a:t>biological</a:t>
            </a:r>
            <a:r>
              <a:rPr lang="nb-NO" sz="2400" dirty="0"/>
              <a:t> </a:t>
            </a:r>
            <a:r>
              <a:rPr lang="nb-NO" sz="2400" dirty="0" err="1"/>
              <a:t>replicates</a:t>
            </a:r>
            <a:r>
              <a:rPr lang="nb-NO" sz="2400" dirty="0"/>
              <a:t>,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b="1" dirty="0" err="1"/>
              <a:t>variance</a:t>
            </a:r>
            <a:r>
              <a:rPr lang="nb-NO" sz="2400" b="1" dirty="0"/>
              <a:t> </a:t>
            </a:r>
            <a:r>
              <a:rPr lang="nb-NO" sz="2400" b="1" dirty="0" err="1"/>
              <a:t>increases</a:t>
            </a:r>
            <a:r>
              <a:rPr lang="nb-NO" sz="2400" b="1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epression</a:t>
            </a:r>
            <a:r>
              <a:rPr lang="nb-NO" sz="2400" dirty="0"/>
              <a:t> </a:t>
            </a:r>
            <a:r>
              <a:rPr lang="nb-NO" sz="2400" dirty="0" err="1"/>
              <a:t>level</a:t>
            </a:r>
            <a:r>
              <a:rPr lang="nb-NO" sz="2400" dirty="0"/>
              <a:t> </a:t>
            </a:r>
            <a:r>
              <a:rPr lang="nb-NO" sz="2400" b="1" dirty="0"/>
              <a:t>more </a:t>
            </a:r>
            <a:r>
              <a:rPr lang="nb-NO" sz="2400" b="1" dirty="0" err="1"/>
              <a:t>than</a:t>
            </a:r>
            <a:r>
              <a:rPr lang="nb-NO" sz="2400" b="1" dirty="0"/>
              <a:t> </a:t>
            </a:r>
            <a:r>
              <a:rPr lang="nb-NO" sz="2400" b="1" dirty="0" err="1"/>
              <a:t>predicted</a:t>
            </a:r>
            <a:r>
              <a:rPr lang="nb-NO" sz="2400" b="1" dirty="0"/>
              <a:t> by </a:t>
            </a:r>
            <a:r>
              <a:rPr lang="nb-NO" sz="2400" b="1" dirty="0" err="1"/>
              <a:t>the</a:t>
            </a:r>
            <a:r>
              <a:rPr lang="nb-NO" sz="2400" b="1" dirty="0"/>
              <a:t> Poisson </a:t>
            </a:r>
            <a:r>
              <a:rPr lang="nb-NO" sz="2400" b="1" dirty="0" err="1"/>
              <a:t>model</a:t>
            </a:r>
            <a:endParaRPr lang="nb-NO" sz="2400" b="1" dirty="0"/>
          </a:p>
          <a:p>
            <a:pPr>
              <a:spcAft>
                <a:spcPts val="600"/>
              </a:spcAft>
            </a:pPr>
            <a:r>
              <a:rPr lang="nb-NO" sz="2400" dirty="0" err="1"/>
              <a:t>Referred</a:t>
            </a:r>
            <a:r>
              <a:rPr lang="nb-NO" sz="2400" dirty="0"/>
              <a:t> to as </a:t>
            </a:r>
            <a:r>
              <a:rPr lang="nb-NO" sz="2400" b="1" dirty="0" err="1"/>
              <a:t>overdispersion</a:t>
            </a:r>
            <a:endParaRPr lang="nb-NO" sz="2400" b="1" dirty="0"/>
          </a:p>
          <a:p>
            <a:pPr>
              <a:spcAft>
                <a:spcPts val="600"/>
              </a:spcAft>
            </a:pPr>
            <a:r>
              <a:rPr lang="nb-NO" sz="2400" dirty="0"/>
              <a:t>In </a:t>
            </a:r>
            <a:r>
              <a:rPr lang="nb-NO" sz="2400" dirty="0" err="1"/>
              <a:t>these</a:t>
            </a:r>
            <a:r>
              <a:rPr lang="nb-NO" sz="2400" dirty="0"/>
              <a:t> cases, </a:t>
            </a:r>
            <a:r>
              <a:rPr lang="nb-NO" sz="2400" dirty="0" err="1"/>
              <a:t>the</a:t>
            </a:r>
            <a:r>
              <a:rPr lang="nb-NO" sz="2400" dirty="0"/>
              <a:t> Poisson </a:t>
            </a:r>
            <a:r>
              <a:rPr lang="nb-NO" sz="2400" dirty="0" err="1"/>
              <a:t>model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lead to </a:t>
            </a:r>
            <a:r>
              <a:rPr lang="nb-NO" sz="2400" dirty="0" err="1"/>
              <a:t>increased</a:t>
            </a:r>
            <a:r>
              <a:rPr lang="nb-NO" sz="2400" dirty="0"/>
              <a:t> false positive </a:t>
            </a:r>
            <a:r>
              <a:rPr lang="nb-NO" sz="2400" dirty="0" err="1"/>
              <a:t>predictions</a:t>
            </a:r>
            <a:endParaRPr lang="nb-NO" sz="2400" dirty="0"/>
          </a:p>
          <a:p>
            <a:pPr>
              <a:spcAft>
                <a:spcPts val="600"/>
              </a:spcAft>
            </a:pPr>
            <a:endParaRPr lang="nb-NO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09" y="1196752"/>
            <a:ext cx="3641495" cy="2731121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102" y="3927873"/>
            <a:ext cx="2730308" cy="29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39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69922"/>
            <a:ext cx="3384376" cy="319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332656"/>
            <a:ext cx="5493296" cy="1143000"/>
          </a:xfrm>
        </p:spPr>
        <p:txBody>
          <a:bodyPr>
            <a:normAutofit/>
          </a:bodyPr>
          <a:lstStyle/>
          <a:p>
            <a:r>
              <a:rPr lang="nb-NO" sz="3600" b="1" dirty="0" err="1"/>
              <a:t>DESeq</a:t>
            </a:r>
            <a:r>
              <a:rPr lang="nb-NO" sz="3600" dirty="0"/>
              <a:t>, </a:t>
            </a:r>
            <a:r>
              <a:rPr lang="nb-NO" sz="3600" b="1" dirty="0" err="1"/>
              <a:t>edgeR</a:t>
            </a:r>
            <a:r>
              <a:rPr lang="nb-NO" sz="3600" b="1" dirty="0"/>
              <a:t> </a:t>
            </a:r>
            <a:r>
              <a:rPr lang="nb-NO" sz="3600" dirty="0"/>
              <a:t>and </a:t>
            </a:r>
            <a:r>
              <a:rPr lang="nb-NO" sz="3600" b="1" dirty="0" err="1"/>
              <a:t>voom</a:t>
            </a:r>
            <a:endParaRPr lang="nb-NO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r>
              <a:rPr lang="nb-NO" b="1" dirty="0"/>
              <a:t>Solution to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overdispersion</a:t>
            </a:r>
            <a:r>
              <a:rPr lang="nb-NO" b="1" dirty="0"/>
              <a:t> problem for </a:t>
            </a:r>
            <a:r>
              <a:rPr lang="nb-NO" b="1" dirty="0" err="1"/>
              <a:t>datasets</a:t>
            </a:r>
            <a:r>
              <a:rPr lang="nb-NO" b="1" dirty="0"/>
              <a:t> </a:t>
            </a:r>
            <a:r>
              <a:rPr lang="nb-NO" b="1" dirty="0" err="1"/>
              <a:t>with</a:t>
            </a:r>
            <a:r>
              <a:rPr lang="nb-NO" b="1" dirty="0"/>
              <a:t> </a:t>
            </a:r>
            <a:r>
              <a:rPr lang="nb-NO" b="1" dirty="0" err="1"/>
              <a:t>few</a:t>
            </a:r>
            <a:r>
              <a:rPr lang="nb-NO" b="1" dirty="0"/>
              <a:t> </a:t>
            </a:r>
            <a:r>
              <a:rPr lang="nb-NO" b="1" dirty="0" err="1"/>
              <a:t>replicates</a:t>
            </a:r>
            <a:endParaRPr lang="nb-NO" b="1" dirty="0"/>
          </a:p>
          <a:p>
            <a:pPr>
              <a:spcAft>
                <a:spcPts val="600"/>
              </a:spcAft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/>
              <a:t>Negative Binomial Distribution</a:t>
            </a:r>
            <a:r>
              <a:rPr lang="nb-NO" dirty="0"/>
              <a:t> (NBD)</a:t>
            </a:r>
          </a:p>
          <a:p>
            <a:pPr>
              <a:spcAft>
                <a:spcPts val="600"/>
              </a:spcAft>
            </a:pPr>
            <a:r>
              <a:rPr lang="nb-NO" dirty="0"/>
              <a:t>Problem: In </a:t>
            </a:r>
            <a:r>
              <a:rPr lang="nb-NO" dirty="0" err="1"/>
              <a:t>the</a:t>
            </a:r>
            <a:r>
              <a:rPr lang="nb-NO" dirty="0"/>
              <a:t> NBD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be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!</a:t>
            </a:r>
          </a:p>
          <a:p>
            <a:pPr>
              <a:spcAft>
                <a:spcPts val="600"/>
              </a:spcAft>
            </a:pPr>
            <a:r>
              <a:rPr lang="nb-NO" b="1" dirty="0">
                <a:solidFill>
                  <a:srgbClr val="0070C0"/>
                </a:solidFill>
              </a:rPr>
              <a:t>Trick:</a:t>
            </a:r>
            <a:r>
              <a:rPr lang="nb-NO" b="1" dirty="0"/>
              <a:t> </a:t>
            </a:r>
            <a:r>
              <a:rPr lang="nb-NO" b="1" dirty="0" err="1"/>
              <a:t>Use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variance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other</a:t>
            </a:r>
            <a:r>
              <a:rPr lang="nb-NO" b="1" dirty="0"/>
              <a:t> </a:t>
            </a:r>
            <a:r>
              <a:rPr lang="nb-NO" b="1" dirty="0" err="1"/>
              <a:t>features</a:t>
            </a:r>
            <a:r>
              <a:rPr lang="nb-NO" b="1" dirty="0"/>
              <a:t> in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dataset</a:t>
            </a:r>
            <a:r>
              <a:rPr lang="nb-NO" b="1" dirty="0"/>
              <a:t> </a:t>
            </a:r>
            <a:r>
              <a:rPr lang="nb-NO" b="1" dirty="0" err="1"/>
              <a:t>with</a:t>
            </a:r>
            <a:r>
              <a:rPr lang="nb-NO" b="1" dirty="0"/>
              <a:t> </a:t>
            </a:r>
            <a:r>
              <a:rPr lang="nb-NO" b="1" dirty="0" err="1"/>
              <a:t>similar</a:t>
            </a:r>
            <a:r>
              <a:rPr lang="nb-NO" b="1" dirty="0"/>
              <a:t> </a:t>
            </a:r>
            <a:r>
              <a:rPr lang="nb-NO" b="1" dirty="0" err="1"/>
              <a:t>expression</a:t>
            </a:r>
            <a:r>
              <a:rPr lang="nb-NO" b="1" dirty="0"/>
              <a:t> </a:t>
            </a:r>
            <a:r>
              <a:rPr lang="nb-NO" b="1" dirty="0" err="1"/>
              <a:t>level</a:t>
            </a:r>
            <a:r>
              <a:rPr lang="nb-NO" b="1" dirty="0"/>
              <a:t> to </a:t>
            </a:r>
            <a:r>
              <a:rPr lang="nb-NO" b="1" dirty="0" err="1"/>
              <a:t>estimate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variance</a:t>
            </a:r>
            <a:r>
              <a:rPr lang="nb-NO" b="1" dirty="0"/>
              <a:t> for </a:t>
            </a:r>
            <a:r>
              <a:rPr lang="nb-NO" b="1" dirty="0" err="1"/>
              <a:t>each</a:t>
            </a:r>
            <a:r>
              <a:rPr lang="nb-NO" b="1" dirty="0"/>
              <a:t> </a:t>
            </a:r>
            <a:r>
              <a:rPr lang="nb-NO" b="1" dirty="0" err="1"/>
              <a:t>feature</a:t>
            </a:r>
            <a:r>
              <a:rPr lang="nb-NO" b="1" dirty="0"/>
              <a:t> to </a:t>
            </a:r>
            <a:r>
              <a:rPr lang="nb-NO" b="1" dirty="0" err="1"/>
              <a:t>overcome</a:t>
            </a:r>
            <a:r>
              <a:rPr lang="nb-NO" b="1" dirty="0"/>
              <a:t> </a:t>
            </a:r>
            <a:r>
              <a:rPr lang="nb-NO" b="1" dirty="0" err="1"/>
              <a:t>this</a:t>
            </a:r>
            <a:r>
              <a:rPr lang="nb-NO" b="1" dirty="0"/>
              <a:t> problem (</a:t>
            </a:r>
            <a:r>
              <a:rPr lang="nb-NO" b="1" dirty="0" err="1"/>
              <a:t>Borrow</a:t>
            </a:r>
            <a:r>
              <a:rPr lang="nb-NO" b="1" dirty="0"/>
              <a:t> </a:t>
            </a:r>
            <a:r>
              <a:rPr lang="nb-NO" b="1" dirty="0" err="1"/>
              <a:t>variance</a:t>
            </a:r>
            <a:r>
              <a:rPr lang="nb-NO" b="1" dirty="0"/>
              <a:t> from </a:t>
            </a:r>
            <a:r>
              <a:rPr lang="nb-NO" b="1" dirty="0" err="1"/>
              <a:t>similar</a:t>
            </a:r>
            <a:r>
              <a:rPr lang="nb-NO" b="1" dirty="0"/>
              <a:t> </a:t>
            </a:r>
            <a:r>
              <a:rPr lang="nb-NO" b="1" dirty="0" err="1"/>
              <a:t>features</a:t>
            </a:r>
            <a:r>
              <a:rPr lang="nb-NO" b="1" dirty="0"/>
              <a:t>)</a:t>
            </a:r>
          </a:p>
          <a:p>
            <a:pPr>
              <a:spcAft>
                <a:spcPts val="600"/>
              </a:spcAft>
            </a:pP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borrow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:</a:t>
            </a:r>
          </a:p>
          <a:p>
            <a:pPr lvl="1">
              <a:spcAft>
                <a:spcPts val="600"/>
              </a:spcAft>
            </a:pPr>
            <a:r>
              <a:rPr lang="nb-NO" b="1" dirty="0" err="1"/>
              <a:t>DESeq</a:t>
            </a:r>
            <a:r>
              <a:rPr lang="nb-NO" dirty="0"/>
              <a:t>: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by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for samples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expression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b="1" dirty="0" err="1"/>
              <a:t>edgeR</a:t>
            </a:r>
            <a:r>
              <a:rPr lang="nb-NO" dirty="0"/>
              <a:t>: Global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 </a:t>
            </a:r>
            <a:r>
              <a:rPr lang="nb-NO" dirty="0" err="1"/>
              <a:t>followed</a:t>
            </a:r>
            <a:r>
              <a:rPr lang="nb-NO" dirty="0"/>
              <a:t> by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weighting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global </a:t>
            </a:r>
            <a:r>
              <a:rPr lang="nb-NO" dirty="0" err="1"/>
              <a:t>variance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b="1" dirty="0" err="1"/>
              <a:t>voom</a:t>
            </a:r>
            <a:r>
              <a:rPr lang="nb-NO" b="1" dirty="0"/>
              <a:t>: 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spline</a:t>
            </a:r>
            <a:r>
              <a:rPr lang="nb-NO" dirty="0"/>
              <a:t> (</a:t>
            </a:r>
            <a:r>
              <a:rPr lang="nb-NO" dirty="0" err="1"/>
              <a:t>lowess</a:t>
            </a:r>
            <a:r>
              <a:rPr lang="nb-NO" dirty="0"/>
              <a:t> </a:t>
            </a:r>
            <a:r>
              <a:rPr lang="nb-NO" dirty="0" err="1"/>
              <a:t>fit</a:t>
            </a:r>
            <a:r>
              <a:rPr lang="nb-NO" dirty="0"/>
              <a:t>)</a:t>
            </a:r>
            <a:endParaRPr lang="nb-NO" b="1" dirty="0"/>
          </a:p>
          <a:p>
            <a:pPr>
              <a:spcAft>
                <a:spcPts val="600"/>
              </a:spcAft>
            </a:pPr>
            <a:r>
              <a:rPr lang="nb-NO" dirty="0"/>
              <a:t>Leads to more robust </a:t>
            </a:r>
            <a:r>
              <a:rPr lang="nb-NO" dirty="0" err="1"/>
              <a:t>estimates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significance</a:t>
            </a:r>
            <a:r>
              <a:rPr lang="nb-NO" dirty="0"/>
              <a:t>. </a:t>
            </a:r>
            <a:r>
              <a:rPr lang="nb-NO" dirty="0" err="1"/>
              <a:t>Fewer</a:t>
            </a:r>
            <a:r>
              <a:rPr lang="nb-NO" dirty="0"/>
              <a:t> false positives.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84168" y="5661248"/>
            <a:ext cx="7200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92318" y="5517232"/>
            <a:ext cx="740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DSeq</a:t>
            </a:r>
            <a:endParaRPr lang="nb-NO" sz="1400" dirty="0"/>
          </a:p>
          <a:p>
            <a:r>
              <a:rPr lang="nb-NO" sz="1400" dirty="0" err="1"/>
              <a:t>edgeR</a:t>
            </a:r>
            <a:endParaRPr lang="nb-NO" sz="1400" dirty="0"/>
          </a:p>
          <a:p>
            <a:r>
              <a:rPr lang="nb-NO" sz="1400" dirty="0"/>
              <a:t>Poisson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84168" y="5886564"/>
            <a:ext cx="720080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84168" y="6093296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40152" y="5418512"/>
            <a:ext cx="2160240" cy="9361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/>
          <p:cNvSpPr txBox="1"/>
          <p:nvPr/>
        </p:nvSpPr>
        <p:spPr>
          <a:xfrm>
            <a:off x="6769864" y="260648"/>
            <a:ext cx="21284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Robinson, 2007, </a:t>
            </a:r>
            <a:r>
              <a:rPr lang="nb-NO" sz="1200" dirty="0" err="1"/>
              <a:t>Bioinformatics</a:t>
            </a:r>
            <a:endParaRPr lang="nb-NO" sz="1200" dirty="0"/>
          </a:p>
          <a:p>
            <a:r>
              <a:rPr lang="nb-NO" sz="1200" dirty="0"/>
              <a:t>Robinson, 2010, </a:t>
            </a:r>
            <a:r>
              <a:rPr lang="nb-NO" sz="1200" dirty="0" err="1"/>
              <a:t>Bioinformatics</a:t>
            </a:r>
            <a:endParaRPr lang="nb-NO" sz="1200" dirty="0"/>
          </a:p>
          <a:p>
            <a:r>
              <a:rPr lang="nb-NO" sz="1200" dirty="0"/>
              <a:t>Anders, 2010, </a:t>
            </a:r>
            <a:r>
              <a:rPr lang="nb-NO" sz="1200" dirty="0" err="1"/>
              <a:t>Genome</a:t>
            </a:r>
            <a:r>
              <a:rPr lang="nb-NO" sz="1200" dirty="0"/>
              <a:t> </a:t>
            </a:r>
            <a:r>
              <a:rPr lang="nb-NO" sz="1200" dirty="0" err="1"/>
              <a:t>Biology</a:t>
            </a:r>
            <a:endParaRPr lang="nb-NO" sz="1200" dirty="0"/>
          </a:p>
          <a:p>
            <a:r>
              <a:rPr lang="nb-NO" sz="1200" dirty="0"/>
              <a:t>Law, 2014, </a:t>
            </a:r>
            <a:r>
              <a:rPr lang="nb-NO" sz="1200" dirty="0" err="1"/>
              <a:t>Genome</a:t>
            </a:r>
            <a:r>
              <a:rPr lang="nb-NO" sz="1200" dirty="0"/>
              <a:t> </a:t>
            </a:r>
            <a:r>
              <a:rPr lang="nb-NO" sz="1200" dirty="0" err="1"/>
              <a:t>Biology</a:t>
            </a:r>
            <a:endParaRPr lang="nb-NO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6752"/>
            <a:ext cx="17430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78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 err="1"/>
              <a:t>Borrowed</a:t>
            </a:r>
            <a:r>
              <a:rPr lang="nb-NO" sz="3600" b="1" dirty="0"/>
              <a:t> </a:t>
            </a:r>
            <a:r>
              <a:rPr lang="nb-NO" sz="3600" b="1" dirty="0" err="1"/>
              <a:t>variance</a:t>
            </a:r>
            <a:endParaRPr lang="nb-NO" sz="3600" b="1" dirty="0"/>
          </a:p>
        </p:txBody>
      </p:sp>
      <p:sp>
        <p:nvSpPr>
          <p:cNvPr id="5" name="Oval 4"/>
          <p:cNvSpPr/>
          <p:nvPr/>
        </p:nvSpPr>
        <p:spPr>
          <a:xfrm>
            <a:off x="1331640" y="4653136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1763688" y="494116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Oval 6"/>
          <p:cNvSpPr/>
          <p:nvPr/>
        </p:nvSpPr>
        <p:spPr>
          <a:xfrm>
            <a:off x="2123728" y="449867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3707904" y="4653136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4283968" y="422108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4572000" y="501180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3608" y="4775448"/>
            <a:ext cx="172819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4700270"/>
            <a:ext cx="172819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15616" y="4917607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15616" y="4615563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27985" y="4917607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9872" y="4559834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11" y="6165304"/>
            <a:ext cx="432137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10" y="6309320"/>
            <a:ext cx="432137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5656" y="6062348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Borrowed</a:t>
            </a:r>
            <a:r>
              <a:rPr lang="nb-NO" dirty="0"/>
              <a:t> </a:t>
            </a:r>
            <a:r>
              <a:rPr lang="nb-NO" dirty="0" err="1"/>
              <a:t>variance</a:t>
            </a:r>
            <a:endParaRPr lang="nb-NO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76193" y="6305547"/>
            <a:ext cx="463759" cy="37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0234" y="614553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Mean</a:t>
            </a:r>
            <a:endParaRPr lang="nb-NO" dirty="0"/>
          </a:p>
        </p:txBody>
      </p:sp>
      <p:sp>
        <p:nvSpPr>
          <p:cNvPr id="2" name="TextBox 1"/>
          <p:cNvSpPr txBox="1"/>
          <p:nvPr/>
        </p:nvSpPr>
        <p:spPr>
          <a:xfrm>
            <a:off x="689228" y="1875890"/>
            <a:ext cx="47294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b-NO" sz="2400" dirty="0"/>
              <a:t>No </a:t>
            </a:r>
            <a:r>
              <a:rPr lang="nb-NO" sz="2400" dirty="0" err="1"/>
              <a:t>significant</a:t>
            </a:r>
            <a:r>
              <a:rPr lang="nb-NO" sz="2400" dirty="0"/>
              <a:t> </a:t>
            </a:r>
            <a:r>
              <a:rPr lang="nb-NO" sz="2400" dirty="0" err="1"/>
              <a:t>differential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endParaRPr lang="nb-NO" sz="2400" dirty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89228" y="410773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Condition</a:t>
            </a:r>
            <a:r>
              <a:rPr lang="nb-NO" sz="1600" dirty="0"/>
              <a:t>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1579" y="4074226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Condition</a:t>
            </a:r>
            <a:r>
              <a:rPr lang="nb-NO" sz="1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74355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b="1" dirty="0" err="1"/>
              <a:t>Borrowed</a:t>
            </a:r>
            <a:r>
              <a:rPr lang="nb-NO" sz="3600" b="1" dirty="0"/>
              <a:t> </a:t>
            </a:r>
            <a:r>
              <a:rPr lang="nb-NO" sz="3600" b="1" dirty="0" err="1"/>
              <a:t>variance</a:t>
            </a:r>
            <a:endParaRPr lang="nb-NO" sz="3600" b="1" dirty="0"/>
          </a:p>
        </p:txBody>
      </p:sp>
      <p:sp>
        <p:nvSpPr>
          <p:cNvPr id="5" name="Oval 4"/>
          <p:cNvSpPr/>
          <p:nvPr/>
        </p:nvSpPr>
        <p:spPr>
          <a:xfrm>
            <a:off x="1331640" y="4653136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1763688" y="494116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Oval 6"/>
          <p:cNvSpPr/>
          <p:nvPr/>
        </p:nvSpPr>
        <p:spPr>
          <a:xfrm>
            <a:off x="2123728" y="449867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3707904" y="4653136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4283968" y="4221088"/>
            <a:ext cx="144016" cy="1223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4572000" y="5011808"/>
            <a:ext cx="144016" cy="122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Oval 10"/>
          <p:cNvSpPr/>
          <p:nvPr/>
        </p:nvSpPr>
        <p:spPr>
          <a:xfrm>
            <a:off x="4283968" y="2758207"/>
            <a:ext cx="144016" cy="122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3" name="Straight Connector 12"/>
          <p:cNvCxnSpPr>
            <a:stCxn id="11" idx="4"/>
            <a:endCxn id="9" idx="0"/>
          </p:cNvCxnSpPr>
          <p:nvPr/>
        </p:nvCxnSpPr>
        <p:spPr>
          <a:xfrm>
            <a:off x="4355976" y="2880519"/>
            <a:ext cx="0" cy="1340569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43608" y="4775448"/>
            <a:ext cx="172819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4700270"/>
            <a:ext cx="172819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19872" y="3789040"/>
            <a:ext cx="17281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63888" y="3793551"/>
            <a:ext cx="0" cy="859585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4048" y="3793551"/>
            <a:ext cx="0" cy="859585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15616" y="4917607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15616" y="4615563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9872" y="4903263"/>
            <a:ext cx="172819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19872" y="4559834"/>
            <a:ext cx="172819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19872" y="4209045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1511" y="6165304"/>
            <a:ext cx="432137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93363" y="5802104"/>
            <a:ext cx="144016" cy="122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/>
          <p:cNvSpPr txBox="1"/>
          <p:nvPr/>
        </p:nvSpPr>
        <p:spPr>
          <a:xfrm>
            <a:off x="1475656" y="5712561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Replicate</a:t>
            </a:r>
            <a:r>
              <a:rPr lang="nb-NO" dirty="0"/>
              <a:t> </a:t>
            </a:r>
            <a:r>
              <a:rPr lang="nb-NO" dirty="0" err="1"/>
              <a:t>outlier</a:t>
            </a:r>
            <a:endParaRPr lang="nb-NO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19872" y="3429000"/>
            <a:ext cx="1728192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71510" y="6309320"/>
            <a:ext cx="432137" cy="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5656" y="6062348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Borrowed</a:t>
            </a:r>
            <a:r>
              <a:rPr lang="nb-NO" dirty="0"/>
              <a:t> </a:t>
            </a:r>
            <a:r>
              <a:rPr lang="nb-NO" dirty="0" err="1"/>
              <a:t>variance</a:t>
            </a:r>
            <a:endParaRPr lang="nb-NO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76193" y="6305547"/>
            <a:ext cx="463759" cy="37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0234" y="614553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Mean</a:t>
            </a:r>
            <a:endParaRPr lang="nb-NO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76192" y="6056626"/>
            <a:ext cx="463759" cy="37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0234" y="580210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outlier</a:t>
            </a:r>
            <a:endParaRPr lang="nb-NO" dirty="0"/>
          </a:p>
        </p:txBody>
      </p:sp>
      <p:sp>
        <p:nvSpPr>
          <p:cNvPr id="41" name="TextBox 40"/>
          <p:cNvSpPr txBox="1"/>
          <p:nvPr/>
        </p:nvSpPr>
        <p:spPr>
          <a:xfrm>
            <a:off x="217432" y="1498432"/>
            <a:ext cx="2975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b-NO" sz="2400" dirty="0" err="1"/>
              <a:t>Outlier</a:t>
            </a:r>
            <a:r>
              <a:rPr lang="nb-NO" sz="2400" dirty="0"/>
              <a:t> sample in data lead to </a:t>
            </a:r>
            <a:r>
              <a:rPr lang="nb-NO" sz="2400" dirty="0" err="1"/>
              <a:t>significant</a:t>
            </a:r>
            <a:r>
              <a:rPr lang="nb-NO" sz="2400" dirty="0"/>
              <a:t> </a:t>
            </a:r>
            <a:r>
              <a:rPr lang="nb-NO" sz="2400" dirty="0" err="1"/>
              <a:t>differential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endParaRPr lang="nb-NO" sz="2400" dirty="0"/>
          </a:p>
          <a:p>
            <a:endParaRPr lang="nb-NO" dirty="0"/>
          </a:p>
        </p:txBody>
      </p:sp>
      <p:sp>
        <p:nvSpPr>
          <p:cNvPr id="42" name="TextBox 41"/>
          <p:cNvSpPr txBox="1"/>
          <p:nvPr/>
        </p:nvSpPr>
        <p:spPr>
          <a:xfrm>
            <a:off x="689228" y="410773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Condition</a:t>
            </a:r>
            <a:r>
              <a:rPr lang="nb-NO" sz="1600" dirty="0"/>
              <a:t>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14375" y="417412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Condition</a:t>
            </a:r>
            <a:r>
              <a:rPr lang="nb-NO" sz="1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940614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Replicates</a:t>
            </a:r>
            <a:r>
              <a:rPr lang="nb-NO" sz="3200" dirty="0"/>
              <a:t>, </a:t>
            </a:r>
            <a:r>
              <a:rPr lang="nb-NO" sz="3200" dirty="0" err="1"/>
              <a:t>Normalisation</a:t>
            </a:r>
            <a:r>
              <a:rPr lang="nb-NO" sz="3200" dirty="0"/>
              <a:t> and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18" y="980728"/>
            <a:ext cx="8229600" cy="5257800"/>
          </a:xfrm>
        </p:spPr>
        <p:txBody>
          <a:bodyPr>
            <a:normAutofit fontScale="92500" lnSpcReduction="20000"/>
          </a:bodyPr>
          <a:lstStyle/>
          <a:p>
            <a:endParaRPr lang="nb-NO" dirty="0"/>
          </a:p>
          <a:p>
            <a:r>
              <a:rPr lang="nb-NO" sz="2800" b="1" dirty="0" err="1"/>
              <a:t>Normalisation</a:t>
            </a:r>
            <a:r>
              <a:rPr lang="nb-NO" sz="2800" dirty="0"/>
              <a:t> </a:t>
            </a:r>
            <a:r>
              <a:rPr lang="nb-NO" sz="2800" dirty="0" err="1"/>
              <a:t>with</a:t>
            </a:r>
            <a:r>
              <a:rPr lang="nb-NO" sz="2800" dirty="0"/>
              <a:t> </a:t>
            </a:r>
            <a:r>
              <a:rPr lang="nb-NO" sz="2800" dirty="0" err="1"/>
              <a:t>respect</a:t>
            </a:r>
            <a:r>
              <a:rPr lang="nb-NO" sz="2800" dirty="0"/>
              <a:t> to </a:t>
            </a:r>
            <a:r>
              <a:rPr lang="nb-NO" sz="2800" dirty="0" err="1"/>
              <a:t>coverage</a:t>
            </a:r>
            <a:r>
              <a:rPr lang="nb-NO" sz="2800" dirty="0"/>
              <a:t> </a:t>
            </a:r>
            <a:r>
              <a:rPr lang="nb-NO" sz="2800" dirty="0" err="1"/>
              <a:t>variation</a:t>
            </a:r>
            <a:r>
              <a:rPr lang="nb-NO" sz="2800" dirty="0"/>
              <a:t>.</a:t>
            </a:r>
          </a:p>
          <a:p>
            <a:r>
              <a:rPr lang="nb-NO" sz="2800" dirty="0"/>
              <a:t>Total, </a:t>
            </a:r>
            <a:r>
              <a:rPr lang="nb-NO" sz="2800" dirty="0" err="1"/>
              <a:t>mean</a:t>
            </a:r>
            <a:r>
              <a:rPr lang="nb-NO" sz="2800" dirty="0"/>
              <a:t> or median?</a:t>
            </a:r>
          </a:p>
          <a:p>
            <a:r>
              <a:rPr lang="nb-NO" sz="2800" dirty="0" err="1"/>
              <a:t>Both</a:t>
            </a:r>
            <a:r>
              <a:rPr lang="nb-NO" sz="2800" dirty="0"/>
              <a:t> </a:t>
            </a:r>
            <a:r>
              <a:rPr lang="nb-NO" sz="2800" dirty="0" err="1"/>
              <a:t>DESeq</a:t>
            </a:r>
            <a:r>
              <a:rPr lang="nb-NO" sz="2800" dirty="0"/>
              <a:t> and </a:t>
            </a:r>
            <a:r>
              <a:rPr lang="nb-NO" sz="2800" dirty="0" err="1"/>
              <a:t>edgeR</a:t>
            </a:r>
            <a:r>
              <a:rPr lang="nb-NO" sz="2800" dirty="0"/>
              <a:t> </a:t>
            </a:r>
            <a:r>
              <a:rPr lang="nb-NO" sz="2800" dirty="0" err="1"/>
              <a:t>suggest</a:t>
            </a:r>
            <a:r>
              <a:rPr lang="nb-NO" sz="2800" dirty="0"/>
              <a:t> </a:t>
            </a:r>
            <a:r>
              <a:rPr lang="nb-NO" sz="2800" b="1" dirty="0"/>
              <a:t>median</a:t>
            </a:r>
            <a:r>
              <a:rPr lang="nb-NO" sz="2800" dirty="0"/>
              <a:t> </a:t>
            </a:r>
            <a:r>
              <a:rPr lang="nb-NO" sz="2800" dirty="0" err="1"/>
              <a:t>normalisation</a:t>
            </a:r>
            <a:r>
              <a:rPr lang="nb-NO" sz="2800" dirty="0"/>
              <a:t> is </a:t>
            </a:r>
            <a:r>
              <a:rPr lang="nb-NO" sz="2800" dirty="0" err="1"/>
              <a:t>better</a:t>
            </a:r>
            <a:endParaRPr lang="nb-NO" sz="2800" dirty="0"/>
          </a:p>
          <a:p>
            <a:r>
              <a:rPr lang="nb-NO" sz="2800" dirty="0" err="1"/>
              <a:t>Reason</a:t>
            </a:r>
            <a:r>
              <a:rPr lang="nb-NO" sz="2800" dirty="0"/>
              <a:t>: Expression </a:t>
            </a:r>
            <a:r>
              <a:rPr lang="nb-NO" sz="2800" dirty="0" err="1"/>
              <a:t>sometimes</a:t>
            </a:r>
            <a:r>
              <a:rPr lang="nb-NO" sz="2800" dirty="0"/>
              <a:t> </a:t>
            </a:r>
            <a:r>
              <a:rPr lang="nb-NO" sz="2800" dirty="0" err="1"/>
              <a:t>dominated</a:t>
            </a:r>
            <a:r>
              <a:rPr lang="nb-NO" sz="2800" dirty="0"/>
              <a:t> by </a:t>
            </a:r>
            <a:r>
              <a:rPr lang="nb-NO" sz="2800" dirty="0" err="1"/>
              <a:t>highly</a:t>
            </a:r>
            <a:r>
              <a:rPr lang="nb-NO" sz="2800" dirty="0"/>
              <a:t> abundant genes</a:t>
            </a:r>
          </a:p>
          <a:p>
            <a:endParaRPr lang="nb-NO" dirty="0"/>
          </a:p>
          <a:p>
            <a:r>
              <a:rPr lang="nb-NO" sz="2600" b="1" dirty="0" err="1"/>
              <a:t>Increased</a:t>
            </a:r>
            <a:r>
              <a:rPr lang="nb-NO" sz="2600" b="1" dirty="0"/>
              <a:t> </a:t>
            </a:r>
            <a:r>
              <a:rPr lang="nb-NO" sz="2600" b="1" dirty="0" err="1"/>
              <a:t>statistical</a:t>
            </a:r>
            <a:r>
              <a:rPr lang="nb-NO" sz="2600" b="1" dirty="0"/>
              <a:t> power</a:t>
            </a:r>
            <a:r>
              <a:rPr lang="nb-NO" sz="2600" dirty="0"/>
              <a:t>:</a:t>
            </a:r>
          </a:p>
          <a:p>
            <a:r>
              <a:rPr lang="nb-NO" sz="2600" dirty="0" err="1"/>
              <a:t>Transcripts</a:t>
            </a:r>
            <a:r>
              <a:rPr lang="nb-NO" sz="2600" dirty="0"/>
              <a:t> </a:t>
            </a:r>
            <a:r>
              <a:rPr lang="nb-NO" sz="2600" dirty="0" err="1"/>
              <a:t>with</a:t>
            </a:r>
            <a:r>
              <a:rPr lang="nb-NO" sz="2600" dirty="0"/>
              <a:t> </a:t>
            </a:r>
            <a:r>
              <a:rPr lang="nb-NO" sz="2600" dirty="0" err="1"/>
              <a:t>low</a:t>
            </a:r>
            <a:r>
              <a:rPr lang="nb-NO" sz="2600" dirty="0"/>
              <a:t> </a:t>
            </a:r>
            <a:r>
              <a:rPr lang="nb-NO" sz="2600" dirty="0" err="1"/>
              <a:t>expression</a:t>
            </a:r>
            <a:r>
              <a:rPr lang="nb-NO" sz="2600" dirty="0"/>
              <a:t>: </a:t>
            </a:r>
          </a:p>
          <a:p>
            <a:pPr lvl="1"/>
            <a:r>
              <a:rPr lang="nb-NO" sz="2200" dirty="0" err="1"/>
              <a:t>Increase</a:t>
            </a:r>
            <a:r>
              <a:rPr lang="nb-NO" sz="2200" dirty="0"/>
              <a:t> </a:t>
            </a:r>
            <a:r>
              <a:rPr lang="nb-NO" sz="2200" dirty="0" err="1"/>
              <a:t>sequencing</a:t>
            </a:r>
            <a:r>
              <a:rPr lang="nb-NO" sz="2200" dirty="0"/>
              <a:t> </a:t>
            </a:r>
            <a:r>
              <a:rPr lang="nb-NO" sz="2200" dirty="0" err="1"/>
              <a:t>depth</a:t>
            </a:r>
            <a:endParaRPr lang="nb-NO" sz="2200" dirty="0"/>
          </a:p>
          <a:p>
            <a:pPr lvl="1"/>
            <a:r>
              <a:rPr lang="nb-NO" sz="2200" dirty="0" err="1"/>
              <a:t>Targeted</a:t>
            </a:r>
            <a:r>
              <a:rPr lang="nb-NO" sz="2200" dirty="0"/>
              <a:t> panels </a:t>
            </a:r>
            <a:r>
              <a:rPr lang="nb-NO" sz="2200" dirty="0" err="1"/>
              <a:t>removing</a:t>
            </a:r>
            <a:r>
              <a:rPr lang="nb-NO" sz="2200" dirty="0"/>
              <a:t> signal from abundant genes</a:t>
            </a:r>
          </a:p>
          <a:p>
            <a:r>
              <a:rPr lang="nb-NO" sz="2600" dirty="0" err="1"/>
              <a:t>Transcripts</a:t>
            </a:r>
            <a:r>
              <a:rPr lang="nb-NO" sz="2600" dirty="0"/>
              <a:t> </a:t>
            </a:r>
            <a:r>
              <a:rPr lang="nb-NO" sz="2600" dirty="0" err="1"/>
              <a:t>with</a:t>
            </a:r>
            <a:r>
              <a:rPr lang="nb-NO" sz="2600" dirty="0"/>
              <a:t> </a:t>
            </a:r>
            <a:r>
              <a:rPr lang="nb-NO" sz="2600" dirty="0" err="1"/>
              <a:t>high</a:t>
            </a:r>
            <a:r>
              <a:rPr lang="nb-NO" sz="2600" dirty="0"/>
              <a:t> </a:t>
            </a:r>
            <a:r>
              <a:rPr lang="nb-NO" sz="2600" dirty="0" err="1"/>
              <a:t>expression</a:t>
            </a:r>
            <a:r>
              <a:rPr lang="nb-NO" sz="2600" dirty="0"/>
              <a:t>: </a:t>
            </a:r>
            <a:r>
              <a:rPr lang="nb-NO" sz="2600" dirty="0" err="1"/>
              <a:t>Increase</a:t>
            </a:r>
            <a:r>
              <a:rPr lang="nb-NO" sz="2600" dirty="0"/>
              <a:t> </a:t>
            </a:r>
            <a:r>
              <a:rPr lang="nb-NO" sz="2600" dirty="0" err="1"/>
              <a:t>biological</a:t>
            </a:r>
            <a:r>
              <a:rPr lang="nb-NO" sz="2600" dirty="0"/>
              <a:t> </a:t>
            </a:r>
            <a:r>
              <a:rPr lang="nb-NO" sz="2600" dirty="0" err="1"/>
              <a:t>replicates</a:t>
            </a:r>
            <a:endParaRPr lang="nb-NO" sz="2600" dirty="0"/>
          </a:p>
        </p:txBody>
      </p:sp>
    </p:spTree>
    <p:extLst>
      <p:ext uri="{BB962C8B-B14F-4D97-AF65-F5344CB8AC3E}">
        <p14:creationId xmlns:p14="http://schemas.microsoft.com/office/powerpoint/2010/main" val="11426388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How </a:t>
            </a:r>
            <a:r>
              <a:rPr lang="nb-NO" sz="3200" dirty="0" err="1"/>
              <a:t>good</a:t>
            </a:r>
            <a:r>
              <a:rPr lang="nb-NO" sz="3200" dirty="0"/>
              <a:t> </a:t>
            </a:r>
            <a:r>
              <a:rPr lang="nb-NO" sz="3200" dirty="0" err="1"/>
              <a:t>are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RNA-</a:t>
            </a:r>
            <a:r>
              <a:rPr lang="nb-NO" sz="3200" dirty="0" err="1"/>
              <a:t>Seq</a:t>
            </a:r>
            <a:r>
              <a:rPr lang="nb-NO" sz="3200" dirty="0"/>
              <a:t> pipelines?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err="1"/>
              <a:t>Results</a:t>
            </a:r>
            <a:r>
              <a:rPr lang="nb-NO" dirty="0"/>
              <a:t> from a </a:t>
            </a:r>
            <a:r>
              <a:rPr lang="nb-NO" dirty="0" err="1"/>
              <a:t>large</a:t>
            </a:r>
            <a:r>
              <a:rPr lang="nb-NO" dirty="0"/>
              <a:t> </a:t>
            </a:r>
            <a:r>
              <a:rPr lang="nb-NO" dirty="0" err="1"/>
              <a:t>comparative</a:t>
            </a:r>
            <a:r>
              <a:rPr lang="nb-NO" dirty="0"/>
              <a:t> </a:t>
            </a:r>
            <a:r>
              <a:rPr lang="nb-NO" dirty="0" err="1"/>
              <a:t>evaluation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RNA-</a:t>
            </a:r>
            <a:r>
              <a:rPr lang="nb-NO" dirty="0" err="1"/>
              <a:t>Seq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and </a:t>
            </a:r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identification</a:t>
            </a:r>
            <a:endParaRPr lang="nb-NO" dirty="0"/>
          </a:p>
          <a:p>
            <a:r>
              <a:rPr lang="nb-NO" dirty="0" err="1"/>
              <a:t>Alignment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Still </a:t>
            </a:r>
            <a:r>
              <a:rPr lang="nb-NO" dirty="0" err="1"/>
              <a:t>challenges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to: </a:t>
            </a:r>
          </a:p>
          <a:p>
            <a:pPr lvl="2"/>
            <a:r>
              <a:rPr lang="nb-NO" dirty="0" err="1"/>
              <a:t>Splice</a:t>
            </a:r>
            <a:r>
              <a:rPr lang="nb-NO" dirty="0"/>
              <a:t>-junction </a:t>
            </a:r>
            <a:r>
              <a:rPr lang="nb-NO" dirty="0" err="1"/>
              <a:t>discovery</a:t>
            </a:r>
            <a:endParaRPr lang="nb-NO" dirty="0"/>
          </a:p>
          <a:p>
            <a:pPr lvl="2"/>
            <a:r>
              <a:rPr lang="nb-NO" dirty="0"/>
              <a:t> Less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annotated</a:t>
            </a:r>
            <a:r>
              <a:rPr lang="nb-NO" dirty="0"/>
              <a:t> </a:t>
            </a:r>
            <a:r>
              <a:rPr lang="nb-NO" dirty="0" err="1"/>
              <a:t>genomes</a:t>
            </a:r>
            <a:endParaRPr lang="nb-NO" dirty="0"/>
          </a:p>
          <a:p>
            <a:pPr lvl="2">
              <a:spcAft>
                <a:spcPts val="600"/>
              </a:spcAft>
            </a:pPr>
            <a:r>
              <a:rPr lang="nb-NO" dirty="0"/>
              <a:t>Using a </a:t>
            </a:r>
            <a:r>
              <a:rPr lang="nb-NO" dirty="0" err="1"/>
              <a:t>transcriptome</a:t>
            </a:r>
            <a:r>
              <a:rPr lang="nb-NO" dirty="0"/>
              <a:t> </a:t>
            </a:r>
            <a:r>
              <a:rPr lang="nb-NO" dirty="0" err="1"/>
              <a:t>annotation</a:t>
            </a:r>
            <a:r>
              <a:rPr lang="nb-NO" dirty="0"/>
              <a:t> (if </a:t>
            </a:r>
            <a:r>
              <a:rPr lang="nb-NO" dirty="0" err="1"/>
              <a:t>available</a:t>
            </a:r>
            <a:r>
              <a:rPr lang="nb-NO" dirty="0"/>
              <a:t>) </a:t>
            </a:r>
            <a:r>
              <a:rPr lang="nb-NO" dirty="0" err="1"/>
              <a:t>helps</a:t>
            </a:r>
            <a:endParaRPr lang="nb-NO" dirty="0"/>
          </a:p>
          <a:p>
            <a:r>
              <a:rPr lang="nb-NO" dirty="0" err="1"/>
              <a:t>Transcript</a:t>
            </a:r>
            <a:r>
              <a:rPr lang="nb-NO" dirty="0"/>
              <a:t> </a:t>
            </a:r>
            <a:r>
              <a:rPr lang="nb-NO" dirty="0" err="1"/>
              <a:t>reconstruction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Mapping</a:t>
            </a:r>
            <a:r>
              <a:rPr lang="nb-NO" dirty="0"/>
              <a:t> to </a:t>
            </a:r>
            <a:r>
              <a:rPr lang="nb-NO" dirty="0" err="1"/>
              <a:t>exons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fairly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for most programs</a:t>
            </a:r>
          </a:p>
          <a:p>
            <a:pPr lvl="1"/>
            <a:r>
              <a:rPr lang="nb-NO" dirty="0"/>
              <a:t>Still </a:t>
            </a:r>
            <a:r>
              <a:rPr lang="nb-NO" dirty="0" err="1"/>
              <a:t>challenges</a:t>
            </a:r>
            <a:r>
              <a:rPr lang="nb-NO" dirty="0"/>
              <a:t> in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reconstruction</a:t>
            </a:r>
            <a:endParaRPr lang="nb-NO" dirty="0"/>
          </a:p>
          <a:p>
            <a:pPr lvl="1">
              <a:spcAft>
                <a:spcPts val="600"/>
              </a:spcAft>
            </a:pPr>
            <a:r>
              <a:rPr lang="nb-NO" dirty="0"/>
              <a:t>Non-</a:t>
            </a:r>
            <a:r>
              <a:rPr lang="nb-NO" dirty="0" err="1"/>
              <a:t>coding</a:t>
            </a:r>
            <a:r>
              <a:rPr lang="nb-NO" dirty="0"/>
              <a:t> RNA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identify</a:t>
            </a:r>
            <a:r>
              <a:rPr lang="nb-NO" dirty="0"/>
              <a:t> due to less </a:t>
            </a:r>
            <a:r>
              <a:rPr lang="nb-NO" dirty="0" err="1"/>
              <a:t>abundance</a:t>
            </a:r>
            <a:endParaRPr lang="nb-NO" dirty="0"/>
          </a:p>
          <a:p>
            <a:r>
              <a:rPr lang="nb-NO" dirty="0" err="1"/>
              <a:t>Challenging</a:t>
            </a:r>
            <a:r>
              <a:rPr lang="nb-NO" dirty="0"/>
              <a:t> to </a:t>
            </a:r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due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possibilities</a:t>
            </a:r>
            <a:r>
              <a:rPr lang="nb-NO" dirty="0"/>
              <a:t> and different </a:t>
            </a:r>
            <a:r>
              <a:rPr lang="nb-NO" dirty="0" err="1"/>
              <a:t>approaches</a:t>
            </a:r>
            <a:r>
              <a:rPr lang="nb-NO" dirty="0"/>
              <a:t>.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7308304" y="116632"/>
            <a:ext cx="16709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 err="1"/>
              <a:t>Steijger</a:t>
            </a:r>
            <a:r>
              <a:rPr lang="nb-NO" sz="1200" dirty="0"/>
              <a:t>, 2013, Nature</a:t>
            </a:r>
          </a:p>
          <a:p>
            <a:r>
              <a:rPr lang="nb-NO" sz="1200" dirty="0"/>
              <a:t>Engstrøm, 2013, Nature</a:t>
            </a:r>
          </a:p>
        </p:txBody>
      </p:sp>
    </p:spTree>
    <p:extLst>
      <p:ext uri="{BB962C8B-B14F-4D97-AF65-F5344CB8AC3E}">
        <p14:creationId xmlns:p14="http://schemas.microsoft.com/office/powerpoint/2010/main" val="392915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sz="2800" dirty="0" err="1">
                <a:solidFill>
                  <a:srgbClr val="0070C0"/>
                </a:solidFill>
              </a:rPr>
              <a:t>Splice</a:t>
            </a:r>
            <a:r>
              <a:rPr lang="nb-NO" sz="2800" dirty="0">
                <a:solidFill>
                  <a:srgbClr val="0070C0"/>
                </a:solidFill>
              </a:rPr>
              <a:t>-junction </a:t>
            </a:r>
            <a:r>
              <a:rPr lang="nb-NO" sz="2800" dirty="0" err="1">
                <a:solidFill>
                  <a:srgbClr val="0070C0"/>
                </a:solidFill>
              </a:rPr>
              <a:t>catalogues</a:t>
            </a:r>
            <a:r>
              <a:rPr lang="nb-NO" sz="2800" dirty="0">
                <a:solidFill>
                  <a:srgbClr val="0070C0"/>
                </a:solidFill>
              </a:rPr>
              <a:t>:</a:t>
            </a:r>
            <a:br>
              <a:rPr lang="nb-NO" sz="2800" dirty="0">
                <a:solidFill>
                  <a:srgbClr val="0070C0"/>
                </a:solidFill>
              </a:rPr>
            </a:br>
            <a:r>
              <a:rPr lang="nb-NO" sz="2800" b="1" dirty="0"/>
              <a:t>2. </a:t>
            </a:r>
            <a:r>
              <a:rPr lang="nb-NO" sz="2800" b="1" dirty="0" err="1"/>
              <a:t>Theoretical</a:t>
            </a:r>
            <a:r>
              <a:rPr lang="nb-NO" sz="2800" b="1" dirty="0"/>
              <a:t> junctions from </a:t>
            </a:r>
            <a:r>
              <a:rPr lang="nb-NO" sz="2800" b="1" dirty="0" err="1"/>
              <a:t>transcriptome</a:t>
            </a:r>
            <a:r>
              <a:rPr lang="nb-NO" sz="2800" b="1" dirty="0"/>
              <a:t> </a:t>
            </a:r>
            <a:r>
              <a:rPr lang="nb-NO" sz="2800" b="1" dirty="0" err="1"/>
              <a:t>annotation</a:t>
            </a:r>
            <a:endParaRPr lang="nb-NO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nb-NO" sz="2400" b="1" u="sng" dirty="0"/>
              <a:t>Pan, 2008, Nature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6 human </a:t>
            </a:r>
            <a:r>
              <a:rPr lang="nb-NO" sz="2400" dirty="0" err="1"/>
              <a:t>tissues</a:t>
            </a:r>
            <a:r>
              <a:rPr lang="nb-NO" sz="2400" dirty="0"/>
              <a:t> </a:t>
            </a:r>
            <a:r>
              <a:rPr lang="nb-NO" sz="2400" dirty="0" err="1"/>
              <a:t>profiled</a:t>
            </a:r>
            <a:endParaRPr lang="nb-NO" sz="2400" dirty="0"/>
          </a:p>
          <a:p>
            <a:pPr>
              <a:spcAft>
                <a:spcPts val="600"/>
              </a:spcAft>
            </a:pPr>
            <a:r>
              <a:rPr lang="nb-NO" sz="2400" dirty="0"/>
              <a:t>17-32 million 32nt </a:t>
            </a:r>
            <a:r>
              <a:rPr lang="nb-NO" sz="2400" dirty="0" err="1"/>
              <a:t>reads</a:t>
            </a:r>
            <a:r>
              <a:rPr lang="nb-NO" sz="2400" dirty="0"/>
              <a:t> pr. sample 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Experimental</a:t>
            </a:r>
            <a:r>
              <a:rPr lang="nb-NO" sz="2400" dirty="0"/>
              <a:t>: 15 702 genes </a:t>
            </a:r>
            <a:r>
              <a:rPr lang="nb-NO" sz="2400" dirty="0" err="1"/>
              <a:t>containing</a:t>
            </a:r>
            <a:r>
              <a:rPr lang="nb-NO" sz="2400" dirty="0"/>
              <a:t> 257 257 </a:t>
            </a:r>
            <a:r>
              <a:rPr lang="nb-NO" sz="2400" dirty="0" err="1"/>
              <a:t>splice</a:t>
            </a:r>
            <a:r>
              <a:rPr lang="nb-NO" sz="2400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Theoretical</a:t>
            </a:r>
            <a:r>
              <a:rPr lang="nb-NO" sz="2400" dirty="0"/>
              <a:t> junctions: 2 459 306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Detected</a:t>
            </a:r>
            <a:r>
              <a:rPr lang="nb-NO" sz="2400" dirty="0"/>
              <a:t>: ~130 000 </a:t>
            </a:r>
            <a:r>
              <a:rPr lang="nb-NO" sz="2400" dirty="0" err="1"/>
              <a:t>known</a:t>
            </a:r>
            <a:r>
              <a:rPr lang="nb-NO" sz="2400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Between</a:t>
            </a:r>
            <a:r>
              <a:rPr lang="nb-NO" sz="2400" dirty="0"/>
              <a:t> 4000 and 11 000 </a:t>
            </a:r>
            <a:r>
              <a:rPr lang="nb-NO" sz="2400" dirty="0" err="1"/>
              <a:t>new</a:t>
            </a:r>
            <a:r>
              <a:rPr lang="nb-NO" sz="2400" dirty="0"/>
              <a:t> junctions</a:t>
            </a:r>
          </a:p>
          <a:p>
            <a:pPr>
              <a:spcAft>
                <a:spcPts val="600"/>
              </a:spcAft>
            </a:pPr>
            <a:r>
              <a:rPr lang="nb-NO" sz="2100" i="1" dirty="0" err="1"/>
              <a:t>Observation</a:t>
            </a:r>
            <a:r>
              <a:rPr lang="nb-NO" sz="2100" i="1" dirty="0"/>
              <a:t>: </a:t>
            </a:r>
          </a:p>
          <a:p>
            <a:pPr lvl="1">
              <a:spcAft>
                <a:spcPts val="600"/>
              </a:spcAft>
            </a:pPr>
            <a:r>
              <a:rPr lang="nb-NO" sz="1700" i="1" dirty="0" err="1"/>
              <a:t>Number</a:t>
            </a:r>
            <a:r>
              <a:rPr lang="nb-NO" sz="1700" i="1" dirty="0"/>
              <a:t> </a:t>
            </a:r>
            <a:r>
              <a:rPr lang="nb-NO" sz="1700" i="1" dirty="0" err="1"/>
              <a:t>of</a:t>
            </a:r>
            <a:r>
              <a:rPr lang="nb-NO" sz="1700" i="1" dirty="0"/>
              <a:t> </a:t>
            </a:r>
            <a:r>
              <a:rPr lang="nb-NO" sz="1700" i="1" dirty="0" err="1"/>
              <a:t>transcript</a:t>
            </a:r>
            <a:r>
              <a:rPr lang="nb-NO" sz="1700" i="1" dirty="0"/>
              <a:t> variants </a:t>
            </a:r>
            <a:r>
              <a:rPr lang="nb-NO" sz="1700" i="1" dirty="0" err="1"/>
              <a:t>increase</a:t>
            </a:r>
            <a:r>
              <a:rPr lang="nb-NO" sz="1700" i="1" dirty="0"/>
              <a:t> </a:t>
            </a:r>
            <a:r>
              <a:rPr lang="nb-NO" sz="1700" i="1" dirty="0" err="1"/>
              <a:t>linearly</a:t>
            </a:r>
            <a:r>
              <a:rPr lang="nb-NO" sz="1700" i="1" dirty="0"/>
              <a:t> </a:t>
            </a:r>
            <a:r>
              <a:rPr lang="nb-NO" sz="1700" i="1" dirty="0" err="1"/>
              <a:t>with</a:t>
            </a:r>
            <a:r>
              <a:rPr lang="nb-NO" sz="1700" i="1" dirty="0"/>
              <a:t> </a:t>
            </a:r>
            <a:r>
              <a:rPr lang="nb-NO" sz="1700" i="1" dirty="0" err="1"/>
              <a:t>the</a:t>
            </a:r>
            <a:r>
              <a:rPr lang="nb-NO" sz="1700" i="1" dirty="0"/>
              <a:t> </a:t>
            </a:r>
            <a:r>
              <a:rPr lang="nb-NO" sz="1700" i="1" dirty="0" err="1"/>
              <a:t>number</a:t>
            </a:r>
            <a:r>
              <a:rPr lang="nb-NO" sz="1700" i="1" dirty="0"/>
              <a:t> </a:t>
            </a:r>
            <a:r>
              <a:rPr lang="nb-NO" sz="1700" i="1" dirty="0" err="1"/>
              <a:t>of</a:t>
            </a:r>
            <a:r>
              <a:rPr lang="nb-NO" sz="1700" i="1" dirty="0"/>
              <a:t> </a:t>
            </a:r>
            <a:r>
              <a:rPr lang="nb-NO" sz="1700" i="1" dirty="0" err="1"/>
              <a:t>exons</a:t>
            </a:r>
            <a:r>
              <a:rPr lang="nb-NO" sz="1700" i="1" dirty="0"/>
              <a:t> in a </a:t>
            </a:r>
            <a:r>
              <a:rPr lang="nb-NO" sz="1700" i="1" dirty="0" err="1"/>
              <a:t>transcript</a:t>
            </a:r>
            <a:r>
              <a:rPr lang="nb-NO" sz="1700" i="1" dirty="0"/>
              <a:t>. </a:t>
            </a:r>
          </a:p>
          <a:p>
            <a:pPr lvl="1">
              <a:spcAft>
                <a:spcPts val="600"/>
              </a:spcAft>
            </a:pPr>
            <a:r>
              <a:rPr lang="nb-NO" sz="1700" i="1" dirty="0"/>
              <a:t>Thus </a:t>
            </a:r>
            <a:r>
              <a:rPr lang="nb-NO" sz="1700" i="1" dirty="0" err="1"/>
              <a:t>there</a:t>
            </a:r>
            <a:r>
              <a:rPr lang="nb-NO" sz="1700" i="1" dirty="0"/>
              <a:t> </a:t>
            </a:r>
            <a:r>
              <a:rPr lang="nb-NO" sz="1700" i="1" dirty="0" err="1"/>
              <a:t>are</a:t>
            </a:r>
            <a:r>
              <a:rPr lang="nb-NO" sz="1700" i="1" dirty="0"/>
              <a:t> </a:t>
            </a:r>
            <a:r>
              <a:rPr lang="nb-NO" sz="1700" i="1" dirty="0" err="1"/>
              <a:t>limiting</a:t>
            </a:r>
            <a:r>
              <a:rPr lang="nb-NO" sz="1700" i="1" dirty="0"/>
              <a:t> </a:t>
            </a:r>
            <a:r>
              <a:rPr lang="nb-NO" sz="1700" i="1" dirty="0" err="1"/>
              <a:t>factors</a:t>
            </a:r>
            <a:r>
              <a:rPr lang="nb-NO" sz="1700" i="1" dirty="0"/>
              <a:t> for </a:t>
            </a:r>
            <a:r>
              <a:rPr lang="nb-NO" sz="1700" i="1" dirty="0" err="1"/>
              <a:t>the</a:t>
            </a:r>
            <a:r>
              <a:rPr lang="nb-NO" sz="1700" i="1" dirty="0"/>
              <a:t> </a:t>
            </a:r>
            <a:r>
              <a:rPr lang="nb-NO" sz="1700" i="1" dirty="0" err="1"/>
              <a:t>isoform</a:t>
            </a:r>
            <a:r>
              <a:rPr lang="nb-NO" sz="1700" i="1" dirty="0"/>
              <a:t> </a:t>
            </a:r>
            <a:r>
              <a:rPr lang="nb-NO" sz="1700" i="1" dirty="0" err="1"/>
              <a:t>complexity</a:t>
            </a:r>
            <a:r>
              <a:rPr lang="nb-NO" sz="1700" i="1" dirty="0"/>
              <a:t> in a gene. </a:t>
            </a:r>
          </a:p>
          <a:p>
            <a:pPr>
              <a:spcAft>
                <a:spcPts val="1200"/>
              </a:spcAft>
            </a:pPr>
            <a:endParaRPr lang="nb-NO" sz="2400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  <a:p>
            <a:pPr>
              <a:spcAft>
                <a:spcPts val="1200"/>
              </a:spcAft>
            </a:pPr>
            <a:endParaRPr lang="nb-NO" dirty="0"/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2880320" cy="13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57" y="1484784"/>
            <a:ext cx="1512168" cy="7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48" y="3717032"/>
            <a:ext cx="3100908" cy="22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6096" y="1412776"/>
            <a:ext cx="3528392" cy="48245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7248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exercise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74324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2800" dirty="0" err="1">
                <a:solidFill>
                  <a:srgbClr val="0070C0"/>
                </a:solidFill>
              </a:rPr>
              <a:t>Counting</a:t>
            </a:r>
            <a:r>
              <a:rPr lang="nb-NO" sz="2800" dirty="0">
                <a:solidFill>
                  <a:srgbClr val="0070C0"/>
                </a:solidFill>
              </a:rPr>
              <a:t> </a:t>
            </a:r>
            <a:r>
              <a:rPr lang="nb-NO" sz="2800" dirty="0" err="1">
                <a:solidFill>
                  <a:srgbClr val="0070C0"/>
                </a:solidFill>
              </a:rPr>
              <a:t>reads</a:t>
            </a:r>
            <a:r>
              <a:rPr lang="nb-NO" sz="2800" dirty="0">
                <a:solidFill>
                  <a:srgbClr val="0070C0"/>
                </a:solidFill>
              </a:rPr>
              <a:t> </a:t>
            </a:r>
            <a:r>
              <a:rPr lang="nb-NO" sz="2800" dirty="0" err="1">
                <a:solidFill>
                  <a:srgbClr val="0070C0"/>
                </a:solidFill>
              </a:rPr>
              <a:t>according</a:t>
            </a:r>
            <a:r>
              <a:rPr lang="nb-NO" sz="2800" dirty="0">
                <a:solidFill>
                  <a:srgbClr val="0070C0"/>
                </a:solidFill>
              </a:rPr>
              <a:t> to </a:t>
            </a:r>
            <a:r>
              <a:rPr lang="nb-NO" sz="2800" dirty="0" err="1">
                <a:solidFill>
                  <a:srgbClr val="0070C0"/>
                </a:solidFill>
              </a:rPr>
              <a:t>genome</a:t>
            </a:r>
            <a:r>
              <a:rPr lang="nb-NO" sz="2800" dirty="0">
                <a:solidFill>
                  <a:srgbClr val="0070C0"/>
                </a:solidFill>
              </a:rPr>
              <a:t> </a:t>
            </a:r>
            <a:r>
              <a:rPr lang="nb-NO" sz="2800" dirty="0" err="1">
                <a:solidFill>
                  <a:srgbClr val="0070C0"/>
                </a:solidFill>
              </a:rPr>
              <a:t>feature</a:t>
            </a:r>
            <a:r>
              <a:rPr lang="nb-NO" sz="2800" dirty="0">
                <a:solidFill>
                  <a:srgbClr val="0070C0"/>
                </a:solidFill>
              </a:rPr>
              <a:t> </a:t>
            </a:r>
            <a:r>
              <a:rPr lang="nb-NO" sz="2800" dirty="0" err="1">
                <a:solidFill>
                  <a:srgbClr val="0070C0"/>
                </a:solidFill>
              </a:rPr>
              <a:t>annotations</a:t>
            </a:r>
            <a:endParaRPr lang="nb-NO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nb-NO" sz="2400" dirty="0" err="1"/>
              <a:t>Create</a:t>
            </a:r>
            <a:r>
              <a:rPr lang="nb-NO" sz="2400" dirty="0"/>
              <a:t> </a:t>
            </a:r>
            <a:r>
              <a:rPr lang="nb-NO" sz="2400" dirty="0" err="1"/>
              <a:t>count</a:t>
            </a:r>
            <a:r>
              <a:rPr lang="nb-NO" sz="2400" dirty="0"/>
              <a:t> </a:t>
            </a:r>
            <a:r>
              <a:rPr lang="nb-NO" sz="2400" dirty="0" err="1"/>
              <a:t>tables</a:t>
            </a:r>
            <a:r>
              <a:rPr lang="nb-NO" sz="2400" dirty="0"/>
              <a:t> from </a:t>
            </a:r>
            <a:r>
              <a:rPr lang="nb-NO" sz="2400" dirty="0" err="1"/>
              <a:t>alignments</a:t>
            </a:r>
            <a:r>
              <a:rPr lang="nb-NO" sz="2400" dirty="0"/>
              <a:t> </a:t>
            </a:r>
            <a:r>
              <a:rPr lang="nb-NO" sz="2400" dirty="0" err="1"/>
              <a:t>using</a:t>
            </a:r>
            <a:r>
              <a:rPr lang="nb-NO" sz="2400" dirty="0"/>
              <a:t> a </a:t>
            </a:r>
            <a:r>
              <a:rPr lang="nb-NO" sz="2400" dirty="0" err="1"/>
              <a:t>genome</a:t>
            </a:r>
            <a:r>
              <a:rPr lang="nb-NO" sz="2400" dirty="0"/>
              <a:t> </a:t>
            </a:r>
            <a:r>
              <a:rPr lang="nb-NO" sz="2400" dirty="0" err="1"/>
              <a:t>feature</a:t>
            </a:r>
            <a:r>
              <a:rPr lang="nb-NO" sz="2400" dirty="0"/>
              <a:t> (</a:t>
            </a:r>
            <a:r>
              <a:rPr lang="nb-NO" sz="2400" dirty="0" err="1"/>
              <a:t>transcriptome</a:t>
            </a:r>
            <a:r>
              <a:rPr lang="nb-NO" sz="2400" dirty="0"/>
              <a:t>) </a:t>
            </a:r>
            <a:r>
              <a:rPr lang="nb-NO" sz="2400" dirty="0" err="1"/>
              <a:t>annotation</a:t>
            </a:r>
            <a:r>
              <a:rPr lang="nb-NO" sz="2400" dirty="0"/>
              <a:t> and a program </a:t>
            </a:r>
            <a:r>
              <a:rPr lang="nb-NO" sz="2400" dirty="0" err="1"/>
              <a:t>which</a:t>
            </a:r>
            <a:r>
              <a:rPr lang="nb-NO" sz="2400" dirty="0"/>
              <a:t> </a:t>
            </a:r>
            <a:r>
              <a:rPr lang="nb-NO" sz="2400" dirty="0" err="1"/>
              <a:t>counts</a:t>
            </a:r>
            <a:r>
              <a:rPr lang="nb-NO" sz="2400" dirty="0"/>
              <a:t> </a:t>
            </a:r>
            <a:r>
              <a:rPr lang="nb-NO" sz="2400" dirty="0" err="1"/>
              <a:t>features</a:t>
            </a:r>
            <a:endParaRPr lang="nb-NO" sz="2400" dirty="0"/>
          </a:p>
          <a:p>
            <a:pPr>
              <a:spcAft>
                <a:spcPts val="1200"/>
              </a:spcAft>
            </a:pPr>
            <a:r>
              <a:rPr lang="nb-NO" sz="2400" dirty="0"/>
              <a:t>Here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focus</a:t>
            </a:r>
            <a:r>
              <a:rPr lang="nb-NO" sz="2400" dirty="0"/>
              <a:t> on </a:t>
            </a:r>
            <a:r>
              <a:rPr lang="nb-NO" sz="2400" b="1" dirty="0"/>
              <a:t>gene</a:t>
            </a:r>
            <a:r>
              <a:rPr lang="nb-NO" sz="2400" dirty="0"/>
              <a:t> and </a:t>
            </a:r>
            <a:r>
              <a:rPr lang="nb-NO" sz="2400" b="1" dirty="0" err="1"/>
              <a:t>exon</a:t>
            </a:r>
            <a:r>
              <a:rPr lang="nb-NO" sz="2400" dirty="0"/>
              <a:t> </a:t>
            </a:r>
            <a:r>
              <a:rPr lang="nb-NO" sz="2400" dirty="0" err="1"/>
              <a:t>features</a:t>
            </a:r>
            <a:r>
              <a:rPr lang="nb-NO" sz="2400" dirty="0"/>
              <a:t> (</a:t>
            </a:r>
            <a:r>
              <a:rPr lang="nb-NO" sz="2400" dirty="0" err="1"/>
              <a:t>but</a:t>
            </a:r>
            <a:r>
              <a:rPr lang="nb-NO" sz="2400" dirty="0"/>
              <a:t> in </a:t>
            </a:r>
            <a:r>
              <a:rPr lang="nb-NO" sz="2400" dirty="0" err="1"/>
              <a:t>principle</a:t>
            </a:r>
            <a:r>
              <a:rPr lang="nb-NO" sz="2400" dirty="0"/>
              <a:t>, </a:t>
            </a:r>
            <a:r>
              <a:rPr lang="nb-NO" sz="2400" dirty="0" err="1"/>
              <a:t>any</a:t>
            </a:r>
            <a:r>
              <a:rPr lang="nb-NO" sz="2400" dirty="0"/>
              <a:t> </a:t>
            </a:r>
            <a:r>
              <a:rPr lang="nb-NO" sz="2400" dirty="0" err="1"/>
              <a:t>feature</a:t>
            </a:r>
            <a:r>
              <a:rPr lang="nb-NO" sz="2400" dirty="0"/>
              <a:t> is </a:t>
            </a:r>
            <a:r>
              <a:rPr lang="nb-NO" sz="2400" dirty="0" err="1"/>
              <a:t>possible</a:t>
            </a:r>
            <a:r>
              <a:rPr lang="nb-NO" sz="2400" dirty="0"/>
              <a:t>)</a:t>
            </a:r>
          </a:p>
          <a:p>
            <a:pPr>
              <a:spcAft>
                <a:spcPts val="1200"/>
              </a:spcAft>
            </a:pPr>
            <a:r>
              <a:rPr lang="nb-NO" sz="2400" dirty="0" err="1"/>
              <a:t>Use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count-tables</a:t>
            </a:r>
            <a:r>
              <a:rPr lang="nb-NO" sz="2400" dirty="0"/>
              <a:t> as input to programs </a:t>
            </a:r>
            <a:r>
              <a:rPr lang="nb-NO" sz="2400" dirty="0" err="1"/>
              <a:t>which</a:t>
            </a:r>
            <a:r>
              <a:rPr lang="nb-NO" sz="2400" dirty="0"/>
              <a:t> </a:t>
            </a:r>
            <a:r>
              <a:rPr lang="nb-NO" sz="2400" dirty="0" err="1"/>
              <a:t>specialize</a:t>
            </a:r>
            <a:r>
              <a:rPr lang="nb-NO" sz="2400" dirty="0"/>
              <a:t> in </a:t>
            </a:r>
            <a:r>
              <a:rPr lang="nb-NO" sz="2400" dirty="0" err="1"/>
              <a:t>calculating</a:t>
            </a:r>
            <a:r>
              <a:rPr lang="nb-NO" sz="2400" dirty="0"/>
              <a:t> </a:t>
            </a:r>
            <a:r>
              <a:rPr lang="nb-NO" sz="2400" dirty="0" err="1"/>
              <a:t>differential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r>
              <a:rPr lang="nb-NO" sz="2400" dirty="0"/>
              <a:t> from </a:t>
            </a:r>
            <a:r>
              <a:rPr lang="nb-NO" sz="2400" dirty="0" err="1"/>
              <a:t>count-tables</a:t>
            </a:r>
            <a:endParaRPr lang="nb-NO" sz="2400" dirty="0"/>
          </a:p>
          <a:p>
            <a:pPr>
              <a:spcAft>
                <a:spcPts val="1200"/>
              </a:spcAft>
            </a:pPr>
            <a:r>
              <a:rPr lang="nb-NO" sz="2400" dirty="0" err="1"/>
              <a:t>Several</a:t>
            </a:r>
            <a:r>
              <a:rPr lang="nb-NO" sz="2400" dirty="0"/>
              <a:t> programs </a:t>
            </a:r>
            <a:r>
              <a:rPr lang="nb-NO" sz="2400" dirty="0" err="1"/>
              <a:t>may</a:t>
            </a:r>
            <a:r>
              <a:rPr lang="nb-NO" sz="2400" dirty="0"/>
              <a:t> </a:t>
            </a:r>
            <a:r>
              <a:rPr lang="nb-NO" sz="2400" dirty="0" err="1"/>
              <a:t>perform</a:t>
            </a:r>
            <a:r>
              <a:rPr lang="nb-NO" sz="2400" dirty="0"/>
              <a:t> </a:t>
            </a:r>
            <a:r>
              <a:rPr lang="nb-NO" sz="2400" dirty="0" err="1"/>
              <a:t>both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these</a:t>
            </a:r>
            <a:r>
              <a:rPr lang="nb-NO" sz="2400" dirty="0"/>
              <a:t> </a:t>
            </a:r>
            <a:r>
              <a:rPr lang="nb-NO" sz="2400" dirty="0" err="1"/>
              <a:t>tasks</a:t>
            </a:r>
            <a:r>
              <a:rPr lang="nb-NO" sz="2400" dirty="0"/>
              <a:t>.</a:t>
            </a:r>
          </a:p>
          <a:p>
            <a:pPr>
              <a:spcAft>
                <a:spcPts val="1200"/>
              </a:spcAft>
            </a:pPr>
            <a:r>
              <a:rPr lang="nb-NO" sz="2400" dirty="0"/>
              <a:t>Here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use</a:t>
            </a:r>
            <a:r>
              <a:rPr lang="nb-NO" sz="2400" dirty="0"/>
              <a:t> a </a:t>
            </a:r>
            <a:r>
              <a:rPr lang="nb-NO" sz="2400" dirty="0" err="1"/>
              <a:t>tool</a:t>
            </a:r>
            <a:r>
              <a:rPr lang="nb-NO" sz="2400" dirty="0"/>
              <a:t> </a:t>
            </a:r>
            <a:r>
              <a:rPr lang="nb-NO" sz="2400" dirty="0" err="1"/>
              <a:t>called</a:t>
            </a:r>
            <a:r>
              <a:rPr lang="nb-NO" sz="2400" dirty="0"/>
              <a:t> </a:t>
            </a:r>
            <a:r>
              <a:rPr lang="nb-NO" sz="2400" b="1" dirty="0" err="1"/>
              <a:t>featureCounts</a:t>
            </a:r>
            <a:r>
              <a:rPr lang="nb-NO" sz="2400" dirty="0"/>
              <a:t> from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i="1" dirty="0" err="1"/>
              <a:t>Subread</a:t>
            </a:r>
            <a:r>
              <a:rPr lang="nb-NO" sz="2400" dirty="0"/>
              <a:t> </a:t>
            </a:r>
            <a:r>
              <a:rPr lang="nb-NO" sz="2400" dirty="0" err="1"/>
              <a:t>package</a:t>
            </a:r>
            <a:r>
              <a:rPr lang="nb-NO" sz="2400" dirty="0"/>
              <a:t> to </a:t>
            </a:r>
            <a:r>
              <a:rPr lang="nb-NO" sz="2400" dirty="0" err="1"/>
              <a:t>create</a:t>
            </a:r>
            <a:r>
              <a:rPr lang="nb-NO" sz="2400" dirty="0"/>
              <a:t> </a:t>
            </a:r>
            <a:r>
              <a:rPr lang="nb-NO" sz="2400" dirty="0" err="1"/>
              <a:t>count-tables</a:t>
            </a:r>
            <a:r>
              <a:rPr lang="nb-NO" sz="2400" dirty="0"/>
              <a:t>, and </a:t>
            </a:r>
            <a:r>
              <a:rPr lang="nb-NO" sz="2400" b="1" dirty="0" err="1"/>
              <a:t>Voom</a:t>
            </a:r>
            <a:r>
              <a:rPr lang="nb-NO" sz="2400" dirty="0"/>
              <a:t> </a:t>
            </a:r>
            <a:r>
              <a:rPr lang="nb-NO" sz="2400" dirty="0" err="1"/>
              <a:t>analysis</a:t>
            </a:r>
            <a:r>
              <a:rPr lang="nb-NO" sz="2400" dirty="0"/>
              <a:t> in R for </a:t>
            </a:r>
            <a:r>
              <a:rPr lang="nb-NO" sz="2400" dirty="0" err="1"/>
              <a:t>differential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797226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515" y="121197"/>
            <a:ext cx="8229600" cy="1143000"/>
          </a:xfrm>
        </p:spPr>
        <p:txBody>
          <a:bodyPr>
            <a:noAutofit/>
          </a:bodyPr>
          <a:lstStyle/>
          <a:p>
            <a:r>
              <a:rPr lang="nb-NO" sz="2800" dirty="0"/>
              <a:t>1. Standard </a:t>
            </a:r>
            <a:r>
              <a:rPr lang="nb-NO" sz="2800" dirty="0" err="1"/>
              <a:t>alignment</a:t>
            </a:r>
            <a:r>
              <a:rPr lang="nb-NO" sz="2800" dirty="0"/>
              <a:t>, gene </a:t>
            </a:r>
            <a:r>
              <a:rPr lang="nb-NO" sz="2800" dirty="0" err="1"/>
              <a:t>counts</a:t>
            </a:r>
            <a:r>
              <a:rPr lang="nb-NO" sz="2800" dirty="0"/>
              <a:t> and </a:t>
            </a:r>
            <a:r>
              <a:rPr lang="nb-NO" sz="2800" dirty="0" err="1"/>
              <a:t>differential</a:t>
            </a:r>
            <a:r>
              <a:rPr lang="nb-NO" sz="2800" dirty="0"/>
              <a:t> </a:t>
            </a:r>
            <a:r>
              <a:rPr lang="nb-NO" sz="2800" dirty="0" err="1"/>
              <a:t>expression</a:t>
            </a:r>
            <a:r>
              <a:rPr lang="nb-NO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664" y="2115622"/>
            <a:ext cx="1831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HISAT2 </a:t>
            </a:r>
            <a:r>
              <a:rPr lang="nb-NO" dirty="0" err="1"/>
              <a:t>alignment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3141504" y="2001351"/>
            <a:ext cx="15181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featureCounts</a:t>
            </a:r>
            <a:endParaRPr lang="nb-NO" dirty="0"/>
          </a:p>
          <a:p>
            <a:r>
              <a:rPr lang="nb-NO" dirty="0"/>
              <a:t>(gene-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4040" y="2309462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4128" y="2014613"/>
            <a:ext cx="18161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Voom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endParaRPr lang="nb-NO" dirty="0"/>
          </a:p>
          <a:p>
            <a:r>
              <a:rPr lang="nb-NO" dirty="0" err="1"/>
              <a:t>expression</a:t>
            </a:r>
            <a:endParaRPr lang="nb-NO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23060" y="2337779"/>
            <a:ext cx="7920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3068960"/>
            <a:ext cx="16358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GTF </a:t>
            </a:r>
            <a:r>
              <a:rPr lang="nb-NO" dirty="0" err="1">
                <a:solidFill>
                  <a:srgbClr val="0070C0"/>
                </a:solidFill>
              </a:rPr>
              <a:t>transcript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annotation</a:t>
            </a:r>
            <a:endParaRPr lang="nb-NO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00591" y="2615812"/>
            <a:ext cx="1" cy="4531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92" y="2791961"/>
            <a:ext cx="1995868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Pre-</a:t>
            </a:r>
            <a:r>
              <a:rPr lang="nb-NO" dirty="0" err="1">
                <a:solidFill>
                  <a:srgbClr val="0070C0"/>
                </a:solidFill>
              </a:rPr>
              <a:t>defined</a:t>
            </a:r>
            <a:r>
              <a:rPr lang="nb-NO" dirty="0">
                <a:solidFill>
                  <a:srgbClr val="0070C0"/>
                </a:solidFill>
              </a:rPr>
              <a:t> HISAT2 </a:t>
            </a:r>
            <a:r>
              <a:rPr lang="nb-NO" dirty="0" err="1">
                <a:solidFill>
                  <a:srgbClr val="0070C0"/>
                </a:solidFill>
              </a:rPr>
              <a:t>indexed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genome</a:t>
            </a:r>
            <a:r>
              <a:rPr lang="nb-NO" dirty="0">
                <a:solidFill>
                  <a:srgbClr val="0070C0"/>
                </a:solidFill>
              </a:rPr>
              <a:t> (+</a:t>
            </a:r>
            <a:r>
              <a:rPr lang="nb-NO" dirty="0" err="1">
                <a:solidFill>
                  <a:srgbClr val="0070C0"/>
                </a:solidFill>
              </a:rPr>
              <a:t>transcriptome</a:t>
            </a:r>
            <a:r>
              <a:rPr lang="nb-NO" dirty="0">
                <a:solidFill>
                  <a:srgbClr val="0070C0"/>
                </a:solidFill>
              </a:rPr>
              <a:t>) 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05378" y="2517116"/>
            <a:ext cx="0" cy="2748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905" y="1124188"/>
            <a:ext cx="129677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B050"/>
                </a:solidFill>
              </a:rPr>
              <a:t>RNA </a:t>
            </a:r>
            <a:r>
              <a:rPr lang="nb-NO" dirty="0" err="1">
                <a:solidFill>
                  <a:srgbClr val="00B050"/>
                </a:solidFill>
              </a:rPr>
              <a:t>Sequences</a:t>
            </a:r>
            <a:endParaRPr lang="nb-NO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05378" y="1770519"/>
            <a:ext cx="0" cy="34510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440" y="4149080"/>
            <a:ext cx="7421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HISAT2 pre-</a:t>
            </a:r>
            <a:r>
              <a:rPr lang="nb-NO" dirty="0" err="1"/>
              <a:t>indexed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genome-only</a:t>
            </a:r>
            <a:r>
              <a:rPr lang="nb-NO" dirty="0"/>
              <a:t> and </a:t>
            </a:r>
            <a:r>
              <a:rPr lang="nb-NO" dirty="0" err="1"/>
              <a:t>genome+transcriptome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Indexed</a:t>
            </a:r>
            <a:r>
              <a:rPr lang="nb-NO" dirty="0"/>
              <a:t> </a:t>
            </a:r>
            <a:r>
              <a:rPr lang="nb-NO" dirty="0" err="1"/>
              <a:t>transcriptome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once</a:t>
            </a:r>
            <a:r>
              <a:rPr lang="nb-NO" dirty="0"/>
              <a:t>!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Additional</a:t>
            </a:r>
            <a:r>
              <a:rPr lang="nb-NO" dirty="0"/>
              <a:t> </a:t>
            </a:r>
            <a:r>
              <a:rPr lang="nb-NO" dirty="0" err="1"/>
              <a:t>workflow</a:t>
            </a:r>
            <a:r>
              <a:rPr lang="nb-NO" dirty="0"/>
              <a:t> </a:t>
            </a:r>
            <a:r>
              <a:rPr lang="nb-NO" dirty="0" err="1"/>
              <a:t>necessary</a:t>
            </a:r>
            <a:r>
              <a:rPr lang="nb-NO" dirty="0"/>
              <a:t> to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genomes</a:t>
            </a:r>
            <a:r>
              <a:rPr lang="nb-NO" dirty="0"/>
              <a:t> </a:t>
            </a:r>
            <a:r>
              <a:rPr lang="nb-NO" dirty="0" err="1"/>
              <a:t>transcriptomes</a:t>
            </a:r>
            <a:r>
              <a:rPr lang="nb-NO" dirty="0"/>
              <a:t>: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431" y="5453567"/>
            <a:ext cx="1937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Reference </a:t>
            </a:r>
            <a:r>
              <a:rPr lang="nb-NO" dirty="0" err="1"/>
              <a:t>genome</a:t>
            </a:r>
            <a:r>
              <a:rPr lang="nb-NO" dirty="0"/>
              <a:t> or </a:t>
            </a:r>
            <a:r>
              <a:rPr lang="nb-NO" dirty="0" err="1"/>
              <a:t>sequences</a:t>
            </a:r>
            <a:endParaRPr lang="nb-NO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43808" y="5522748"/>
            <a:ext cx="23042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9506" y="5453567"/>
            <a:ext cx="193736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dirty="0"/>
              <a:t>HISAT2 </a:t>
            </a:r>
            <a:r>
              <a:rPr lang="nb-NO" sz="1400" dirty="0" err="1"/>
              <a:t>indexed</a:t>
            </a:r>
            <a:r>
              <a:rPr lang="nb-NO" sz="1400" dirty="0"/>
              <a:t> </a:t>
            </a:r>
            <a:r>
              <a:rPr lang="nb-NO" sz="1400" dirty="0" err="1"/>
              <a:t>genome</a:t>
            </a:r>
            <a:r>
              <a:rPr lang="nb-NO" sz="1400" dirty="0"/>
              <a:t> ( + </a:t>
            </a:r>
            <a:r>
              <a:rPr lang="nb-NO" sz="1400" dirty="0" err="1"/>
              <a:t>transcriptome</a:t>
            </a:r>
            <a:r>
              <a:rPr lang="nb-NO" dirty="0"/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43808" y="5915232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7448" y="5612371"/>
            <a:ext cx="11905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/>
              <a:t>List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transcript</a:t>
            </a:r>
            <a:r>
              <a:rPr lang="nb-NO" sz="1200" dirty="0"/>
              <a:t> </a:t>
            </a:r>
            <a:r>
              <a:rPr lang="nb-NO" sz="1200" dirty="0" err="1"/>
              <a:t>exon</a:t>
            </a:r>
            <a:r>
              <a:rPr lang="nb-NO" sz="1200" dirty="0"/>
              <a:t> junctions from GTF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98056" y="5901588"/>
            <a:ext cx="6500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63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515" y="121197"/>
            <a:ext cx="8229600" cy="1143000"/>
          </a:xfrm>
        </p:spPr>
        <p:txBody>
          <a:bodyPr>
            <a:noAutofit/>
          </a:bodyPr>
          <a:lstStyle/>
          <a:p>
            <a:r>
              <a:rPr lang="nb-NO" sz="2800" dirty="0"/>
              <a:t>2. Reference </a:t>
            </a:r>
            <a:r>
              <a:rPr lang="nb-NO" sz="2800" dirty="0" err="1"/>
              <a:t>based</a:t>
            </a:r>
            <a:r>
              <a:rPr lang="nb-NO" sz="2800" dirty="0"/>
              <a:t> </a:t>
            </a:r>
            <a:r>
              <a:rPr lang="nb-NO" sz="2800" i="1" dirty="0"/>
              <a:t>de novo </a:t>
            </a:r>
            <a:r>
              <a:rPr lang="nb-NO" sz="2800" dirty="0" err="1"/>
              <a:t>transcript</a:t>
            </a:r>
            <a:r>
              <a:rPr lang="nb-NO" sz="2800" dirty="0"/>
              <a:t> </a:t>
            </a:r>
            <a:r>
              <a:rPr lang="nb-NO" sz="2800" dirty="0" err="1"/>
              <a:t>discovery</a:t>
            </a:r>
            <a:r>
              <a:rPr lang="nb-NO" sz="2800" dirty="0"/>
              <a:t>, </a:t>
            </a:r>
            <a:r>
              <a:rPr lang="nb-NO" sz="2800" dirty="0" err="1"/>
              <a:t>isoforms</a:t>
            </a:r>
            <a:r>
              <a:rPr lang="nb-NO" sz="2800" dirty="0"/>
              <a:t> and </a:t>
            </a:r>
            <a:r>
              <a:rPr lang="nb-NO" sz="2800" dirty="0" err="1"/>
              <a:t>differential</a:t>
            </a:r>
            <a:r>
              <a:rPr lang="nb-NO" sz="2800" dirty="0"/>
              <a:t> </a:t>
            </a:r>
            <a:r>
              <a:rPr lang="nb-NO" sz="2800" dirty="0" err="1"/>
              <a:t>expression</a:t>
            </a:r>
            <a:r>
              <a:rPr lang="nb-NO" sz="2800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811" y="1412776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HISAT2 </a:t>
            </a:r>
            <a:r>
              <a:rPr lang="nb-NO" dirty="0" err="1"/>
              <a:t>alignment</a:t>
            </a:r>
            <a:r>
              <a:rPr lang="nb-NO" dirty="0"/>
              <a:t> on </a:t>
            </a:r>
            <a:r>
              <a:rPr lang="nb-NO" dirty="0" err="1"/>
              <a:t>each</a:t>
            </a:r>
            <a:r>
              <a:rPr lang="nb-NO" dirty="0"/>
              <a:t>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513" y="2394003"/>
            <a:ext cx="20623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StringTie</a:t>
            </a:r>
            <a:r>
              <a:rPr lang="nb-NO" dirty="0"/>
              <a:t>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 on </a:t>
            </a:r>
            <a:r>
              <a:rPr lang="nb-NO" dirty="0" err="1"/>
              <a:t>each</a:t>
            </a:r>
            <a:r>
              <a:rPr lang="nb-NO" dirty="0"/>
              <a:t> sample</a:t>
            </a:r>
          </a:p>
          <a:p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3364240" y="5515711"/>
            <a:ext cx="2304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Ballgown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isoforms</a:t>
            </a:r>
            <a:endParaRPr lang="nb-NO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19672" y="2059107"/>
            <a:ext cx="0" cy="33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3400859"/>
            <a:ext cx="163582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GTF </a:t>
            </a:r>
            <a:r>
              <a:rPr lang="nb-NO" dirty="0" err="1">
                <a:solidFill>
                  <a:srgbClr val="0070C0"/>
                </a:solidFill>
              </a:rPr>
              <a:t>transcript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annotation</a:t>
            </a:r>
            <a:endParaRPr lang="nb-NO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722846" y="3501008"/>
            <a:ext cx="4810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93752" y="1722233"/>
            <a:ext cx="30243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dirty="0"/>
              <a:t>HISAT2 </a:t>
            </a:r>
            <a:r>
              <a:rPr lang="nb-NO" dirty="0" err="1"/>
              <a:t>provides</a:t>
            </a:r>
            <a:r>
              <a:rPr lang="nb-NO" dirty="0"/>
              <a:t> output </a:t>
            </a:r>
            <a:r>
              <a:rPr lang="nb-NO" dirty="0" err="1"/>
              <a:t>specifically</a:t>
            </a:r>
            <a:r>
              <a:rPr lang="nb-NO" dirty="0"/>
              <a:t> </a:t>
            </a:r>
            <a:r>
              <a:rPr lang="nb-NO" dirty="0" err="1"/>
              <a:t>tailored</a:t>
            </a:r>
            <a:r>
              <a:rPr lang="nb-NO" dirty="0"/>
              <a:t> for </a:t>
            </a:r>
            <a:r>
              <a:rPr lang="nb-NO" dirty="0" err="1"/>
              <a:t>StringTie</a:t>
            </a:r>
            <a:endParaRPr lang="nb-NO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dirty="0" err="1"/>
              <a:t>StringTie</a:t>
            </a:r>
            <a:r>
              <a:rPr lang="nb-NO" dirty="0"/>
              <a:t> </a:t>
            </a:r>
            <a:r>
              <a:rPr lang="nb-NO" dirty="0" err="1"/>
              <a:t>provide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-formats </a:t>
            </a:r>
            <a:r>
              <a:rPr lang="nb-NO" dirty="0" err="1"/>
              <a:t>specifically</a:t>
            </a:r>
            <a:r>
              <a:rPr lang="nb-NO" dirty="0"/>
              <a:t> </a:t>
            </a:r>
            <a:r>
              <a:rPr lang="nb-NO" dirty="0" err="1"/>
              <a:t>tailored</a:t>
            </a:r>
            <a:r>
              <a:rPr lang="nb-NO" dirty="0"/>
              <a:t> for </a:t>
            </a:r>
            <a:r>
              <a:rPr lang="nb-NO" dirty="0" err="1"/>
              <a:t>Ballgown</a:t>
            </a:r>
            <a:r>
              <a:rPr lang="nb-NO" dirty="0"/>
              <a:t> (</a:t>
            </a:r>
            <a:r>
              <a:rPr lang="nb-NO" dirty="0" err="1"/>
              <a:t>option</a:t>
            </a:r>
            <a:r>
              <a:rPr lang="nb-NO" dirty="0"/>
              <a:t> –B)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Ballgown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 not peer-</a:t>
            </a:r>
            <a:r>
              <a:rPr lang="nb-NO" i="1" dirty="0" err="1">
                <a:solidFill>
                  <a:schemeClr val="bg1">
                    <a:lumMod val="50000"/>
                  </a:schemeClr>
                </a:solidFill>
              </a:rPr>
              <a:t>reviewed</a:t>
            </a:r>
            <a:r>
              <a:rPr lang="nb-NO" i="1" dirty="0">
                <a:solidFill>
                  <a:schemeClr val="bg1">
                    <a:lumMod val="50000"/>
                  </a:schemeClr>
                </a:solidFill>
              </a:rPr>
              <a:t>!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341" y="3853718"/>
            <a:ext cx="21343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StringTie</a:t>
            </a:r>
            <a:r>
              <a:rPr lang="nb-NO" dirty="0"/>
              <a:t>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transcriptome</a:t>
            </a:r>
            <a:endParaRPr lang="nb-NO" dirty="0"/>
          </a:p>
          <a:p>
            <a:endParaRPr lang="nb-NO" dirty="0"/>
          </a:p>
        </p:txBody>
      </p:sp>
      <p:sp>
        <p:nvSpPr>
          <p:cNvPr id="22" name="TextBox 21"/>
          <p:cNvSpPr txBox="1"/>
          <p:nvPr/>
        </p:nvSpPr>
        <p:spPr>
          <a:xfrm>
            <a:off x="588506" y="5377212"/>
            <a:ext cx="21343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StringTie</a:t>
            </a:r>
            <a:r>
              <a:rPr lang="nb-NO" dirty="0"/>
              <a:t> </a:t>
            </a:r>
            <a:r>
              <a:rPr lang="nb-NO" dirty="0" err="1"/>
              <a:t>isoform</a:t>
            </a:r>
            <a:r>
              <a:rPr lang="nb-NO" dirty="0"/>
              <a:t>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13744" y="3594332"/>
            <a:ext cx="0" cy="2593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27574" y="3933056"/>
            <a:ext cx="4810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27574" y="5838877"/>
            <a:ext cx="6285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47664" y="5054047"/>
            <a:ext cx="0" cy="32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094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515" y="121197"/>
            <a:ext cx="8229600" cy="1143000"/>
          </a:xfrm>
        </p:spPr>
        <p:txBody>
          <a:bodyPr>
            <a:noAutofit/>
          </a:bodyPr>
          <a:lstStyle/>
          <a:p>
            <a:r>
              <a:rPr lang="nb-NO" sz="2800" dirty="0"/>
              <a:t>3. </a:t>
            </a:r>
            <a:r>
              <a:rPr lang="nb-NO" sz="2800" dirty="0" err="1"/>
              <a:t>Isoform</a:t>
            </a:r>
            <a:r>
              <a:rPr lang="nb-NO" sz="2800" dirty="0"/>
              <a:t> </a:t>
            </a:r>
            <a:r>
              <a:rPr lang="nb-NO" sz="2800" dirty="0" err="1"/>
              <a:t>abundance</a:t>
            </a:r>
            <a:r>
              <a:rPr lang="nb-NO" sz="2800" dirty="0"/>
              <a:t> </a:t>
            </a:r>
            <a:r>
              <a:rPr lang="nb-NO" sz="2800" dirty="0" err="1"/>
              <a:t>estimation</a:t>
            </a:r>
            <a:r>
              <a:rPr lang="nb-NO" sz="2800" dirty="0"/>
              <a:t> and </a:t>
            </a:r>
            <a:r>
              <a:rPr lang="nb-NO" sz="2800" dirty="0" err="1"/>
              <a:t>differential</a:t>
            </a:r>
            <a:r>
              <a:rPr lang="nb-NO" sz="2800" dirty="0"/>
              <a:t> </a:t>
            </a:r>
            <a:r>
              <a:rPr lang="nb-NO" sz="2800" dirty="0" err="1"/>
              <a:t>expression</a:t>
            </a:r>
            <a:r>
              <a:rPr lang="nb-NO" sz="2800" dirty="0"/>
              <a:t> from </a:t>
            </a:r>
            <a:r>
              <a:rPr lang="nb-NO" sz="2800" dirty="0" err="1"/>
              <a:t>reference</a:t>
            </a:r>
            <a:r>
              <a:rPr lang="nb-NO" sz="2800" dirty="0"/>
              <a:t> </a:t>
            </a:r>
            <a:r>
              <a:rPr lang="nb-NO" sz="2800" dirty="0" err="1"/>
              <a:t>transcriptome</a:t>
            </a:r>
            <a:r>
              <a:rPr lang="nb-NO" sz="2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0339" y="2103238"/>
            <a:ext cx="15841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kallisto</a:t>
            </a:r>
            <a:r>
              <a:rPr lang="nb-NO" dirty="0"/>
              <a:t> </a:t>
            </a:r>
            <a:r>
              <a:rPr lang="nb-NO" dirty="0" err="1"/>
              <a:t>alignment</a:t>
            </a:r>
            <a:r>
              <a:rPr lang="nb-NO" dirty="0"/>
              <a:t> and </a:t>
            </a:r>
          </a:p>
          <a:p>
            <a:r>
              <a:rPr lang="nb-NO" dirty="0" err="1"/>
              <a:t>isoform</a:t>
            </a:r>
            <a:endParaRPr lang="nb-NO" dirty="0"/>
          </a:p>
          <a:p>
            <a:r>
              <a:rPr lang="nb-NO" dirty="0" err="1"/>
              <a:t>abundance</a:t>
            </a:r>
            <a:r>
              <a:rPr lang="nb-NO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83968" y="2733909"/>
            <a:ext cx="432048" cy="24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6016" y="2380236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Sleuth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isoforms</a:t>
            </a:r>
            <a:endParaRPr lang="nb-NO" dirty="0"/>
          </a:p>
        </p:txBody>
      </p:sp>
      <p:sp>
        <p:nvSpPr>
          <p:cNvPr id="18" name="TextBox 17"/>
          <p:cNvSpPr txBox="1"/>
          <p:nvPr/>
        </p:nvSpPr>
        <p:spPr>
          <a:xfrm>
            <a:off x="202680" y="2435864"/>
            <a:ext cx="184904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rgbClr val="0070C0"/>
                </a:solidFill>
              </a:rPr>
              <a:t>kallisto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indexed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sequence</a:t>
            </a:r>
            <a:r>
              <a:rPr lang="nb-NO" dirty="0">
                <a:solidFill>
                  <a:srgbClr val="0070C0"/>
                </a:solidFill>
              </a:rPr>
              <a:t>- </a:t>
            </a:r>
            <a:r>
              <a:rPr lang="nb-NO" dirty="0" err="1">
                <a:solidFill>
                  <a:srgbClr val="0070C0"/>
                </a:solidFill>
              </a:rPr>
              <a:t>based</a:t>
            </a:r>
            <a:r>
              <a:rPr lang="nb-NO" dirty="0">
                <a:solidFill>
                  <a:srgbClr val="0070C0"/>
                </a:solidFill>
              </a:rPr>
              <a:t> </a:t>
            </a:r>
            <a:r>
              <a:rPr lang="nb-NO" dirty="0" err="1">
                <a:solidFill>
                  <a:srgbClr val="0070C0"/>
                </a:solidFill>
              </a:rPr>
              <a:t>transcriptome</a:t>
            </a:r>
            <a:endParaRPr lang="nb-NO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1720" y="2873820"/>
            <a:ext cx="61861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023" y="1702024"/>
            <a:ext cx="1180697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B050"/>
                </a:solidFill>
              </a:rPr>
              <a:t>RNA </a:t>
            </a:r>
            <a:r>
              <a:rPr lang="nb-NO" dirty="0" err="1">
                <a:solidFill>
                  <a:srgbClr val="00B050"/>
                </a:solidFill>
              </a:rPr>
              <a:t>Sequences</a:t>
            </a:r>
            <a:endParaRPr lang="nb-NO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51720" y="2276873"/>
            <a:ext cx="618619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966" y="4365104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dirty="0" err="1"/>
              <a:t>Only</a:t>
            </a:r>
            <a:r>
              <a:rPr lang="nb-NO" dirty="0"/>
              <a:t> for pre-</a:t>
            </a:r>
            <a:r>
              <a:rPr lang="nb-NO" dirty="0" err="1"/>
              <a:t>defined</a:t>
            </a:r>
            <a:r>
              <a:rPr lang="nb-NO" dirty="0"/>
              <a:t> </a:t>
            </a:r>
            <a:r>
              <a:rPr lang="nb-NO" dirty="0" err="1"/>
              <a:t>kallisto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</a:t>
            </a:r>
            <a:r>
              <a:rPr lang="nb-NO" dirty="0" err="1"/>
              <a:t>transcriptomes</a:t>
            </a:r>
            <a:endParaRPr lang="nb-NO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differentially</a:t>
            </a:r>
            <a:r>
              <a:rPr lang="nb-NO" dirty="0"/>
              <a:t> </a:t>
            </a:r>
            <a:r>
              <a:rPr lang="nb-NO" dirty="0" err="1"/>
              <a:t>expressed</a:t>
            </a:r>
            <a:r>
              <a:rPr lang="nb-NO" dirty="0"/>
              <a:t> </a:t>
            </a:r>
            <a:r>
              <a:rPr lang="nb-NO" dirty="0" err="1"/>
              <a:t>isoforms</a:t>
            </a:r>
            <a:r>
              <a:rPr lang="nb-NO" dirty="0"/>
              <a:t> (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annotated</a:t>
            </a:r>
            <a:r>
              <a:rPr lang="nb-NO" dirty="0"/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nb-NO" dirty="0" err="1"/>
              <a:t>Sleuth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used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kallisto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peer-</a:t>
            </a:r>
            <a:r>
              <a:rPr lang="nb-NO" dirty="0" err="1"/>
              <a:t>reviewed</a:t>
            </a:r>
            <a:r>
              <a:rPr lang="nb-NO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255989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515" y="121197"/>
            <a:ext cx="8229600" cy="1143000"/>
          </a:xfrm>
        </p:spPr>
        <p:txBody>
          <a:bodyPr>
            <a:noAutofit/>
          </a:bodyPr>
          <a:lstStyle/>
          <a:p>
            <a:r>
              <a:rPr lang="nb-NO" sz="2400" dirty="0"/>
              <a:t>4. </a:t>
            </a:r>
            <a:r>
              <a:rPr lang="nb-NO" sz="2400" dirty="0" err="1"/>
              <a:t>Abundance</a:t>
            </a:r>
            <a:r>
              <a:rPr lang="nb-NO" sz="2400" dirty="0"/>
              <a:t> </a:t>
            </a:r>
            <a:r>
              <a:rPr lang="nb-NO" sz="2400" dirty="0" err="1"/>
              <a:t>estimation</a:t>
            </a:r>
            <a:r>
              <a:rPr lang="nb-NO" sz="2400" dirty="0"/>
              <a:t> and </a:t>
            </a:r>
            <a:r>
              <a:rPr lang="nb-NO" sz="2400" dirty="0" err="1"/>
              <a:t>and</a:t>
            </a:r>
            <a:r>
              <a:rPr lang="nb-NO" sz="2400" dirty="0"/>
              <a:t> </a:t>
            </a:r>
            <a:r>
              <a:rPr lang="nb-NO" sz="2400" dirty="0" err="1"/>
              <a:t>differential</a:t>
            </a:r>
            <a:r>
              <a:rPr lang="nb-NO" sz="2400" dirty="0"/>
              <a:t> </a:t>
            </a:r>
            <a:r>
              <a:rPr lang="nb-NO" sz="2400" dirty="0" err="1"/>
              <a:t>expression</a:t>
            </a:r>
            <a:r>
              <a:rPr lang="nb-NO" sz="2400" dirty="0"/>
              <a:t> from </a:t>
            </a:r>
            <a:r>
              <a:rPr lang="nb-NO" sz="2400" dirty="0" err="1"/>
              <a:t>completely</a:t>
            </a:r>
            <a:r>
              <a:rPr lang="nb-NO" sz="2400" dirty="0"/>
              <a:t> </a:t>
            </a:r>
            <a:r>
              <a:rPr lang="nb-NO" sz="2400" i="1" dirty="0"/>
              <a:t>de novo</a:t>
            </a:r>
            <a:r>
              <a:rPr lang="nb-NO" sz="2400" dirty="0"/>
              <a:t> </a:t>
            </a:r>
            <a:r>
              <a:rPr lang="nb-NO" sz="2400" dirty="0" err="1"/>
              <a:t>assembled</a:t>
            </a:r>
            <a:r>
              <a:rPr lang="nb-NO" sz="2400" dirty="0"/>
              <a:t> </a:t>
            </a:r>
            <a:r>
              <a:rPr lang="nb-NO" sz="2400" dirty="0" err="1"/>
              <a:t>transcriptome</a:t>
            </a:r>
            <a:r>
              <a:rPr lang="nb-NO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251" y="1792332"/>
            <a:ext cx="771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Trinity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7841" y="1968446"/>
            <a:ext cx="323246" cy="8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01087" y="1787807"/>
            <a:ext cx="712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RSem</a:t>
            </a:r>
            <a:endParaRPr lang="nb-NO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91880" y="1972472"/>
            <a:ext cx="37147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155" y="1792332"/>
            <a:ext cx="118069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Sequences</a:t>
            </a:r>
            <a:endParaRPr lang="nb-NO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504" y="24928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Not used in </a:t>
            </a:r>
            <a:r>
              <a:rPr lang="nb-NO" dirty="0" err="1"/>
              <a:t>exercise</a:t>
            </a:r>
            <a:r>
              <a:rPr lang="nb-NO" dirty="0"/>
              <a:t>! (time </a:t>
            </a:r>
            <a:r>
              <a:rPr lang="nb-NO" dirty="0" err="1"/>
              <a:t>consuming</a:t>
            </a:r>
            <a:r>
              <a:rPr lang="nb-NO" dirty="0"/>
              <a:t>…)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41160" y="1787806"/>
            <a:ext cx="734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Voom</a:t>
            </a:r>
            <a:endParaRPr lang="nb-NO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8504" y="1969072"/>
            <a:ext cx="323246" cy="85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758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325F00-77B1-4233-B995-F42D24331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5" r="1853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>
                <a:solidFill>
                  <a:srgbClr val="0070C0"/>
                </a:solidFill>
              </a:rPr>
              <a:t>Read-</a:t>
            </a:r>
            <a:r>
              <a:rPr lang="nb-NO" sz="2800" dirty="0" err="1">
                <a:solidFill>
                  <a:srgbClr val="0070C0"/>
                </a:solidFill>
              </a:rPr>
              <a:t>through</a:t>
            </a:r>
            <a:r>
              <a:rPr lang="nb-NO" sz="2800" dirty="0">
                <a:solidFill>
                  <a:srgbClr val="0070C0"/>
                </a:solidFill>
              </a:rPr>
              <a:t> gene </a:t>
            </a:r>
            <a:r>
              <a:rPr lang="nb-NO" sz="2800" dirty="0" err="1">
                <a:solidFill>
                  <a:srgbClr val="0070C0"/>
                </a:solidFill>
              </a:rPr>
              <a:t>fusions</a:t>
            </a:r>
            <a:r>
              <a:rPr lang="nb-NO" sz="2800" dirty="0">
                <a:solidFill>
                  <a:srgbClr val="0070C0"/>
                </a:solidFill>
              </a:rPr>
              <a:t> by </a:t>
            </a:r>
            <a:r>
              <a:rPr lang="nb-NO" sz="2800" dirty="0" err="1">
                <a:solidFill>
                  <a:srgbClr val="0070C0"/>
                </a:solidFill>
              </a:rPr>
              <a:t>theoretical</a:t>
            </a:r>
            <a:r>
              <a:rPr lang="nb-NO" sz="2800" dirty="0">
                <a:solidFill>
                  <a:srgbClr val="0070C0"/>
                </a:solidFill>
              </a:rPr>
              <a:t> </a:t>
            </a:r>
            <a:r>
              <a:rPr lang="nb-NO" sz="2800" dirty="0" err="1">
                <a:solidFill>
                  <a:srgbClr val="0070C0"/>
                </a:solidFill>
              </a:rPr>
              <a:t>splice</a:t>
            </a:r>
            <a:r>
              <a:rPr lang="nb-NO" sz="2800" dirty="0">
                <a:solidFill>
                  <a:srgbClr val="0070C0"/>
                </a:solidFill>
              </a:rPr>
              <a:t> junction </a:t>
            </a:r>
            <a:r>
              <a:rPr lang="nb-NO" sz="2800" dirty="0" err="1">
                <a:solidFill>
                  <a:srgbClr val="0070C0"/>
                </a:solidFill>
              </a:rPr>
              <a:t>mapping</a:t>
            </a:r>
            <a:endParaRPr lang="nb-NO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938"/>
            <a:ext cx="4042792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nb-NO" sz="2600" dirty="0"/>
              <a:t>Read-</a:t>
            </a:r>
            <a:r>
              <a:rPr lang="nb-NO" sz="2600" dirty="0" err="1"/>
              <a:t>through</a:t>
            </a:r>
            <a:r>
              <a:rPr lang="nb-NO" sz="2600" dirty="0"/>
              <a:t> genes: </a:t>
            </a:r>
            <a:r>
              <a:rPr lang="nb-NO" sz="2600" dirty="0" err="1"/>
              <a:t>Merged</a:t>
            </a:r>
            <a:r>
              <a:rPr lang="nb-NO" sz="2600" dirty="0"/>
              <a:t> </a:t>
            </a:r>
            <a:r>
              <a:rPr lang="nb-NO" sz="2600" dirty="0" err="1"/>
              <a:t>transcripts</a:t>
            </a:r>
            <a:r>
              <a:rPr lang="nb-NO" sz="2600" dirty="0"/>
              <a:t> from </a:t>
            </a:r>
            <a:r>
              <a:rPr lang="nb-NO" sz="2600" dirty="0" err="1"/>
              <a:t>two</a:t>
            </a:r>
            <a:r>
              <a:rPr lang="nb-NO" sz="2600" dirty="0"/>
              <a:t> </a:t>
            </a:r>
            <a:r>
              <a:rPr lang="nb-NO" sz="2600" dirty="0" err="1"/>
              <a:t>adjacent</a:t>
            </a:r>
            <a:r>
              <a:rPr lang="nb-NO" sz="2600" dirty="0"/>
              <a:t> genes</a:t>
            </a:r>
          </a:p>
          <a:p>
            <a:pPr>
              <a:spcAft>
                <a:spcPts val="1200"/>
              </a:spcAft>
            </a:pPr>
            <a:r>
              <a:rPr lang="nb-NO" sz="2600" dirty="0" err="1"/>
              <a:t>Extension</a:t>
            </a:r>
            <a:r>
              <a:rPr lang="nb-NO" sz="2600" dirty="0"/>
              <a:t> </a:t>
            </a:r>
            <a:r>
              <a:rPr lang="nb-NO" sz="2600" dirty="0" err="1"/>
              <a:t>of</a:t>
            </a:r>
            <a:r>
              <a:rPr lang="nb-NO" sz="2600" dirty="0"/>
              <a:t> </a:t>
            </a:r>
            <a:r>
              <a:rPr lang="nb-NO" sz="2600" dirty="0" err="1"/>
              <a:t>theoretical</a:t>
            </a:r>
            <a:r>
              <a:rPr lang="nb-NO" sz="2600" dirty="0"/>
              <a:t> </a:t>
            </a:r>
            <a:r>
              <a:rPr lang="nb-NO" sz="2600" dirty="0" err="1"/>
              <a:t>splice</a:t>
            </a:r>
            <a:r>
              <a:rPr lang="nb-NO" sz="2600" dirty="0"/>
              <a:t>-junctions </a:t>
            </a:r>
            <a:r>
              <a:rPr lang="nb-NO" sz="2600" dirty="0" err="1"/>
              <a:t>between</a:t>
            </a:r>
            <a:r>
              <a:rPr lang="nb-NO" sz="2600" dirty="0"/>
              <a:t> genes </a:t>
            </a:r>
            <a:r>
              <a:rPr lang="nb-NO" sz="2600" dirty="0" err="1"/>
              <a:t>within</a:t>
            </a:r>
            <a:r>
              <a:rPr lang="nb-NO" sz="2600" dirty="0"/>
              <a:t> 200 000bp from </a:t>
            </a:r>
            <a:r>
              <a:rPr lang="nb-NO" sz="2600" dirty="0" err="1"/>
              <a:t>neighbouring</a:t>
            </a:r>
            <a:r>
              <a:rPr lang="nb-NO" sz="2600" dirty="0"/>
              <a:t> genes</a:t>
            </a:r>
          </a:p>
          <a:p>
            <a:pPr>
              <a:spcAft>
                <a:spcPts val="600"/>
              </a:spcAft>
            </a:pPr>
            <a:r>
              <a:rPr lang="nb-NO" sz="2600" dirty="0" err="1"/>
              <a:t>Unlimited</a:t>
            </a:r>
            <a:r>
              <a:rPr lang="nb-NO" sz="2600" dirty="0"/>
              <a:t> </a:t>
            </a:r>
            <a:r>
              <a:rPr lang="nb-NO" sz="2600" dirty="0" err="1"/>
              <a:t>extension</a:t>
            </a:r>
            <a:r>
              <a:rPr lang="nb-NO" sz="2600" dirty="0"/>
              <a:t> for all </a:t>
            </a:r>
            <a:r>
              <a:rPr lang="nb-NO" sz="2600" dirty="0" err="1"/>
              <a:t>possible</a:t>
            </a:r>
            <a:r>
              <a:rPr lang="nb-NO" sz="2600" dirty="0"/>
              <a:t> </a:t>
            </a:r>
            <a:r>
              <a:rPr lang="nb-NO" sz="2600" dirty="0" err="1"/>
              <a:t>fusions</a:t>
            </a:r>
            <a:r>
              <a:rPr lang="nb-NO" sz="2600" dirty="0"/>
              <a:t> is </a:t>
            </a:r>
            <a:r>
              <a:rPr lang="nb-NO" sz="2600" b="1" dirty="0"/>
              <a:t>not</a:t>
            </a:r>
            <a:r>
              <a:rPr lang="nb-NO" sz="2600" dirty="0"/>
              <a:t> </a:t>
            </a:r>
            <a:r>
              <a:rPr lang="nb-NO" sz="2600" dirty="0" err="1"/>
              <a:t>feasable</a:t>
            </a:r>
            <a:endParaRPr lang="nb-NO" sz="2600" dirty="0"/>
          </a:p>
          <a:p>
            <a:pPr lvl="1">
              <a:spcAft>
                <a:spcPts val="1200"/>
              </a:spcAft>
            </a:pPr>
            <a:r>
              <a:rPr lang="nb-NO" sz="2400" i="1" dirty="0" err="1"/>
              <a:t>combinatorial</a:t>
            </a:r>
            <a:r>
              <a:rPr lang="nb-NO" sz="2400" i="1" dirty="0"/>
              <a:t> </a:t>
            </a:r>
            <a:r>
              <a:rPr lang="nb-NO" sz="2400" i="1" dirty="0" err="1"/>
              <a:t>explosion</a:t>
            </a:r>
            <a:r>
              <a:rPr lang="nb-NO" sz="2400" i="1" dirty="0"/>
              <a:t> </a:t>
            </a:r>
            <a:r>
              <a:rPr lang="nb-NO" sz="2400" i="1" dirty="0" err="1"/>
              <a:t>of</a:t>
            </a:r>
            <a:r>
              <a:rPr lang="nb-NO" sz="2400" i="1" dirty="0"/>
              <a:t> </a:t>
            </a:r>
            <a:r>
              <a:rPr lang="nb-NO" sz="2400" i="1" dirty="0" err="1"/>
              <a:t>possible</a:t>
            </a:r>
            <a:r>
              <a:rPr lang="nb-NO" sz="2400" i="1" dirty="0"/>
              <a:t> </a:t>
            </a:r>
            <a:r>
              <a:rPr lang="nb-NO" sz="2400" i="1" dirty="0" err="1"/>
              <a:t>exon</a:t>
            </a:r>
            <a:r>
              <a:rPr lang="nb-NO" sz="2400" i="1" dirty="0"/>
              <a:t> combination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120192"/>
            <a:ext cx="218521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b-NO" sz="1400" dirty="0" err="1"/>
              <a:t>Nacu</a:t>
            </a:r>
            <a:r>
              <a:rPr lang="nb-NO" sz="1400" dirty="0"/>
              <a:t>, 2011, BMC-Med-Gen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35597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5041" y="5689848"/>
            <a:ext cx="1913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b-NO" sz="1600" i="1" dirty="0"/>
              <a:t>IE = </a:t>
            </a:r>
            <a:r>
              <a:rPr lang="nb-NO" sz="1600" i="1" dirty="0" err="1"/>
              <a:t>Intervening</a:t>
            </a:r>
            <a:r>
              <a:rPr lang="nb-NO" sz="1600" i="1" dirty="0"/>
              <a:t> </a:t>
            </a:r>
            <a:r>
              <a:rPr lang="nb-NO" sz="1600" i="1" dirty="0" err="1"/>
              <a:t>exon</a:t>
            </a:r>
            <a:endParaRPr lang="nb-NO" sz="1600" i="1" dirty="0"/>
          </a:p>
        </p:txBody>
      </p:sp>
    </p:spTree>
    <p:extLst>
      <p:ext uri="{BB962C8B-B14F-4D97-AF65-F5344CB8AC3E}">
        <p14:creationId xmlns:p14="http://schemas.microsoft.com/office/powerpoint/2010/main" val="410682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 err="1">
                <a:solidFill>
                  <a:srgbClr val="0070C0"/>
                </a:solidFill>
              </a:rPr>
              <a:t>Splice</a:t>
            </a:r>
            <a:r>
              <a:rPr lang="nb-NO" sz="2800" dirty="0">
                <a:solidFill>
                  <a:srgbClr val="0070C0"/>
                </a:solidFill>
              </a:rPr>
              <a:t>-junction </a:t>
            </a:r>
            <a:r>
              <a:rPr lang="nb-NO" sz="2800" dirty="0" err="1">
                <a:solidFill>
                  <a:srgbClr val="0070C0"/>
                </a:solidFill>
              </a:rPr>
              <a:t>catalogues</a:t>
            </a:r>
            <a:r>
              <a:rPr lang="nb-NO" sz="2800" dirty="0">
                <a:solidFill>
                  <a:srgbClr val="0070C0"/>
                </a:solidFill>
              </a:rPr>
              <a:t>:</a:t>
            </a:r>
            <a:br>
              <a:rPr lang="nb-NO" sz="2800" dirty="0">
                <a:solidFill>
                  <a:srgbClr val="0070C0"/>
                </a:solidFill>
              </a:rPr>
            </a:br>
            <a:r>
              <a:rPr lang="nb-NO" sz="2800" b="1" dirty="0"/>
              <a:t>3. </a:t>
            </a:r>
            <a:r>
              <a:rPr lang="nb-NO" sz="2800" b="1" dirty="0" err="1"/>
              <a:t>Novel</a:t>
            </a:r>
            <a:r>
              <a:rPr lang="nb-NO" sz="2800" b="1" dirty="0"/>
              <a:t> </a:t>
            </a:r>
            <a:r>
              <a:rPr lang="nb-NO" sz="2800" b="1" dirty="0" err="1"/>
              <a:t>transcripts</a:t>
            </a:r>
            <a:r>
              <a:rPr lang="nb-NO" sz="2800" b="1" dirty="0"/>
              <a:t> and </a:t>
            </a:r>
            <a:r>
              <a:rPr lang="nb-NO" sz="2800" b="1" dirty="0" err="1"/>
              <a:t>splice</a:t>
            </a:r>
            <a:r>
              <a:rPr lang="nb-NO" sz="2800" b="1" dirty="0"/>
              <a:t> junctions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Starts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b="1" dirty="0" err="1"/>
              <a:t>sequence</a:t>
            </a:r>
            <a:r>
              <a:rPr lang="nb-NO" sz="2400" b="1" dirty="0"/>
              <a:t> </a:t>
            </a:r>
            <a:r>
              <a:rPr lang="nb-NO" sz="2400" b="1" dirty="0" err="1"/>
              <a:t>alignment</a:t>
            </a:r>
            <a:r>
              <a:rPr lang="nb-NO" sz="2400" b="1" dirty="0"/>
              <a:t> to </a:t>
            </a:r>
            <a:r>
              <a:rPr lang="nb-NO" sz="2400" b="1" dirty="0" err="1"/>
              <a:t>the</a:t>
            </a:r>
            <a:r>
              <a:rPr lang="nb-NO" sz="2400" b="1" dirty="0"/>
              <a:t> </a:t>
            </a:r>
            <a:r>
              <a:rPr lang="nb-NO" sz="2400" b="1" dirty="0" err="1"/>
              <a:t>genome</a:t>
            </a:r>
            <a:r>
              <a:rPr lang="nb-NO" sz="2400" b="1" dirty="0"/>
              <a:t> </a:t>
            </a:r>
            <a:r>
              <a:rPr lang="nb-NO" sz="2400" dirty="0"/>
              <a:t>(</a:t>
            </a:r>
            <a:r>
              <a:rPr lang="nb-NO" sz="2400" dirty="0" err="1"/>
              <a:t>no</a:t>
            </a:r>
            <a:r>
              <a:rPr lang="nb-NO" sz="2400" dirty="0"/>
              <a:t> </a:t>
            </a:r>
            <a:r>
              <a:rPr lang="nb-NO" sz="2400" dirty="0" err="1"/>
              <a:t>transcriptome</a:t>
            </a:r>
            <a:r>
              <a:rPr lang="nb-NO" sz="2400" dirty="0"/>
              <a:t> </a:t>
            </a:r>
            <a:r>
              <a:rPr lang="nb-NO" sz="2400" dirty="0" err="1"/>
              <a:t>annotation</a:t>
            </a:r>
            <a:r>
              <a:rPr lang="nb-NO" sz="2400" dirty="0"/>
              <a:t>)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Use</a:t>
            </a:r>
            <a:r>
              <a:rPr lang="nb-NO" sz="2400" dirty="0"/>
              <a:t> </a:t>
            </a:r>
            <a:r>
              <a:rPr lang="nb-NO" sz="2400" dirty="0" err="1"/>
              <a:t>aligned</a:t>
            </a:r>
            <a:r>
              <a:rPr lang="nb-NO" sz="2400" dirty="0"/>
              <a:t> </a:t>
            </a:r>
            <a:r>
              <a:rPr lang="nb-NO" sz="2400" dirty="0" err="1"/>
              <a:t>sequences</a:t>
            </a:r>
            <a:r>
              <a:rPr lang="nb-NO" sz="2400" dirty="0"/>
              <a:t> to </a:t>
            </a:r>
            <a:r>
              <a:rPr lang="nb-NO" sz="2400" b="1" dirty="0" err="1"/>
              <a:t>build</a:t>
            </a:r>
            <a:r>
              <a:rPr lang="nb-NO" sz="2400" b="1" dirty="0"/>
              <a:t> </a:t>
            </a:r>
            <a:r>
              <a:rPr lang="nb-NO" sz="2400" b="1" dirty="0" err="1"/>
              <a:t>transcript</a:t>
            </a:r>
            <a:r>
              <a:rPr lang="nb-NO" sz="2400" b="1" dirty="0"/>
              <a:t> </a:t>
            </a:r>
            <a:r>
              <a:rPr lang="nb-NO" sz="2400" b="1" dirty="0" err="1"/>
              <a:t>structures</a:t>
            </a:r>
            <a:r>
              <a:rPr lang="nb-NO" sz="2400" b="1" dirty="0"/>
              <a:t> </a:t>
            </a:r>
            <a:r>
              <a:rPr lang="nb-NO" sz="2400" dirty="0"/>
              <a:t>and </a:t>
            </a:r>
            <a:r>
              <a:rPr lang="nb-NO" sz="2400" dirty="0" err="1"/>
              <a:t>discover</a:t>
            </a:r>
            <a:r>
              <a:rPr lang="nb-NO" sz="2400" dirty="0"/>
              <a:t> </a:t>
            </a:r>
            <a:r>
              <a:rPr lang="nb-NO" sz="2400" dirty="0" err="1"/>
              <a:t>novel</a:t>
            </a:r>
            <a:r>
              <a:rPr lang="nb-NO" sz="2400" dirty="0"/>
              <a:t> </a:t>
            </a:r>
            <a:r>
              <a:rPr lang="nb-NO" sz="2400" dirty="0" err="1"/>
              <a:t>splice</a:t>
            </a:r>
            <a:r>
              <a:rPr lang="nb-NO" sz="2400" dirty="0"/>
              <a:t> junctions.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Generate</a:t>
            </a:r>
            <a:r>
              <a:rPr lang="nb-NO" sz="2400" dirty="0"/>
              <a:t> a </a:t>
            </a:r>
            <a:r>
              <a:rPr lang="nb-NO" sz="2400" b="1" dirty="0"/>
              <a:t>list </a:t>
            </a:r>
            <a:r>
              <a:rPr lang="nb-NO" sz="2400" b="1" dirty="0" err="1"/>
              <a:t>of</a:t>
            </a:r>
            <a:r>
              <a:rPr lang="nb-NO" sz="2400" b="1" dirty="0"/>
              <a:t> </a:t>
            </a:r>
            <a:r>
              <a:rPr lang="nb-NO" sz="2400" b="1" dirty="0" err="1"/>
              <a:t>splice</a:t>
            </a:r>
            <a:r>
              <a:rPr lang="nb-NO" sz="2400" b="1" dirty="0"/>
              <a:t>-junction </a:t>
            </a:r>
            <a:r>
              <a:rPr lang="nb-NO" sz="2400" b="1" dirty="0" err="1"/>
              <a:t>candidates</a:t>
            </a:r>
            <a:endParaRPr lang="nb-NO" sz="2400" b="1" dirty="0"/>
          </a:p>
          <a:p>
            <a:pPr>
              <a:spcAft>
                <a:spcPts val="600"/>
              </a:spcAft>
            </a:pPr>
            <a:r>
              <a:rPr lang="nb-NO" sz="2400" b="1" dirty="0"/>
              <a:t>Accept junction </a:t>
            </a:r>
            <a:r>
              <a:rPr lang="nb-NO" sz="2400" b="1" dirty="0" err="1"/>
              <a:t>candidates</a:t>
            </a:r>
            <a:r>
              <a:rPr lang="nb-NO" sz="2400" b="1" dirty="0"/>
              <a:t>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sufficient</a:t>
            </a:r>
            <a:r>
              <a:rPr lang="nb-NO" sz="2400" dirty="0"/>
              <a:t> support from </a:t>
            </a:r>
            <a:r>
              <a:rPr lang="nb-NO" sz="2400" dirty="0" err="1"/>
              <a:t>remaining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</a:p>
          <a:p>
            <a:pPr>
              <a:spcAft>
                <a:spcPts val="600"/>
              </a:spcAft>
            </a:pPr>
            <a:r>
              <a:rPr lang="nb-NO" sz="2400" b="1" dirty="0"/>
              <a:t>Re-</a:t>
            </a:r>
            <a:r>
              <a:rPr lang="nb-NO" sz="2400" b="1" dirty="0" err="1"/>
              <a:t>align</a:t>
            </a:r>
            <a:r>
              <a:rPr lang="nb-NO" sz="2400" b="1" dirty="0"/>
              <a:t> </a:t>
            </a:r>
            <a:r>
              <a:rPr lang="nb-NO" sz="2400" b="1" dirty="0" err="1"/>
              <a:t>using</a:t>
            </a:r>
            <a:r>
              <a:rPr lang="nb-NO" sz="2400" b="1" dirty="0"/>
              <a:t> all </a:t>
            </a:r>
            <a:r>
              <a:rPr lang="nb-NO" sz="2400" b="1" dirty="0" err="1"/>
              <a:t>reads</a:t>
            </a:r>
            <a:r>
              <a:rPr lang="nb-NO" sz="2400" dirty="0"/>
              <a:t>, or </a:t>
            </a:r>
            <a:r>
              <a:rPr lang="nb-NO" sz="2400" dirty="0" err="1"/>
              <a:t>only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reads</a:t>
            </a:r>
            <a:r>
              <a:rPr lang="nb-NO" sz="2400" dirty="0"/>
              <a:t>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were</a:t>
            </a:r>
            <a:r>
              <a:rPr lang="nb-NO" sz="2400" dirty="0"/>
              <a:t> </a:t>
            </a:r>
            <a:r>
              <a:rPr lang="nb-NO" sz="2400" dirty="0" err="1"/>
              <a:t>unmapped</a:t>
            </a:r>
            <a:r>
              <a:rPr lang="nb-NO" sz="2400" dirty="0"/>
              <a:t> </a:t>
            </a:r>
            <a:r>
              <a:rPr lang="nb-NO" sz="2400" dirty="0" err="1"/>
              <a:t>after</a:t>
            </a:r>
            <a:r>
              <a:rPr lang="nb-NO" sz="2400" dirty="0"/>
              <a:t> </a:t>
            </a:r>
            <a:r>
              <a:rPr lang="nb-NO" sz="2400" dirty="0" err="1"/>
              <a:t>genome</a:t>
            </a:r>
            <a:r>
              <a:rPr lang="nb-NO" sz="2400" dirty="0"/>
              <a:t> </a:t>
            </a:r>
            <a:r>
              <a:rPr lang="nb-NO" sz="2400" dirty="0" err="1"/>
              <a:t>alignment</a:t>
            </a:r>
            <a:r>
              <a:rPr lang="nb-NO" sz="2400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90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8807</Words>
  <Application>Microsoft Macintosh PowerPoint</Application>
  <PresentationFormat>On-screen Show (4:3)</PresentationFormat>
  <Paragraphs>898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Wingdings</vt:lpstr>
      <vt:lpstr>Office Theme</vt:lpstr>
      <vt:lpstr>RNA-Seq – Analysis</vt:lpstr>
      <vt:lpstr>Sequence alignment</vt:lpstr>
      <vt:lpstr>Alignment and Analysis challenges  in RNA-Seq data</vt:lpstr>
      <vt:lpstr>Splice Junction mapping – A challenge in RNA-Seq</vt:lpstr>
      <vt:lpstr>Splice-junction catalogues: 1. From transcriptome annotation</vt:lpstr>
      <vt:lpstr>Splice-junction catalogues: 2. Theoretical junctions from transcriptome annotation</vt:lpstr>
      <vt:lpstr>Splice-junction catalogues: 2. Theoretical junctions from transcriptome annotation</vt:lpstr>
      <vt:lpstr>Read-through gene fusions by theoretical splice junction mapping</vt:lpstr>
      <vt:lpstr>Splice-junction catalogues: 3. Novel transcripts and splice junctions from data</vt:lpstr>
      <vt:lpstr>Splice-junction catalogues: 3. Novel transcripts and splice junctions from data</vt:lpstr>
      <vt:lpstr>Single-end, short read length De-novo transcript discovery in TopHat 1 – exon-based coverage-search</vt:lpstr>
      <vt:lpstr>De-novo transcript discovery in TopHat 1</vt:lpstr>
      <vt:lpstr>De-novo transcript discovery in TopHat 1</vt:lpstr>
      <vt:lpstr>De-novo transcript discovery in TopHat 1</vt:lpstr>
      <vt:lpstr>De-novo transcript discovery of paired-end reads with short and intermediate read-lengths (30-50bp) </vt:lpstr>
      <vt:lpstr>Identify splice-junction from paired-end reads</vt:lpstr>
      <vt:lpstr>Identify splice-junction from paired-end reads</vt:lpstr>
      <vt:lpstr>Fusion and isoforms by sequence segmentation (MapSplice and TopHat2)</vt:lpstr>
      <vt:lpstr>Fusion and isoforms by sequence segmentation (MapSplice and TopHat2)</vt:lpstr>
      <vt:lpstr>PowerPoint Presentation</vt:lpstr>
      <vt:lpstr>Sequence segmentation of longer reads (MapSplice) </vt:lpstr>
      <vt:lpstr>Sequence segmentation of longer reads (MapSplice) </vt:lpstr>
      <vt:lpstr>Sequence segmentation of longer reads (MapSplice) </vt:lpstr>
      <vt:lpstr>Sequence segmentation of longer reads (MapSplice) </vt:lpstr>
      <vt:lpstr>Sequence segmentation of longer reads (MapSplice) </vt:lpstr>
      <vt:lpstr>How to find junctions with best support?</vt:lpstr>
      <vt:lpstr>New and faster RNA-Seq aligners</vt:lpstr>
      <vt:lpstr>New and faster RNA-Seq aligners</vt:lpstr>
      <vt:lpstr>New and faster RNA-Seq aligners</vt:lpstr>
      <vt:lpstr>New and faster RNA-Seq aligners</vt:lpstr>
      <vt:lpstr>New and faster RNA-Seq aligners</vt:lpstr>
      <vt:lpstr>Isoform identifiaction, abundance estimation and differential expression from RNA-Seq</vt:lpstr>
      <vt:lpstr>Isoform identification and abundance etimation </vt:lpstr>
      <vt:lpstr>Isoform identification and abundance etimation in Cufflinks</vt:lpstr>
      <vt:lpstr>Isoform identification in Cufflinks</vt:lpstr>
      <vt:lpstr>Isoform identification in Cufflinks</vt:lpstr>
      <vt:lpstr>Isoform abundance  estimation in Cufflinks</vt:lpstr>
      <vt:lpstr>Isoform abundance  estimation in StringTie</vt:lpstr>
      <vt:lpstr>Isoform abundance  estimation in StringTie</vt:lpstr>
      <vt:lpstr>Isoform abundance  estimation in StringTie</vt:lpstr>
      <vt:lpstr>Transcriptome and isoform abundance estimation using k-mers (Sailfish and kallisto)</vt:lpstr>
      <vt:lpstr>Transcriptome and isoform abundance estimation using k-mers (Sailfish and kallisto)</vt:lpstr>
      <vt:lpstr>Sailfish</vt:lpstr>
      <vt:lpstr>Sailfish</vt:lpstr>
      <vt:lpstr>Sailfish</vt:lpstr>
      <vt:lpstr>kallisto</vt:lpstr>
      <vt:lpstr>kallisto</vt:lpstr>
      <vt:lpstr>kallisto</vt:lpstr>
      <vt:lpstr>kallisto</vt:lpstr>
      <vt:lpstr>kallisto</vt:lpstr>
      <vt:lpstr>kallisto</vt:lpstr>
      <vt:lpstr>kallisto</vt:lpstr>
      <vt:lpstr>kallisto</vt:lpstr>
      <vt:lpstr>kallisto vs StringTie</vt:lpstr>
      <vt:lpstr>Isoform expression by analysing relative abundance of exons</vt:lpstr>
      <vt:lpstr>How to model differential expression?</vt:lpstr>
      <vt:lpstr>Count measures: RPKM/FPKM</vt:lpstr>
      <vt:lpstr>Isoform differential expression from RNA-Seq</vt:lpstr>
      <vt:lpstr>Isoform differential expression from RNA-Seq</vt:lpstr>
      <vt:lpstr>Differential expression analysis in RNA-Seq</vt:lpstr>
      <vt:lpstr>How to model differential expression?</vt:lpstr>
      <vt:lpstr>How to model differential expression?</vt:lpstr>
      <vt:lpstr>How to model differential expression in situations with few replicates?</vt:lpstr>
      <vt:lpstr>How to model differential expression?</vt:lpstr>
      <vt:lpstr>DESeq, edgeR and voom</vt:lpstr>
      <vt:lpstr>Borrowed variance</vt:lpstr>
      <vt:lpstr>Borrowed variance</vt:lpstr>
      <vt:lpstr>Replicates, Normalisation and Power</vt:lpstr>
      <vt:lpstr>How good are the RNA-Seq pipelines?</vt:lpstr>
      <vt:lpstr>For the exercise</vt:lpstr>
      <vt:lpstr>Counting reads according to genome feature annotations</vt:lpstr>
      <vt:lpstr>1. Standard alignment, gene counts and differential expression </vt:lpstr>
      <vt:lpstr>2. Reference based de novo transcript discovery, isoforms and differential expression  </vt:lpstr>
      <vt:lpstr>3. Isoform abundance estimation and differential expression from reference transcriptome </vt:lpstr>
      <vt:lpstr>4. Abundance estimation and and differential expression from completely de novo assembled transcriptome </vt:lpstr>
      <vt:lpstr>PowerPoint Presentation</vt:lpstr>
    </vt:vector>
  </TitlesOfParts>
  <Company>DMF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Beck Rye</dc:creator>
  <cp:lastModifiedBy>Microsoft Office User</cp:lastModifiedBy>
  <cp:revision>589</cp:revision>
  <cp:lastPrinted>2017-09-22T11:53:57Z</cp:lastPrinted>
  <dcterms:created xsi:type="dcterms:W3CDTF">2013-06-17T05:55:26Z</dcterms:created>
  <dcterms:modified xsi:type="dcterms:W3CDTF">2020-07-28T18:26:37Z</dcterms:modified>
</cp:coreProperties>
</file>