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315" r:id="rId4"/>
    <p:sldId id="316" r:id="rId5"/>
    <p:sldId id="258" r:id="rId6"/>
    <p:sldId id="259" r:id="rId7"/>
    <p:sldId id="314" r:id="rId8"/>
    <p:sldId id="263" r:id="rId9"/>
    <p:sldId id="260" r:id="rId10"/>
    <p:sldId id="262" r:id="rId11"/>
    <p:sldId id="313" r:id="rId12"/>
    <p:sldId id="319" r:id="rId13"/>
    <p:sldId id="317" r:id="rId14"/>
    <p:sldId id="318" r:id="rId15"/>
    <p:sldId id="264" r:id="rId16"/>
    <p:sldId id="297" r:id="rId17"/>
    <p:sldId id="266" r:id="rId18"/>
    <p:sldId id="267" r:id="rId19"/>
    <p:sldId id="320" r:id="rId20"/>
    <p:sldId id="282" r:id="rId21"/>
    <p:sldId id="268" r:id="rId22"/>
    <p:sldId id="269" r:id="rId23"/>
    <p:sldId id="270" r:id="rId24"/>
    <p:sldId id="271" r:id="rId25"/>
    <p:sldId id="272" r:id="rId26"/>
    <p:sldId id="273" r:id="rId27"/>
    <p:sldId id="274" r:id="rId28"/>
    <p:sldId id="277" r:id="rId29"/>
    <p:sldId id="275" r:id="rId30"/>
    <p:sldId id="279" r:id="rId31"/>
    <p:sldId id="278" r:id="rId32"/>
    <p:sldId id="280" r:id="rId33"/>
    <p:sldId id="283" r:id="rId34"/>
    <p:sldId id="284" r:id="rId35"/>
    <p:sldId id="285" r:id="rId36"/>
    <p:sldId id="286" r:id="rId37"/>
    <p:sldId id="298" r:id="rId38"/>
    <p:sldId id="302" r:id="rId39"/>
    <p:sldId id="304" r:id="rId40"/>
    <p:sldId id="324" r:id="rId41"/>
    <p:sldId id="309" r:id="rId42"/>
    <p:sldId id="301" r:id="rId43"/>
    <p:sldId id="322" r:id="rId44"/>
    <p:sldId id="321" r:id="rId45"/>
    <p:sldId id="291" r:id="rId46"/>
    <p:sldId id="293" r:id="rId47"/>
    <p:sldId id="296" r:id="rId48"/>
    <p:sldId id="323" r:id="rId49"/>
    <p:sldId id="292" r:id="rId50"/>
    <p:sldId id="294" r:id="rId51"/>
  </p:sldIdLst>
  <p:sldSz cx="9144000" cy="6858000" type="screen4x3"/>
  <p:notesSz cx="6797675" cy="9926638"/>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3" autoAdjust="0"/>
    <p:restoredTop sz="77454" autoAdjust="0"/>
  </p:normalViewPr>
  <p:slideViewPr>
    <p:cSldViewPr>
      <p:cViewPr varScale="1">
        <p:scale>
          <a:sx n="86" d="100"/>
          <a:sy n="86" d="100"/>
        </p:scale>
        <p:origin x="2376"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50444" y="0"/>
            <a:ext cx="2945659" cy="496332"/>
          </a:xfrm>
          <a:prstGeom prst="rect">
            <a:avLst/>
          </a:prstGeom>
        </p:spPr>
        <p:txBody>
          <a:bodyPr vert="horz" lIns="91440" tIns="45720" rIns="91440" bIns="45720" rtlCol="0"/>
          <a:lstStyle>
            <a:lvl1pPr algn="r">
              <a:defRPr sz="1200"/>
            </a:lvl1pPr>
          </a:lstStyle>
          <a:p>
            <a:fld id="{05FDB894-8056-4A48-A6C2-7B71B18BBA89}" type="datetimeFigureOut">
              <a:rPr lang="nb-NO" smtClean="0"/>
              <a:t>09.03.2020</a:t>
            </a:fld>
            <a:endParaRPr lang="nb-NO"/>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50444" y="9428583"/>
            <a:ext cx="2945659" cy="496332"/>
          </a:xfrm>
          <a:prstGeom prst="rect">
            <a:avLst/>
          </a:prstGeom>
        </p:spPr>
        <p:txBody>
          <a:bodyPr vert="horz" lIns="91440" tIns="45720" rIns="91440" bIns="45720" rtlCol="0" anchor="b"/>
          <a:lstStyle>
            <a:lvl1pPr algn="r">
              <a:defRPr sz="1200"/>
            </a:lvl1pPr>
          </a:lstStyle>
          <a:p>
            <a:fld id="{4AC9A145-3BD7-48FB-AAC3-7EECF1D4101E}" type="slidenum">
              <a:rPr lang="nb-NO" smtClean="0"/>
              <a:t>‹#›</a:t>
            </a:fld>
            <a:endParaRPr lang="nb-NO"/>
          </a:p>
        </p:txBody>
      </p:sp>
    </p:spTree>
    <p:extLst>
      <p:ext uri="{BB962C8B-B14F-4D97-AF65-F5344CB8AC3E}">
        <p14:creationId xmlns:p14="http://schemas.microsoft.com/office/powerpoint/2010/main" val="2321960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10"/>
          </p:nvPr>
        </p:nvSpPr>
        <p:spPr/>
        <p:txBody>
          <a:bodyPr/>
          <a:lstStyle/>
          <a:p>
            <a:fld id="{4AC9A145-3BD7-48FB-AAC3-7EECF1D4101E}" type="slidenum">
              <a:rPr lang="nb-NO" smtClean="0"/>
              <a:t>1</a:t>
            </a:fld>
            <a:endParaRPr lang="nb-NO"/>
          </a:p>
        </p:txBody>
      </p:sp>
    </p:spTree>
    <p:extLst>
      <p:ext uri="{BB962C8B-B14F-4D97-AF65-F5344CB8AC3E}">
        <p14:creationId xmlns:p14="http://schemas.microsoft.com/office/powerpoint/2010/main" val="1313605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Not only single enhancers/silencers and binding proteins, but often a complex combination of events lead to alternative splicing</a:t>
            </a:r>
            <a:endParaRPr lang="nb-NO"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nb-NO"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SR-family of proteins: Family of arginine and serine-rich proteins (How many?) (30?). Don’t know why these are so good for RNA-binding though…). (RRM- RNA-recognition-motif in the N-terminal, SR-rich C-terminal tail)</a:t>
            </a:r>
            <a:endParaRPr lang="nb-NO"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nb-NO"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Figure: </a:t>
            </a:r>
            <a:endParaRPr lang="nb-NO"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Constitutive exons – always used. Enhancers promoting the splice sites, and silencers repressing nearby cryptic splice-sites. Enhancers/silencers = high</a:t>
            </a:r>
            <a:endParaRPr lang="nb-NO"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nb-NO"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Alternative exon: Enhancers which include, and silencers which suppress exon inclusion. Context specific, inclusion depend on which proteins and sites that have a binding preference. Enhancers/Silencers = equal amounts </a:t>
            </a:r>
            <a:endParaRPr lang="nb-NO"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nb-NO"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Cryptic splice sites: Not used. Generally surrounded by silencers. Enhancers/Silencers = very low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Silencers are also</a:t>
            </a:r>
            <a:r>
              <a:rPr lang="en-US" sz="1200" kern="1200" baseline="0" dirty="0">
                <a:solidFill>
                  <a:schemeClr val="tx1"/>
                </a:solidFill>
                <a:effectLst/>
                <a:latin typeface="+mn-lt"/>
                <a:ea typeface="+mn-ea"/>
                <a:cs typeface="+mn-cs"/>
              </a:rPr>
              <a:t> enriched in the </a:t>
            </a:r>
            <a:r>
              <a:rPr lang="en-US" sz="1200" kern="1200" baseline="0" dirty="0" err="1">
                <a:solidFill>
                  <a:schemeClr val="tx1"/>
                </a:solidFill>
                <a:effectLst/>
                <a:latin typeface="+mn-lt"/>
                <a:ea typeface="+mn-ea"/>
                <a:cs typeface="+mn-cs"/>
              </a:rPr>
              <a:t>intronic</a:t>
            </a:r>
            <a:r>
              <a:rPr lang="en-US" sz="1200" kern="1200" baseline="0" dirty="0">
                <a:solidFill>
                  <a:schemeClr val="tx1"/>
                </a:solidFill>
                <a:effectLst/>
                <a:latin typeface="+mn-lt"/>
                <a:ea typeface="+mn-ea"/>
                <a:cs typeface="+mn-cs"/>
              </a:rPr>
              <a:t> “flanks” of constitutive exons (probably “fermenting” the correct exon, making sure it is stably and correctly spliced). This trend is more uncertain. Enhancers also found in flanking introns (but maybe that is for alternative exons+)</a:t>
            </a:r>
            <a:endParaRPr lang="nb-NO" sz="1200" kern="1200" dirty="0">
              <a:solidFill>
                <a:schemeClr val="tx1"/>
              </a:solidFill>
              <a:effectLst/>
              <a:latin typeface="+mn-lt"/>
              <a:ea typeface="+mn-ea"/>
              <a:cs typeface="+mn-cs"/>
            </a:endParaRPr>
          </a:p>
          <a:p>
            <a:endParaRPr lang="nb-NO" dirty="0"/>
          </a:p>
          <a:p>
            <a:r>
              <a:rPr lang="nb-NO" dirty="0" err="1"/>
              <a:t>Use</a:t>
            </a:r>
            <a:r>
              <a:rPr lang="nb-NO" dirty="0"/>
              <a:t> </a:t>
            </a:r>
            <a:r>
              <a:rPr lang="nb-NO" dirty="0" err="1"/>
              <a:t>of</a:t>
            </a:r>
            <a:r>
              <a:rPr lang="nb-NO" dirty="0"/>
              <a:t> </a:t>
            </a:r>
            <a:r>
              <a:rPr lang="nb-NO" dirty="0" err="1"/>
              <a:t>enhancer</a:t>
            </a:r>
            <a:r>
              <a:rPr lang="nb-NO" dirty="0"/>
              <a:t> </a:t>
            </a:r>
            <a:r>
              <a:rPr lang="nb-NO" dirty="0" err="1"/>
              <a:t>sequences</a:t>
            </a:r>
            <a:r>
              <a:rPr lang="nb-NO" baseline="0" dirty="0"/>
              <a:t> </a:t>
            </a:r>
            <a:r>
              <a:rPr lang="nb-NO" baseline="0" dirty="0" err="1"/>
              <a:t>may</a:t>
            </a:r>
            <a:r>
              <a:rPr lang="nb-NO" baseline="0" dirty="0"/>
              <a:t> be </a:t>
            </a:r>
            <a:r>
              <a:rPr lang="nb-NO" baseline="0" dirty="0" err="1"/>
              <a:t>tissue-specific</a:t>
            </a:r>
            <a:endParaRPr lang="nb-NO" dirty="0"/>
          </a:p>
        </p:txBody>
      </p:sp>
      <p:sp>
        <p:nvSpPr>
          <p:cNvPr id="4" name="Slide Number Placeholder 3"/>
          <p:cNvSpPr>
            <a:spLocks noGrp="1"/>
          </p:cNvSpPr>
          <p:nvPr>
            <p:ph type="sldNum" sz="quarter" idx="10"/>
          </p:nvPr>
        </p:nvSpPr>
        <p:spPr/>
        <p:txBody>
          <a:bodyPr/>
          <a:lstStyle/>
          <a:p>
            <a:fld id="{4AC9A145-3BD7-48FB-AAC3-7EECF1D4101E}" type="slidenum">
              <a:rPr lang="nb-NO" smtClean="0"/>
              <a:t>10</a:t>
            </a:fld>
            <a:endParaRPr lang="nb-NO"/>
          </a:p>
        </p:txBody>
      </p:sp>
    </p:spTree>
    <p:extLst>
      <p:ext uri="{BB962C8B-B14F-4D97-AF65-F5344CB8AC3E}">
        <p14:creationId xmlns:p14="http://schemas.microsoft.com/office/powerpoint/2010/main" val="4020438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err="1"/>
              <a:t>Maybe</a:t>
            </a:r>
            <a:r>
              <a:rPr lang="nb-NO" dirty="0"/>
              <a:t> </a:t>
            </a:r>
            <a:r>
              <a:rPr lang="nb-NO" dirty="0" err="1"/>
              <a:t>explain</a:t>
            </a:r>
            <a:r>
              <a:rPr lang="nb-NO" dirty="0"/>
              <a:t> </a:t>
            </a:r>
            <a:r>
              <a:rPr lang="nb-NO" dirty="0" err="1"/>
              <a:t>what</a:t>
            </a:r>
            <a:r>
              <a:rPr lang="nb-NO" dirty="0"/>
              <a:t> </a:t>
            </a:r>
            <a:r>
              <a:rPr lang="nb-NO" dirty="0" err="1"/>
              <a:t>differentiation</a:t>
            </a:r>
            <a:r>
              <a:rPr lang="nb-NO" dirty="0"/>
              <a:t> </a:t>
            </a:r>
            <a:r>
              <a:rPr lang="nb-NO" dirty="0" err="1"/>
              <a:t>means</a:t>
            </a:r>
            <a:r>
              <a:rPr lang="nb-NO" dirty="0"/>
              <a:t>?</a:t>
            </a:r>
          </a:p>
          <a:p>
            <a:endParaRPr lang="nb-NO" dirty="0"/>
          </a:p>
          <a:p>
            <a:r>
              <a:rPr lang="nb-NO" dirty="0"/>
              <a:t>One </a:t>
            </a:r>
            <a:r>
              <a:rPr lang="nb-NO" dirty="0" err="1"/>
              <a:t>could</a:t>
            </a:r>
            <a:r>
              <a:rPr lang="nb-NO" dirty="0"/>
              <a:t> </a:t>
            </a:r>
            <a:r>
              <a:rPr lang="nb-NO" dirty="0" err="1"/>
              <a:t>probably</a:t>
            </a:r>
            <a:r>
              <a:rPr lang="nb-NO" dirty="0"/>
              <a:t> </a:t>
            </a:r>
            <a:r>
              <a:rPr lang="nb-NO" dirty="0" err="1"/>
              <a:t>draw</a:t>
            </a:r>
            <a:r>
              <a:rPr lang="nb-NO" dirty="0"/>
              <a:t> </a:t>
            </a:r>
            <a:r>
              <a:rPr lang="nb-NO" dirty="0" err="1"/>
              <a:t>the</a:t>
            </a:r>
            <a:r>
              <a:rPr lang="nb-NO" dirty="0"/>
              <a:t> </a:t>
            </a:r>
            <a:r>
              <a:rPr lang="nb-NO" dirty="0" err="1"/>
              <a:t>process</a:t>
            </a:r>
            <a:r>
              <a:rPr lang="nb-NO" dirty="0"/>
              <a:t> on </a:t>
            </a:r>
            <a:r>
              <a:rPr lang="nb-NO" dirty="0" err="1"/>
              <a:t>the</a:t>
            </a:r>
            <a:r>
              <a:rPr lang="nb-NO" dirty="0"/>
              <a:t> </a:t>
            </a:r>
            <a:r>
              <a:rPr lang="nb-NO" dirty="0" err="1"/>
              <a:t>blackboard</a:t>
            </a:r>
            <a:r>
              <a:rPr lang="nb-NO" dirty="0"/>
              <a:t>?</a:t>
            </a:r>
          </a:p>
        </p:txBody>
      </p:sp>
      <p:sp>
        <p:nvSpPr>
          <p:cNvPr id="4" name="Slide Number Placeholder 3"/>
          <p:cNvSpPr>
            <a:spLocks noGrp="1"/>
          </p:cNvSpPr>
          <p:nvPr>
            <p:ph type="sldNum" sz="quarter" idx="10"/>
          </p:nvPr>
        </p:nvSpPr>
        <p:spPr/>
        <p:txBody>
          <a:bodyPr/>
          <a:lstStyle/>
          <a:p>
            <a:fld id="{4AC9A145-3BD7-48FB-AAC3-7EECF1D4101E}" type="slidenum">
              <a:rPr lang="nb-NO" smtClean="0"/>
              <a:t>11</a:t>
            </a:fld>
            <a:endParaRPr lang="nb-NO"/>
          </a:p>
        </p:txBody>
      </p:sp>
    </p:spTree>
    <p:extLst>
      <p:ext uri="{BB962C8B-B14F-4D97-AF65-F5344CB8AC3E}">
        <p14:creationId xmlns:p14="http://schemas.microsoft.com/office/powerpoint/2010/main" val="1117671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err="1"/>
              <a:t>Maybe</a:t>
            </a:r>
            <a:r>
              <a:rPr lang="nb-NO" dirty="0"/>
              <a:t> </a:t>
            </a:r>
            <a:r>
              <a:rPr lang="nb-NO" dirty="0" err="1"/>
              <a:t>explain</a:t>
            </a:r>
            <a:r>
              <a:rPr lang="nb-NO" dirty="0"/>
              <a:t> </a:t>
            </a:r>
            <a:r>
              <a:rPr lang="nb-NO" dirty="0" err="1"/>
              <a:t>what</a:t>
            </a:r>
            <a:r>
              <a:rPr lang="nb-NO" dirty="0"/>
              <a:t> </a:t>
            </a:r>
            <a:r>
              <a:rPr lang="nb-NO" dirty="0" err="1"/>
              <a:t>differentiation</a:t>
            </a:r>
            <a:r>
              <a:rPr lang="nb-NO" dirty="0"/>
              <a:t> </a:t>
            </a:r>
            <a:r>
              <a:rPr lang="nb-NO" dirty="0" err="1"/>
              <a:t>means</a:t>
            </a:r>
            <a:r>
              <a:rPr lang="nb-NO" dirty="0"/>
              <a:t>?</a:t>
            </a:r>
          </a:p>
          <a:p>
            <a:endParaRPr lang="nb-NO" dirty="0"/>
          </a:p>
          <a:p>
            <a:r>
              <a:rPr lang="nb-NO" dirty="0"/>
              <a:t>One </a:t>
            </a:r>
            <a:r>
              <a:rPr lang="nb-NO" dirty="0" err="1"/>
              <a:t>could</a:t>
            </a:r>
            <a:r>
              <a:rPr lang="nb-NO" dirty="0"/>
              <a:t> </a:t>
            </a:r>
            <a:r>
              <a:rPr lang="nb-NO" dirty="0" err="1"/>
              <a:t>probably</a:t>
            </a:r>
            <a:r>
              <a:rPr lang="nb-NO" dirty="0"/>
              <a:t> </a:t>
            </a:r>
            <a:r>
              <a:rPr lang="nb-NO" dirty="0" err="1"/>
              <a:t>draw</a:t>
            </a:r>
            <a:r>
              <a:rPr lang="nb-NO" dirty="0"/>
              <a:t> </a:t>
            </a:r>
            <a:r>
              <a:rPr lang="nb-NO" dirty="0" err="1"/>
              <a:t>the</a:t>
            </a:r>
            <a:r>
              <a:rPr lang="nb-NO" dirty="0"/>
              <a:t> </a:t>
            </a:r>
            <a:r>
              <a:rPr lang="nb-NO" dirty="0" err="1"/>
              <a:t>process</a:t>
            </a:r>
            <a:r>
              <a:rPr lang="nb-NO" dirty="0"/>
              <a:t> on </a:t>
            </a:r>
            <a:r>
              <a:rPr lang="nb-NO" dirty="0" err="1"/>
              <a:t>the</a:t>
            </a:r>
            <a:r>
              <a:rPr lang="nb-NO" dirty="0"/>
              <a:t> </a:t>
            </a:r>
            <a:r>
              <a:rPr lang="nb-NO" dirty="0" err="1"/>
              <a:t>blackboard</a:t>
            </a:r>
            <a:r>
              <a:rPr lang="nb-NO" dirty="0"/>
              <a:t>?</a:t>
            </a:r>
          </a:p>
        </p:txBody>
      </p:sp>
      <p:sp>
        <p:nvSpPr>
          <p:cNvPr id="4" name="Slide Number Placeholder 3"/>
          <p:cNvSpPr>
            <a:spLocks noGrp="1"/>
          </p:cNvSpPr>
          <p:nvPr>
            <p:ph type="sldNum" sz="quarter" idx="10"/>
          </p:nvPr>
        </p:nvSpPr>
        <p:spPr/>
        <p:txBody>
          <a:bodyPr/>
          <a:lstStyle/>
          <a:p>
            <a:fld id="{4AC9A145-3BD7-48FB-AAC3-7EECF1D4101E}" type="slidenum">
              <a:rPr lang="nb-NO" smtClean="0"/>
              <a:t>12</a:t>
            </a:fld>
            <a:endParaRPr lang="nb-NO"/>
          </a:p>
        </p:txBody>
      </p:sp>
    </p:spTree>
    <p:extLst>
      <p:ext uri="{BB962C8B-B14F-4D97-AF65-F5344CB8AC3E}">
        <p14:creationId xmlns:p14="http://schemas.microsoft.com/office/powerpoint/2010/main" val="1117671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err="1"/>
              <a:t>Maybe</a:t>
            </a:r>
            <a:r>
              <a:rPr lang="nb-NO" dirty="0"/>
              <a:t> </a:t>
            </a:r>
            <a:r>
              <a:rPr lang="nb-NO" dirty="0" err="1"/>
              <a:t>explain</a:t>
            </a:r>
            <a:r>
              <a:rPr lang="nb-NO" dirty="0"/>
              <a:t> </a:t>
            </a:r>
            <a:r>
              <a:rPr lang="nb-NO" dirty="0" err="1"/>
              <a:t>what</a:t>
            </a:r>
            <a:r>
              <a:rPr lang="nb-NO" dirty="0"/>
              <a:t> </a:t>
            </a:r>
            <a:r>
              <a:rPr lang="nb-NO" dirty="0" err="1"/>
              <a:t>differentiation</a:t>
            </a:r>
            <a:r>
              <a:rPr lang="nb-NO" dirty="0"/>
              <a:t> </a:t>
            </a:r>
            <a:r>
              <a:rPr lang="nb-NO" dirty="0" err="1"/>
              <a:t>means</a:t>
            </a:r>
            <a:r>
              <a:rPr lang="nb-NO" dirty="0"/>
              <a:t>?</a:t>
            </a:r>
          </a:p>
          <a:p>
            <a:endParaRPr lang="nb-NO" dirty="0"/>
          </a:p>
          <a:p>
            <a:r>
              <a:rPr lang="nb-NO" dirty="0"/>
              <a:t>One </a:t>
            </a:r>
            <a:r>
              <a:rPr lang="nb-NO" dirty="0" err="1"/>
              <a:t>could</a:t>
            </a:r>
            <a:r>
              <a:rPr lang="nb-NO" dirty="0"/>
              <a:t> </a:t>
            </a:r>
            <a:r>
              <a:rPr lang="nb-NO" dirty="0" err="1"/>
              <a:t>probably</a:t>
            </a:r>
            <a:r>
              <a:rPr lang="nb-NO" dirty="0"/>
              <a:t> </a:t>
            </a:r>
            <a:r>
              <a:rPr lang="nb-NO" dirty="0" err="1"/>
              <a:t>draw</a:t>
            </a:r>
            <a:r>
              <a:rPr lang="nb-NO" dirty="0"/>
              <a:t> </a:t>
            </a:r>
            <a:r>
              <a:rPr lang="nb-NO" dirty="0" err="1"/>
              <a:t>the</a:t>
            </a:r>
            <a:r>
              <a:rPr lang="nb-NO" dirty="0"/>
              <a:t> </a:t>
            </a:r>
            <a:r>
              <a:rPr lang="nb-NO" dirty="0" err="1"/>
              <a:t>process</a:t>
            </a:r>
            <a:r>
              <a:rPr lang="nb-NO" dirty="0"/>
              <a:t> on </a:t>
            </a:r>
            <a:r>
              <a:rPr lang="nb-NO" dirty="0" err="1"/>
              <a:t>the</a:t>
            </a:r>
            <a:r>
              <a:rPr lang="nb-NO" dirty="0"/>
              <a:t> </a:t>
            </a:r>
            <a:r>
              <a:rPr lang="nb-NO" dirty="0" err="1"/>
              <a:t>blackboard</a:t>
            </a:r>
            <a:r>
              <a:rPr lang="nb-NO" dirty="0"/>
              <a:t>?</a:t>
            </a:r>
          </a:p>
        </p:txBody>
      </p:sp>
      <p:sp>
        <p:nvSpPr>
          <p:cNvPr id="4" name="Slide Number Placeholder 3"/>
          <p:cNvSpPr>
            <a:spLocks noGrp="1"/>
          </p:cNvSpPr>
          <p:nvPr>
            <p:ph type="sldNum" sz="quarter" idx="10"/>
          </p:nvPr>
        </p:nvSpPr>
        <p:spPr/>
        <p:txBody>
          <a:bodyPr/>
          <a:lstStyle/>
          <a:p>
            <a:fld id="{4AC9A145-3BD7-48FB-AAC3-7EECF1D4101E}" type="slidenum">
              <a:rPr lang="nb-NO" smtClean="0"/>
              <a:t>13</a:t>
            </a:fld>
            <a:endParaRPr lang="nb-NO"/>
          </a:p>
        </p:txBody>
      </p:sp>
    </p:spTree>
    <p:extLst>
      <p:ext uri="{BB962C8B-B14F-4D97-AF65-F5344CB8AC3E}">
        <p14:creationId xmlns:p14="http://schemas.microsoft.com/office/powerpoint/2010/main" val="1117671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err="1"/>
              <a:t>Maybe</a:t>
            </a:r>
            <a:r>
              <a:rPr lang="nb-NO" dirty="0"/>
              <a:t> </a:t>
            </a:r>
            <a:r>
              <a:rPr lang="nb-NO" dirty="0" err="1"/>
              <a:t>explain</a:t>
            </a:r>
            <a:r>
              <a:rPr lang="nb-NO" dirty="0"/>
              <a:t> </a:t>
            </a:r>
            <a:r>
              <a:rPr lang="nb-NO" dirty="0" err="1"/>
              <a:t>what</a:t>
            </a:r>
            <a:r>
              <a:rPr lang="nb-NO" dirty="0"/>
              <a:t> </a:t>
            </a:r>
            <a:r>
              <a:rPr lang="nb-NO" dirty="0" err="1"/>
              <a:t>differentiation</a:t>
            </a:r>
            <a:r>
              <a:rPr lang="nb-NO" dirty="0"/>
              <a:t> </a:t>
            </a:r>
            <a:r>
              <a:rPr lang="nb-NO" dirty="0" err="1"/>
              <a:t>means</a:t>
            </a:r>
            <a:r>
              <a:rPr lang="nb-NO" dirty="0"/>
              <a:t>?</a:t>
            </a:r>
          </a:p>
          <a:p>
            <a:endParaRPr lang="nb-NO" dirty="0"/>
          </a:p>
          <a:p>
            <a:r>
              <a:rPr lang="nb-NO" dirty="0"/>
              <a:t>One </a:t>
            </a:r>
            <a:r>
              <a:rPr lang="nb-NO" dirty="0" err="1"/>
              <a:t>could</a:t>
            </a:r>
            <a:r>
              <a:rPr lang="nb-NO" dirty="0"/>
              <a:t> </a:t>
            </a:r>
            <a:r>
              <a:rPr lang="nb-NO" dirty="0" err="1"/>
              <a:t>probably</a:t>
            </a:r>
            <a:r>
              <a:rPr lang="nb-NO" dirty="0"/>
              <a:t> </a:t>
            </a:r>
            <a:r>
              <a:rPr lang="nb-NO" dirty="0" err="1"/>
              <a:t>draw</a:t>
            </a:r>
            <a:r>
              <a:rPr lang="nb-NO" dirty="0"/>
              <a:t> </a:t>
            </a:r>
            <a:r>
              <a:rPr lang="nb-NO" dirty="0" err="1"/>
              <a:t>the</a:t>
            </a:r>
            <a:r>
              <a:rPr lang="nb-NO" dirty="0"/>
              <a:t> </a:t>
            </a:r>
            <a:r>
              <a:rPr lang="nb-NO" dirty="0" err="1"/>
              <a:t>process</a:t>
            </a:r>
            <a:r>
              <a:rPr lang="nb-NO" dirty="0"/>
              <a:t> on </a:t>
            </a:r>
            <a:r>
              <a:rPr lang="nb-NO" dirty="0" err="1"/>
              <a:t>the</a:t>
            </a:r>
            <a:r>
              <a:rPr lang="nb-NO" dirty="0"/>
              <a:t> </a:t>
            </a:r>
            <a:r>
              <a:rPr lang="nb-NO" dirty="0" err="1"/>
              <a:t>blackboard</a:t>
            </a:r>
            <a:r>
              <a:rPr lang="nb-NO" dirty="0"/>
              <a:t>?</a:t>
            </a:r>
          </a:p>
        </p:txBody>
      </p:sp>
      <p:sp>
        <p:nvSpPr>
          <p:cNvPr id="4" name="Slide Number Placeholder 3"/>
          <p:cNvSpPr>
            <a:spLocks noGrp="1"/>
          </p:cNvSpPr>
          <p:nvPr>
            <p:ph type="sldNum" sz="quarter" idx="10"/>
          </p:nvPr>
        </p:nvSpPr>
        <p:spPr/>
        <p:txBody>
          <a:bodyPr/>
          <a:lstStyle/>
          <a:p>
            <a:fld id="{4AC9A145-3BD7-48FB-AAC3-7EECF1D4101E}" type="slidenum">
              <a:rPr lang="nb-NO" smtClean="0"/>
              <a:t>14</a:t>
            </a:fld>
            <a:endParaRPr lang="nb-NO"/>
          </a:p>
        </p:txBody>
      </p:sp>
    </p:spTree>
    <p:extLst>
      <p:ext uri="{BB962C8B-B14F-4D97-AF65-F5344CB8AC3E}">
        <p14:creationId xmlns:p14="http://schemas.microsoft.com/office/powerpoint/2010/main" val="1117671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50% </a:t>
            </a:r>
            <a:r>
              <a:rPr lang="nb-NO" dirty="0" err="1"/>
              <a:t>was</a:t>
            </a:r>
            <a:r>
              <a:rPr lang="nb-NO" baseline="0" dirty="0"/>
              <a:t> from 2008. May be </a:t>
            </a:r>
            <a:r>
              <a:rPr lang="nb-NO" baseline="0" dirty="0" err="1"/>
              <a:t>higher</a:t>
            </a:r>
            <a:r>
              <a:rPr lang="nb-NO" baseline="0" dirty="0"/>
              <a:t> </a:t>
            </a:r>
            <a:r>
              <a:rPr lang="nb-NO" baseline="0" dirty="0" err="1"/>
              <a:t>today</a:t>
            </a:r>
            <a:r>
              <a:rPr lang="nb-NO" baseline="0" dirty="0"/>
              <a:t>.</a:t>
            </a:r>
          </a:p>
          <a:p>
            <a:endParaRPr lang="nb-NO" baseline="0" dirty="0"/>
          </a:p>
          <a:p>
            <a:r>
              <a:rPr lang="nb-NO" baseline="0" dirty="0" err="1"/>
              <a:t>Use</a:t>
            </a:r>
            <a:r>
              <a:rPr lang="nb-NO" baseline="0" dirty="0"/>
              <a:t> </a:t>
            </a:r>
            <a:r>
              <a:rPr lang="nb-NO" baseline="0" dirty="0" err="1"/>
              <a:t>of</a:t>
            </a:r>
            <a:r>
              <a:rPr lang="nb-NO" baseline="0" dirty="0"/>
              <a:t> alternative </a:t>
            </a:r>
            <a:r>
              <a:rPr lang="nb-NO" baseline="0" dirty="0" err="1"/>
              <a:t>promoters</a:t>
            </a:r>
            <a:r>
              <a:rPr lang="nb-NO" baseline="0" dirty="0"/>
              <a:t> </a:t>
            </a:r>
            <a:r>
              <a:rPr lang="nb-NO" baseline="0" dirty="0" err="1"/>
              <a:t>are</a:t>
            </a:r>
            <a:r>
              <a:rPr lang="nb-NO" baseline="0" dirty="0"/>
              <a:t> </a:t>
            </a:r>
            <a:r>
              <a:rPr lang="nb-NO" baseline="0" dirty="0" err="1"/>
              <a:t>also</a:t>
            </a:r>
            <a:r>
              <a:rPr lang="nb-NO" baseline="0" dirty="0"/>
              <a:t> </a:t>
            </a:r>
            <a:r>
              <a:rPr lang="nb-NO" baseline="0" dirty="0" err="1"/>
              <a:t>linked</a:t>
            </a:r>
            <a:r>
              <a:rPr lang="nb-NO" baseline="0" dirty="0"/>
              <a:t> to alternative </a:t>
            </a:r>
            <a:r>
              <a:rPr lang="nb-NO" baseline="0" dirty="0" err="1"/>
              <a:t>splicing</a:t>
            </a:r>
            <a:endParaRPr lang="nb-NO" baseline="0" dirty="0"/>
          </a:p>
          <a:p>
            <a:endParaRPr lang="nb-NO" baseline="0" dirty="0"/>
          </a:p>
          <a:p>
            <a:r>
              <a:rPr lang="nb-NO" baseline="0" dirty="0" err="1"/>
              <a:t>Changes</a:t>
            </a:r>
            <a:r>
              <a:rPr lang="nb-NO" baseline="0" dirty="0"/>
              <a:t> in 5’UTR (</a:t>
            </a:r>
            <a:r>
              <a:rPr lang="nb-NO" baseline="0" dirty="0" err="1"/>
              <a:t>with</a:t>
            </a:r>
            <a:r>
              <a:rPr lang="nb-NO" baseline="0" dirty="0"/>
              <a:t> </a:t>
            </a:r>
            <a:r>
              <a:rPr lang="nb-NO" baseline="0" dirty="0" err="1"/>
              <a:t>the</a:t>
            </a:r>
            <a:r>
              <a:rPr lang="nb-NO" baseline="0" dirty="0"/>
              <a:t> same </a:t>
            </a:r>
            <a:r>
              <a:rPr lang="nb-NO" baseline="0" dirty="0" err="1"/>
              <a:t>coding</a:t>
            </a:r>
            <a:r>
              <a:rPr lang="nb-NO" baseline="0" dirty="0"/>
              <a:t> </a:t>
            </a:r>
            <a:r>
              <a:rPr lang="nb-NO" baseline="0" dirty="0" err="1"/>
              <a:t>sequence</a:t>
            </a:r>
            <a:r>
              <a:rPr lang="nb-NO" baseline="0" dirty="0"/>
              <a:t>) </a:t>
            </a:r>
            <a:r>
              <a:rPr lang="nb-NO" baseline="0" dirty="0" err="1"/>
              <a:t>may</a:t>
            </a:r>
            <a:r>
              <a:rPr lang="nb-NO" baseline="0" dirty="0"/>
              <a:t> </a:t>
            </a:r>
            <a:r>
              <a:rPr lang="nb-NO" baseline="0" dirty="0" err="1"/>
              <a:t>affect</a:t>
            </a:r>
            <a:r>
              <a:rPr lang="nb-NO" baseline="0" dirty="0"/>
              <a:t> </a:t>
            </a:r>
            <a:r>
              <a:rPr lang="nb-NO" baseline="0" dirty="0" err="1"/>
              <a:t>robosomal</a:t>
            </a:r>
            <a:r>
              <a:rPr lang="nb-NO" baseline="0" dirty="0"/>
              <a:t> </a:t>
            </a:r>
            <a:r>
              <a:rPr lang="nb-NO" baseline="0" dirty="0" err="1"/>
              <a:t>entry</a:t>
            </a:r>
            <a:r>
              <a:rPr lang="nb-NO" baseline="0" dirty="0"/>
              <a:t> </a:t>
            </a:r>
            <a:r>
              <a:rPr lang="nb-NO" baseline="0" dirty="0" err="1"/>
              <a:t>sites</a:t>
            </a:r>
            <a:r>
              <a:rPr lang="nb-NO" baseline="0" dirty="0"/>
              <a:t> and </a:t>
            </a:r>
            <a:r>
              <a:rPr lang="nb-NO" baseline="0" dirty="0" err="1"/>
              <a:t>secondary</a:t>
            </a:r>
            <a:r>
              <a:rPr lang="nb-NO" baseline="0" dirty="0"/>
              <a:t> RNA </a:t>
            </a:r>
            <a:r>
              <a:rPr lang="nb-NO" baseline="0" dirty="0" err="1"/>
              <a:t>structure</a:t>
            </a:r>
            <a:r>
              <a:rPr lang="nb-NO" baseline="0" dirty="0"/>
              <a:t> (folding). Thus </a:t>
            </a:r>
            <a:r>
              <a:rPr lang="nb-NO" baseline="0" dirty="0" err="1"/>
              <a:t>affect</a:t>
            </a:r>
            <a:r>
              <a:rPr lang="nb-NO" baseline="0" dirty="0"/>
              <a:t> binding </a:t>
            </a:r>
            <a:r>
              <a:rPr lang="nb-NO" baseline="0" dirty="0" err="1"/>
              <a:t>of</a:t>
            </a:r>
            <a:r>
              <a:rPr lang="nb-NO" baseline="0" dirty="0"/>
              <a:t> post-</a:t>
            </a:r>
            <a:r>
              <a:rPr lang="nb-NO" baseline="0" dirty="0" err="1"/>
              <a:t>transcriptional</a:t>
            </a:r>
            <a:r>
              <a:rPr lang="nb-NO" baseline="0" dirty="0"/>
              <a:t> proteins. May </a:t>
            </a:r>
            <a:r>
              <a:rPr lang="nb-NO" baseline="0" dirty="0" err="1"/>
              <a:t>also</a:t>
            </a:r>
            <a:r>
              <a:rPr lang="nb-NO" baseline="0" dirty="0"/>
              <a:t> </a:t>
            </a:r>
            <a:r>
              <a:rPr lang="nb-NO" baseline="0" dirty="0" err="1"/>
              <a:t>affect</a:t>
            </a:r>
            <a:r>
              <a:rPr lang="nb-NO" baseline="0" dirty="0"/>
              <a:t> transport</a:t>
            </a:r>
          </a:p>
          <a:p>
            <a:endParaRPr lang="nb-NO" baseline="0" dirty="0"/>
          </a:p>
          <a:p>
            <a:r>
              <a:rPr lang="nb-NO" baseline="0" dirty="0"/>
              <a:t>CYP19A1: </a:t>
            </a:r>
            <a:r>
              <a:rPr lang="nb-NO" baseline="0" dirty="0" err="1"/>
              <a:t>Involved</a:t>
            </a:r>
            <a:r>
              <a:rPr lang="nb-NO" baseline="0" dirty="0"/>
              <a:t> in </a:t>
            </a:r>
            <a:r>
              <a:rPr lang="nb-NO" baseline="0" dirty="0" err="1"/>
              <a:t>drug</a:t>
            </a:r>
            <a:r>
              <a:rPr lang="nb-NO" baseline="0" dirty="0"/>
              <a:t> </a:t>
            </a:r>
            <a:r>
              <a:rPr lang="nb-NO" baseline="0" dirty="0" err="1"/>
              <a:t>metabolism</a:t>
            </a:r>
            <a:r>
              <a:rPr lang="nb-NO" baseline="0" dirty="0"/>
              <a:t> and </a:t>
            </a:r>
            <a:r>
              <a:rPr lang="nb-NO" baseline="0" dirty="0" err="1"/>
              <a:t>cholesterol</a:t>
            </a:r>
            <a:r>
              <a:rPr lang="nb-NO" baseline="0" dirty="0"/>
              <a:t> </a:t>
            </a:r>
            <a:r>
              <a:rPr lang="nb-NO" baseline="0" dirty="0" err="1"/>
              <a:t>synthesis</a:t>
            </a:r>
            <a:r>
              <a:rPr lang="nb-NO" baseline="0" dirty="0"/>
              <a:t>. Over-</a:t>
            </a:r>
            <a:r>
              <a:rPr lang="nb-NO" baseline="0" dirty="0" err="1"/>
              <a:t>expressed</a:t>
            </a:r>
            <a:r>
              <a:rPr lang="nb-NO" baseline="0" dirty="0"/>
              <a:t> in </a:t>
            </a:r>
            <a:r>
              <a:rPr lang="nb-NO" baseline="0" dirty="0" err="1"/>
              <a:t>several</a:t>
            </a:r>
            <a:r>
              <a:rPr lang="nb-NO" baseline="0" dirty="0"/>
              <a:t> cancers. NCBI states </a:t>
            </a:r>
            <a:r>
              <a:rPr lang="nb-NO" baseline="0" dirty="0" err="1"/>
              <a:t>that</a:t>
            </a:r>
            <a:r>
              <a:rPr lang="nb-NO" baseline="0" dirty="0"/>
              <a:t> </a:t>
            </a:r>
            <a:r>
              <a:rPr lang="nb-NO" baseline="0" dirty="0" err="1"/>
              <a:t>two</a:t>
            </a:r>
            <a:r>
              <a:rPr lang="nb-NO" baseline="0" dirty="0"/>
              <a:t> </a:t>
            </a:r>
            <a:r>
              <a:rPr lang="nb-NO" baseline="0" dirty="0" err="1"/>
              <a:t>isoforms</a:t>
            </a:r>
            <a:r>
              <a:rPr lang="nb-NO" baseline="0" dirty="0"/>
              <a:t> </a:t>
            </a:r>
            <a:r>
              <a:rPr lang="nb-NO" baseline="0" dirty="0" err="1"/>
              <a:t>exist</a:t>
            </a:r>
            <a:r>
              <a:rPr lang="nb-NO" baseline="0" dirty="0"/>
              <a:t>, </a:t>
            </a:r>
            <a:r>
              <a:rPr lang="nb-NO" baseline="0" dirty="0" err="1"/>
              <a:t>but</a:t>
            </a:r>
            <a:r>
              <a:rPr lang="nb-NO" baseline="0" dirty="0"/>
              <a:t> do not </a:t>
            </a:r>
            <a:r>
              <a:rPr lang="nb-NO" baseline="0" dirty="0" err="1"/>
              <a:t>take</a:t>
            </a:r>
            <a:r>
              <a:rPr lang="nb-NO" baseline="0" dirty="0"/>
              <a:t> </a:t>
            </a:r>
            <a:r>
              <a:rPr lang="nb-NO" baseline="0" dirty="0" err="1"/>
              <a:t>into</a:t>
            </a:r>
            <a:r>
              <a:rPr lang="nb-NO" baseline="0" dirty="0"/>
              <a:t> </a:t>
            </a:r>
            <a:r>
              <a:rPr lang="nb-NO" baseline="0" dirty="0" err="1"/>
              <a:t>account</a:t>
            </a:r>
            <a:r>
              <a:rPr lang="nb-NO" baseline="0" dirty="0"/>
              <a:t> </a:t>
            </a:r>
            <a:r>
              <a:rPr lang="nb-NO" baseline="0" dirty="0" err="1"/>
              <a:t>the</a:t>
            </a:r>
            <a:r>
              <a:rPr lang="nb-NO" baseline="0" dirty="0"/>
              <a:t> alternative TSS (</a:t>
            </a:r>
            <a:r>
              <a:rPr lang="nb-NO" baseline="0" dirty="0" err="1"/>
              <a:t>leading</a:t>
            </a:r>
            <a:r>
              <a:rPr lang="nb-NO" baseline="0" dirty="0"/>
              <a:t> to different 5’UTRs). Cancer </a:t>
            </a:r>
            <a:r>
              <a:rPr lang="nb-NO" baseline="0" dirty="0" err="1"/>
              <a:t>expression</a:t>
            </a:r>
            <a:r>
              <a:rPr lang="nb-NO" baseline="0" dirty="0"/>
              <a:t> </a:t>
            </a:r>
            <a:r>
              <a:rPr lang="nb-NO" baseline="0" dirty="0" err="1"/>
              <a:t>depend</a:t>
            </a:r>
            <a:r>
              <a:rPr lang="nb-NO" baseline="0" dirty="0"/>
              <a:t> on </a:t>
            </a:r>
            <a:r>
              <a:rPr lang="nb-NO" baseline="0" dirty="0" err="1"/>
              <a:t>the</a:t>
            </a:r>
            <a:r>
              <a:rPr lang="nb-NO" baseline="0" dirty="0"/>
              <a:t> alternative TSS.</a:t>
            </a:r>
          </a:p>
          <a:p>
            <a:endParaRPr lang="nb-NO" baseline="0" dirty="0"/>
          </a:p>
          <a:p>
            <a:r>
              <a:rPr lang="nb-NO" baseline="0" dirty="0" err="1"/>
              <a:t>Actual</a:t>
            </a:r>
            <a:r>
              <a:rPr lang="nb-NO" baseline="0" dirty="0"/>
              <a:t> </a:t>
            </a:r>
            <a:r>
              <a:rPr lang="nb-NO" baseline="0" dirty="0" err="1"/>
              <a:t>mechanism</a:t>
            </a:r>
            <a:r>
              <a:rPr lang="nb-NO" baseline="0" dirty="0"/>
              <a:t>: The </a:t>
            </a:r>
            <a:r>
              <a:rPr lang="nb-NO" baseline="0" dirty="0" err="1"/>
              <a:t>various</a:t>
            </a:r>
            <a:r>
              <a:rPr lang="nb-NO" baseline="0" dirty="0"/>
              <a:t> 5’UTR (</a:t>
            </a:r>
            <a:r>
              <a:rPr lang="nb-NO" baseline="0" dirty="0" err="1"/>
              <a:t>boxes</a:t>
            </a:r>
            <a:r>
              <a:rPr lang="nb-NO" baseline="0" dirty="0"/>
              <a:t>) </a:t>
            </a:r>
            <a:r>
              <a:rPr lang="nb-NO" baseline="0" dirty="0" err="1"/>
              <a:t>are</a:t>
            </a:r>
            <a:r>
              <a:rPr lang="nb-NO" baseline="0" dirty="0"/>
              <a:t> </a:t>
            </a:r>
            <a:r>
              <a:rPr lang="nb-NO" baseline="0" dirty="0" err="1"/>
              <a:t>spliced</a:t>
            </a:r>
            <a:r>
              <a:rPr lang="nb-NO" baseline="0" dirty="0"/>
              <a:t> to </a:t>
            </a:r>
            <a:r>
              <a:rPr lang="nb-NO" baseline="0" dirty="0" err="1"/>
              <a:t>the</a:t>
            </a:r>
            <a:r>
              <a:rPr lang="nb-NO" baseline="0" dirty="0"/>
              <a:t> first </a:t>
            </a:r>
            <a:r>
              <a:rPr lang="nb-NO" baseline="0" dirty="0" err="1"/>
              <a:t>coding</a:t>
            </a:r>
            <a:r>
              <a:rPr lang="nb-NO" baseline="0" dirty="0"/>
              <a:t> </a:t>
            </a:r>
            <a:r>
              <a:rPr lang="nb-NO" baseline="0" dirty="0" err="1"/>
              <a:t>exon</a:t>
            </a:r>
            <a:r>
              <a:rPr lang="nb-NO" baseline="0" dirty="0"/>
              <a:t>. The </a:t>
            </a:r>
            <a:r>
              <a:rPr lang="nb-NO" baseline="0" dirty="0" err="1"/>
              <a:t>boxes</a:t>
            </a:r>
            <a:r>
              <a:rPr lang="nb-NO" baseline="0" dirty="0"/>
              <a:t> </a:t>
            </a:r>
            <a:r>
              <a:rPr lang="nb-NO" baseline="0" dirty="0" err="1"/>
              <a:t>are</a:t>
            </a:r>
            <a:r>
              <a:rPr lang="nb-NO" baseline="0" dirty="0"/>
              <a:t> not </a:t>
            </a:r>
            <a:r>
              <a:rPr lang="nb-NO" baseline="0" dirty="0" err="1"/>
              <a:t>coding</a:t>
            </a:r>
            <a:r>
              <a:rPr lang="nb-NO" baseline="0" dirty="0"/>
              <a:t>, </a:t>
            </a:r>
            <a:r>
              <a:rPr lang="nb-NO" baseline="0" dirty="0" err="1"/>
              <a:t>but</a:t>
            </a:r>
            <a:r>
              <a:rPr lang="nb-NO" baseline="0" dirty="0"/>
              <a:t> </a:t>
            </a:r>
            <a:r>
              <a:rPr lang="nb-NO" baseline="0" dirty="0" err="1"/>
              <a:t>represents</a:t>
            </a:r>
            <a:r>
              <a:rPr lang="nb-NO" baseline="0" dirty="0"/>
              <a:t> different 5’UTRs. 5’ and 3’ UTR </a:t>
            </a:r>
            <a:r>
              <a:rPr lang="nb-NO" baseline="0" dirty="0" err="1"/>
              <a:t>can</a:t>
            </a:r>
            <a:r>
              <a:rPr lang="nb-NO" baseline="0" dirty="0"/>
              <a:t> </a:t>
            </a:r>
            <a:r>
              <a:rPr lang="nb-NO" baseline="0" dirty="0" err="1"/>
              <a:t>also</a:t>
            </a:r>
            <a:r>
              <a:rPr lang="nb-NO" baseline="0" dirty="0"/>
              <a:t> be </a:t>
            </a:r>
            <a:r>
              <a:rPr lang="nb-NO" baseline="0" dirty="0" err="1"/>
              <a:t>spliced</a:t>
            </a:r>
            <a:r>
              <a:rPr lang="nb-NO" baseline="0" dirty="0"/>
              <a:t> and </a:t>
            </a:r>
            <a:r>
              <a:rPr lang="nb-NO" baseline="0" dirty="0" err="1"/>
              <a:t>contain</a:t>
            </a:r>
            <a:r>
              <a:rPr lang="nb-NO" baseline="0" dirty="0"/>
              <a:t> «</a:t>
            </a:r>
            <a:r>
              <a:rPr lang="nb-NO" baseline="0" dirty="0" err="1"/>
              <a:t>exons</a:t>
            </a:r>
            <a:r>
              <a:rPr lang="nb-NO" baseline="0" dirty="0"/>
              <a:t>», </a:t>
            </a:r>
            <a:r>
              <a:rPr lang="nb-NO" baseline="0" dirty="0" err="1"/>
              <a:t>even</a:t>
            </a:r>
            <a:r>
              <a:rPr lang="nb-NO" baseline="0" dirty="0"/>
              <a:t> if </a:t>
            </a:r>
            <a:r>
              <a:rPr lang="nb-NO" baseline="0" dirty="0" err="1"/>
              <a:t>they</a:t>
            </a:r>
            <a:r>
              <a:rPr lang="nb-NO" baseline="0" dirty="0"/>
              <a:t> </a:t>
            </a:r>
            <a:r>
              <a:rPr lang="nb-NO" baseline="0" dirty="0" err="1"/>
              <a:t>are</a:t>
            </a:r>
            <a:r>
              <a:rPr lang="nb-NO" baseline="0" dirty="0"/>
              <a:t> not </a:t>
            </a:r>
            <a:r>
              <a:rPr lang="nb-NO" baseline="0" dirty="0" err="1"/>
              <a:t>coding</a:t>
            </a:r>
            <a:r>
              <a:rPr lang="nb-NO" baseline="0" dirty="0"/>
              <a:t>. </a:t>
            </a:r>
            <a:endParaRPr lang="nb-NO" dirty="0"/>
          </a:p>
        </p:txBody>
      </p:sp>
      <p:sp>
        <p:nvSpPr>
          <p:cNvPr id="4" name="Slide Number Placeholder 3"/>
          <p:cNvSpPr>
            <a:spLocks noGrp="1"/>
          </p:cNvSpPr>
          <p:nvPr>
            <p:ph type="sldNum" sz="quarter" idx="10"/>
          </p:nvPr>
        </p:nvSpPr>
        <p:spPr/>
        <p:txBody>
          <a:bodyPr/>
          <a:lstStyle/>
          <a:p>
            <a:fld id="{4AC9A145-3BD7-48FB-AAC3-7EECF1D4101E}" type="slidenum">
              <a:rPr lang="nb-NO" smtClean="0"/>
              <a:t>15</a:t>
            </a:fld>
            <a:endParaRPr lang="nb-NO"/>
          </a:p>
        </p:txBody>
      </p:sp>
    </p:spTree>
    <p:extLst>
      <p:ext uri="{BB962C8B-B14F-4D97-AF65-F5344CB8AC3E}">
        <p14:creationId xmlns:p14="http://schemas.microsoft.com/office/powerpoint/2010/main" val="1496599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10"/>
          </p:nvPr>
        </p:nvSpPr>
        <p:spPr/>
        <p:txBody>
          <a:bodyPr/>
          <a:lstStyle/>
          <a:p>
            <a:fld id="{4AC9A145-3BD7-48FB-AAC3-7EECF1D4101E}" type="slidenum">
              <a:rPr lang="nb-NO" smtClean="0"/>
              <a:t>16</a:t>
            </a:fld>
            <a:endParaRPr lang="nb-NO"/>
          </a:p>
        </p:txBody>
      </p:sp>
    </p:spTree>
    <p:extLst>
      <p:ext uri="{BB962C8B-B14F-4D97-AF65-F5344CB8AC3E}">
        <p14:creationId xmlns:p14="http://schemas.microsoft.com/office/powerpoint/2010/main" val="4107534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err="1"/>
              <a:t>Especially</a:t>
            </a:r>
            <a:r>
              <a:rPr lang="nb-NO" dirty="0"/>
              <a:t> </a:t>
            </a:r>
            <a:r>
              <a:rPr lang="nb-NO" dirty="0" err="1"/>
              <a:t>export</a:t>
            </a:r>
            <a:r>
              <a:rPr lang="nb-NO" dirty="0"/>
              <a:t> «</a:t>
            </a:r>
            <a:r>
              <a:rPr lang="nb-NO" dirty="0" err="1"/>
              <a:t>barcode</a:t>
            </a:r>
            <a:r>
              <a:rPr lang="nb-NO" dirty="0"/>
              <a:t>» signals </a:t>
            </a:r>
            <a:r>
              <a:rPr lang="nb-NO" dirty="0" err="1"/>
              <a:t>are</a:t>
            </a:r>
            <a:r>
              <a:rPr lang="nb-NO" dirty="0"/>
              <a:t> </a:t>
            </a:r>
            <a:r>
              <a:rPr lang="nb-NO" dirty="0" err="1"/>
              <a:t>also</a:t>
            </a:r>
            <a:r>
              <a:rPr lang="nb-NO" dirty="0"/>
              <a:t> prevalent in </a:t>
            </a:r>
            <a:r>
              <a:rPr lang="nb-NO" dirty="0" err="1"/>
              <a:t>the</a:t>
            </a:r>
            <a:r>
              <a:rPr lang="nb-NO" dirty="0"/>
              <a:t> 3’UTR. </a:t>
            </a:r>
            <a:r>
              <a:rPr lang="nb-NO" dirty="0" err="1"/>
              <a:t>Largely</a:t>
            </a:r>
            <a:r>
              <a:rPr lang="nb-NO" dirty="0"/>
              <a:t> </a:t>
            </a:r>
            <a:r>
              <a:rPr lang="nb-NO" dirty="0" err="1"/>
              <a:t>determine</a:t>
            </a:r>
            <a:r>
              <a:rPr lang="nb-NO" dirty="0"/>
              <a:t> </a:t>
            </a:r>
            <a:r>
              <a:rPr lang="nb-NO" dirty="0" err="1"/>
              <a:t>the</a:t>
            </a:r>
            <a:r>
              <a:rPr lang="nb-NO" dirty="0"/>
              <a:t> fate</a:t>
            </a:r>
            <a:r>
              <a:rPr lang="nb-NO" baseline="0" dirty="0"/>
              <a:t> </a:t>
            </a:r>
            <a:r>
              <a:rPr lang="nb-NO" baseline="0" dirty="0" err="1"/>
              <a:t>of</a:t>
            </a:r>
            <a:r>
              <a:rPr lang="nb-NO" baseline="0" dirty="0"/>
              <a:t> </a:t>
            </a:r>
            <a:r>
              <a:rPr lang="nb-NO" baseline="0" dirty="0" err="1"/>
              <a:t>the</a:t>
            </a:r>
            <a:r>
              <a:rPr lang="nb-NO" baseline="0" dirty="0"/>
              <a:t> </a:t>
            </a:r>
            <a:r>
              <a:rPr lang="nb-NO" baseline="0" dirty="0" err="1"/>
              <a:t>transcript</a:t>
            </a:r>
            <a:r>
              <a:rPr lang="nb-NO" baseline="0" dirty="0"/>
              <a:t> later! (See Martin-2009-Cell, </a:t>
            </a:r>
            <a:r>
              <a:rPr lang="nb-NO" baseline="0" dirty="0" err="1"/>
              <a:t>Review</a:t>
            </a:r>
            <a:r>
              <a:rPr lang="nb-NO" baseline="0" dirty="0"/>
              <a:t>)</a:t>
            </a:r>
            <a:endParaRPr lang="nb-NO" dirty="0"/>
          </a:p>
          <a:p>
            <a:endParaRPr lang="nb-NO" dirty="0"/>
          </a:p>
          <a:p>
            <a:r>
              <a:rPr lang="nb-NO" dirty="0" err="1"/>
              <a:t>What</a:t>
            </a:r>
            <a:r>
              <a:rPr lang="nb-NO" dirty="0"/>
              <a:t> </a:t>
            </a:r>
            <a:r>
              <a:rPr lang="nb-NO" dirty="0" err="1"/>
              <a:t>happens</a:t>
            </a:r>
            <a:r>
              <a:rPr lang="nb-NO" dirty="0"/>
              <a:t>:</a:t>
            </a:r>
            <a:r>
              <a:rPr lang="nb-NO" baseline="0" dirty="0"/>
              <a:t> Pol2 </a:t>
            </a:r>
            <a:r>
              <a:rPr lang="nb-NO" baseline="0" dirty="0" err="1"/>
              <a:t>carry</a:t>
            </a:r>
            <a:r>
              <a:rPr lang="nb-NO" baseline="0" dirty="0"/>
              <a:t> end-</a:t>
            </a:r>
            <a:r>
              <a:rPr lang="nb-NO" baseline="0" dirty="0" err="1"/>
              <a:t>processing</a:t>
            </a:r>
            <a:r>
              <a:rPr lang="nb-NO" baseline="0" dirty="0"/>
              <a:t> proteins, </a:t>
            </a:r>
            <a:r>
              <a:rPr lang="nb-NO" baseline="0" dirty="0" err="1"/>
              <a:t>which</a:t>
            </a:r>
            <a:r>
              <a:rPr lang="nb-NO" baseline="0" dirty="0"/>
              <a:t> is </a:t>
            </a:r>
            <a:r>
              <a:rPr lang="nb-NO" baseline="0" dirty="0" err="1"/>
              <a:t>transferred</a:t>
            </a:r>
            <a:r>
              <a:rPr lang="nb-NO" baseline="0" dirty="0"/>
              <a:t> to </a:t>
            </a:r>
            <a:r>
              <a:rPr lang="nb-NO" baseline="0" dirty="0" err="1"/>
              <a:t>the</a:t>
            </a:r>
            <a:r>
              <a:rPr lang="nb-NO" baseline="0" dirty="0"/>
              <a:t> RNA 3’end </a:t>
            </a:r>
            <a:r>
              <a:rPr lang="nb-NO" baseline="0" dirty="0" err="1"/>
              <a:t>processing</a:t>
            </a:r>
            <a:r>
              <a:rPr lang="nb-NO" baseline="0" dirty="0"/>
              <a:t> </a:t>
            </a:r>
            <a:r>
              <a:rPr lang="nb-NO" baseline="0" dirty="0" err="1"/>
              <a:t>sequence</a:t>
            </a:r>
            <a:r>
              <a:rPr lang="nb-NO" baseline="0" dirty="0"/>
              <a:t> </a:t>
            </a:r>
            <a:r>
              <a:rPr lang="nb-NO" baseline="0" dirty="0" err="1"/>
              <a:t>when</a:t>
            </a:r>
            <a:r>
              <a:rPr lang="nb-NO" baseline="0" dirty="0"/>
              <a:t> </a:t>
            </a:r>
            <a:r>
              <a:rPr lang="nb-NO" baseline="0" dirty="0" err="1"/>
              <a:t>this</a:t>
            </a:r>
            <a:r>
              <a:rPr lang="nb-NO" baseline="0" dirty="0"/>
              <a:t> </a:t>
            </a:r>
            <a:r>
              <a:rPr lang="nb-NO" baseline="0" dirty="0" err="1"/>
              <a:t>sequence</a:t>
            </a:r>
            <a:r>
              <a:rPr lang="nb-NO" baseline="0" dirty="0"/>
              <a:t> is </a:t>
            </a:r>
            <a:r>
              <a:rPr lang="nb-NO" baseline="0" dirty="0" err="1"/>
              <a:t>transcribed</a:t>
            </a:r>
            <a:r>
              <a:rPr lang="nb-NO" baseline="0" dirty="0"/>
              <a:t>. (</a:t>
            </a:r>
            <a:r>
              <a:rPr lang="nb-NO" baseline="0" dirty="0" err="1"/>
              <a:t>But</a:t>
            </a:r>
            <a:r>
              <a:rPr lang="nb-NO" baseline="0" dirty="0"/>
              <a:t> </a:t>
            </a:r>
            <a:r>
              <a:rPr lang="nb-NO" baseline="0" dirty="0" err="1"/>
              <a:t>how</a:t>
            </a:r>
            <a:r>
              <a:rPr lang="nb-NO" baseline="0" dirty="0"/>
              <a:t>, </a:t>
            </a:r>
            <a:r>
              <a:rPr lang="nb-NO" baseline="0" dirty="0" err="1"/>
              <a:t>then</a:t>
            </a:r>
            <a:r>
              <a:rPr lang="nb-NO" baseline="0" dirty="0"/>
              <a:t>, do </a:t>
            </a:r>
            <a:r>
              <a:rPr lang="nb-NO" baseline="0" dirty="0" err="1"/>
              <a:t>we</a:t>
            </a:r>
            <a:r>
              <a:rPr lang="nb-NO" baseline="0" dirty="0"/>
              <a:t> </a:t>
            </a:r>
            <a:r>
              <a:rPr lang="nb-NO" baseline="0" dirty="0" err="1"/>
              <a:t>explain</a:t>
            </a:r>
            <a:r>
              <a:rPr lang="nb-NO" baseline="0" dirty="0"/>
              <a:t> </a:t>
            </a:r>
            <a:r>
              <a:rPr lang="nb-NO" baseline="0" dirty="0" err="1"/>
              <a:t>the</a:t>
            </a:r>
            <a:r>
              <a:rPr lang="nb-NO" baseline="0" dirty="0"/>
              <a:t> binding to </a:t>
            </a:r>
            <a:r>
              <a:rPr lang="nb-NO" baseline="0" dirty="0" err="1"/>
              <a:t>weak</a:t>
            </a:r>
            <a:r>
              <a:rPr lang="nb-NO" baseline="0" dirty="0"/>
              <a:t> and </a:t>
            </a:r>
            <a:r>
              <a:rPr lang="nb-NO" baseline="0" dirty="0" err="1"/>
              <a:t>strong</a:t>
            </a:r>
            <a:r>
              <a:rPr lang="nb-NO" baseline="0" dirty="0"/>
              <a:t> </a:t>
            </a:r>
            <a:r>
              <a:rPr lang="nb-NO" baseline="0" dirty="0" err="1"/>
              <a:t>sites</a:t>
            </a:r>
            <a:r>
              <a:rPr lang="nb-NO" baseline="0" dirty="0"/>
              <a:t>?) </a:t>
            </a:r>
            <a:r>
              <a:rPr lang="nb-NO" baseline="0" dirty="0" err="1"/>
              <a:t>Other</a:t>
            </a:r>
            <a:r>
              <a:rPr lang="nb-NO" baseline="0" dirty="0"/>
              <a:t> </a:t>
            </a:r>
            <a:r>
              <a:rPr lang="nb-NO" baseline="0" dirty="0" err="1"/>
              <a:t>factors</a:t>
            </a:r>
            <a:r>
              <a:rPr lang="nb-NO" baseline="0" dirty="0"/>
              <a:t> in </a:t>
            </a:r>
            <a:r>
              <a:rPr lang="nb-NO" baseline="0" dirty="0" err="1"/>
              <a:t>addition</a:t>
            </a:r>
            <a:r>
              <a:rPr lang="nb-NO" baseline="0" dirty="0"/>
              <a:t>? </a:t>
            </a:r>
            <a:r>
              <a:rPr lang="nb-NO" baseline="0" dirty="0" err="1"/>
              <a:t>Can</a:t>
            </a:r>
            <a:r>
              <a:rPr lang="nb-NO" baseline="0" dirty="0"/>
              <a:t> </a:t>
            </a:r>
            <a:r>
              <a:rPr lang="nb-NO" baseline="0" dirty="0" err="1"/>
              <a:t>they</a:t>
            </a:r>
            <a:r>
              <a:rPr lang="nb-NO" baseline="0" dirty="0"/>
              <a:t> bind </a:t>
            </a:r>
            <a:r>
              <a:rPr lang="nb-NO" baseline="0" dirty="0" err="1"/>
              <a:t>without</a:t>
            </a:r>
            <a:r>
              <a:rPr lang="nb-NO" baseline="0" dirty="0"/>
              <a:t> Pol2-transport? </a:t>
            </a:r>
          </a:p>
          <a:p>
            <a:endParaRPr lang="nb-NO" baseline="0" dirty="0"/>
          </a:p>
          <a:p>
            <a:r>
              <a:rPr lang="nb-NO" baseline="0" dirty="0" err="1"/>
              <a:t>Transcription</a:t>
            </a:r>
            <a:r>
              <a:rPr lang="nb-NO" baseline="0" dirty="0"/>
              <a:t> </a:t>
            </a:r>
            <a:r>
              <a:rPr lang="nb-NO" baseline="0" dirty="0" err="1"/>
              <a:t>thus</a:t>
            </a:r>
            <a:r>
              <a:rPr lang="nb-NO" baseline="0" dirty="0"/>
              <a:t> </a:t>
            </a:r>
            <a:r>
              <a:rPr lang="nb-NO" baseline="0" dirty="0" err="1"/>
              <a:t>happen</a:t>
            </a:r>
            <a:r>
              <a:rPr lang="nb-NO" baseline="0" dirty="0"/>
              <a:t> </a:t>
            </a:r>
            <a:r>
              <a:rPr lang="nb-NO" baseline="0" dirty="0" err="1"/>
              <a:t>through</a:t>
            </a:r>
            <a:r>
              <a:rPr lang="nb-NO" baseline="0" dirty="0"/>
              <a:t> </a:t>
            </a:r>
            <a:r>
              <a:rPr lang="nb-NO" baseline="0" dirty="0" err="1"/>
              <a:t>the</a:t>
            </a:r>
            <a:r>
              <a:rPr lang="nb-NO" baseline="0" dirty="0"/>
              <a:t> 3’end, and </a:t>
            </a:r>
            <a:r>
              <a:rPr lang="nb-NO" baseline="0" dirty="0" err="1"/>
              <a:t>the</a:t>
            </a:r>
            <a:r>
              <a:rPr lang="nb-NO" baseline="0" dirty="0"/>
              <a:t> </a:t>
            </a:r>
            <a:r>
              <a:rPr lang="nb-NO" baseline="0" dirty="0" err="1"/>
              <a:t>Polymerase</a:t>
            </a:r>
            <a:r>
              <a:rPr lang="nb-NO" baseline="0" dirty="0"/>
              <a:t> </a:t>
            </a:r>
            <a:r>
              <a:rPr lang="nb-NO" baseline="0" dirty="0" err="1"/>
              <a:t>may</a:t>
            </a:r>
            <a:r>
              <a:rPr lang="nb-NO" baseline="0" dirty="0"/>
              <a:t> </a:t>
            </a:r>
            <a:r>
              <a:rPr lang="nb-NO" baseline="0" dirty="0" err="1"/>
              <a:t>continue</a:t>
            </a:r>
            <a:r>
              <a:rPr lang="nb-NO" baseline="0" dirty="0"/>
              <a:t> to </a:t>
            </a:r>
            <a:r>
              <a:rPr lang="nb-NO" baseline="0" dirty="0" err="1"/>
              <a:t>transcribe</a:t>
            </a:r>
            <a:endParaRPr lang="nb-NO" baseline="0" dirty="0"/>
          </a:p>
          <a:p>
            <a:endParaRPr lang="nb-NO" baseline="0" dirty="0"/>
          </a:p>
          <a:p>
            <a:r>
              <a:rPr lang="nb-NO" baseline="0" dirty="0"/>
              <a:t>The RNA </a:t>
            </a:r>
            <a:r>
              <a:rPr lang="nb-NO" baseline="0" dirty="0" err="1"/>
              <a:t>following</a:t>
            </a:r>
            <a:r>
              <a:rPr lang="nb-NO" baseline="0" dirty="0"/>
              <a:t> </a:t>
            </a:r>
            <a:r>
              <a:rPr lang="nb-NO" baseline="0" dirty="0" err="1"/>
              <a:t>the</a:t>
            </a:r>
            <a:r>
              <a:rPr lang="nb-NO" baseline="0" dirty="0"/>
              <a:t> 3’end is not </a:t>
            </a:r>
            <a:r>
              <a:rPr lang="nb-NO" baseline="0" dirty="0" err="1"/>
              <a:t>capped</a:t>
            </a:r>
            <a:r>
              <a:rPr lang="nb-NO" baseline="0" dirty="0"/>
              <a:t>, and </a:t>
            </a:r>
            <a:r>
              <a:rPr lang="nb-NO" baseline="0" dirty="0" err="1"/>
              <a:t>thus</a:t>
            </a:r>
            <a:r>
              <a:rPr lang="nb-NO" baseline="0" dirty="0"/>
              <a:t> </a:t>
            </a:r>
            <a:r>
              <a:rPr lang="nb-NO" baseline="0" dirty="0" err="1"/>
              <a:t>rapidly</a:t>
            </a:r>
            <a:r>
              <a:rPr lang="nb-NO" baseline="0" dirty="0"/>
              <a:t> </a:t>
            </a:r>
            <a:r>
              <a:rPr lang="nb-NO" baseline="0" dirty="0" err="1"/>
              <a:t>degraded</a:t>
            </a:r>
            <a:r>
              <a:rPr lang="nb-NO" baseline="0" dirty="0"/>
              <a:t>.</a:t>
            </a:r>
          </a:p>
          <a:p>
            <a:endParaRPr lang="nb-NO" baseline="0" dirty="0"/>
          </a:p>
          <a:p>
            <a:r>
              <a:rPr lang="nb-NO" baseline="0" dirty="0" err="1"/>
              <a:t>Hypothesis</a:t>
            </a:r>
            <a:r>
              <a:rPr lang="nb-NO" baseline="0" dirty="0"/>
              <a:t>: </a:t>
            </a:r>
            <a:r>
              <a:rPr lang="nb-NO" baseline="0" dirty="0" err="1"/>
              <a:t>Ultimately</a:t>
            </a:r>
            <a:r>
              <a:rPr lang="nb-NO" baseline="0" dirty="0"/>
              <a:t>, Pol2 is </a:t>
            </a:r>
            <a:r>
              <a:rPr lang="nb-NO" baseline="0" dirty="0" err="1"/>
              <a:t>released</a:t>
            </a:r>
            <a:r>
              <a:rPr lang="nb-NO" baseline="0" dirty="0"/>
              <a:t> from DNA </a:t>
            </a:r>
            <a:r>
              <a:rPr lang="nb-NO" baseline="0" dirty="0" err="1"/>
              <a:t>when</a:t>
            </a:r>
            <a:r>
              <a:rPr lang="nb-NO" baseline="0" dirty="0"/>
              <a:t> </a:t>
            </a:r>
            <a:r>
              <a:rPr lang="nb-NO" baseline="0" dirty="0" err="1"/>
              <a:t>the</a:t>
            </a:r>
            <a:r>
              <a:rPr lang="nb-NO" baseline="0" dirty="0"/>
              <a:t> </a:t>
            </a:r>
            <a:r>
              <a:rPr lang="nb-NO" baseline="0" dirty="0" err="1"/>
              <a:t>degradation</a:t>
            </a:r>
            <a:r>
              <a:rPr lang="nb-NO" baseline="0" dirty="0"/>
              <a:t> «</a:t>
            </a:r>
            <a:r>
              <a:rPr lang="nb-NO" baseline="0" dirty="0" err="1"/>
              <a:t>reach</a:t>
            </a:r>
            <a:r>
              <a:rPr lang="nb-NO" baseline="0" dirty="0"/>
              <a:t>» </a:t>
            </a:r>
            <a:r>
              <a:rPr lang="nb-NO" baseline="0" dirty="0" err="1"/>
              <a:t>the</a:t>
            </a:r>
            <a:r>
              <a:rPr lang="nb-NO" baseline="0" dirty="0"/>
              <a:t> </a:t>
            </a:r>
            <a:r>
              <a:rPr lang="nb-NO" baseline="0" dirty="0" err="1"/>
              <a:t>polymerase</a:t>
            </a:r>
            <a:r>
              <a:rPr lang="nb-NO" baseline="0" dirty="0"/>
              <a:t>.</a:t>
            </a:r>
          </a:p>
          <a:p>
            <a:endParaRPr lang="nb-NO" baseline="0" dirty="0"/>
          </a:p>
          <a:p>
            <a:r>
              <a:rPr lang="nb-NO" baseline="0" dirty="0"/>
              <a:t>The end-</a:t>
            </a:r>
            <a:r>
              <a:rPr lang="nb-NO" baseline="0" dirty="0" err="1"/>
              <a:t>processing</a:t>
            </a:r>
            <a:r>
              <a:rPr lang="nb-NO" baseline="0" dirty="0"/>
              <a:t> protein-</a:t>
            </a:r>
            <a:r>
              <a:rPr lang="nb-NO" baseline="0" dirty="0" err="1"/>
              <a:t>complexes</a:t>
            </a:r>
            <a:r>
              <a:rPr lang="nb-NO" baseline="0" dirty="0"/>
              <a:t> </a:t>
            </a:r>
            <a:r>
              <a:rPr lang="nb-NO" baseline="0" dirty="0" err="1"/>
              <a:t>assemble</a:t>
            </a:r>
            <a:r>
              <a:rPr lang="nb-NO" baseline="0" dirty="0"/>
              <a:t> more proteins on RNA</a:t>
            </a:r>
          </a:p>
          <a:p>
            <a:endParaRPr lang="nb-NO" baseline="0" dirty="0"/>
          </a:p>
          <a:p>
            <a:r>
              <a:rPr lang="nb-NO" baseline="0" dirty="0"/>
              <a:t>RNA is </a:t>
            </a:r>
            <a:r>
              <a:rPr lang="nb-NO" baseline="0" dirty="0" err="1"/>
              <a:t>cleaved</a:t>
            </a:r>
            <a:r>
              <a:rPr lang="nb-NO" baseline="0" dirty="0"/>
              <a:t> (</a:t>
            </a:r>
            <a:r>
              <a:rPr lang="nb-NO" baseline="0" dirty="0" err="1"/>
              <a:t>new</a:t>
            </a:r>
            <a:r>
              <a:rPr lang="nb-NO" baseline="0" dirty="0"/>
              <a:t> 5’end </a:t>
            </a:r>
            <a:r>
              <a:rPr lang="nb-NO" baseline="0" dirty="0" err="1"/>
              <a:t>lacks</a:t>
            </a:r>
            <a:r>
              <a:rPr lang="nb-NO" baseline="0" dirty="0"/>
              <a:t> </a:t>
            </a:r>
            <a:r>
              <a:rPr lang="nb-NO" baseline="0" dirty="0" err="1"/>
              <a:t>capping</a:t>
            </a:r>
            <a:r>
              <a:rPr lang="nb-NO" baseline="0" dirty="0"/>
              <a:t>), and a </a:t>
            </a:r>
            <a:r>
              <a:rPr lang="nb-NO" baseline="0" dirty="0" err="1"/>
              <a:t>poly</a:t>
            </a:r>
            <a:r>
              <a:rPr lang="nb-NO" baseline="0" dirty="0"/>
              <a:t>-A </a:t>
            </a:r>
            <a:r>
              <a:rPr lang="nb-NO" baseline="0" dirty="0" err="1"/>
              <a:t>tail</a:t>
            </a:r>
            <a:r>
              <a:rPr lang="nb-NO" baseline="0" dirty="0"/>
              <a:t> is </a:t>
            </a:r>
            <a:r>
              <a:rPr lang="nb-NO" baseline="0" dirty="0" err="1"/>
              <a:t>added</a:t>
            </a:r>
            <a:r>
              <a:rPr lang="nb-NO" baseline="0" dirty="0"/>
              <a:t> (~200nt)</a:t>
            </a:r>
          </a:p>
          <a:p>
            <a:endParaRPr lang="nb-NO" baseline="0" dirty="0"/>
          </a:p>
          <a:p>
            <a:r>
              <a:rPr lang="nb-NO" baseline="0" dirty="0"/>
              <a:t>CR-APA: </a:t>
            </a:r>
            <a:r>
              <a:rPr lang="nb-NO" baseline="0" dirty="0" err="1"/>
              <a:t>Affecting</a:t>
            </a:r>
            <a:r>
              <a:rPr lang="nb-NO" baseline="0" dirty="0"/>
              <a:t> last </a:t>
            </a:r>
            <a:r>
              <a:rPr lang="nb-NO" baseline="0" dirty="0" err="1"/>
              <a:t>exon</a:t>
            </a:r>
            <a:r>
              <a:rPr lang="nb-NO" baseline="0" dirty="0"/>
              <a:t>(s) </a:t>
            </a:r>
            <a:r>
              <a:rPr lang="nb-NO" baseline="0" dirty="0" err="1"/>
              <a:t>leading</a:t>
            </a:r>
            <a:r>
              <a:rPr lang="nb-NO" baseline="0" dirty="0"/>
              <a:t> to </a:t>
            </a:r>
            <a:r>
              <a:rPr lang="nb-NO" baseline="0" dirty="0" err="1"/>
              <a:t>isoforms</a:t>
            </a:r>
            <a:r>
              <a:rPr lang="nb-NO" baseline="0" dirty="0"/>
              <a:t> (</a:t>
            </a:r>
            <a:r>
              <a:rPr lang="nb-NO" baseline="0" dirty="0" err="1"/>
              <a:t>proximal</a:t>
            </a:r>
            <a:r>
              <a:rPr lang="nb-NO" baseline="0" dirty="0"/>
              <a:t> </a:t>
            </a:r>
            <a:r>
              <a:rPr lang="nb-NO" baseline="0" dirty="0" err="1"/>
              <a:t>site</a:t>
            </a:r>
            <a:r>
              <a:rPr lang="nb-NO" baseline="0" dirty="0"/>
              <a:t>, </a:t>
            </a:r>
            <a:r>
              <a:rPr lang="nb-NO" baseline="0" dirty="0" err="1"/>
              <a:t>upstream</a:t>
            </a:r>
            <a:r>
              <a:rPr lang="nb-NO" baseline="0" dirty="0"/>
              <a:t>). Do </a:t>
            </a:r>
            <a:r>
              <a:rPr lang="nb-NO" baseline="0" dirty="0" err="1"/>
              <a:t>encounter</a:t>
            </a:r>
            <a:r>
              <a:rPr lang="nb-NO" baseline="0" dirty="0"/>
              <a:t> a </a:t>
            </a:r>
            <a:r>
              <a:rPr lang="nb-NO" baseline="0" dirty="0" err="1"/>
              <a:t>upstream</a:t>
            </a:r>
            <a:r>
              <a:rPr lang="nb-NO" baseline="0" dirty="0"/>
              <a:t> </a:t>
            </a:r>
            <a:r>
              <a:rPr lang="nb-NO" baseline="0" dirty="0" err="1"/>
              <a:t>exon</a:t>
            </a:r>
            <a:r>
              <a:rPr lang="nb-NO" baseline="0" dirty="0"/>
              <a:t>-signal (binding </a:t>
            </a:r>
            <a:r>
              <a:rPr lang="nb-NO" baseline="0" dirty="0" err="1"/>
              <a:t>factor</a:t>
            </a:r>
            <a:r>
              <a:rPr lang="nb-NO" baseline="0" dirty="0"/>
              <a:t>, </a:t>
            </a:r>
            <a:r>
              <a:rPr lang="nb-NO" baseline="0" dirty="0" err="1"/>
              <a:t>weak</a:t>
            </a:r>
            <a:r>
              <a:rPr lang="nb-NO" baseline="0" dirty="0"/>
              <a:t> </a:t>
            </a:r>
            <a:r>
              <a:rPr lang="nb-NO" baseline="0" dirty="0" err="1"/>
              <a:t>site</a:t>
            </a:r>
            <a:r>
              <a:rPr lang="nb-NO" baseline="0" dirty="0"/>
              <a:t>)</a:t>
            </a:r>
          </a:p>
          <a:p>
            <a:r>
              <a:rPr lang="nb-NO" baseline="0" dirty="0"/>
              <a:t>UTR-APA: </a:t>
            </a:r>
            <a:r>
              <a:rPr lang="nb-NO" baseline="0" dirty="0" err="1"/>
              <a:t>Affecting</a:t>
            </a:r>
            <a:r>
              <a:rPr lang="nb-NO" baseline="0" dirty="0"/>
              <a:t> 3’UTR (</a:t>
            </a:r>
            <a:r>
              <a:rPr lang="nb-NO" baseline="0" dirty="0" err="1"/>
              <a:t>downstream</a:t>
            </a:r>
            <a:r>
              <a:rPr lang="nb-NO" baseline="0" dirty="0"/>
              <a:t> </a:t>
            </a:r>
            <a:r>
              <a:rPr lang="nb-NO" baseline="0" dirty="0" err="1"/>
              <a:t>site</a:t>
            </a:r>
            <a:r>
              <a:rPr lang="nb-NO" baseline="0" dirty="0"/>
              <a:t>), </a:t>
            </a:r>
            <a:r>
              <a:rPr lang="nb-NO" baseline="0" dirty="0" err="1"/>
              <a:t>but</a:t>
            </a:r>
            <a:r>
              <a:rPr lang="nb-NO" baseline="0" dirty="0"/>
              <a:t> </a:t>
            </a:r>
            <a:r>
              <a:rPr lang="nb-NO" baseline="0" dirty="0" err="1"/>
              <a:t>encoding</a:t>
            </a:r>
            <a:r>
              <a:rPr lang="nb-NO" baseline="0" dirty="0"/>
              <a:t> same protein. Do not </a:t>
            </a:r>
            <a:r>
              <a:rPr lang="nb-NO" baseline="0" dirty="0" err="1"/>
              <a:t>encounter</a:t>
            </a:r>
            <a:r>
              <a:rPr lang="nb-NO" baseline="0" dirty="0"/>
              <a:t> </a:t>
            </a:r>
            <a:r>
              <a:rPr lang="nb-NO" baseline="0" dirty="0" err="1"/>
              <a:t>upstream</a:t>
            </a:r>
            <a:r>
              <a:rPr lang="nb-NO" baseline="0" dirty="0"/>
              <a:t> </a:t>
            </a:r>
            <a:r>
              <a:rPr lang="nb-NO" baseline="0" dirty="0" err="1"/>
              <a:t>weak</a:t>
            </a:r>
            <a:r>
              <a:rPr lang="nb-NO" baseline="0" dirty="0"/>
              <a:t> </a:t>
            </a:r>
            <a:r>
              <a:rPr lang="nb-NO" baseline="0" dirty="0" err="1"/>
              <a:t>site</a:t>
            </a:r>
            <a:r>
              <a:rPr lang="nb-NO" baseline="0" dirty="0"/>
              <a:t>, </a:t>
            </a:r>
            <a:r>
              <a:rPr lang="nb-NO" baseline="0" dirty="0" err="1"/>
              <a:t>but</a:t>
            </a:r>
            <a:r>
              <a:rPr lang="nb-NO" baseline="0" dirty="0"/>
              <a:t> </a:t>
            </a:r>
            <a:r>
              <a:rPr lang="nb-NO" baseline="0" dirty="0" err="1"/>
              <a:t>use</a:t>
            </a:r>
            <a:r>
              <a:rPr lang="nb-NO" baseline="0" dirty="0"/>
              <a:t> </a:t>
            </a:r>
            <a:r>
              <a:rPr lang="nb-NO" baseline="0" dirty="0" err="1"/>
              <a:t>downstream</a:t>
            </a:r>
            <a:r>
              <a:rPr lang="nb-NO" baseline="0" dirty="0"/>
              <a:t> </a:t>
            </a:r>
            <a:r>
              <a:rPr lang="nb-NO" baseline="0" dirty="0" err="1"/>
              <a:t>strong</a:t>
            </a:r>
            <a:r>
              <a:rPr lang="nb-NO" baseline="0" dirty="0"/>
              <a:t> </a:t>
            </a:r>
            <a:r>
              <a:rPr lang="nb-NO" baseline="0" dirty="0" err="1"/>
              <a:t>site</a:t>
            </a:r>
            <a:endParaRPr lang="nb-NO" baseline="0" dirty="0"/>
          </a:p>
          <a:p>
            <a:endParaRPr lang="nb-NO" baseline="0" dirty="0"/>
          </a:p>
          <a:p>
            <a:r>
              <a:rPr lang="nb-NO" baseline="0" dirty="0" err="1"/>
              <a:t>Other</a:t>
            </a:r>
            <a:r>
              <a:rPr lang="nb-NO" baseline="0" dirty="0"/>
              <a:t> </a:t>
            </a:r>
            <a:r>
              <a:rPr lang="nb-NO" baseline="0" dirty="0" err="1"/>
              <a:t>factors</a:t>
            </a:r>
            <a:r>
              <a:rPr lang="nb-NO" baseline="0" dirty="0"/>
              <a:t> (</a:t>
            </a:r>
            <a:r>
              <a:rPr lang="nb-NO" baseline="0" dirty="0" err="1"/>
              <a:t>comparable</a:t>
            </a:r>
            <a:r>
              <a:rPr lang="nb-NO" baseline="0" dirty="0"/>
              <a:t> to </a:t>
            </a:r>
            <a:r>
              <a:rPr lang="nb-NO" baseline="0" dirty="0" err="1"/>
              <a:t>enhancers</a:t>
            </a:r>
            <a:r>
              <a:rPr lang="nb-NO" baseline="0" dirty="0"/>
              <a:t> or </a:t>
            </a:r>
            <a:r>
              <a:rPr lang="nb-NO" baseline="0" dirty="0" err="1"/>
              <a:t>silencers</a:t>
            </a:r>
            <a:r>
              <a:rPr lang="nb-NO" baseline="0" dirty="0"/>
              <a:t>) </a:t>
            </a:r>
            <a:r>
              <a:rPr lang="nb-NO" baseline="0" dirty="0" err="1"/>
              <a:t>may</a:t>
            </a:r>
            <a:r>
              <a:rPr lang="nb-NO" baseline="0" dirty="0"/>
              <a:t> </a:t>
            </a:r>
            <a:r>
              <a:rPr lang="nb-NO" baseline="0" dirty="0" err="1"/>
              <a:t>regulate</a:t>
            </a:r>
            <a:r>
              <a:rPr lang="nb-NO" baseline="0" dirty="0"/>
              <a:t> </a:t>
            </a:r>
            <a:r>
              <a:rPr lang="nb-NO" baseline="0" dirty="0" err="1"/>
              <a:t>the</a:t>
            </a:r>
            <a:r>
              <a:rPr lang="nb-NO" baseline="0" dirty="0"/>
              <a:t> choice </a:t>
            </a:r>
            <a:r>
              <a:rPr lang="nb-NO" baseline="0" dirty="0" err="1"/>
              <a:t>of</a:t>
            </a:r>
            <a:r>
              <a:rPr lang="nb-NO" baseline="0" dirty="0"/>
              <a:t> </a:t>
            </a:r>
            <a:r>
              <a:rPr lang="nb-NO" baseline="0" dirty="0" err="1"/>
              <a:t>the</a:t>
            </a:r>
            <a:r>
              <a:rPr lang="nb-NO" baseline="0" dirty="0"/>
              <a:t> </a:t>
            </a:r>
            <a:r>
              <a:rPr lang="nb-NO" baseline="0" dirty="0" err="1"/>
              <a:t>site</a:t>
            </a:r>
            <a:endParaRPr lang="nb-NO" baseline="0" dirty="0"/>
          </a:p>
          <a:p>
            <a:endParaRPr lang="nb-NO" baseline="0" dirty="0"/>
          </a:p>
          <a:p>
            <a:endParaRPr lang="nb-NO" dirty="0"/>
          </a:p>
        </p:txBody>
      </p:sp>
      <p:sp>
        <p:nvSpPr>
          <p:cNvPr id="4" name="Slide Number Placeholder 3"/>
          <p:cNvSpPr>
            <a:spLocks noGrp="1"/>
          </p:cNvSpPr>
          <p:nvPr>
            <p:ph type="sldNum" sz="quarter" idx="10"/>
          </p:nvPr>
        </p:nvSpPr>
        <p:spPr/>
        <p:txBody>
          <a:bodyPr/>
          <a:lstStyle/>
          <a:p>
            <a:fld id="{4AC9A145-3BD7-48FB-AAC3-7EECF1D4101E}" type="slidenum">
              <a:rPr lang="nb-NO" smtClean="0"/>
              <a:t>17</a:t>
            </a:fld>
            <a:endParaRPr lang="nb-NO"/>
          </a:p>
        </p:txBody>
      </p:sp>
    </p:spTree>
    <p:extLst>
      <p:ext uri="{BB962C8B-B14F-4D97-AF65-F5344CB8AC3E}">
        <p14:creationId xmlns:p14="http://schemas.microsoft.com/office/powerpoint/2010/main" val="659539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a:t>
            </a:r>
            <a:r>
              <a:rPr lang="nb-NO" dirty="0" err="1"/>
              <a:t>Also</a:t>
            </a:r>
            <a:r>
              <a:rPr lang="nb-NO" baseline="0" dirty="0"/>
              <a:t> less </a:t>
            </a:r>
            <a:r>
              <a:rPr lang="nb-NO" baseline="0" dirty="0" err="1"/>
              <a:t>specific</a:t>
            </a:r>
            <a:r>
              <a:rPr lang="nb-NO" baseline="0" dirty="0"/>
              <a:t> sub-cellular </a:t>
            </a:r>
            <a:r>
              <a:rPr lang="nb-NO" baseline="0" dirty="0" err="1"/>
              <a:t>localisation</a:t>
            </a:r>
            <a:r>
              <a:rPr lang="nb-NO" baseline="0" dirty="0"/>
              <a:t> in </a:t>
            </a:r>
            <a:r>
              <a:rPr lang="nb-NO" baseline="0" dirty="0" err="1"/>
              <a:t>proliferation</a:t>
            </a:r>
            <a:r>
              <a:rPr lang="nb-NO" baseline="0" dirty="0"/>
              <a:t>? Or is </a:t>
            </a:r>
            <a:r>
              <a:rPr lang="nb-NO" baseline="0" dirty="0" err="1"/>
              <a:t>there</a:t>
            </a:r>
            <a:r>
              <a:rPr lang="nb-NO" baseline="0" dirty="0"/>
              <a:t> a general «</a:t>
            </a:r>
            <a:r>
              <a:rPr lang="nb-NO" baseline="0" dirty="0" err="1"/>
              <a:t>default</a:t>
            </a:r>
            <a:r>
              <a:rPr lang="nb-NO" baseline="0" dirty="0"/>
              <a:t>» </a:t>
            </a:r>
            <a:r>
              <a:rPr lang="nb-NO" baseline="0" dirty="0" err="1"/>
              <a:t>path</a:t>
            </a:r>
            <a:r>
              <a:rPr lang="nb-NO" baseline="0" dirty="0"/>
              <a:t>, </a:t>
            </a:r>
            <a:r>
              <a:rPr lang="nb-NO" baseline="0" dirty="0" err="1"/>
              <a:t>with</a:t>
            </a:r>
            <a:r>
              <a:rPr lang="nb-NO" baseline="0" dirty="0"/>
              <a:t> more </a:t>
            </a:r>
            <a:r>
              <a:rPr lang="nb-NO" baseline="0" dirty="0" err="1"/>
              <a:t>specification</a:t>
            </a:r>
            <a:r>
              <a:rPr lang="nb-NO" baseline="0" dirty="0"/>
              <a:t> in less </a:t>
            </a:r>
            <a:r>
              <a:rPr lang="nb-NO" baseline="0" dirty="0" err="1"/>
              <a:t>proliferating</a:t>
            </a:r>
            <a:r>
              <a:rPr lang="nb-NO" baseline="0" dirty="0"/>
              <a:t> </a:t>
            </a:r>
            <a:r>
              <a:rPr lang="nb-NO" baseline="0" dirty="0" err="1"/>
              <a:t>cells</a:t>
            </a:r>
            <a:r>
              <a:rPr lang="nb-NO" baseline="0" dirty="0"/>
              <a:t> due to longer 3’UTRs?)</a:t>
            </a:r>
            <a:endParaRPr lang="nb-NO" dirty="0"/>
          </a:p>
        </p:txBody>
      </p:sp>
      <p:sp>
        <p:nvSpPr>
          <p:cNvPr id="4" name="Slide Number Placeholder 3"/>
          <p:cNvSpPr>
            <a:spLocks noGrp="1"/>
          </p:cNvSpPr>
          <p:nvPr>
            <p:ph type="sldNum" sz="quarter" idx="10"/>
          </p:nvPr>
        </p:nvSpPr>
        <p:spPr/>
        <p:txBody>
          <a:bodyPr/>
          <a:lstStyle/>
          <a:p>
            <a:fld id="{4AC9A145-3BD7-48FB-AAC3-7EECF1D4101E}" type="slidenum">
              <a:rPr lang="nb-NO" smtClean="0"/>
              <a:t>18</a:t>
            </a:fld>
            <a:endParaRPr lang="nb-NO"/>
          </a:p>
        </p:txBody>
      </p:sp>
    </p:spTree>
    <p:extLst>
      <p:ext uri="{BB962C8B-B14F-4D97-AF65-F5344CB8AC3E}">
        <p14:creationId xmlns:p14="http://schemas.microsoft.com/office/powerpoint/2010/main" val="6846360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a:t>
            </a:r>
            <a:r>
              <a:rPr lang="nb-NO" dirty="0" err="1"/>
              <a:t>Also</a:t>
            </a:r>
            <a:r>
              <a:rPr lang="nb-NO" baseline="0" dirty="0"/>
              <a:t> less </a:t>
            </a:r>
            <a:r>
              <a:rPr lang="nb-NO" baseline="0" dirty="0" err="1"/>
              <a:t>specific</a:t>
            </a:r>
            <a:r>
              <a:rPr lang="nb-NO" baseline="0" dirty="0"/>
              <a:t> sub-cellular </a:t>
            </a:r>
            <a:r>
              <a:rPr lang="nb-NO" baseline="0" dirty="0" err="1"/>
              <a:t>localisation</a:t>
            </a:r>
            <a:r>
              <a:rPr lang="nb-NO" baseline="0" dirty="0"/>
              <a:t> in </a:t>
            </a:r>
            <a:r>
              <a:rPr lang="nb-NO" baseline="0" dirty="0" err="1"/>
              <a:t>proliferation</a:t>
            </a:r>
            <a:r>
              <a:rPr lang="nb-NO" baseline="0" dirty="0"/>
              <a:t>? Or is </a:t>
            </a:r>
            <a:r>
              <a:rPr lang="nb-NO" baseline="0" dirty="0" err="1"/>
              <a:t>there</a:t>
            </a:r>
            <a:r>
              <a:rPr lang="nb-NO" baseline="0" dirty="0"/>
              <a:t> a general «</a:t>
            </a:r>
            <a:r>
              <a:rPr lang="nb-NO" baseline="0" dirty="0" err="1"/>
              <a:t>default</a:t>
            </a:r>
            <a:r>
              <a:rPr lang="nb-NO" baseline="0" dirty="0"/>
              <a:t>» </a:t>
            </a:r>
            <a:r>
              <a:rPr lang="nb-NO" baseline="0" dirty="0" err="1"/>
              <a:t>path</a:t>
            </a:r>
            <a:r>
              <a:rPr lang="nb-NO" baseline="0" dirty="0"/>
              <a:t>, </a:t>
            </a:r>
            <a:r>
              <a:rPr lang="nb-NO" baseline="0" dirty="0" err="1"/>
              <a:t>with</a:t>
            </a:r>
            <a:r>
              <a:rPr lang="nb-NO" baseline="0" dirty="0"/>
              <a:t> more </a:t>
            </a:r>
            <a:r>
              <a:rPr lang="nb-NO" baseline="0" dirty="0" err="1"/>
              <a:t>specification</a:t>
            </a:r>
            <a:r>
              <a:rPr lang="nb-NO" baseline="0" dirty="0"/>
              <a:t> in less </a:t>
            </a:r>
            <a:r>
              <a:rPr lang="nb-NO" baseline="0" dirty="0" err="1"/>
              <a:t>proliferating</a:t>
            </a:r>
            <a:r>
              <a:rPr lang="nb-NO" baseline="0" dirty="0"/>
              <a:t> </a:t>
            </a:r>
            <a:r>
              <a:rPr lang="nb-NO" baseline="0" dirty="0" err="1"/>
              <a:t>cells</a:t>
            </a:r>
            <a:r>
              <a:rPr lang="nb-NO" baseline="0" dirty="0"/>
              <a:t> due to longer 3’UTRs?)</a:t>
            </a:r>
            <a:endParaRPr lang="nb-NO" dirty="0"/>
          </a:p>
        </p:txBody>
      </p:sp>
      <p:sp>
        <p:nvSpPr>
          <p:cNvPr id="4" name="Slide Number Placeholder 3"/>
          <p:cNvSpPr>
            <a:spLocks noGrp="1"/>
          </p:cNvSpPr>
          <p:nvPr>
            <p:ph type="sldNum" sz="quarter" idx="10"/>
          </p:nvPr>
        </p:nvSpPr>
        <p:spPr/>
        <p:txBody>
          <a:bodyPr/>
          <a:lstStyle/>
          <a:p>
            <a:fld id="{4AC9A145-3BD7-48FB-AAC3-7EECF1D4101E}" type="slidenum">
              <a:rPr lang="nb-NO" smtClean="0"/>
              <a:t>19</a:t>
            </a:fld>
            <a:endParaRPr lang="nb-NO"/>
          </a:p>
        </p:txBody>
      </p:sp>
    </p:spTree>
    <p:extLst>
      <p:ext uri="{BB962C8B-B14F-4D97-AF65-F5344CB8AC3E}">
        <p14:creationId xmlns:p14="http://schemas.microsoft.com/office/powerpoint/2010/main" val="684636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err="1"/>
              <a:t>Expanded</a:t>
            </a:r>
            <a:r>
              <a:rPr lang="nb-NO" dirty="0"/>
              <a:t> </a:t>
            </a:r>
            <a:r>
              <a:rPr lang="nb-NO" dirty="0" err="1"/>
              <a:t>concept</a:t>
            </a:r>
            <a:r>
              <a:rPr lang="nb-NO" dirty="0"/>
              <a:t> </a:t>
            </a:r>
            <a:r>
              <a:rPr lang="nb-NO" dirty="0" err="1"/>
              <a:t>of</a:t>
            </a:r>
            <a:r>
              <a:rPr lang="nb-NO" dirty="0"/>
              <a:t> a gene </a:t>
            </a:r>
            <a:r>
              <a:rPr lang="nb-NO" dirty="0" err="1"/>
              <a:t>based</a:t>
            </a:r>
            <a:r>
              <a:rPr lang="nb-NO" dirty="0"/>
              <a:t> on RNA </a:t>
            </a:r>
            <a:r>
              <a:rPr lang="nb-NO" dirty="0" err="1"/>
              <a:t>entities</a:t>
            </a:r>
            <a:r>
              <a:rPr lang="nb-NO" dirty="0"/>
              <a:t>. </a:t>
            </a:r>
            <a:r>
              <a:rPr lang="nb-NO" dirty="0" err="1"/>
              <a:t>Exiting</a:t>
            </a:r>
            <a:r>
              <a:rPr lang="nb-NO" baseline="0" dirty="0"/>
              <a:t> times in </a:t>
            </a:r>
            <a:r>
              <a:rPr lang="nb-NO" baseline="0" dirty="0" err="1"/>
              <a:t>the</a:t>
            </a:r>
            <a:r>
              <a:rPr lang="nb-NO" baseline="0" dirty="0"/>
              <a:t> </a:t>
            </a:r>
            <a:r>
              <a:rPr lang="nb-NO" baseline="0" dirty="0" err="1"/>
              <a:t>early</a:t>
            </a:r>
            <a:r>
              <a:rPr lang="nb-NO" baseline="0" dirty="0"/>
              <a:t> </a:t>
            </a:r>
            <a:r>
              <a:rPr lang="nb-NO" baseline="0" dirty="0" err="1"/>
              <a:t>days</a:t>
            </a:r>
            <a:r>
              <a:rPr lang="nb-NO" baseline="0" dirty="0"/>
              <a:t> </a:t>
            </a:r>
            <a:r>
              <a:rPr lang="nb-NO" baseline="0" dirty="0" err="1"/>
              <a:t>of</a:t>
            </a:r>
            <a:r>
              <a:rPr lang="nb-NO" baseline="0" dirty="0"/>
              <a:t> RNA-</a:t>
            </a:r>
            <a:r>
              <a:rPr lang="nb-NO" baseline="0" dirty="0" err="1"/>
              <a:t>Seq</a:t>
            </a:r>
            <a:r>
              <a:rPr lang="nb-NO" baseline="0" dirty="0"/>
              <a:t>! Lots </a:t>
            </a:r>
            <a:r>
              <a:rPr lang="nb-NO" baseline="0" dirty="0" err="1"/>
              <a:t>of</a:t>
            </a:r>
            <a:r>
              <a:rPr lang="nb-NO" baseline="0" dirty="0"/>
              <a:t> </a:t>
            </a:r>
            <a:r>
              <a:rPr lang="nb-NO" baseline="0" dirty="0" err="1"/>
              <a:t>new</a:t>
            </a:r>
            <a:r>
              <a:rPr lang="nb-NO" baseline="0" dirty="0"/>
              <a:t> </a:t>
            </a:r>
            <a:r>
              <a:rPr lang="nb-NO" baseline="0" dirty="0" err="1"/>
              <a:t>discoveries</a:t>
            </a:r>
            <a:r>
              <a:rPr lang="nb-NO" baseline="0" dirty="0"/>
              <a:t> and </a:t>
            </a:r>
            <a:r>
              <a:rPr lang="nb-NO" baseline="0" dirty="0" err="1"/>
              <a:t>hypothesis</a:t>
            </a:r>
            <a:r>
              <a:rPr lang="nb-NO" baseline="0" dirty="0"/>
              <a:t>. </a:t>
            </a:r>
            <a:endParaRPr lang="nb-NO" dirty="0"/>
          </a:p>
          <a:p>
            <a:endParaRPr lang="nb-NO" dirty="0"/>
          </a:p>
          <a:p>
            <a:r>
              <a:rPr lang="nb-NO" dirty="0"/>
              <a:t>I </a:t>
            </a:r>
            <a:r>
              <a:rPr lang="nb-NO" dirty="0" err="1"/>
              <a:t>think</a:t>
            </a:r>
            <a:r>
              <a:rPr lang="nb-NO" dirty="0"/>
              <a:t> </a:t>
            </a:r>
            <a:r>
              <a:rPr lang="nb-NO" dirty="0" err="1"/>
              <a:t>the</a:t>
            </a:r>
            <a:r>
              <a:rPr lang="nb-NO" dirty="0"/>
              <a:t> </a:t>
            </a:r>
            <a:r>
              <a:rPr lang="nb-NO" dirty="0" err="1"/>
              <a:t>number</a:t>
            </a:r>
            <a:r>
              <a:rPr lang="nb-NO" dirty="0"/>
              <a:t> </a:t>
            </a:r>
            <a:r>
              <a:rPr lang="nb-NO" dirty="0" err="1"/>
              <a:t>may</a:t>
            </a:r>
            <a:r>
              <a:rPr lang="nb-NO" dirty="0"/>
              <a:t> be </a:t>
            </a:r>
            <a:r>
              <a:rPr lang="nb-NO" dirty="0" err="1"/>
              <a:t>somewhat</a:t>
            </a:r>
            <a:r>
              <a:rPr lang="nb-NO" dirty="0"/>
              <a:t> </a:t>
            </a:r>
            <a:r>
              <a:rPr lang="nb-NO" dirty="0" err="1"/>
              <a:t>higher</a:t>
            </a:r>
            <a:r>
              <a:rPr lang="nb-NO" dirty="0"/>
              <a:t> </a:t>
            </a:r>
            <a:r>
              <a:rPr lang="nb-NO" dirty="0" err="1"/>
              <a:t>now</a:t>
            </a:r>
            <a:r>
              <a:rPr lang="nb-NO" dirty="0"/>
              <a:t>.</a:t>
            </a:r>
            <a:r>
              <a:rPr lang="nb-NO" baseline="0" dirty="0"/>
              <a:t> More </a:t>
            </a:r>
            <a:r>
              <a:rPr lang="nb-NO" baseline="0" dirty="0" err="1"/>
              <a:t>isoforms</a:t>
            </a:r>
            <a:r>
              <a:rPr lang="nb-NO" baseline="0" dirty="0"/>
              <a:t> have </a:t>
            </a:r>
            <a:r>
              <a:rPr lang="nb-NO" baseline="0" dirty="0" err="1"/>
              <a:t>been</a:t>
            </a:r>
            <a:r>
              <a:rPr lang="nb-NO" baseline="0" dirty="0"/>
              <a:t> </a:t>
            </a:r>
            <a:r>
              <a:rPr lang="nb-NO" baseline="0" dirty="0" err="1"/>
              <a:t>discovered</a:t>
            </a:r>
            <a:endParaRPr lang="nb-NO" dirty="0"/>
          </a:p>
        </p:txBody>
      </p:sp>
      <p:sp>
        <p:nvSpPr>
          <p:cNvPr id="4" name="Slide Number Placeholder 3"/>
          <p:cNvSpPr>
            <a:spLocks noGrp="1"/>
          </p:cNvSpPr>
          <p:nvPr>
            <p:ph type="sldNum" sz="quarter" idx="10"/>
          </p:nvPr>
        </p:nvSpPr>
        <p:spPr/>
        <p:txBody>
          <a:bodyPr/>
          <a:lstStyle/>
          <a:p>
            <a:fld id="{4AC9A145-3BD7-48FB-AAC3-7EECF1D4101E}" type="slidenum">
              <a:rPr lang="nb-NO" smtClean="0"/>
              <a:t>2</a:t>
            </a:fld>
            <a:endParaRPr lang="nb-NO"/>
          </a:p>
        </p:txBody>
      </p:sp>
    </p:spTree>
    <p:extLst>
      <p:ext uri="{BB962C8B-B14F-4D97-AF65-F5344CB8AC3E}">
        <p14:creationId xmlns:p14="http://schemas.microsoft.com/office/powerpoint/2010/main" val="187544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Must have </a:t>
            </a:r>
            <a:r>
              <a:rPr lang="nb-NO" dirty="0" err="1"/>
              <a:t>the</a:t>
            </a:r>
            <a:r>
              <a:rPr lang="nb-NO" dirty="0"/>
              <a:t> </a:t>
            </a:r>
            <a:r>
              <a:rPr lang="nb-NO" dirty="0" err="1"/>
              <a:t>structure</a:t>
            </a:r>
            <a:r>
              <a:rPr lang="nb-NO" dirty="0"/>
              <a:t>: promoter-</a:t>
            </a:r>
            <a:r>
              <a:rPr lang="nb-NO" dirty="0" err="1"/>
              <a:t>terminationsite</a:t>
            </a:r>
            <a:r>
              <a:rPr lang="nb-NO" dirty="0"/>
              <a:t>-promoter-</a:t>
            </a:r>
            <a:r>
              <a:rPr lang="nb-NO" dirty="0" err="1"/>
              <a:t>terminationsite</a:t>
            </a:r>
            <a:r>
              <a:rPr lang="nb-NO" baseline="0" dirty="0"/>
              <a:t> to </a:t>
            </a:r>
            <a:r>
              <a:rPr lang="nb-NO" baseline="0" dirty="0" err="1"/>
              <a:t>qualify</a:t>
            </a:r>
            <a:r>
              <a:rPr lang="nb-NO" baseline="0" dirty="0"/>
              <a:t> as a </a:t>
            </a:r>
            <a:r>
              <a:rPr lang="nb-NO" baseline="0" dirty="0" err="1"/>
              <a:t>read-through</a:t>
            </a:r>
            <a:endParaRPr lang="nb-NO" baseline="0" dirty="0"/>
          </a:p>
          <a:p>
            <a:endParaRPr lang="nb-NO" baseline="0" dirty="0"/>
          </a:p>
          <a:p>
            <a:r>
              <a:rPr lang="nb-NO" baseline="0" dirty="0"/>
              <a:t>The «</a:t>
            </a:r>
            <a:r>
              <a:rPr lang="nb-NO" baseline="0" dirty="0" err="1"/>
              <a:t>underestimate</a:t>
            </a:r>
            <a:r>
              <a:rPr lang="nb-NO" baseline="0" dirty="0"/>
              <a:t>» is due to </a:t>
            </a:r>
            <a:r>
              <a:rPr lang="nb-NO" baseline="0" dirty="0" err="1"/>
              <a:t>their</a:t>
            </a:r>
            <a:r>
              <a:rPr lang="nb-NO" baseline="0" dirty="0"/>
              <a:t> </a:t>
            </a:r>
            <a:r>
              <a:rPr lang="nb-NO" baseline="0" dirty="0" err="1"/>
              <a:t>experimental</a:t>
            </a:r>
            <a:r>
              <a:rPr lang="nb-NO" baseline="0" dirty="0"/>
              <a:t> </a:t>
            </a:r>
            <a:r>
              <a:rPr lang="nb-NO" baseline="0" dirty="0" err="1"/>
              <a:t>set</a:t>
            </a:r>
            <a:r>
              <a:rPr lang="nb-NO" baseline="0" dirty="0"/>
              <a:t>-up, </a:t>
            </a:r>
            <a:r>
              <a:rPr lang="nb-NO" baseline="0" dirty="0" err="1"/>
              <a:t>which</a:t>
            </a:r>
            <a:r>
              <a:rPr lang="nb-NO" baseline="0" dirty="0"/>
              <a:t> </a:t>
            </a:r>
            <a:r>
              <a:rPr lang="nb-NO" baseline="0" dirty="0" err="1"/>
              <a:t>was</a:t>
            </a:r>
            <a:r>
              <a:rPr lang="nb-NO" baseline="0" dirty="0"/>
              <a:t> a little hard to </a:t>
            </a:r>
            <a:r>
              <a:rPr lang="nb-NO" baseline="0" dirty="0" err="1"/>
              <a:t>get</a:t>
            </a:r>
            <a:r>
              <a:rPr lang="nb-NO" baseline="0" dirty="0"/>
              <a:t> a full </a:t>
            </a:r>
            <a:r>
              <a:rPr lang="nb-NO" baseline="0" dirty="0" err="1"/>
              <a:t>overview</a:t>
            </a:r>
            <a:r>
              <a:rPr lang="nb-NO" baseline="0" dirty="0"/>
              <a:t> </a:t>
            </a:r>
            <a:r>
              <a:rPr lang="nb-NO" baseline="0" dirty="0" err="1"/>
              <a:t>of</a:t>
            </a:r>
            <a:r>
              <a:rPr lang="nb-NO" baseline="0" dirty="0"/>
              <a:t>…</a:t>
            </a:r>
            <a:endParaRPr lang="nb-NO" dirty="0"/>
          </a:p>
        </p:txBody>
      </p:sp>
      <p:sp>
        <p:nvSpPr>
          <p:cNvPr id="4" name="Slide Number Placeholder 3"/>
          <p:cNvSpPr>
            <a:spLocks noGrp="1"/>
          </p:cNvSpPr>
          <p:nvPr>
            <p:ph type="sldNum" sz="quarter" idx="10"/>
          </p:nvPr>
        </p:nvSpPr>
        <p:spPr/>
        <p:txBody>
          <a:bodyPr/>
          <a:lstStyle/>
          <a:p>
            <a:fld id="{4AC9A145-3BD7-48FB-AAC3-7EECF1D4101E}" type="slidenum">
              <a:rPr lang="nb-NO" smtClean="0"/>
              <a:t>20</a:t>
            </a:fld>
            <a:endParaRPr lang="nb-NO"/>
          </a:p>
        </p:txBody>
      </p:sp>
    </p:spTree>
    <p:extLst>
      <p:ext uri="{BB962C8B-B14F-4D97-AF65-F5344CB8AC3E}">
        <p14:creationId xmlns:p14="http://schemas.microsoft.com/office/powerpoint/2010/main" val="35127257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a:p>
            <a:r>
              <a:rPr lang="nb-NO" dirty="0"/>
              <a:t>The SNP-</a:t>
            </a:r>
            <a:r>
              <a:rPr lang="nb-NO" dirty="0" err="1"/>
              <a:t>defintition</a:t>
            </a:r>
            <a:r>
              <a:rPr lang="nb-NO" dirty="0"/>
              <a:t> </a:t>
            </a:r>
            <a:r>
              <a:rPr lang="nb-NO" dirty="0" err="1"/>
              <a:t>depend</a:t>
            </a:r>
            <a:r>
              <a:rPr lang="nb-NO" dirty="0"/>
              <a:t> on </a:t>
            </a:r>
            <a:r>
              <a:rPr lang="nb-NO" dirty="0" err="1"/>
              <a:t>the</a:t>
            </a:r>
            <a:r>
              <a:rPr lang="nb-NO" dirty="0"/>
              <a:t> </a:t>
            </a:r>
            <a:r>
              <a:rPr lang="nb-NO" dirty="0" err="1"/>
              <a:t>population</a:t>
            </a:r>
            <a:r>
              <a:rPr lang="nb-NO" dirty="0"/>
              <a:t> </a:t>
            </a:r>
            <a:r>
              <a:rPr lang="nb-NO" dirty="0" err="1"/>
              <a:t>you</a:t>
            </a:r>
            <a:r>
              <a:rPr lang="nb-NO" dirty="0"/>
              <a:t> </a:t>
            </a:r>
            <a:r>
              <a:rPr lang="nb-NO" dirty="0" err="1"/>
              <a:t>study</a:t>
            </a:r>
            <a:r>
              <a:rPr lang="nb-NO" dirty="0"/>
              <a:t> (it </a:t>
            </a:r>
            <a:r>
              <a:rPr lang="nb-NO" dirty="0" err="1"/>
              <a:t>seems</a:t>
            </a:r>
            <a:r>
              <a:rPr lang="nb-NO" baseline="0" dirty="0"/>
              <a:t> to me). Thus </a:t>
            </a:r>
            <a:r>
              <a:rPr lang="nb-NO" baseline="0" dirty="0" err="1"/>
              <a:t>something</a:t>
            </a:r>
            <a:r>
              <a:rPr lang="nb-NO" baseline="0" dirty="0"/>
              <a:t> </a:t>
            </a:r>
            <a:r>
              <a:rPr lang="nb-NO" baseline="0" dirty="0" err="1"/>
              <a:t>defined</a:t>
            </a:r>
            <a:r>
              <a:rPr lang="nb-NO" baseline="0" dirty="0"/>
              <a:t> as a SNP in one </a:t>
            </a:r>
            <a:r>
              <a:rPr lang="nb-NO" baseline="0" dirty="0" err="1"/>
              <a:t>context</a:t>
            </a:r>
            <a:r>
              <a:rPr lang="nb-NO" baseline="0" dirty="0"/>
              <a:t> </a:t>
            </a:r>
            <a:r>
              <a:rPr lang="nb-NO" baseline="0" dirty="0" err="1"/>
              <a:t>need</a:t>
            </a:r>
            <a:r>
              <a:rPr lang="nb-NO" baseline="0" dirty="0"/>
              <a:t> not be </a:t>
            </a:r>
            <a:r>
              <a:rPr lang="nb-NO" baseline="0" dirty="0" err="1"/>
              <a:t>defined</a:t>
            </a:r>
            <a:r>
              <a:rPr lang="nb-NO" baseline="0" dirty="0"/>
              <a:t> as a SNP in </a:t>
            </a:r>
            <a:r>
              <a:rPr lang="nb-NO" baseline="0" dirty="0" err="1"/>
              <a:t>another</a:t>
            </a:r>
            <a:r>
              <a:rPr lang="nb-NO" baseline="0" dirty="0"/>
              <a:t> </a:t>
            </a:r>
            <a:r>
              <a:rPr lang="nb-NO" baseline="0" dirty="0" err="1"/>
              <a:t>context</a:t>
            </a:r>
            <a:r>
              <a:rPr lang="nb-NO" baseline="0" dirty="0"/>
              <a:t> (it </a:t>
            </a:r>
            <a:r>
              <a:rPr lang="nb-NO" baseline="0" dirty="0" err="1"/>
              <a:t>depends</a:t>
            </a:r>
            <a:r>
              <a:rPr lang="nb-NO" baseline="0" dirty="0"/>
              <a:t> on </a:t>
            </a:r>
            <a:r>
              <a:rPr lang="nb-NO" baseline="0" dirty="0" err="1"/>
              <a:t>the</a:t>
            </a:r>
            <a:r>
              <a:rPr lang="nb-NO" baseline="0" dirty="0"/>
              <a:t> </a:t>
            </a:r>
            <a:r>
              <a:rPr lang="nb-NO" baseline="0" dirty="0" err="1"/>
              <a:t>population</a:t>
            </a:r>
            <a:r>
              <a:rPr lang="nb-NO" baseline="0" dirty="0"/>
              <a:t>. Eg. </a:t>
            </a:r>
            <a:r>
              <a:rPr lang="nb-NO" baseline="0" dirty="0" err="1"/>
              <a:t>Compare</a:t>
            </a:r>
            <a:r>
              <a:rPr lang="nb-NO" baseline="0" dirty="0"/>
              <a:t> </a:t>
            </a:r>
            <a:r>
              <a:rPr lang="nb-NO" baseline="0" dirty="0" err="1"/>
              <a:t>large</a:t>
            </a:r>
            <a:r>
              <a:rPr lang="nb-NO" baseline="0" dirty="0"/>
              <a:t> </a:t>
            </a:r>
            <a:r>
              <a:rPr lang="nb-NO" baseline="0" dirty="0" err="1"/>
              <a:t>population</a:t>
            </a:r>
            <a:r>
              <a:rPr lang="nb-NO" baseline="0" dirty="0"/>
              <a:t>-studies to studies </a:t>
            </a:r>
            <a:r>
              <a:rPr lang="nb-NO" baseline="0" dirty="0" err="1"/>
              <a:t>of</a:t>
            </a:r>
            <a:r>
              <a:rPr lang="nb-NO" baseline="0" dirty="0"/>
              <a:t> a </a:t>
            </a:r>
            <a:r>
              <a:rPr lang="nb-NO" baseline="0" dirty="0" err="1"/>
              <a:t>specific</a:t>
            </a:r>
            <a:r>
              <a:rPr lang="nb-NO" baseline="0" dirty="0"/>
              <a:t> family for </a:t>
            </a:r>
            <a:r>
              <a:rPr lang="nb-NO" baseline="0" dirty="0" err="1"/>
              <a:t>examples</a:t>
            </a:r>
            <a:r>
              <a:rPr lang="nb-NO" baseline="0" dirty="0"/>
              <a:t>)</a:t>
            </a:r>
          </a:p>
          <a:p>
            <a:r>
              <a:rPr lang="nb-NO" baseline="0" dirty="0" err="1"/>
              <a:t>Can</a:t>
            </a:r>
            <a:r>
              <a:rPr lang="nb-NO" baseline="0" dirty="0"/>
              <a:t> </a:t>
            </a:r>
            <a:r>
              <a:rPr lang="nb-NO" baseline="0" dirty="0" err="1"/>
              <a:t>anyone</a:t>
            </a:r>
            <a:r>
              <a:rPr lang="nb-NO" baseline="0" dirty="0"/>
              <a:t> </a:t>
            </a:r>
            <a:r>
              <a:rPr lang="nb-NO" baseline="0" dirty="0" err="1"/>
              <a:t>explain</a:t>
            </a:r>
            <a:r>
              <a:rPr lang="nb-NO" baseline="0" dirty="0"/>
              <a:t> </a:t>
            </a:r>
            <a:r>
              <a:rPr lang="nb-NO" baseline="0" dirty="0" err="1"/>
              <a:t>how</a:t>
            </a:r>
            <a:r>
              <a:rPr lang="nb-NO" baseline="0" dirty="0"/>
              <a:t> </a:t>
            </a:r>
            <a:r>
              <a:rPr lang="nb-NO" baseline="0" dirty="0" err="1"/>
              <a:t>this</a:t>
            </a:r>
            <a:r>
              <a:rPr lang="nb-NO" baseline="0" dirty="0"/>
              <a:t> is </a:t>
            </a:r>
            <a:r>
              <a:rPr lang="nb-NO" baseline="0" dirty="0" err="1"/>
              <a:t>dealt</a:t>
            </a:r>
            <a:r>
              <a:rPr lang="nb-NO" baseline="0" dirty="0"/>
              <a:t> </a:t>
            </a:r>
            <a:r>
              <a:rPr lang="nb-NO" baseline="0" dirty="0" err="1"/>
              <a:t>with</a:t>
            </a:r>
            <a:r>
              <a:rPr lang="nb-NO" baseline="0" dirty="0"/>
              <a:t> in databases? </a:t>
            </a:r>
            <a:r>
              <a:rPr lang="nb-NO" b="1" baseline="0" dirty="0" err="1"/>
              <a:t>Answer</a:t>
            </a:r>
            <a:r>
              <a:rPr lang="nb-NO" baseline="0" dirty="0"/>
              <a:t>: </a:t>
            </a:r>
            <a:r>
              <a:rPr lang="nb-NO" baseline="0" dirty="0" err="1"/>
              <a:t>There</a:t>
            </a:r>
            <a:r>
              <a:rPr lang="nb-NO" baseline="0" dirty="0"/>
              <a:t> </a:t>
            </a:r>
            <a:r>
              <a:rPr lang="nb-NO" baseline="0" dirty="0" err="1"/>
              <a:t>are</a:t>
            </a:r>
            <a:r>
              <a:rPr lang="nb-NO" baseline="0" dirty="0"/>
              <a:t> more general </a:t>
            </a:r>
            <a:r>
              <a:rPr lang="nb-NO" baseline="0" dirty="0" err="1"/>
              <a:t>acception</a:t>
            </a:r>
            <a:r>
              <a:rPr lang="nb-NO" baseline="0" dirty="0"/>
              <a:t> </a:t>
            </a:r>
            <a:r>
              <a:rPr lang="nb-NO" baseline="0" dirty="0" err="1"/>
              <a:t>criterias</a:t>
            </a:r>
            <a:r>
              <a:rPr lang="nb-NO" baseline="0" dirty="0"/>
              <a:t> for a variant to be </a:t>
            </a:r>
            <a:r>
              <a:rPr lang="nb-NO" baseline="0" dirty="0" err="1"/>
              <a:t>classified</a:t>
            </a:r>
            <a:r>
              <a:rPr lang="nb-NO" baseline="0" dirty="0"/>
              <a:t> as a SNP, for </a:t>
            </a:r>
            <a:r>
              <a:rPr lang="nb-NO" baseline="0" dirty="0" err="1"/>
              <a:t>example</a:t>
            </a:r>
            <a:r>
              <a:rPr lang="nb-NO" baseline="0" dirty="0"/>
              <a:t> in </a:t>
            </a:r>
            <a:r>
              <a:rPr lang="nb-NO" baseline="0" dirty="0" err="1"/>
              <a:t>dbSNP</a:t>
            </a:r>
            <a:r>
              <a:rPr lang="nb-NO" baseline="0" dirty="0"/>
              <a:t>. </a:t>
            </a:r>
            <a:endParaRPr lang="nb-NO" dirty="0"/>
          </a:p>
          <a:p>
            <a:endParaRPr lang="nb-NO" dirty="0"/>
          </a:p>
          <a:p>
            <a:r>
              <a:rPr lang="nb-NO" dirty="0"/>
              <a:t>Will not og </a:t>
            </a:r>
            <a:r>
              <a:rPr lang="nb-NO" dirty="0" err="1"/>
              <a:t>into</a:t>
            </a:r>
            <a:r>
              <a:rPr lang="nb-NO" dirty="0"/>
              <a:t> </a:t>
            </a:r>
            <a:r>
              <a:rPr lang="nb-NO" dirty="0" err="1"/>
              <a:t>details</a:t>
            </a:r>
            <a:r>
              <a:rPr lang="nb-NO" dirty="0"/>
              <a:t> on </a:t>
            </a:r>
            <a:r>
              <a:rPr lang="nb-NO" dirty="0" err="1"/>
              <a:t>how</a:t>
            </a:r>
            <a:r>
              <a:rPr lang="nb-NO" dirty="0"/>
              <a:t> </a:t>
            </a:r>
            <a:r>
              <a:rPr lang="nb-NO" dirty="0" err="1"/>
              <a:t>mutations</a:t>
            </a:r>
            <a:r>
              <a:rPr lang="nb-NO" dirty="0"/>
              <a:t> </a:t>
            </a:r>
            <a:r>
              <a:rPr lang="nb-NO" dirty="0" err="1"/>
              <a:t>can</a:t>
            </a:r>
            <a:r>
              <a:rPr lang="nb-NO" dirty="0"/>
              <a:t> be </a:t>
            </a:r>
            <a:r>
              <a:rPr lang="nb-NO" dirty="0" err="1"/>
              <a:t>generated</a:t>
            </a:r>
            <a:r>
              <a:rPr lang="nb-NO" dirty="0"/>
              <a:t> in cancers. </a:t>
            </a:r>
          </a:p>
        </p:txBody>
      </p:sp>
      <p:sp>
        <p:nvSpPr>
          <p:cNvPr id="4" name="Slide Number Placeholder 3"/>
          <p:cNvSpPr>
            <a:spLocks noGrp="1"/>
          </p:cNvSpPr>
          <p:nvPr>
            <p:ph type="sldNum" sz="quarter" idx="10"/>
          </p:nvPr>
        </p:nvSpPr>
        <p:spPr/>
        <p:txBody>
          <a:bodyPr/>
          <a:lstStyle/>
          <a:p>
            <a:fld id="{4AC9A145-3BD7-48FB-AAC3-7EECF1D4101E}" type="slidenum">
              <a:rPr lang="nb-NO" smtClean="0"/>
              <a:t>21</a:t>
            </a:fld>
            <a:endParaRPr lang="nb-NO"/>
          </a:p>
        </p:txBody>
      </p:sp>
    </p:spTree>
    <p:extLst>
      <p:ext uri="{BB962C8B-B14F-4D97-AF65-F5344CB8AC3E}">
        <p14:creationId xmlns:p14="http://schemas.microsoft.com/office/powerpoint/2010/main" val="38004961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A to I </a:t>
            </a:r>
            <a:r>
              <a:rPr lang="nb-NO" dirty="0" err="1"/>
              <a:t>function</a:t>
            </a:r>
            <a:r>
              <a:rPr lang="nb-NO" baseline="0" dirty="0"/>
              <a:t> like an A to G </a:t>
            </a:r>
            <a:r>
              <a:rPr lang="nb-NO" baseline="0" dirty="0" err="1"/>
              <a:t>substitution</a:t>
            </a:r>
            <a:r>
              <a:rPr lang="nb-NO" baseline="0" dirty="0"/>
              <a:t> (</a:t>
            </a:r>
            <a:r>
              <a:rPr lang="nb-NO" baseline="0" dirty="0" err="1"/>
              <a:t>Becuase</a:t>
            </a:r>
            <a:r>
              <a:rPr lang="nb-NO" baseline="0" dirty="0"/>
              <a:t> I </a:t>
            </a:r>
            <a:r>
              <a:rPr lang="nb-NO" baseline="0" dirty="0" err="1"/>
              <a:t>behaves</a:t>
            </a:r>
            <a:r>
              <a:rPr lang="nb-NO" baseline="0" dirty="0"/>
              <a:t> like a G in </a:t>
            </a:r>
            <a:r>
              <a:rPr lang="nb-NO" baseline="0" dirty="0" err="1"/>
              <a:t>subsequent</a:t>
            </a:r>
            <a:r>
              <a:rPr lang="nb-NO" baseline="0" dirty="0"/>
              <a:t> </a:t>
            </a:r>
            <a:r>
              <a:rPr lang="nb-NO" baseline="0" dirty="0" err="1"/>
              <a:t>steps</a:t>
            </a:r>
            <a:r>
              <a:rPr lang="nb-NO" baseline="0" dirty="0"/>
              <a:t>..)</a:t>
            </a:r>
          </a:p>
          <a:p>
            <a:endParaRPr lang="nb-NO" dirty="0"/>
          </a:p>
          <a:p>
            <a:r>
              <a:rPr lang="nb-NO" dirty="0" err="1"/>
              <a:t>microRNA</a:t>
            </a:r>
            <a:r>
              <a:rPr lang="nb-NO" dirty="0"/>
              <a:t> </a:t>
            </a:r>
            <a:r>
              <a:rPr lang="nb-NO" dirty="0" err="1"/>
              <a:t>precursor</a:t>
            </a:r>
            <a:r>
              <a:rPr lang="nb-NO" baseline="0" dirty="0"/>
              <a:t> genes have </a:t>
            </a:r>
            <a:r>
              <a:rPr lang="nb-NO" baseline="0" dirty="0" err="1"/>
              <a:t>been</a:t>
            </a:r>
            <a:r>
              <a:rPr lang="nb-NO" baseline="0" dirty="0"/>
              <a:t> </a:t>
            </a:r>
            <a:r>
              <a:rPr lang="nb-NO" baseline="0" dirty="0" err="1"/>
              <a:t>shown</a:t>
            </a:r>
            <a:r>
              <a:rPr lang="nb-NO" baseline="0" dirty="0"/>
              <a:t> to be </a:t>
            </a:r>
            <a:r>
              <a:rPr lang="nb-NO" baseline="0" dirty="0" err="1"/>
              <a:t>affected</a:t>
            </a:r>
            <a:r>
              <a:rPr lang="nb-NO" baseline="0" dirty="0"/>
              <a:t>, </a:t>
            </a:r>
            <a:r>
              <a:rPr lang="nb-NO" baseline="0" dirty="0" err="1"/>
              <a:t>but</a:t>
            </a:r>
            <a:r>
              <a:rPr lang="nb-NO" baseline="0" dirty="0"/>
              <a:t> it is not </a:t>
            </a:r>
            <a:r>
              <a:rPr lang="nb-NO" baseline="0" dirty="0" err="1"/>
              <a:t>known</a:t>
            </a:r>
            <a:r>
              <a:rPr lang="nb-NO" baseline="0" dirty="0"/>
              <a:t> </a:t>
            </a:r>
            <a:r>
              <a:rPr lang="nb-NO" baseline="0" dirty="0" err="1"/>
              <a:t>whether</a:t>
            </a:r>
            <a:r>
              <a:rPr lang="nb-NO" baseline="0" dirty="0"/>
              <a:t> is </a:t>
            </a:r>
            <a:r>
              <a:rPr lang="nb-NO" baseline="0" dirty="0" err="1"/>
              <a:t>also</a:t>
            </a:r>
            <a:r>
              <a:rPr lang="nb-NO" baseline="0" dirty="0"/>
              <a:t> </a:t>
            </a:r>
            <a:r>
              <a:rPr lang="nb-NO" baseline="0" dirty="0" err="1"/>
              <a:t>affects</a:t>
            </a:r>
            <a:r>
              <a:rPr lang="nb-NO" baseline="0" dirty="0"/>
              <a:t> </a:t>
            </a:r>
            <a:r>
              <a:rPr lang="nb-NO" baseline="0" dirty="0" err="1"/>
              <a:t>other</a:t>
            </a:r>
            <a:r>
              <a:rPr lang="nb-NO" baseline="0" dirty="0"/>
              <a:t> </a:t>
            </a:r>
            <a:r>
              <a:rPr lang="nb-NO" baseline="0" dirty="0" err="1"/>
              <a:t>ncRNA-classes</a:t>
            </a:r>
            <a:r>
              <a:rPr lang="nb-NO" baseline="0" dirty="0"/>
              <a:t>. May </a:t>
            </a:r>
            <a:r>
              <a:rPr lang="nb-NO" baseline="0" dirty="0" err="1"/>
              <a:t>affect</a:t>
            </a:r>
            <a:r>
              <a:rPr lang="nb-NO" baseline="0" dirty="0"/>
              <a:t> </a:t>
            </a:r>
            <a:r>
              <a:rPr lang="nb-NO" baseline="0" dirty="0" err="1"/>
              <a:t>the</a:t>
            </a:r>
            <a:r>
              <a:rPr lang="nb-NO" baseline="0" dirty="0"/>
              <a:t> seed region </a:t>
            </a:r>
            <a:r>
              <a:rPr lang="nb-NO" baseline="0" dirty="0" err="1"/>
              <a:t>of</a:t>
            </a:r>
            <a:r>
              <a:rPr lang="nb-NO" baseline="0" dirty="0"/>
              <a:t> </a:t>
            </a:r>
            <a:r>
              <a:rPr lang="nb-NO" baseline="0" dirty="0" err="1"/>
              <a:t>the</a:t>
            </a:r>
            <a:r>
              <a:rPr lang="nb-NO" baseline="0" dirty="0"/>
              <a:t> </a:t>
            </a:r>
            <a:r>
              <a:rPr lang="nb-NO" baseline="0" dirty="0" err="1"/>
              <a:t>miRNA</a:t>
            </a:r>
            <a:endParaRPr lang="nb-NO" dirty="0"/>
          </a:p>
        </p:txBody>
      </p:sp>
      <p:sp>
        <p:nvSpPr>
          <p:cNvPr id="4" name="Slide Number Placeholder 3"/>
          <p:cNvSpPr>
            <a:spLocks noGrp="1"/>
          </p:cNvSpPr>
          <p:nvPr>
            <p:ph type="sldNum" sz="quarter" idx="10"/>
          </p:nvPr>
        </p:nvSpPr>
        <p:spPr/>
        <p:txBody>
          <a:bodyPr/>
          <a:lstStyle/>
          <a:p>
            <a:fld id="{4AC9A145-3BD7-48FB-AAC3-7EECF1D4101E}" type="slidenum">
              <a:rPr lang="nb-NO" smtClean="0"/>
              <a:t>22</a:t>
            </a:fld>
            <a:endParaRPr lang="nb-NO"/>
          </a:p>
        </p:txBody>
      </p:sp>
    </p:spTree>
    <p:extLst>
      <p:ext uri="{BB962C8B-B14F-4D97-AF65-F5344CB8AC3E}">
        <p14:creationId xmlns:p14="http://schemas.microsoft.com/office/powerpoint/2010/main" val="3849241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a:p>
            <a:r>
              <a:rPr lang="nb-NO" dirty="0" err="1"/>
              <a:t>Convert</a:t>
            </a:r>
            <a:r>
              <a:rPr lang="nb-NO" dirty="0"/>
              <a:t> </a:t>
            </a:r>
            <a:r>
              <a:rPr lang="nb-NO" dirty="0" err="1"/>
              <a:t>adenosines</a:t>
            </a:r>
            <a:r>
              <a:rPr lang="nb-NO" dirty="0"/>
              <a:t> to </a:t>
            </a:r>
            <a:r>
              <a:rPr lang="nb-NO" dirty="0" err="1"/>
              <a:t>inosines</a:t>
            </a:r>
            <a:endParaRPr lang="nb-NO" dirty="0"/>
          </a:p>
          <a:p>
            <a:endParaRPr lang="nb-NO" dirty="0"/>
          </a:p>
          <a:p>
            <a:r>
              <a:rPr lang="nb-NO" dirty="0" err="1"/>
              <a:t>Act</a:t>
            </a:r>
            <a:r>
              <a:rPr lang="nb-NO" dirty="0"/>
              <a:t> on double-</a:t>
            </a:r>
            <a:r>
              <a:rPr lang="nb-NO" dirty="0" err="1"/>
              <a:t>starnded</a:t>
            </a:r>
            <a:r>
              <a:rPr lang="nb-NO" dirty="0"/>
              <a:t> RNA, </a:t>
            </a:r>
            <a:r>
              <a:rPr lang="nb-NO" dirty="0" err="1"/>
              <a:t>that</a:t>
            </a:r>
            <a:r>
              <a:rPr lang="nb-NO" dirty="0"/>
              <a:t> is RNA </a:t>
            </a:r>
            <a:r>
              <a:rPr lang="nb-NO" dirty="0" err="1"/>
              <a:t>this</a:t>
            </a:r>
            <a:r>
              <a:rPr lang="nb-NO" dirty="0"/>
              <a:t> has a </a:t>
            </a:r>
            <a:r>
              <a:rPr lang="nb-NO" dirty="0" err="1"/>
              <a:t>folded</a:t>
            </a:r>
            <a:r>
              <a:rPr lang="nb-NO" baseline="0" dirty="0"/>
              <a:t> in </a:t>
            </a:r>
            <a:r>
              <a:rPr lang="nb-NO" baseline="0" dirty="0" err="1"/>
              <a:t>ds-structure</a:t>
            </a:r>
            <a:r>
              <a:rPr lang="nb-NO" baseline="0" dirty="0"/>
              <a:t> due to </a:t>
            </a:r>
            <a:r>
              <a:rPr lang="nb-NO" baseline="0" dirty="0" err="1"/>
              <a:t>they</a:t>
            </a:r>
            <a:r>
              <a:rPr lang="nb-NO" baseline="0" dirty="0"/>
              <a:t> RNA-</a:t>
            </a:r>
            <a:r>
              <a:rPr lang="nb-NO" baseline="0" dirty="0" err="1"/>
              <a:t>sequence</a:t>
            </a:r>
            <a:r>
              <a:rPr lang="nb-NO" baseline="0" dirty="0"/>
              <a:t>. </a:t>
            </a:r>
            <a:r>
              <a:rPr lang="nb-NO" baseline="0" dirty="0" err="1"/>
              <a:t>These</a:t>
            </a:r>
            <a:r>
              <a:rPr lang="nb-NO" baseline="0" dirty="0"/>
              <a:t> regions </a:t>
            </a:r>
            <a:r>
              <a:rPr lang="nb-NO" baseline="0" dirty="0" err="1"/>
              <a:t>often</a:t>
            </a:r>
            <a:r>
              <a:rPr lang="nb-NO" baseline="0" dirty="0"/>
              <a:t> </a:t>
            </a:r>
            <a:r>
              <a:rPr lang="nb-NO" baseline="0" dirty="0" err="1"/>
              <a:t>consist</a:t>
            </a:r>
            <a:r>
              <a:rPr lang="nb-NO" baseline="0" dirty="0"/>
              <a:t> </a:t>
            </a:r>
            <a:r>
              <a:rPr lang="nb-NO" baseline="0" dirty="0" err="1"/>
              <a:t>of</a:t>
            </a:r>
            <a:r>
              <a:rPr lang="nb-NO" baseline="0" dirty="0"/>
              <a:t> </a:t>
            </a:r>
            <a:r>
              <a:rPr lang="nb-NO" baseline="0" dirty="0" err="1"/>
              <a:t>repeats</a:t>
            </a:r>
            <a:r>
              <a:rPr lang="nb-NO" baseline="0" dirty="0"/>
              <a:t>, and </a:t>
            </a:r>
            <a:r>
              <a:rPr lang="nb-NO" baseline="0" dirty="0" err="1"/>
              <a:t>are</a:t>
            </a:r>
            <a:r>
              <a:rPr lang="nb-NO" baseline="0" dirty="0"/>
              <a:t> </a:t>
            </a:r>
            <a:r>
              <a:rPr lang="nb-NO" baseline="0" dirty="0" err="1"/>
              <a:t>mostly</a:t>
            </a:r>
            <a:r>
              <a:rPr lang="nb-NO" baseline="0" dirty="0"/>
              <a:t> </a:t>
            </a:r>
            <a:r>
              <a:rPr lang="nb-NO" baseline="0" dirty="0" err="1"/>
              <a:t>within</a:t>
            </a:r>
            <a:r>
              <a:rPr lang="nb-NO" baseline="0" dirty="0"/>
              <a:t> </a:t>
            </a:r>
            <a:r>
              <a:rPr lang="nb-NO" baseline="0" dirty="0" err="1"/>
              <a:t>the</a:t>
            </a:r>
            <a:r>
              <a:rPr lang="nb-NO" baseline="0" dirty="0"/>
              <a:t> </a:t>
            </a:r>
            <a:r>
              <a:rPr lang="nb-NO" baseline="0" dirty="0" err="1"/>
              <a:t>introns</a:t>
            </a:r>
            <a:r>
              <a:rPr lang="nb-NO" baseline="0" dirty="0"/>
              <a:t>, 3’ or 5’ </a:t>
            </a:r>
            <a:r>
              <a:rPr lang="nb-NO" baseline="0" dirty="0" err="1"/>
              <a:t>UTRs</a:t>
            </a:r>
            <a:r>
              <a:rPr lang="nb-NO" baseline="0" dirty="0"/>
              <a:t>. </a:t>
            </a:r>
            <a:endParaRPr lang="nb-NO" dirty="0"/>
          </a:p>
          <a:p>
            <a:endParaRPr lang="nb-NO" dirty="0"/>
          </a:p>
          <a:p>
            <a:r>
              <a:rPr lang="nb-NO" dirty="0" err="1"/>
              <a:t>Figure</a:t>
            </a:r>
            <a:r>
              <a:rPr lang="nb-NO" dirty="0"/>
              <a:t>: ADAR</a:t>
            </a:r>
            <a:r>
              <a:rPr lang="nb-NO" baseline="0" dirty="0"/>
              <a:t> bind </a:t>
            </a:r>
            <a:r>
              <a:rPr lang="nb-NO" baseline="0" dirty="0" err="1"/>
              <a:t>dsRNA</a:t>
            </a:r>
            <a:r>
              <a:rPr lang="nb-NO" baseline="0" dirty="0"/>
              <a:t> </a:t>
            </a:r>
            <a:r>
              <a:rPr lang="nb-NO" baseline="0" dirty="0" err="1"/>
              <a:t>structures</a:t>
            </a:r>
            <a:r>
              <a:rPr lang="nb-NO" baseline="0" dirty="0"/>
              <a:t>. </a:t>
            </a:r>
          </a:p>
          <a:p>
            <a:r>
              <a:rPr lang="nb-NO" baseline="0" dirty="0"/>
              <a:t>May target a </a:t>
            </a:r>
            <a:r>
              <a:rPr lang="nb-NO" baseline="0" dirty="0" err="1"/>
              <a:t>specfic</a:t>
            </a:r>
            <a:r>
              <a:rPr lang="nb-NO" baseline="0" dirty="0"/>
              <a:t> </a:t>
            </a:r>
            <a:r>
              <a:rPr lang="nb-NO" baseline="0" dirty="0" err="1"/>
              <a:t>adenosine</a:t>
            </a:r>
            <a:r>
              <a:rPr lang="nb-NO" baseline="0" dirty="0"/>
              <a:t>, or a </a:t>
            </a:r>
            <a:r>
              <a:rPr lang="nb-NO" baseline="0" dirty="0" err="1"/>
              <a:t>local</a:t>
            </a:r>
            <a:r>
              <a:rPr lang="nb-NO" baseline="0" dirty="0"/>
              <a:t> </a:t>
            </a:r>
            <a:r>
              <a:rPr lang="nb-NO" baseline="0" dirty="0" err="1"/>
              <a:t>cluster</a:t>
            </a:r>
            <a:r>
              <a:rPr lang="nb-NO" baseline="0" dirty="0"/>
              <a:t> </a:t>
            </a:r>
            <a:r>
              <a:rPr lang="nb-NO" baseline="0" dirty="0" err="1"/>
              <a:t>of</a:t>
            </a:r>
            <a:r>
              <a:rPr lang="nb-NO" baseline="0" dirty="0"/>
              <a:t> </a:t>
            </a:r>
            <a:r>
              <a:rPr lang="nb-NO" baseline="0" dirty="0" err="1"/>
              <a:t>adenosines</a:t>
            </a:r>
            <a:r>
              <a:rPr lang="nb-NO" baseline="0" dirty="0"/>
              <a:t>. </a:t>
            </a:r>
          </a:p>
          <a:p>
            <a:r>
              <a:rPr lang="nb-NO" baseline="0" dirty="0"/>
              <a:t>(May </a:t>
            </a:r>
            <a:r>
              <a:rPr lang="nb-NO" baseline="0" dirty="0" err="1"/>
              <a:t>continue</a:t>
            </a:r>
            <a:r>
              <a:rPr lang="nb-NO" baseline="0" dirty="0"/>
              <a:t> to </a:t>
            </a:r>
            <a:r>
              <a:rPr lang="nb-NO" baseline="0" dirty="0" err="1"/>
              <a:t>modify</a:t>
            </a:r>
            <a:r>
              <a:rPr lang="nb-NO" baseline="0" dirty="0"/>
              <a:t> </a:t>
            </a:r>
            <a:r>
              <a:rPr lang="nb-NO" baseline="0" dirty="0" err="1"/>
              <a:t>adenosines</a:t>
            </a:r>
            <a:r>
              <a:rPr lang="nb-NO" baseline="0" dirty="0"/>
              <a:t> </a:t>
            </a:r>
            <a:r>
              <a:rPr lang="nb-NO" baseline="0" dirty="0" err="1"/>
              <a:t>until</a:t>
            </a:r>
            <a:r>
              <a:rPr lang="nb-NO" baseline="0" dirty="0"/>
              <a:t> it </a:t>
            </a:r>
            <a:r>
              <a:rPr lang="nb-NO" baseline="0" dirty="0" err="1"/>
              <a:t>reaches</a:t>
            </a:r>
            <a:r>
              <a:rPr lang="nb-NO" baseline="0" dirty="0"/>
              <a:t> a </a:t>
            </a:r>
            <a:r>
              <a:rPr lang="nb-NO" baseline="0" dirty="0" err="1"/>
              <a:t>tolerance</a:t>
            </a:r>
            <a:r>
              <a:rPr lang="nb-NO" baseline="0" dirty="0"/>
              <a:t> </a:t>
            </a:r>
            <a:r>
              <a:rPr lang="nb-NO" baseline="0" dirty="0" err="1"/>
              <a:t>level</a:t>
            </a:r>
            <a:r>
              <a:rPr lang="nb-NO" baseline="0" dirty="0"/>
              <a:t> </a:t>
            </a:r>
            <a:r>
              <a:rPr lang="nb-NO" baseline="0" dirty="0" err="1"/>
              <a:t>where</a:t>
            </a:r>
            <a:r>
              <a:rPr lang="nb-NO" baseline="0" dirty="0"/>
              <a:t> </a:t>
            </a:r>
            <a:r>
              <a:rPr lang="nb-NO" baseline="0" dirty="0" err="1"/>
              <a:t>the</a:t>
            </a:r>
            <a:r>
              <a:rPr lang="nb-NO" baseline="0" dirty="0"/>
              <a:t> RNA </a:t>
            </a:r>
            <a:r>
              <a:rPr lang="nb-NO" baseline="0" dirty="0" err="1"/>
              <a:t>becomes</a:t>
            </a:r>
            <a:r>
              <a:rPr lang="nb-NO" baseline="0" dirty="0"/>
              <a:t> </a:t>
            </a:r>
            <a:r>
              <a:rPr lang="nb-NO" baseline="0" dirty="0" err="1"/>
              <a:t>unstable</a:t>
            </a:r>
            <a:r>
              <a:rPr lang="nb-NO" baseline="0" dirty="0"/>
              <a:t>)</a:t>
            </a:r>
            <a:endParaRPr lang="nb-NO" dirty="0"/>
          </a:p>
        </p:txBody>
      </p:sp>
      <p:sp>
        <p:nvSpPr>
          <p:cNvPr id="4" name="Slide Number Placeholder 3"/>
          <p:cNvSpPr>
            <a:spLocks noGrp="1"/>
          </p:cNvSpPr>
          <p:nvPr>
            <p:ph type="sldNum" sz="quarter" idx="10"/>
          </p:nvPr>
        </p:nvSpPr>
        <p:spPr/>
        <p:txBody>
          <a:bodyPr/>
          <a:lstStyle/>
          <a:p>
            <a:fld id="{4AC9A145-3BD7-48FB-AAC3-7EECF1D4101E}" type="slidenum">
              <a:rPr lang="nb-NO" smtClean="0"/>
              <a:t>23</a:t>
            </a:fld>
            <a:endParaRPr lang="nb-NO"/>
          </a:p>
        </p:txBody>
      </p:sp>
    </p:spTree>
    <p:extLst>
      <p:ext uri="{BB962C8B-B14F-4D97-AF65-F5344CB8AC3E}">
        <p14:creationId xmlns:p14="http://schemas.microsoft.com/office/powerpoint/2010/main" val="28686382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dirty="0" err="1"/>
              <a:t>Figure</a:t>
            </a:r>
            <a:r>
              <a:rPr lang="nb-NO" baseline="0" dirty="0"/>
              <a:t> </a:t>
            </a:r>
            <a:r>
              <a:rPr lang="nb-NO" baseline="0" dirty="0" err="1"/>
              <a:t>bottom</a:t>
            </a:r>
            <a:r>
              <a:rPr lang="nb-NO" baseline="0" dirty="0"/>
              <a:t>: </a:t>
            </a:r>
            <a:r>
              <a:rPr lang="nb-NO" dirty="0" err="1"/>
              <a:t>That</a:t>
            </a:r>
            <a:r>
              <a:rPr lang="nb-NO" dirty="0"/>
              <a:t> is, less </a:t>
            </a:r>
            <a:r>
              <a:rPr lang="nb-NO" dirty="0" err="1"/>
              <a:t>than</a:t>
            </a:r>
            <a:r>
              <a:rPr lang="nb-NO" dirty="0"/>
              <a:t> 60% </a:t>
            </a:r>
            <a:r>
              <a:rPr lang="nb-NO" dirty="0" err="1"/>
              <a:t>of</a:t>
            </a:r>
            <a:r>
              <a:rPr lang="nb-NO" dirty="0"/>
              <a:t> </a:t>
            </a:r>
            <a:r>
              <a:rPr lang="nb-NO" dirty="0" err="1"/>
              <a:t>reads</a:t>
            </a:r>
            <a:r>
              <a:rPr lang="nb-NO" dirty="0"/>
              <a:t> </a:t>
            </a:r>
            <a:r>
              <a:rPr lang="nb-NO" dirty="0" err="1"/>
              <a:t>aligning</a:t>
            </a:r>
            <a:r>
              <a:rPr lang="nb-NO" dirty="0"/>
              <a:t> to </a:t>
            </a:r>
            <a:r>
              <a:rPr lang="nb-NO" dirty="0" err="1"/>
              <a:t>this</a:t>
            </a:r>
            <a:r>
              <a:rPr lang="nb-NO" dirty="0"/>
              <a:t> </a:t>
            </a:r>
            <a:r>
              <a:rPr lang="nb-NO" dirty="0" err="1"/>
              <a:t>position</a:t>
            </a:r>
            <a:r>
              <a:rPr lang="nb-NO" dirty="0"/>
              <a:t> display </a:t>
            </a:r>
            <a:r>
              <a:rPr lang="nb-NO" dirty="0" err="1"/>
              <a:t>the</a:t>
            </a:r>
            <a:r>
              <a:rPr lang="nb-NO" dirty="0"/>
              <a:t> </a:t>
            </a:r>
            <a:r>
              <a:rPr lang="nb-NO" dirty="0" err="1"/>
              <a:t>edited</a:t>
            </a:r>
            <a:r>
              <a:rPr lang="nb-NO" dirty="0"/>
              <a:t> base</a:t>
            </a:r>
          </a:p>
          <a:p>
            <a:endParaRPr lang="nb-NO" dirty="0"/>
          </a:p>
          <a:p>
            <a:endParaRPr lang="nb-NO" dirty="0"/>
          </a:p>
          <a:p>
            <a:r>
              <a:rPr lang="nb-NO" dirty="0" err="1"/>
              <a:t>Pie-charts</a:t>
            </a:r>
            <a:r>
              <a:rPr lang="nb-NO" dirty="0"/>
              <a:t>:</a:t>
            </a:r>
            <a:r>
              <a:rPr lang="nb-NO" baseline="0" dirty="0"/>
              <a:t> </a:t>
            </a:r>
            <a:r>
              <a:rPr lang="nb-NO" baseline="0" dirty="0" err="1"/>
              <a:t>affect</a:t>
            </a:r>
            <a:r>
              <a:rPr lang="nb-NO" baseline="0" dirty="0"/>
              <a:t> </a:t>
            </a:r>
            <a:r>
              <a:rPr lang="nb-NO" baseline="0" dirty="0" err="1"/>
              <a:t>intronic</a:t>
            </a:r>
            <a:r>
              <a:rPr lang="nb-NO" baseline="0" dirty="0"/>
              <a:t> and 3’UTR, and less </a:t>
            </a:r>
            <a:r>
              <a:rPr lang="nb-NO" baseline="0" dirty="0" err="1"/>
              <a:t>splicing</a:t>
            </a:r>
            <a:r>
              <a:rPr lang="nb-NO" baseline="0" dirty="0"/>
              <a:t>. </a:t>
            </a:r>
          </a:p>
          <a:p>
            <a:endParaRPr lang="nb-NO" baseline="0" dirty="0"/>
          </a:p>
          <a:p>
            <a:r>
              <a:rPr lang="nb-NO" baseline="0" dirty="0"/>
              <a:t>Park: Major point: The </a:t>
            </a:r>
            <a:r>
              <a:rPr lang="nb-NO" baseline="0" dirty="0" err="1"/>
              <a:t>actual</a:t>
            </a:r>
            <a:r>
              <a:rPr lang="nb-NO" baseline="0" dirty="0"/>
              <a:t> </a:t>
            </a:r>
            <a:r>
              <a:rPr lang="nb-NO" baseline="0" dirty="0" err="1"/>
              <a:t>editing</a:t>
            </a:r>
            <a:r>
              <a:rPr lang="nb-NO" baseline="0" dirty="0"/>
              <a:t> </a:t>
            </a:r>
            <a:r>
              <a:rPr lang="nb-NO" baseline="0" dirty="0" err="1"/>
              <a:t>of</a:t>
            </a:r>
            <a:r>
              <a:rPr lang="nb-NO" baseline="0" dirty="0"/>
              <a:t> a gene is more </a:t>
            </a:r>
            <a:r>
              <a:rPr lang="nb-NO" baseline="0" dirty="0" err="1"/>
              <a:t>important</a:t>
            </a:r>
            <a:r>
              <a:rPr lang="nb-NO" baseline="0" dirty="0"/>
              <a:t> </a:t>
            </a:r>
            <a:r>
              <a:rPr lang="nb-NO" baseline="0" dirty="0" err="1"/>
              <a:t>than</a:t>
            </a:r>
            <a:r>
              <a:rPr lang="nb-NO" baseline="0" dirty="0"/>
              <a:t> </a:t>
            </a:r>
            <a:r>
              <a:rPr lang="nb-NO" baseline="0" dirty="0" err="1"/>
              <a:t>the</a:t>
            </a:r>
            <a:r>
              <a:rPr lang="nb-NO" baseline="0" dirty="0"/>
              <a:t> </a:t>
            </a:r>
            <a:r>
              <a:rPr lang="nb-NO" baseline="0" dirty="0" err="1"/>
              <a:t>editing</a:t>
            </a:r>
            <a:r>
              <a:rPr lang="nb-NO" baseline="0" dirty="0"/>
              <a:t> </a:t>
            </a:r>
            <a:r>
              <a:rPr lang="nb-NO" baseline="0" dirty="0" err="1"/>
              <a:t>of</a:t>
            </a:r>
            <a:r>
              <a:rPr lang="nb-NO" baseline="0" dirty="0"/>
              <a:t> </a:t>
            </a:r>
            <a:r>
              <a:rPr lang="nb-NO" baseline="0" dirty="0" err="1"/>
              <a:t>any</a:t>
            </a:r>
            <a:r>
              <a:rPr lang="nb-NO" baseline="0" dirty="0"/>
              <a:t> </a:t>
            </a:r>
            <a:r>
              <a:rPr lang="nb-NO" baseline="0" dirty="0" err="1"/>
              <a:t>individual</a:t>
            </a:r>
            <a:r>
              <a:rPr lang="nb-NO" baseline="0" dirty="0"/>
              <a:t> </a:t>
            </a:r>
            <a:r>
              <a:rPr lang="nb-NO" baseline="0" dirty="0" err="1"/>
              <a:t>site</a:t>
            </a:r>
            <a:r>
              <a:rPr lang="nb-NO" baseline="0" dirty="0"/>
              <a:t> in </a:t>
            </a:r>
            <a:r>
              <a:rPr lang="nb-NO" baseline="0" dirty="0" err="1"/>
              <a:t>the</a:t>
            </a:r>
            <a:r>
              <a:rPr lang="nb-NO" baseline="0" dirty="0"/>
              <a:t> gene. The former </a:t>
            </a:r>
            <a:r>
              <a:rPr lang="nb-NO" baseline="0" dirty="0" err="1"/>
              <a:t>are</a:t>
            </a:r>
            <a:r>
              <a:rPr lang="nb-NO" baseline="0" dirty="0"/>
              <a:t> </a:t>
            </a:r>
            <a:r>
              <a:rPr lang="nb-NO" baseline="0" dirty="0" err="1"/>
              <a:t>consistent</a:t>
            </a:r>
            <a:r>
              <a:rPr lang="nb-NO" baseline="0" dirty="0"/>
              <a:t>, </a:t>
            </a:r>
            <a:r>
              <a:rPr lang="nb-NO" baseline="0" dirty="0" err="1"/>
              <a:t>while</a:t>
            </a:r>
            <a:r>
              <a:rPr lang="nb-NO" baseline="0" dirty="0"/>
              <a:t> </a:t>
            </a:r>
            <a:r>
              <a:rPr lang="nb-NO" baseline="0" dirty="0" err="1"/>
              <a:t>the</a:t>
            </a:r>
            <a:r>
              <a:rPr lang="nb-NO" baseline="0" dirty="0"/>
              <a:t> latter is not…</a:t>
            </a:r>
          </a:p>
          <a:p>
            <a:endParaRPr lang="nb-NO" baseline="0" dirty="0"/>
          </a:p>
          <a:p>
            <a:r>
              <a:rPr lang="nb-NO" baseline="0" dirty="0"/>
              <a:t>The more rare </a:t>
            </a:r>
            <a:r>
              <a:rPr lang="nb-NO" baseline="0" dirty="0" err="1"/>
              <a:t>events</a:t>
            </a:r>
            <a:r>
              <a:rPr lang="nb-NO" baseline="0" dirty="0"/>
              <a:t> </a:t>
            </a:r>
            <a:r>
              <a:rPr lang="nb-NO" baseline="0" dirty="0" err="1"/>
              <a:t>actually</a:t>
            </a:r>
            <a:r>
              <a:rPr lang="nb-NO" baseline="0" dirty="0"/>
              <a:t> </a:t>
            </a:r>
            <a:r>
              <a:rPr lang="nb-NO" baseline="0" dirty="0" err="1"/>
              <a:t>affect</a:t>
            </a:r>
            <a:r>
              <a:rPr lang="nb-NO" baseline="0" dirty="0"/>
              <a:t> </a:t>
            </a:r>
            <a:r>
              <a:rPr lang="nb-NO" baseline="0" dirty="0" err="1"/>
              <a:t>splicing</a:t>
            </a:r>
            <a:r>
              <a:rPr lang="nb-NO" baseline="0" dirty="0"/>
              <a:t> </a:t>
            </a:r>
            <a:r>
              <a:rPr lang="nb-NO" baseline="0" dirty="0" err="1"/>
              <a:t>quite</a:t>
            </a:r>
            <a:r>
              <a:rPr lang="nb-NO" baseline="0" dirty="0"/>
              <a:t> a lot (</a:t>
            </a:r>
            <a:r>
              <a:rPr lang="nb-NO" baseline="0" dirty="0" err="1"/>
              <a:t>they</a:t>
            </a:r>
            <a:r>
              <a:rPr lang="nb-NO" baseline="0" dirty="0"/>
              <a:t> </a:t>
            </a:r>
            <a:r>
              <a:rPr lang="nb-NO" baseline="0" dirty="0" err="1"/>
              <a:t>also</a:t>
            </a:r>
            <a:r>
              <a:rPr lang="nb-NO" baseline="0" dirty="0"/>
              <a:t> state </a:t>
            </a:r>
            <a:r>
              <a:rPr lang="nb-NO" baseline="0" dirty="0" err="1"/>
              <a:t>this</a:t>
            </a:r>
            <a:r>
              <a:rPr lang="nb-NO" baseline="0" dirty="0"/>
              <a:t> in </a:t>
            </a:r>
            <a:r>
              <a:rPr lang="nb-NO" baseline="0" dirty="0" err="1"/>
              <a:t>the</a:t>
            </a:r>
            <a:r>
              <a:rPr lang="nb-NO" baseline="0" dirty="0"/>
              <a:t> paper)</a:t>
            </a:r>
          </a:p>
          <a:p>
            <a:endParaRPr lang="nb-NO" baseline="0" dirty="0"/>
          </a:p>
          <a:p>
            <a:r>
              <a:rPr lang="nb-NO" baseline="0" dirty="0"/>
              <a:t>Different papers report different </a:t>
            </a:r>
            <a:r>
              <a:rPr lang="nb-NO" baseline="0" dirty="0" err="1"/>
              <a:t>numbers</a:t>
            </a:r>
            <a:r>
              <a:rPr lang="nb-NO" baseline="0" dirty="0"/>
              <a:t>, </a:t>
            </a:r>
            <a:r>
              <a:rPr lang="nb-NO" baseline="0" dirty="0" err="1"/>
              <a:t>but</a:t>
            </a:r>
            <a:r>
              <a:rPr lang="nb-NO" baseline="0" dirty="0"/>
              <a:t> it </a:t>
            </a:r>
            <a:r>
              <a:rPr lang="nb-NO" baseline="0" dirty="0" err="1"/>
              <a:t>should</a:t>
            </a:r>
            <a:r>
              <a:rPr lang="nb-NO" baseline="0" dirty="0"/>
              <a:t> be safe to </a:t>
            </a:r>
            <a:r>
              <a:rPr lang="nb-NO" baseline="0" dirty="0" err="1"/>
              <a:t>say</a:t>
            </a:r>
            <a:r>
              <a:rPr lang="nb-NO" baseline="0" dirty="0"/>
              <a:t> </a:t>
            </a:r>
            <a:r>
              <a:rPr lang="nb-NO" baseline="0" dirty="0" err="1"/>
              <a:t>that</a:t>
            </a:r>
            <a:r>
              <a:rPr lang="nb-NO" baseline="0" dirty="0"/>
              <a:t> 80-95% </a:t>
            </a:r>
            <a:r>
              <a:rPr lang="nb-NO" baseline="0" dirty="0" err="1"/>
              <a:t>of</a:t>
            </a:r>
            <a:r>
              <a:rPr lang="nb-NO" baseline="0" dirty="0"/>
              <a:t> </a:t>
            </a:r>
            <a:r>
              <a:rPr lang="nb-NO" baseline="0" dirty="0" err="1"/>
              <a:t>editing</a:t>
            </a:r>
            <a:r>
              <a:rPr lang="nb-NO" baseline="0" dirty="0"/>
              <a:t> </a:t>
            </a:r>
            <a:r>
              <a:rPr lang="nb-NO" baseline="0" dirty="0" err="1"/>
              <a:t>events</a:t>
            </a:r>
            <a:r>
              <a:rPr lang="nb-NO" baseline="0" dirty="0"/>
              <a:t> </a:t>
            </a:r>
            <a:r>
              <a:rPr lang="nb-NO" baseline="0" dirty="0" err="1"/>
              <a:t>are</a:t>
            </a:r>
            <a:r>
              <a:rPr lang="nb-NO" baseline="0" dirty="0"/>
              <a:t> A to G(I) (in human/</a:t>
            </a:r>
            <a:r>
              <a:rPr lang="nb-NO" baseline="0" dirty="0" err="1"/>
              <a:t>animals</a:t>
            </a:r>
            <a:r>
              <a:rPr lang="nb-NO" baseline="0" dirty="0"/>
              <a:t>)</a:t>
            </a:r>
          </a:p>
          <a:p>
            <a:endParaRPr lang="nb-NO" baseline="0" dirty="0"/>
          </a:p>
          <a:p>
            <a:r>
              <a:rPr lang="nb-NO" baseline="0" dirty="0" err="1"/>
              <a:t>Danecek</a:t>
            </a:r>
            <a:r>
              <a:rPr lang="nb-NO" baseline="0" dirty="0"/>
              <a:t>: </a:t>
            </a:r>
            <a:r>
              <a:rPr lang="nb-NO" baseline="0" dirty="0" err="1"/>
              <a:t>Find</a:t>
            </a:r>
            <a:r>
              <a:rPr lang="nb-NO" baseline="0" dirty="0"/>
              <a:t> </a:t>
            </a:r>
            <a:r>
              <a:rPr lang="nb-NO" baseline="0" dirty="0" err="1"/>
              <a:t>that</a:t>
            </a:r>
            <a:r>
              <a:rPr lang="nb-NO" baseline="0" dirty="0"/>
              <a:t> </a:t>
            </a:r>
            <a:r>
              <a:rPr lang="nb-NO" baseline="0" dirty="0" err="1"/>
              <a:t>the</a:t>
            </a:r>
            <a:r>
              <a:rPr lang="nb-NO" baseline="0" dirty="0"/>
              <a:t> </a:t>
            </a:r>
            <a:r>
              <a:rPr lang="nb-NO" baseline="0" dirty="0" err="1"/>
              <a:t>actual</a:t>
            </a:r>
            <a:r>
              <a:rPr lang="nb-NO" baseline="0" dirty="0"/>
              <a:t> </a:t>
            </a:r>
            <a:r>
              <a:rPr lang="nb-NO" baseline="0" dirty="0" err="1"/>
              <a:t>edits</a:t>
            </a:r>
            <a:r>
              <a:rPr lang="nb-NO" baseline="0" dirty="0"/>
              <a:t> </a:t>
            </a:r>
            <a:r>
              <a:rPr lang="nb-NO" baseline="0" dirty="0" err="1"/>
              <a:t>were</a:t>
            </a:r>
            <a:r>
              <a:rPr lang="nb-NO" baseline="0" dirty="0"/>
              <a:t> </a:t>
            </a:r>
            <a:r>
              <a:rPr lang="nb-NO" baseline="0" dirty="0" err="1"/>
              <a:t>shared</a:t>
            </a:r>
            <a:r>
              <a:rPr lang="nb-NO" baseline="0" dirty="0"/>
              <a:t> </a:t>
            </a:r>
            <a:r>
              <a:rPr lang="nb-NO" baseline="0" dirty="0" err="1"/>
              <a:t>between</a:t>
            </a:r>
            <a:r>
              <a:rPr lang="nb-NO" baseline="0" dirty="0"/>
              <a:t> </a:t>
            </a:r>
            <a:r>
              <a:rPr lang="nb-NO" baseline="0" dirty="0" err="1"/>
              <a:t>the</a:t>
            </a:r>
            <a:r>
              <a:rPr lang="nb-NO" baseline="0" dirty="0"/>
              <a:t> </a:t>
            </a:r>
            <a:r>
              <a:rPr lang="nb-NO" baseline="0" dirty="0" err="1"/>
              <a:t>mice</a:t>
            </a:r>
            <a:r>
              <a:rPr lang="nb-NO" baseline="0" dirty="0"/>
              <a:t> </a:t>
            </a:r>
            <a:r>
              <a:rPr lang="nb-NO" baseline="0" dirty="0" err="1"/>
              <a:t>strains</a:t>
            </a:r>
            <a:r>
              <a:rPr lang="nb-NO" baseline="0" dirty="0"/>
              <a:t>, as </a:t>
            </a:r>
            <a:r>
              <a:rPr lang="nb-NO" baseline="0" dirty="0" err="1"/>
              <a:t>opposed</a:t>
            </a:r>
            <a:r>
              <a:rPr lang="nb-NO" baseline="0" dirty="0"/>
              <a:t> to in </a:t>
            </a:r>
            <a:r>
              <a:rPr lang="nb-NO" baseline="0" dirty="0" err="1"/>
              <a:t>the</a:t>
            </a:r>
            <a:r>
              <a:rPr lang="nb-NO" baseline="0" dirty="0"/>
              <a:t> ENCODE </a:t>
            </a:r>
            <a:r>
              <a:rPr lang="nb-NO" baseline="0" dirty="0" err="1"/>
              <a:t>cell</a:t>
            </a:r>
            <a:r>
              <a:rPr lang="nb-NO" baseline="0" dirty="0"/>
              <a:t>-lines from Park</a:t>
            </a:r>
          </a:p>
          <a:p>
            <a:endParaRPr lang="nb-NO" baseline="0" dirty="0"/>
          </a:p>
          <a:p>
            <a:r>
              <a:rPr lang="nb-NO" baseline="0" dirty="0"/>
              <a:t>The </a:t>
            </a:r>
            <a:r>
              <a:rPr lang="nb-NO" baseline="0" dirty="0" err="1"/>
              <a:t>extension</a:t>
            </a:r>
            <a:r>
              <a:rPr lang="nb-NO" baseline="0" dirty="0"/>
              <a:t> </a:t>
            </a:r>
            <a:r>
              <a:rPr lang="nb-NO" baseline="0" dirty="0" err="1"/>
              <a:t>referred</a:t>
            </a:r>
            <a:r>
              <a:rPr lang="nb-NO" baseline="0" dirty="0"/>
              <a:t> to is a </a:t>
            </a:r>
            <a:r>
              <a:rPr lang="nb-NO" baseline="0" dirty="0" err="1"/>
              <a:t>procedure</a:t>
            </a:r>
            <a:r>
              <a:rPr lang="nb-NO" baseline="0" dirty="0"/>
              <a:t> </a:t>
            </a:r>
            <a:r>
              <a:rPr lang="nb-NO" baseline="0" dirty="0" err="1"/>
              <a:t>where</a:t>
            </a:r>
            <a:r>
              <a:rPr lang="nb-NO" baseline="0" dirty="0"/>
              <a:t> </a:t>
            </a:r>
            <a:r>
              <a:rPr lang="nb-NO" baseline="0" dirty="0" err="1"/>
              <a:t>they</a:t>
            </a:r>
            <a:r>
              <a:rPr lang="nb-NO" baseline="0" dirty="0"/>
              <a:t> </a:t>
            </a:r>
            <a:r>
              <a:rPr lang="nb-NO" baseline="0" dirty="0" err="1"/>
              <a:t>add</a:t>
            </a:r>
            <a:r>
              <a:rPr lang="nb-NO" baseline="0" dirty="0"/>
              <a:t> A to I(G) </a:t>
            </a:r>
            <a:r>
              <a:rPr lang="nb-NO" baseline="0" dirty="0" err="1"/>
              <a:t>sites</a:t>
            </a:r>
            <a:r>
              <a:rPr lang="nb-NO" baseline="0" dirty="0"/>
              <a:t> in </a:t>
            </a:r>
            <a:r>
              <a:rPr lang="nb-NO" baseline="0" dirty="0" err="1"/>
              <a:t>the</a:t>
            </a:r>
            <a:r>
              <a:rPr lang="nb-NO" baseline="0" dirty="0"/>
              <a:t> </a:t>
            </a:r>
            <a:r>
              <a:rPr lang="nb-NO" baseline="0" dirty="0" err="1"/>
              <a:t>proximity</a:t>
            </a:r>
            <a:r>
              <a:rPr lang="nb-NO" baseline="0" dirty="0"/>
              <a:t> </a:t>
            </a:r>
            <a:r>
              <a:rPr lang="nb-NO" baseline="0" dirty="0" err="1"/>
              <a:t>of</a:t>
            </a:r>
            <a:r>
              <a:rPr lang="nb-NO" baseline="0" dirty="0"/>
              <a:t> </a:t>
            </a:r>
            <a:r>
              <a:rPr lang="nb-NO" baseline="0" dirty="0" err="1"/>
              <a:t>identified</a:t>
            </a:r>
            <a:r>
              <a:rPr lang="nb-NO" baseline="0" dirty="0"/>
              <a:t> </a:t>
            </a:r>
            <a:r>
              <a:rPr lang="nb-NO" baseline="0" dirty="0" err="1"/>
              <a:t>sites</a:t>
            </a:r>
            <a:r>
              <a:rPr lang="nb-NO" baseline="0" dirty="0"/>
              <a:t> (due to </a:t>
            </a:r>
            <a:r>
              <a:rPr lang="nb-NO" baseline="0" dirty="0" err="1"/>
              <a:t>the</a:t>
            </a:r>
            <a:r>
              <a:rPr lang="nb-NO" baseline="0" dirty="0"/>
              <a:t> </a:t>
            </a:r>
            <a:r>
              <a:rPr lang="nb-NO" baseline="0" dirty="0" err="1"/>
              <a:t>clustering</a:t>
            </a:r>
            <a:r>
              <a:rPr lang="nb-NO" baseline="0" dirty="0"/>
              <a:t> </a:t>
            </a:r>
            <a:r>
              <a:rPr lang="nb-NO" baseline="0" dirty="0" err="1"/>
              <a:t>effect</a:t>
            </a:r>
            <a:r>
              <a:rPr lang="nb-NO" baseline="0" dirty="0"/>
              <a:t>), </a:t>
            </a:r>
            <a:r>
              <a:rPr lang="nb-NO" baseline="0" dirty="0" err="1"/>
              <a:t>even</a:t>
            </a:r>
            <a:r>
              <a:rPr lang="nb-NO" baseline="0" dirty="0"/>
              <a:t> </a:t>
            </a:r>
            <a:r>
              <a:rPr lang="nb-NO" baseline="0" dirty="0" err="1"/>
              <a:t>when</a:t>
            </a:r>
            <a:r>
              <a:rPr lang="nb-NO" baseline="0" dirty="0"/>
              <a:t> </a:t>
            </a:r>
            <a:r>
              <a:rPr lang="nb-NO" baseline="0" dirty="0" err="1"/>
              <a:t>they</a:t>
            </a:r>
            <a:r>
              <a:rPr lang="nb-NO" baseline="0" dirty="0"/>
              <a:t> </a:t>
            </a:r>
            <a:r>
              <a:rPr lang="nb-NO" baseline="0" dirty="0" err="1"/>
              <a:t>didn’t</a:t>
            </a:r>
            <a:r>
              <a:rPr lang="nb-NO" baseline="0" dirty="0"/>
              <a:t> pass </a:t>
            </a:r>
            <a:r>
              <a:rPr lang="nb-NO" baseline="0" dirty="0" err="1"/>
              <a:t>the</a:t>
            </a:r>
            <a:r>
              <a:rPr lang="nb-NO" baseline="0" dirty="0"/>
              <a:t> stringent original calling </a:t>
            </a:r>
            <a:r>
              <a:rPr lang="nb-NO" baseline="0" dirty="0" err="1"/>
              <a:t>threshold</a:t>
            </a:r>
            <a:endParaRPr lang="nb-NO" baseline="0" dirty="0"/>
          </a:p>
          <a:p>
            <a:endParaRPr lang="nb-NO" baseline="0" dirty="0"/>
          </a:p>
          <a:p>
            <a:r>
              <a:rPr lang="nb-NO" baseline="0" dirty="0" err="1"/>
              <a:t>Figure</a:t>
            </a:r>
            <a:r>
              <a:rPr lang="nb-NO" baseline="0" dirty="0"/>
              <a:t>: Solid line </a:t>
            </a:r>
            <a:r>
              <a:rPr lang="nb-NO" baseline="0" dirty="0" err="1"/>
              <a:t>curve</a:t>
            </a:r>
            <a:r>
              <a:rPr lang="nb-NO" baseline="0" dirty="0"/>
              <a:t>: </a:t>
            </a:r>
            <a:r>
              <a:rPr lang="nb-NO" baseline="0" dirty="0" err="1"/>
              <a:t>Percent</a:t>
            </a:r>
            <a:r>
              <a:rPr lang="nb-NO" baseline="0" dirty="0"/>
              <a:t> </a:t>
            </a:r>
            <a:r>
              <a:rPr lang="nb-NO" baseline="0" dirty="0" err="1"/>
              <a:t>of</a:t>
            </a:r>
            <a:r>
              <a:rPr lang="nb-NO" baseline="0" dirty="0"/>
              <a:t> genes </a:t>
            </a:r>
            <a:r>
              <a:rPr lang="nb-NO" baseline="0" dirty="0" err="1"/>
              <a:t>edited</a:t>
            </a:r>
            <a:r>
              <a:rPr lang="nb-NO" baseline="0" dirty="0"/>
              <a:t> as a </a:t>
            </a:r>
            <a:r>
              <a:rPr lang="nb-NO" baseline="0" dirty="0" err="1"/>
              <a:t>function</a:t>
            </a:r>
            <a:r>
              <a:rPr lang="nb-NO" baseline="0" dirty="0"/>
              <a:t> </a:t>
            </a:r>
            <a:r>
              <a:rPr lang="nb-NO" baseline="0" dirty="0" err="1"/>
              <a:t>of</a:t>
            </a:r>
            <a:r>
              <a:rPr lang="nb-NO" baseline="0" dirty="0"/>
              <a:t> </a:t>
            </a:r>
            <a:r>
              <a:rPr lang="nb-NO" baseline="0" dirty="0" err="1"/>
              <a:t>the</a:t>
            </a:r>
            <a:r>
              <a:rPr lang="nb-NO" baseline="0" dirty="0"/>
              <a:t> </a:t>
            </a:r>
            <a:r>
              <a:rPr lang="nb-NO" baseline="0" dirty="0" err="1"/>
              <a:t>cumulative</a:t>
            </a:r>
            <a:r>
              <a:rPr lang="nb-NO" baseline="0" dirty="0"/>
              <a:t> </a:t>
            </a:r>
            <a:r>
              <a:rPr lang="nb-NO" baseline="0" dirty="0" err="1"/>
              <a:t>fraction</a:t>
            </a:r>
            <a:r>
              <a:rPr lang="nb-NO" baseline="0" dirty="0"/>
              <a:t> </a:t>
            </a:r>
            <a:r>
              <a:rPr lang="nb-NO" baseline="0" dirty="0" err="1"/>
              <a:t>of</a:t>
            </a:r>
            <a:r>
              <a:rPr lang="nb-NO" baseline="0" dirty="0"/>
              <a:t> </a:t>
            </a:r>
            <a:r>
              <a:rPr lang="nb-NO" baseline="0" dirty="0" err="1"/>
              <a:t>edits</a:t>
            </a:r>
            <a:r>
              <a:rPr lang="nb-NO" baseline="0" dirty="0"/>
              <a:t>. For most </a:t>
            </a:r>
            <a:r>
              <a:rPr lang="nb-NO" baseline="0" dirty="0" err="1"/>
              <a:t>edited</a:t>
            </a:r>
            <a:r>
              <a:rPr lang="nb-NO" baseline="0" dirty="0"/>
              <a:t> (genes= (</a:t>
            </a:r>
            <a:r>
              <a:rPr lang="nb-NO" baseline="0" dirty="0" err="1"/>
              <a:t>steepest</a:t>
            </a:r>
            <a:r>
              <a:rPr lang="nb-NO" baseline="0" dirty="0"/>
              <a:t> </a:t>
            </a:r>
            <a:r>
              <a:rPr lang="nb-NO" baseline="0" dirty="0" err="1"/>
              <a:t>curve</a:t>
            </a:r>
            <a:r>
              <a:rPr lang="nb-NO" baseline="0" dirty="0"/>
              <a:t>) </a:t>
            </a:r>
            <a:r>
              <a:rPr lang="nb-NO" baseline="0" dirty="0" err="1"/>
              <a:t>the</a:t>
            </a:r>
            <a:r>
              <a:rPr lang="nb-NO" baseline="0" dirty="0"/>
              <a:t> </a:t>
            </a:r>
            <a:r>
              <a:rPr lang="nb-NO" baseline="0" dirty="0" err="1"/>
              <a:t>fraction</a:t>
            </a:r>
            <a:r>
              <a:rPr lang="nb-NO" baseline="0" dirty="0"/>
              <a:t> </a:t>
            </a:r>
            <a:r>
              <a:rPr lang="nb-NO" baseline="0" dirty="0" err="1"/>
              <a:t>of</a:t>
            </a:r>
            <a:r>
              <a:rPr lang="nb-NO" baseline="0" dirty="0"/>
              <a:t> genes </a:t>
            </a:r>
            <a:r>
              <a:rPr lang="nb-NO" baseline="0" dirty="0" err="1"/>
              <a:t>edited</a:t>
            </a:r>
            <a:r>
              <a:rPr lang="nb-NO" baseline="0" dirty="0"/>
              <a:t> </a:t>
            </a:r>
            <a:r>
              <a:rPr lang="nb-NO" baseline="0" dirty="0" err="1"/>
              <a:t>are</a:t>
            </a:r>
            <a:r>
              <a:rPr lang="nb-NO" baseline="0" dirty="0"/>
              <a:t> from 10-40%.</a:t>
            </a:r>
          </a:p>
          <a:p>
            <a:endParaRPr lang="nb-NO" baseline="0" dirty="0"/>
          </a:p>
          <a:p>
            <a:r>
              <a:rPr lang="nb-NO" b="1" baseline="0" dirty="0"/>
              <a:t>The point is: Editing </a:t>
            </a:r>
            <a:r>
              <a:rPr lang="nb-NO" b="1" baseline="0" dirty="0" err="1"/>
              <a:t>of</a:t>
            </a:r>
            <a:r>
              <a:rPr lang="nb-NO" b="1" baseline="0" dirty="0"/>
              <a:t> a gene </a:t>
            </a:r>
            <a:r>
              <a:rPr lang="nb-NO" b="1" baseline="0" dirty="0" err="1"/>
              <a:t>does</a:t>
            </a:r>
            <a:r>
              <a:rPr lang="nb-NO" b="1" baseline="0" dirty="0"/>
              <a:t> not </a:t>
            </a:r>
            <a:r>
              <a:rPr lang="nb-NO" b="1" baseline="0" dirty="0" err="1"/>
              <a:t>mean</a:t>
            </a:r>
            <a:r>
              <a:rPr lang="nb-NO" b="1" baseline="0" dirty="0"/>
              <a:t> </a:t>
            </a:r>
            <a:r>
              <a:rPr lang="nb-NO" b="1" baseline="0" dirty="0" err="1"/>
              <a:t>that</a:t>
            </a:r>
            <a:r>
              <a:rPr lang="nb-NO" b="1" baseline="0" dirty="0"/>
              <a:t> all genes </a:t>
            </a:r>
            <a:r>
              <a:rPr lang="nb-NO" b="1" baseline="0" dirty="0" err="1"/>
              <a:t>are</a:t>
            </a:r>
            <a:r>
              <a:rPr lang="nb-NO" b="1" baseline="0" dirty="0"/>
              <a:t> </a:t>
            </a:r>
            <a:r>
              <a:rPr lang="nb-NO" b="1" baseline="0" dirty="0" err="1"/>
              <a:t>edited</a:t>
            </a:r>
            <a:r>
              <a:rPr lang="nb-NO" b="1" baseline="0" dirty="0"/>
              <a:t>: </a:t>
            </a:r>
            <a:endParaRPr lang="nb-NO" b="1" dirty="0"/>
          </a:p>
        </p:txBody>
      </p:sp>
      <p:sp>
        <p:nvSpPr>
          <p:cNvPr id="4" name="Slide Number Placeholder 3"/>
          <p:cNvSpPr>
            <a:spLocks noGrp="1"/>
          </p:cNvSpPr>
          <p:nvPr>
            <p:ph type="sldNum" sz="quarter" idx="10"/>
          </p:nvPr>
        </p:nvSpPr>
        <p:spPr/>
        <p:txBody>
          <a:bodyPr/>
          <a:lstStyle/>
          <a:p>
            <a:fld id="{4AC9A145-3BD7-48FB-AAC3-7EECF1D4101E}" type="slidenum">
              <a:rPr lang="nb-NO" smtClean="0"/>
              <a:t>24</a:t>
            </a:fld>
            <a:endParaRPr lang="nb-NO"/>
          </a:p>
        </p:txBody>
      </p:sp>
    </p:spTree>
    <p:extLst>
      <p:ext uri="{BB962C8B-B14F-4D97-AF65-F5344CB8AC3E}">
        <p14:creationId xmlns:p14="http://schemas.microsoft.com/office/powerpoint/2010/main" val="14696324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First point: </a:t>
            </a:r>
            <a:r>
              <a:rPr lang="nb-NO" dirty="0" err="1"/>
              <a:t>Follow</a:t>
            </a:r>
            <a:r>
              <a:rPr lang="nb-NO" dirty="0"/>
              <a:t> </a:t>
            </a:r>
            <a:r>
              <a:rPr lang="nb-NO" dirty="0" err="1"/>
              <a:t>the</a:t>
            </a:r>
            <a:r>
              <a:rPr lang="nb-NO" dirty="0"/>
              <a:t> </a:t>
            </a:r>
            <a:r>
              <a:rPr lang="nb-NO" dirty="0" err="1"/>
              <a:t>conclusion</a:t>
            </a:r>
            <a:r>
              <a:rPr lang="nb-NO" dirty="0"/>
              <a:t> from last slide.</a:t>
            </a:r>
            <a:r>
              <a:rPr lang="nb-NO" baseline="0" dirty="0"/>
              <a:t> </a:t>
            </a:r>
          </a:p>
          <a:p>
            <a:r>
              <a:rPr lang="nb-NO" dirty="0"/>
              <a:t>For </a:t>
            </a:r>
            <a:r>
              <a:rPr lang="nb-NO" dirty="0" err="1"/>
              <a:t>example</a:t>
            </a:r>
            <a:r>
              <a:rPr lang="nb-NO" dirty="0"/>
              <a:t>, </a:t>
            </a:r>
            <a:r>
              <a:rPr lang="nb-NO" dirty="0" err="1"/>
              <a:t>only</a:t>
            </a:r>
            <a:r>
              <a:rPr lang="nb-NO" baseline="0" dirty="0"/>
              <a:t> a </a:t>
            </a:r>
            <a:r>
              <a:rPr lang="nb-NO" baseline="0" dirty="0" err="1"/>
              <a:t>percentage</a:t>
            </a:r>
            <a:r>
              <a:rPr lang="nb-NO" baseline="0" dirty="0"/>
              <a:t> (like 20% </a:t>
            </a:r>
            <a:r>
              <a:rPr lang="nb-NO" baseline="0" dirty="0" err="1"/>
              <a:t>edited</a:t>
            </a:r>
            <a:r>
              <a:rPr lang="nb-NO" baseline="0" dirty="0"/>
              <a:t>, </a:t>
            </a:r>
            <a:r>
              <a:rPr lang="nb-NO" baseline="0" dirty="0" err="1"/>
              <a:t>the</a:t>
            </a:r>
            <a:r>
              <a:rPr lang="nb-NO" baseline="0" dirty="0"/>
              <a:t> rest </a:t>
            </a:r>
            <a:r>
              <a:rPr lang="nb-NO" baseline="0" dirty="0" err="1"/>
              <a:t>unedited</a:t>
            </a:r>
            <a:r>
              <a:rPr lang="nb-NO" baseline="0" dirty="0"/>
              <a:t>) </a:t>
            </a:r>
            <a:r>
              <a:rPr lang="nb-NO" baseline="0" dirty="0" err="1"/>
              <a:t>of</a:t>
            </a:r>
            <a:r>
              <a:rPr lang="nb-NO" baseline="0" dirty="0"/>
              <a:t> </a:t>
            </a:r>
            <a:r>
              <a:rPr lang="nb-NO" baseline="0" dirty="0" err="1"/>
              <a:t>the</a:t>
            </a:r>
            <a:r>
              <a:rPr lang="nb-NO" baseline="0" dirty="0"/>
              <a:t> gene-products </a:t>
            </a:r>
            <a:r>
              <a:rPr lang="nb-NO" baseline="0" dirty="0" err="1"/>
              <a:t>are</a:t>
            </a:r>
            <a:r>
              <a:rPr lang="nb-NO" baseline="0" dirty="0"/>
              <a:t> </a:t>
            </a:r>
            <a:r>
              <a:rPr lang="nb-NO" baseline="0" dirty="0" err="1"/>
              <a:t>edited</a:t>
            </a:r>
            <a:r>
              <a:rPr lang="nb-NO" baseline="0" dirty="0"/>
              <a:t> in a </a:t>
            </a:r>
            <a:r>
              <a:rPr lang="nb-NO" baseline="0" dirty="0" err="1"/>
              <a:t>specific</a:t>
            </a:r>
            <a:r>
              <a:rPr lang="nb-NO" baseline="0" dirty="0"/>
              <a:t> </a:t>
            </a:r>
            <a:r>
              <a:rPr lang="nb-NO" baseline="0" dirty="0" err="1"/>
              <a:t>condition</a:t>
            </a:r>
            <a:r>
              <a:rPr lang="nb-NO" baseline="0" dirty="0"/>
              <a:t> </a:t>
            </a:r>
          </a:p>
          <a:p>
            <a:r>
              <a:rPr lang="nb-NO" baseline="0" dirty="0"/>
              <a:t>This </a:t>
            </a:r>
            <a:r>
              <a:rPr lang="nb-NO" baseline="0" dirty="0" err="1"/>
              <a:t>number</a:t>
            </a:r>
            <a:r>
              <a:rPr lang="nb-NO" baseline="0" dirty="0"/>
              <a:t> </a:t>
            </a:r>
            <a:r>
              <a:rPr lang="nb-NO" baseline="0" dirty="0" err="1"/>
              <a:t>can</a:t>
            </a:r>
            <a:r>
              <a:rPr lang="nb-NO" baseline="0" dirty="0"/>
              <a:t> be </a:t>
            </a:r>
            <a:r>
              <a:rPr lang="nb-NO" baseline="0" dirty="0" err="1"/>
              <a:t>regulated</a:t>
            </a:r>
            <a:r>
              <a:rPr lang="nb-NO" baseline="0" dirty="0"/>
              <a:t> by </a:t>
            </a:r>
            <a:r>
              <a:rPr lang="nb-NO" baseline="0" dirty="0" err="1"/>
              <a:t>the</a:t>
            </a:r>
            <a:r>
              <a:rPr lang="nb-NO" baseline="0" dirty="0"/>
              <a:t> </a:t>
            </a:r>
            <a:r>
              <a:rPr lang="nb-NO" baseline="0" dirty="0" err="1"/>
              <a:t>concentration</a:t>
            </a:r>
            <a:r>
              <a:rPr lang="nb-NO" baseline="0" dirty="0"/>
              <a:t> </a:t>
            </a:r>
            <a:r>
              <a:rPr lang="nb-NO" baseline="0" dirty="0" err="1"/>
              <a:t>of</a:t>
            </a:r>
            <a:r>
              <a:rPr lang="nb-NO" baseline="0" dirty="0"/>
              <a:t> </a:t>
            </a:r>
            <a:r>
              <a:rPr lang="nb-NO" baseline="0" dirty="0" err="1"/>
              <a:t>editing</a:t>
            </a:r>
            <a:r>
              <a:rPr lang="nb-NO" baseline="0" dirty="0"/>
              <a:t> proteins (like ADAR)</a:t>
            </a:r>
          </a:p>
          <a:p>
            <a:r>
              <a:rPr lang="nb-NO" baseline="0" dirty="0"/>
              <a:t>This is not </a:t>
            </a:r>
            <a:r>
              <a:rPr lang="nb-NO" baseline="0" dirty="0" err="1"/>
              <a:t>possible</a:t>
            </a:r>
            <a:r>
              <a:rPr lang="nb-NO" baseline="0" dirty="0"/>
              <a:t> </a:t>
            </a:r>
            <a:r>
              <a:rPr lang="nb-NO" baseline="0" dirty="0" err="1"/>
              <a:t>with</a:t>
            </a:r>
            <a:r>
              <a:rPr lang="nb-NO" baseline="0" dirty="0"/>
              <a:t> DNA-</a:t>
            </a:r>
            <a:r>
              <a:rPr lang="nb-NO" baseline="0" dirty="0" err="1"/>
              <a:t>mutation</a:t>
            </a:r>
            <a:r>
              <a:rPr lang="nb-NO" baseline="0" dirty="0"/>
              <a:t> (</a:t>
            </a:r>
            <a:r>
              <a:rPr lang="nb-NO" baseline="0" dirty="0" err="1"/>
              <a:t>unless</a:t>
            </a:r>
            <a:r>
              <a:rPr lang="nb-NO" baseline="0" dirty="0"/>
              <a:t> </a:t>
            </a:r>
            <a:r>
              <a:rPr lang="nb-NO" baseline="0" dirty="0" err="1"/>
              <a:t>you</a:t>
            </a:r>
            <a:r>
              <a:rPr lang="nb-NO" baseline="0" dirty="0"/>
              <a:t> </a:t>
            </a:r>
            <a:r>
              <a:rPr lang="nb-NO" baseline="0" dirty="0" err="1"/>
              <a:t>explot</a:t>
            </a:r>
            <a:r>
              <a:rPr lang="nb-NO" baseline="0" dirty="0"/>
              <a:t> allele-</a:t>
            </a:r>
            <a:r>
              <a:rPr lang="nb-NO" baseline="0" dirty="0" err="1"/>
              <a:t>differences</a:t>
            </a:r>
            <a:r>
              <a:rPr lang="nb-NO" baseline="0" dirty="0"/>
              <a:t>, </a:t>
            </a:r>
            <a:r>
              <a:rPr lang="nb-NO" baseline="0" dirty="0" err="1"/>
              <a:t>which</a:t>
            </a:r>
            <a:r>
              <a:rPr lang="nb-NO" baseline="0" dirty="0"/>
              <a:t> </a:t>
            </a:r>
            <a:r>
              <a:rPr lang="nb-NO" baseline="0" dirty="0" err="1"/>
              <a:t>could</a:t>
            </a:r>
            <a:r>
              <a:rPr lang="nb-NO" baseline="0" dirty="0"/>
              <a:t> be a plausible </a:t>
            </a:r>
            <a:r>
              <a:rPr lang="nb-NO" baseline="0" dirty="0" err="1"/>
              <a:t>strategy</a:t>
            </a:r>
            <a:r>
              <a:rPr lang="nb-NO" baseline="0" dirty="0"/>
              <a:t>, </a:t>
            </a:r>
            <a:r>
              <a:rPr lang="nb-NO" baseline="0" dirty="0" err="1"/>
              <a:t>but</a:t>
            </a:r>
            <a:r>
              <a:rPr lang="nb-NO" baseline="0" dirty="0"/>
              <a:t> </a:t>
            </a:r>
            <a:r>
              <a:rPr lang="nb-NO" baseline="0" dirty="0" err="1"/>
              <a:t>the</a:t>
            </a:r>
            <a:r>
              <a:rPr lang="nb-NO" baseline="0" dirty="0"/>
              <a:t> </a:t>
            </a:r>
            <a:r>
              <a:rPr lang="nb-NO" baseline="0" dirty="0" err="1"/>
              <a:t>extent</a:t>
            </a:r>
            <a:r>
              <a:rPr lang="nb-NO" baseline="0" dirty="0"/>
              <a:t> </a:t>
            </a:r>
            <a:r>
              <a:rPr lang="nb-NO" baseline="0" dirty="0" err="1"/>
              <a:t>of</a:t>
            </a:r>
            <a:r>
              <a:rPr lang="nb-NO" baseline="0" dirty="0"/>
              <a:t> </a:t>
            </a:r>
            <a:r>
              <a:rPr lang="nb-NO" baseline="0" dirty="0" err="1"/>
              <a:t>this</a:t>
            </a:r>
            <a:r>
              <a:rPr lang="nb-NO" baseline="0" dirty="0"/>
              <a:t> is not </a:t>
            </a:r>
            <a:r>
              <a:rPr lang="nb-NO" baseline="0" dirty="0" err="1"/>
              <a:t>well</a:t>
            </a:r>
            <a:r>
              <a:rPr lang="nb-NO" baseline="0" dirty="0"/>
              <a:t> </a:t>
            </a:r>
            <a:r>
              <a:rPr lang="nb-NO" baseline="0" dirty="0" err="1"/>
              <a:t>known</a:t>
            </a:r>
            <a:r>
              <a:rPr lang="nb-NO" baseline="0" dirty="0"/>
              <a:t>. Single-</a:t>
            </a:r>
            <a:r>
              <a:rPr lang="nb-NO" baseline="0" dirty="0" err="1"/>
              <a:t>cell</a:t>
            </a:r>
            <a:r>
              <a:rPr lang="nb-NO" baseline="0" dirty="0"/>
              <a:t> </a:t>
            </a:r>
            <a:r>
              <a:rPr lang="nb-NO" baseline="0" dirty="0" err="1"/>
              <a:t>sequencing</a:t>
            </a:r>
            <a:r>
              <a:rPr lang="nb-NO" baseline="0" dirty="0"/>
              <a:t>?)</a:t>
            </a:r>
          </a:p>
          <a:p>
            <a:endParaRPr lang="nb-NO" baseline="0" dirty="0"/>
          </a:p>
          <a:p>
            <a:r>
              <a:rPr lang="nb-NO" baseline="0" dirty="0" err="1"/>
              <a:t>Currently</a:t>
            </a:r>
            <a:r>
              <a:rPr lang="nb-NO" baseline="0" dirty="0"/>
              <a:t> DARNED is </a:t>
            </a:r>
            <a:r>
              <a:rPr lang="nb-NO" baseline="0" dirty="0" err="1"/>
              <a:t>based</a:t>
            </a:r>
            <a:r>
              <a:rPr lang="nb-NO" baseline="0" dirty="0"/>
              <a:t> </a:t>
            </a:r>
            <a:r>
              <a:rPr lang="nb-NO" baseline="0" dirty="0" err="1"/>
              <a:t>mostly</a:t>
            </a:r>
            <a:r>
              <a:rPr lang="nb-NO" baseline="0" dirty="0"/>
              <a:t> on data from </a:t>
            </a:r>
            <a:r>
              <a:rPr lang="nb-NO" baseline="0" dirty="0" err="1"/>
              <a:t>brain</a:t>
            </a:r>
            <a:r>
              <a:rPr lang="nb-NO" baseline="0" dirty="0"/>
              <a:t>?</a:t>
            </a:r>
            <a:endParaRPr lang="nb-NO" dirty="0"/>
          </a:p>
        </p:txBody>
      </p:sp>
      <p:sp>
        <p:nvSpPr>
          <p:cNvPr id="4" name="Slide Number Placeholder 3"/>
          <p:cNvSpPr>
            <a:spLocks noGrp="1"/>
          </p:cNvSpPr>
          <p:nvPr>
            <p:ph type="sldNum" sz="quarter" idx="10"/>
          </p:nvPr>
        </p:nvSpPr>
        <p:spPr/>
        <p:txBody>
          <a:bodyPr/>
          <a:lstStyle/>
          <a:p>
            <a:fld id="{4AC9A145-3BD7-48FB-AAC3-7EECF1D4101E}" type="slidenum">
              <a:rPr lang="nb-NO" smtClean="0"/>
              <a:t>25</a:t>
            </a:fld>
            <a:endParaRPr lang="nb-NO"/>
          </a:p>
        </p:txBody>
      </p:sp>
    </p:spTree>
    <p:extLst>
      <p:ext uri="{BB962C8B-B14F-4D97-AF65-F5344CB8AC3E}">
        <p14:creationId xmlns:p14="http://schemas.microsoft.com/office/powerpoint/2010/main" val="28159690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err="1"/>
              <a:t>Function</a:t>
            </a:r>
            <a:r>
              <a:rPr lang="nb-NO" dirty="0"/>
              <a:t> </a:t>
            </a:r>
            <a:r>
              <a:rPr lang="nb-NO" dirty="0" err="1"/>
              <a:t>of</a:t>
            </a:r>
            <a:r>
              <a:rPr lang="nb-NO" dirty="0"/>
              <a:t> </a:t>
            </a:r>
            <a:r>
              <a:rPr lang="nb-NO" dirty="0" err="1"/>
              <a:t>mutation</a:t>
            </a:r>
            <a:r>
              <a:rPr lang="nb-NO" dirty="0"/>
              <a:t>. TSG at variable</a:t>
            </a:r>
            <a:r>
              <a:rPr lang="nb-NO" baseline="0" dirty="0"/>
              <a:t> </a:t>
            </a:r>
            <a:r>
              <a:rPr lang="nb-NO" baseline="0" dirty="0" err="1"/>
              <a:t>sites</a:t>
            </a:r>
            <a:r>
              <a:rPr lang="nb-NO" baseline="0" dirty="0"/>
              <a:t> (</a:t>
            </a:r>
            <a:r>
              <a:rPr lang="nb-NO" baseline="0" dirty="0" err="1"/>
              <a:t>impaired</a:t>
            </a:r>
            <a:r>
              <a:rPr lang="nb-NO" baseline="0" dirty="0"/>
              <a:t> </a:t>
            </a:r>
            <a:r>
              <a:rPr lang="nb-NO" baseline="0" dirty="0" err="1"/>
              <a:t>function</a:t>
            </a:r>
            <a:r>
              <a:rPr lang="nb-NO" baseline="0" dirty="0"/>
              <a:t>), </a:t>
            </a:r>
            <a:r>
              <a:rPr lang="nb-NO" baseline="0" dirty="0" err="1"/>
              <a:t>oncogene</a:t>
            </a:r>
            <a:r>
              <a:rPr lang="nb-NO" baseline="0" dirty="0"/>
              <a:t> at a single (or </a:t>
            </a:r>
            <a:r>
              <a:rPr lang="nb-NO" baseline="0" dirty="0" err="1"/>
              <a:t>few</a:t>
            </a:r>
            <a:r>
              <a:rPr lang="nb-NO" baseline="0" dirty="0"/>
              <a:t>) </a:t>
            </a:r>
            <a:r>
              <a:rPr lang="nb-NO" baseline="0" dirty="0" err="1"/>
              <a:t>sites</a:t>
            </a:r>
            <a:r>
              <a:rPr lang="nb-NO" baseline="0" dirty="0"/>
              <a:t>, </a:t>
            </a:r>
            <a:r>
              <a:rPr lang="nb-NO" baseline="0" dirty="0" err="1"/>
              <a:t>gain</a:t>
            </a:r>
            <a:r>
              <a:rPr lang="nb-NO" baseline="0" dirty="0"/>
              <a:t> </a:t>
            </a:r>
            <a:r>
              <a:rPr lang="nb-NO" baseline="0" dirty="0" err="1"/>
              <a:t>of</a:t>
            </a:r>
            <a:r>
              <a:rPr lang="nb-NO" baseline="0" dirty="0"/>
              <a:t> </a:t>
            </a:r>
            <a:r>
              <a:rPr lang="nb-NO" baseline="0" dirty="0" err="1"/>
              <a:t>function</a:t>
            </a:r>
            <a:endParaRPr lang="nb-NO" baseline="0" dirty="0"/>
          </a:p>
          <a:p>
            <a:endParaRPr lang="nb-NO" baseline="0" dirty="0"/>
          </a:p>
          <a:p>
            <a:r>
              <a:rPr lang="nb-NO" baseline="0" dirty="0" err="1"/>
              <a:t>Some</a:t>
            </a:r>
            <a:r>
              <a:rPr lang="nb-NO" baseline="0" dirty="0"/>
              <a:t> </a:t>
            </a:r>
            <a:r>
              <a:rPr lang="nb-NO" baseline="0" dirty="0" err="1"/>
              <a:t>transcripts</a:t>
            </a:r>
            <a:r>
              <a:rPr lang="nb-NO" baseline="0" dirty="0"/>
              <a:t> </a:t>
            </a:r>
            <a:r>
              <a:rPr lang="nb-NO" baseline="0" dirty="0" err="1"/>
              <a:t>can</a:t>
            </a:r>
            <a:r>
              <a:rPr lang="nb-NO" baseline="0" dirty="0"/>
              <a:t> be stable </a:t>
            </a:r>
            <a:r>
              <a:rPr lang="nb-NO" baseline="0" dirty="0" err="1"/>
              <a:t>without</a:t>
            </a:r>
            <a:r>
              <a:rPr lang="nb-NO" baseline="0" dirty="0"/>
              <a:t> </a:t>
            </a:r>
            <a:r>
              <a:rPr lang="nb-NO" baseline="0" dirty="0" err="1"/>
              <a:t>polyadenylation</a:t>
            </a:r>
            <a:r>
              <a:rPr lang="nb-NO" baseline="0" dirty="0"/>
              <a:t>, like </a:t>
            </a:r>
            <a:r>
              <a:rPr lang="nb-NO" baseline="0" dirty="0" err="1"/>
              <a:t>ncRNA</a:t>
            </a:r>
            <a:r>
              <a:rPr lang="nb-NO" baseline="0" dirty="0"/>
              <a:t> (</a:t>
            </a:r>
            <a:r>
              <a:rPr lang="nb-NO" baseline="0" dirty="0" err="1"/>
              <a:t>circular</a:t>
            </a:r>
            <a:r>
              <a:rPr lang="nb-NO" baseline="0" dirty="0"/>
              <a:t> is a </a:t>
            </a:r>
            <a:r>
              <a:rPr lang="nb-NO" baseline="0" dirty="0" err="1"/>
              <a:t>good</a:t>
            </a:r>
            <a:r>
              <a:rPr lang="nb-NO" baseline="0" dirty="0"/>
              <a:t> </a:t>
            </a:r>
            <a:r>
              <a:rPr lang="nb-NO" baseline="0" dirty="0" err="1"/>
              <a:t>example</a:t>
            </a:r>
            <a:r>
              <a:rPr lang="nb-NO" baseline="0" dirty="0"/>
              <a:t>). </a:t>
            </a:r>
            <a:r>
              <a:rPr lang="nb-NO" baseline="0" dirty="0" err="1"/>
              <a:t>But</a:t>
            </a:r>
            <a:r>
              <a:rPr lang="nb-NO" baseline="0" dirty="0"/>
              <a:t> I </a:t>
            </a:r>
            <a:r>
              <a:rPr lang="nb-NO" baseline="0" dirty="0" err="1"/>
              <a:t>expect</a:t>
            </a:r>
            <a:r>
              <a:rPr lang="nb-NO" baseline="0" dirty="0"/>
              <a:t> </a:t>
            </a:r>
            <a:r>
              <a:rPr lang="nb-NO" baseline="0" dirty="0" err="1"/>
              <a:t>the</a:t>
            </a:r>
            <a:r>
              <a:rPr lang="nb-NO" baseline="0" dirty="0"/>
              <a:t> ones </a:t>
            </a:r>
            <a:r>
              <a:rPr lang="nb-NO" baseline="0" dirty="0" err="1"/>
              <a:t>with</a:t>
            </a:r>
            <a:r>
              <a:rPr lang="nb-NO" baseline="0" dirty="0"/>
              <a:t> aberrant loss </a:t>
            </a:r>
            <a:r>
              <a:rPr lang="nb-NO" baseline="0" dirty="0" err="1"/>
              <a:t>of</a:t>
            </a:r>
            <a:r>
              <a:rPr lang="nb-NO" baseline="0" dirty="0"/>
              <a:t> </a:t>
            </a:r>
            <a:r>
              <a:rPr lang="nb-NO" baseline="0" dirty="0" err="1"/>
              <a:t>poly</a:t>
            </a:r>
            <a:r>
              <a:rPr lang="nb-NO" baseline="0" dirty="0"/>
              <a:t>-A to have less stable </a:t>
            </a:r>
            <a:r>
              <a:rPr lang="nb-NO" baseline="0" dirty="0" err="1"/>
              <a:t>secondary</a:t>
            </a:r>
            <a:r>
              <a:rPr lang="nb-NO" baseline="0" dirty="0"/>
              <a:t> </a:t>
            </a:r>
            <a:r>
              <a:rPr lang="nb-NO" baseline="0" dirty="0" err="1"/>
              <a:t>structures</a:t>
            </a:r>
            <a:r>
              <a:rPr lang="nb-NO" baseline="0" dirty="0"/>
              <a:t> and </a:t>
            </a:r>
            <a:r>
              <a:rPr lang="nb-NO" baseline="0" dirty="0" err="1"/>
              <a:t>will</a:t>
            </a:r>
            <a:r>
              <a:rPr lang="nb-NO" baseline="0" dirty="0"/>
              <a:t> </a:t>
            </a:r>
            <a:r>
              <a:rPr lang="nb-NO" baseline="0" dirty="0" err="1"/>
              <a:t>thus</a:t>
            </a:r>
            <a:r>
              <a:rPr lang="nb-NO" baseline="0" dirty="0"/>
              <a:t> be </a:t>
            </a:r>
            <a:r>
              <a:rPr lang="nb-NO" baseline="0" dirty="0" err="1"/>
              <a:t>degraded</a:t>
            </a:r>
            <a:r>
              <a:rPr lang="nb-NO" baseline="0" dirty="0"/>
              <a:t>.</a:t>
            </a:r>
            <a:endParaRPr lang="nb-NO" dirty="0"/>
          </a:p>
        </p:txBody>
      </p:sp>
      <p:sp>
        <p:nvSpPr>
          <p:cNvPr id="4" name="Slide Number Placeholder 3"/>
          <p:cNvSpPr>
            <a:spLocks noGrp="1"/>
          </p:cNvSpPr>
          <p:nvPr>
            <p:ph type="sldNum" sz="quarter" idx="10"/>
          </p:nvPr>
        </p:nvSpPr>
        <p:spPr/>
        <p:txBody>
          <a:bodyPr/>
          <a:lstStyle/>
          <a:p>
            <a:fld id="{4AC9A145-3BD7-48FB-AAC3-7EECF1D4101E}" type="slidenum">
              <a:rPr lang="nb-NO" smtClean="0"/>
              <a:t>26</a:t>
            </a:fld>
            <a:endParaRPr lang="nb-NO"/>
          </a:p>
        </p:txBody>
      </p:sp>
    </p:spTree>
    <p:extLst>
      <p:ext uri="{BB962C8B-B14F-4D97-AF65-F5344CB8AC3E}">
        <p14:creationId xmlns:p14="http://schemas.microsoft.com/office/powerpoint/2010/main" val="682642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10"/>
          </p:nvPr>
        </p:nvSpPr>
        <p:spPr/>
        <p:txBody>
          <a:bodyPr/>
          <a:lstStyle/>
          <a:p>
            <a:fld id="{4AC9A145-3BD7-48FB-AAC3-7EECF1D4101E}" type="slidenum">
              <a:rPr lang="nb-NO" smtClean="0"/>
              <a:t>27</a:t>
            </a:fld>
            <a:endParaRPr lang="nb-NO"/>
          </a:p>
        </p:txBody>
      </p:sp>
    </p:spTree>
    <p:extLst>
      <p:ext uri="{BB962C8B-B14F-4D97-AF65-F5344CB8AC3E}">
        <p14:creationId xmlns:p14="http://schemas.microsoft.com/office/powerpoint/2010/main" val="35838198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a:p>
            <a:r>
              <a:rPr lang="nb-NO" dirty="0"/>
              <a:t>This is </a:t>
            </a:r>
            <a:r>
              <a:rPr lang="nb-NO" dirty="0" err="1"/>
              <a:t>the</a:t>
            </a:r>
            <a:r>
              <a:rPr lang="nb-NO" dirty="0"/>
              <a:t> </a:t>
            </a:r>
            <a:r>
              <a:rPr lang="nb-NO" dirty="0" err="1"/>
              <a:t>observations</a:t>
            </a:r>
            <a:endParaRPr lang="nb-NO" dirty="0"/>
          </a:p>
          <a:p>
            <a:endParaRPr lang="nb-NO" dirty="0"/>
          </a:p>
          <a:p>
            <a:r>
              <a:rPr lang="nb-NO" dirty="0"/>
              <a:t>New </a:t>
            </a:r>
            <a:r>
              <a:rPr lang="nb-NO" dirty="0" err="1"/>
              <a:t>building</a:t>
            </a:r>
            <a:r>
              <a:rPr lang="nb-NO" dirty="0"/>
              <a:t> blocks(amino acids, </a:t>
            </a:r>
            <a:r>
              <a:rPr lang="nb-NO" dirty="0" err="1"/>
              <a:t>nucleotides</a:t>
            </a:r>
            <a:r>
              <a:rPr lang="nb-NO" dirty="0"/>
              <a:t>,</a:t>
            </a:r>
            <a:r>
              <a:rPr lang="nb-NO" baseline="0" dirty="0"/>
              <a:t> </a:t>
            </a:r>
            <a:r>
              <a:rPr lang="nb-NO" baseline="0" dirty="0" err="1"/>
              <a:t>fatty</a:t>
            </a:r>
            <a:r>
              <a:rPr lang="nb-NO" baseline="0" dirty="0"/>
              <a:t> acids etc..)</a:t>
            </a:r>
            <a:r>
              <a:rPr lang="nb-NO" dirty="0"/>
              <a:t> </a:t>
            </a:r>
            <a:r>
              <a:rPr lang="nb-NO" dirty="0" err="1"/>
              <a:t>are</a:t>
            </a:r>
            <a:r>
              <a:rPr lang="nb-NO" dirty="0"/>
              <a:t> </a:t>
            </a:r>
            <a:r>
              <a:rPr lang="nb-NO" dirty="0" err="1"/>
              <a:t>important</a:t>
            </a:r>
            <a:r>
              <a:rPr lang="nb-NO" dirty="0"/>
              <a:t> for </a:t>
            </a:r>
            <a:r>
              <a:rPr lang="nb-NO" dirty="0" err="1"/>
              <a:t>proliferation</a:t>
            </a:r>
            <a:r>
              <a:rPr lang="nb-NO" baseline="0" dirty="0"/>
              <a:t> in cancer, so it makes </a:t>
            </a:r>
            <a:r>
              <a:rPr lang="nb-NO" baseline="0" dirty="0" err="1"/>
              <a:t>sense</a:t>
            </a:r>
            <a:r>
              <a:rPr lang="nb-NO" baseline="0" dirty="0"/>
              <a:t> </a:t>
            </a:r>
            <a:r>
              <a:rPr lang="nb-NO" baseline="0" dirty="0" err="1"/>
              <a:t>that</a:t>
            </a:r>
            <a:r>
              <a:rPr lang="nb-NO" baseline="0" dirty="0"/>
              <a:t> </a:t>
            </a:r>
            <a:r>
              <a:rPr lang="nb-NO" baseline="0" dirty="0" err="1"/>
              <a:t>the</a:t>
            </a:r>
            <a:r>
              <a:rPr lang="nb-NO" baseline="0" dirty="0"/>
              <a:t> cancer </a:t>
            </a:r>
            <a:r>
              <a:rPr lang="nb-NO" baseline="0" dirty="0" err="1"/>
              <a:t>cell</a:t>
            </a:r>
            <a:r>
              <a:rPr lang="nb-NO" baseline="0" dirty="0"/>
              <a:t> do </a:t>
            </a:r>
            <a:r>
              <a:rPr lang="nb-NO" baseline="0" dirty="0" err="1"/>
              <a:t>this</a:t>
            </a:r>
            <a:endParaRPr lang="nb-NO" dirty="0"/>
          </a:p>
        </p:txBody>
      </p:sp>
      <p:sp>
        <p:nvSpPr>
          <p:cNvPr id="4" name="Slide Number Placeholder 3"/>
          <p:cNvSpPr>
            <a:spLocks noGrp="1"/>
          </p:cNvSpPr>
          <p:nvPr>
            <p:ph type="sldNum" sz="quarter" idx="10"/>
          </p:nvPr>
        </p:nvSpPr>
        <p:spPr/>
        <p:txBody>
          <a:bodyPr/>
          <a:lstStyle/>
          <a:p>
            <a:fld id="{4AC9A145-3BD7-48FB-AAC3-7EECF1D4101E}" type="slidenum">
              <a:rPr lang="nb-NO" smtClean="0"/>
              <a:t>28</a:t>
            </a:fld>
            <a:endParaRPr lang="nb-NO"/>
          </a:p>
        </p:txBody>
      </p:sp>
    </p:spTree>
    <p:extLst>
      <p:ext uri="{BB962C8B-B14F-4D97-AF65-F5344CB8AC3E}">
        <p14:creationId xmlns:p14="http://schemas.microsoft.com/office/powerpoint/2010/main" val="11223627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PKM2</a:t>
            </a:r>
            <a:r>
              <a:rPr lang="nb-NO" baseline="0" dirty="0"/>
              <a:t> </a:t>
            </a:r>
            <a:r>
              <a:rPr lang="nb-NO" baseline="0" dirty="0" err="1"/>
              <a:t>probably</a:t>
            </a:r>
            <a:r>
              <a:rPr lang="nb-NO" baseline="0" dirty="0"/>
              <a:t> </a:t>
            </a:r>
            <a:r>
              <a:rPr lang="nb-NO" baseline="0" dirty="0" err="1"/>
              <a:t>decouples</a:t>
            </a:r>
            <a:r>
              <a:rPr lang="nb-NO" baseline="0" dirty="0"/>
              <a:t> </a:t>
            </a:r>
            <a:r>
              <a:rPr lang="nb-NO" baseline="0" dirty="0" err="1"/>
              <a:t>glycolysis</a:t>
            </a:r>
            <a:r>
              <a:rPr lang="nb-NO" baseline="0" dirty="0"/>
              <a:t> from </a:t>
            </a:r>
            <a:r>
              <a:rPr lang="nb-NO" baseline="0" dirty="0" err="1"/>
              <a:t>the</a:t>
            </a:r>
            <a:r>
              <a:rPr lang="nb-NO" baseline="0" dirty="0"/>
              <a:t> TCA-</a:t>
            </a:r>
            <a:r>
              <a:rPr lang="nb-NO" baseline="0" dirty="0" err="1"/>
              <a:t>cycle</a:t>
            </a:r>
            <a:r>
              <a:rPr lang="nb-NO" baseline="0" dirty="0"/>
              <a:t> (</a:t>
            </a:r>
            <a:r>
              <a:rPr lang="nb-NO" baseline="0" dirty="0" err="1"/>
              <a:t>recently</a:t>
            </a:r>
            <a:r>
              <a:rPr lang="nb-NO" baseline="0" dirty="0"/>
              <a:t> </a:t>
            </a:r>
            <a:r>
              <a:rPr lang="nb-NO" baseline="0" dirty="0" err="1"/>
              <a:t>appreviated</a:t>
            </a:r>
            <a:r>
              <a:rPr lang="nb-NO" baseline="0" dirty="0"/>
              <a:t> </a:t>
            </a:r>
            <a:r>
              <a:rPr lang="nb-NO" baseline="0" dirty="0" err="1"/>
              <a:t>mechanism</a:t>
            </a:r>
            <a:r>
              <a:rPr lang="nb-NO" baseline="0" dirty="0"/>
              <a:t> for cancer </a:t>
            </a:r>
            <a:r>
              <a:rPr lang="nb-NO" baseline="0" dirty="0" err="1"/>
              <a:t>metabolism</a:t>
            </a:r>
            <a:r>
              <a:rPr lang="nb-NO" baseline="0" dirty="0"/>
              <a:t>. The TCA </a:t>
            </a:r>
            <a:r>
              <a:rPr lang="nb-NO" baseline="0" dirty="0" err="1"/>
              <a:t>cycle</a:t>
            </a:r>
            <a:r>
              <a:rPr lang="nb-NO" baseline="0" dirty="0"/>
              <a:t> is not </a:t>
            </a:r>
            <a:r>
              <a:rPr lang="nb-NO" baseline="0" dirty="0" err="1"/>
              <a:t>abolished</a:t>
            </a:r>
            <a:r>
              <a:rPr lang="nb-NO" baseline="0" dirty="0"/>
              <a:t>, </a:t>
            </a:r>
            <a:r>
              <a:rPr lang="nb-NO" baseline="0" dirty="0" err="1"/>
              <a:t>but</a:t>
            </a:r>
            <a:r>
              <a:rPr lang="nb-NO" baseline="0" dirty="0"/>
              <a:t> </a:t>
            </a:r>
            <a:r>
              <a:rPr lang="nb-NO" baseline="0" dirty="0" err="1"/>
              <a:t>diverted</a:t>
            </a:r>
            <a:r>
              <a:rPr lang="nb-NO" baseline="0" dirty="0"/>
              <a:t>!)</a:t>
            </a:r>
            <a:endParaRPr lang="nb-NO" dirty="0"/>
          </a:p>
        </p:txBody>
      </p:sp>
      <p:sp>
        <p:nvSpPr>
          <p:cNvPr id="4" name="Slide Number Placeholder 3"/>
          <p:cNvSpPr>
            <a:spLocks noGrp="1"/>
          </p:cNvSpPr>
          <p:nvPr>
            <p:ph type="sldNum" sz="quarter" idx="10"/>
          </p:nvPr>
        </p:nvSpPr>
        <p:spPr/>
        <p:txBody>
          <a:bodyPr/>
          <a:lstStyle/>
          <a:p>
            <a:fld id="{4AC9A145-3BD7-48FB-AAC3-7EECF1D4101E}" type="slidenum">
              <a:rPr lang="nb-NO" smtClean="0"/>
              <a:t>29</a:t>
            </a:fld>
            <a:endParaRPr lang="nb-NO"/>
          </a:p>
        </p:txBody>
      </p:sp>
    </p:spTree>
    <p:extLst>
      <p:ext uri="{BB962C8B-B14F-4D97-AF65-F5344CB8AC3E}">
        <p14:creationId xmlns:p14="http://schemas.microsoft.com/office/powerpoint/2010/main" val="964076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a:p>
            <a:endParaRPr lang="nb-NO" dirty="0"/>
          </a:p>
          <a:p>
            <a:r>
              <a:rPr lang="nb-NO" dirty="0" err="1"/>
              <a:t>Expanded</a:t>
            </a:r>
            <a:r>
              <a:rPr lang="nb-NO" dirty="0"/>
              <a:t> </a:t>
            </a:r>
            <a:r>
              <a:rPr lang="nb-NO" dirty="0" err="1"/>
              <a:t>concept</a:t>
            </a:r>
            <a:r>
              <a:rPr lang="nb-NO" dirty="0"/>
              <a:t> </a:t>
            </a:r>
            <a:r>
              <a:rPr lang="nb-NO" dirty="0" err="1"/>
              <a:t>of</a:t>
            </a:r>
            <a:r>
              <a:rPr lang="nb-NO" dirty="0"/>
              <a:t> a gene </a:t>
            </a:r>
            <a:r>
              <a:rPr lang="nb-NO" dirty="0" err="1"/>
              <a:t>based</a:t>
            </a:r>
            <a:r>
              <a:rPr lang="nb-NO" dirty="0"/>
              <a:t> on RNA </a:t>
            </a:r>
            <a:r>
              <a:rPr lang="nb-NO" dirty="0" err="1"/>
              <a:t>entities</a:t>
            </a:r>
            <a:r>
              <a:rPr lang="nb-NO" dirty="0"/>
              <a:t>. </a:t>
            </a:r>
            <a:r>
              <a:rPr lang="nb-NO" dirty="0" err="1"/>
              <a:t>Exiting</a:t>
            </a:r>
            <a:r>
              <a:rPr lang="nb-NO" baseline="0" dirty="0"/>
              <a:t> times in </a:t>
            </a:r>
            <a:r>
              <a:rPr lang="nb-NO" baseline="0" dirty="0" err="1"/>
              <a:t>the</a:t>
            </a:r>
            <a:r>
              <a:rPr lang="nb-NO" baseline="0" dirty="0"/>
              <a:t> </a:t>
            </a:r>
            <a:r>
              <a:rPr lang="nb-NO" baseline="0" dirty="0" err="1"/>
              <a:t>early</a:t>
            </a:r>
            <a:r>
              <a:rPr lang="nb-NO" baseline="0" dirty="0"/>
              <a:t> </a:t>
            </a:r>
            <a:r>
              <a:rPr lang="nb-NO" baseline="0" dirty="0" err="1"/>
              <a:t>days</a:t>
            </a:r>
            <a:r>
              <a:rPr lang="nb-NO" baseline="0" dirty="0"/>
              <a:t> </a:t>
            </a:r>
            <a:r>
              <a:rPr lang="nb-NO" baseline="0" dirty="0" err="1"/>
              <a:t>of</a:t>
            </a:r>
            <a:r>
              <a:rPr lang="nb-NO" baseline="0" dirty="0"/>
              <a:t> RNA-</a:t>
            </a:r>
            <a:r>
              <a:rPr lang="nb-NO" baseline="0" dirty="0" err="1"/>
              <a:t>Seq</a:t>
            </a:r>
            <a:r>
              <a:rPr lang="nb-NO" baseline="0" dirty="0"/>
              <a:t>! Lots </a:t>
            </a:r>
            <a:r>
              <a:rPr lang="nb-NO" baseline="0" dirty="0" err="1"/>
              <a:t>of</a:t>
            </a:r>
            <a:r>
              <a:rPr lang="nb-NO" baseline="0" dirty="0"/>
              <a:t> </a:t>
            </a:r>
            <a:r>
              <a:rPr lang="nb-NO" baseline="0" dirty="0" err="1"/>
              <a:t>new</a:t>
            </a:r>
            <a:r>
              <a:rPr lang="nb-NO" baseline="0" dirty="0"/>
              <a:t> </a:t>
            </a:r>
            <a:r>
              <a:rPr lang="nb-NO" baseline="0" dirty="0" err="1"/>
              <a:t>discoveries</a:t>
            </a:r>
            <a:r>
              <a:rPr lang="nb-NO" baseline="0" dirty="0"/>
              <a:t> and </a:t>
            </a:r>
            <a:r>
              <a:rPr lang="nb-NO" baseline="0" dirty="0" err="1"/>
              <a:t>hypothesis</a:t>
            </a:r>
            <a:r>
              <a:rPr lang="nb-NO" baseline="0" dirty="0"/>
              <a:t>. </a:t>
            </a:r>
            <a:endParaRPr lang="nb-NO" dirty="0"/>
          </a:p>
          <a:p>
            <a:endParaRPr lang="nb-NO" dirty="0"/>
          </a:p>
        </p:txBody>
      </p:sp>
      <p:sp>
        <p:nvSpPr>
          <p:cNvPr id="4" name="Slide Number Placeholder 3"/>
          <p:cNvSpPr>
            <a:spLocks noGrp="1"/>
          </p:cNvSpPr>
          <p:nvPr>
            <p:ph type="sldNum" sz="quarter" idx="10"/>
          </p:nvPr>
        </p:nvSpPr>
        <p:spPr/>
        <p:txBody>
          <a:bodyPr/>
          <a:lstStyle/>
          <a:p>
            <a:fld id="{4AC9A145-3BD7-48FB-AAC3-7EECF1D4101E}" type="slidenum">
              <a:rPr lang="nb-NO" smtClean="0"/>
              <a:t>3</a:t>
            </a:fld>
            <a:endParaRPr lang="nb-NO"/>
          </a:p>
        </p:txBody>
      </p:sp>
    </p:spTree>
    <p:extLst>
      <p:ext uri="{BB962C8B-B14F-4D97-AF65-F5344CB8AC3E}">
        <p14:creationId xmlns:p14="http://schemas.microsoft.com/office/powerpoint/2010/main" val="1875448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Show </a:t>
            </a:r>
            <a:r>
              <a:rPr lang="nb-NO" dirty="0" err="1"/>
              <a:t>how</a:t>
            </a:r>
            <a:r>
              <a:rPr lang="nb-NO" dirty="0"/>
              <a:t> it is </a:t>
            </a:r>
            <a:r>
              <a:rPr lang="nb-NO" dirty="0" err="1"/>
              <a:t>important</a:t>
            </a:r>
            <a:r>
              <a:rPr lang="nb-NO" dirty="0"/>
              <a:t> to have all </a:t>
            </a:r>
            <a:r>
              <a:rPr lang="nb-NO" dirty="0" err="1"/>
              <a:t>the</a:t>
            </a:r>
            <a:r>
              <a:rPr lang="nb-NO" dirty="0"/>
              <a:t> </a:t>
            </a:r>
            <a:r>
              <a:rPr lang="nb-NO" dirty="0" err="1"/>
              <a:t>information</a:t>
            </a:r>
            <a:r>
              <a:rPr lang="nb-NO" dirty="0"/>
              <a:t> to </a:t>
            </a:r>
            <a:r>
              <a:rPr lang="nb-NO" dirty="0" err="1"/>
              <a:t>get</a:t>
            </a:r>
            <a:r>
              <a:rPr lang="nb-NO" dirty="0"/>
              <a:t> a </a:t>
            </a:r>
            <a:r>
              <a:rPr lang="nb-NO" dirty="0" err="1"/>
              <a:t>comlpete</a:t>
            </a:r>
            <a:r>
              <a:rPr lang="nb-NO" dirty="0"/>
              <a:t> </a:t>
            </a:r>
            <a:r>
              <a:rPr lang="nb-NO" dirty="0" err="1"/>
              <a:t>picture</a:t>
            </a:r>
            <a:r>
              <a:rPr lang="nb-NO" dirty="0"/>
              <a:t>. </a:t>
            </a:r>
            <a:r>
              <a:rPr lang="nb-NO" dirty="0" err="1"/>
              <a:t>Only</a:t>
            </a:r>
            <a:r>
              <a:rPr lang="nb-NO" dirty="0"/>
              <a:t> </a:t>
            </a:r>
            <a:r>
              <a:rPr lang="nb-NO" dirty="0" err="1"/>
              <a:t>expression</a:t>
            </a:r>
            <a:r>
              <a:rPr lang="nb-NO" dirty="0"/>
              <a:t> or </a:t>
            </a:r>
            <a:r>
              <a:rPr lang="nb-NO" dirty="0" err="1"/>
              <a:t>mutation</a:t>
            </a:r>
            <a:r>
              <a:rPr lang="nb-NO" dirty="0"/>
              <a:t> </a:t>
            </a:r>
            <a:r>
              <a:rPr lang="nb-NO" dirty="0" err="1"/>
              <a:t>information</a:t>
            </a:r>
            <a:r>
              <a:rPr lang="nb-NO" dirty="0"/>
              <a:t> is not </a:t>
            </a:r>
            <a:r>
              <a:rPr lang="nb-NO" dirty="0" err="1"/>
              <a:t>sufficient</a:t>
            </a:r>
            <a:r>
              <a:rPr lang="nb-NO" dirty="0"/>
              <a:t>! (in my opinion)</a:t>
            </a:r>
          </a:p>
        </p:txBody>
      </p:sp>
      <p:sp>
        <p:nvSpPr>
          <p:cNvPr id="4" name="Slide Number Placeholder 3"/>
          <p:cNvSpPr>
            <a:spLocks noGrp="1"/>
          </p:cNvSpPr>
          <p:nvPr>
            <p:ph type="sldNum" sz="quarter" idx="10"/>
          </p:nvPr>
        </p:nvSpPr>
        <p:spPr/>
        <p:txBody>
          <a:bodyPr/>
          <a:lstStyle/>
          <a:p>
            <a:fld id="{4AC9A145-3BD7-48FB-AAC3-7EECF1D4101E}" type="slidenum">
              <a:rPr lang="nb-NO" smtClean="0"/>
              <a:t>30</a:t>
            </a:fld>
            <a:endParaRPr lang="nb-NO"/>
          </a:p>
        </p:txBody>
      </p:sp>
    </p:spTree>
    <p:extLst>
      <p:ext uri="{BB962C8B-B14F-4D97-AF65-F5344CB8AC3E}">
        <p14:creationId xmlns:p14="http://schemas.microsoft.com/office/powerpoint/2010/main" val="4472520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baseline="0" dirty="0" err="1"/>
              <a:t>Also</a:t>
            </a:r>
            <a:r>
              <a:rPr lang="nb-NO" baseline="0" dirty="0"/>
              <a:t> </a:t>
            </a:r>
            <a:r>
              <a:rPr lang="nb-NO" baseline="0" dirty="0" err="1"/>
              <a:t>adds</a:t>
            </a:r>
            <a:r>
              <a:rPr lang="nb-NO" baseline="0" dirty="0"/>
              <a:t> </a:t>
            </a:r>
            <a:r>
              <a:rPr lang="nb-NO" baseline="0" dirty="0" err="1"/>
              <a:t>epigenetics</a:t>
            </a:r>
            <a:r>
              <a:rPr lang="nb-NO" baseline="0" dirty="0"/>
              <a:t> to </a:t>
            </a:r>
            <a:r>
              <a:rPr lang="nb-NO" baseline="0" dirty="0" err="1"/>
              <a:t>the</a:t>
            </a:r>
            <a:r>
              <a:rPr lang="nb-NO" baseline="0" dirty="0"/>
              <a:t> </a:t>
            </a:r>
            <a:r>
              <a:rPr lang="nb-NO" baseline="0" dirty="0" err="1"/>
              <a:t>picture</a:t>
            </a:r>
            <a:r>
              <a:rPr lang="nb-NO" baseline="0" dirty="0"/>
              <a:t>. Will present </a:t>
            </a:r>
            <a:r>
              <a:rPr lang="nb-NO" baseline="0" dirty="0" err="1"/>
              <a:t>this</a:t>
            </a:r>
            <a:r>
              <a:rPr lang="nb-NO" baseline="0" dirty="0"/>
              <a:t> </a:t>
            </a:r>
            <a:r>
              <a:rPr lang="nb-NO" baseline="0" dirty="0" err="1"/>
              <a:t>pathway</a:t>
            </a:r>
            <a:r>
              <a:rPr lang="nb-NO" baseline="0" dirty="0"/>
              <a:t> later?</a:t>
            </a:r>
            <a:endParaRPr lang="nb-NO" dirty="0"/>
          </a:p>
        </p:txBody>
      </p:sp>
      <p:sp>
        <p:nvSpPr>
          <p:cNvPr id="4" name="Slide Number Placeholder 3"/>
          <p:cNvSpPr>
            <a:spLocks noGrp="1"/>
          </p:cNvSpPr>
          <p:nvPr>
            <p:ph type="sldNum" sz="quarter" idx="10"/>
          </p:nvPr>
        </p:nvSpPr>
        <p:spPr/>
        <p:txBody>
          <a:bodyPr/>
          <a:lstStyle/>
          <a:p>
            <a:fld id="{4AC9A145-3BD7-48FB-AAC3-7EECF1D4101E}" type="slidenum">
              <a:rPr lang="nb-NO" smtClean="0"/>
              <a:t>31</a:t>
            </a:fld>
            <a:endParaRPr lang="nb-NO"/>
          </a:p>
        </p:txBody>
      </p:sp>
    </p:spTree>
    <p:extLst>
      <p:ext uri="{BB962C8B-B14F-4D97-AF65-F5344CB8AC3E}">
        <p14:creationId xmlns:p14="http://schemas.microsoft.com/office/powerpoint/2010/main" val="33116832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err="1"/>
              <a:t>Though</a:t>
            </a:r>
            <a:r>
              <a:rPr lang="nb-NO" dirty="0"/>
              <a:t> not all </a:t>
            </a:r>
            <a:r>
              <a:rPr lang="nb-NO" dirty="0" err="1"/>
              <a:t>isoforms</a:t>
            </a:r>
            <a:r>
              <a:rPr lang="nb-NO" baseline="0" dirty="0"/>
              <a:t> my be </a:t>
            </a:r>
            <a:r>
              <a:rPr lang="nb-NO" baseline="0" dirty="0" err="1"/>
              <a:t>functional</a:t>
            </a:r>
            <a:r>
              <a:rPr lang="nb-NO" baseline="0" dirty="0"/>
              <a:t>, at </a:t>
            </a:r>
            <a:r>
              <a:rPr lang="nb-NO" baseline="0" dirty="0" err="1"/>
              <a:t>least</a:t>
            </a:r>
            <a:r>
              <a:rPr lang="nb-NO" baseline="0" dirty="0"/>
              <a:t> </a:t>
            </a:r>
            <a:r>
              <a:rPr lang="nb-NO" baseline="0" dirty="0" err="1"/>
              <a:t>some</a:t>
            </a:r>
            <a:r>
              <a:rPr lang="nb-NO" baseline="0" dirty="0"/>
              <a:t> have </a:t>
            </a:r>
            <a:r>
              <a:rPr lang="nb-NO" baseline="0" dirty="0" err="1"/>
              <a:t>been</a:t>
            </a:r>
            <a:r>
              <a:rPr lang="nb-NO" baseline="0" dirty="0"/>
              <a:t> </a:t>
            </a:r>
            <a:r>
              <a:rPr lang="nb-NO" baseline="0" dirty="0" err="1"/>
              <a:t>shown</a:t>
            </a:r>
            <a:r>
              <a:rPr lang="nb-NO" baseline="0" dirty="0"/>
              <a:t> to have a </a:t>
            </a:r>
            <a:r>
              <a:rPr lang="nb-NO" baseline="0" dirty="0" err="1"/>
              <a:t>function</a:t>
            </a:r>
            <a:r>
              <a:rPr lang="nb-NO" baseline="0" dirty="0"/>
              <a:t>. </a:t>
            </a:r>
            <a:endParaRPr lang="nb-NO" dirty="0"/>
          </a:p>
        </p:txBody>
      </p:sp>
      <p:sp>
        <p:nvSpPr>
          <p:cNvPr id="4" name="Slide Number Placeholder 3"/>
          <p:cNvSpPr>
            <a:spLocks noGrp="1"/>
          </p:cNvSpPr>
          <p:nvPr>
            <p:ph type="sldNum" sz="quarter" idx="10"/>
          </p:nvPr>
        </p:nvSpPr>
        <p:spPr/>
        <p:txBody>
          <a:bodyPr/>
          <a:lstStyle/>
          <a:p>
            <a:fld id="{4AC9A145-3BD7-48FB-AAC3-7EECF1D4101E}" type="slidenum">
              <a:rPr lang="nb-NO" smtClean="0"/>
              <a:t>32</a:t>
            </a:fld>
            <a:endParaRPr lang="nb-NO"/>
          </a:p>
        </p:txBody>
      </p:sp>
    </p:spTree>
    <p:extLst>
      <p:ext uri="{BB962C8B-B14F-4D97-AF65-F5344CB8AC3E}">
        <p14:creationId xmlns:p14="http://schemas.microsoft.com/office/powerpoint/2010/main" val="2293812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Binding</a:t>
            </a:r>
            <a:r>
              <a:rPr lang="nb-NO" baseline="0" dirty="0"/>
              <a:t> </a:t>
            </a:r>
            <a:r>
              <a:rPr lang="nb-NO" baseline="0" dirty="0" err="1"/>
              <a:t>of</a:t>
            </a:r>
            <a:r>
              <a:rPr lang="nb-NO" baseline="0" dirty="0"/>
              <a:t> </a:t>
            </a:r>
            <a:r>
              <a:rPr lang="nb-NO" baseline="0" dirty="0" err="1"/>
              <a:t>the</a:t>
            </a:r>
            <a:r>
              <a:rPr lang="nb-NO" baseline="0" dirty="0"/>
              <a:t> </a:t>
            </a:r>
            <a:r>
              <a:rPr lang="nb-NO" baseline="0" dirty="0" err="1"/>
              <a:t>enhancer</a:t>
            </a:r>
            <a:r>
              <a:rPr lang="nb-NO" baseline="0" dirty="0"/>
              <a:t> proteins in </a:t>
            </a:r>
            <a:r>
              <a:rPr lang="nb-NO" baseline="0" dirty="0" err="1"/>
              <a:t>the</a:t>
            </a:r>
            <a:r>
              <a:rPr lang="nb-NO" baseline="0" dirty="0"/>
              <a:t> </a:t>
            </a:r>
            <a:r>
              <a:rPr lang="nb-NO" baseline="0" dirty="0" err="1"/>
              <a:t>two</a:t>
            </a:r>
            <a:r>
              <a:rPr lang="nb-NO" baseline="0" dirty="0"/>
              <a:t> cases </a:t>
            </a:r>
            <a:r>
              <a:rPr lang="nb-NO" baseline="0" dirty="0" err="1"/>
              <a:t>correlates</a:t>
            </a:r>
            <a:r>
              <a:rPr lang="nb-NO" baseline="0" dirty="0"/>
              <a:t> </a:t>
            </a:r>
            <a:r>
              <a:rPr lang="nb-NO" baseline="0" dirty="0" err="1"/>
              <a:t>with</a:t>
            </a:r>
            <a:r>
              <a:rPr lang="nb-NO" baseline="0" dirty="0"/>
              <a:t> </a:t>
            </a:r>
            <a:r>
              <a:rPr lang="nb-NO" baseline="0" dirty="0" err="1"/>
              <a:t>inclusion</a:t>
            </a:r>
            <a:r>
              <a:rPr lang="nb-NO" baseline="0" dirty="0"/>
              <a:t>/</a:t>
            </a:r>
            <a:r>
              <a:rPr lang="nb-NO" baseline="0" dirty="0" err="1"/>
              <a:t>exlusion</a:t>
            </a:r>
            <a:r>
              <a:rPr lang="nb-NO" baseline="0" dirty="0"/>
              <a:t> </a:t>
            </a:r>
            <a:r>
              <a:rPr lang="nb-NO" baseline="0" dirty="0" err="1"/>
              <a:t>of</a:t>
            </a:r>
            <a:r>
              <a:rPr lang="nb-NO" baseline="0" dirty="0"/>
              <a:t> </a:t>
            </a:r>
            <a:r>
              <a:rPr lang="nb-NO" baseline="0" dirty="0" err="1"/>
              <a:t>the</a:t>
            </a:r>
            <a:r>
              <a:rPr lang="nb-NO" baseline="0" dirty="0"/>
              <a:t> </a:t>
            </a:r>
            <a:r>
              <a:rPr lang="nb-NO" baseline="0" dirty="0" err="1"/>
              <a:t>respective</a:t>
            </a:r>
            <a:r>
              <a:rPr lang="nb-NO" baseline="0" dirty="0"/>
              <a:t> </a:t>
            </a:r>
            <a:r>
              <a:rPr lang="nb-NO" baseline="0" dirty="0" err="1"/>
              <a:t>exons</a:t>
            </a:r>
            <a:r>
              <a:rPr lang="nb-NO" baseline="0" dirty="0"/>
              <a:t>.</a:t>
            </a:r>
            <a:endParaRPr lang="nb-NO" dirty="0"/>
          </a:p>
          <a:p>
            <a:endParaRPr lang="nb-NO" dirty="0"/>
          </a:p>
          <a:p>
            <a:r>
              <a:rPr lang="nb-NO" dirty="0" err="1"/>
              <a:t>Actually</a:t>
            </a:r>
            <a:r>
              <a:rPr lang="nb-NO" baseline="0" dirty="0"/>
              <a:t> 12 </a:t>
            </a:r>
            <a:r>
              <a:rPr lang="nb-NO" baseline="0" dirty="0" err="1"/>
              <a:t>isoforms</a:t>
            </a:r>
            <a:r>
              <a:rPr lang="nb-NO" baseline="0" dirty="0"/>
              <a:t> in total, </a:t>
            </a:r>
            <a:r>
              <a:rPr lang="nb-NO" baseline="0" dirty="0" err="1"/>
              <a:t>but</a:t>
            </a:r>
            <a:r>
              <a:rPr lang="nb-NO" baseline="0" dirty="0"/>
              <a:t> </a:t>
            </a:r>
            <a:r>
              <a:rPr lang="nb-NO" baseline="0" dirty="0" err="1"/>
              <a:t>only</a:t>
            </a:r>
            <a:r>
              <a:rPr lang="nb-NO" baseline="0" dirty="0"/>
              <a:t> </a:t>
            </a:r>
            <a:r>
              <a:rPr lang="nb-NO" baseline="0" dirty="0" err="1"/>
              <a:t>the</a:t>
            </a:r>
            <a:r>
              <a:rPr lang="nb-NO" baseline="0" dirty="0"/>
              <a:t> last </a:t>
            </a:r>
            <a:r>
              <a:rPr lang="nb-NO" baseline="0" dirty="0" err="1"/>
              <a:t>exon</a:t>
            </a:r>
            <a:r>
              <a:rPr lang="nb-NO" baseline="0" dirty="0"/>
              <a:t> 8 variants </a:t>
            </a:r>
            <a:r>
              <a:rPr lang="nb-NO" baseline="0" dirty="0" err="1"/>
              <a:t>influence</a:t>
            </a:r>
            <a:r>
              <a:rPr lang="nb-NO" baseline="0" dirty="0"/>
              <a:t> </a:t>
            </a:r>
            <a:r>
              <a:rPr lang="nb-NO" baseline="0" dirty="0" err="1"/>
              <a:t>angiogenesis</a:t>
            </a:r>
            <a:r>
              <a:rPr lang="nb-NO" baseline="0" dirty="0"/>
              <a:t>. </a:t>
            </a:r>
          </a:p>
          <a:p>
            <a:endParaRPr lang="nb-NO" baseline="0" dirty="0"/>
          </a:p>
          <a:p>
            <a:r>
              <a:rPr lang="nb-NO" baseline="0" dirty="0" err="1"/>
              <a:t>Figure</a:t>
            </a:r>
            <a:r>
              <a:rPr lang="nb-NO" baseline="0" dirty="0"/>
              <a:t>: Show </a:t>
            </a:r>
            <a:r>
              <a:rPr lang="nb-NO" baseline="0" dirty="0" err="1"/>
              <a:t>selection</a:t>
            </a:r>
            <a:r>
              <a:rPr lang="nb-NO" baseline="0" dirty="0"/>
              <a:t> </a:t>
            </a:r>
            <a:r>
              <a:rPr lang="nb-NO" baseline="0" dirty="0" err="1"/>
              <a:t>of</a:t>
            </a:r>
            <a:r>
              <a:rPr lang="nb-NO" baseline="0" dirty="0"/>
              <a:t> </a:t>
            </a:r>
            <a:r>
              <a:rPr lang="nb-NO" baseline="0" dirty="0" err="1"/>
              <a:t>exon</a:t>
            </a:r>
            <a:r>
              <a:rPr lang="nb-NO" baseline="0" dirty="0"/>
              <a:t> 8 variants.</a:t>
            </a:r>
          </a:p>
          <a:p>
            <a:r>
              <a:rPr lang="nb-NO" dirty="0"/>
              <a:t>The bar-plot: Shows</a:t>
            </a:r>
            <a:r>
              <a:rPr lang="nb-NO" baseline="0" dirty="0"/>
              <a:t> </a:t>
            </a:r>
            <a:r>
              <a:rPr lang="nb-NO" baseline="0" dirty="0" err="1"/>
              <a:t>enhancers</a:t>
            </a:r>
            <a:r>
              <a:rPr lang="nb-NO" baseline="0" dirty="0"/>
              <a:t> (</a:t>
            </a:r>
            <a:r>
              <a:rPr lang="nb-NO" baseline="0" dirty="0" err="1"/>
              <a:t>cis</a:t>
            </a:r>
            <a:r>
              <a:rPr lang="nb-NO" baseline="0" dirty="0"/>
              <a:t>-binding elements) </a:t>
            </a:r>
            <a:r>
              <a:rPr lang="nb-NO" baseline="0" dirty="0" err="1"/>
              <a:t>around</a:t>
            </a:r>
            <a:r>
              <a:rPr lang="nb-NO" baseline="0" dirty="0"/>
              <a:t> </a:t>
            </a:r>
            <a:r>
              <a:rPr lang="nb-NO" baseline="0" dirty="0" err="1"/>
              <a:t>exon</a:t>
            </a:r>
            <a:r>
              <a:rPr lang="nb-NO" baseline="0" dirty="0"/>
              <a:t> 8. See </a:t>
            </a:r>
            <a:r>
              <a:rPr lang="nb-NO" baseline="0" dirty="0" err="1"/>
              <a:t>that</a:t>
            </a:r>
            <a:r>
              <a:rPr lang="nb-NO" baseline="0" dirty="0"/>
              <a:t> </a:t>
            </a:r>
            <a:r>
              <a:rPr lang="nb-NO" baseline="0" dirty="0" err="1"/>
              <a:t>the</a:t>
            </a:r>
            <a:r>
              <a:rPr lang="nb-NO" baseline="0" dirty="0"/>
              <a:t> different </a:t>
            </a:r>
            <a:r>
              <a:rPr lang="nb-NO" baseline="0" dirty="0" err="1"/>
              <a:t>enhancer</a:t>
            </a:r>
            <a:r>
              <a:rPr lang="nb-NO" baseline="0" dirty="0"/>
              <a:t>-proteins bind to </a:t>
            </a:r>
            <a:r>
              <a:rPr lang="nb-NO" baseline="0" dirty="0" err="1"/>
              <a:t>enhancers</a:t>
            </a:r>
            <a:r>
              <a:rPr lang="nb-NO" baseline="0" dirty="0"/>
              <a:t> to </a:t>
            </a:r>
            <a:r>
              <a:rPr lang="nb-NO" baseline="0" dirty="0" err="1"/>
              <a:t>promote</a:t>
            </a:r>
            <a:r>
              <a:rPr lang="nb-NO" baseline="0" dirty="0"/>
              <a:t> </a:t>
            </a:r>
            <a:r>
              <a:rPr lang="nb-NO" baseline="0" dirty="0" err="1"/>
              <a:t>either</a:t>
            </a:r>
            <a:r>
              <a:rPr lang="nb-NO" baseline="0" dirty="0"/>
              <a:t> 8a or 8b. </a:t>
            </a:r>
          </a:p>
          <a:p>
            <a:endParaRPr lang="nb-NO" baseline="0" dirty="0"/>
          </a:p>
          <a:p>
            <a:r>
              <a:rPr lang="nb-NO" baseline="0" dirty="0"/>
              <a:t>It’s </a:t>
            </a:r>
            <a:r>
              <a:rPr lang="nb-NO" baseline="0" dirty="0" err="1"/>
              <a:t>the</a:t>
            </a:r>
            <a:r>
              <a:rPr lang="nb-NO" baseline="0" dirty="0"/>
              <a:t> </a:t>
            </a:r>
            <a:r>
              <a:rPr lang="nb-NO" baseline="0" dirty="0" err="1"/>
              <a:t>phosphorylation</a:t>
            </a:r>
            <a:r>
              <a:rPr lang="nb-NO" baseline="0" dirty="0"/>
              <a:t> </a:t>
            </a:r>
            <a:r>
              <a:rPr lang="nb-NO" baseline="0" dirty="0" err="1"/>
              <a:t>which</a:t>
            </a:r>
            <a:r>
              <a:rPr lang="nb-NO" baseline="0" dirty="0"/>
              <a:t> controls </a:t>
            </a:r>
            <a:r>
              <a:rPr lang="nb-NO" baseline="0" dirty="0" err="1"/>
              <a:t>the</a:t>
            </a:r>
            <a:r>
              <a:rPr lang="nb-NO" baseline="0" dirty="0"/>
              <a:t> </a:t>
            </a:r>
            <a:r>
              <a:rPr lang="nb-NO" baseline="0" dirty="0" err="1"/>
              <a:t>activity</a:t>
            </a:r>
            <a:r>
              <a:rPr lang="nb-NO" baseline="0" dirty="0"/>
              <a:t> </a:t>
            </a:r>
            <a:r>
              <a:rPr lang="nb-NO" baseline="0" dirty="0" err="1"/>
              <a:t>of</a:t>
            </a:r>
            <a:r>
              <a:rPr lang="nb-NO" baseline="0" dirty="0"/>
              <a:t> </a:t>
            </a:r>
            <a:r>
              <a:rPr lang="nb-NO" baseline="0" dirty="0" err="1"/>
              <a:t>the</a:t>
            </a:r>
            <a:r>
              <a:rPr lang="nb-NO" baseline="0" dirty="0"/>
              <a:t> </a:t>
            </a:r>
            <a:r>
              <a:rPr lang="nb-NO" baseline="0" dirty="0" err="1"/>
              <a:t>enhancer</a:t>
            </a:r>
            <a:r>
              <a:rPr lang="nb-NO" baseline="0" dirty="0"/>
              <a:t> </a:t>
            </a:r>
            <a:r>
              <a:rPr lang="nb-NO" baseline="0" dirty="0" err="1"/>
              <a:t>factors</a:t>
            </a:r>
            <a:endParaRPr lang="nb-NO" baseline="0" dirty="0"/>
          </a:p>
          <a:p>
            <a:endParaRPr lang="nb-NO" baseline="0" dirty="0"/>
          </a:p>
          <a:p>
            <a:r>
              <a:rPr lang="nb-NO" baseline="0" dirty="0"/>
              <a:t>The chain </a:t>
            </a:r>
            <a:r>
              <a:rPr lang="nb-NO" baseline="0" dirty="0" err="1"/>
              <a:t>of</a:t>
            </a:r>
            <a:r>
              <a:rPr lang="nb-NO" baseline="0" dirty="0"/>
              <a:t> </a:t>
            </a:r>
            <a:r>
              <a:rPr lang="nb-NO" baseline="0" dirty="0" err="1"/>
              <a:t>events</a:t>
            </a:r>
            <a:r>
              <a:rPr lang="nb-NO" baseline="0" dirty="0"/>
              <a:t>: </a:t>
            </a:r>
            <a:r>
              <a:rPr lang="nb-NO" baseline="0" dirty="0" err="1"/>
              <a:t>External</a:t>
            </a:r>
            <a:r>
              <a:rPr lang="nb-NO" baseline="0" dirty="0"/>
              <a:t> stimuli – </a:t>
            </a:r>
            <a:r>
              <a:rPr lang="nb-NO" baseline="0" dirty="0" err="1"/>
              <a:t>activation</a:t>
            </a:r>
            <a:r>
              <a:rPr lang="nb-NO" baseline="0" dirty="0"/>
              <a:t> </a:t>
            </a:r>
            <a:r>
              <a:rPr lang="nb-NO" baseline="0" dirty="0" err="1"/>
              <a:t>of</a:t>
            </a:r>
            <a:r>
              <a:rPr lang="nb-NO" baseline="0" dirty="0"/>
              <a:t> </a:t>
            </a:r>
            <a:r>
              <a:rPr lang="nb-NO" baseline="0" dirty="0" err="1"/>
              <a:t>kinases</a:t>
            </a:r>
            <a:r>
              <a:rPr lang="nb-NO" baseline="0" dirty="0"/>
              <a:t> – </a:t>
            </a:r>
            <a:r>
              <a:rPr lang="nb-NO" baseline="0" dirty="0" err="1"/>
              <a:t>phoshprylation</a:t>
            </a:r>
            <a:r>
              <a:rPr lang="nb-NO" baseline="0" dirty="0"/>
              <a:t> </a:t>
            </a:r>
            <a:r>
              <a:rPr lang="nb-NO" baseline="0" dirty="0" err="1"/>
              <a:t>of</a:t>
            </a:r>
            <a:r>
              <a:rPr lang="nb-NO" baseline="0" dirty="0"/>
              <a:t> </a:t>
            </a:r>
            <a:r>
              <a:rPr lang="nb-NO" baseline="0" dirty="0" err="1"/>
              <a:t>splice-enhancer</a:t>
            </a:r>
            <a:r>
              <a:rPr lang="nb-NO" baseline="0" dirty="0"/>
              <a:t> proteins – binding to </a:t>
            </a:r>
            <a:r>
              <a:rPr lang="nb-NO" baseline="0" dirty="0" err="1"/>
              <a:t>splice</a:t>
            </a:r>
            <a:r>
              <a:rPr lang="nb-NO" baseline="0" dirty="0"/>
              <a:t> </a:t>
            </a:r>
            <a:r>
              <a:rPr lang="nb-NO" baseline="0" dirty="0" err="1"/>
              <a:t>enhancers</a:t>
            </a:r>
            <a:r>
              <a:rPr lang="nb-NO" baseline="0" dirty="0"/>
              <a:t> – alternative </a:t>
            </a:r>
            <a:r>
              <a:rPr lang="nb-NO" baseline="0" dirty="0" err="1"/>
              <a:t>splicing</a:t>
            </a:r>
            <a:r>
              <a:rPr lang="nb-NO" baseline="0" dirty="0"/>
              <a:t> </a:t>
            </a:r>
            <a:r>
              <a:rPr lang="nb-NO" baseline="0" dirty="0" err="1"/>
              <a:t>of</a:t>
            </a:r>
            <a:r>
              <a:rPr lang="nb-NO" baseline="0" dirty="0"/>
              <a:t> </a:t>
            </a:r>
            <a:r>
              <a:rPr lang="nb-NO" baseline="0" dirty="0" err="1"/>
              <a:t>exon</a:t>
            </a:r>
            <a:r>
              <a:rPr lang="nb-NO" baseline="0" dirty="0"/>
              <a:t> 8a/b</a:t>
            </a:r>
          </a:p>
          <a:p>
            <a:endParaRPr lang="nb-NO" baseline="0" dirty="0"/>
          </a:p>
          <a:p>
            <a:r>
              <a:rPr lang="nb-NO" baseline="0" dirty="0"/>
              <a:t>The b-variant is anti-</a:t>
            </a:r>
            <a:r>
              <a:rPr lang="nb-NO" baseline="0" dirty="0" err="1"/>
              <a:t>angiogenic</a:t>
            </a:r>
            <a:r>
              <a:rPr lang="nb-NO" baseline="0" dirty="0"/>
              <a:t> in </a:t>
            </a:r>
            <a:r>
              <a:rPr lang="nb-NO" baseline="0" dirty="0" err="1"/>
              <a:t>that</a:t>
            </a:r>
            <a:r>
              <a:rPr lang="nb-NO" baseline="0" dirty="0"/>
              <a:t> i binds </a:t>
            </a:r>
            <a:r>
              <a:rPr lang="nb-NO" baseline="0" dirty="0" err="1"/>
              <a:t>the</a:t>
            </a:r>
            <a:r>
              <a:rPr lang="nb-NO" baseline="0" dirty="0"/>
              <a:t> same </a:t>
            </a:r>
            <a:r>
              <a:rPr lang="nb-NO" baseline="0" dirty="0" err="1"/>
              <a:t>receptor</a:t>
            </a:r>
            <a:r>
              <a:rPr lang="nb-NO" baseline="0" dirty="0"/>
              <a:t> as </a:t>
            </a:r>
            <a:r>
              <a:rPr lang="nb-NO" baseline="0" dirty="0" err="1"/>
              <a:t>the</a:t>
            </a:r>
            <a:r>
              <a:rPr lang="nb-NO" baseline="0" dirty="0"/>
              <a:t> a-variant, </a:t>
            </a:r>
            <a:r>
              <a:rPr lang="nb-NO" baseline="0" dirty="0" err="1"/>
              <a:t>but</a:t>
            </a:r>
            <a:r>
              <a:rPr lang="nb-NO" baseline="0" dirty="0"/>
              <a:t> </a:t>
            </a:r>
            <a:r>
              <a:rPr lang="nb-NO" baseline="0" dirty="0" err="1"/>
              <a:t>don’t</a:t>
            </a:r>
            <a:r>
              <a:rPr lang="nb-NO" baseline="0" dirty="0"/>
              <a:t> </a:t>
            </a:r>
            <a:r>
              <a:rPr lang="nb-NO" baseline="0" dirty="0" err="1"/>
              <a:t>relay</a:t>
            </a:r>
            <a:r>
              <a:rPr lang="nb-NO" baseline="0" dirty="0"/>
              <a:t> </a:t>
            </a:r>
            <a:r>
              <a:rPr lang="nb-NO" baseline="0" dirty="0" err="1"/>
              <a:t>the</a:t>
            </a:r>
            <a:r>
              <a:rPr lang="nb-NO" baseline="0" dirty="0"/>
              <a:t> </a:t>
            </a:r>
            <a:r>
              <a:rPr lang="nb-NO" baseline="0" dirty="0" err="1"/>
              <a:t>downstream</a:t>
            </a:r>
            <a:r>
              <a:rPr lang="nb-NO" baseline="0" dirty="0"/>
              <a:t> </a:t>
            </a:r>
            <a:r>
              <a:rPr lang="nb-NO" baseline="0" dirty="0" err="1"/>
              <a:t>angiogenic</a:t>
            </a:r>
            <a:r>
              <a:rPr lang="nb-NO" baseline="0" dirty="0"/>
              <a:t> signal.</a:t>
            </a:r>
          </a:p>
          <a:p>
            <a:endParaRPr lang="nb-NO" baseline="0" dirty="0"/>
          </a:p>
          <a:p>
            <a:r>
              <a:rPr lang="nb-NO" baseline="0" dirty="0" err="1"/>
              <a:t>Does</a:t>
            </a:r>
            <a:r>
              <a:rPr lang="nb-NO" baseline="0" dirty="0"/>
              <a:t> not </a:t>
            </a:r>
            <a:r>
              <a:rPr lang="nb-NO" baseline="0" dirty="0" err="1"/>
              <a:t>say</a:t>
            </a:r>
            <a:r>
              <a:rPr lang="nb-NO" baseline="0" dirty="0"/>
              <a:t> </a:t>
            </a:r>
            <a:r>
              <a:rPr lang="nb-NO" baseline="0" dirty="0" err="1"/>
              <a:t>anything</a:t>
            </a:r>
            <a:r>
              <a:rPr lang="nb-NO" baseline="0" dirty="0"/>
              <a:t> </a:t>
            </a:r>
            <a:r>
              <a:rPr lang="nb-NO" baseline="0" dirty="0" err="1"/>
              <a:t>whether</a:t>
            </a:r>
            <a:r>
              <a:rPr lang="nb-NO" baseline="0" dirty="0"/>
              <a:t> </a:t>
            </a:r>
            <a:r>
              <a:rPr lang="nb-NO" baseline="0" dirty="0" err="1"/>
              <a:t>the</a:t>
            </a:r>
            <a:r>
              <a:rPr lang="nb-NO" baseline="0" dirty="0"/>
              <a:t> </a:t>
            </a:r>
            <a:r>
              <a:rPr lang="nb-NO" baseline="0" dirty="0" err="1"/>
              <a:t>selection</a:t>
            </a:r>
            <a:r>
              <a:rPr lang="nb-NO" baseline="0" dirty="0"/>
              <a:t> </a:t>
            </a:r>
            <a:r>
              <a:rPr lang="nb-NO" baseline="0" dirty="0" err="1"/>
              <a:t>of</a:t>
            </a:r>
            <a:r>
              <a:rPr lang="nb-NO" baseline="0" dirty="0"/>
              <a:t> variant is due to </a:t>
            </a:r>
            <a:r>
              <a:rPr lang="nb-NO" baseline="0" dirty="0" err="1"/>
              <a:t>selective</a:t>
            </a:r>
            <a:r>
              <a:rPr lang="nb-NO" baseline="0" dirty="0"/>
              <a:t> </a:t>
            </a:r>
            <a:r>
              <a:rPr lang="nb-NO" baseline="0" dirty="0" err="1"/>
              <a:t>phosphorylation</a:t>
            </a:r>
            <a:r>
              <a:rPr lang="nb-NO" baseline="0" dirty="0"/>
              <a:t> </a:t>
            </a:r>
            <a:r>
              <a:rPr lang="nb-NO" baseline="0" dirty="0" err="1"/>
              <a:t>of</a:t>
            </a:r>
            <a:r>
              <a:rPr lang="nb-NO" baseline="0" dirty="0"/>
              <a:t> </a:t>
            </a:r>
            <a:r>
              <a:rPr lang="nb-NO" baseline="0" dirty="0" err="1"/>
              <a:t>the</a:t>
            </a:r>
            <a:r>
              <a:rPr lang="nb-NO" baseline="0" dirty="0"/>
              <a:t> SR-</a:t>
            </a:r>
            <a:r>
              <a:rPr lang="nb-NO" baseline="0" dirty="0" err="1"/>
              <a:t>kinases</a:t>
            </a:r>
            <a:r>
              <a:rPr lang="nb-NO" baseline="0" dirty="0"/>
              <a:t>, or due to </a:t>
            </a:r>
            <a:r>
              <a:rPr lang="nb-NO" baseline="0" dirty="0" err="1"/>
              <a:t>differential</a:t>
            </a:r>
            <a:r>
              <a:rPr lang="nb-NO" baseline="0" dirty="0"/>
              <a:t> </a:t>
            </a:r>
            <a:r>
              <a:rPr lang="nb-NO" baseline="0" dirty="0" err="1"/>
              <a:t>expression</a:t>
            </a:r>
            <a:r>
              <a:rPr lang="nb-NO" baseline="0" dirty="0"/>
              <a:t> </a:t>
            </a:r>
            <a:r>
              <a:rPr lang="nb-NO" baseline="0" dirty="0" err="1"/>
              <a:t>of</a:t>
            </a:r>
            <a:r>
              <a:rPr lang="nb-NO" baseline="0" dirty="0"/>
              <a:t> </a:t>
            </a:r>
            <a:r>
              <a:rPr lang="nb-NO" baseline="0" dirty="0" err="1"/>
              <a:t>the</a:t>
            </a:r>
            <a:r>
              <a:rPr lang="nb-NO" baseline="0" dirty="0"/>
              <a:t> </a:t>
            </a:r>
            <a:r>
              <a:rPr lang="nb-NO" baseline="0" dirty="0" err="1"/>
              <a:t>splicing</a:t>
            </a:r>
            <a:r>
              <a:rPr lang="nb-NO" baseline="0" dirty="0"/>
              <a:t> </a:t>
            </a:r>
            <a:r>
              <a:rPr lang="nb-NO" baseline="0" dirty="0" err="1"/>
              <a:t>factors</a:t>
            </a:r>
            <a:r>
              <a:rPr lang="nb-NO" baseline="0" dirty="0"/>
              <a:t> (</a:t>
            </a:r>
            <a:r>
              <a:rPr lang="nb-NO" baseline="0" dirty="0" err="1"/>
              <a:t>with</a:t>
            </a:r>
            <a:r>
              <a:rPr lang="nb-NO" baseline="0" dirty="0"/>
              <a:t> </a:t>
            </a:r>
            <a:r>
              <a:rPr lang="nb-NO" baseline="0" dirty="0" err="1"/>
              <a:t>equal</a:t>
            </a:r>
            <a:r>
              <a:rPr lang="nb-NO" baseline="0" dirty="0"/>
              <a:t> </a:t>
            </a:r>
            <a:r>
              <a:rPr lang="nb-NO" baseline="0" dirty="0" err="1"/>
              <a:t>affinity</a:t>
            </a:r>
            <a:r>
              <a:rPr lang="nb-NO" baseline="0" dirty="0"/>
              <a:t> for </a:t>
            </a:r>
            <a:r>
              <a:rPr lang="nb-NO" baseline="0" dirty="0" err="1"/>
              <a:t>phosphorylation</a:t>
            </a:r>
            <a:r>
              <a:rPr lang="nb-NO" baseline="0" dirty="0"/>
              <a:t>)</a:t>
            </a:r>
            <a:endParaRPr lang="nb-NO" dirty="0"/>
          </a:p>
        </p:txBody>
      </p:sp>
      <p:sp>
        <p:nvSpPr>
          <p:cNvPr id="4" name="Slide Number Placeholder 3"/>
          <p:cNvSpPr>
            <a:spLocks noGrp="1"/>
          </p:cNvSpPr>
          <p:nvPr>
            <p:ph type="sldNum" sz="quarter" idx="10"/>
          </p:nvPr>
        </p:nvSpPr>
        <p:spPr/>
        <p:txBody>
          <a:bodyPr/>
          <a:lstStyle/>
          <a:p>
            <a:fld id="{4AC9A145-3BD7-48FB-AAC3-7EECF1D4101E}" type="slidenum">
              <a:rPr lang="nb-NO" smtClean="0"/>
              <a:t>33</a:t>
            </a:fld>
            <a:endParaRPr lang="nb-NO"/>
          </a:p>
        </p:txBody>
      </p:sp>
    </p:spTree>
    <p:extLst>
      <p:ext uri="{BB962C8B-B14F-4D97-AF65-F5344CB8AC3E}">
        <p14:creationId xmlns:p14="http://schemas.microsoft.com/office/powerpoint/2010/main" val="33526022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err="1"/>
              <a:t>Very</a:t>
            </a:r>
            <a:r>
              <a:rPr lang="nb-NO" dirty="0"/>
              <a:t> </a:t>
            </a:r>
            <a:r>
              <a:rPr lang="nb-NO" dirty="0" err="1"/>
              <a:t>large</a:t>
            </a:r>
            <a:r>
              <a:rPr lang="nb-NO" dirty="0"/>
              <a:t> </a:t>
            </a:r>
            <a:r>
              <a:rPr lang="nb-NO" dirty="0" err="1"/>
              <a:t>field</a:t>
            </a:r>
            <a:r>
              <a:rPr lang="nb-NO" dirty="0"/>
              <a:t>.</a:t>
            </a:r>
            <a:r>
              <a:rPr lang="nb-NO" baseline="0" dirty="0"/>
              <a:t> Will </a:t>
            </a:r>
            <a:r>
              <a:rPr lang="nb-NO" baseline="0" dirty="0" err="1"/>
              <a:t>only</a:t>
            </a:r>
            <a:r>
              <a:rPr lang="nb-NO" baseline="0" dirty="0"/>
              <a:t> present a (</a:t>
            </a:r>
            <a:r>
              <a:rPr lang="nb-NO" baseline="0" dirty="0" err="1"/>
              <a:t>selected</a:t>
            </a:r>
            <a:r>
              <a:rPr lang="nb-NO" baseline="0" dirty="0"/>
              <a:t>) </a:t>
            </a:r>
            <a:r>
              <a:rPr lang="nb-NO" baseline="0" dirty="0" err="1"/>
              <a:t>brief</a:t>
            </a:r>
            <a:r>
              <a:rPr lang="nb-NO" baseline="0" dirty="0"/>
              <a:t> </a:t>
            </a:r>
            <a:r>
              <a:rPr lang="nb-NO" baseline="0" dirty="0" err="1"/>
              <a:t>overview</a:t>
            </a:r>
            <a:r>
              <a:rPr lang="nb-NO" baseline="0" dirty="0"/>
              <a:t> </a:t>
            </a:r>
            <a:r>
              <a:rPr lang="nb-NO" baseline="0" dirty="0" err="1"/>
              <a:t>of</a:t>
            </a:r>
            <a:r>
              <a:rPr lang="nb-NO" baseline="0" dirty="0"/>
              <a:t> </a:t>
            </a:r>
            <a:r>
              <a:rPr lang="nb-NO" baseline="0" dirty="0" err="1"/>
              <a:t>the</a:t>
            </a:r>
            <a:r>
              <a:rPr lang="nb-NO" baseline="0" dirty="0"/>
              <a:t> most </a:t>
            </a:r>
            <a:r>
              <a:rPr lang="nb-NO" baseline="0" dirty="0" err="1"/>
              <a:t>common</a:t>
            </a:r>
            <a:r>
              <a:rPr lang="nb-NO" baseline="0" dirty="0"/>
              <a:t> </a:t>
            </a:r>
            <a:r>
              <a:rPr lang="nb-NO" baseline="0" dirty="0" err="1"/>
              <a:t>mechanisms</a:t>
            </a:r>
            <a:endParaRPr lang="nb-NO" dirty="0"/>
          </a:p>
        </p:txBody>
      </p:sp>
      <p:sp>
        <p:nvSpPr>
          <p:cNvPr id="4" name="Slide Number Placeholder 3"/>
          <p:cNvSpPr>
            <a:spLocks noGrp="1"/>
          </p:cNvSpPr>
          <p:nvPr>
            <p:ph type="sldNum" sz="quarter" idx="10"/>
          </p:nvPr>
        </p:nvSpPr>
        <p:spPr/>
        <p:txBody>
          <a:bodyPr/>
          <a:lstStyle/>
          <a:p>
            <a:fld id="{4AC9A145-3BD7-48FB-AAC3-7EECF1D4101E}" type="slidenum">
              <a:rPr lang="nb-NO" smtClean="0"/>
              <a:t>34</a:t>
            </a:fld>
            <a:endParaRPr lang="nb-NO"/>
          </a:p>
        </p:txBody>
      </p:sp>
    </p:spTree>
    <p:extLst>
      <p:ext uri="{BB962C8B-B14F-4D97-AF65-F5344CB8AC3E}">
        <p14:creationId xmlns:p14="http://schemas.microsoft.com/office/powerpoint/2010/main" val="5476201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Three</a:t>
            </a:r>
            <a:r>
              <a:rPr lang="nb-NO" baseline="0" dirty="0"/>
              <a:t> terms: </a:t>
            </a:r>
            <a:r>
              <a:rPr lang="nb-NO" baseline="0" dirty="0" err="1"/>
              <a:t>Sister</a:t>
            </a:r>
            <a:r>
              <a:rPr lang="nb-NO" baseline="0" dirty="0"/>
              <a:t> </a:t>
            </a:r>
            <a:r>
              <a:rPr lang="nb-NO" baseline="0" dirty="0" err="1"/>
              <a:t>chromatid</a:t>
            </a:r>
            <a:r>
              <a:rPr lang="nb-NO" baseline="0" dirty="0"/>
              <a:t>: The </a:t>
            </a:r>
            <a:r>
              <a:rPr lang="nb-NO" baseline="0" dirty="0" err="1"/>
              <a:t>replicated</a:t>
            </a:r>
            <a:r>
              <a:rPr lang="nb-NO" baseline="0" dirty="0"/>
              <a:t> </a:t>
            </a:r>
            <a:r>
              <a:rPr lang="nb-NO" baseline="0" dirty="0" err="1"/>
              <a:t>chromatid</a:t>
            </a:r>
            <a:r>
              <a:rPr lang="nb-NO" baseline="0" dirty="0"/>
              <a:t> </a:t>
            </a:r>
            <a:r>
              <a:rPr lang="nb-NO" baseline="0" dirty="0" err="1"/>
              <a:t>after</a:t>
            </a:r>
            <a:r>
              <a:rPr lang="nb-NO" baseline="0" dirty="0"/>
              <a:t> </a:t>
            </a:r>
            <a:r>
              <a:rPr lang="nb-NO" baseline="0" dirty="0" err="1"/>
              <a:t>replication</a:t>
            </a:r>
            <a:r>
              <a:rPr lang="nb-NO" baseline="0" dirty="0"/>
              <a:t>. </a:t>
            </a:r>
            <a:r>
              <a:rPr lang="nb-NO" baseline="0" dirty="0" err="1"/>
              <a:t>Should</a:t>
            </a:r>
            <a:r>
              <a:rPr lang="nb-NO" baseline="0" dirty="0"/>
              <a:t> be </a:t>
            </a:r>
            <a:r>
              <a:rPr lang="nb-NO" baseline="0" dirty="0" err="1"/>
              <a:t>similar</a:t>
            </a:r>
            <a:r>
              <a:rPr lang="nb-NO" baseline="0" dirty="0"/>
              <a:t>. </a:t>
            </a:r>
          </a:p>
          <a:p>
            <a:r>
              <a:rPr lang="nb-NO" baseline="0" dirty="0"/>
              <a:t>	</a:t>
            </a:r>
            <a:r>
              <a:rPr lang="nb-NO" baseline="0" dirty="0" err="1"/>
              <a:t>Homologues</a:t>
            </a:r>
            <a:r>
              <a:rPr lang="nb-NO" baseline="0" dirty="0"/>
              <a:t> </a:t>
            </a:r>
            <a:r>
              <a:rPr lang="nb-NO" baseline="0" dirty="0" err="1"/>
              <a:t>chromosome</a:t>
            </a:r>
            <a:r>
              <a:rPr lang="nb-NO" baseline="0" dirty="0"/>
              <a:t>: The same </a:t>
            </a:r>
            <a:r>
              <a:rPr lang="nb-NO" baseline="0" dirty="0" err="1"/>
              <a:t>chromosome</a:t>
            </a:r>
            <a:r>
              <a:rPr lang="nb-NO" baseline="0" dirty="0"/>
              <a:t> </a:t>
            </a:r>
            <a:r>
              <a:rPr lang="nb-NO" baseline="0" dirty="0" err="1"/>
              <a:t>with</a:t>
            </a:r>
            <a:r>
              <a:rPr lang="nb-NO" baseline="0" dirty="0"/>
              <a:t> a different </a:t>
            </a:r>
            <a:r>
              <a:rPr lang="nb-NO" baseline="0" dirty="0" err="1"/>
              <a:t>parent</a:t>
            </a:r>
            <a:r>
              <a:rPr lang="nb-NO" baseline="0" dirty="0"/>
              <a:t> </a:t>
            </a:r>
            <a:r>
              <a:rPr lang="nb-NO" baseline="0" dirty="0" err="1"/>
              <a:t>of</a:t>
            </a:r>
            <a:r>
              <a:rPr lang="nb-NO" baseline="0" dirty="0"/>
              <a:t> </a:t>
            </a:r>
            <a:r>
              <a:rPr lang="nb-NO" baseline="0" dirty="0" err="1"/>
              <a:t>origin</a:t>
            </a:r>
            <a:r>
              <a:rPr lang="nb-NO" baseline="0" dirty="0"/>
              <a:t>. (</a:t>
            </a:r>
            <a:r>
              <a:rPr lang="nb-NO" baseline="0" dirty="0" err="1"/>
              <a:t>will</a:t>
            </a:r>
            <a:r>
              <a:rPr lang="nb-NO" baseline="0" dirty="0"/>
              <a:t> be </a:t>
            </a:r>
            <a:r>
              <a:rPr lang="nb-NO" baseline="0" dirty="0" err="1"/>
              <a:t>somewhat</a:t>
            </a:r>
            <a:r>
              <a:rPr lang="nb-NO" baseline="0" dirty="0"/>
              <a:t> different </a:t>
            </a:r>
            <a:r>
              <a:rPr lang="nb-NO" baseline="0" dirty="0" err="1"/>
              <a:t>becuase</a:t>
            </a:r>
            <a:r>
              <a:rPr lang="nb-NO" baseline="0" dirty="0"/>
              <a:t> </a:t>
            </a:r>
            <a:r>
              <a:rPr lang="nb-NO" baseline="0" dirty="0" err="1"/>
              <a:t>the</a:t>
            </a:r>
            <a:r>
              <a:rPr lang="nb-NO" baseline="0" dirty="0"/>
              <a:t> </a:t>
            </a:r>
            <a:r>
              <a:rPr lang="nb-NO" baseline="0" dirty="0" err="1"/>
              <a:t>parents</a:t>
            </a:r>
            <a:r>
              <a:rPr lang="nb-NO" baseline="0" dirty="0"/>
              <a:t> </a:t>
            </a:r>
            <a:r>
              <a:rPr lang="nb-NO" baseline="0" dirty="0" err="1"/>
              <a:t>are</a:t>
            </a:r>
            <a:r>
              <a:rPr lang="nb-NO" baseline="0" dirty="0"/>
              <a:t> different)</a:t>
            </a:r>
          </a:p>
          <a:p>
            <a:endParaRPr lang="nb-NO" baseline="0" dirty="0"/>
          </a:p>
          <a:p>
            <a:r>
              <a:rPr lang="nb-NO" baseline="0" dirty="0"/>
              <a:t>LOH: </a:t>
            </a:r>
            <a:r>
              <a:rPr lang="nb-NO" baseline="0" dirty="0" err="1"/>
              <a:t>Homologous</a:t>
            </a:r>
            <a:r>
              <a:rPr lang="nb-NO" baseline="0" dirty="0"/>
              <a:t> </a:t>
            </a:r>
            <a:r>
              <a:rPr lang="nb-NO" baseline="0" dirty="0" err="1"/>
              <a:t>chromosomes</a:t>
            </a:r>
            <a:r>
              <a:rPr lang="nb-NO" baseline="0" dirty="0"/>
              <a:t> </a:t>
            </a:r>
            <a:r>
              <a:rPr lang="nb-NO" baseline="0" dirty="0" err="1"/>
              <a:t>are</a:t>
            </a:r>
            <a:r>
              <a:rPr lang="nb-NO" baseline="0" dirty="0"/>
              <a:t> different, for </a:t>
            </a:r>
            <a:r>
              <a:rPr lang="nb-NO" baseline="0" dirty="0" err="1"/>
              <a:t>example</a:t>
            </a:r>
            <a:r>
              <a:rPr lang="nb-NO" baseline="0" dirty="0"/>
              <a:t> one gene </a:t>
            </a:r>
            <a:r>
              <a:rPr lang="nb-NO" baseline="0" dirty="0" err="1"/>
              <a:t>may</a:t>
            </a:r>
            <a:r>
              <a:rPr lang="nb-NO" baseline="0" dirty="0"/>
              <a:t> be </a:t>
            </a:r>
            <a:r>
              <a:rPr lang="nb-NO" baseline="0" dirty="0" err="1"/>
              <a:t>functional</a:t>
            </a:r>
            <a:r>
              <a:rPr lang="nb-NO" baseline="0" dirty="0"/>
              <a:t> on one, and </a:t>
            </a:r>
            <a:r>
              <a:rPr lang="nb-NO" baseline="0" dirty="0" err="1"/>
              <a:t>mutated</a:t>
            </a:r>
            <a:r>
              <a:rPr lang="nb-NO" baseline="0" dirty="0"/>
              <a:t> on </a:t>
            </a:r>
            <a:r>
              <a:rPr lang="nb-NO" baseline="0" dirty="0" err="1"/>
              <a:t>the</a:t>
            </a:r>
            <a:r>
              <a:rPr lang="nb-NO" baseline="0" dirty="0"/>
              <a:t> </a:t>
            </a:r>
            <a:r>
              <a:rPr lang="nb-NO" baseline="0" dirty="0" err="1"/>
              <a:t>other</a:t>
            </a:r>
            <a:r>
              <a:rPr lang="nb-NO" baseline="0" dirty="0"/>
              <a:t>. </a:t>
            </a:r>
            <a:r>
              <a:rPr lang="nb-NO" baseline="0" dirty="0" err="1"/>
              <a:t>They</a:t>
            </a:r>
            <a:r>
              <a:rPr lang="nb-NO" baseline="0" dirty="0"/>
              <a:t> </a:t>
            </a:r>
            <a:r>
              <a:rPr lang="nb-NO" baseline="0" dirty="0" err="1"/>
              <a:t>are</a:t>
            </a:r>
            <a:r>
              <a:rPr lang="nb-NO" baseline="0" dirty="0"/>
              <a:t> </a:t>
            </a:r>
            <a:r>
              <a:rPr lang="nb-NO" baseline="0" dirty="0" err="1"/>
              <a:t>thus</a:t>
            </a:r>
            <a:r>
              <a:rPr lang="nb-NO" baseline="0" dirty="0"/>
              <a:t> </a:t>
            </a:r>
            <a:r>
              <a:rPr lang="nb-NO" baseline="0" dirty="0" err="1"/>
              <a:t>heterozygous</a:t>
            </a:r>
            <a:r>
              <a:rPr lang="nb-NO" baseline="0" dirty="0"/>
              <a:t>. </a:t>
            </a:r>
            <a:r>
              <a:rPr lang="nb-NO" baseline="0" dirty="0" err="1"/>
              <a:t>However</a:t>
            </a:r>
            <a:r>
              <a:rPr lang="nb-NO" baseline="0" dirty="0"/>
              <a:t>, if one </a:t>
            </a:r>
            <a:r>
              <a:rPr lang="nb-NO" baseline="0" dirty="0" err="1"/>
              <a:t>of</a:t>
            </a:r>
            <a:r>
              <a:rPr lang="nb-NO" baseline="0" dirty="0"/>
              <a:t> </a:t>
            </a:r>
            <a:r>
              <a:rPr lang="nb-NO" baseline="0" dirty="0" err="1"/>
              <a:t>them</a:t>
            </a:r>
            <a:r>
              <a:rPr lang="nb-NO" baseline="0" dirty="0"/>
              <a:t> is used as a </a:t>
            </a:r>
            <a:r>
              <a:rPr lang="nb-NO" baseline="0" dirty="0" err="1"/>
              <a:t>template</a:t>
            </a:r>
            <a:r>
              <a:rPr lang="nb-NO" baseline="0" dirty="0"/>
              <a:t> to </a:t>
            </a:r>
            <a:r>
              <a:rPr lang="nb-NO" baseline="0" dirty="0" err="1"/>
              <a:t>repair</a:t>
            </a:r>
            <a:r>
              <a:rPr lang="nb-NO" baseline="0" dirty="0"/>
              <a:t> </a:t>
            </a:r>
            <a:r>
              <a:rPr lang="nb-NO" baseline="0" dirty="0" err="1"/>
              <a:t>the</a:t>
            </a:r>
            <a:r>
              <a:rPr lang="nb-NO" baseline="0" dirty="0"/>
              <a:t> </a:t>
            </a:r>
            <a:r>
              <a:rPr lang="nb-NO" baseline="0" dirty="0" err="1"/>
              <a:t>other</a:t>
            </a:r>
            <a:r>
              <a:rPr lang="nb-NO" baseline="0" dirty="0"/>
              <a:t>, </a:t>
            </a:r>
            <a:r>
              <a:rPr lang="nb-NO" baseline="0" dirty="0" err="1"/>
              <a:t>then</a:t>
            </a:r>
            <a:r>
              <a:rPr lang="nb-NO" baseline="0" dirty="0"/>
              <a:t> </a:t>
            </a:r>
            <a:r>
              <a:rPr lang="nb-NO" baseline="0" dirty="0" err="1"/>
              <a:t>the</a:t>
            </a:r>
            <a:r>
              <a:rPr lang="nb-NO" baseline="0" dirty="0"/>
              <a:t> </a:t>
            </a:r>
            <a:r>
              <a:rPr lang="nb-NO" baseline="0" dirty="0" err="1"/>
              <a:t>difference</a:t>
            </a:r>
            <a:r>
              <a:rPr lang="nb-NO" baseline="0" dirty="0"/>
              <a:t> is lost!</a:t>
            </a:r>
          </a:p>
          <a:p>
            <a:endParaRPr lang="nb-NO" baseline="0" dirty="0"/>
          </a:p>
          <a:p>
            <a:r>
              <a:rPr lang="nb-NO" baseline="0" dirty="0" err="1"/>
              <a:t>Cross-over</a:t>
            </a:r>
            <a:r>
              <a:rPr lang="nb-NO" baseline="0" dirty="0"/>
              <a:t> </a:t>
            </a:r>
            <a:r>
              <a:rPr lang="nb-NO" baseline="0" dirty="0" err="1"/>
              <a:t>common</a:t>
            </a:r>
            <a:r>
              <a:rPr lang="nb-NO" baseline="0" dirty="0"/>
              <a:t> at </a:t>
            </a:r>
            <a:r>
              <a:rPr lang="nb-NO" baseline="0" dirty="0" err="1"/>
              <a:t>meiosis</a:t>
            </a:r>
            <a:r>
              <a:rPr lang="nb-NO" baseline="0" dirty="0"/>
              <a:t>. </a:t>
            </a:r>
            <a:endParaRPr lang="nb-NO" dirty="0"/>
          </a:p>
        </p:txBody>
      </p:sp>
      <p:sp>
        <p:nvSpPr>
          <p:cNvPr id="4" name="Slide Number Placeholder 3"/>
          <p:cNvSpPr>
            <a:spLocks noGrp="1"/>
          </p:cNvSpPr>
          <p:nvPr>
            <p:ph type="sldNum" sz="quarter" idx="10"/>
          </p:nvPr>
        </p:nvSpPr>
        <p:spPr/>
        <p:txBody>
          <a:bodyPr/>
          <a:lstStyle/>
          <a:p>
            <a:fld id="{4AC9A145-3BD7-48FB-AAC3-7EECF1D4101E}" type="slidenum">
              <a:rPr lang="nb-NO" smtClean="0"/>
              <a:t>35</a:t>
            </a:fld>
            <a:endParaRPr lang="nb-NO"/>
          </a:p>
        </p:txBody>
      </p:sp>
    </p:spTree>
    <p:extLst>
      <p:ext uri="{BB962C8B-B14F-4D97-AF65-F5344CB8AC3E}">
        <p14:creationId xmlns:p14="http://schemas.microsoft.com/office/powerpoint/2010/main" val="18520265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err="1"/>
              <a:t>Continue</a:t>
            </a:r>
            <a:r>
              <a:rPr lang="nb-NO" baseline="0" dirty="0"/>
              <a:t> from last: </a:t>
            </a:r>
            <a:r>
              <a:rPr lang="nb-NO" dirty="0"/>
              <a:t>So, </a:t>
            </a:r>
            <a:r>
              <a:rPr lang="nb-NO" dirty="0" err="1"/>
              <a:t>what</a:t>
            </a:r>
            <a:r>
              <a:rPr lang="nb-NO" dirty="0"/>
              <a:t> </a:t>
            </a:r>
            <a:r>
              <a:rPr lang="nb-NO" dirty="0" err="1"/>
              <a:t>happens</a:t>
            </a:r>
            <a:r>
              <a:rPr lang="nb-NO" baseline="0" dirty="0"/>
              <a:t> </a:t>
            </a:r>
            <a:r>
              <a:rPr lang="nb-NO" baseline="0" dirty="0" err="1"/>
              <a:t>when</a:t>
            </a:r>
            <a:r>
              <a:rPr lang="nb-NO" baseline="0" dirty="0"/>
              <a:t> HR </a:t>
            </a:r>
            <a:r>
              <a:rPr lang="nb-NO" baseline="0" dirty="0" err="1"/>
              <a:t>initiates</a:t>
            </a:r>
            <a:r>
              <a:rPr lang="nb-NO" baseline="0" dirty="0"/>
              <a:t> at non-</a:t>
            </a:r>
            <a:r>
              <a:rPr lang="nb-NO" baseline="0" dirty="0" err="1"/>
              <a:t>homologues</a:t>
            </a:r>
            <a:r>
              <a:rPr lang="nb-NO" baseline="0" dirty="0"/>
              <a:t> </a:t>
            </a:r>
            <a:r>
              <a:rPr lang="nb-NO" baseline="0" dirty="0" err="1"/>
              <a:t>sites</a:t>
            </a:r>
            <a:r>
              <a:rPr lang="nb-NO" baseline="0" dirty="0"/>
              <a:t> (</a:t>
            </a:r>
            <a:r>
              <a:rPr lang="nb-NO" baseline="0" dirty="0" err="1"/>
              <a:t>that</a:t>
            </a:r>
            <a:r>
              <a:rPr lang="nb-NO" baseline="0" dirty="0"/>
              <a:t> is, aberrant </a:t>
            </a:r>
            <a:r>
              <a:rPr lang="nb-NO" baseline="0" dirty="0" err="1"/>
              <a:t>sites</a:t>
            </a:r>
            <a:r>
              <a:rPr lang="nb-NO" baseline="0" dirty="0"/>
              <a:t>)…</a:t>
            </a:r>
          </a:p>
          <a:p>
            <a:endParaRPr lang="nb-NO" baseline="0" dirty="0"/>
          </a:p>
          <a:p>
            <a:r>
              <a:rPr lang="nb-NO" baseline="0" dirty="0" err="1"/>
              <a:t>Figure</a:t>
            </a:r>
            <a:r>
              <a:rPr lang="nb-NO" baseline="0" dirty="0"/>
              <a:t> a: Have </a:t>
            </a:r>
            <a:r>
              <a:rPr lang="nb-NO" baseline="0" dirty="0" err="1"/>
              <a:t>two</a:t>
            </a:r>
            <a:r>
              <a:rPr lang="nb-NO" baseline="0" dirty="0"/>
              <a:t> </a:t>
            </a:r>
            <a:r>
              <a:rPr lang="nb-NO" baseline="0" dirty="0" err="1"/>
              <a:t>similar</a:t>
            </a:r>
            <a:r>
              <a:rPr lang="nb-NO" baseline="0" dirty="0"/>
              <a:t> DNA-</a:t>
            </a:r>
            <a:r>
              <a:rPr lang="nb-NO" baseline="0" dirty="0" err="1"/>
              <a:t>sequences</a:t>
            </a:r>
            <a:r>
              <a:rPr lang="nb-NO" baseline="0" dirty="0"/>
              <a:t>, </a:t>
            </a:r>
            <a:r>
              <a:rPr lang="nb-NO" baseline="0" dirty="0" err="1"/>
              <a:t>with</a:t>
            </a:r>
            <a:r>
              <a:rPr lang="nb-NO" baseline="0" dirty="0"/>
              <a:t> </a:t>
            </a:r>
            <a:r>
              <a:rPr lang="nb-NO" baseline="0" dirty="0" err="1"/>
              <a:t>sequence</a:t>
            </a:r>
            <a:r>
              <a:rPr lang="nb-NO" baseline="0" dirty="0"/>
              <a:t> segments w-x-y-x-z (x is </a:t>
            </a:r>
            <a:r>
              <a:rPr lang="nb-NO" baseline="0" dirty="0" err="1"/>
              <a:t>precent</a:t>
            </a:r>
            <a:r>
              <a:rPr lang="nb-NO" baseline="0" dirty="0"/>
              <a:t> in </a:t>
            </a:r>
            <a:r>
              <a:rPr lang="nb-NO" baseline="0" dirty="0" err="1"/>
              <a:t>two</a:t>
            </a:r>
            <a:r>
              <a:rPr lang="nb-NO" baseline="0" dirty="0"/>
              <a:t> locations). If </a:t>
            </a:r>
            <a:r>
              <a:rPr lang="nb-NO" baseline="0" dirty="0" err="1"/>
              <a:t>the</a:t>
            </a:r>
            <a:r>
              <a:rPr lang="nb-NO" baseline="0" dirty="0"/>
              <a:t> first x on one </a:t>
            </a:r>
            <a:r>
              <a:rPr lang="nb-NO" baseline="0" dirty="0" err="1"/>
              <a:t>chromatid</a:t>
            </a:r>
            <a:r>
              <a:rPr lang="nb-NO" baseline="0" dirty="0"/>
              <a:t> </a:t>
            </a:r>
            <a:r>
              <a:rPr lang="nb-NO" baseline="0" dirty="0" err="1"/>
              <a:t>aligns</a:t>
            </a:r>
            <a:r>
              <a:rPr lang="nb-NO" baseline="0" dirty="0"/>
              <a:t> </a:t>
            </a:r>
            <a:r>
              <a:rPr lang="nb-NO" baseline="0" dirty="0" err="1"/>
              <a:t>with</a:t>
            </a:r>
            <a:r>
              <a:rPr lang="nb-NO" baseline="0" dirty="0"/>
              <a:t> </a:t>
            </a:r>
            <a:r>
              <a:rPr lang="nb-NO" baseline="0" dirty="0" err="1"/>
              <a:t>the</a:t>
            </a:r>
            <a:r>
              <a:rPr lang="nb-NO" baseline="0" dirty="0"/>
              <a:t> second </a:t>
            </a:r>
            <a:r>
              <a:rPr lang="nb-NO" baseline="0" dirty="0" err="1"/>
              <a:t>of</a:t>
            </a:r>
            <a:r>
              <a:rPr lang="nb-NO" baseline="0" dirty="0"/>
              <a:t> </a:t>
            </a:r>
            <a:r>
              <a:rPr lang="nb-NO" baseline="0" dirty="0" err="1"/>
              <a:t>the</a:t>
            </a:r>
            <a:r>
              <a:rPr lang="nb-NO" baseline="0" dirty="0"/>
              <a:t> </a:t>
            </a:r>
            <a:r>
              <a:rPr lang="nb-NO" baseline="0" dirty="0" err="1"/>
              <a:t>other</a:t>
            </a:r>
            <a:r>
              <a:rPr lang="nb-NO" baseline="0" dirty="0"/>
              <a:t>, and NAHR is </a:t>
            </a:r>
            <a:r>
              <a:rPr lang="nb-NO" baseline="0" dirty="0" err="1"/>
              <a:t>performed</a:t>
            </a:r>
            <a:r>
              <a:rPr lang="nb-NO" baseline="0" dirty="0"/>
              <a:t>, </a:t>
            </a:r>
            <a:r>
              <a:rPr lang="nb-NO" baseline="0" dirty="0" err="1"/>
              <a:t>then</a:t>
            </a:r>
            <a:r>
              <a:rPr lang="nb-NO" baseline="0" dirty="0"/>
              <a:t> </a:t>
            </a:r>
            <a:r>
              <a:rPr lang="nb-NO" baseline="0" dirty="0" err="1"/>
              <a:t>the</a:t>
            </a:r>
            <a:r>
              <a:rPr lang="nb-NO" baseline="0" dirty="0"/>
              <a:t> </a:t>
            </a:r>
            <a:r>
              <a:rPr lang="nb-NO" baseline="0" dirty="0" err="1"/>
              <a:t>resulting</a:t>
            </a:r>
            <a:r>
              <a:rPr lang="nb-NO" baseline="0" dirty="0"/>
              <a:t> </a:t>
            </a:r>
            <a:r>
              <a:rPr lang="nb-NO" baseline="0" dirty="0" err="1"/>
              <a:t>chromosome</a:t>
            </a:r>
            <a:r>
              <a:rPr lang="nb-NO" baseline="0" dirty="0"/>
              <a:t> </a:t>
            </a:r>
            <a:r>
              <a:rPr lang="nb-NO" baseline="0" dirty="0" err="1"/>
              <a:t>changes</a:t>
            </a:r>
            <a:r>
              <a:rPr lang="nb-NO" baseline="0" dirty="0"/>
              <a:t> (</a:t>
            </a:r>
            <a:r>
              <a:rPr lang="nb-NO" baseline="0" dirty="0" err="1"/>
              <a:t>duplication</a:t>
            </a:r>
            <a:r>
              <a:rPr lang="nb-NO" baseline="0" dirty="0"/>
              <a:t> and </a:t>
            </a:r>
            <a:r>
              <a:rPr lang="nb-NO" baseline="0" dirty="0" err="1"/>
              <a:t>deletion</a:t>
            </a:r>
            <a:r>
              <a:rPr lang="nb-NO" baseline="0" dirty="0"/>
              <a:t>) </a:t>
            </a:r>
            <a:r>
              <a:rPr lang="nb-NO" baseline="0" dirty="0" err="1"/>
              <a:t>will</a:t>
            </a:r>
            <a:r>
              <a:rPr lang="nb-NO" baseline="0" dirty="0"/>
              <a:t> be </a:t>
            </a:r>
            <a:r>
              <a:rPr lang="nb-NO" baseline="0" dirty="0" err="1"/>
              <a:t>appearant</a:t>
            </a:r>
            <a:r>
              <a:rPr lang="nb-NO" baseline="0" dirty="0"/>
              <a:t>. </a:t>
            </a:r>
            <a:endParaRPr lang="nb-NO" dirty="0"/>
          </a:p>
        </p:txBody>
      </p:sp>
      <p:sp>
        <p:nvSpPr>
          <p:cNvPr id="4" name="Slide Number Placeholder 3"/>
          <p:cNvSpPr>
            <a:spLocks noGrp="1"/>
          </p:cNvSpPr>
          <p:nvPr>
            <p:ph type="sldNum" sz="quarter" idx="10"/>
          </p:nvPr>
        </p:nvSpPr>
        <p:spPr/>
        <p:txBody>
          <a:bodyPr/>
          <a:lstStyle/>
          <a:p>
            <a:fld id="{4AC9A145-3BD7-48FB-AAC3-7EECF1D4101E}" type="slidenum">
              <a:rPr lang="nb-NO" smtClean="0"/>
              <a:t>36</a:t>
            </a:fld>
            <a:endParaRPr lang="nb-NO"/>
          </a:p>
        </p:txBody>
      </p:sp>
    </p:spTree>
    <p:extLst>
      <p:ext uri="{BB962C8B-B14F-4D97-AF65-F5344CB8AC3E}">
        <p14:creationId xmlns:p14="http://schemas.microsoft.com/office/powerpoint/2010/main" val="40264109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err="1"/>
              <a:t>Microhomology</a:t>
            </a:r>
            <a:r>
              <a:rPr lang="nb-NO" baseline="0" dirty="0"/>
              <a:t> </a:t>
            </a:r>
            <a:r>
              <a:rPr lang="nb-NO" baseline="0" dirty="0" err="1"/>
              <a:t>optional</a:t>
            </a:r>
            <a:r>
              <a:rPr lang="nb-NO" baseline="0" dirty="0"/>
              <a:t>. Not </a:t>
            </a:r>
            <a:r>
              <a:rPr lang="nb-NO" baseline="0" dirty="0" err="1"/>
              <a:t>required</a:t>
            </a:r>
            <a:r>
              <a:rPr lang="nb-NO" baseline="0" dirty="0"/>
              <a:t>. </a:t>
            </a:r>
          </a:p>
          <a:p>
            <a:endParaRPr lang="nb-NO" baseline="0" dirty="0"/>
          </a:p>
          <a:p>
            <a:r>
              <a:rPr lang="nb-NO" baseline="0" dirty="0" err="1"/>
              <a:t>Figure</a:t>
            </a:r>
            <a:r>
              <a:rPr lang="nb-NO" baseline="0" dirty="0"/>
              <a:t> 1: </a:t>
            </a:r>
            <a:r>
              <a:rPr lang="nb-NO" baseline="0" dirty="0" err="1"/>
              <a:t>removal</a:t>
            </a:r>
            <a:r>
              <a:rPr lang="nb-NO" baseline="0" dirty="0"/>
              <a:t>, </a:t>
            </a:r>
            <a:r>
              <a:rPr lang="nb-NO" baseline="0" dirty="0" err="1"/>
              <a:t>synthesis</a:t>
            </a:r>
            <a:r>
              <a:rPr lang="nb-NO" baseline="0" dirty="0"/>
              <a:t>, </a:t>
            </a:r>
            <a:r>
              <a:rPr lang="nb-NO" baseline="0" dirty="0" err="1"/>
              <a:t>ligation</a:t>
            </a:r>
            <a:r>
              <a:rPr lang="nb-NO" baseline="0" dirty="0"/>
              <a:t> </a:t>
            </a:r>
            <a:r>
              <a:rPr lang="nb-NO" baseline="0" dirty="0" err="1"/>
              <a:t>steps</a:t>
            </a:r>
            <a:endParaRPr lang="nb-NO" baseline="0" dirty="0"/>
          </a:p>
          <a:p>
            <a:endParaRPr lang="nb-NO" baseline="0" dirty="0"/>
          </a:p>
          <a:p>
            <a:r>
              <a:rPr lang="nb-NO" baseline="0" dirty="0" err="1"/>
              <a:t>Figure</a:t>
            </a:r>
            <a:r>
              <a:rPr lang="nb-NO" baseline="0" dirty="0"/>
              <a:t> 2: </a:t>
            </a:r>
            <a:r>
              <a:rPr lang="nb-NO" baseline="0" dirty="0" err="1"/>
              <a:t>Sequence</a:t>
            </a:r>
            <a:r>
              <a:rPr lang="nb-NO" baseline="0" dirty="0"/>
              <a:t> </a:t>
            </a:r>
            <a:r>
              <a:rPr lang="nb-NO" baseline="0" dirty="0" err="1"/>
              <a:t>heterogeneity</a:t>
            </a:r>
            <a:r>
              <a:rPr lang="nb-NO" baseline="0" dirty="0"/>
              <a:t> </a:t>
            </a:r>
            <a:r>
              <a:rPr lang="nb-NO" baseline="0" dirty="0" err="1"/>
              <a:t>caused</a:t>
            </a:r>
            <a:r>
              <a:rPr lang="nb-NO" baseline="0" dirty="0"/>
              <a:t> by </a:t>
            </a:r>
            <a:r>
              <a:rPr lang="nb-NO" baseline="0" dirty="0" err="1"/>
              <a:t>flexibility</a:t>
            </a:r>
            <a:r>
              <a:rPr lang="nb-NO" baseline="0" dirty="0"/>
              <a:t> </a:t>
            </a:r>
            <a:r>
              <a:rPr lang="nb-NO" baseline="0" dirty="0" err="1"/>
              <a:t>of</a:t>
            </a:r>
            <a:r>
              <a:rPr lang="nb-NO" baseline="0" dirty="0"/>
              <a:t> </a:t>
            </a:r>
            <a:r>
              <a:rPr lang="nb-NO" baseline="0" dirty="0" err="1"/>
              <a:t>enzyme</a:t>
            </a:r>
            <a:r>
              <a:rPr lang="nb-NO" baseline="0" dirty="0"/>
              <a:t> </a:t>
            </a:r>
            <a:r>
              <a:rPr lang="nb-NO" baseline="0" dirty="0" err="1"/>
              <a:t>use</a:t>
            </a:r>
            <a:r>
              <a:rPr lang="nb-NO" baseline="0" dirty="0"/>
              <a:t> (</a:t>
            </a:r>
            <a:r>
              <a:rPr lang="nb-NO" baseline="0" dirty="0" err="1"/>
              <a:t>many</a:t>
            </a:r>
            <a:r>
              <a:rPr lang="nb-NO" baseline="0" dirty="0"/>
              <a:t> more </a:t>
            </a:r>
            <a:r>
              <a:rPr lang="nb-NO" baseline="0" dirty="0" err="1"/>
              <a:t>than</a:t>
            </a:r>
            <a:r>
              <a:rPr lang="nb-NO" baseline="0" dirty="0"/>
              <a:t> </a:t>
            </a:r>
            <a:r>
              <a:rPr lang="nb-NO" baseline="0" dirty="0" err="1"/>
              <a:t>four</a:t>
            </a:r>
            <a:r>
              <a:rPr lang="nb-NO" baseline="0" dirty="0"/>
              <a:t> </a:t>
            </a:r>
            <a:r>
              <a:rPr lang="nb-NO" baseline="0" dirty="0" err="1"/>
              <a:t>possible</a:t>
            </a:r>
            <a:r>
              <a:rPr lang="nb-NO" baseline="0" dirty="0"/>
              <a:t>)</a:t>
            </a:r>
            <a:endParaRPr lang="nb-NO" dirty="0"/>
          </a:p>
        </p:txBody>
      </p:sp>
      <p:sp>
        <p:nvSpPr>
          <p:cNvPr id="4" name="Slide Number Placeholder 3"/>
          <p:cNvSpPr>
            <a:spLocks noGrp="1"/>
          </p:cNvSpPr>
          <p:nvPr>
            <p:ph type="sldNum" sz="quarter" idx="10"/>
          </p:nvPr>
        </p:nvSpPr>
        <p:spPr/>
        <p:txBody>
          <a:bodyPr/>
          <a:lstStyle/>
          <a:p>
            <a:fld id="{4AC9A145-3BD7-48FB-AAC3-7EECF1D4101E}" type="slidenum">
              <a:rPr lang="nb-NO" smtClean="0"/>
              <a:t>37</a:t>
            </a:fld>
            <a:endParaRPr lang="nb-NO"/>
          </a:p>
        </p:txBody>
      </p:sp>
    </p:spTree>
    <p:extLst>
      <p:ext uri="{BB962C8B-B14F-4D97-AF65-F5344CB8AC3E}">
        <p14:creationId xmlns:p14="http://schemas.microsoft.com/office/powerpoint/2010/main" val="1565201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The </a:t>
            </a:r>
            <a:r>
              <a:rPr lang="nb-NO" dirty="0" err="1"/>
              <a:t>sequence</a:t>
            </a:r>
            <a:r>
              <a:rPr lang="nb-NO" dirty="0"/>
              <a:t> </a:t>
            </a:r>
            <a:r>
              <a:rPr lang="nb-NO" dirty="0" err="1"/>
              <a:t>variation</a:t>
            </a:r>
            <a:r>
              <a:rPr lang="nb-NO" dirty="0"/>
              <a:t> at </a:t>
            </a:r>
            <a:r>
              <a:rPr lang="nb-NO" dirty="0" err="1"/>
              <a:t>the</a:t>
            </a:r>
            <a:r>
              <a:rPr lang="nb-NO" dirty="0"/>
              <a:t> </a:t>
            </a:r>
            <a:r>
              <a:rPr lang="nb-NO" dirty="0" err="1"/>
              <a:t>breakpoint</a:t>
            </a:r>
            <a:r>
              <a:rPr lang="nb-NO" dirty="0"/>
              <a:t> is </a:t>
            </a:r>
            <a:r>
              <a:rPr lang="nb-NO" dirty="0" err="1"/>
              <a:t>also</a:t>
            </a:r>
            <a:r>
              <a:rPr lang="nb-NO" dirty="0"/>
              <a:t> </a:t>
            </a:r>
            <a:r>
              <a:rPr lang="nb-NO" dirty="0" err="1"/>
              <a:t>how</a:t>
            </a:r>
            <a:r>
              <a:rPr lang="nb-NO" dirty="0"/>
              <a:t> </a:t>
            </a:r>
            <a:r>
              <a:rPr lang="nb-NO" dirty="0" err="1"/>
              <a:t>you</a:t>
            </a:r>
            <a:r>
              <a:rPr lang="nb-NO" dirty="0"/>
              <a:t> </a:t>
            </a:r>
            <a:r>
              <a:rPr lang="nb-NO" dirty="0" err="1"/>
              <a:t>can</a:t>
            </a:r>
            <a:r>
              <a:rPr lang="nb-NO" dirty="0"/>
              <a:t> </a:t>
            </a:r>
            <a:r>
              <a:rPr lang="nb-NO" dirty="0" err="1"/>
              <a:t>recognise</a:t>
            </a:r>
            <a:r>
              <a:rPr lang="nb-NO" dirty="0"/>
              <a:t> </a:t>
            </a:r>
            <a:r>
              <a:rPr lang="nb-NO" dirty="0" err="1"/>
              <a:t>them</a:t>
            </a:r>
            <a:r>
              <a:rPr lang="nb-NO" dirty="0"/>
              <a:t>.</a:t>
            </a:r>
          </a:p>
          <a:p>
            <a:endParaRPr lang="nb-NO" dirty="0"/>
          </a:p>
          <a:p>
            <a:r>
              <a:rPr lang="nb-NO" dirty="0" err="1"/>
              <a:t>Microhomology</a:t>
            </a:r>
            <a:r>
              <a:rPr lang="nb-NO" baseline="0" dirty="0"/>
              <a:t> </a:t>
            </a:r>
            <a:r>
              <a:rPr lang="nb-NO" baseline="0" dirty="0" err="1"/>
              <a:t>optional</a:t>
            </a:r>
            <a:r>
              <a:rPr lang="nb-NO" baseline="0" dirty="0"/>
              <a:t>. Not </a:t>
            </a:r>
            <a:r>
              <a:rPr lang="nb-NO" baseline="0" dirty="0" err="1"/>
              <a:t>required</a:t>
            </a:r>
            <a:r>
              <a:rPr lang="nb-NO" baseline="0" dirty="0"/>
              <a:t>. </a:t>
            </a:r>
          </a:p>
          <a:p>
            <a:endParaRPr lang="nb-NO" baseline="0" dirty="0"/>
          </a:p>
          <a:p>
            <a:r>
              <a:rPr lang="nb-NO" baseline="0" dirty="0" err="1"/>
              <a:t>Figure</a:t>
            </a:r>
            <a:r>
              <a:rPr lang="nb-NO" baseline="0" dirty="0"/>
              <a:t> 1: </a:t>
            </a:r>
            <a:r>
              <a:rPr lang="nb-NO" baseline="0" dirty="0" err="1"/>
              <a:t>removal</a:t>
            </a:r>
            <a:r>
              <a:rPr lang="nb-NO" baseline="0" dirty="0"/>
              <a:t>, </a:t>
            </a:r>
            <a:r>
              <a:rPr lang="nb-NO" baseline="0" dirty="0" err="1"/>
              <a:t>synthesis</a:t>
            </a:r>
            <a:r>
              <a:rPr lang="nb-NO" baseline="0" dirty="0"/>
              <a:t>, </a:t>
            </a:r>
            <a:r>
              <a:rPr lang="nb-NO" baseline="0" dirty="0" err="1"/>
              <a:t>ligation</a:t>
            </a:r>
            <a:r>
              <a:rPr lang="nb-NO" baseline="0" dirty="0"/>
              <a:t> </a:t>
            </a:r>
            <a:r>
              <a:rPr lang="nb-NO" baseline="0" dirty="0" err="1"/>
              <a:t>steps</a:t>
            </a:r>
            <a:endParaRPr lang="nb-NO" baseline="0" dirty="0"/>
          </a:p>
          <a:p>
            <a:endParaRPr lang="nb-NO" baseline="0" dirty="0"/>
          </a:p>
          <a:p>
            <a:r>
              <a:rPr lang="nb-NO" baseline="0" dirty="0" err="1"/>
              <a:t>Figure</a:t>
            </a:r>
            <a:r>
              <a:rPr lang="nb-NO" baseline="0" dirty="0"/>
              <a:t> 2: </a:t>
            </a:r>
            <a:r>
              <a:rPr lang="nb-NO" baseline="0" dirty="0" err="1"/>
              <a:t>Sequence</a:t>
            </a:r>
            <a:r>
              <a:rPr lang="nb-NO" baseline="0" dirty="0"/>
              <a:t> </a:t>
            </a:r>
            <a:r>
              <a:rPr lang="nb-NO" baseline="0" dirty="0" err="1"/>
              <a:t>heterogeneity</a:t>
            </a:r>
            <a:r>
              <a:rPr lang="nb-NO" baseline="0" dirty="0"/>
              <a:t> </a:t>
            </a:r>
            <a:r>
              <a:rPr lang="nb-NO" baseline="0" dirty="0" err="1"/>
              <a:t>caused</a:t>
            </a:r>
            <a:r>
              <a:rPr lang="nb-NO" baseline="0" dirty="0"/>
              <a:t> by </a:t>
            </a:r>
            <a:r>
              <a:rPr lang="nb-NO" baseline="0" dirty="0" err="1"/>
              <a:t>flexibility</a:t>
            </a:r>
            <a:r>
              <a:rPr lang="nb-NO" baseline="0" dirty="0"/>
              <a:t> </a:t>
            </a:r>
            <a:r>
              <a:rPr lang="nb-NO" baseline="0" dirty="0" err="1"/>
              <a:t>of</a:t>
            </a:r>
            <a:r>
              <a:rPr lang="nb-NO" baseline="0" dirty="0"/>
              <a:t> </a:t>
            </a:r>
            <a:r>
              <a:rPr lang="nb-NO" baseline="0" dirty="0" err="1"/>
              <a:t>enzyme</a:t>
            </a:r>
            <a:r>
              <a:rPr lang="nb-NO" baseline="0" dirty="0"/>
              <a:t> </a:t>
            </a:r>
            <a:r>
              <a:rPr lang="nb-NO" baseline="0" dirty="0" err="1"/>
              <a:t>use</a:t>
            </a:r>
            <a:r>
              <a:rPr lang="nb-NO" baseline="0" dirty="0"/>
              <a:t> (</a:t>
            </a:r>
            <a:r>
              <a:rPr lang="nb-NO" baseline="0" dirty="0" err="1"/>
              <a:t>many</a:t>
            </a:r>
            <a:r>
              <a:rPr lang="nb-NO" baseline="0" dirty="0"/>
              <a:t> more </a:t>
            </a:r>
            <a:r>
              <a:rPr lang="nb-NO" baseline="0" dirty="0" err="1"/>
              <a:t>than</a:t>
            </a:r>
            <a:r>
              <a:rPr lang="nb-NO" baseline="0" dirty="0"/>
              <a:t> </a:t>
            </a:r>
            <a:r>
              <a:rPr lang="nb-NO" baseline="0" dirty="0" err="1"/>
              <a:t>four</a:t>
            </a:r>
            <a:r>
              <a:rPr lang="nb-NO" baseline="0" dirty="0"/>
              <a:t> </a:t>
            </a:r>
            <a:r>
              <a:rPr lang="nb-NO" baseline="0" dirty="0" err="1"/>
              <a:t>possible</a:t>
            </a:r>
            <a:r>
              <a:rPr lang="nb-NO" baseline="0" dirty="0"/>
              <a:t>)</a:t>
            </a:r>
            <a:endParaRPr lang="nb-NO" dirty="0"/>
          </a:p>
        </p:txBody>
      </p:sp>
      <p:sp>
        <p:nvSpPr>
          <p:cNvPr id="4" name="Slide Number Placeholder 3"/>
          <p:cNvSpPr>
            <a:spLocks noGrp="1"/>
          </p:cNvSpPr>
          <p:nvPr>
            <p:ph type="sldNum" sz="quarter" idx="10"/>
          </p:nvPr>
        </p:nvSpPr>
        <p:spPr/>
        <p:txBody>
          <a:bodyPr/>
          <a:lstStyle/>
          <a:p>
            <a:fld id="{4AC9A145-3BD7-48FB-AAC3-7EECF1D4101E}" type="slidenum">
              <a:rPr lang="nb-NO" smtClean="0"/>
              <a:t>38</a:t>
            </a:fld>
            <a:endParaRPr lang="nb-NO"/>
          </a:p>
        </p:txBody>
      </p:sp>
    </p:spTree>
    <p:extLst>
      <p:ext uri="{BB962C8B-B14F-4D97-AF65-F5344CB8AC3E}">
        <p14:creationId xmlns:p14="http://schemas.microsoft.com/office/powerpoint/2010/main" val="1565201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4AC9A145-3BD7-48FB-AAC3-7EECF1D4101E}" type="slidenum">
              <a:rPr lang="nb-NO" smtClean="0"/>
              <a:t>39</a:t>
            </a:fld>
            <a:endParaRPr lang="nb-NO"/>
          </a:p>
        </p:txBody>
      </p:sp>
    </p:spTree>
    <p:extLst>
      <p:ext uri="{BB962C8B-B14F-4D97-AF65-F5344CB8AC3E}">
        <p14:creationId xmlns:p14="http://schemas.microsoft.com/office/powerpoint/2010/main" val="156520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This</a:t>
            </a:r>
            <a:r>
              <a:rPr lang="nb-NO" baseline="0" dirty="0"/>
              <a:t> has </a:t>
            </a:r>
            <a:r>
              <a:rPr lang="nb-NO" baseline="0" dirty="0" err="1"/>
              <a:t>been</a:t>
            </a:r>
            <a:r>
              <a:rPr lang="nb-NO" baseline="0" dirty="0"/>
              <a:t> an </a:t>
            </a:r>
            <a:r>
              <a:rPr lang="nb-NO" baseline="0" dirty="0" err="1"/>
              <a:t>increasing</a:t>
            </a:r>
            <a:r>
              <a:rPr lang="nb-NO" baseline="0" dirty="0"/>
              <a:t> «trend».</a:t>
            </a:r>
            <a:r>
              <a:rPr lang="nb-NO" baseline="0" dirty="0" err="1"/>
              <a:t>Typical</a:t>
            </a:r>
            <a:r>
              <a:rPr lang="nb-NO" baseline="0" dirty="0"/>
              <a:t> for all </a:t>
            </a:r>
            <a:r>
              <a:rPr lang="nb-NO" baseline="0" dirty="0" err="1"/>
              <a:t>new</a:t>
            </a:r>
            <a:r>
              <a:rPr lang="nb-NO" baseline="0" dirty="0"/>
              <a:t> </a:t>
            </a:r>
            <a:r>
              <a:rPr lang="nb-NO" baseline="0" dirty="0" err="1"/>
              <a:t>fields</a:t>
            </a:r>
            <a:r>
              <a:rPr lang="nb-NO" baseline="0" dirty="0"/>
              <a:t>. Separate </a:t>
            </a:r>
            <a:r>
              <a:rPr lang="nb-NO" baseline="0" dirty="0" err="1"/>
              <a:t>the</a:t>
            </a:r>
            <a:r>
              <a:rPr lang="nb-NO" baseline="0" dirty="0"/>
              <a:t> </a:t>
            </a:r>
            <a:r>
              <a:rPr lang="nb-NO" baseline="0" dirty="0" err="1"/>
              <a:t>important</a:t>
            </a:r>
            <a:r>
              <a:rPr lang="nb-NO" baseline="0" dirty="0"/>
              <a:t> from </a:t>
            </a:r>
            <a:r>
              <a:rPr lang="nb-NO" baseline="0" dirty="0" err="1"/>
              <a:t>the</a:t>
            </a:r>
            <a:r>
              <a:rPr lang="nb-NO" baseline="0" dirty="0"/>
              <a:t> </a:t>
            </a:r>
            <a:r>
              <a:rPr lang="nb-NO" baseline="0" dirty="0" err="1"/>
              <a:t>hype</a:t>
            </a:r>
            <a:r>
              <a:rPr lang="nb-NO" baseline="0" dirty="0"/>
              <a:t>! </a:t>
            </a:r>
          </a:p>
          <a:p>
            <a:endParaRPr lang="nb-NO" baseline="0" dirty="0"/>
          </a:p>
          <a:p>
            <a:r>
              <a:rPr lang="nb-NO" baseline="0" dirty="0" err="1"/>
              <a:t>Necessary</a:t>
            </a:r>
            <a:r>
              <a:rPr lang="nb-NO" baseline="0" dirty="0"/>
              <a:t> </a:t>
            </a:r>
            <a:r>
              <a:rPr lang="nb-NO" baseline="0" dirty="0" err="1"/>
              <a:t>correction</a:t>
            </a:r>
            <a:r>
              <a:rPr lang="nb-NO" baseline="0" dirty="0"/>
              <a:t> to </a:t>
            </a:r>
            <a:r>
              <a:rPr lang="nb-NO" baseline="0" dirty="0" err="1"/>
              <a:t>the</a:t>
            </a:r>
            <a:r>
              <a:rPr lang="nb-NO" baseline="0" dirty="0"/>
              <a:t> </a:t>
            </a:r>
            <a:r>
              <a:rPr lang="nb-NO" baseline="0" dirty="0" err="1"/>
              <a:t>field</a:t>
            </a:r>
            <a:r>
              <a:rPr lang="nb-NO" baseline="0" dirty="0"/>
              <a:t>. </a:t>
            </a:r>
            <a:r>
              <a:rPr lang="nb-NO" baseline="0" dirty="0" err="1"/>
              <a:t>Numerous</a:t>
            </a:r>
            <a:r>
              <a:rPr lang="nb-NO" baseline="0" dirty="0"/>
              <a:t> </a:t>
            </a:r>
            <a:r>
              <a:rPr lang="nb-NO" baseline="0" dirty="0" err="1"/>
              <a:t>reported</a:t>
            </a:r>
            <a:r>
              <a:rPr lang="nb-NO" baseline="0" dirty="0"/>
              <a:t> </a:t>
            </a:r>
            <a:r>
              <a:rPr lang="nb-NO" baseline="0" dirty="0" err="1"/>
              <a:t>transcripts</a:t>
            </a:r>
            <a:r>
              <a:rPr lang="nb-NO" baseline="0" dirty="0"/>
              <a:t> and </a:t>
            </a:r>
            <a:r>
              <a:rPr lang="nb-NO" baseline="0" dirty="0" err="1"/>
              <a:t>isoforms</a:t>
            </a:r>
            <a:r>
              <a:rPr lang="nb-NO" baseline="0" dirty="0"/>
              <a:t> </a:t>
            </a:r>
            <a:r>
              <a:rPr lang="nb-NO" baseline="0" dirty="0" err="1"/>
              <a:t>may</a:t>
            </a:r>
            <a:r>
              <a:rPr lang="nb-NO" baseline="0" dirty="0"/>
              <a:t> not </a:t>
            </a:r>
            <a:r>
              <a:rPr lang="nb-NO" baseline="0" dirty="0" err="1"/>
              <a:t>always</a:t>
            </a:r>
            <a:r>
              <a:rPr lang="nb-NO" baseline="0" dirty="0"/>
              <a:t> be </a:t>
            </a:r>
            <a:r>
              <a:rPr lang="nb-NO" baseline="0" dirty="0" err="1"/>
              <a:t>functional</a:t>
            </a:r>
            <a:r>
              <a:rPr lang="nb-NO" baseline="0" dirty="0"/>
              <a:t>. </a:t>
            </a:r>
            <a:r>
              <a:rPr lang="nb-NO" baseline="0" dirty="0" err="1"/>
              <a:t>Reduction</a:t>
            </a:r>
            <a:r>
              <a:rPr lang="nb-NO" baseline="0" dirty="0"/>
              <a:t> </a:t>
            </a:r>
            <a:r>
              <a:rPr lang="nb-NO" baseline="0" dirty="0" err="1"/>
              <a:t>of</a:t>
            </a:r>
            <a:r>
              <a:rPr lang="nb-NO" baseline="0" dirty="0"/>
              <a:t> </a:t>
            </a:r>
            <a:r>
              <a:rPr lang="nb-NO" baseline="0" dirty="0" err="1"/>
              <a:t>complexity</a:t>
            </a:r>
            <a:r>
              <a:rPr lang="nb-NO" baseline="0" dirty="0"/>
              <a:t>? </a:t>
            </a:r>
            <a:r>
              <a:rPr lang="nb-NO" baseline="0" dirty="0" err="1"/>
              <a:t>Important</a:t>
            </a:r>
            <a:r>
              <a:rPr lang="nb-NO" baseline="0" dirty="0"/>
              <a:t> to </a:t>
            </a:r>
            <a:r>
              <a:rPr lang="nb-NO" baseline="0" dirty="0" err="1"/>
              <a:t>identify</a:t>
            </a:r>
            <a:r>
              <a:rPr lang="nb-NO" baseline="0" dirty="0"/>
              <a:t> </a:t>
            </a:r>
            <a:r>
              <a:rPr lang="nb-NO" baseline="0" dirty="0" err="1"/>
              <a:t>those</a:t>
            </a:r>
            <a:r>
              <a:rPr lang="nb-NO" baseline="0" dirty="0"/>
              <a:t> </a:t>
            </a:r>
            <a:r>
              <a:rPr lang="nb-NO" baseline="0" dirty="0" err="1"/>
              <a:t>that</a:t>
            </a:r>
            <a:r>
              <a:rPr lang="nb-NO" baseline="0" dirty="0"/>
              <a:t> </a:t>
            </a:r>
            <a:r>
              <a:rPr lang="nb-NO" baseline="0" dirty="0" err="1"/>
              <a:t>are</a:t>
            </a:r>
            <a:r>
              <a:rPr lang="nb-NO" baseline="0" dirty="0"/>
              <a:t> </a:t>
            </a:r>
            <a:r>
              <a:rPr lang="nb-NO" baseline="0" dirty="0" err="1"/>
              <a:t>important</a:t>
            </a:r>
            <a:r>
              <a:rPr lang="nb-NO" baseline="0"/>
              <a:t>. </a:t>
            </a:r>
            <a:endParaRPr lang="nb-NO" dirty="0"/>
          </a:p>
        </p:txBody>
      </p:sp>
      <p:sp>
        <p:nvSpPr>
          <p:cNvPr id="4" name="Slide Number Placeholder 3"/>
          <p:cNvSpPr>
            <a:spLocks noGrp="1"/>
          </p:cNvSpPr>
          <p:nvPr>
            <p:ph type="sldNum" sz="quarter" idx="10"/>
          </p:nvPr>
        </p:nvSpPr>
        <p:spPr/>
        <p:txBody>
          <a:bodyPr/>
          <a:lstStyle/>
          <a:p>
            <a:fld id="{4AC9A145-3BD7-48FB-AAC3-7EECF1D4101E}" type="slidenum">
              <a:rPr lang="nb-NO" smtClean="0"/>
              <a:t>4</a:t>
            </a:fld>
            <a:endParaRPr lang="nb-NO"/>
          </a:p>
        </p:txBody>
      </p:sp>
    </p:spTree>
    <p:extLst>
      <p:ext uri="{BB962C8B-B14F-4D97-AF65-F5344CB8AC3E}">
        <p14:creationId xmlns:p14="http://schemas.microsoft.com/office/powerpoint/2010/main" val="17541706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err="1"/>
              <a:t>Upregulation</a:t>
            </a:r>
            <a:r>
              <a:rPr lang="nb-NO" dirty="0"/>
              <a:t> or </a:t>
            </a:r>
            <a:r>
              <a:rPr lang="nb-NO" dirty="0" err="1"/>
              <a:t>mutation</a:t>
            </a:r>
            <a:r>
              <a:rPr lang="nb-NO" dirty="0"/>
              <a:t> in </a:t>
            </a:r>
            <a:r>
              <a:rPr lang="nb-NO" dirty="0" err="1"/>
              <a:t>mitotic</a:t>
            </a:r>
            <a:r>
              <a:rPr lang="nb-NO" baseline="0" dirty="0"/>
              <a:t> </a:t>
            </a:r>
            <a:r>
              <a:rPr lang="nb-NO" baseline="0" dirty="0" err="1"/>
              <a:t>checkpoint</a:t>
            </a:r>
            <a:r>
              <a:rPr lang="nb-NO" baseline="0" dirty="0"/>
              <a:t> genes lead to </a:t>
            </a:r>
            <a:r>
              <a:rPr lang="nb-NO" baseline="0" dirty="0" err="1"/>
              <a:t>aberranr</a:t>
            </a:r>
            <a:r>
              <a:rPr lang="nb-NO" baseline="0" dirty="0"/>
              <a:t> </a:t>
            </a:r>
            <a:r>
              <a:rPr lang="nb-NO" baseline="0" dirty="0" err="1"/>
              <a:t>segregation</a:t>
            </a:r>
            <a:r>
              <a:rPr lang="nb-NO" baseline="0" dirty="0"/>
              <a:t> </a:t>
            </a:r>
            <a:r>
              <a:rPr lang="nb-NO" baseline="0" dirty="0" err="1"/>
              <a:t>of</a:t>
            </a:r>
            <a:r>
              <a:rPr lang="nb-NO" baseline="0" dirty="0"/>
              <a:t> </a:t>
            </a:r>
            <a:r>
              <a:rPr lang="nb-NO" baseline="0" dirty="0" err="1"/>
              <a:t>chromosomes</a:t>
            </a:r>
            <a:r>
              <a:rPr lang="nb-NO" baseline="0"/>
              <a:t>.</a:t>
            </a:r>
            <a:endParaRPr lang="nb-NO" dirty="0"/>
          </a:p>
        </p:txBody>
      </p:sp>
      <p:sp>
        <p:nvSpPr>
          <p:cNvPr id="4" name="Slide Number Placeholder 3"/>
          <p:cNvSpPr>
            <a:spLocks noGrp="1"/>
          </p:cNvSpPr>
          <p:nvPr>
            <p:ph type="sldNum" sz="quarter" idx="10"/>
          </p:nvPr>
        </p:nvSpPr>
        <p:spPr/>
        <p:txBody>
          <a:bodyPr/>
          <a:lstStyle/>
          <a:p>
            <a:fld id="{4AC9A145-3BD7-48FB-AAC3-7EECF1D4101E}" type="slidenum">
              <a:rPr lang="nb-NO" smtClean="0"/>
              <a:t>40</a:t>
            </a:fld>
            <a:endParaRPr lang="nb-NO"/>
          </a:p>
        </p:txBody>
      </p:sp>
    </p:spTree>
    <p:extLst>
      <p:ext uri="{BB962C8B-B14F-4D97-AF65-F5344CB8AC3E}">
        <p14:creationId xmlns:p14="http://schemas.microsoft.com/office/powerpoint/2010/main" val="9340849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As</a:t>
            </a:r>
            <a:r>
              <a:rPr lang="nb-NO" baseline="0" dirty="0"/>
              <a:t> I </a:t>
            </a:r>
            <a:r>
              <a:rPr lang="nb-NO" baseline="0" dirty="0" err="1"/>
              <a:t>said</a:t>
            </a:r>
            <a:r>
              <a:rPr lang="nb-NO" baseline="0" dirty="0"/>
              <a:t>, </a:t>
            </a:r>
            <a:r>
              <a:rPr lang="nb-NO" baseline="0" dirty="0" err="1"/>
              <a:t>many</a:t>
            </a:r>
            <a:r>
              <a:rPr lang="nb-NO" baseline="0" dirty="0"/>
              <a:t> </a:t>
            </a:r>
            <a:r>
              <a:rPr lang="nb-NO" baseline="0" dirty="0" err="1"/>
              <a:t>mechanisms</a:t>
            </a:r>
            <a:r>
              <a:rPr lang="nb-NO" baseline="0" dirty="0"/>
              <a:t>, </a:t>
            </a:r>
            <a:r>
              <a:rPr lang="nb-NO" baseline="0" dirty="0" err="1"/>
              <a:t>some</a:t>
            </a:r>
            <a:r>
              <a:rPr lang="nb-NO" baseline="0" dirty="0"/>
              <a:t> </a:t>
            </a:r>
            <a:r>
              <a:rPr lang="nb-NO" baseline="0" dirty="0" err="1"/>
              <a:t>are</a:t>
            </a:r>
            <a:r>
              <a:rPr lang="nb-NO" baseline="0" dirty="0"/>
              <a:t> </a:t>
            </a:r>
            <a:r>
              <a:rPr lang="nb-NO" baseline="0" dirty="0" err="1"/>
              <a:t>disputed</a:t>
            </a:r>
            <a:r>
              <a:rPr lang="nb-NO" baseline="0" dirty="0"/>
              <a:t>. </a:t>
            </a:r>
            <a:r>
              <a:rPr lang="nb-NO" baseline="0" dirty="0" err="1"/>
              <a:t>These</a:t>
            </a:r>
            <a:r>
              <a:rPr lang="nb-NO" baseline="0" dirty="0"/>
              <a:t> </a:t>
            </a:r>
            <a:r>
              <a:rPr lang="nb-NO" baseline="0" dirty="0" err="1"/>
              <a:t>are</a:t>
            </a:r>
            <a:r>
              <a:rPr lang="nb-NO" baseline="0" dirty="0"/>
              <a:t> just </a:t>
            </a:r>
            <a:r>
              <a:rPr lang="nb-NO" baseline="0" dirty="0" err="1"/>
              <a:t>examples</a:t>
            </a:r>
            <a:r>
              <a:rPr lang="nb-NO" baseline="0" dirty="0"/>
              <a:t>. I </a:t>
            </a:r>
            <a:r>
              <a:rPr lang="nb-NO" baseline="0" dirty="0" err="1"/>
              <a:t>chose</a:t>
            </a:r>
            <a:r>
              <a:rPr lang="nb-NO" baseline="0" dirty="0"/>
              <a:t> to present </a:t>
            </a:r>
            <a:r>
              <a:rPr lang="nb-NO" baseline="0" dirty="0" err="1"/>
              <a:t>these</a:t>
            </a:r>
            <a:r>
              <a:rPr lang="nb-NO" baseline="0" dirty="0"/>
              <a:t> </a:t>
            </a:r>
            <a:r>
              <a:rPr lang="nb-NO" baseline="0" dirty="0" err="1"/>
              <a:t>becuase</a:t>
            </a:r>
            <a:r>
              <a:rPr lang="nb-NO" baseline="0" dirty="0"/>
              <a:t> </a:t>
            </a:r>
            <a:r>
              <a:rPr lang="nb-NO" baseline="0" dirty="0" err="1"/>
              <a:t>they</a:t>
            </a:r>
            <a:r>
              <a:rPr lang="nb-NO" baseline="0" dirty="0"/>
              <a:t> </a:t>
            </a:r>
            <a:r>
              <a:rPr lang="nb-NO" baseline="0" dirty="0" err="1"/>
              <a:t>were</a:t>
            </a:r>
            <a:r>
              <a:rPr lang="nb-NO" baseline="0" dirty="0"/>
              <a:t> most </a:t>
            </a:r>
            <a:r>
              <a:rPr lang="nb-NO" baseline="0" dirty="0" err="1"/>
              <a:t>easy</a:t>
            </a:r>
            <a:r>
              <a:rPr lang="nb-NO" baseline="0" dirty="0"/>
              <a:t> to </a:t>
            </a:r>
            <a:r>
              <a:rPr lang="nb-NO" baseline="0" dirty="0" err="1"/>
              <a:t>illustrate</a:t>
            </a:r>
            <a:r>
              <a:rPr lang="nb-NO" baseline="0" dirty="0"/>
              <a:t> and </a:t>
            </a:r>
            <a:r>
              <a:rPr lang="nb-NO" baseline="0" dirty="0" err="1"/>
              <a:t>were</a:t>
            </a:r>
            <a:r>
              <a:rPr lang="nb-NO" baseline="0" dirty="0"/>
              <a:t> </a:t>
            </a:r>
            <a:r>
              <a:rPr lang="nb-NO" baseline="0" dirty="0" err="1"/>
              <a:t>based</a:t>
            </a:r>
            <a:r>
              <a:rPr lang="nb-NO" baseline="0" dirty="0"/>
              <a:t> on simple </a:t>
            </a:r>
            <a:r>
              <a:rPr lang="nb-NO" baseline="0" dirty="0" err="1"/>
              <a:t>principles</a:t>
            </a:r>
            <a:r>
              <a:rPr lang="nb-NO" baseline="0" dirty="0"/>
              <a:t>. Do not </a:t>
            </a:r>
            <a:r>
              <a:rPr lang="nb-NO" baseline="0" dirty="0" err="1"/>
              <a:t>need</a:t>
            </a:r>
            <a:r>
              <a:rPr lang="nb-NO" baseline="0" dirty="0"/>
              <a:t> to be </a:t>
            </a:r>
            <a:r>
              <a:rPr lang="nb-NO" baseline="0" dirty="0" err="1"/>
              <a:t>the</a:t>
            </a:r>
            <a:r>
              <a:rPr lang="nb-NO" baseline="0" dirty="0"/>
              <a:t> most </a:t>
            </a:r>
            <a:r>
              <a:rPr lang="nb-NO" baseline="0" dirty="0" err="1"/>
              <a:t>common</a:t>
            </a:r>
            <a:r>
              <a:rPr lang="nb-NO" baseline="0" dirty="0"/>
              <a:t> </a:t>
            </a:r>
            <a:r>
              <a:rPr lang="nb-NO" baseline="0" dirty="0" err="1"/>
              <a:t>mechanisms</a:t>
            </a:r>
            <a:r>
              <a:rPr lang="nb-NO" baseline="0" dirty="0"/>
              <a:t>.</a:t>
            </a:r>
          </a:p>
          <a:p>
            <a:endParaRPr lang="nb-NO" baseline="0" dirty="0"/>
          </a:p>
          <a:p>
            <a:r>
              <a:rPr lang="nb-NO" baseline="0" dirty="0"/>
              <a:t>(For </a:t>
            </a:r>
            <a:r>
              <a:rPr lang="nb-NO" baseline="0" dirty="0" err="1"/>
              <a:t>example</a:t>
            </a:r>
            <a:r>
              <a:rPr lang="nb-NO" baseline="0" dirty="0"/>
              <a:t>: TMPRSS2-ERG in </a:t>
            </a:r>
            <a:r>
              <a:rPr lang="nb-NO" baseline="0" dirty="0" err="1"/>
              <a:t>prostate</a:t>
            </a:r>
            <a:r>
              <a:rPr lang="nb-NO" baseline="0" dirty="0"/>
              <a:t> cancer, one </a:t>
            </a:r>
            <a:r>
              <a:rPr lang="nb-NO" baseline="0" dirty="0" err="1"/>
              <a:t>of</a:t>
            </a:r>
            <a:r>
              <a:rPr lang="nb-NO" baseline="0" dirty="0"/>
              <a:t> </a:t>
            </a:r>
            <a:r>
              <a:rPr lang="nb-NO" baseline="0" dirty="0" err="1"/>
              <a:t>the</a:t>
            </a:r>
            <a:r>
              <a:rPr lang="nb-NO" baseline="0" dirty="0"/>
              <a:t> most </a:t>
            </a:r>
            <a:r>
              <a:rPr lang="nb-NO" baseline="0" dirty="0" err="1"/>
              <a:t>well</a:t>
            </a:r>
            <a:r>
              <a:rPr lang="nb-NO" baseline="0" dirty="0"/>
              <a:t> </a:t>
            </a:r>
            <a:r>
              <a:rPr lang="nb-NO" baseline="0" dirty="0" err="1"/>
              <a:t>known</a:t>
            </a:r>
            <a:r>
              <a:rPr lang="nb-NO" baseline="0" dirty="0"/>
              <a:t> cancer </a:t>
            </a:r>
            <a:r>
              <a:rPr lang="nb-NO" baseline="0" dirty="0" err="1"/>
              <a:t>fusions</a:t>
            </a:r>
            <a:r>
              <a:rPr lang="nb-NO" baseline="0" dirty="0"/>
              <a:t>,  is most </a:t>
            </a:r>
            <a:r>
              <a:rPr lang="nb-NO" baseline="0" dirty="0" err="1"/>
              <a:t>likely</a:t>
            </a:r>
            <a:r>
              <a:rPr lang="nb-NO" baseline="0" dirty="0"/>
              <a:t> due to NHEJ. </a:t>
            </a:r>
            <a:r>
              <a:rPr lang="nb-NO" baseline="0" dirty="0" err="1"/>
              <a:t>They</a:t>
            </a:r>
            <a:r>
              <a:rPr lang="nb-NO" baseline="0" dirty="0"/>
              <a:t> have </a:t>
            </a:r>
            <a:r>
              <a:rPr lang="nb-NO" baseline="0" dirty="0" err="1"/>
              <a:t>found</a:t>
            </a:r>
            <a:r>
              <a:rPr lang="nb-NO" baseline="0" dirty="0"/>
              <a:t> </a:t>
            </a:r>
            <a:r>
              <a:rPr lang="nb-NO" baseline="0" dirty="0" err="1"/>
              <a:t>this</a:t>
            </a:r>
            <a:r>
              <a:rPr lang="nb-NO" baseline="0" dirty="0"/>
              <a:t> by </a:t>
            </a:r>
            <a:r>
              <a:rPr lang="nb-NO" baseline="0" dirty="0" err="1"/>
              <a:t>looking</a:t>
            </a:r>
            <a:r>
              <a:rPr lang="nb-NO" baseline="0" dirty="0"/>
              <a:t> at </a:t>
            </a:r>
            <a:r>
              <a:rPr lang="nb-NO" baseline="0" dirty="0" err="1"/>
              <a:t>sequence</a:t>
            </a:r>
            <a:r>
              <a:rPr lang="nb-NO" baseline="0" dirty="0"/>
              <a:t> </a:t>
            </a:r>
            <a:r>
              <a:rPr lang="nb-NO" baseline="0" dirty="0" err="1"/>
              <a:t>features</a:t>
            </a:r>
            <a:r>
              <a:rPr lang="nb-NO" baseline="0" dirty="0"/>
              <a:t> at </a:t>
            </a:r>
            <a:r>
              <a:rPr lang="nb-NO" baseline="0" dirty="0" err="1"/>
              <a:t>the</a:t>
            </a:r>
            <a:r>
              <a:rPr lang="nb-NO" baseline="0" dirty="0"/>
              <a:t> break-points, and </a:t>
            </a:r>
            <a:r>
              <a:rPr lang="nb-NO" baseline="0" dirty="0" err="1"/>
              <a:t>find</a:t>
            </a:r>
            <a:r>
              <a:rPr lang="nb-NO" baseline="0" dirty="0"/>
              <a:t> </a:t>
            </a:r>
            <a:r>
              <a:rPr lang="nb-NO" baseline="0" dirty="0" err="1"/>
              <a:t>that</a:t>
            </a:r>
            <a:r>
              <a:rPr lang="nb-NO" baseline="0" dirty="0"/>
              <a:t> </a:t>
            </a:r>
            <a:r>
              <a:rPr lang="nb-NO" baseline="0" dirty="0" err="1"/>
              <a:t>they</a:t>
            </a:r>
            <a:r>
              <a:rPr lang="nb-NO" baseline="0" dirty="0"/>
              <a:t> most </a:t>
            </a:r>
            <a:r>
              <a:rPr lang="nb-NO" baseline="0" dirty="0" err="1"/>
              <a:t>likely</a:t>
            </a:r>
            <a:r>
              <a:rPr lang="nb-NO" baseline="0" dirty="0"/>
              <a:t> </a:t>
            </a:r>
            <a:r>
              <a:rPr lang="nb-NO" baseline="0" dirty="0" err="1"/>
              <a:t>resemble</a:t>
            </a:r>
            <a:r>
              <a:rPr lang="nb-NO" baseline="0" dirty="0"/>
              <a:t> rearrangements </a:t>
            </a:r>
            <a:r>
              <a:rPr lang="nb-NO" baseline="0" dirty="0" err="1"/>
              <a:t>caused</a:t>
            </a:r>
            <a:r>
              <a:rPr lang="nb-NO" baseline="0" dirty="0"/>
              <a:t> by NHEJ. </a:t>
            </a:r>
          </a:p>
          <a:p>
            <a:endParaRPr lang="nb-NO" baseline="0" dirty="0"/>
          </a:p>
          <a:p>
            <a:r>
              <a:rPr lang="nb-NO" baseline="0" dirty="0" err="1"/>
              <a:t>Chromotripsis</a:t>
            </a:r>
            <a:r>
              <a:rPr lang="nb-NO" baseline="0" dirty="0"/>
              <a:t>: A massive rearrangement happening at </a:t>
            </a:r>
            <a:r>
              <a:rPr lang="nb-NO" baseline="0" dirty="0" err="1"/>
              <a:t>the</a:t>
            </a:r>
            <a:r>
              <a:rPr lang="nb-NO" baseline="0" dirty="0"/>
              <a:t> same time. Replication dependent. Massive stall in </a:t>
            </a:r>
            <a:r>
              <a:rPr lang="nb-NO" baseline="0" dirty="0" err="1"/>
              <a:t>replication</a:t>
            </a:r>
            <a:r>
              <a:rPr lang="nb-NO" baseline="0" dirty="0"/>
              <a:t>, </a:t>
            </a:r>
            <a:r>
              <a:rPr lang="nb-NO" baseline="0" dirty="0" err="1"/>
              <a:t>cause</a:t>
            </a:r>
            <a:r>
              <a:rPr lang="nb-NO" baseline="0" dirty="0"/>
              <a:t> </a:t>
            </a:r>
            <a:r>
              <a:rPr lang="nb-NO" baseline="0" dirty="0" err="1"/>
              <a:t>replication</a:t>
            </a:r>
            <a:r>
              <a:rPr lang="nb-NO" baseline="0" dirty="0"/>
              <a:t> </a:t>
            </a:r>
            <a:r>
              <a:rPr lang="nb-NO" baseline="0" dirty="0" err="1"/>
              <a:t>complexes</a:t>
            </a:r>
            <a:r>
              <a:rPr lang="nb-NO" baseline="0" dirty="0"/>
              <a:t> to start </a:t>
            </a:r>
            <a:r>
              <a:rPr lang="nb-NO" baseline="0" dirty="0" err="1"/>
              <a:t>replicating</a:t>
            </a:r>
            <a:r>
              <a:rPr lang="nb-NO" baseline="0" dirty="0"/>
              <a:t> at </a:t>
            </a:r>
            <a:r>
              <a:rPr lang="nb-NO" baseline="0" dirty="0" err="1"/>
              <a:t>other</a:t>
            </a:r>
            <a:r>
              <a:rPr lang="nb-NO" baseline="0" dirty="0"/>
              <a:t> </a:t>
            </a:r>
            <a:r>
              <a:rPr lang="nb-NO" baseline="0" dirty="0" err="1"/>
              <a:t>chromosomes</a:t>
            </a:r>
            <a:r>
              <a:rPr lang="nb-NO" baseline="0" dirty="0"/>
              <a:t>, </a:t>
            </a:r>
            <a:r>
              <a:rPr lang="nb-NO" baseline="0" dirty="0" err="1"/>
              <a:t>whill</a:t>
            </a:r>
            <a:r>
              <a:rPr lang="nb-NO" baseline="0" dirty="0"/>
              <a:t> still </a:t>
            </a:r>
            <a:r>
              <a:rPr lang="nb-NO" baseline="0" dirty="0" err="1"/>
              <a:t>attached</a:t>
            </a:r>
            <a:r>
              <a:rPr lang="nb-NO" baseline="0" dirty="0"/>
              <a:t> to </a:t>
            </a:r>
            <a:r>
              <a:rPr lang="nb-NO" baseline="0" dirty="0" err="1"/>
              <a:t>the</a:t>
            </a:r>
            <a:r>
              <a:rPr lang="nb-NO" baseline="0" dirty="0"/>
              <a:t> </a:t>
            </a:r>
            <a:r>
              <a:rPr lang="nb-NO" baseline="0" dirty="0" err="1"/>
              <a:t>previous</a:t>
            </a:r>
            <a:r>
              <a:rPr lang="nb-NO" baseline="0" dirty="0"/>
              <a:t> </a:t>
            </a:r>
            <a:r>
              <a:rPr lang="nb-NO" baseline="0" dirty="0" err="1"/>
              <a:t>chromosome</a:t>
            </a:r>
            <a:r>
              <a:rPr lang="nb-NO" baseline="0" dirty="0"/>
              <a:t>? </a:t>
            </a:r>
            <a:endParaRPr lang="nb-NO" dirty="0"/>
          </a:p>
        </p:txBody>
      </p:sp>
      <p:sp>
        <p:nvSpPr>
          <p:cNvPr id="4" name="Slide Number Placeholder 3"/>
          <p:cNvSpPr>
            <a:spLocks noGrp="1"/>
          </p:cNvSpPr>
          <p:nvPr>
            <p:ph type="sldNum" sz="quarter" idx="10"/>
          </p:nvPr>
        </p:nvSpPr>
        <p:spPr/>
        <p:txBody>
          <a:bodyPr/>
          <a:lstStyle/>
          <a:p>
            <a:fld id="{4AC9A145-3BD7-48FB-AAC3-7EECF1D4101E}" type="slidenum">
              <a:rPr lang="nb-NO" smtClean="0"/>
              <a:t>41</a:t>
            </a:fld>
            <a:endParaRPr lang="nb-NO"/>
          </a:p>
        </p:txBody>
      </p:sp>
    </p:spTree>
    <p:extLst>
      <p:ext uri="{BB962C8B-B14F-4D97-AF65-F5344CB8AC3E}">
        <p14:creationId xmlns:p14="http://schemas.microsoft.com/office/powerpoint/2010/main" val="541748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a:p>
            <a:r>
              <a:rPr lang="nb-NO" dirty="0"/>
              <a:t>Massive </a:t>
            </a:r>
            <a:r>
              <a:rPr lang="nb-NO" dirty="0" err="1"/>
              <a:t>chromosomal</a:t>
            </a:r>
            <a:r>
              <a:rPr lang="nb-NO" dirty="0"/>
              <a:t> translocations in</a:t>
            </a:r>
            <a:r>
              <a:rPr lang="nb-NO" baseline="0" dirty="0"/>
              <a:t> cancers. </a:t>
            </a:r>
            <a:r>
              <a:rPr lang="nb-NO" baseline="0" dirty="0" err="1"/>
              <a:t>Two</a:t>
            </a:r>
            <a:r>
              <a:rPr lang="nb-NO" baseline="0" dirty="0"/>
              <a:t> </a:t>
            </a:r>
            <a:r>
              <a:rPr lang="nb-NO" baseline="0" dirty="0" err="1"/>
              <a:t>examples</a:t>
            </a:r>
            <a:r>
              <a:rPr lang="nb-NO" baseline="0" dirty="0"/>
              <a:t> </a:t>
            </a:r>
            <a:r>
              <a:rPr lang="nb-NO" baseline="0" dirty="0" err="1"/>
              <a:t>of</a:t>
            </a:r>
            <a:r>
              <a:rPr lang="nb-NO" baseline="0" dirty="0"/>
              <a:t> </a:t>
            </a:r>
            <a:r>
              <a:rPr lang="nb-NO" baseline="0" dirty="0" err="1"/>
              <a:t>how</a:t>
            </a:r>
            <a:r>
              <a:rPr lang="nb-NO" baseline="0" dirty="0"/>
              <a:t> </a:t>
            </a:r>
            <a:r>
              <a:rPr lang="nb-NO" baseline="0" dirty="0" err="1"/>
              <a:t>they</a:t>
            </a:r>
            <a:r>
              <a:rPr lang="nb-NO" baseline="0" dirty="0"/>
              <a:t> </a:t>
            </a:r>
            <a:r>
              <a:rPr lang="nb-NO" baseline="0" dirty="0" err="1"/>
              <a:t>might</a:t>
            </a:r>
            <a:r>
              <a:rPr lang="nb-NO" baseline="0" dirty="0"/>
              <a:t> </a:t>
            </a:r>
            <a:r>
              <a:rPr lang="nb-NO" baseline="0" dirty="0" err="1"/>
              <a:t>occur</a:t>
            </a:r>
            <a:r>
              <a:rPr lang="nb-NO" baseline="0" dirty="0"/>
              <a:t>: </a:t>
            </a:r>
            <a:r>
              <a:rPr lang="nb-NO" baseline="0" dirty="0" err="1"/>
              <a:t>example</a:t>
            </a:r>
            <a:r>
              <a:rPr lang="nb-NO" baseline="0" dirty="0"/>
              <a:t> 2:</a:t>
            </a:r>
            <a:endParaRPr lang="nb-NO" dirty="0"/>
          </a:p>
          <a:p>
            <a:endParaRPr lang="nb-NO" dirty="0"/>
          </a:p>
          <a:p>
            <a:endParaRPr lang="nb-NO" dirty="0"/>
          </a:p>
          <a:p>
            <a:r>
              <a:rPr lang="nb-NO" dirty="0"/>
              <a:t>Replication </a:t>
            </a:r>
            <a:r>
              <a:rPr lang="nb-NO" dirty="0" err="1"/>
              <a:t>complex</a:t>
            </a:r>
            <a:r>
              <a:rPr lang="nb-NO" dirty="0"/>
              <a:t> travels </a:t>
            </a:r>
            <a:r>
              <a:rPr lang="nb-NO" dirty="0" err="1"/>
              <a:t>along</a:t>
            </a:r>
            <a:r>
              <a:rPr lang="nb-NO" dirty="0"/>
              <a:t> </a:t>
            </a:r>
            <a:r>
              <a:rPr lang="nb-NO" dirty="0" err="1"/>
              <a:t>the</a:t>
            </a:r>
            <a:r>
              <a:rPr lang="nb-NO" dirty="0"/>
              <a:t> DNA,</a:t>
            </a:r>
            <a:r>
              <a:rPr lang="nb-NO" baseline="0" dirty="0"/>
              <a:t> </a:t>
            </a:r>
            <a:r>
              <a:rPr lang="nb-NO" baseline="0" dirty="0" err="1"/>
              <a:t>but</a:t>
            </a:r>
            <a:r>
              <a:rPr lang="nb-NO" baseline="0" dirty="0"/>
              <a:t> stop (</a:t>
            </a:r>
            <a:r>
              <a:rPr lang="nb-NO" baseline="0" dirty="0" err="1"/>
              <a:t>stalled</a:t>
            </a:r>
            <a:r>
              <a:rPr lang="nb-NO" baseline="0" dirty="0"/>
              <a:t>) under stress. This </a:t>
            </a:r>
            <a:r>
              <a:rPr lang="nb-NO" baseline="0" dirty="0" err="1"/>
              <a:t>leaves</a:t>
            </a:r>
            <a:r>
              <a:rPr lang="nb-NO" baseline="0" dirty="0"/>
              <a:t> a </a:t>
            </a:r>
            <a:r>
              <a:rPr lang="nb-NO" baseline="0" dirty="0" err="1"/>
              <a:t>dsDNA</a:t>
            </a:r>
            <a:r>
              <a:rPr lang="nb-NO" baseline="0" dirty="0"/>
              <a:t> end</a:t>
            </a:r>
          </a:p>
          <a:p>
            <a:endParaRPr lang="nb-NO" baseline="0" dirty="0"/>
          </a:p>
          <a:p>
            <a:r>
              <a:rPr lang="nb-NO" baseline="0" dirty="0" err="1"/>
              <a:t>Additional</a:t>
            </a:r>
            <a:r>
              <a:rPr lang="nb-NO" baseline="0" dirty="0"/>
              <a:t> note: </a:t>
            </a:r>
            <a:r>
              <a:rPr lang="nb-NO" baseline="0" dirty="0" err="1"/>
              <a:t>Sometimes</a:t>
            </a:r>
            <a:r>
              <a:rPr lang="nb-NO" baseline="0" dirty="0"/>
              <a:t> </a:t>
            </a:r>
            <a:r>
              <a:rPr lang="nb-NO" baseline="0" dirty="0" err="1"/>
              <a:t>only</a:t>
            </a:r>
            <a:r>
              <a:rPr lang="nb-NO" baseline="0" dirty="0"/>
              <a:t> one </a:t>
            </a:r>
            <a:r>
              <a:rPr lang="nb-NO" baseline="0" dirty="0" err="1"/>
              <a:t>chromosome</a:t>
            </a:r>
            <a:r>
              <a:rPr lang="nb-NO" baseline="0" dirty="0"/>
              <a:t> </a:t>
            </a:r>
            <a:r>
              <a:rPr lang="nb-NO" baseline="0" dirty="0" err="1"/>
              <a:t>affected</a:t>
            </a:r>
            <a:r>
              <a:rPr lang="nb-NO" baseline="0" dirty="0"/>
              <a:t>. </a:t>
            </a:r>
            <a:r>
              <a:rPr lang="nb-NO" baseline="0" dirty="0" err="1"/>
              <a:t>Speculated</a:t>
            </a:r>
            <a:r>
              <a:rPr lang="nb-NO" baseline="0" dirty="0"/>
              <a:t> </a:t>
            </a:r>
            <a:r>
              <a:rPr lang="nb-NO" baseline="0" dirty="0" err="1"/>
              <a:t>that</a:t>
            </a:r>
            <a:r>
              <a:rPr lang="nb-NO" baseline="0" dirty="0"/>
              <a:t> </a:t>
            </a:r>
            <a:r>
              <a:rPr lang="nb-NO" baseline="0" dirty="0" err="1"/>
              <a:t>this</a:t>
            </a:r>
            <a:r>
              <a:rPr lang="nb-NO" baseline="0" dirty="0"/>
              <a:t> </a:t>
            </a:r>
            <a:r>
              <a:rPr lang="nb-NO" baseline="0" dirty="0" err="1"/>
              <a:t>can</a:t>
            </a:r>
            <a:r>
              <a:rPr lang="nb-NO" baseline="0" dirty="0"/>
              <a:t> be </a:t>
            </a:r>
            <a:r>
              <a:rPr lang="nb-NO" baseline="0" dirty="0" err="1"/>
              <a:t>caused</a:t>
            </a:r>
            <a:r>
              <a:rPr lang="nb-NO" baseline="0" dirty="0"/>
              <a:t> by </a:t>
            </a:r>
            <a:r>
              <a:rPr lang="nb-NO" baseline="0" dirty="0" err="1"/>
              <a:t>chromosomes</a:t>
            </a:r>
            <a:r>
              <a:rPr lang="nb-NO" baseline="0" dirty="0"/>
              <a:t> </a:t>
            </a:r>
            <a:r>
              <a:rPr lang="nb-NO" baseline="0" dirty="0" err="1"/>
              <a:t>entering</a:t>
            </a:r>
            <a:r>
              <a:rPr lang="nb-NO" baseline="0" dirty="0"/>
              <a:t> micro-</a:t>
            </a:r>
            <a:r>
              <a:rPr lang="nb-NO" baseline="0" dirty="0" err="1"/>
              <a:t>nuclei</a:t>
            </a:r>
            <a:r>
              <a:rPr lang="nb-NO" baseline="0" dirty="0"/>
              <a:t>, </a:t>
            </a:r>
            <a:r>
              <a:rPr lang="nb-NO" baseline="0" dirty="0" err="1"/>
              <a:t>where</a:t>
            </a:r>
            <a:r>
              <a:rPr lang="nb-NO" baseline="0" dirty="0"/>
              <a:t> </a:t>
            </a:r>
            <a:r>
              <a:rPr lang="nb-NO" baseline="0" dirty="0" err="1"/>
              <a:t>they</a:t>
            </a:r>
            <a:r>
              <a:rPr lang="nb-NO" baseline="0" dirty="0"/>
              <a:t> </a:t>
            </a:r>
            <a:r>
              <a:rPr lang="nb-NO" baseline="0" dirty="0" err="1"/>
              <a:t>are</a:t>
            </a:r>
            <a:r>
              <a:rPr lang="nb-NO" baseline="0" dirty="0"/>
              <a:t> </a:t>
            </a:r>
            <a:r>
              <a:rPr lang="nb-NO" baseline="0" dirty="0" err="1"/>
              <a:t>highly</a:t>
            </a:r>
            <a:r>
              <a:rPr lang="nb-NO" baseline="0" dirty="0"/>
              <a:t> </a:t>
            </a:r>
            <a:r>
              <a:rPr lang="nb-NO" baseline="0" dirty="0" err="1"/>
              <a:t>instable</a:t>
            </a:r>
            <a:r>
              <a:rPr lang="nb-NO" baseline="0" dirty="0"/>
              <a:t>, </a:t>
            </a:r>
            <a:r>
              <a:rPr lang="nb-NO" baseline="0" dirty="0" err="1"/>
              <a:t>get</a:t>
            </a:r>
            <a:r>
              <a:rPr lang="nb-NO" baseline="0" dirty="0"/>
              <a:t> </a:t>
            </a:r>
            <a:r>
              <a:rPr lang="nb-NO" baseline="0" dirty="0" err="1"/>
              <a:t>rearranged</a:t>
            </a:r>
            <a:r>
              <a:rPr lang="nb-NO" baseline="0" dirty="0"/>
              <a:t>, and re-</a:t>
            </a:r>
            <a:r>
              <a:rPr lang="nb-NO" baseline="0" dirty="0" err="1"/>
              <a:t>incoroprated</a:t>
            </a:r>
            <a:r>
              <a:rPr lang="nb-NO" baseline="0" dirty="0"/>
              <a:t> </a:t>
            </a:r>
            <a:r>
              <a:rPr lang="nb-NO" baseline="0" dirty="0" err="1"/>
              <a:t>into</a:t>
            </a:r>
            <a:r>
              <a:rPr lang="nb-NO" baseline="0" dirty="0"/>
              <a:t> </a:t>
            </a:r>
            <a:r>
              <a:rPr lang="nb-NO" baseline="0" dirty="0" err="1"/>
              <a:t>the</a:t>
            </a:r>
            <a:r>
              <a:rPr lang="nb-NO" baseline="0" dirty="0"/>
              <a:t> </a:t>
            </a:r>
            <a:r>
              <a:rPr lang="nb-NO" baseline="0" dirty="0" err="1"/>
              <a:t>nucleus</a:t>
            </a:r>
            <a:r>
              <a:rPr lang="nb-NO" baseline="0" dirty="0"/>
              <a:t>. </a:t>
            </a:r>
            <a:r>
              <a:rPr lang="nb-NO" baseline="0" dirty="0" err="1"/>
              <a:t>Highly</a:t>
            </a:r>
            <a:r>
              <a:rPr lang="nb-NO" baseline="0" dirty="0"/>
              <a:t> </a:t>
            </a:r>
            <a:r>
              <a:rPr lang="nb-NO" baseline="0" dirty="0" err="1"/>
              <a:t>speculative</a:t>
            </a:r>
            <a:endParaRPr lang="nb-NO" baseline="0" dirty="0"/>
          </a:p>
          <a:p>
            <a:endParaRPr lang="nb-NO" baseline="0" dirty="0"/>
          </a:p>
          <a:p>
            <a:r>
              <a:rPr lang="nb-NO" baseline="0" dirty="0" err="1"/>
              <a:t>Microhomology</a:t>
            </a:r>
            <a:r>
              <a:rPr lang="nb-NO" baseline="0" dirty="0"/>
              <a:t> is in contrast to </a:t>
            </a:r>
            <a:r>
              <a:rPr lang="nb-NO" baseline="0" dirty="0" err="1"/>
              <a:t>the</a:t>
            </a:r>
            <a:r>
              <a:rPr lang="nb-NO" baseline="0" dirty="0"/>
              <a:t> </a:t>
            </a:r>
            <a:r>
              <a:rPr lang="nb-NO" baseline="0" dirty="0" err="1"/>
              <a:t>extensive</a:t>
            </a:r>
            <a:r>
              <a:rPr lang="nb-NO" baseline="0" dirty="0"/>
              <a:t> </a:t>
            </a:r>
            <a:r>
              <a:rPr lang="nb-NO" baseline="0" dirty="0" err="1"/>
              <a:t>homology</a:t>
            </a:r>
            <a:r>
              <a:rPr lang="nb-NO" baseline="0" dirty="0"/>
              <a:t> </a:t>
            </a:r>
            <a:r>
              <a:rPr lang="nb-NO" baseline="0" dirty="0" err="1"/>
              <a:t>required</a:t>
            </a:r>
            <a:r>
              <a:rPr lang="nb-NO" baseline="0" dirty="0"/>
              <a:t> for NAHR</a:t>
            </a:r>
            <a:endParaRPr lang="nb-NO" dirty="0"/>
          </a:p>
        </p:txBody>
      </p:sp>
      <p:sp>
        <p:nvSpPr>
          <p:cNvPr id="4" name="Slide Number Placeholder 3"/>
          <p:cNvSpPr>
            <a:spLocks noGrp="1"/>
          </p:cNvSpPr>
          <p:nvPr>
            <p:ph type="sldNum" sz="quarter" idx="10"/>
          </p:nvPr>
        </p:nvSpPr>
        <p:spPr/>
        <p:txBody>
          <a:bodyPr/>
          <a:lstStyle/>
          <a:p>
            <a:fld id="{4AC9A145-3BD7-48FB-AAC3-7EECF1D4101E}" type="slidenum">
              <a:rPr lang="nb-NO" smtClean="0"/>
              <a:t>42</a:t>
            </a:fld>
            <a:endParaRPr lang="nb-NO"/>
          </a:p>
        </p:txBody>
      </p:sp>
    </p:spTree>
    <p:extLst>
      <p:ext uri="{BB962C8B-B14F-4D97-AF65-F5344CB8AC3E}">
        <p14:creationId xmlns:p14="http://schemas.microsoft.com/office/powerpoint/2010/main" val="32889921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err="1"/>
              <a:t>They</a:t>
            </a:r>
            <a:r>
              <a:rPr lang="nb-NO" dirty="0"/>
              <a:t> </a:t>
            </a:r>
            <a:r>
              <a:rPr lang="nb-NO" dirty="0" err="1"/>
              <a:t>are</a:t>
            </a:r>
            <a:r>
              <a:rPr lang="nb-NO" baseline="0" dirty="0"/>
              <a:t> </a:t>
            </a:r>
            <a:r>
              <a:rPr lang="nb-NO" baseline="0" dirty="0" err="1"/>
              <a:t>capped</a:t>
            </a:r>
            <a:r>
              <a:rPr lang="nb-NO" baseline="0" dirty="0"/>
              <a:t>, </a:t>
            </a:r>
            <a:r>
              <a:rPr lang="nb-NO" baseline="0" dirty="0" err="1"/>
              <a:t>spliced</a:t>
            </a:r>
            <a:r>
              <a:rPr lang="nb-NO" baseline="0" dirty="0"/>
              <a:t> and </a:t>
            </a:r>
            <a:r>
              <a:rPr lang="nb-NO" baseline="0" dirty="0" err="1"/>
              <a:t>poly-adenylated</a:t>
            </a:r>
            <a:r>
              <a:rPr lang="nb-NO" baseline="0" dirty="0"/>
              <a:t>. In </a:t>
            </a:r>
            <a:r>
              <a:rPr lang="nb-NO" baseline="0" dirty="0" err="1"/>
              <a:t>many</a:t>
            </a:r>
            <a:r>
              <a:rPr lang="nb-NO" baseline="0" dirty="0"/>
              <a:t> </a:t>
            </a:r>
            <a:r>
              <a:rPr lang="nb-NO" baseline="0" dirty="0" err="1"/>
              <a:t>ways</a:t>
            </a:r>
            <a:r>
              <a:rPr lang="nb-NO" baseline="0" dirty="0"/>
              <a:t>, </a:t>
            </a:r>
            <a:r>
              <a:rPr lang="nb-NO" baseline="0" dirty="0" err="1"/>
              <a:t>they</a:t>
            </a:r>
            <a:r>
              <a:rPr lang="nb-NO" baseline="0" dirty="0"/>
              <a:t> </a:t>
            </a:r>
            <a:r>
              <a:rPr lang="nb-NO" baseline="0" dirty="0" err="1"/>
              <a:t>look</a:t>
            </a:r>
            <a:r>
              <a:rPr lang="nb-NO" baseline="0" dirty="0"/>
              <a:t> like normal </a:t>
            </a:r>
            <a:r>
              <a:rPr lang="nb-NO" baseline="0" dirty="0" err="1"/>
              <a:t>mRNA</a:t>
            </a:r>
            <a:r>
              <a:rPr lang="nb-NO" baseline="0" dirty="0"/>
              <a:t>, </a:t>
            </a:r>
            <a:r>
              <a:rPr lang="nb-NO" baseline="0" dirty="0" err="1"/>
              <a:t>only</a:t>
            </a:r>
            <a:r>
              <a:rPr lang="nb-NO" baseline="0" dirty="0"/>
              <a:t> </a:t>
            </a:r>
            <a:r>
              <a:rPr lang="nb-NO" baseline="0" dirty="0" err="1"/>
              <a:t>that</a:t>
            </a:r>
            <a:r>
              <a:rPr lang="nb-NO" baseline="0" dirty="0"/>
              <a:t> </a:t>
            </a:r>
            <a:r>
              <a:rPr lang="nb-NO" baseline="0" dirty="0" err="1"/>
              <a:t>they</a:t>
            </a:r>
            <a:r>
              <a:rPr lang="nb-NO" baseline="0" dirty="0"/>
              <a:t> </a:t>
            </a:r>
            <a:r>
              <a:rPr lang="nb-NO" baseline="0" dirty="0" err="1"/>
              <a:t>are</a:t>
            </a:r>
            <a:r>
              <a:rPr lang="nb-NO" baseline="0" dirty="0"/>
              <a:t> </a:t>
            </a:r>
            <a:r>
              <a:rPr lang="nb-NO" baseline="0" dirty="0" err="1"/>
              <a:t>npt</a:t>
            </a:r>
            <a:r>
              <a:rPr lang="nb-NO" baseline="0" dirty="0"/>
              <a:t> </a:t>
            </a:r>
            <a:r>
              <a:rPr lang="nb-NO" baseline="0" dirty="0" err="1"/>
              <a:t>translated</a:t>
            </a:r>
            <a:r>
              <a:rPr lang="nb-NO" baseline="0" dirty="0"/>
              <a:t>.</a:t>
            </a:r>
          </a:p>
          <a:p>
            <a:endParaRPr lang="nb-NO" baseline="0" dirty="0"/>
          </a:p>
          <a:p>
            <a:r>
              <a:rPr lang="nb-NO" baseline="0" dirty="0"/>
              <a:t>It has </a:t>
            </a:r>
            <a:r>
              <a:rPr lang="nb-NO" baseline="0" dirty="0" err="1"/>
              <a:t>been</a:t>
            </a:r>
            <a:r>
              <a:rPr lang="nb-NO" baseline="0" dirty="0"/>
              <a:t> </a:t>
            </a:r>
            <a:r>
              <a:rPr lang="nb-NO" baseline="0" dirty="0" err="1"/>
              <a:t>speculated</a:t>
            </a:r>
            <a:r>
              <a:rPr lang="nb-NO" baseline="0" dirty="0"/>
              <a:t> </a:t>
            </a:r>
            <a:r>
              <a:rPr lang="nb-NO" baseline="0" dirty="0" err="1"/>
              <a:t>that</a:t>
            </a:r>
            <a:r>
              <a:rPr lang="nb-NO" baseline="0" dirty="0"/>
              <a:t> </a:t>
            </a:r>
            <a:r>
              <a:rPr lang="nb-NO" baseline="0" dirty="0" err="1"/>
              <a:t>many</a:t>
            </a:r>
            <a:r>
              <a:rPr lang="nb-NO" baseline="0" dirty="0"/>
              <a:t> </a:t>
            </a:r>
            <a:r>
              <a:rPr lang="nb-NO" baseline="0" dirty="0" err="1"/>
              <a:t>of</a:t>
            </a:r>
            <a:r>
              <a:rPr lang="nb-NO" baseline="0" dirty="0"/>
              <a:t> </a:t>
            </a:r>
            <a:r>
              <a:rPr lang="nb-NO" baseline="0" dirty="0" err="1"/>
              <a:t>the</a:t>
            </a:r>
            <a:r>
              <a:rPr lang="nb-NO" baseline="0" dirty="0"/>
              <a:t> ORF-genes </a:t>
            </a:r>
            <a:r>
              <a:rPr lang="nb-NO" baseline="0" dirty="0" err="1"/>
              <a:t>are</a:t>
            </a:r>
            <a:r>
              <a:rPr lang="nb-NO" baseline="0" dirty="0"/>
              <a:t> </a:t>
            </a:r>
            <a:r>
              <a:rPr lang="nb-NO" baseline="0" dirty="0" err="1"/>
              <a:t>actually</a:t>
            </a:r>
            <a:r>
              <a:rPr lang="nb-NO" baseline="0" dirty="0"/>
              <a:t> more </a:t>
            </a:r>
            <a:r>
              <a:rPr lang="nb-NO" baseline="0" dirty="0" err="1"/>
              <a:t>resembling</a:t>
            </a:r>
            <a:r>
              <a:rPr lang="nb-NO" baseline="0" dirty="0"/>
              <a:t> </a:t>
            </a:r>
            <a:r>
              <a:rPr lang="nb-NO" baseline="0" dirty="0" err="1"/>
              <a:t>lncRNA</a:t>
            </a:r>
            <a:r>
              <a:rPr lang="nb-NO" baseline="0"/>
              <a:t>…</a:t>
            </a:r>
            <a:endParaRPr lang="nb-NO"/>
          </a:p>
        </p:txBody>
      </p:sp>
      <p:sp>
        <p:nvSpPr>
          <p:cNvPr id="4" name="Slide Number Placeholder 3"/>
          <p:cNvSpPr>
            <a:spLocks noGrp="1"/>
          </p:cNvSpPr>
          <p:nvPr>
            <p:ph type="sldNum" sz="quarter" idx="10"/>
          </p:nvPr>
        </p:nvSpPr>
        <p:spPr/>
        <p:txBody>
          <a:bodyPr/>
          <a:lstStyle/>
          <a:p>
            <a:fld id="{4AC9A145-3BD7-48FB-AAC3-7EECF1D4101E}" type="slidenum">
              <a:rPr lang="nb-NO" smtClean="0"/>
              <a:t>43</a:t>
            </a:fld>
            <a:endParaRPr lang="nb-NO"/>
          </a:p>
        </p:txBody>
      </p:sp>
    </p:spTree>
    <p:extLst>
      <p:ext uri="{BB962C8B-B14F-4D97-AF65-F5344CB8AC3E}">
        <p14:creationId xmlns:p14="http://schemas.microsoft.com/office/powerpoint/2010/main" val="36257611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err="1"/>
              <a:t>They</a:t>
            </a:r>
            <a:r>
              <a:rPr lang="nb-NO" dirty="0"/>
              <a:t> </a:t>
            </a:r>
            <a:r>
              <a:rPr lang="nb-NO" dirty="0" err="1"/>
              <a:t>are</a:t>
            </a:r>
            <a:r>
              <a:rPr lang="nb-NO" baseline="0" dirty="0"/>
              <a:t> </a:t>
            </a:r>
            <a:r>
              <a:rPr lang="nb-NO" baseline="0" dirty="0" err="1"/>
              <a:t>capped</a:t>
            </a:r>
            <a:r>
              <a:rPr lang="nb-NO" baseline="0" dirty="0"/>
              <a:t>, </a:t>
            </a:r>
            <a:r>
              <a:rPr lang="nb-NO" baseline="0" dirty="0" err="1"/>
              <a:t>spliced</a:t>
            </a:r>
            <a:r>
              <a:rPr lang="nb-NO" baseline="0" dirty="0"/>
              <a:t> and </a:t>
            </a:r>
            <a:r>
              <a:rPr lang="nb-NO" baseline="0" dirty="0" err="1"/>
              <a:t>poly-adenylated</a:t>
            </a:r>
            <a:r>
              <a:rPr lang="nb-NO" baseline="0" dirty="0"/>
              <a:t>. In </a:t>
            </a:r>
            <a:r>
              <a:rPr lang="nb-NO" baseline="0" dirty="0" err="1"/>
              <a:t>many</a:t>
            </a:r>
            <a:r>
              <a:rPr lang="nb-NO" baseline="0" dirty="0"/>
              <a:t> </a:t>
            </a:r>
            <a:r>
              <a:rPr lang="nb-NO" baseline="0" dirty="0" err="1"/>
              <a:t>ways</a:t>
            </a:r>
            <a:r>
              <a:rPr lang="nb-NO" baseline="0" dirty="0"/>
              <a:t>, </a:t>
            </a:r>
            <a:r>
              <a:rPr lang="nb-NO" baseline="0" dirty="0" err="1"/>
              <a:t>they</a:t>
            </a:r>
            <a:r>
              <a:rPr lang="nb-NO" baseline="0" dirty="0"/>
              <a:t> </a:t>
            </a:r>
            <a:r>
              <a:rPr lang="nb-NO" baseline="0" dirty="0" err="1"/>
              <a:t>look</a:t>
            </a:r>
            <a:r>
              <a:rPr lang="nb-NO" baseline="0" dirty="0"/>
              <a:t> like normal </a:t>
            </a:r>
            <a:r>
              <a:rPr lang="nb-NO" baseline="0" dirty="0" err="1"/>
              <a:t>mRNA</a:t>
            </a:r>
            <a:r>
              <a:rPr lang="nb-NO" baseline="0" dirty="0"/>
              <a:t>, </a:t>
            </a:r>
            <a:r>
              <a:rPr lang="nb-NO" baseline="0" dirty="0" err="1"/>
              <a:t>only</a:t>
            </a:r>
            <a:r>
              <a:rPr lang="nb-NO" baseline="0" dirty="0"/>
              <a:t> </a:t>
            </a:r>
            <a:r>
              <a:rPr lang="nb-NO" baseline="0" dirty="0" err="1"/>
              <a:t>that</a:t>
            </a:r>
            <a:r>
              <a:rPr lang="nb-NO" baseline="0" dirty="0"/>
              <a:t> </a:t>
            </a:r>
            <a:r>
              <a:rPr lang="nb-NO" baseline="0" dirty="0" err="1"/>
              <a:t>they</a:t>
            </a:r>
            <a:r>
              <a:rPr lang="nb-NO" baseline="0" dirty="0"/>
              <a:t> </a:t>
            </a:r>
            <a:r>
              <a:rPr lang="nb-NO" baseline="0" dirty="0" err="1"/>
              <a:t>are</a:t>
            </a:r>
            <a:r>
              <a:rPr lang="nb-NO" baseline="0" dirty="0"/>
              <a:t> </a:t>
            </a:r>
            <a:r>
              <a:rPr lang="nb-NO" baseline="0" dirty="0" err="1"/>
              <a:t>npt</a:t>
            </a:r>
            <a:r>
              <a:rPr lang="nb-NO" baseline="0" dirty="0"/>
              <a:t> </a:t>
            </a:r>
            <a:r>
              <a:rPr lang="nb-NO" baseline="0" dirty="0" err="1"/>
              <a:t>translated</a:t>
            </a:r>
            <a:r>
              <a:rPr lang="nb-NO" baseline="0" dirty="0"/>
              <a:t>.</a:t>
            </a:r>
          </a:p>
          <a:p>
            <a:endParaRPr lang="nb-NO" baseline="0" dirty="0"/>
          </a:p>
          <a:p>
            <a:r>
              <a:rPr lang="nb-NO" baseline="0" dirty="0"/>
              <a:t>It has </a:t>
            </a:r>
            <a:r>
              <a:rPr lang="nb-NO" baseline="0" dirty="0" err="1"/>
              <a:t>been</a:t>
            </a:r>
            <a:r>
              <a:rPr lang="nb-NO" baseline="0" dirty="0"/>
              <a:t> </a:t>
            </a:r>
            <a:r>
              <a:rPr lang="nb-NO" baseline="0" dirty="0" err="1"/>
              <a:t>speculated</a:t>
            </a:r>
            <a:r>
              <a:rPr lang="nb-NO" baseline="0" dirty="0"/>
              <a:t> </a:t>
            </a:r>
            <a:r>
              <a:rPr lang="nb-NO" baseline="0" dirty="0" err="1"/>
              <a:t>that</a:t>
            </a:r>
            <a:r>
              <a:rPr lang="nb-NO" baseline="0" dirty="0"/>
              <a:t> </a:t>
            </a:r>
            <a:r>
              <a:rPr lang="nb-NO" baseline="0" dirty="0" err="1"/>
              <a:t>many</a:t>
            </a:r>
            <a:r>
              <a:rPr lang="nb-NO" baseline="0" dirty="0"/>
              <a:t> </a:t>
            </a:r>
            <a:r>
              <a:rPr lang="nb-NO" baseline="0" dirty="0" err="1"/>
              <a:t>of</a:t>
            </a:r>
            <a:r>
              <a:rPr lang="nb-NO" baseline="0" dirty="0"/>
              <a:t> </a:t>
            </a:r>
            <a:r>
              <a:rPr lang="nb-NO" baseline="0" dirty="0" err="1"/>
              <a:t>the</a:t>
            </a:r>
            <a:r>
              <a:rPr lang="nb-NO" baseline="0" dirty="0"/>
              <a:t> ORF-genes </a:t>
            </a:r>
            <a:r>
              <a:rPr lang="nb-NO" baseline="0" dirty="0" err="1"/>
              <a:t>are</a:t>
            </a:r>
            <a:r>
              <a:rPr lang="nb-NO" baseline="0" dirty="0"/>
              <a:t> </a:t>
            </a:r>
            <a:r>
              <a:rPr lang="nb-NO" baseline="0" dirty="0" err="1"/>
              <a:t>actually</a:t>
            </a:r>
            <a:r>
              <a:rPr lang="nb-NO" baseline="0" dirty="0"/>
              <a:t> more </a:t>
            </a:r>
            <a:r>
              <a:rPr lang="nb-NO" baseline="0" dirty="0" err="1"/>
              <a:t>resembling</a:t>
            </a:r>
            <a:r>
              <a:rPr lang="nb-NO" baseline="0" dirty="0"/>
              <a:t> </a:t>
            </a:r>
            <a:r>
              <a:rPr lang="nb-NO" baseline="0" dirty="0" err="1"/>
              <a:t>lncRNA</a:t>
            </a:r>
            <a:r>
              <a:rPr lang="nb-NO" baseline="0"/>
              <a:t>…</a:t>
            </a:r>
            <a:endParaRPr lang="nb-NO"/>
          </a:p>
        </p:txBody>
      </p:sp>
      <p:sp>
        <p:nvSpPr>
          <p:cNvPr id="4" name="Slide Number Placeholder 3"/>
          <p:cNvSpPr>
            <a:spLocks noGrp="1"/>
          </p:cNvSpPr>
          <p:nvPr>
            <p:ph type="sldNum" sz="quarter" idx="10"/>
          </p:nvPr>
        </p:nvSpPr>
        <p:spPr/>
        <p:txBody>
          <a:bodyPr/>
          <a:lstStyle/>
          <a:p>
            <a:fld id="{4AC9A145-3BD7-48FB-AAC3-7EECF1D4101E}" type="slidenum">
              <a:rPr lang="nb-NO" smtClean="0"/>
              <a:t>44</a:t>
            </a:fld>
            <a:endParaRPr lang="nb-NO"/>
          </a:p>
        </p:txBody>
      </p:sp>
    </p:spTree>
    <p:extLst>
      <p:ext uri="{BB962C8B-B14F-4D97-AF65-F5344CB8AC3E}">
        <p14:creationId xmlns:p14="http://schemas.microsoft.com/office/powerpoint/2010/main" val="36257611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10"/>
          </p:nvPr>
        </p:nvSpPr>
        <p:spPr/>
        <p:txBody>
          <a:bodyPr/>
          <a:lstStyle/>
          <a:p>
            <a:fld id="{4AC9A145-3BD7-48FB-AAC3-7EECF1D4101E}" type="slidenum">
              <a:rPr lang="nb-NO" smtClean="0"/>
              <a:t>45</a:t>
            </a:fld>
            <a:endParaRPr lang="nb-NO"/>
          </a:p>
        </p:txBody>
      </p:sp>
    </p:spTree>
    <p:extLst>
      <p:ext uri="{BB962C8B-B14F-4D97-AF65-F5344CB8AC3E}">
        <p14:creationId xmlns:p14="http://schemas.microsoft.com/office/powerpoint/2010/main" val="29874650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The </a:t>
            </a:r>
            <a:r>
              <a:rPr lang="nb-NO" dirty="0" err="1"/>
              <a:t>figure</a:t>
            </a:r>
            <a:r>
              <a:rPr lang="nb-NO" dirty="0"/>
              <a:t> show </a:t>
            </a:r>
            <a:r>
              <a:rPr lang="nb-NO" dirty="0" err="1"/>
              <a:t>number</a:t>
            </a:r>
            <a:r>
              <a:rPr lang="nb-NO" baseline="0" dirty="0"/>
              <a:t> </a:t>
            </a:r>
            <a:r>
              <a:rPr lang="nb-NO" baseline="0" dirty="0" err="1"/>
              <a:t>of</a:t>
            </a:r>
            <a:r>
              <a:rPr lang="nb-NO" baseline="0" dirty="0"/>
              <a:t> </a:t>
            </a:r>
            <a:r>
              <a:rPr lang="nb-NO" baseline="0" dirty="0" err="1"/>
              <a:t>differentially</a:t>
            </a:r>
            <a:r>
              <a:rPr lang="nb-NO" baseline="0" dirty="0"/>
              <a:t> </a:t>
            </a:r>
            <a:r>
              <a:rPr lang="nb-NO" baseline="0" dirty="0" err="1"/>
              <a:t>expressed</a:t>
            </a:r>
            <a:r>
              <a:rPr lang="nb-NO" baseline="0" dirty="0"/>
              <a:t> genes (genes </a:t>
            </a:r>
            <a:r>
              <a:rPr lang="nb-NO" baseline="0" dirty="0" err="1"/>
              <a:t>affected</a:t>
            </a:r>
            <a:r>
              <a:rPr lang="nb-NO" baseline="0" dirty="0"/>
              <a:t>) </a:t>
            </a:r>
            <a:r>
              <a:rPr lang="nb-NO" baseline="0" dirty="0" err="1"/>
              <a:t>after</a:t>
            </a:r>
            <a:r>
              <a:rPr lang="nb-NO" baseline="0" dirty="0"/>
              <a:t> knockdown </a:t>
            </a:r>
            <a:r>
              <a:rPr lang="nb-NO" baseline="0" dirty="0" err="1"/>
              <a:t>of</a:t>
            </a:r>
            <a:r>
              <a:rPr lang="nb-NO" baseline="0" dirty="0"/>
              <a:t> 40 stem-</a:t>
            </a:r>
            <a:r>
              <a:rPr lang="nb-NO" baseline="0" dirty="0" err="1"/>
              <a:t>cell</a:t>
            </a:r>
            <a:r>
              <a:rPr lang="nb-NO" baseline="0" dirty="0"/>
              <a:t> proteins and 147 </a:t>
            </a:r>
            <a:r>
              <a:rPr lang="nb-NO" baseline="0" dirty="0" err="1"/>
              <a:t>lncRNA</a:t>
            </a:r>
            <a:r>
              <a:rPr lang="nb-NO" baseline="0" dirty="0"/>
              <a:t>. Not sure </a:t>
            </a:r>
            <a:r>
              <a:rPr lang="nb-NO" baseline="0" dirty="0" err="1"/>
              <a:t>what</a:t>
            </a:r>
            <a:r>
              <a:rPr lang="nb-NO" baseline="0" dirty="0"/>
              <a:t> </a:t>
            </a:r>
            <a:r>
              <a:rPr lang="nb-NO" baseline="0" dirty="0" err="1"/>
              <a:t>density</a:t>
            </a:r>
            <a:r>
              <a:rPr lang="nb-NO" baseline="0" dirty="0"/>
              <a:t> is, </a:t>
            </a:r>
            <a:r>
              <a:rPr lang="nb-NO" baseline="0" dirty="0" err="1"/>
              <a:t>but</a:t>
            </a:r>
            <a:r>
              <a:rPr lang="nb-NO" baseline="0" dirty="0"/>
              <a:t> </a:t>
            </a:r>
            <a:r>
              <a:rPr lang="nb-NO" baseline="0" dirty="0" err="1"/>
              <a:t>could</a:t>
            </a:r>
            <a:r>
              <a:rPr lang="nb-NO" baseline="0" dirty="0"/>
              <a:t> be </a:t>
            </a:r>
            <a:r>
              <a:rPr lang="nb-NO" baseline="0" dirty="0" err="1"/>
              <a:t>related</a:t>
            </a:r>
            <a:r>
              <a:rPr lang="nb-NO" baseline="0" dirty="0"/>
              <a:t> to </a:t>
            </a:r>
            <a:r>
              <a:rPr lang="nb-NO" baseline="0" dirty="0" err="1"/>
              <a:t>number</a:t>
            </a:r>
            <a:r>
              <a:rPr lang="nb-NO" baseline="0" dirty="0"/>
              <a:t> </a:t>
            </a:r>
            <a:r>
              <a:rPr lang="nb-NO" baseline="0" dirty="0" err="1"/>
              <a:t>of</a:t>
            </a:r>
            <a:r>
              <a:rPr lang="nb-NO" baseline="0" dirty="0"/>
              <a:t> </a:t>
            </a:r>
            <a:r>
              <a:rPr lang="nb-NO" baseline="0" dirty="0" err="1"/>
              <a:t>lncRNA</a:t>
            </a:r>
            <a:r>
              <a:rPr lang="nb-NO" baseline="0" dirty="0"/>
              <a:t>/proteins </a:t>
            </a:r>
            <a:r>
              <a:rPr lang="nb-NO" baseline="0" dirty="0" err="1"/>
              <a:t>affecting</a:t>
            </a:r>
            <a:r>
              <a:rPr lang="nb-NO" baseline="0" dirty="0"/>
              <a:t> </a:t>
            </a:r>
            <a:r>
              <a:rPr lang="nb-NO" baseline="0" dirty="0" err="1"/>
              <a:t>certain</a:t>
            </a:r>
            <a:r>
              <a:rPr lang="nb-NO" baseline="0" dirty="0"/>
              <a:t> </a:t>
            </a:r>
            <a:r>
              <a:rPr lang="nb-NO" baseline="0" dirty="0" err="1"/>
              <a:t>number</a:t>
            </a:r>
            <a:r>
              <a:rPr lang="nb-NO" baseline="0" dirty="0"/>
              <a:t> </a:t>
            </a:r>
            <a:r>
              <a:rPr lang="nb-NO" baseline="0" dirty="0" err="1"/>
              <a:t>of</a:t>
            </a:r>
            <a:r>
              <a:rPr lang="nb-NO" baseline="0" dirty="0"/>
              <a:t> genes (more </a:t>
            </a:r>
            <a:r>
              <a:rPr lang="nb-NO" baseline="0" dirty="0" err="1"/>
              <a:t>affect</a:t>
            </a:r>
            <a:r>
              <a:rPr lang="nb-NO" baseline="0" dirty="0"/>
              <a:t> &lt;600, and less </a:t>
            </a:r>
            <a:r>
              <a:rPr lang="nb-NO" baseline="0" dirty="0" err="1"/>
              <a:t>affect</a:t>
            </a:r>
            <a:r>
              <a:rPr lang="nb-NO" baseline="0" dirty="0"/>
              <a:t> &gt;600)</a:t>
            </a:r>
            <a:endParaRPr lang="nb-NO" dirty="0"/>
          </a:p>
        </p:txBody>
      </p:sp>
      <p:sp>
        <p:nvSpPr>
          <p:cNvPr id="4" name="Slide Number Placeholder 3"/>
          <p:cNvSpPr>
            <a:spLocks noGrp="1"/>
          </p:cNvSpPr>
          <p:nvPr>
            <p:ph type="sldNum" sz="quarter" idx="10"/>
          </p:nvPr>
        </p:nvSpPr>
        <p:spPr/>
        <p:txBody>
          <a:bodyPr/>
          <a:lstStyle/>
          <a:p>
            <a:fld id="{4AC9A145-3BD7-48FB-AAC3-7EECF1D4101E}" type="slidenum">
              <a:rPr lang="nb-NO" smtClean="0"/>
              <a:t>46</a:t>
            </a:fld>
            <a:endParaRPr lang="nb-NO"/>
          </a:p>
        </p:txBody>
      </p:sp>
    </p:spTree>
    <p:extLst>
      <p:ext uri="{BB962C8B-B14F-4D97-AF65-F5344CB8AC3E}">
        <p14:creationId xmlns:p14="http://schemas.microsoft.com/office/powerpoint/2010/main" val="41606306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10"/>
          </p:nvPr>
        </p:nvSpPr>
        <p:spPr/>
        <p:txBody>
          <a:bodyPr/>
          <a:lstStyle/>
          <a:p>
            <a:fld id="{4AC9A145-3BD7-48FB-AAC3-7EECF1D4101E}" type="slidenum">
              <a:rPr lang="nb-NO" smtClean="0"/>
              <a:t>47</a:t>
            </a:fld>
            <a:endParaRPr lang="nb-NO"/>
          </a:p>
        </p:txBody>
      </p:sp>
    </p:spTree>
    <p:extLst>
      <p:ext uri="{BB962C8B-B14F-4D97-AF65-F5344CB8AC3E}">
        <p14:creationId xmlns:p14="http://schemas.microsoft.com/office/powerpoint/2010/main" val="35308683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10"/>
          </p:nvPr>
        </p:nvSpPr>
        <p:spPr/>
        <p:txBody>
          <a:bodyPr/>
          <a:lstStyle/>
          <a:p>
            <a:fld id="{4AC9A145-3BD7-48FB-AAC3-7EECF1D4101E}" type="slidenum">
              <a:rPr lang="nb-NO" smtClean="0"/>
              <a:t>49</a:t>
            </a:fld>
            <a:endParaRPr lang="nb-NO"/>
          </a:p>
        </p:txBody>
      </p:sp>
    </p:spTree>
    <p:extLst>
      <p:ext uri="{BB962C8B-B14F-4D97-AF65-F5344CB8AC3E}">
        <p14:creationId xmlns:p14="http://schemas.microsoft.com/office/powerpoint/2010/main" val="28426803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10"/>
          </p:nvPr>
        </p:nvSpPr>
        <p:spPr/>
        <p:txBody>
          <a:bodyPr/>
          <a:lstStyle/>
          <a:p>
            <a:fld id="{4AC9A145-3BD7-48FB-AAC3-7EECF1D4101E}" type="slidenum">
              <a:rPr lang="nb-NO" smtClean="0"/>
              <a:t>50</a:t>
            </a:fld>
            <a:endParaRPr lang="nb-NO"/>
          </a:p>
        </p:txBody>
      </p:sp>
    </p:spTree>
    <p:extLst>
      <p:ext uri="{BB962C8B-B14F-4D97-AF65-F5344CB8AC3E}">
        <p14:creationId xmlns:p14="http://schemas.microsoft.com/office/powerpoint/2010/main" val="3082958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a:t>
            </a:r>
            <a:r>
              <a:rPr lang="nb-NO" dirty="0" err="1"/>
              <a:t>Recent</a:t>
            </a:r>
            <a:r>
              <a:rPr lang="nb-NO" dirty="0"/>
              <a:t> research</a:t>
            </a:r>
            <a:r>
              <a:rPr lang="nb-NO" baseline="0" dirty="0"/>
              <a:t> </a:t>
            </a:r>
            <a:r>
              <a:rPr lang="nb-NO" baseline="0" dirty="0" err="1"/>
              <a:t>may</a:t>
            </a:r>
            <a:r>
              <a:rPr lang="nb-NO" baseline="0" dirty="0"/>
              <a:t> </a:t>
            </a:r>
            <a:r>
              <a:rPr lang="nb-NO" baseline="0" dirty="0" err="1"/>
              <a:t>indicate</a:t>
            </a:r>
            <a:r>
              <a:rPr lang="nb-NO" baseline="0" dirty="0"/>
              <a:t> </a:t>
            </a:r>
            <a:r>
              <a:rPr lang="nb-NO" baseline="0" dirty="0" err="1"/>
              <a:t>that</a:t>
            </a:r>
            <a:r>
              <a:rPr lang="nb-NO" baseline="0" dirty="0"/>
              <a:t> </a:t>
            </a:r>
            <a:r>
              <a:rPr lang="nb-NO" baseline="0" dirty="0" err="1"/>
              <a:t>the</a:t>
            </a:r>
            <a:r>
              <a:rPr lang="nb-NO" baseline="0" dirty="0"/>
              <a:t> </a:t>
            </a:r>
            <a:r>
              <a:rPr lang="nb-NO" baseline="0" dirty="0" err="1"/>
              <a:t>introns</a:t>
            </a:r>
            <a:r>
              <a:rPr lang="nb-NO" baseline="0" dirty="0"/>
              <a:t> </a:t>
            </a:r>
            <a:r>
              <a:rPr lang="nb-NO" baseline="0" dirty="0" err="1"/>
              <a:t>are</a:t>
            </a:r>
            <a:r>
              <a:rPr lang="nb-NO" baseline="0" dirty="0"/>
              <a:t> not </a:t>
            </a:r>
            <a:r>
              <a:rPr lang="nb-NO" baseline="0" dirty="0" err="1"/>
              <a:t>always</a:t>
            </a:r>
            <a:r>
              <a:rPr lang="nb-NO" baseline="0" dirty="0"/>
              <a:t> </a:t>
            </a:r>
            <a:r>
              <a:rPr lang="nb-NO" baseline="0" dirty="0" err="1"/>
              <a:t>degraded</a:t>
            </a:r>
            <a:r>
              <a:rPr lang="nb-NO" baseline="0" dirty="0"/>
              <a:t>, </a:t>
            </a:r>
            <a:r>
              <a:rPr lang="nb-NO" baseline="0" dirty="0" err="1"/>
              <a:t>but</a:t>
            </a:r>
            <a:r>
              <a:rPr lang="nb-NO" baseline="0" dirty="0"/>
              <a:t> </a:t>
            </a:r>
            <a:r>
              <a:rPr lang="nb-NO" baseline="0" dirty="0" err="1"/>
              <a:t>are</a:t>
            </a:r>
            <a:r>
              <a:rPr lang="nb-NO" baseline="0" dirty="0"/>
              <a:t> </a:t>
            </a:r>
            <a:r>
              <a:rPr lang="nb-NO" baseline="0" dirty="0" err="1"/>
              <a:t>actually</a:t>
            </a:r>
            <a:r>
              <a:rPr lang="nb-NO" baseline="0" dirty="0"/>
              <a:t> </a:t>
            </a:r>
            <a:r>
              <a:rPr lang="nb-NO" baseline="0" dirty="0" err="1"/>
              <a:t>functional</a:t>
            </a:r>
            <a:r>
              <a:rPr lang="nb-NO" baseline="0" dirty="0"/>
              <a:t> (</a:t>
            </a:r>
            <a:r>
              <a:rPr lang="nb-NO" baseline="0" dirty="0" err="1"/>
              <a:t>eg</a:t>
            </a:r>
            <a:r>
              <a:rPr lang="nb-NO" baseline="0" dirty="0"/>
              <a:t> as </a:t>
            </a:r>
            <a:r>
              <a:rPr lang="nb-NO" baseline="0" dirty="0" err="1"/>
              <a:t>miRNA</a:t>
            </a:r>
            <a:r>
              <a:rPr lang="nb-NO" baseline="0" dirty="0"/>
              <a:t> </a:t>
            </a:r>
            <a:r>
              <a:rPr lang="nb-NO" baseline="0" dirty="0" err="1"/>
              <a:t>precursors</a:t>
            </a:r>
            <a:r>
              <a:rPr lang="nb-NO" baseline="0" dirty="0"/>
              <a:t>, or </a:t>
            </a:r>
            <a:r>
              <a:rPr lang="nb-NO" baseline="0" dirty="0" err="1"/>
              <a:t>function</a:t>
            </a:r>
            <a:r>
              <a:rPr lang="nb-NO" baseline="0" dirty="0"/>
              <a:t> </a:t>
            </a:r>
            <a:r>
              <a:rPr lang="nb-NO" baseline="0" dirty="0" err="1"/>
              <a:t>lncRNA</a:t>
            </a:r>
            <a:r>
              <a:rPr lang="nb-NO" baseline="0" dirty="0"/>
              <a:t>? </a:t>
            </a:r>
            <a:r>
              <a:rPr lang="nb-NO" baseline="0" dirty="0" err="1"/>
              <a:t>They</a:t>
            </a:r>
            <a:r>
              <a:rPr lang="nb-NO" baseline="0" dirty="0"/>
              <a:t> </a:t>
            </a:r>
            <a:r>
              <a:rPr lang="nb-NO" baseline="0" dirty="0" err="1"/>
              <a:t>are</a:t>
            </a:r>
            <a:r>
              <a:rPr lang="nb-NO" baseline="0" dirty="0"/>
              <a:t> RNA-</a:t>
            </a:r>
            <a:r>
              <a:rPr lang="nb-NO" baseline="0" dirty="0" err="1"/>
              <a:t>edited</a:t>
            </a:r>
            <a:r>
              <a:rPr lang="nb-NO" baseline="0" dirty="0"/>
              <a:t>, so </a:t>
            </a:r>
            <a:r>
              <a:rPr lang="nb-NO" baseline="0" dirty="0" err="1"/>
              <a:t>why</a:t>
            </a:r>
            <a:r>
              <a:rPr lang="nb-NO" baseline="0" dirty="0"/>
              <a:t> </a:t>
            </a:r>
            <a:r>
              <a:rPr lang="nb-NO" baseline="0" dirty="0" err="1"/>
              <a:t>would</a:t>
            </a:r>
            <a:r>
              <a:rPr lang="nb-NO" baseline="0" dirty="0"/>
              <a:t> </a:t>
            </a:r>
            <a:r>
              <a:rPr lang="nb-NO" baseline="0" dirty="0" err="1"/>
              <a:t>they</a:t>
            </a:r>
            <a:r>
              <a:rPr lang="nb-NO" baseline="0" dirty="0"/>
              <a:t> be if </a:t>
            </a:r>
            <a:r>
              <a:rPr lang="nb-NO" baseline="0" dirty="0" err="1"/>
              <a:t>they</a:t>
            </a:r>
            <a:r>
              <a:rPr lang="nb-NO" baseline="0" dirty="0"/>
              <a:t> </a:t>
            </a:r>
            <a:r>
              <a:rPr lang="nb-NO" baseline="0" dirty="0" err="1"/>
              <a:t>didn’t</a:t>
            </a:r>
            <a:r>
              <a:rPr lang="nb-NO" baseline="0" dirty="0"/>
              <a:t> have a </a:t>
            </a:r>
            <a:r>
              <a:rPr lang="nb-NO" baseline="0" dirty="0" err="1"/>
              <a:t>function</a:t>
            </a:r>
            <a:r>
              <a:rPr lang="nb-NO" baseline="0" dirty="0"/>
              <a:t>? Is </a:t>
            </a:r>
            <a:r>
              <a:rPr lang="nb-NO" baseline="0" dirty="0" err="1"/>
              <a:t>intron</a:t>
            </a:r>
            <a:r>
              <a:rPr lang="nb-NO" baseline="0" dirty="0"/>
              <a:t> RNA-</a:t>
            </a:r>
            <a:r>
              <a:rPr lang="nb-NO" baseline="0" dirty="0" err="1"/>
              <a:t>editing</a:t>
            </a:r>
            <a:r>
              <a:rPr lang="nb-NO" baseline="0" dirty="0"/>
              <a:t> </a:t>
            </a:r>
            <a:r>
              <a:rPr lang="nb-NO" baseline="0" dirty="0" err="1"/>
              <a:t>consistent</a:t>
            </a:r>
            <a:r>
              <a:rPr lang="nb-NO" baseline="0" dirty="0"/>
              <a:t> or random? )</a:t>
            </a:r>
          </a:p>
          <a:p>
            <a:endParaRPr lang="nb-NO" baseline="0" dirty="0"/>
          </a:p>
          <a:p>
            <a:r>
              <a:rPr lang="nb-NO" baseline="0" dirty="0"/>
              <a:t>Not all </a:t>
            </a:r>
            <a:r>
              <a:rPr lang="nb-NO" baseline="0" dirty="0" err="1"/>
              <a:t>mRNA</a:t>
            </a:r>
            <a:r>
              <a:rPr lang="nb-NO" baseline="0" dirty="0"/>
              <a:t> is </a:t>
            </a:r>
            <a:r>
              <a:rPr lang="nb-NO" baseline="0" dirty="0" err="1"/>
              <a:t>exported</a:t>
            </a:r>
            <a:r>
              <a:rPr lang="nb-NO" baseline="0" dirty="0"/>
              <a:t> and </a:t>
            </a:r>
            <a:r>
              <a:rPr lang="nb-NO" baseline="0" dirty="0" err="1"/>
              <a:t>translated</a:t>
            </a:r>
            <a:r>
              <a:rPr lang="nb-NO" baseline="0" dirty="0"/>
              <a:t>. Hugh </a:t>
            </a:r>
            <a:r>
              <a:rPr lang="nb-NO" baseline="0" dirty="0" err="1"/>
              <a:t>variations</a:t>
            </a:r>
            <a:r>
              <a:rPr lang="nb-NO" baseline="0" dirty="0"/>
              <a:t> (</a:t>
            </a:r>
            <a:r>
              <a:rPr lang="nb-NO" baseline="0" dirty="0" err="1"/>
              <a:t>barcodes</a:t>
            </a:r>
            <a:r>
              <a:rPr lang="nb-NO" baseline="0" dirty="0"/>
              <a:t> in </a:t>
            </a:r>
            <a:r>
              <a:rPr lang="nb-NO" baseline="0" dirty="0" err="1"/>
              <a:t>the</a:t>
            </a:r>
            <a:r>
              <a:rPr lang="nb-NO" baseline="0" dirty="0"/>
              <a:t> 3’UTR </a:t>
            </a:r>
            <a:r>
              <a:rPr lang="nb-NO" baseline="0" dirty="0" err="1"/>
              <a:t>dertermines</a:t>
            </a:r>
            <a:r>
              <a:rPr lang="nb-NO" baseline="0" dirty="0"/>
              <a:t> </a:t>
            </a:r>
            <a:r>
              <a:rPr lang="nb-NO" baseline="0" dirty="0" err="1"/>
              <a:t>further</a:t>
            </a:r>
            <a:r>
              <a:rPr lang="nb-NO" baseline="0" dirty="0"/>
              <a:t> </a:t>
            </a:r>
            <a:r>
              <a:rPr lang="nb-NO" baseline="0" dirty="0" err="1"/>
              <a:t>processing</a:t>
            </a:r>
            <a:r>
              <a:rPr lang="nb-NO" baseline="0" dirty="0"/>
              <a:t>)</a:t>
            </a:r>
            <a:endParaRPr lang="nb-NO" dirty="0"/>
          </a:p>
        </p:txBody>
      </p:sp>
      <p:sp>
        <p:nvSpPr>
          <p:cNvPr id="4" name="Slide Number Placeholder 3"/>
          <p:cNvSpPr>
            <a:spLocks noGrp="1"/>
          </p:cNvSpPr>
          <p:nvPr>
            <p:ph type="sldNum" sz="quarter" idx="10"/>
          </p:nvPr>
        </p:nvSpPr>
        <p:spPr/>
        <p:txBody>
          <a:bodyPr/>
          <a:lstStyle/>
          <a:p>
            <a:fld id="{4AC9A145-3BD7-48FB-AAC3-7EECF1D4101E}" type="slidenum">
              <a:rPr lang="nb-NO" smtClean="0"/>
              <a:t>5</a:t>
            </a:fld>
            <a:endParaRPr lang="nb-NO"/>
          </a:p>
        </p:txBody>
      </p:sp>
    </p:spTree>
    <p:extLst>
      <p:ext uri="{BB962C8B-B14F-4D97-AF65-F5344CB8AC3E}">
        <p14:creationId xmlns:p14="http://schemas.microsoft.com/office/powerpoint/2010/main" val="4124268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distance of the branch-point adenosine (attack-intron position) is typically much more </a:t>
            </a:r>
            <a:r>
              <a:rPr lang="en-US" sz="1200" kern="1200" dirty="0" err="1">
                <a:solidFill>
                  <a:schemeClr val="tx1"/>
                </a:solidFill>
                <a:effectLst/>
                <a:latin typeface="+mn-lt"/>
                <a:ea typeface="+mn-ea"/>
                <a:cs typeface="+mn-cs"/>
              </a:rPr>
              <a:t>shiftef</a:t>
            </a:r>
            <a:r>
              <a:rPr lang="en-US" sz="1200" kern="1200" dirty="0">
                <a:solidFill>
                  <a:schemeClr val="tx1"/>
                </a:solidFill>
                <a:effectLst/>
                <a:latin typeface="+mn-lt"/>
                <a:ea typeface="+mn-ea"/>
                <a:cs typeface="+mn-cs"/>
              </a:rPr>
              <a:t> towards the 3’ of the intron compared to the 5’end (but may still vary a lot)</a:t>
            </a:r>
            <a:endParaRPr lang="nb-NO"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nb-NO"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5(6) RNA-molecules and as many as 200 proteins (does this include the enhancer proteins? </a:t>
            </a:r>
            <a:r>
              <a:rPr lang="en-US" sz="1200" b="1" kern="1200" dirty="0">
                <a:solidFill>
                  <a:schemeClr val="tx1"/>
                </a:solidFill>
                <a:effectLst/>
                <a:latin typeface="+mn-lt"/>
                <a:ea typeface="+mn-ea"/>
                <a:cs typeface="+mn-cs"/>
              </a:rPr>
              <a:t>NO</a:t>
            </a:r>
            <a:r>
              <a:rPr lang="en-US" sz="1200" kern="1200" dirty="0">
                <a:solidFill>
                  <a:schemeClr val="tx1"/>
                </a:solidFill>
                <a:effectLst/>
                <a:latin typeface="+mn-lt"/>
                <a:ea typeface="+mn-ea"/>
                <a:cs typeface="+mn-cs"/>
              </a:rPr>
              <a:t>) involved in the </a:t>
            </a:r>
            <a:r>
              <a:rPr lang="en-US" sz="1200" b="1" kern="1200" dirty="0" err="1">
                <a:solidFill>
                  <a:schemeClr val="tx1"/>
                </a:solidFill>
                <a:effectLst/>
                <a:latin typeface="+mn-lt"/>
                <a:ea typeface="+mn-ea"/>
                <a:cs typeface="+mn-cs"/>
              </a:rPr>
              <a:t>spliceosome</a:t>
            </a:r>
            <a:r>
              <a:rPr lang="en-US" sz="1200" b="1" kern="1200" dirty="0">
                <a:solidFill>
                  <a:schemeClr val="tx1"/>
                </a:solidFill>
                <a:effectLst/>
                <a:latin typeface="+mn-lt"/>
                <a:ea typeface="+mn-ea"/>
                <a:cs typeface="+mn-cs"/>
              </a:rPr>
              <a:t> process</a:t>
            </a:r>
            <a:r>
              <a:rPr lang="en-US" sz="1200" kern="1200" dirty="0">
                <a:solidFill>
                  <a:schemeClr val="tx1"/>
                </a:solidFill>
                <a:effectLst/>
                <a:latin typeface="+mn-lt"/>
                <a:ea typeface="+mn-ea"/>
                <a:cs typeface="+mn-cs"/>
              </a:rPr>
              <a:t>.</a:t>
            </a:r>
            <a:endParaRPr lang="nb-NO"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(Ensures both accuracy and flexibility… </a:t>
            </a:r>
            <a:r>
              <a:rPr lang="en-US" sz="1200" kern="1200" dirty="0" err="1">
                <a:solidFill>
                  <a:schemeClr val="tx1"/>
                </a:solidFill>
                <a:effectLst/>
                <a:latin typeface="+mn-lt"/>
                <a:ea typeface="+mn-ea"/>
                <a:cs typeface="+mn-cs"/>
              </a:rPr>
              <a:t>tja</a:t>
            </a:r>
            <a:r>
              <a:rPr lang="en-US" sz="1200" kern="1200" dirty="0">
                <a:solidFill>
                  <a:schemeClr val="tx1"/>
                </a:solidFill>
                <a:effectLst/>
                <a:latin typeface="+mn-lt"/>
                <a:ea typeface="+mn-ea"/>
                <a:cs typeface="+mn-cs"/>
              </a:rPr>
              <a:t>…)</a:t>
            </a:r>
            <a:endParaRPr lang="nb-NO"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Why splicing? Flexibility in gene evolution, combining existing functional domains (confirmed by common protein domains), increase the coding potential of the human genome.</a:t>
            </a:r>
            <a:endParaRPr lang="nb-NO"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nb-NO"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exact position of the adenosine-attack-site, 5’ and 3’ splice sites are determined by specific nucleotide sequences (but are variable and degenerate). (core sequences. But additional sequences, like enhancers and silencer determine where exactly the splicing takes place)</a:t>
            </a:r>
            <a:endParaRPr lang="nb-NO"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nb-NO"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RNA-molecules involved here, unlike other processes, which mostly involve proteins. Though recent evidence may suggest that the RNA-component in other processes are more important than previously thought. But, at least here it is established.</a:t>
            </a:r>
            <a:endParaRPr lang="nb-NO"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nb-NO"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Rearrangements also affects </a:t>
            </a:r>
            <a:r>
              <a:rPr lang="en-US" sz="1200" kern="1200" dirty="0" err="1">
                <a:solidFill>
                  <a:schemeClr val="tx1"/>
                </a:solidFill>
                <a:effectLst/>
                <a:latin typeface="+mn-lt"/>
                <a:ea typeface="+mn-ea"/>
                <a:cs typeface="+mn-cs"/>
              </a:rPr>
              <a:t>snRNA-snRNA</a:t>
            </a:r>
            <a:r>
              <a:rPr lang="en-US" sz="1200" kern="1200" dirty="0">
                <a:solidFill>
                  <a:schemeClr val="tx1"/>
                </a:solidFill>
                <a:effectLst/>
                <a:latin typeface="+mn-lt"/>
                <a:ea typeface="+mn-ea"/>
                <a:cs typeface="+mn-cs"/>
              </a:rPr>
              <a:t> interactions within the </a:t>
            </a:r>
            <a:r>
              <a:rPr lang="en-US" sz="1200" kern="1200" dirty="0" err="1">
                <a:solidFill>
                  <a:schemeClr val="tx1"/>
                </a:solidFill>
                <a:effectLst/>
                <a:latin typeface="+mn-lt"/>
                <a:ea typeface="+mn-ea"/>
                <a:cs typeface="+mn-cs"/>
              </a:rPr>
              <a:t>spliceosome</a:t>
            </a:r>
            <a:endParaRPr lang="nb-NO"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nb-NO"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Will not go into the chemical details and the role of specific proteins. The figure just illustrate the sequential events of different </a:t>
            </a:r>
            <a:r>
              <a:rPr lang="en-US" sz="1200" kern="1200" dirty="0" err="1">
                <a:solidFill>
                  <a:schemeClr val="tx1"/>
                </a:solidFill>
                <a:effectLst/>
                <a:latin typeface="+mn-lt"/>
                <a:ea typeface="+mn-ea"/>
                <a:cs typeface="+mn-cs"/>
              </a:rPr>
              <a:t>snRNA</a:t>
            </a:r>
            <a:r>
              <a:rPr lang="en-US" sz="1200" kern="1200" dirty="0">
                <a:solidFill>
                  <a:schemeClr val="tx1"/>
                </a:solidFill>
                <a:effectLst/>
                <a:latin typeface="+mn-lt"/>
                <a:ea typeface="+mn-ea"/>
                <a:cs typeface="+mn-cs"/>
              </a:rPr>
              <a:t> and components of the </a:t>
            </a:r>
            <a:r>
              <a:rPr lang="en-US" sz="1200" kern="1200" dirty="0" err="1">
                <a:solidFill>
                  <a:schemeClr val="tx1"/>
                </a:solidFill>
                <a:effectLst/>
                <a:latin typeface="+mn-lt"/>
                <a:ea typeface="+mn-ea"/>
                <a:cs typeface="+mn-cs"/>
              </a:rPr>
              <a:t>snRNPs</a:t>
            </a:r>
            <a:r>
              <a:rPr lang="en-US" sz="1200" kern="1200" dirty="0">
                <a:solidFill>
                  <a:schemeClr val="tx1"/>
                </a:solidFill>
                <a:effectLst/>
                <a:latin typeface="+mn-lt"/>
                <a:ea typeface="+mn-ea"/>
                <a:cs typeface="+mn-cs"/>
              </a:rPr>
              <a:t> assemble and disassemble during the process. </a:t>
            </a:r>
            <a:endParaRPr lang="nb-NO"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The different </a:t>
            </a:r>
            <a:r>
              <a:rPr lang="en-US" sz="1200" kern="1200" dirty="0" err="1">
                <a:solidFill>
                  <a:schemeClr val="tx1"/>
                </a:solidFill>
                <a:effectLst/>
                <a:latin typeface="+mn-lt"/>
                <a:ea typeface="+mn-ea"/>
                <a:cs typeface="+mn-cs"/>
              </a:rPr>
              <a:t>snRNAs</a:t>
            </a:r>
            <a:r>
              <a:rPr lang="en-US" sz="1200" kern="1200" baseline="0" dirty="0">
                <a:solidFill>
                  <a:schemeClr val="tx1"/>
                </a:solidFill>
                <a:effectLst/>
                <a:latin typeface="+mn-lt"/>
                <a:ea typeface="+mn-ea"/>
                <a:cs typeface="+mn-cs"/>
              </a:rPr>
              <a:t> important at different steps in the process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U1 and U2 at the pre-mRNA</a:t>
            </a:r>
            <a:endParaRPr lang="nb-NO"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Addition of U4-6</a:t>
            </a:r>
            <a:endParaRPr lang="nb-NO"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Disposal of U1 and U4</a:t>
            </a:r>
            <a:endParaRPr lang="nb-NO"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nb-NO" sz="1200" kern="1200" dirty="0">
              <a:solidFill>
                <a:schemeClr val="tx1"/>
              </a:solidFill>
              <a:effectLst/>
              <a:latin typeface="+mn-lt"/>
              <a:ea typeface="+mn-ea"/>
              <a:cs typeface="+mn-cs"/>
            </a:endParaRPr>
          </a:p>
          <a:p>
            <a:r>
              <a:rPr lang="nb-NO" dirty="0"/>
              <a:t>The </a:t>
            </a:r>
            <a:r>
              <a:rPr lang="nb-NO" dirty="0" err="1"/>
              <a:t>spliceosome</a:t>
            </a:r>
            <a:r>
              <a:rPr lang="nb-NO" baseline="0" dirty="0"/>
              <a:t> </a:t>
            </a:r>
            <a:r>
              <a:rPr lang="nb-NO" baseline="0" dirty="0" err="1"/>
              <a:t>may</a:t>
            </a:r>
            <a:r>
              <a:rPr lang="nb-NO" baseline="0" dirty="0"/>
              <a:t> </a:t>
            </a:r>
            <a:r>
              <a:rPr lang="nb-NO" baseline="0" dirty="0" err="1"/>
              <a:t>also</a:t>
            </a:r>
            <a:r>
              <a:rPr lang="nb-NO" baseline="0" dirty="0"/>
              <a:t> </a:t>
            </a:r>
            <a:r>
              <a:rPr lang="nb-NO" baseline="0" dirty="0" err="1"/>
              <a:t>function</a:t>
            </a:r>
            <a:r>
              <a:rPr lang="nb-NO" baseline="0" dirty="0"/>
              <a:t> as a signal </a:t>
            </a:r>
            <a:r>
              <a:rPr lang="nb-NO" baseline="0" dirty="0" err="1"/>
              <a:t>which</a:t>
            </a:r>
            <a:r>
              <a:rPr lang="nb-NO" baseline="0" dirty="0"/>
              <a:t> target RNA for </a:t>
            </a:r>
            <a:r>
              <a:rPr lang="nb-NO" baseline="0" dirty="0" err="1"/>
              <a:t>degradation</a:t>
            </a:r>
            <a:r>
              <a:rPr lang="nb-NO" baseline="0" dirty="0"/>
              <a:t> (in </a:t>
            </a:r>
            <a:r>
              <a:rPr lang="nb-NO" baseline="0" dirty="0" err="1"/>
              <a:t>the</a:t>
            </a:r>
            <a:r>
              <a:rPr lang="nb-NO" baseline="0" dirty="0"/>
              <a:t> </a:t>
            </a:r>
            <a:r>
              <a:rPr lang="nb-NO" baseline="0" dirty="0" err="1"/>
              <a:t>exosome</a:t>
            </a:r>
            <a:r>
              <a:rPr lang="nb-NO" baseline="0" dirty="0"/>
              <a:t> </a:t>
            </a:r>
            <a:r>
              <a:rPr lang="nb-NO" baseline="0" dirty="0" err="1"/>
              <a:t>complex</a:t>
            </a:r>
            <a:r>
              <a:rPr lang="nb-NO" baseline="0" dirty="0"/>
              <a:t>?)</a:t>
            </a:r>
          </a:p>
          <a:p>
            <a:endParaRPr lang="nb-NO" baseline="0" dirty="0"/>
          </a:p>
          <a:p>
            <a:r>
              <a:rPr lang="nb-NO" baseline="0" dirty="0" err="1"/>
              <a:t>Which</a:t>
            </a:r>
            <a:r>
              <a:rPr lang="nb-NO" baseline="0" dirty="0"/>
              <a:t> </a:t>
            </a:r>
            <a:r>
              <a:rPr lang="nb-NO" baseline="0" dirty="0" err="1"/>
              <a:t>components</a:t>
            </a:r>
            <a:r>
              <a:rPr lang="nb-NO" baseline="0" dirty="0"/>
              <a:t> </a:t>
            </a:r>
            <a:r>
              <a:rPr lang="nb-NO" baseline="0" dirty="0" err="1"/>
              <a:t>that</a:t>
            </a:r>
            <a:r>
              <a:rPr lang="nb-NO" baseline="0" dirty="0"/>
              <a:t> </a:t>
            </a:r>
            <a:r>
              <a:rPr lang="nb-NO" baseline="0" dirty="0" err="1"/>
              <a:t>participate</a:t>
            </a:r>
            <a:r>
              <a:rPr lang="nb-NO" baseline="0" dirty="0"/>
              <a:t> in a </a:t>
            </a:r>
            <a:r>
              <a:rPr lang="nb-NO" baseline="0" dirty="0" err="1"/>
              <a:t>certain</a:t>
            </a:r>
            <a:r>
              <a:rPr lang="nb-NO" baseline="0" dirty="0"/>
              <a:t> </a:t>
            </a:r>
            <a:r>
              <a:rPr lang="nb-NO" baseline="0" dirty="0" err="1"/>
              <a:t>splaicing</a:t>
            </a:r>
            <a:r>
              <a:rPr lang="nb-NO" baseline="0" dirty="0"/>
              <a:t> </a:t>
            </a:r>
            <a:r>
              <a:rPr lang="nb-NO" baseline="0" dirty="0" err="1"/>
              <a:t>event</a:t>
            </a:r>
            <a:r>
              <a:rPr lang="nb-NO" baseline="0" dirty="0"/>
              <a:t> </a:t>
            </a:r>
            <a:r>
              <a:rPr lang="nb-NO" baseline="0" dirty="0" err="1"/>
              <a:t>may</a:t>
            </a:r>
            <a:r>
              <a:rPr lang="nb-NO" baseline="0" dirty="0"/>
              <a:t> </a:t>
            </a:r>
            <a:r>
              <a:rPr lang="nb-NO" baseline="0" dirty="0" err="1"/>
              <a:t>decide</a:t>
            </a:r>
            <a:r>
              <a:rPr lang="nb-NO" baseline="0" dirty="0"/>
              <a:t> </a:t>
            </a:r>
            <a:r>
              <a:rPr lang="nb-NO" baseline="0" dirty="0" err="1"/>
              <a:t>the</a:t>
            </a:r>
            <a:r>
              <a:rPr lang="nb-NO" baseline="0" dirty="0"/>
              <a:t> </a:t>
            </a:r>
            <a:r>
              <a:rPr lang="nb-NO" baseline="0" dirty="0" err="1"/>
              <a:t>further</a:t>
            </a:r>
            <a:r>
              <a:rPr lang="nb-NO" baseline="0" dirty="0"/>
              <a:t> fate </a:t>
            </a:r>
            <a:r>
              <a:rPr lang="nb-NO" baseline="0" dirty="0" err="1"/>
              <a:t>of</a:t>
            </a:r>
            <a:r>
              <a:rPr lang="nb-NO" baseline="0" dirty="0"/>
              <a:t> </a:t>
            </a:r>
            <a:r>
              <a:rPr lang="nb-NO" baseline="0" dirty="0" err="1"/>
              <a:t>the</a:t>
            </a:r>
            <a:r>
              <a:rPr lang="nb-NO" baseline="0" dirty="0"/>
              <a:t> </a:t>
            </a:r>
            <a:r>
              <a:rPr lang="nb-NO" baseline="0" dirty="0" err="1"/>
              <a:t>mRNA</a:t>
            </a:r>
            <a:r>
              <a:rPr lang="nb-NO" baseline="0" dirty="0"/>
              <a:t> (transport, </a:t>
            </a:r>
            <a:r>
              <a:rPr lang="nb-NO" baseline="0" dirty="0" err="1"/>
              <a:t>export</a:t>
            </a:r>
            <a:r>
              <a:rPr lang="nb-NO" baseline="0" dirty="0"/>
              <a:t>, cellular </a:t>
            </a:r>
            <a:r>
              <a:rPr lang="nb-NO" baseline="0" dirty="0" err="1"/>
              <a:t>localisation</a:t>
            </a:r>
            <a:r>
              <a:rPr lang="nb-NO" baseline="0" dirty="0"/>
              <a:t>, </a:t>
            </a:r>
            <a:r>
              <a:rPr lang="nb-NO" baseline="0" dirty="0" err="1"/>
              <a:t>translation</a:t>
            </a:r>
            <a:r>
              <a:rPr lang="nb-NO" baseline="0" dirty="0"/>
              <a:t>..)</a:t>
            </a:r>
          </a:p>
          <a:p>
            <a:endParaRPr lang="nb-NO" baseline="0" dirty="0"/>
          </a:p>
          <a:p>
            <a:r>
              <a:rPr lang="nb-NO" baseline="0" dirty="0" err="1"/>
              <a:t>Take</a:t>
            </a:r>
            <a:r>
              <a:rPr lang="nb-NO" baseline="0" dirty="0"/>
              <a:t> </a:t>
            </a:r>
            <a:r>
              <a:rPr lang="nb-NO" baseline="0" dirty="0" err="1"/>
              <a:t>home</a:t>
            </a:r>
            <a:r>
              <a:rPr lang="nb-NO" baseline="0" dirty="0"/>
              <a:t> </a:t>
            </a:r>
            <a:r>
              <a:rPr lang="nb-NO" baseline="0" dirty="0" err="1"/>
              <a:t>message</a:t>
            </a:r>
            <a:r>
              <a:rPr lang="nb-NO" baseline="0" dirty="0"/>
              <a:t>: The </a:t>
            </a:r>
            <a:r>
              <a:rPr lang="nb-NO" baseline="0" dirty="0" err="1"/>
              <a:t>model</a:t>
            </a:r>
            <a:r>
              <a:rPr lang="nb-NO" baseline="0" dirty="0"/>
              <a:t> is simple, </a:t>
            </a:r>
            <a:r>
              <a:rPr lang="nb-NO" baseline="0" dirty="0" err="1"/>
              <a:t>but</a:t>
            </a:r>
            <a:r>
              <a:rPr lang="nb-NO" baseline="0" dirty="0"/>
              <a:t> </a:t>
            </a:r>
            <a:r>
              <a:rPr lang="nb-NO" baseline="0" dirty="0" err="1"/>
              <a:t>the</a:t>
            </a:r>
            <a:r>
              <a:rPr lang="nb-NO" baseline="0" dirty="0"/>
              <a:t> </a:t>
            </a:r>
            <a:r>
              <a:rPr lang="nb-NO" baseline="0" dirty="0" err="1"/>
              <a:t>process</a:t>
            </a:r>
            <a:r>
              <a:rPr lang="nb-NO" baseline="0" dirty="0"/>
              <a:t> is </a:t>
            </a:r>
            <a:r>
              <a:rPr lang="nb-NO" baseline="0" dirty="0" err="1"/>
              <a:t>complex</a:t>
            </a:r>
            <a:r>
              <a:rPr lang="nb-NO" baseline="0" dirty="0"/>
              <a:t>, and </a:t>
            </a:r>
            <a:r>
              <a:rPr lang="nb-NO" baseline="0" dirty="0" err="1"/>
              <a:t>likely</a:t>
            </a:r>
            <a:r>
              <a:rPr lang="nb-NO" baseline="0" dirty="0"/>
              <a:t> </a:t>
            </a:r>
            <a:r>
              <a:rPr lang="nb-NO" baseline="0" dirty="0" err="1"/>
              <a:t>small</a:t>
            </a:r>
            <a:r>
              <a:rPr lang="nb-NO" baseline="0" dirty="0"/>
              <a:t> </a:t>
            </a:r>
            <a:r>
              <a:rPr lang="nb-NO" baseline="0" dirty="0" err="1"/>
              <a:t>changes</a:t>
            </a:r>
            <a:r>
              <a:rPr lang="nb-NO" baseline="0" dirty="0"/>
              <a:t> in </a:t>
            </a:r>
            <a:r>
              <a:rPr lang="nb-NO" baseline="0" dirty="0" err="1"/>
              <a:t>the</a:t>
            </a:r>
            <a:r>
              <a:rPr lang="nb-NO" baseline="0" dirty="0"/>
              <a:t> </a:t>
            </a:r>
            <a:r>
              <a:rPr lang="nb-NO" baseline="0" dirty="0" err="1"/>
              <a:t>machinery</a:t>
            </a:r>
            <a:r>
              <a:rPr lang="nb-NO" baseline="0" dirty="0"/>
              <a:t> </a:t>
            </a:r>
            <a:r>
              <a:rPr lang="nb-NO" baseline="0" dirty="0" err="1"/>
              <a:t>may</a:t>
            </a:r>
            <a:r>
              <a:rPr lang="nb-NO" baseline="0" dirty="0"/>
              <a:t> lead to different </a:t>
            </a:r>
            <a:r>
              <a:rPr lang="nb-NO" baseline="0" dirty="0" err="1"/>
              <a:t>splice</a:t>
            </a:r>
            <a:r>
              <a:rPr lang="nb-NO" baseline="0" dirty="0"/>
              <a:t> products and </a:t>
            </a:r>
            <a:r>
              <a:rPr lang="nb-NO" baseline="0" dirty="0" err="1"/>
              <a:t>mRNA</a:t>
            </a:r>
            <a:r>
              <a:rPr lang="nb-NO" baseline="0" dirty="0"/>
              <a:t> fate </a:t>
            </a:r>
          </a:p>
          <a:p>
            <a:endParaRPr lang="nb-NO" baseline="0" dirty="0"/>
          </a:p>
          <a:p>
            <a:r>
              <a:rPr lang="nb-NO" baseline="0" dirty="0" err="1"/>
              <a:t>hnRNP</a:t>
            </a:r>
            <a:r>
              <a:rPr lang="nb-NO" baseline="0" dirty="0"/>
              <a:t>: </a:t>
            </a:r>
            <a:r>
              <a:rPr lang="nb-NO" baseline="0" dirty="0" err="1"/>
              <a:t>Heterogenous</a:t>
            </a:r>
            <a:r>
              <a:rPr lang="nb-NO" baseline="0" dirty="0"/>
              <a:t> </a:t>
            </a:r>
            <a:r>
              <a:rPr lang="nb-NO" baseline="0" dirty="0" err="1"/>
              <a:t>nuclear</a:t>
            </a:r>
            <a:r>
              <a:rPr lang="nb-NO" baseline="0" dirty="0"/>
              <a:t> </a:t>
            </a:r>
            <a:r>
              <a:rPr lang="nb-NO" baseline="0" dirty="0" err="1"/>
              <a:t>ribonucleoproteins</a:t>
            </a:r>
            <a:r>
              <a:rPr lang="nb-NO" baseline="0" dirty="0"/>
              <a:t>: </a:t>
            </a:r>
            <a:r>
              <a:rPr lang="nb-NO" baseline="0" dirty="0" err="1"/>
              <a:t>Complexes</a:t>
            </a:r>
            <a:r>
              <a:rPr lang="nb-NO" baseline="0" dirty="0"/>
              <a:t> </a:t>
            </a:r>
            <a:r>
              <a:rPr lang="nb-NO" baseline="0" dirty="0" err="1"/>
              <a:t>of</a:t>
            </a:r>
            <a:r>
              <a:rPr lang="nb-NO" baseline="0" dirty="0"/>
              <a:t> protein and RNA </a:t>
            </a:r>
            <a:r>
              <a:rPr lang="nb-NO" baseline="0" dirty="0" err="1"/>
              <a:t>which</a:t>
            </a:r>
            <a:r>
              <a:rPr lang="nb-NO" baseline="0" dirty="0"/>
              <a:t> binds to pre-</a:t>
            </a:r>
            <a:r>
              <a:rPr lang="nb-NO" baseline="0" dirty="0" err="1"/>
              <a:t>mRNA</a:t>
            </a:r>
            <a:r>
              <a:rPr lang="nb-NO" baseline="0" dirty="0"/>
              <a:t> (and </a:t>
            </a:r>
            <a:r>
              <a:rPr lang="nb-NO" baseline="0" dirty="0" err="1"/>
              <a:t>mRNA</a:t>
            </a:r>
            <a:r>
              <a:rPr lang="nb-NO" baseline="0" dirty="0"/>
              <a:t>?). (Wikipedia):</a:t>
            </a:r>
          </a:p>
          <a:p>
            <a:pPr rtl="0"/>
            <a:r>
              <a:rPr lang="en-US" dirty="0"/>
              <a:t>1. Prevent folding of pre-mRNA into secondary structures that may inhibit its interactions with other proteins.</a:t>
            </a:r>
          </a:p>
          <a:p>
            <a:pPr rtl="0"/>
            <a:r>
              <a:rPr lang="en-US" dirty="0"/>
              <a:t>2. May associate with the splicing apparatus.</a:t>
            </a:r>
          </a:p>
          <a:p>
            <a:pPr rtl="0"/>
            <a:r>
              <a:rPr lang="en-US" dirty="0"/>
              <a:t>3. Transport of mRNA out of the nucleus.</a:t>
            </a:r>
          </a:p>
          <a:p>
            <a:endParaRPr lang="nb-NO" dirty="0"/>
          </a:p>
        </p:txBody>
      </p:sp>
      <p:sp>
        <p:nvSpPr>
          <p:cNvPr id="4" name="Slide Number Placeholder 3"/>
          <p:cNvSpPr>
            <a:spLocks noGrp="1"/>
          </p:cNvSpPr>
          <p:nvPr>
            <p:ph type="sldNum" sz="quarter" idx="10"/>
          </p:nvPr>
        </p:nvSpPr>
        <p:spPr/>
        <p:txBody>
          <a:bodyPr/>
          <a:lstStyle/>
          <a:p>
            <a:fld id="{4AC9A145-3BD7-48FB-AAC3-7EECF1D4101E}" type="slidenum">
              <a:rPr lang="nb-NO" smtClean="0"/>
              <a:t>6</a:t>
            </a:fld>
            <a:endParaRPr lang="nb-NO"/>
          </a:p>
        </p:txBody>
      </p:sp>
    </p:spTree>
    <p:extLst>
      <p:ext uri="{BB962C8B-B14F-4D97-AF65-F5344CB8AC3E}">
        <p14:creationId xmlns:p14="http://schemas.microsoft.com/office/powerpoint/2010/main" val="1580761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distance of the branch-point adenosine (attack-intron position) is typically much more </a:t>
            </a:r>
            <a:r>
              <a:rPr lang="en-US" sz="1200" kern="1200" dirty="0" err="1">
                <a:solidFill>
                  <a:schemeClr val="tx1"/>
                </a:solidFill>
                <a:effectLst/>
                <a:latin typeface="+mn-lt"/>
                <a:ea typeface="+mn-ea"/>
                <a:cs typeface="+mn-cs"/>
              </a:rPr>
              <a:t>shiftef</a:t>
            </a:r>
            <a:r>
              <a:rPr lang="en-US" sz="1200" kern="1200" dirty="0">
                <a:solidFill>
                  <a:schemeClr val="tx1"/>
                </a:solidFill>
                <a:effectLst/>
                <a:latin typeface="+mn-lt"/>
                <a:ea typeface="+mn-ea"/>
                <a:cs typeface="+mn-cs"/>
              </a:rPr>
              <a:t> towards the 3’ of the intron compared to the 5’end (but may still vary a lot)</a:t>
            </a:r>
            <a:endParaRPr lang="nb-NO"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nb-NO"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5(6) RNA-molecules and as many as 200 proteins (does this include the enhancer proteins? </a:t>
            </a:r>
            <a:r>
              <a:rPr lang="en-US" sz="1200" b="1" kern="1200" dirty="0">
                <a:solidFill>
                  <a:schemeClr val="tx1"/>
                </a:solidFill>
                <a:effectLst/>
                <a:latin typeface="+mn-lt"/>
                <a:ea typeface="+mn-ea"/>
                <a:cs typeface="+mn-cs"/>
              </a:rPr>
              <a:t>NO</a:t>
            </a:r>
            <a:r>
              <a:rPr lang="en-US" sz="1200" kern="1200" dirty="0">
                <a:solidFill>
                  <a:schemeClr val="tx1"/>
                </a:solidFill>
                <a:effectLst/>
                <a:latin typeface="+mn-lt"/>
                <a:ea typeface="+mn-ea"/>
                <a:cs typeface="+mn-cs"/>
              </a:rPr>
              <a:t>) involved in the </a:t>
            </a:r>
            <a:r>
              <a:rPr lang="en-US" sz="1200" b="1" kern="1200" dirty="0" err="1">
                <a:solidFill>
                  <a:schemeClr val="tx1"/>
                </a:solidFill>
                <a:effectLst/>
                <a:latin typeface="+mn-lt"/>
                <a:ea typeface="+mn-ea"/>
                <a:cs typeface="+mn-cs"/>
              </a:rPr>
              <a:t>spliceosome</a:t>
            </a:r>
            <a:r>
              <a:rPr lang="en-US" sz="1200" b="1" kern="1200" dirty="0">
                <a:solidFill>
                  <a:schemeClr val="tx1"/>
                </a:solidFill>
                <a:effectLst/>
                <a:latin typeface="+mn-lt"/>
                <a:ea typeface="+mn-ea"/>
                <a:cs typeface="+mn-cs"/>
              </a:rPr>
              <a:t> process</a:t>
            </a:r>
            <a:r>
              <a:rPr lang="en-US" sz="1200" kern="1200" dirty="0">
                <a:solidFill>
                  <a:schemeClr val="tx1"/>
                </a:solidFill>
                <a:effectLst/>
                <a:latin typeface="+mn-lt"/>
                <a:ea typeface="+mn-ea"/>
                <a:cs typeface="+mn-cs"/>
              </a:rPr>
              <a:t>.</a:t>
            </a:r>
            <a:endParaRPr lang="nb-NO"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(Ensures both accuracy and flexibility… </a:t>
            </a:r>
            <a:r>
              <a:rPr lang="en-US" sz="1200" kern="1200" dirty="0" err="1">
                <a:solidFill>
                  <a:schemeClr val="tx1"/>
                </a:solidFill>
                <a:effectLst/>
                <a:latin typeface="+mn-lt"/>
                <a:ea typeface="+mn-ea"/>
                <a:cs typeface="+mn-cs"/>
              </a:rPr>
              <a:t>tja</a:t>
            </a:r>
            <a:r>
              <a:rPr lang="en-US" sz="1200" kern="1200" dirty="0">
                <a:solidFill>
                  <a:schemeClr val="tx1"/>
                </a:solidFill>
                <a:effectLst/>
                <a:latin typeface="+mn-lt"/>
                <a:ea typeface="+mn-ea"/>
                <a:cs typeface="+mn-cs"/>
              </a:rPr>
              <a:t>…)</a:t>
            </a:r>
            <a:endParaRPr lang="nb-NO"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Why splicing? Flexibility in gene evolution, combining existing functional domains (confirmed by common protein domains), increase the coding potential of the human genome.</a:t>
            </a:r>
            <a:endParaRPr lang="nb-NO"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nb-NO"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exact position of the adenosine-attack-site, 5’ and 3’ splice sites are determined by specific nucleotide sequences (but are variable and degenerate). (core sequences. But additional sequences, like enhancers and silencer determine where exactly the splicing takes place)</a:t>
            </a:r>
            <a:endParaRPr lang="nb-NO"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nb-NO"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RNA-molecules involved here, unlike other processes, which mostly involve proteins. Though recent evidence may suggest that the RNA-component in other processes are more important than previously thought. But, at least here it is established.</a:t>
            </a:r>
            <a:endParaRPr lang="nb-NO"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nb-NO"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Rearrangements also affects </a:t>
            </a:r>
            <a:r>
              <a:rPr lang="en-US" sz="1200" kern="1200" dirty="0" err="1">
                <a:solidFill>
                  <a:schemeClr val="tx1"/>
                </a:solidFill>
                <a:effectLst/>
                <a:latin typeface="+mn-lt"/>
                <a:ea typeface="+mn-ea"/>
                <a:cs typeface="+mn-cs"/>
              </a:rPr>
              <a:t>snRNA-snRNA</a:t>
            </a:r>
            <a:r>
              <a:rPr lang="en-US" sz="1200" kern="1200" dirty="0">
                <a:solidFill>
                  <a:schemeClr val="tx1"/>
                </a:solidFill>
                <a:effectLst/>
                <a:latin typeface="+mn-lt"/>
                <a:ea typeface="+mn-ea"/>
                <a:cs typeface="+mn-cs"/>
              </a:rPr>
              <a:t> interactions within the </a:t>
            </a:r>
            <a:r>
              <a:rPr lang="en-US" sz="1200" kern="1200" dirty="0" err="1">
                <a:solidFill>
                  <a:schemeClr val="tx1"/>
                </a:solidFill>
                <a:effectLst/>
                <a:latin typeface="+mn-lt"/>
                <a:ea typeface="+mn-ea"/>
                <a:cs typeface="+mn-cs"/>
              </a:rPr>
              <a:t>spliceosome</a:t>
            </a:r>
            <a:endParaRPr lang="nb-NO"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nb-NO"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Will not go into the chemical details and the role of specific proteins. The figure just illustrate the sequential events of different </a:t>
            </a:r>
            <a:r>
              <a:rPr lang="en-US" sz="1200" kern="1200" dirty="0" err="1">
                <a:solidFill>
                  <a:schemeClr val="tx1"/>
                </a:solidFill>
                <a:effectLst/>
                <a:latin typeface="+mn-lt"/>
                <a:ea typeface="+mn-ea"/>
                <a:cs typeface="+mn-cs"/>
              </a:rPr>
              <a:t>snRNA</a:t>
            </a:r>
            <a:r>
              <a:rPr lang="en-US" sz="1200" kern="1200" dirty="0">
                <a:solidFill>
                  <a:schemeClr val="tx1"/>
                </a:solidFill>
                <a:effectLst/>
                <a:latin typeface="+mn-lt"/>
                <a:ea typeface="+mn-ea"/>
                <a:cs typeface="+mn-cs"/>
              </a:rPr>
              <a:t> and components of the </a:t>
            </a:r>
            <a:r>
              <a:rPr lang="en-US" sz="1200" kern="1200" dirty="0" err="1">
                <a:solidFill>
                  <a:schemeClr val="tx1"/>
                </a:solidFill>
                <a:effectLst/>
                <a:latin typeface="+mn-lt"/>
                <a:ea typeface="+mn-ea"/>
                <a:cs typeface="+mn-cs"/>
              </a:rPr>
              <a:t>snRNPs</a:t>
            </a:r>
            <a:r>
              <a:rPr lang="en-US" sz="1200" kern="1200" dirty="0">
                <a:solidFill>
                  <a:schemeClr val="tx1"/>
                </a:solidFill>
                <a:effectLst/>
                <a:latin typeface="+mn-lt"/>
                <a:ea typeface="+mn-ea"/>
                <a:cs typeface="+mn-cs"/>
              </a:rPr>
              <a:t> assemble and disassemble during the process. </a:t>
            </a:r>
            <a:endParaRPr lang="nb-NO"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The different </a:t>
            </a:r>
            <a:r>
              <a:rPr lang="en-US" sz="1200" kern="1200" dirty="0" err="1">
                <a:solidFill>
                  <a:schemeClr val="tx1"/>
                </a:solidFill>
                <a:effectLst/>
                <a:latin typeface="+mn-lt"/>
                <a:ea typeface="+mn-ea"/>
                <a:cs typeface="+mn-cs"/>
              </a:rPr>
              <a:t>snRNAs</a:t>
            </a:r>
            <a:r>
              <a:rPr lang="en-US" sz="1200" kern="1200" baseline="0" dirty="0">
                <a:solidFill>
                  <a:schemeClr val="tx1"/>
                </a:solidFill>
                <a:effectLst/>
                <a:latin typeface="+mn-lt"/>
                <a:ea typeface="+mn-ea"/>
                <a:cs typeface="+mn-cs"/>
              </a:rPr>
              <a:t> important at different steps in the process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U1 and U2 at the pre-mRNA</a:t>
            </a:r>
            <a:endParaRPr lang="nb-NO"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Addition of U4-6</a:t>
            </a:r>
            <a:endParaRPr lang="nb-NO"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Disposal of U1 and U4</a:t>
            </a:r>
            <a:endParaRPr lang="nb-NO"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nb-NO" sz="1200" kern="1200" dirty="0">
              <a:solidFill>
                <a:schemeClr val="tx1"/>
              </a:solidFill>
              <a:effectLst/>
              <a:latin typeface="+mn-lt"/>
              <a:ea typeface="+mn-ea"/>
              <a:cs typeface="+mn-cs"/>
            </a:endParaRPr>
          </a:p>
          <a:p>
            <a:r>
              <a:rPr lang="nb-NO" dirty="0"/>
              <a:t>The </a:t>
            </a:r>
            <a:r>
              <a:rPr lang="nb-NO" dirty="0" err="1"/>
              <a:t>spliceosome</a:t>
            </a:r>
            <a:r>
              <a:rPr lang="nb-NO" baseline="0" dirty="0"/>
              <a:t> </a:t>
            </a:r>
            <a:r>
              <a:rPr lang="nb-NO" baseline="0" dirty="0" err="1"/>
              <a:t>may</a:t>
            </a:r>
            <a:r>
              <a:rPr lang="nb-NO" baseline="0" dirty="0"/>
              <a:t> </a:t>
            </a:r>
            <a:r>
              <a:rPr lang="nb-NO" baseline="0" dirty="0" err="1"/>
              <a:t>also</a:t>
            </a:r>
            <a:r>
              <a:rPr lang="nb-NO" baseline="0" dirty="0"/>
              <a:t> </a:t>
            </a:r>
            <a:r>
              <a:rPr lang="nb-NO" baseline="0" dirty="0" err="1"/>
              <a:t>function</a:t>
            </a:r>
            <a:r>
              <a:rPr lang="nb-NO" baseline="0" dirty="0"/>
              <a:t> as a signal </a:t>
            </a:r>
            <a:r>
              <a:rPr lang="nb-NO" baseline="0" dirty="0" err="1"/>
              <a:t>which</a:t>
            </a:r>
            <a:r>
              <a:rPr lang="nb-NO" baseline="0" dirty="0"/>
              <a:t> target RNA for </a:t>
            </a:r>
            <a:r>
              <a:rPr lang="nb-NO" baseline="0" dirty="0" err="1"/>
              <a:t>degradation</a:t>
            </a:r>
            <a:r>
              <a:rPr lang="nb-NO" baseline="0" dirty="0"/>
              <a:t> (in </a:t>
            </a:r>
            <a:r>
              <a:rPr lang="nb-NO" baseline="0" dirty="0" err="1"/>
              <a:t>the</a:t>
            </a:r>
            <a:r>
              <a:rPr lang="nb-NO" baseline="0" dirty="0"/>
              <a:t> </a:t>
            </a:r>
            <a:r>
              <a:rPr lang="nb-NO" baseline="0" dirty="0" err="1"/>
              <a:t>exosome</a:t>
            </a:r>
            <a:r>
              <a:rPr lang="nb-NO" baseline="0" dirty="0"/>
              <a:t> </a:t>
            </a:r>
            <a:r>
              <a:rPr lang="nb-NO" baseline="0" dirty="0" err="1"/>
              <a:t>complex</a:t>
            </a:r>
            <a:r>
              <a:rPr lang="nb-NO" baseline="0" dirty="0"/>
              <a:t>?)</a:t>
            </a:r>
          </a:p>
          <a:p>
            <a:endParaRPr lang="nb-NO" baseline="0" dirty="0"/>
          </a:p>
          <a:p>
            <a:r>
              <a:rPr lang="nb-NO" baseline="0" dirty="0" err="1"/>
              <a:t>Which</a:t>
            </a:r>
            <a:r>
              <a:rPr lang="nb-NO" baseline="0" dirty="0"/>
              <a:t> </a:t>
            </a:r>
            <a:r>
              <a:rPr lang="nb-NO" baseline="0" dirty="0" err="1"/>
              <a:t>components</a:t>
            </a:r>
            <a:r>
              <a:rPr lang="nb-NO" baseline="0" dirty="0"/>
              <a:t> </a:t>
            </a:r>
            <a:r>
              <a:rPr lang="nb-NO" baseline="0" dirty="0" err="1"/>
              <a:t>that</a:t>
            </a:r>
            <a:r>
              <a:rPr lang="nb-NO" baseline="0" dirty="0"/>
              <a:t> </a:t>
            </a:r>
            <a:r>
              <a:rPr lang="nb-NO" baseline="0" dirty="0" err="1"/>
              <a:t>participate</a:t>
            </a:r>
            <a:r>
              <a:rPr lang="nb-NO" baseline="0" dirty="0"/>
              <a:t> in a </a:t>
            </a:r>
            <a:r>
              <a:rPr lang="nb-NO" baseline="0" dirty="0" err="1"/>
              <a:t>certain</a:t>
            </a:r>
            <a:r>
              <a:rPr lang="nb-NO" baseline="0" dirty="0"/>
              <a:t> </a:t>
            </a:r>
            <a:r>
              <a:rPr lang="nb-NO" baseline="0" dirty="0" err="1"/>
              <a:t>splaicing</a:t>
            </a:r>
            <a:r>
              <a:rPr lang="nb-NO" baseline="0" dirty="0"/>
              <a:t> </a:t>
            </a:r>
            <a:r>
              <a:rPr lang="nb-NO" baseline="0" dirty="0" err="1"/>
              <a:t>event</a:t>
            </a:r>
            <a:r>
              <a:rPr lang="nb-NO" baseline="0" dirty="0"/>
              <a:t> </a:t>
            </a:r>
            <a:r>
              <a:rPr lang="nb-NO" baseline="0" dirty="0" err="1"/>
              <a:t>may</a:t>
            </a:r>
            <a:r>
              <a:rPr lang="nb-NO" baseline="0" dirty="0"/>
              <a:t> </a:t>
            </a:r>
            <a:r>
              <a:rPr lang="nb-NO" baseline="0" dirty="0" err="1"/>
              <a:t>decide</a:t>
            </a:r>
            <a:r>
              <a:rPr lang="nb-NO" baseline="0" dirty="0"/>
              <a:t> </a:t>
            </a:r>
            <a:r>
              <a:rPr lang="nb-NO" baseline="0" dirty="0" err="1"/>
              <a:t>the</a:t>
            </a:r>
            <a:r>
              <a:rPr lang="nb-NO" baseline="0" dirty="0"/>
              <a:t> </a:t>
            </a:r>
            <a:r>
              <a:rPr lang="nb-NO" baseline="0" dirty="0" err="1"/>
              <a:t>further</a:t>
            </a:r>
            <a:r>
              <a:rPr lang="nb-NO" baseline="0" dirty="0"/>
              <a:t> fate </a:t>
            </a:r>
            <a:r>
              <a:rPr lang="nb-NO" baseline="0" dirty="0" err="1"/>
              <a:t>of</a:t>
            </a:r>
            <a:r>
              <a:rPr lang="nb-NO" baseline="0" dirty="0"/>
              <a:t> </a:t>
            </a:r>
            <a:r>
              <a:rPr lang="nb-NO" baseline="0" dirty="0" err="1"/>
              <a:t>the</a:t>
            </a:r>
            <a:r>
              <a:rPr lang="nb-NO" baseline="0" dirty="0"/>
              <a:t> </a:t>
            </a:r>
            <a:r>
              <a:rPr lang="nb-NO" baseline="0" dirty="0" err="1"/>
              <a:t>mRNA</a:t>
            </a:r>
            <a:r>
              <a:rPr lang="nb-NO" baseline="0" dirty="0"/>
              <a:t> (transport, </a:t>
            </a:r>
            <a:r>
              <a:rPr lang="nb-NO" baseline="0" dirty="0" err="1"/>
              <a:t>export</a:t>
            </a:r>
            <a:r>
              <a:rPr lang="nb-NO" baseline="0" dirty="0"/>
              <a:t>, cellular </a:t>
            </a:r>
            <a:r>
              <a:rPr lang="nb-NO" baseline="0" dirty="0" err="1"/>
              <a:t>localisation</a:t>
            </a:r>
            <a:r>
              <a:rPr lang="nb-NO" baseline="0" dirty="0"/>
              <a:t>, </a:t>
            </a:r>
            <a:r>
              <a:rPr lang="nb-NO" baseline="0" dirty="0" err="1"/>
              <a:t>translation</a:t>
            </a:r>
            <a:r>
              <a:rPr lang="nb-NO" baseline="0" dirty="0"/>
              <a:t>..)</a:t>
            </a:r>
          </a:p>
          <a:p>
            <a:endParaRPr lang="nb-NO" baseline="0" dirty="0"/>
          </a:p>
          <a:p>
            <a:r>
              <a:rPr lang="nb-NO" baseline="0" dirty="0" err="1"/>
              <a:t>Take</a:t>
            </a:r>
            <a:r>
              <a:rPr lang="nb-NO" baseline="0" dirty="0"/>
              <a:t> </a:t>
            </a:r>
            <a:r>
              <a:rPr lang="nb-NO" baseline="0" dirty="0" err="1"/>
              <a:t>home</a:t>
            </a:r>
            <a:r>
              <a:rPr lang="nb-NO" baseline="0" dirty="0"/>
              <a:t> </a:t>
            </a:r>
            <a:r>
              <a:rPr lang="nb-NO" baseline="0" dirty="0" err="1"/>
              <a:t>message</a:t>
            </a:r>
            <a:r>
              <a:rPr lang="nb-NO" baseline="0" dirty="0"/>
              <a:t>: The </a:t>
            </a:r>
            <a:r>
              <a:rPr lang="nb-NO" baseline="0" dirty="0" err="1"/>
              <a:t>model</a:t>
            </a:r>
            <a:r>
              <a:rPr lang="nb-NO" baseline="0" dirty="0"/>
              <a:t> is simple, </a:t>
            </a:r>
            <a:r>
              <a:rPr lang="nb-NO" baseline="0" dirty="0" err="1"/>
              <a:t>but</a:t>
            </a:r>
            <a:r>
              <a:rPr lang="nb-NO" baseline="0" dirty="0"/>
              <a:t> </a:t>
            </a:r>
            <a:r>
              <a:rPr lang="nb-NO" baseline="0" dirty="0" err="1"/>
              <a:t>the</a:t>
            </a:r>
            <a:r>
              <a:rPr lang="nb-NO" baseline="0" dirty="0"/>
              <a:t> </a:t>
            </a:r>
            <a:r>
              <a:rPr lang="nb-NO" baseline="0" dirty="0" err="1"/>
              <a:t>process</a:t>
            </a:r>
            <a:r>
              <a:rPr lang="nb-NO" baseline="0" dirty="0"/>
              <a:t> is </a:t>
            </a:r>
            <a:r>
              <a:rPr lang="nb-NO" baseline="0" dirty="0" err="1"/>
              <a:t>complex</a:t>
            </a:r>
            <a:r>
              <a:rPr lang="nb-NO" baseline="0" dirty="0"/>
              <a:t>, and </a:t>
            </a:r>
            <a:r>
              <a:rPr lang="nb-NO" baseline="0" dirty="0" err="1"/>
              <a:t>likely</a:t>
            </a:r>
            <a:r>
              <a:rPr lang="nb-NO" baseline="0" dirty="0"/>
              <a:t> </a:t>
            </a:r>
            <a:r>
              <a:rPr lang="nb-NO" baseline="0" dirty="0" err="1"/>
              <a:t>small</a:t>
            </a:r>
            <a:r>
              <a:rPr lang="nb-NO" baseline="0" dirty="0"/>
              <a:t> </a:t>
            </a:r>
            <a:r>
              <a:rPr lang="nb-NO" baseline="0" dirty="0" err="1"/>
              <a:t>changes</a:t>
            </a:r>
            <a:r>
              <a:rPr lang="nb-NO" baseline="0" dirty="0"/>
              <a:t> in </a:t>
            </a:r>
            <a:r>
              <a:rPr lang="nb-NO" baseline="0" dirty="0" err="1"/>
              <a:t>the</a:t>
            </a:r>
            <a:r>
              <a:rPr lang="nb-NO" baseline="0" dirty="0"/>
              <a:t> </a:t>
            </a:r>
            <a:r>
              <a:rPr lang="nb-NO" baseline="0" dirty="0" err="1"/>
              <a:t>machinery</a:t>
            </a:r>
            <a:r>
              <a:rPr lang="nb-NO" baseline="0" dirty="0"/>
              <a:t> </a:t>
            </a:r>
            <a:r>
              <a:rPr lang="nb-NO" baseline="0" dirty="0" err="1"/>
              <a:t>may</a:t>
            </a:r>
            <a:r>
              <a:rPr lang="nb-NO" baseline="0" dirty="0"/>
              <a:t> lead to different </a:t>
            </a:r>
            <a:r>
              <a:rPr lang="nb-NO" baseline="0" dirty="0" err="1"/>
              <a:t>splice</a:t>
            </a:r>
            <a:r>
              <a:rPr lang="nb-NO" baseline="0" dirty="0"/>
              <a:t> products and </a:t>
            </a:r>
            <a:r>
              <a:rPr lang="nb-NO" baseline="0" dirty="0" err="1"/>
              <a:t>mRNA</a:t>
            </a:r>
            <a:r>
              <a:rPr lang="nb-NO" baseline="0" dirty="0"/>
              <a:t> fate </a:t>
            </a:r>
          </a:p>
          <a:p>
            <a:endParaRPr lang="nb-NO" baseline="0" dirty="0"/>
          </a:p>
          <a:p>
            <a:r>
              <a:rPr lang="nb-NO" baseline="0" dirty="0" err="1"/>
              <a:t>hnRNP</a:t>
            </a:r>
            <a:r>
              <a:rPr lang="nb-NO" baseline="0" dirty="0"/>
              <a:t>: </a:t>
            </a:r>
            <a:r>
              <a:rPr lang="nb-NO" baseline="0" dirty="0" err="1"/>
              <a:t>Heterogenous</a:t>
            </a:r>
            <a:r>
              <a:rPr lang="nb-NO" baseline="0" dirty="0"/>
              <a:t> </a:t>
            </a:r>
            <a:r>
              <a:rPr lang="nb-NO" baseline="0" dirty="0" err="1"/>
              <a:t>nuclear</a:t>
            </a:r>
            <a:r>
              <a:rPr lang="nb-NO" baseline="0" dirty="0"/>
              <a:t> </a:t>
            </a:r>
            <a:r>
              <a:rPr lang="nb-NO" baseline="0" dirty="0" err="1"/>
              <a:t>ribonucleoproteins</a:t>
            </a:r>
            <a:r>
              <a:rPr lang="nb-NO" baseline="0" dirty="0"/>
              <a:t>: </a:t>
            </a:r>
            <a:r>
              <a:rPr lang="nb-NO" baseline="0" dirty="0" err="1"/>
              <a:t>Complexes</a:t>
            </a:r>
            <a:r>
              <a:rPr lang="nb-NO" baseline="0" dirty="0"/>
              <a:t> </a:t>
            </a:r>
            <a:r>
              <a:rPr lang="nb-NO" baseline="0" dirty="0" err="1"/>
              <a:t>of</a:t>
            </a:r>
            <a:r>
              <a:rPr lang="nb-NO" baseline="0" dirty="0"/>
              <a:t> protein and RNA </a:t>
            </a:r>
            <a:r>
              <a:rPr lang="nb-NO" baseline="0" dirty="0" err="1"/>
              <a:t>which</a:t>
            </a:r>
            <a:r>
              <a:rPr lang="nb-NO" baseline="0" dirty="0"/>
              <a:t> binds to pre-</a:t>
            </a:r>
            <a:r>
              <a:rPr lang="nb-NO" baseline="0" dirty="0" err="1"/>
              <a:t>mRNA</a:t>
            </a:r>
            <a:r>
              <a:rPr lang="nb-NO" baseline="0" dirty="0"/>
              <a:t> (and </a:t>
            </a:r>
            <a:r>
              <a:rPr lang="nb-NO" baseline="0" dirty="0" err="1"/>
              <a:t>mRNA</a:t>
            </a:r>
            <a:r>
              <a:rPr lang="nb-NO" baseline="0" dirty="0"/>
              <a:t>?). (Wikipedia):</a:t>
            </a:r>
          </a:p>
          <a:p>
            <a:pPr rtl="0"/>
            <a:r>
              <a:rPr lang="en-US" dirty="0"/>
              <a:t>1. Prevent folding of pre-mRNA into secondary structures that may inhibit its interactions with other proteins.</a:t>
            </a:r>
          </a:p>
          <a:p>
            <a:pPr rtl="0"/>
            <a:r>
              <a:rPr lang="en-US" dirty="0"/>
              <a:t>2. May associate with the splicing apparatus.</a:t>
            </a:r>
          </a:p>
          <a:p>
            <a:pPr rtl="0"/>
            <a:r>
              <a:rPr lang="en-US" dirty="0"/>
              <a:t>3. Transport of mRNA out of the nucleus.</a:t>
            </a:r>
          </a:p>
          <a:p>
            <a:endParaRPr lang="nb-NO" dirty="0"/>
          </a:p>
        </p:txBody>
      </p:sp>
      <p:sp>
        <p:nvSpPr>
          <p:cNvPr id="4" name="Slide Number Placeholder 3"/>
          <p:cNvSpPr>
            <a:spLocks noGrp="1"/>
          </p:cNvSpPr>
          <p:nvPr>
            <p:ph type="sldNum" sz="quarter" idx="10"/>
          </p:nvPr>
        </p:nvSpPr>
        <p:spPr/>
        <p:txBody>
          <a:bodyPr/>
          <a:lstStyle/>
          <a:p>
            <a:fld id="{4AC9A145-3BD7-48FB-AAC3-7EECF1D4101E}" type="slidenum">
              <a:rPr lang="nb-NO" smtClean="0"/>
              <a:t>7</a:t>
            </a:fld>
            <a:endParaRPr lang="nb-NO"/>
          </a:p>
        </p:txBody>
      </p:sp>
    </p:spTree>
    <p:extLst>
      <p:ext uri="{BB962C8B-B14F-4D97-AF65-F5344CB8AC3E}">
        <p14:creationId xmlns:p14="http://schemas.microsoft.com/office/powerpoint/2010/main" val="1580761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a:p>
            <a:r>
              <a:rPr lang="nb-NO" dirty="0"/>
              <a:t>Alternative 3’ and 5’ </a:t>
            </a:r>
            <a:r>
              <a:rPr lang="nb-NO" dirty="0" err="1"/>
              <a:t>may</a:t>
            </a:r>
            <a:r>
              <a:rPr lang="nb-NO" baseline="0" dirty="0"/>
              <a:t> </a:t>
            </a:r>
            <a:r>
              <a:rPr lang="nb-NO" baseline="0" dirty="0" err="1"/>
              <a:t>only</a:t>
            </a:r>
            <a:r>
              <a:rPr lang="nb-NO" baseline="0" dirty="0"/>
              <a:t> </a:t>
            </a:r>
            <a:r>
              <a:rPr lang="nb-NO" baseline="0" dirty="0" err="1"/>
              <a:t>affect</a:t>
            </a:r>
            <a:r>
              <a:rPr lang="nb-NO" baseline="0" dirty="0"/>
              <a:t> a single base, </a:t>
            </a:r>
            <a:r>
              <a:rPr lang="nb-NO" baseline="0" dirty="0" err="1"/>
              <a:t>however</a:t>
            </a:r>
            <a:r>
              <a:rPr lang="nb-NO" baseline="0" dirty="0"/>
              <a:t>, </a:t>
            </a:r>
            <a:r>
              <a:rPr lang="nb-NO" baseline="0" dirty="0" err="1"/>
              <a:t>this</a:t>
            </a:r>
            <a:r>
              <a:rPr lang="nb-NO" baseline="0" dirty="0"/>
              <a:t> </a:t>
            </a:r>
            <a:r>
              <a:rPr lang="nb-NO" baseline="0" dirty="0" err="1"/>
              <a:t>can</a:t>
            </a:r>
            <a:r>
              <a:rPr lang="nb-NO" baseline="0" dirty="0"/>
              <a:t> </a:t>
            </a:r>
            <a:r>
              <a:rPr lang="nb-NO" baseline="0" dirty="0" err="1"/>
              <a:t>change</a:t>
            </a:r>
            <a:r>
              <a:rPr lang="nb-NO" baseline="0" dirty="0"/>
              <a:t> </a:t>
            </a:r>
            <a:r>
              <a:rPr lang="nb-NO" baseline="0" dirty="0" err="1"/>
              <a:t>the</a:t>
            </a:r>
            <a:r>
              <a:rPr lang="nb-NO" baseline="0" dirty="0"/>
              <a:t> reading </a:t>
            </a:r>
            <a:r>
              <a:rPr lang="nb-NO" baseline="0" dirty="0" err="1"/>
              <a:t>frame</a:t>
            </a:r>
            <a:r>
              <a:rPr lang="nb-NO" baseline="0" dirty="0"/>
              <a:t> (</a:t>
            </a:r>
            <a:r>
              <a:rPr lang="nb-NO" baseline="0" dirty="0" err="1"/>
              <a:t>frameshift</a:t>
            </a:r>
            <a:r>
              <a:rPr lang="nb-NO" baseline="0" dirty="0"/>
              <a:t>) and </a:t>
            </a:r>
            <a:r>
              <a:rPr lang="nb-NO" baseline="0" dirty="0" err="1"/>
              <a:t>result</a:t>
            </a:r>
            <a:r>
              <a:rPr lang="nb-NO" baseline="0" dirty="0"/>
              <a:t> in a protein </a:t>
            </a:r>
            <a:r>
              <a:rPr lang="nb-NO" baseline="0" dirty="0" err="1"/>
              <a:t>with</a:t>
            </a:r>
            <a:r>
              <a:rPr lang="nb-NO" baseline="0" dirty="0"/>
              <a:t> </a:t>
            </a:r>
            <a:r>
              <a:rPr lang="nb-NO" baseline="0" dirty="0" err="1"/>
              <a:t>completely</a:t>
            </a:r>
            <a:r>
              <a:rPr lang="nb-NO" baseline="0" dirty="0"/>
              <a:t> different amino acid </a:t>
            </a:r>
            <a:r>
              <a:rPr lang="nb-NO" baseline="0" dirty="0" err="1"/>
              <a:t>sequence</a:t>
            </a:r>
            <a:r>
              <a:rPr lang="nb-NO" baseline="0" dirty="0"/>
              <a:t> (and </a:t>
            </a:r>
            <a:r>
              <a:rPr lang="nb-NO" baseline="0" dirty="0" err="1"/>
              <a:t>likely</a:t>
            </a:r>
            <a:r>
              <a:rPr lang="nb-NO" baseline="0" dirty="0"/>
              <a:t> </a:t>
            </a:r>
            <a:r>
              <a:rPr lang="nb-NO" baseline="0" dirty="0" err="1"/>
              <a:t>also</a:t>
            </a:r>
            <a:r>
              <a:rPr lang="nb-NO" baseline="0" dirty="0"/>
              <a:t> different </a:t>
            </a:r>
            <a:r>
              <a:rPr lang="nb-NO" baseline="0" dirty="0" err="1"/>
              <a:t>function</a:t>
            </a:r>
            <a:r>
              <a:rPr lang="nb-NO" baseline="0" dirty="0"/>
              <a:t>)</a:t>
            </a:r>
            <a:endParaRPr lang="nb-NO" dirty="0"/>
          </a:p>
          <a:p>
            <a:endParaRPr lang="nb-NO" dirty="0"/>
          </a:p>
          <a:p>
            <a:r>
              <a:rPr lang="nb-NO" dirty="0"/>
              <a:t>(</a:t>
            </a:r>
            <a:r>
              <a:rPr lang="nb-NO" dirty="0" err="1"/>
              <a:t>Mutually</a:t>
            </a:r>
            <a:r>
              <a:rPr lang="nb-NO" dirty="0"/>
              <a:t> </a:t>
            </a:r>
            <a:r>
              <a:rPr lang="nb-NO" dirty="0" err="1"/>
              <a:t>exclusive</a:t>
            </a:r>
            <a:r>
              <a:rPr lang="nb-NO" dirty="0"/>
              <a:t> binding</a:t>
            </a:r>
            <a:r>
              <a:rPr lang="nb-NO" baseline="0" dirty="0"/>
              <a:t> is </a:t>
            </a:r>
            <a:r>
              <a:rPr lang="nb-NO" baseline="0" dirty="0" err="1"/>
              <a:t>typical</a:t>
            </a:r>
            <a:r>
              <a:rPr lang="nb-NO" baseline="0" dirty="0"/>
              <a:t> </a:t>
            </a:r>
            <a:r>
              <a:rPr lang="nb-NO" baseline="0" dirty="0" err="1"/>
              <a:t>where</a:t>
            </a:r>
            <a:r>
              <a:rPr lang="nb-NO" baseline="0" dirty="0"/>
              <a:t> </a:t>
            </a:r>
            <a:r>
              <a:rPr lang="nb-NO" baseline="0" dirty="0" err="1"/>
              <a:t>exons</a:t>
            </a:r>
            <a:r>
              <a:rPr lang="nb-NO" baseline="0" dirty="0"/>
              <a:t> </a:t>
            </a:r>
            <a:r>
              <a:rPr lang="nb-NO" baseline="0" dirty="0" err="1"/>
              <a:t>are</a:t>
            </a:r>
            <a:r>
              <a:rPr lang="nb-NO" baseline="0" dirty="0"/>
              <a:t> </a:t>
            </a:r>
            <a:r>
              <a:rPr lang="nb-NO" baseline="0" dirty="0" err="1"/>
              <a:t>proximal</a:t>
            </a:r>
            <a:r>
              <a:rPr lang="nb-NO" baseline="0" dirty="0"/>
              <a:t>, and </a:t>
            </a:r>
            <a:r>
              <a:rPr lang="nb-NO" baseline="0" dirty="0" err="1"/>
              <a:t>where</a:t>
            </a:r>
            <a:r>
              <a:rPr lang="nb-NO" baseline="0" dirty="0"/>
              <a:t> </a:t>
            </a:r>
            <a:r>
              <a:rPr lang="nb-NO" baseline="0" dirty="0" err="1"/>
              <a:t>the</a:t>
            </a:r>
            <a:r>
              <a:rPr lang="nb-NO" baseline="0" dirty="0"/>
              <a:t> </a:t>
            </a:r>
            <a:r>
              <a:rPr lang="nb-NO" baseline="0" dirty="0" err="1"/>
              <a:t>spliceosome</a:t>
            </a:r>
            <a:r>
              <a:rPr lang="nb-NO" baseline="0" dirty="0"/>
              <a:t> </a:t>
            </a:r>
            <a:r>
              <a:rPr lang="nb-NO" baseline="0" dirty="0" err="1"/>
              <a:t>only</a:t>
            </a:r>
            <a:r>
              <a:rPr lang="nb-NO" baseline="0" dirty="0"/>
              <a:t> have time to </a:t>
            </a:r>
            <a:r>
              <a:rPr lang="nb-NO" baseline="0" dirty="0" err="1"/>
              <a:t>select</a:t>
            </a:r>
            <a:r>
              <a:rPr lang="nb-NO" baseline="0" dirty="0"/>
              <a:t> one-or-</a:t>
            </a:r>
            <a:r>
              <a:rPr lang="nb-NO" baseline="0" dirty="0" err="1"/>
              <a:t>the</a:t>
            </a:r>
            <a:r>
              <a:rPr lang="nb-NO" baseline="0" dirty="0"/>
              <a:t> </a:t>
            </a:r>
            <a:r>
              <a:rPr lang="nb-NO" baseline="0" dirty="0" err="1"/>
              <a:t>other</a:t>
            </a:r>
            <a:r>
              <a:rPr lang="nb-NO" baseline="0" dirty="0"/>
              <a:t>)</a:t>
            </a:r>
          </a:p>
          <a:p>
            <a:endParaRPr lang="nb-NO" baseline="0" dirty="0"/>
          </a:p>
          <a:p>
            <a:r>
              <a:rPr lang="nb-NO" baseline="0" dirty="0"/>
              <a:t>The </a:t>
            </a:r>
            <a:r>
              <a:rPr lang="nb-NO" baseline="0" dirty="0" err="1"/>
              <a:t>two</a:t>
            </a:r>
            <a:r>
              <a:rPr lang="nb-NO" baseline="0" dirty="0"/>
              <a:t> latter </a:t>
            </a:r>
            <a:r>
              <a:rPr lang="nb-NO" baseline="0" dirty="0" err="1"/>
              <a:t>mechanism</a:t>
            </a:r>
            <a:r>
              <a:rPr lang="nb-NO" baseline="0" dirty="0"/>
              <a:t> show hoe alternative TSS and alternative TTS </a:t>
            </a:r>
            <a:r>
              <a:rPr lang="nb-NO" baseline="0" dirty="0" err="1"/>
              <a:t>may</a:t>
            </a:r>
            <a:r>
              <a:rPr lang="nb-NO" baseline="0" dirty="0"/>
              <a:t> </a:t>
            </a:r>
            <a:r>
              <a:rPr lang="nb-NO" baseline="0" dirty="0" err="1"/>
              <a:t>correlate</a:t>
            </a:r>
            <a:r>
              <a:rPr lang="nb-NO" baseline="0" dirty="0"/>
              <a:t> to first/last </a:t>
            </a:r>
            <a:r>
              <a:rPr lang="nb-NO" baseline="0" dirty="0" err="1"/>
              <a:t>exon</a:t>
            </a:r>
            <a:r>
              <a:rPr lang="nb-NO" baseline="0" dirty="0"/>
              <a:t> </a:t>
            </a:r>
            <a:r>
              <a:rPr lang="nb-NO" baseline="0" dirty="0" err="1"/>
              <a:t>usage</a:t>
            </a:r>
            <a:endParaRPr lang="nb-NO" dirty="0"/>
          </a:p>
        </p:txBody>
      </p:sp>
      <p:sp>
        <p:nvSpPr>
          <p:cNvPr id="4" name="Slide Number Placeholder 3"/>
          <p:cNvSpPr>
            <a:spLocks noGrp="1"/>
          </p:cNvSpPr>
          <p:nvPr>
            <p:ph type="sldNum" sz="quarter" idx="10"/>
          </p:nvPr>
        </p:nvSpPr>
        <p:spPr/>
        <p:txBody>
          <a:bodyPr/>
          <a:lstStyle/>
          <a:p>
            <a:fld id="{4AC9A145-3BD7-48FB-AAC3-7EECF1D4101E}" type="slidenum">
              <a:rPr lang="nb-NO" smtClean="0"/>
              <a:t>8</a:t>
            </a:fld>
            <a:endParaRPr lang="nb-NO"/>
          </a:p>
        </p:txBody>
      </p:sp>
    </p:spTree>
    <p:extLst>
      <p:ext uri="{BB962C8B-B14F-4D97-AF65-F5344CB8AC3E}">
        <p14:creationId xmlns:p14="http://schemas.microsoft.com/office/powerpoint/2010/main" val="2545948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TSS is a </a:t>
            </a:r>
            <a:r>
              <a:rPr lang="nb-NO" dirty="0" err="1"/>
              <a:t>dependency</a:t>
            </a:r>
            <a:r>
              <a:rPr lang="nb-NO" dirty="0"/>
              <a:t>. TFs at TSS </a:t>
            </a:r>
            <a:r>
              <a:rPr lang="nb-NO" dirty="0" err="1"/>
              <a:t>stick</a:t>
            </a:r>
            <a:r>
              <a:rPr lang="nb-NO" baseline="0" dirty="0"/>
              <a:t> to Pol II and </a:t>
            </a:r>
            <a:r>
              <a:rPr lang="nb-NO" baseline="0" dirty="0" err="1"/>
              <a:t>affect</a:t>
            </a:r>
            <a:r>
              <a:rPr lang="nb-NO" baseline="0" dirty="0"/>
              <a:t> </a:t>
            </a:r>
            <a:r>
              <a:rPr lang="nb-NO" baseline="0" dirty="0" err="1"/>
              <a:t>downstream</a:t>
            </a:r>
            <a:r>
              <a:rPr lang="nb-NO" baseline="0" dirty="0"/>
              <a:t> </a:t>
            </a:r>
            <a:r>
              <a:rPr lang="nb-NO" baseline="0" dirty="0" err="1"/>
              <a:t>splicing</a:t>
            </a:r>
            <a:r>
              <a:rPr lang="nb-NO" baseline="0" dirty="0"/>
              <a:t>.</a:t>
            </a:r>
            <a:endParaRPr lang="nb-NO" dirty="0"/>
          </a:p>
          <a:p>
            <a:r>
              <a:rPr lang="nb-NO" dirty="0"/>
              <a:t>TTS </a:t>
            </a:r>
            <a:r>
              <a:rPr lang="nb-NO" dirty="0" err="1"/>
              <a:t>effect</a:t>
            </a:r>
            <a:r>
              <a:rPr lang="nb-NO" dirty="0"/>
              <a:t> </a:t>
            </a:r>
            <a:r>
              <a:rPr lang="nb-NO" dirty="0" err="1"/>
              <a:t>correlation</a:t>
            </a:r>
            <a:r>
              <a:rPr lang="nb-NO" dirty="0"/>
              <a:t> or </a:t>
            </a:r>
            <a:r>
              <a:rPr lang="nb-NO" dirty="0" err="1"/>
              <a:t>dependency</a:t>
            </a:r>
            <a:r>
              <a:rPr lang="nb-NO" dirty="0"/>
              <a:t>? </a:t>
            </a:r>
            <a:r>
              <a:rPr lang="nb-NO" dirty="0" err="1"/>
              <a:t>Dependency</a:t>
            </a:r>
            <a:r>
              <a:rPr lang="nb-NO" dirty="0"/>
              <a:t> </a:t>
            </a:r>
            <a:r>
              <a:rPr lang="nb-NO" dirty="0" err="1"/>
              <a:t>when</a:t>
            </a:r>
            <a:r>
              <a:rPr lang="nb-NO" dirty="0"/>
              <a:t> pre-</a:t>
            </a:r>
            <a:r>
              <a:rPr lang="nb-NO" dirty="0" err="1"/>
              <a:t>mature</a:t>
            </a:r>
            <a:r>
              <a:rPr lang="nb-NO" baseline="0" dirty="0"/>
              <a:t> TTS </a:t>
            </a:r>
            <a:r>
              <a:rPr lang="nb-NO" baseline="0" dirty="0" err="1"/>
              <a:t>results</a:t>
            </a:r>
            <a:r>
              <a:rPr lang="nb-NO" baseline="0" dirty="0"/>
              <a:t> in non-</a:t>
            </a:r>
            <a:r>
              <a:rPr lang="nb-NO" baseline="0" dirty="0" err="1"/>
              <a:t>inclusion</a:t>
            </a:r>
            <a:r>
              <a:rPr lang="nb-NO" baseline="0" dirty="0"/>
              <a:t> </a:t>
            </a:r>
            <a:r>
              <a:rPr lang="nb-NO" baseline="0" dirty="0" err="1"/>
              <a:t>of</a:t>
            </a:r>
            <a:r>
              <a:rPr lang="nb-NO" baseline="0" dirty="0"/>
              <a:t> </a:t>
            </a:r>
            <a:r>
              <a:rPr lang="nb-NO" baseline="0" dirty="0" err="1"/>
              <a:t>downstream</a:t>
            </a:r>
            <a:r>
              <a:rPr lang="nb-NO" baseline="0" dirty="0"/>
              <a:t> </a:t>
            </a:r>
            <a:r>
              <a:rPr lang="nb-NO" baseline="0" dirty="0" err="1"/>
              <a:t>exons</a:t>
            </a:r>
            <a:endParaRPr lang="nb-NO" baseline="0" dirty="0"/>
          </a:p>
          <a:p>
            <a:endParaRPr lang="nb-NO" baseline="0" dirty="0"/>
          </a:p>
          <a:p>
            <a:r>
              <a:rPr lang="nb-NO" baseline="0" dirty="0" err="1"/>
              <a:t>There</a:t>
            </a:r>
            <a:r>
              <a:rPr lang="nb-NO" baseline="0" dirty="0"/>
              <a:t> is </a:t>
            </a:r>
            <a:r>
              <a:rPr lang="nb-NO" baseline="0" dirty="0" err="1"/>
              <a:t>also</a:t>
            </a:r>
            <a:r>
              <a:rPr lang="nb-NO" baseline="0" dirty="0"/>
              <a:t> a </a:t>
            </a:r>
            <a:r>
              <a:rPr lang="nb-NO" baseline="0" dirty="0" err="1"/>
              <a:t>theory</a:t>
            </a:r>
            <a:r>
              <a:rPr lang="nb-NO" baseline="0" dirty="0"/>
              <a:t> </a:t>
            </a:r>
            <a:r>
              <a:rPr lang="nb-NO" baseline="0" dirty="0" err="1"/>
              <a:t>that</a:t>
            </a:r>
            <a:r>
              <a:rPr lang="nb-NO" baseline="0" dirty="0"/>
              <a:t> an </a:t>
            </a:r>
            <a:r>
              <a:rPr lang="nb-NO" baseline="0" dirty="0" err="1"/>
              <a:t>exon</a:t>
            </a:r>
            <a:r>
              <a:rPr lang="nb-NO" baseline="0" dirty="0"/>
              <a:t> </a:t>
            </a:r>
            <a:r>
              <a:rPr lang="nb-NO" baseline="0" dirty="0" err="1"/>
              <a:t>may</a:t>
            </a:r>
            <a:r>
              <a:rPr lang="nb-NO" baseline="0" dirty="0"/>
              <a:t> </a:t>
            </a:r>
            <a:r>
              <a:rPr lang="nb-NO" baseline="0" dirty="0" err="1"/>
              <a:t>actually</a:t>
            </a:r>
            <a:r>
              <a:rPr lang="nb-NO" baseline="0" dirty="0"/>
              <a:t> </a:t>
            </a:r>
            <a:r>
              <a:rPr lang="nb-NO" baseline="0" dirty="0" err="1"/>
              <a:t>associate</a:t>
            </a:r>
            <a:r>
              <a:rPr lang="nb-NO" baseline="0" dirty="0"/>
              <a:t> </a:t>
            </a:r>
            <a:r>
              <a:rPr lang="nb-NO" baseline="0" dirty="0" err="1"/>
              <a:t>with</a:t>
            </a:r>
            <a:r>
              <a:rPr lang="nb-NO" baseline="0" dirty="0"/>
              <a:t> Pol 2 and </a:t>
            </a:r>
            <a:r>
              <a:rPr lang="nb-NO" baseline="0" dirty="0" err="1"/>
              <a:t>thus</a:t>
            </a:r>
            <a:r>
              <a:rPr lang="nb-NO" baseline="0" dirty="0"/>
              <a:t> be «</a:t>
            </a:r>
            <a:r>
              <a:rPr lang="nb-NO" baseline="0" dirty="0" err="1"/>
              <a:t>tranported</a:t>
            </a:r>
            <a:r>
              <a:rPr lang="nb-NO" baseline="0" dirty="0"/>
              <a:t>» to </a:t>
            </a:r>
            <a:r>
              <a:rPr lang="nb-NO" baseline="0" dirty="0" err="1"/>
              <a:t>the</a:t>
            </a:r>
            <a:r>
              <a:rPr lang="nb-NO" baseline="0" dirty="0"/>
              <a:t> </a:t>
            </a:r>
            <a:r>
              <a:rPr lang="nb-NO" baseline="0" dirty="0" err="1"/>
              <a:t>next</a:t>
            </a:r>
            <a:r>
              <a:rPr lang="nb-NO" baseline="0" dirty="0"/>
              <a:t> </a:t>
            </a:r>
            <a:r>
              <a:rPr lang="nb-NO" baseline="0" dirty="0" err="1"/>
              <a:t>exon</a:t>
            </a:r>
            <a:r>
              <a:rPr lang="nb-NO" baseline="0" dirty="0"/>
              <a:t> over long </a:t>
            </a:r>
            <a:r>
              <a:rPr lang="nb-NO" baseline="0" dirty="0" err="1"/>
              <a:t>genomic</a:t>
            </a:r>
            <a:r>
              <a:rPr lang="nb-NO" baseline="0" dirty="0"/>
              <a:t> </a:t>
            </a:r>
            <a:r>
              <a:rPr lang="nb-NO" baseline="0" dirty="0" err="1"/>
              <a:t>intron</a:t>
            </a:r>
            <a:r>
              <a:rPr lang="nb-NO" baseline="0" dirty="0"/>
              <a:t> </a:t>
            </a:r>
            <a:r>
              <a:rPr lang="nb-NO" baseline="0" dirty="0" err="1"/>
              <a:t>distances</a:t>
            </a:r>
            <a:r>
              <a:rPr lang="nb-NO" baseline="0" dirty="0"/>
              <a:t> (</a:t>
            </a:r>
            <a:r>
              <a:rPr lang="nb-NO" baseline="0" dirty="0" err="1"/>
              <a:t>don’t</a:t>
            </a:r>
            <a:r>
              <a:rPr lang="nb-NO" baseline="0" dirty="0"/>
              <a:t> </a:t>
            </a:r>
            <a:r>
              <a:rPr lang="nb-NO" baseline="0" dirty="0" err="1"/>
              <a:t>really</a:t>
            </a:r>
            <a:r>
              <a:rPr lang="nb-NO" baseline="0" dirty="0"/>
              <a:t> see </a:t>
            </a:r>
            <a:r>
              <a:rPr lang="nb-NO" baseline="0" dirty="0" err="1"/>
              <a:t>how</a:t>
            </a:r>
            <a:r>
              <a:rPr lang="nb-NO" baseline="0" dirty="0"/>
              <a:t> </a:t>
            </a:r>
            <a:r>
              <a:rPr lang="nb-NO" baseline="0" dirty="0" err="1"/>
              <a:t>this</a:t>
            </a:r>
            <a:r>
              <a:rPr lang="nb-NO" baseline="0" dirty="0"/>
              <a:t> </a:t>
            </a:r>
            <a:r>
              <a:rPr lang="nb-NO" baseline="0" dirty="0" err="1"/>
              <a:t>should</a:t>
            </a:r>
            <a:r>
              <a:rPr lang="nb-NO" baseline="0" dirty="0"/>
              <a:t> </a:t>
            </a:r>
            <a:r>
              <a:rPr lang="nb-NO" baseline="0" dirty="0" err="1"/>
              <a:t>work</a:t>
            </a:r>
            <a:r>
              <a:rPr lang="nb-NO" baseline="0" dirty="0"/>
              <a:t>…)</a:t>
            </a:r>
            <a:endParaRPr lang="nb-NO" dirty="0"/>
          </a:p>
        </p:txBody>
      </p:sp>
      <p:sp>
        <p:nvSpPr>
          <p:cNvPr id="4" name="Slide Number Placeholder 3"/>
          <p:cNvSpPr>
            <a:spLocks noGrp="1"/>
          </p:cNvSpPr>
          <p:nvPr>
            <p:ph type="sldNum" sz="quarter" idx="10"/>
          </p:nvPr>
        </p:nvSpPr>
        <p:spPr/>
        <p:txBody>
          <a:bodyPr/>
          <a:lstStyle/>
          <a:p>
            <a:fld id="{4AC9A145-3BD7-48FB-AAC3-7EECF1D4101E}" type="slidenum">
              <a:rPr lang="nb-NO" smtClean="0"/>
              <a:t>9</a:t>
            </a:fld>
            <a:endParaRPr lang="nb-NO"/>
          </a:p>
        </p:txBody>
      </p:sp>
    </p:spTree>
    <p:extLst>
      <p:ext uri="{BB962C8B-B14F-4D97-AF65-F5344CB8AC3E}">
        <p14:creationId xmlns:p14="http://schemas.microsoft.com/office/powerpoint/2010/main" val="595800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nb-NO"/>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b-NO"/>
          </a:p>
        </p:txBody>
      </p:sp>
      <p:sp>
        <p:nvSpPr>
          <p:cNvPr id="4" name="Date Placeholder 3"/>
          <p:cNvSpPr>
            <a:spLocks noGrp="1"/>
          </p:cNvSpPr>
          <p:nvPr>
            <p:ph type="dt" sz="half" idx="10"/>
          </p:nvPr>
        </p:nvSpPr>
        <p:spPr/>
        <p:txBody>
          <a:bodyPr/>
          <a:lstStyle/>
          <a:p>
            <a:fld id="{E1FC3B85-9C01-457D-AF20-2B38F3AB706C}" type="datetimeFigureOut">
              <a:rPr lang="nb-NO" smtClean="0"/>
              <a:t>09.03.2020</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0563A236-641B-4AF5-9F1C-AE80745DC79D}" type="slidenum">
              <a:rPr lang="nb-NO" smtClean="0"/>
              <a:t>‹#›</a:t>
            </a:fld>
            <a:endParaRPr lang="nb-NO"/>
          </a:p>
        </p:txBody>
      </p:sp>
    </p:spTree>
    <p:extLst>
      <p:ext uri="{BB962C8B-B14F-4D97-AF65-F5344CB8AC3E}">
        <p14:creationId xmlns:p14="http://schemas.microsoft.com/office/powerpoint/2010/main" val="64794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b-NO"/>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p:cNvSpPr>
            <a:spLocks noGrp="1"/>
          </p:cNvSpPr>
          <p:nvPr>
            <p:ph type="dt" sz="half" idx="10"/>
          </p:nvPr>
        </p:nvSpPr>
        <p:spPr/>
        <p:txBody>
          <a:bodyPr/>
          <a:lstStyle/>
          <a:p>
            <a:fld id="{E1FC3B85-9C01-457D-AF20-2B38F3AB706C}" type="datetimeFigureOut">
              <a:rPr lang="nb-NO" smtClean="0"/>
              <a:t>09.03.2020</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0563A236-641B-4AF5-9F1C-AE80745DC79D}" type="slidenum">
              <a:rPr lang="nb-NO" smtClean="0"/>
              <a:t>‹#›</a:t>
            </a:fld>
            <a:endParaRPr lang="nb-NO"/>
          </a:p>
        </p:txBody>
      </p:sp>
    </p:spTree>
    <p:extLst>
      <p:ext uri="{BB962C8B-B14F-4D97-AF65-F5344CB8AC3E}">
        <p14:creationId xmlns:p14="http://schemas.microsoft.com/office/powerpoint/2010/main" val="1486039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nb-NO"/>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p:cNvSpPr>
            <a:spLocks noGrp="1"/>
          </p:cNvSpPr>
          <p:nvPr>
            <p:ph type="dt" sz="half" idx="10"/>
          </p:nvPr>
        </p:nvSpPr>
        <p:spPr/>
        <p:txBody>
          <a:bodyPr/>
          <a:lstStyle/>
          <a:p>
            <a:fld id="{E1FC3B85-9C01-457D-AF20-2B38F3AB706C}" type="datetimeFigureOut">
              <a:rPr lang="nb-NO" smtClean="0"/>
              <a:t>09.03.2020</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0563A236-641B-4AF5-9F1C-AE80745DC79D}" type="slidenum">
              <a:rPr lang="nb-NO" smtClean="0"/>
              <a:t>‹#›</a:t>
            </a:fld>
            <a:endParaRPr lang="nb-NO"/>
          </a:p>
        </p:txBody>
      </p:sp>
    </p:spTree>
    <p:extLst>
      <p:ext uri="{BB962C8B-B14F-4D97-AF65-F5344CB8AC3E}">
        <p14:creationId xmlns:p14="http://schemas.microsoft.com/office/powerpoint/2010/main" val="1001062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b-NO"/>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p:cNvSpPr>
            <a:spLocks noGrp="1"/>
          </p:cNvSpPr>
          <p:nvPr>
            <p:ph type="dt" sz="half" idx="10"/>
          </p:nvPr>
        </p:nvSpPr>
        <p:spPr/>
        <p:txBody>
          <a:bodyPr/>
          <a:lstStyle/>
          <a:p>
            <a:fld id="{E1FC3B85-9C01-457D-AF20-2B38F3AB706C}" type="datetimeFigureOut">
              <a:rPr lang="nb-NO" smtClean="0"/>
              <a:t>09.03.2020</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0563A236-641B-4AF5-9F1C-AE80745DC79D}" type="slidenum">
              <a:rPr lang="nb-NO" smtClean="0"/>
              <a:t>‹#›</a:t>
            </a:fld>
            <a:endParaRPr lang="nb-NO"/>
          </a:p>
        </p:txBody>
      </p:sp>
    </p:spTree>
    <p:extLst>
      <p:ext uri="{BB962C8B-B14F-4D97-AF65-F5344CB8AC3E}">
        <p14:creationId xmlns:p14="http://schemas.microsoft.com/office/powerpoint/2010/main" val="421522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nb-NO"/>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FC3B85-9C01-457D-AF20-2B38F3AB706C}" type="datetimeFigureOut">
              <a:rPr lang="nb-NO" smtClean="0"/>
              <a:t>09.03.2020</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0563A236-641B-4AF5-9F1C-AE80745DC79D}" type="slidenum">
              <a:rPr lang="nb-NO" smtClean="0"/>
              <a:t>‹#›</a:t>
            </a:fld>
            <a:endParaRPr lang="nb-NO"/>
          </a:p>
        </p:txBody>
      </p:sp>
    </p:spTree>
    <p:extLst>
      <p:ext uri="{BB962C8B-B14F-4D97-AF65-F5344CB8AC3E}">
        <p14:creationId xmlns:p14="http://schemas.microsoft.com/office/powerpoint/2010/main" val="1315741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b-NO"/>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p:cNvSpPr>
            <a:spLocks noGrp="1"/>
          </p:cNvSpPr>
          <p:nvPr>
            <p:ph type="dt" sz="half" idx="10"/>
          </p:nvPr>
        </p:nvSpPr>
        <p:spPr/>
        <p:txBody>
          <a:bodyPr/>
          <a:lstStyle/>
          <a:p>
            <a:fld id="{E1FC3B85-9C01-457D-AF20-2B38F3AB706C}" type="datetimeFigureOut">
              <a:rPr lang="nb-NO" smtClean="0"/>
              <a:t>09.03.2020</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0563A236-641B-4AF5-9F1C-AE80745DC79D}" type="slidenum">
              <a:rPr lang="nb-NO" smtClean="0"/>
              <a:t>‹#›</a:t>
            </a:fld>
            <a:endParaRPr lang="nb-NO"/>
          </a:p>
        </p:txBody>
      </p:sp>
    </p:spTree>
    <p:extLst>
      <p:ext uri="{BB962C8B-B14F-4D97-AF65-F5344CB8AC3E}">
        <p14:creationId xmlns:p14="http://schemas.microsoft.com/office/powerpoint/2010/main" val="2801761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nb-NO"/>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p:cNvSpPr>
            <a:spLocks noGrp="1"/>
          </p:cNvSpPr>
          <p:nvPr>
            <p:ph type="dt" sz="half" idx="10"/>
          </p:nvPr>
        </p:nvSpPr>
        <p:spPr/>
        <p:txBody>
          <a:bodyPr/>
          <a:lstStyle/>
          <a:p>
            <a:fld id="{E1FC3B85-9C01-457D-AF20-2B38F3AB706C}" type="datetimeFigureOut">
              <a:rPr lang="nb-NO" smtClean="0"/>
              <a:t>09.03.2020</a:t>
            </a:fld>
            <a:endParaRPr lang="nb-NO"/>
          </a:p>
        </p:txBody>
      </p:sp>
      <p:sp>
        <p:nvSpPr>
          <p:cNvPr id="8" name="Footer Placeholder 7"/>
          <p:cNvSpPr>
            <a:spLocks noGrp="1"/>
          </p:cNvSpPr>
          <p:nvPr>
            <p:ph type="ftr" sz="quarter" idx="11"/>
          </p:nvPr>
        </p:nvSpPr>
        <p:spPr/>
        <p:txBody>
          <a:bodyPr/>
          <a:lstStyle/>
          <a:p>
            <a:endParaRPr lang="nb-NO"/>
          </a:p>
        </p:txBody>
      </p:sp>
      <p:sp>
        <p:nvSpPr>
          <p:cNvPr id="9" name="Slide Number Placeholder 8"/>
          <p:cNvSpPr>
            <a:spLocks noGrp="1"/>
          </p:cNvSpPr>
          <p:nvPr>
            <p:ph type="sldNum" sz="quarter" idx="12"/>
          </p:nvPr>
        </p:nvSpPr>
        <p:spPr/>
        <p:txBody>
          <a:bodyPr/>
          <a:lstStyle/>
          <a:p>
            <a:fld id="{0563A236-641B-4AF5-9F1C-AE80745DC79D}" type="slidenum">
              <a:rPr lang="nb-NO" smtClean="0"/>
              <a:t>‹#›</a:t>
            </a:fld>
            <a:endParaRPr lang="nb-NO"/>
          </a:p>
        </p:txBody>
      </p:sp>
    </p:spTree>
    <p:extLst>
      <p:ext uri="{BB962C8B-B14F-4D97-AF65-F5344CB8AC3E}">
        <p14:creationId xmlns:p14="http://schemas.microsoft.com/office/powerpoint/2010/main" val="2005191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b-NO"/>
          </a:p>
        </p:txBody>
      </p:sp>
      <p:sp>
        <p:nvSpPr>
          <p:cNvPr id="3" name="Date Placeholder 2"/>
          <p:cNvSpPr>
            <a:spLocks noGrp="1"/>
          </p:cNvSpPr>
          <p:nvPr>
            <p:ph type="dt" sz="half" idx="10"/>
          </p:nvPr>
        </p:nvSpPr>
        <p:spPr/>
        <p:txBody>
          <a:bodyPr/>
          <a:lstStyle/>
          <a:p>
            <a:fld id="{E1FC3B85-9C01-457D-AF20-2B38F3AB706C}" type="datetimeFigureOut">
              <a:rPr lang="nb-NO" smtClean="0"/>
              <a:t>09.03.2020</a:t>
            </a:fld>
            <a:endParaRPr lang="nb-NO"/>
          </a:p>
        </p:txBody>
      </p:sp>
      <p:sp>
        <p:nvSpPr>
          <p:cNvPr id="4" name="Footer Placeholder 3"/>
          <p:cNvSpPr>
            <a:spLocks noGrp="1"/>
          </p:cNvSpPr>
          <p:nvPr>
            <p:ph type="ftr" sz="quarter" idx="11"/>
          </p:nvPr>
        </p:nvSpPr>
        <p:spPr/>
        <p:txBody>
          <a:bodyPr/>
          <a:lstStyle/>
          <a:p>
            <a:endParaRPr lang="nb-NO"/>
          </a:p>
        </p:txBody>
      </p:sp>
      <p:sp>
        <p:nvSpPr>
          <p:cNvPr id="5" name="Slide Number Placeholder 4"/>
          <p:cNvSpPr>
            <a:spLocks noGrp="1"/>
          </p:cNvSpPr>
          <p:nvPr>
            <p:ph type="sldNum" sz="quarter" idx="12"/>
          </p:nvPr>
        </p:nvSpPr>
        <p:spPr/>
        <p:txBody>
          <a:bodyPr/>
          <a:lstStyle/>
          <a:p>
            <a:fld id="{0563A236-641B-4AF5-9F1C-AE80745DC79D}" type="slidenum">
              <a:rPr lang="nb-NO" smtClean="0"/>
              <a:t>‹#›</a:t>
            </a:fld>
            <a:endParaRPr lang="nb-NO"/>
          </a:p>
        </p:txBody>
      </p:sp>
    </p:spTree>
    <p:extLst>
      <p:ext uri="{BB962C8B-B14F-4D97-AF65-F5344CB8AC3E}">
        <p14:creationId xmlns:p14="http://schemas.microsoft.com/office/powerpoint/2010/main" val="1463939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FC3B85-9C01-457D-AF20-2B38F3AB706C}" type="datetimeFigureOut">
              <a:rPr lang="nb-NO" smtClean="0"/>
              <a:t>09.03.2020</a:t>
            </a:fld>
            <a:endParaRPr lang="nb-NO"/>
          </a:p>
        </p:txBody>
      </p:sp>
      <p:sp>
        <p:nvSpPr>
          <p:cNvPr id="3" name="Footer Placeholder 2"/>
          <p:cNvSpPr>
            <a:spLocks noGrp="1"/>
          </p:cNvSpPr>
          <p:nvPr>
            <p:ph type="ftr" sz="quarter" idx="11"/>
          </p:nvPr>
        </p:nvSpPr>
        <p:spPr/>
        <p:txBody>
          <a:bodyPr/>
          <a:lstStyle/>
          <a:p>
            <a:endParaRPr lang="nb-NO"/>
          </a:p>
        </p:txBody>
      </p:sp>
      <p:sp>
        <p:nvSpPr>
          <p:cNvPr id="4" name="Slide Number Placeholder 3"/>
          <p:cNvSpPr>
            <a:spLocks noGrp="1"/>
          </p:cNvSpPr>
          <p:nvPr>
            <p:ph type="sldNum" sz="quarter" idx="12"/>
          </p:nvPr>
        </p:nvSpPr>
        <p:spPr/>
        <p:txBody>
          <a:bodyPr/>
          <a:lstStyle/>
          <a:p>
            <a:fld id="{0563A236-641B-4AF5-9F1C-AE80745DC79D}" type="slidenum">
              <a:rPr lang="nb-NO" smtClean="0"/>
              <a:t>‹#›</a:t>
            </a:fld>
            <a:endParaRPr lang="nb-NO"/>
          </a:p>
        </p:txBody>
      </p:sp>
    </p:spTree>
    <p:extLst>
      <p:ext uri="{BB962C8B-B14F-4D97-AF65-F5344CB8AC3E}">
        <p14:creationId xmlns:p14="http://schemas.microsoft.com/office/powerpoint/2010/main" val="871841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nb-NO"/>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FC3B85-9C01-457D-AF20-2B38F3AB706C}" type="datetimeFigureOut">
              <a:rPr lang="nb-NO" smtClean="0"/>
              <a:t>09.03.2020</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0563A236-641B-4AF5-9F1C-AE80745DC79D}" type="slidenum">
              <a:rPr lang="nb-NO" smtClean="0"/>
              <a:t>‹#›</a:t>
            </a:fld>
            <a:endParaRPr lang="nb-NO"/>
          </a:p>
        </p:txBody>
      </p:sp>
    </p:spTree>
    <p:extLst>
      <p:ext uri="{BB962C8B-B14F-4D97-AF65-F5344CB8AC3E}">
        <p14:creationId xmlns:p14="http://schemas.microsoft.com/office/powerpoint/2010/main" val="760599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nb-NO"/>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FC3B85-9C01-457D-AF20-2B38F3AB706C}" type="datetimeFigureOut">
              <a:rPr lang="nb-NO" smtClean="0"/>
              <a:t>09.03.2020</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0563A236-641B-4AF5-9F1C-AE80745DC79D}" type="slidenum">
              <a:rPr lang="nb-NO" smtClean="0"/>
              <a:t>‹#›</a:t>
            </a:fld>
            <a:endParaRPr lang="nb-NO"/>
          </a:p>
        </p:txBody>
      </p:sp>
    </p:spTree>
    <p:extLst>
      <p:ext uri="{BB962C8B-B14F-4D97-AF65-F5344CB8AC3E}">
        <p14:creationId xmlns:p14="http://schemas.microsoft.com/office/powerpoint/2010/main" val="2928320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FC3B85-9C01-457D-AF20-2B38F3AB706C}" type="datetimeFigureOut">
              <a:rPr lang="nb-NO" smtClean="0"/>
              <a:t>09.03.2020</a:t>
            </a:fld>
            <a:endParaRPr lang="nb-NO"/>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63A236-641B-4AF5-9F1C-AE80745DC79D}" type="slidenum">
              <a:rPr lang="nb-NO" smtClean="0"/>
              <a:t>‹#›</a:t>
            </a:fld>
            <a:endParaRPr lang="nb-NO"/>
          </a:p>
        </p:txBody>
      </p:sp>
    </p:spTree>
    <p:extLst>
      <p:ext uri="{BB962C8B-B14F-4D97-AF65-F5344CB8AC3E}">
        <p14:creationId xmlns:p14="http://schemas.microsoft.com/office/powerpoint/2010/main" val="832627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nb-NO" sz="4900" dirty="0">
                <a:solidFill>
                  <a:srgbClr val="0070C0"/>
                </a:solidFill>
              </a:rPr>
              <a:t>RNA-</a:t>
            </a:r>
            <a:r>
              <a:rPr lang="nb-NO" sz="4900" dirty="0" err="1">
                <a:solidFill>
                  <a:srgbClr val="0070C0"/>
                </a:solidFill>
              </a:rPr>
              <a:t>Seq</a:t>
            </a:r>
            <a:r>
              <a:rPr lang="nb-NO" sz="4900" dirty="0">
                <a:solidFill>
                  <a:srgbClr val="0070C0"/>
                </a:solidFill>
              </a:rPr>
              <a:t>, </a:t>
            </a:r>
            <a:r>
              <a:rPr lang="nb-NO" sz="4900" dirty="0" err="1">
                <a:solidFill>
                  <a:srgbClr val="0070C0"/>
                </a:solidFill>
              </a:rPr>
              <a:t>what</a:t>
            </a:r>
            <a:r>
              <a:rPr lang="nb-NO" sz="4900" dirty="0">
                <a:solidFill>
                  <a:srgbClr val="0070C0"/>
                </a:solidFill>
              </a:rPr>
              <a:t> do </a:t>
            </a:r>
            <a:r>
              <a:rPr lang="nb-NO" sz="4900" dirty="0" err="1">
                <a:solidFill>
                  <a:srgbClr val="0070C0"/>
                </a:solidFill>
              </a:rPr>
              <a:t>we</a:t>
            </a:r>
            <a:r>
              <a:rPr lang="nb-NO" sz="4900" dirty="0">
                <a:solidFill>
                  <a:srgbClr val="0070C0"/>
                </a:solidFill>
              </a:rPr>
              <a:t> </a:t>
            </a:r>
            <a:r>
              <a:rPr lang="nb-NO" sz="4900" dirty="0" err="1">
                <a:solidFill>
                  <a:srgbClr val="0070C0"/>
                </a:solidFill>
              </a:rPr>
              <a:t>actually</a:t>
            </a:r>
            <a:r>
              <a:rPr lang="nb-NO" sz="4900" dirty="0">
                <a:solidFill>
                  <a:srgbClr val="0070C0"/>
                </a:solidFill>
              </a:rPr>
              <a:t> </a:t>
            </a:r>
            <a:r>
              <a:rPr lang="nb-NO" sz="4900" dirty="0" err="1">
                <a:solidFill>
                  <a:srgbClr val="0070C0"/>
                </a:solidFill>
              </a:rPr>
              <a:t>find</a:t>
            </a:r>
            <a:r>
              <a:rPr lang="nb-NO" sz="4900" dirty="0">
                <a:solidFill>
                  <a:srgbClr val="0070C0"/>
                </a:solidFill>
              </a:rPr>
              <a:t>? </a:t>
            </a:r>
            <a:br>
              <a:rPr lang="nb-NO" sz="4900" dirty="0">
                <a:solidFill>
                  <a:srgbClr val="0070C0"/>
                </a:solidFill>
              </a:rPr>
            </a:br>
            <a:r>
              <a:rPr lang="nb-NO" sz="2700" i="1" dirty="0"/>
              <a:t>..and </a:t>
            </a:r>
            <a:r>
              <a:rPr lang="nb-NO" sz="2700" i="1" dirty="0" err="1"/>
              <a:t>what</a:t>
            </a:r>
            <a:r>
              <a:rPr lang="nb-NO" sz="2700" i="1" dirty="0"/>
              <a:t> is </a:t>
            </a:r>
            <a:r>
              <a:rPr lang="nb-NO" sz="2700" i="1" dirty="0" err="1"/>
              <a:t>the</a:t>
            </a:r>
            <a:r>
              <a:rPr lang="nb-NO" sz="2700" i="1" dirty="0"/>
              <a:t> </a:t>
            </a:r>
            <a:r>
              <a:rPr lang="nb-NO" sz="2700" i="1" dirty="0" err="1"/>
              <a:t>biology</a:t>
            </a:r>
            <a:r>
              <a:rPr lang="nb-NO" sz="2700" i="1" dirty="0"/>
              <a:t> </a:t>
            </a:r>
            <a:r>
              <a:rPr lang="nb-NO" sz="2700" i="1" dirty="0" err="1"/>
              <a:t>behind</a:t>
            </a:r>
            <a:r>
              <a:rPr lang="nb-NO" sz="2700" i="1" dirty="0"/>
              <a:t> it?</a:t>
            </a:r>
          </a:p>
        </p:txBody>
      </p:sp>
      <p:sp>
        <p:nvSpPr>
          <p:cNvPr id="6" name="Subtitle 2">
            <a:extLst>
              <a:ext uri="{FF2B5EF4-FFF2-40B4-BE49-F238E27FC236}">
                <a16:creationId xmlns:a16="http://schemas.microsoft.com/office/drawing/2014/main" id="{2EEE4F0A-6602-124D-A0F7-017CAF63BE84}"/>
              </a:ext>
            </a:extLst>
          </p:cNvPr>
          <p:cNvSpPr>
            <a:spLocks noGrp="1"/>
          </p:cNvSpPr>
          <p:nvPr>
            <p:ph type="subTitle" idx="1"/>
          </p:nvPr>
        </p:nvSpPr>
        <p:spPr>
          <a:xfrm>
            <a:off x="1371600" y="3886200"/>
            <a:ext cx="6400800" cy="1752600"/>
          </a:xfrm>
        </p:spPr>
        <p:txBody>
          <a:bodyPr>
            <a:normAutofit fontScale="92500" lnSpcReduction="20000"/>
          </a:bodyPr>
          <a:lstStyle/>
          <a:p>
            <a:r>
              <a:rPr lang="nb-NO" dirty="0"/>
              <a:t>BI311F-1 20V Akvagenomikk og </a:t>
            </a:r>
            <a:r>
              <a:rPr lang="nb-NO" dirty="0" err="1"/>
              <a:t>bioinformatikk</a:t>
            </a:r>
            <a:r>
              <a:rPr lang="nb-NO" sz="2800" dirty="0"/>
              <a:t> </a:t>
            </a:r>
          </a:p>
          <a:p>
            <a:endParaRPr lang="nb-NO" sz="2800" i="1" dirty="0"/>
          </a:p>
          <a:p>
            <a:r>
              <a:rPr lang="nb-NO" sz="2800" i="1" dirty="0"/>
              <a:t>Robin </a:t>
            </a:r>
            <a:r>
              <a:rPr lang="nb-NO" sz="2800" i="1" dirty="0" err="1"/>
              <a:t>Mjelle</a:t>
            </a:r>
            <a:endParaRPr lang="nb-NO" sz="2800" i="1" dirty="0"/>
          </a:p>
        </p:txBody>
      </p:sp>
    </p:spTree>
    <p:extLst>
      <p:ext uri="{BB962C8B-B14F-4D97-AF65-F5344CB8AC3E}">
        <p14:creationId xmlns:p14="http://schemas.microsoft.com/office/powerpoint/2010/main" val="1590905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solidFill>
                  <a:srgbClr val="0070C0"/>
                </a:solidFill>
              </a:rPr>
              <a:t>Splicing</a:t>
            </a:r>
            <a:r>
              <a:rPr lang="nb-NO" dirty="0">
                <a:solidFill>
                  <a:srgbClr val="0070C0"/>
                </a:solidFill>
              </a:rPr>
              <a:t> </a:t>
            </a:r>
            <a:r>
              <a:rPr lang="nb-NO" dirty="0" err="1">
                <a:solidFill>
                  <a:srgbClr val="0070C0"/>
                </a:solidFill>
              </a:rPr>
              <a:t>enhancers</a:t>
            </a:r>
            <a:endParaRPr lang="nb-NO" dirty="0">
              <a:solidFill>
                <a:srgbClr val="0070C0"/>
              </a:solidFill>
            </a:endParaRPr>
          </a:p>
        </p:txBody>
      </p:sp>
      <p:sp>
        <p:nvSpPr>
          <p:cNvPr id="3" name="Content Placeholder 2"/>
          <p:cNvSpPr>
            <a:spLocks noGrp="1"/>
          </p:cNvSpPr>
          <p:nvPr>
            <p:ph idx="1"/>
          </p:nvPr>
        </p:nvSpPr>
        <p:spPr>
          <a:xfrm>
            <a:off x="457200" y="1340768"/>
            <a:ext cx="8229600" cy="3168352"/>
          </a:xfrm>
        </p:spPr>
        <p:txBody>
          <a:bodyPr>
            <a:normAutofit fontScale="55000" lnSpcReduction="20000"/>
          </a:bodyPr>
          <a:lstStyle/>
          <a:p>
            <a:pPr>
              <a:spcAft>
                <a:spcPts val="600"/>
              </a:spcAft>
            </a:pPr>
            <a:r>
              <a:rPr lang="nb-NO" dirty="0" err="1"/>
              <a:t>Functional</a:t>
            </a:r>
            <a:r>
              <a:rPr lang="nb-NO" dirty="0"/>
              <a:t> and non-</a:t>
            </a:r>
            <a:r>
              <a:rPr lang="nb-NO" dirty="0" err="1"/>
              <a:t>functional</a:t>
            </a:r>
            <a:r>
              <a:rPr lang="nb-NO" dirty="0"/>
              <a:t> </a:t>
            </a:r>
            <a:r>
              <a:rPr lang="nb-NO" dirty="0" err="1"/>
              <a:t>splice-sites</a:t>
            </a:r>
            <a:r>
              <a:rPr lang="nb-NO" dirty="0"/>
              <a:t> </a:t>
            </a:r>
            <a:r>
              <a:rPr lang="nb-NO" dirty="0" err="1"/>
              <a:t>cannot</a:t>
            </a:r>
            <a:r>
              <a:rPr lang="nb-NO" dirty="0"/>
              <a:t> be </a:t>
            </a:r>
            <a:r>
              <a:rPr lang="nb-NO" dirty="0" err="1"/>
              <a:t>sufficiently</a:t>
            </a:r>
            <a:r>
              <a:rPr lang="nb-NO" dirty="0"/>
              <a:t> </a:t>
            </a:r>
            <a:r>
              <a:rPr lang="nb-NO" dirty="0" err="1"/>
              <a:t>distinguish</a:t>
            </a:r>
            <a:r>
              <a:rPr lang="nb-NO" dirty="0"/>
              <a:t> by </a:t>
            </a:r>
            <a:r>
              <a:rPr lang="nb-NO" dirty="0" err="1"/>
              <a:t>the</a:t>
            </a:r>
            <a:r>
              <a:rPr lang="nb-NO" dirty="0"/>
              <a:t> </a:t>
            </a:r>
            <a:r>
              <a:rPr lang="nb-NO" dirty="0" err="1"/>
              <a:t>site</a:t>
            </a:r>
            <a:r>
              <a:rPr lang="nb-NO" dirty="0"/>
              <a:t> </a:t>
            </a:r>
            <a:r>
              <a:rPr lang="nb-NO" dirty="0" err="1"/>
              <a:t>specific</a:t>
            </a:r>
            <a:r>
              <a:rPr lang="nb-NO" dirty="0"/>
              <a:t> </a:t>
            </a:r>
            <a:r>
              <a:rPr lang="nb-NO" dirty="0" err="1"/>
              <a:t>nucleotide</a:t>
            </a:r>
            <a:r>
              <a:rPr lang="nb-NO" dirty="0"/>
              <a:t> </a:t>
            </a:r>
            <a:r>
              <a:rPr lang="nb-NO" dirty="0" err="1"/>
              <a:t>sequence</a:t>
            </a:r>
            <a:r>
              <a:rPr lang="nb-NO" dirty="0"/>
              <a:t> </a:t>
            </a:r>
            <a:r>
              <a:rPr lang="nb-NO" dirty="0" err="1"/>
              <a:t>alone</a:t>
            </a:r>
            <a:r>
              <a:rPr lang="nb-NO" dirty="0"/>
              <a:t>. </a:t>
            </a:r>
          </a:p>
          <a:p>
            <a:pPr>
              <a:spcAft>
                <a:spcPts val="600"/>
              </a:spcAft>
            </a:pPr>
            <a:r>
              <a:rPr lang="nb-NO" dirty="0" err="1"/>
              <a:t>Additional</a:t>
            </a:r>
            <a:r>
              <a:rPr lang="nb-NO" dirty="0"/>
              <a:t> </a:t>
            </a:r>
            <a:r>
              <a:rPr lang="nb-NO" dirty="0" err="1"/>
              <a:t>sequence</a:t>
            </a:r>
            <a:r>
              <a:rPr lang="nb-NO" dirty="0"/>
              <a:t> elements in </a:t>
            </a:r>
            <a:r>
              <a:rPr lang="nb-NO" dirty="0" err="1"/>
              <a:t>introns</a:t>
            </a:r>
            <a:r>
              <a:rPr lang="nb-NO" dirty="0"/>
              <a:t> and </a:t>
            </a:r>
            <a:r>
              <a:rPr lang="nb-NO" dirty="0" err="1"/>
              <a:t>exons</a:t>
            </a:r>
            <a:r>
              <a:rPr lang="nb-NO" dirty="0"/>
              <a:t> </a:t>
            </a:r>
            <a:r>
              <a:rPr lang="nb-NO" dirty="0" err="1"/>
              <a:t>promote</a:t>
            </a:r>
            <a:r>
              <a:rPr lang="nb-NO" dirty="0"/>
              <a:t> </a:t>
            </a:r>
            <a:r>
              <a:rPr lang="nb-NO" dirty="0" err="1"/>
              <a:t>the</a:t>
            </a:r>
            <a:r>
              <a:rPr lang="nb-NO" dirty="0"/>
              <a:t> </a:t>
            </a:r>
            <a:r>
              <a:rPr lang="nb-NO" dirty="0" err="1"/>
              <a:t>selection</a:t>
            </a:r>
            <a:r>
              <a:rPr lang="nb-NO" dirty="0"/>
              <a:t> </a:t>
            </a:r>
            <a:r>
              <a:rPr lang="nb-NO" dirty="0" err="1"/>
              <a:t>of</a:t>
            </a:r>
            <a:r>
              <a:rPr lang="nb-NO" dirty="0"/>
              <a:t> </a:t>
            </a:r>
            <a:r>
              <a:rPr lang="nb-NO" dirty="0" err="1"/>
              <a:t>the</a:t>
            </a:r>
            <a:r>
              <a:rPr lang="nb-NO" dirty="0"/>
              <a:t> </a:t>
            </a:r>
            <a:r>
              <a:rPr lang="nb-NO" dirty="0" err="1"/>
              <a:t>correct</a:t>
            </a:r>
            <a:r>
              <a:rPr lang="nb-NO" dirty="0"/>
              <a:t> </a:t>
            </a:r>
            <a:r>
              <a:rPr lang="nb-NO" dirty="0" err="1"/>
              <a:t>site</a:t>
            </a:r>
            <a:r>
              <a:rPr lang="nb-NO" dirty="0"/>
              <a:t> </a:t>
            </a:r>
            <a:r>
              <a:rPr lang="nb-NO" dirty="0" err="1"/>
              <a:t>when</a:t>
            </a:r>
            <a:r>
              <a:rPr lang="nb-NO" dirty="0"/>
              <a:t> </a:t>
            </a:r>
            <a:r>
              <a:rPr lang="nb-NO" dirty="0" err="1"/>
              <a:t>bound</a:t>
            </a:r>
            <a:r>
              <a:rPr lang="nb-NO" dirty="0"/>
              <a:t> by proteins</a:t>
            </a:r>
          </a:p>
          <a:p>
            <a:pPr>
              <a:spcAft>
                <a:spcPts val="600"/>
              </a:spcAft>
            </a:pPr>
            <a:r>
              <a:rPr lang="nb-NO" b="1" dirty="0" err="1"/>
              <a:t>Exonic</a:t>
            </a:r>
            <a:r>
              <a:rPr lang="nb-NO" b="1" dirty="0"/>
              <a:t> and </a:t>
            </a:r>
            <a:r>
              <a:rPr lang="nb-NO" b="1" dirty="0" err="1"/>
              <a:t>intronic</a:t>
            </a:r>
            <a:r>
              <a:rPr lang="nb-NO" b="1" dirty="0"/>
              <a:t> </a:t>
            </a:r>
            <a:r>
              <a:rPr lang="nb-NO" b="1" dirty="0" err="1"/>
              <a:t>splicing</a:t>
            </a:r>
            <a:r>
              <a:rPr lang="nb-NO" b="1" dirty="0"/>
              <a:t> </a:t>
            </a:r>
            <a:r>
              <a:rPr lang="nb-NO" b="1" dirty="0" err="1"/>
              <a:t>enhancers</a:t>
            </a:r>
            <a:r>
              <a:rPr lang="nb-NO" b="1" dirty="0"/>
              <a:t> and </a:t>
            </a:r>
            <a:r>
              <a:rPr lang="nb-NO" b="1" dirty="0" err="1"/>
              <a:t>silencers</a:t>
            </a:r>
            <a:r>
              <a:rPr lang="nb-NO" b="1" dirty="0"/>
              <a:t> </a:t>
            </a:r>
            <a:r>
              <a:rPr lang="nb-NO" dirty="0"/>
              <a:t>(ESE, ESS, ISE, ISS)</a:t>
            </a:r>
          </a:p>
          <a:p>
            <a:r>
              <a:rPr lang="nb-NO" dirty="0"/>
              <a:t>Relative </a:t>
            </a:r>
            <a:r>
              <a:rPr lang="nb-NO" dirty="0" err="1"/>
              <a:t>frequency</a:t>
            </a:r>
            <a:r>
              <a:rPr lang="nb-NO" dirty="0"/>
              <a:t> </a:t>
            </a:r>
            <a:r>
              <a:rPr lang="nb-NO" dirty="0" err="1"/>
              <a:t>of</a:t>
            </a:r>
            <a:r>
              <a:rPr lang="nb-NO" dirty="0"/>
              <a:t> </a:t>
            </a:r>
            <a:r>
              <a:rPr lang="nb-NO" dirty="0" err="1"/>
              <a:t>enhancers</a:t>
            </a:r>
            <a:r>
              <a:rPr lang="nb-NO" dirty="0"/>
              <a:t>/</a:t>
            </a:r>
            <a:r>
              <a:rPr lang="nb-NO" dirty="0" err="1"/>
              <a:t>silencers</a:t>
            </a:r>
            <a:r>
              <a:rPr lang="nb-NO" dirty="0"/>
              <a:t> in a </a:t>
            </a:r>
            <a:r>
              <a:rPr lang="nb-NO" dirty="0" err="1"/>
              <a:t>splice</a:t>
            </a:r>
            <a:r>
              <a:rPr lang="nb-NO" dirty="0"/>
              <a:t>-region </a:t>
            </a:r>
            <a:r>
              <a:rPr lang="nb-NO" dirty="0" err="1"/>
              <a:t>somewhat</a:t>
            </a:r>
            <a:r>
              <a:rPr lang="nb-NO" dirty="0"/>
              <a:t> separates: </a:t>
            </a:r>
          </a:p>
          <a:p>
            <a:pPr lvl="1"/>
            <a:r>
              <a:rPr lang="nb-NO" b="1" dirty="0" err="1"/>
              <a:t>constitutive</a:t>
            </a:r>
            <a:r>
              <a:rPr lang="nb-NO" b="1" dirty="0"/>
              <a:t> </a:t>
            </a:r>
          </a:p>
          <a:p>
            <a:pPr lvl="1"/>
            <a:r>
              <a:rPr lang="nb-NO" b="1" dirty="0" err="1"/>
              <a:t>alternatively</a:t>
            </a:r>
            <a:r>
              <a:rPr lang="nb-NO" b="1" dirty="0"/>
              <a:t> used </a:t>
            </a:r>
          </a:p>
          <a:p>
            <a:pPr lvl="1">
              <a:spcAft>
                <a:spcPts val="600"/>
              </a:spcAft>
            </a:pPr>
            <a:r>
              <a:rPr lang="nb-NO" b="1" dirty="0" err="1"/>
              <a:t>cryptic</a:t>
            </a:r>
            <a:r>
              <a:rPr lang="nb-NO" b="1" dirty="0"/>
              <a:t> </a:t>
            </a:r>
            <a:r>
              <a:rPr lang="nb-NO" b="1" dirty="0" err="1"/>
              <a:t>exons</a:t>
            </a:r>
            <a:r>
              <a:rPr lang="nb-NO" dirty="0"/>
              <a:t>.</a:t>
            </a:r>
          </a:p>
          <a:p>
            <a:pPr>
              <a:spcAft>
                <a:spcPts val="600"/>
              </a:spcAft>
            </a:pPr>
            <a:r>
              <a:rPr lang="nb-NO" dirty="0" err="1"/>
              <a:t>Can</a:t>
            </a:r>
            <a:r>
              <a:rPr lang="nb-NO" dirty="0"/>
              <a:t> </a:t>
            </a:r>
            <a:r>
              <a:rPr lang="nb-NO" dirty="0" err="1"/>
              <a:t>activate</a:t>
            </a:r>
            <a:r>
              <a:rPr lang="nb-NO" dirty="0"/>
              <a:t> and </a:t>
            </a:r>
            <a:r>
              <a:rPr lang="nb-NO" dirty="0" err="1"/>
              <a:t>repress</a:t>
            </a:r>
            <a:r>
              <a:rPr lang="nb-NO" dirty="0"/>
              <a:t> </a:t>
            </a:r>
            <a:r>
              <a:rPr lang="nb-NO" dirty="0" err="1"/>
              <a:t>the</a:t>
            </a:r>
            <a:r>
              <a:rPr lang="nb-NO" dirty="0"/>
              <a:t> </a:t>
            </a:r>
            <a:r>
              <a:rPr lang="nb-NO" dirty="0" err="1"/>
              <a:t>interactions</a:t>
            </a:r>
            <a:r>
              <a:rPr lang="nb-NO" dirty="0"/>
              <a:t> </a:t>
            </a:r>
            <a:r>
              <a:rPr lang="nb-NO" dirty="0" err="1"/>
              <a:t>between</a:t>
            </a:r>
            <a:r>
              <a:rPr lang="nb-NO" dirty="0"/>
              <a:t> RNA and </a:t>
            </a:r>
            <a:r>
              <a:rPr lang="nb-NO" dirty="0" err="1"/>
              <a:t>the</a:t>
            </a:r>
            <a:r>
              <a:rPr lang="nb-NO" dirty="0"/>
              <a:t> </a:t>
            </a:r>
            <a:r>
              <a:rPr lang="nb-NO" dirty="0" err="1"/>
              <a:t>spliceosome</a:t>
            </a:r>
            <a:endParaRPr lang="nb-NO"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4220476"/>
            <a:ext cx="8324850"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67544" y="5952803"/>
            <a:ext cx="1697324" cy="307777"/>
          </a:xfrm>
          <a:prstGeom prst="rect">
            <a:avLst/>
          </a:prstGeom>
          <a:noFill/>
        </p:spPr>
        <p:txBody>
          <a:bodyPr wrap="none" rtlCol="0">
            <a:spAutoFit/>
          </a:bodyPr>
          <a:lstStyle/>
          <a:p>
            <a:r>
              <a:rPr lang="nb-NO" sz="1400" dirty="0" err="1"/>
              <a:t>Blencowe</a:t>
            </a:r>
            <a:r>
              <a:rPr lang="nb-NO" sz="1400" dirty="0"/>
              <a:t>, 2006, Cell</a:t>
            </a:r>
          </a:p>
        </p:txBody>
      </p:sp>
    </p:spTree>
    <p:extLst>
      <p:ext uri="{BB962C8B-B14F-4D97-AF65-F5344CB8AC3E}">
        <p14:creationId xmlns:p14="http://schemas.microsoft.com/office/powerpoint/2010/main" val="3854773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sz="3600" dirty="0" err="1"/>
              <a:t>Exon</a:t>
            </a:r>
            <a:r>
              <a:rPr lang="nb-NO" sz="3600" dirty="0"/>
              <a:t> </a:t>
            </a:r>
            <a:r>
              <a:rPr lang="nb-NO" sz="3600" dirty="0" err="1"/>
              <a:t>skipping</a:t>
            </a:r>
            <a:r>
              <a:rPr lang="nb-NO" sz="3600" dirty="0"/>
              <a:t> – an </a:t>
            </a:r>
            <a:r>
              <a:rPr lang="nb-NO" sz="3600" dirty="0" err="1"/>
              <a:t>example</a:t>
            </a:r>
            <a:endParaRPr lang="nb-NO" sz="3600" dirty="0"/>
          </a:p>
        </p:txBody>
      </p:sp>
      <p:sp>
        <p:nvSpPr>
          <p:cNvPr id="3" name="Content Placeholder 2"/>
          <p:cNvSpPr>
            <a:spLocks noGrp="1"/>
          </p:cNvSpPr>
          <p:nvPr>
            <p:ph idx="1"/>
          </p:nvPr>
        </p:nvSpPr>
        <p:spPr>
          <a:xfrm>
            <a:off x="611560" y="1543408"/>
            <a:ext cx="3610744" cy="5257800"/>
          </a:xfrm>
        </p:spPr>
        <p:txBody>
          <a:bodyPr>
            <a:normAutofit/>
          </a:bodyPr>
          <a:lstStyle/>
          <a:p>
            <a:pPr>
              <a:spcAft>
                <a:spcPts val="1800"/>
              </a:spcAft>
            </a:pPr>
            <a:r>
              <a:rPr lang="nb-NO" sz="2000" dirty="0" err="1"/>
              <a:t>Exon</a:t>
            </a:r>
            <a:r>
              <a:rPr lang="nb-NO" sz="2000" dirty="0"/>
              <a:t> </a:t>
            </a:r>
            <a:r>
              <a:rPr lang="nb-NO" sz="2000" dirty="0" err="1"/>
              <a:t>skipping</a:t>
            </a:r>
            <a:r>
              <a:rPr lang="nb-NO" sz="2000" dirty="0"/>
              <a:t> – </a:t>
            </a:r>
            <a:r>
              <a:rPr lang="nb-NO" sz="2000" dirty="0" err="1"/>
              <a:t>the</a:t>
            </a:r>
            <a:r>
              <a:rPr lang="nb-NO" sz="2000" dirty="0"/>
              <a:t> most </a:t>
            </a:r>
            <a:r>
              <a:rPr lang="nb-NO" sz="2000" dirty="0" err="1"/>
              <a:t>common</a:t>
            </a:r>
            <a:r>
              <a:rPr lang="nb-NO" sz="2000" dirty="0"/>
              <a:t> form </a:t>
            </a:r>
            <a:r>
              <a:rPr lang="nb-NO" sz="2000" dirty="0" err="1"/>
              <a:t>of</a:t>
            </a:r>
            <a:r>
              <a:rPr lang="nb-NO" sz="2000" dirty="0"/>
              <a:t> alternative </a:t>
            </a:r>
            <a:r>
              <a:rPr lang="nb-NO" sz="2000" dirty="0" err="1"/>
              <a:t>splicing</a:t>
            </a:r>
            <a:r>
              <a:rPr lang="nb-NO" sz="2000" dirty="0"/>
              <a:t> (~1/3 </a:t>
            </a:r>
            <a:r>
              <a:rPr lang="nb-NO" sz="2000" dirty="0" err="1"/>
              <a:t>of</a:t>
            </a:r>
            <a:r>
              <a:rPr lang="nb-NO" sz="2000" dirty="0"/>
              <a:t> all </a:t>
            </a:r>
            <a:r>
              <a:rPr lang="nb-NO" sz="2000" dirty="0" err="1"/>
              <a:t>splicing</a:t>
            </a:r>
            <a:r>
              <a:rPr lang="nb-NO" sz="2000" dirty="0"/>
              <a:t> </a:t>
            </a:r>
            <a:r>
              <a:rPr lang="nb-NO" sz="2000" dirty="0" err="1"/>
              <a:t>events</a:t>
            </a:r>
            <a:r>
              <a:rPr lang="nb-NO" sz="2000" dirty="0"/>
              <a:t>)</a:t>
            </a:r>
          </a:p>
          <a:p>
            <a:r>
              <a:rPr lang="nb-NO" sz="2000" dirty="0"/>
              <a:t>The </a:t>
            </a:r>
            <a:r>
              <a:rPr lang="nb-NO" sz="2000" dirty="0" err="1"/>
              <a:t>decision</a:t>
            </a:r>
            <a:r>
              <a:rPr lang="nb-NO" sz="2000" dirty="0"/>
              <a:t> to </a:t>
            </a:r>
            <a:r>
              <a:rPr lang="nb-NO" sz="2000" dirty="0" err="1"/>
              <a:t>include</a:t>
            </a:r>
            <a:r>
              <a:rPr lang="nb-NO" sz="2000" dirty="0"/>
              <a:t> an </a:t>
            </a:r>
            <a:r>
              <a:rPr lang="nb-NO" sz="2000" dirty="0" err="1"/>
              <a:t>exon</a:t>
            </a:r>
            <a:r>
              <a:rPr lang="nb-NO" sz="2000" dirty="0"/>
              <a:t> or not </a:t>
            </a:r>
            <a:r>
              <a:rPr lang="nb-NO" sz="2000" dirty="0" err="1"/>
              <a:t>are</a:t>
            </a:r>
            <a:r>
              <a:rPr lang="nb-NO" sz="2000" dirty="0"/>
              <a:t> </a:t>
            </a:r>
            <a:r>
              <a:rPr lang="nb-NO" sz="2000" dirty="0" err="1"/>
              <a:t>determined</a:t>
            </a:r>
            <a:r>
              <a:rPr lang="nb-NO" sz="2000" dirty="0"/>
              <a:t> by </a:t>
            </a:r>
            <a:r>
              <a:rPr lang="nb-NO" sz="2000" dirty="0" err="1"/>
              <a:t>the</a:t>
            </a:r>
            <a:r>
              <a:rPr lang="nb-NO" sz="2000" dirty="0"/>
              <a:t> </a:t>
            </a:r>
            <a:r>
              <a:rPr lang="nb-NO" sz="2000" dirty="0" err="1"/>
              <a:t>ability</a:t>
            </a:r>
            <a:r>
              <a:rPr lang="nb-NO" sz="2000" dirty="0"/>
              <a:t> </a:t>
            </a:r>
            <a:r>
              <a:rPr lang="nb-NO" sz="2000" dirty="0" err="1"/>
              <a:t>of</a:t>
            </a:r>
            <a:r>
              <a:rPr lang="nb-NO" sz="2000" dirty="0"/>
              <a:t> </a:t>
            </a:r>
            <a:r>
              <a:rPr lang="nb-NO" sz="2000" dirty="0" err="1"/>
              <a:t>weak</a:t>
            </a:r>
            <a:r>
              <a:rPr lang="nb-NO" sz="2000" dirty="0"/>
              <a:t> </a:t>
            </a:r>
            <a:r>
              <a:rPr lang="nb-NO" sz="2000" dirty="0" err="1"/>
              <a:t>splice</a:t>
            </a:r>
            <a:r>
              <a:rPr lang="nb-NO" sz="2000" dirty="0"/>
              <a:t> </a:t>
            </a:r>
            <a:r>
              <a:rPr lang="nb-NO" sz="2000" dirty="0" err="1"/>
              <a:t>sites</a:t>
            </a:r>
            <a:r>
              <a:rPr lang="nb-NO" sz="2000" dirty="0"/>
              <a:t> to </a:t>
            </a:r>
            <a:r>
              <a:rPr lang="nb-NO" sz="2000" dirty="0" err="1"/>
              <a:t>effectively</a:t>
            </a:r>
            <a:r>
              <a:rPr lang="nb-NO" sz="2000" dirty="0"/>
              <a:t> </a:t>
            </a:r>
            <a:r>
              <a:rPr lang="nb-NO" sz="2000" dirty="0" err="1"/>
              <a:t>compete</a:t>
            </a:r>
            <a:r>
              <a:rPr lang="nb-NO" sz="2000" dirty="0"/>
              <a:t> </a:t>
            </a:r>
            <a:r>
              <a:rPr lang="nb-NO" sz="2000" dirty="0" err="1"/>
              <a:t>with</a:t>
            </a:r>
            <a:r>
              <a:rPr lang="nb-NO" sz="2000" dirty="0"/>
              <a:t> </a:t>
            </a:r>
            <a:r>
              <a:rPr lang="nb-NO" sz="2000" dirty="0" err="1"/>
              <a:t>strong</a:t>
            </a:r>
            <a:r>
              <a:rPr lang="nb-NO" sz="2000" dirty="0"/>
              <a:t> </a:t>
            </a:r>
            <a:r>
              <a:rPr lang="nb-NO" sz="2000" dirty="0" err="1"/>
              <a:t>splice</a:t>
            </a:r>
            <a:r>
              <a:rPr lang="nb-NO" sz="2000" dirty="0"/>
              <a:t> </a:t>
            </a:r>
            <a:r>
              <a:rPr lang="nb-NO" sz="2000" dirty="0" err="1"/>
              <a:t>sites</a:t>
            </a:r>
            <a:r>
              <a:rPr lang="nb-NO" sz="2000" dirty="0"/>
              <a:t> for </a:t>
            </a:r>
            <a:r>
              <a:rPr lang="nb-NO" sz="2000" dirty="0" err="1"/>
              <a:t>detection</a:t>
            </a:r>
            <a:r>
              <a:rPr lang="nb-NO" sz="2000" dirty="0"/>
              <a:t> by </a:t>
            </a:r>
            <a:r>
              <a:rPr lang="nb-NO" sz="2000" dirty="0" err="1"/>
              <a:t>the</a:t>
            </a:r>
            <a:r>
              <a:rPr lang="nb-NO" sz="2000" dirty="0"/>
              <a:t> </a:t>
            </a:r>
            <a:r>
              <a:rPr lang="nb-NO" sz="2000" dirty="0" err="1"/>
              <a:t>spliceosome</a:t>
            </a:r>
            <a:endParaRPr lang="nb-NO" dirty="0"/>
          </a:p>
          <a:p>
            <a:pPr marL="0" indent="0">
              <a:spcAft>
                <a:spcPts val="600"/>
              </a:spcAft>
              <a:buNone/>
            </a:pPr>
            <a:endParaRPr lang="nb-NO" dirty="0"/>
          </a:p>
          <a:p>
            <a:endParaRPr lang="nb-NO" dirty="0"/>
          </a:p>
          <a:p>
            <a:endParaRPr lang="nb-NO" dirty="0"/>
          </a:p>
          <a:p>
            <a:endParaRPr lang="nb-NO"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6625" y="1455728"/>
            <a:ext cx="4338403" cy="2646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911418" y="2768340"/>
            <a:ext cx="590931" cy="338554"/>
          </a:xfrm>
          <a:prstGeom prst="rect">
            <a:avLst/>
          </a:prstGeom>
          <a:noFill/>
        </p:spPr>
        <p:txBody>
          <a:bodyPr wrap="none" rtlCol="0">
            <a:spAutoFit/>
          </a:bodyPr>
          <a:lstStyle/>
          <a:p>
            <a:r>
              <a:rPr lang="nb-NO" sz="1600" dirty="0"/>
              <a:t>Pol II</a:t>
            </a:r>
          </a:p>
        </p:txBody>
      </p:sp>
      <p:sp>
        <p:nvSpPr>
          <p:cNvPr id="10" name="Rectangle 9"/>
          <p:cNvSpPr/>
          <p:nvPr/>
        </p:nvSpPr>
        <p:spPr>
          <a:xfrm>
            <a:off x="4690077" y="3068960"/>
            <a:ext cx="3744416" cy="8102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7" name="TextBox 6"/>
          <p:cNvSpPr txBox="1"/>
          <p:nvPr/>
        </p:nvSpPr>
        <p:spPr>
          <a:xfrm>
            <a:off x="7514307" y="3356992"/>
            <a:ext cx="1194045" cy="369332"/>
          </a:xfrm>
          <a:prstGeom prst="rect">
            <a:avLst/>
          </a:prstGeom>
          <a:noFill/>
        </p:spPr>
        <p:txBody>
          <a:bodyPr wrap="none" rtlCol="0">
            <a:spAutoFit/>
          </a:bodyPr>
          <a:lstStyle/>
          <a:p>
            <a:r>
              <a:rPr lang="nb-NO" dirty="0" err="1"/>
              <a:t>Situation</a:t>
            </a:r>
            <a:r>
              <a:rPr lang="nb-NO" dirty="0"/>
              <a:t> 2</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5842" y="3348856"/>
            <a:ext cx="3884994" cy="2640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4901948" y="5013176"/>
            <a:ext cx="3744416" cy="8102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4" name="TextBox 3"/>
          <p:cNvSpPr txBox="1"/>
          <p:nvPr/>
        </p:nvSpPr>
        <p:spPr>
          <a:xfrm>
            <a:off x="7452319" y="1394758"/>
            <a:ext cx="1194045" cy="369332"/>
          </a:xfrm>
          <a:prstGeom prst="rect">
            <a:avLst/>
          </a:prstGeom>
          <a:noFill/>
        </p:spPr>
        <p:txBody>
          <a:bodyPr wrap="none" rtlCol="0">
            <a:spAutoFit/>
          </a:bodyPr>
          <a:lstStyle/>
          <a:p>
            <a:r>
              <a:rPr lang="nb-NO" dirty="0" err="1"/>
              <a:t>Situation</a:t>
            </a:r>
            <a:r>
              <a:rPr lang="nb-NO" dirty="0"/>
              <a:t> 1</a:t>
            </a:r>
          </a:p>
        </p:txBody>
      </p:sp>
      <p:sp>
        <p:nvSpPr>
          <p:cNvPr id="14" name="TextBox 13"/>
          <p:cNvSpPr txBox="1"/>
          <p:nvPr/>
        </p:nvSpPr>
        <p:spPr>
          <a:xfrm>
            <a:off x="7521245" y="3356992"/>
            <a:ext cx="1194045" cy="369332"/>
          </a:xfrm>
          <a:prstGeom prst="rect">
            <a:avLst/>
          </a:prstGeom>
          <a:noFill/>
        </p:spPr>
        <p:txBody>
          <a:bodyPr wrap="none" rtlCol="0">
            <a:spAutoFit/>
          </a:bodyPr>
          <a:lstStyle/>
          <a:p>
            <a:r>
              <a:rPr lang="nb-NO" dirty="0" err="1"/>
              <a:t>Situation</a:t>
            </a:r>
            <a:r>
              <a:rPr lang="nb-NO" dirty="0"/>
              <a:t> 2</a:t>
            </a:r>
          </a:p>
        </p:txBody>
      </p:sp>
    </p:spTree>
    <p:extLst>
      <p:ext uri="{BB962C8B-B14F-4D97-AF65-F5344CB8AC3E}">
        <p14:creationId xmlns:p14="http://schemas.microsoft.com/office/powerpoint/2010/main" val="3868668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sz="3600" dirty="0" err="1"/>
              <a:t>Exon</a:t>
            </a:r>
            <a:r>
              <a:rPr lang="nb-NO" sz="3600" dirty="0"/>
              <a:t> </a:t>
            </a:r>
            <a:r>
              <a:rPr lang="nb-NO" sz="3600" dirty="0" err="1"/>
              <a:t>skipping</a:t>
            </a:r>
            <a:r>
              <a:rPr lang="nb-NO" sz="3600" dirty="0"/>
              <a:t> – an </a:t>
            </a:r>
            <a:r>
              <a:rPr lang="nb-NO" sz="3600" dirty="0" err="1"/>
              <a:t>example</a:t>
            </a:r>
            <a:endParaRPr lang="nb-NO" sz="3600" dirty="0"/>
          </a:p>
        </p:txBody>
      </p:sp>
      <p:sp>
        <p:nvSpPr>
          <p:cNvPr id="3" name="Content Placeholder 2"/>
          <p:cNvSpPr>
            <a:spLocks noGrp="1"/>
          </p:cNvSpPr>
          <p:nvPr>
            <p:ph idx="1"/>
          </p:nvPr>
        </p:nvSpPr>
        <p:spPr>
          <a:xfrm>
            <a:off x="611560" y="1543408"/>
            <a:ext cx="3610744" cy="5257800"/>
          </a:xfrm>
        </p:spPr>
        <p:txBody>
          <a:bodyPr>
            <a:normAutofit/>
          </a:bodyPr>
          <a:lstStyle/>
          <a:p>
            <a:pPr marL="285750" indent="-285750" fontAlgn="auto">
              <a:spcAft>
                <a:spcPts val="600"/>
              </a:spcAft>
              <a:defRPr/>
            </a:pPr>
            <a:r>
              <a:rPr lang="nb-NO" sz="2000" b="1" dirty="0" err="1">
                <a:solidFill>
                  <a:srgbClr val="0070C0"/>
                </a:solidFill>
              </a:rPr>
              <a:t>Example</a:t>
            </a:r>
            <a:r>
              <a:rPr lang="nb-NO" sz="2000" dirty="0">
                <a:solidFill>
                  <a:srgbClr val="0070C0"/>
                </a:solidFill>
              </a:rPr>
              <a:t>: </a:t>
            </a:r>
            <a:r>
              <a:rPr lang="nb-NO" sz="2000" dirty="0" err="1">
                <a:solidFill>
                  <a:srgbClr val="0070C0"/>
                </a:solidFill>
              </a:rPr>
              <a:t>Exon</a:t>
            </a:r>
            <a:r>
              <a:rPr lang="nb-NO" sz="2000" dirty="0">
                <a:solidFill>
                  <a:srgbClr val="0070C0"/>
                </a:solidFill>
              </a:rPr>
              <a:t> </a:t>
            </a:r>
            <a:r>
              <a:rPr lang="nb-NO" sz="2000" dirty="0" err="1">
                <a:solidFill>
                  <a:srgbClr val="0070C0"/>
                </a:solidFill>
              </a:rPr>
              <a:t>skipping</a:t>
            </a:r>
            <a:r>
              <a:rPr lang="nb-NO" sz="2000" dirty="0">
                <a:solidFill>
                  <a:srgbClr val="0070C0"/>
                </a:solidFill>
              </a:rPr>
              <a:t> </a:t>
            </a:r>
            <a:r>
              <a:rPr lang="nb-NO" sz="2000" dirty="0" err="1">
                <a:solidFill>
                  <a:srgbClr val="0070C0"/>
                </a:solidFill>
              </a:rPr>
              <a:t>caused</a:t>
            </a:r>
            <a:r>
              <a:rPr lang="nb-NO" sz="2000" dirty="0">
                <a:solidFill>
                  <a:srgbClr val="0070C0"/>
                </a:solidFill>
              </a:rPr>
              <a:t> by protein-DNA binding </a:t>
            </a:r>
            <a:r>
              <a:rPr lang="nb-NO" sz="2000" dirty="0" err="1">
                <a:solidFill>
                  <a:srgbClr val="0070C0"/>
                </a:solidFill>
              </a:rPr>
              <a:t>of</a:t>
            </a:r>
            <a:r>
              <a:rPr lang="nb-NO" sz="2000" dirty="0">
                <a:solidFill>
                  <a:srgbClr val="0070C0"/>
                </a:solidFill>
              </a:rPr>
              <a:t> CTCF</a:t>
            </a:r>
          </a:p>
          <a:p>
            <a:pPr marL="285750" indent="-285750" fontAlgn="auto">
              <a:spcAft>
                <a:spcPts val="600"/>
              </a:spcAft>
              <a:defRPr/>
            </a:pPr>
            <a:endParaRPr lang="nb-NO" sz="2000" b="1" dirty="0">
              <a:solidFill>
                <a:srgbClr val="0070C0"/>
              </a:solidFill>
            </a:endParaRPr>
          </a:p>
          <a:p>
            <a:pPr marL="285750" indent="-285750" fontAlgn="auto">
              <a:spcAft>
                <a:spcPts val="600"/>
              </a:spcAft>
              <a:defRPr/>
            </a:pPr>
            <a:r>
              <a:rPr lang="nb-NO" sz="2000" b="1" dirty="0"/>
              <a:t>CD45 gene</a:t>
            </a:r>
            <a:r>
              <a:rPr lang="nb-NO" sz="2000" dirty="0"/>
              <a:t>. </a:t>
            </a:r>
            <a:r>
              <a:rPr lang="nb-NO" sz="2000" dirty="0" err="1"/>
              <a:t>Weak</a:t>
            </a:r>
            <a:r>
              <a:rPr lang="nb-NO" sz="2000" dirty="0"/>
              <a:t> </a:t>
            </a:r>
            <a:r>
              <a:rPr lang="nb-NO" sz="2000" dirty="0" err="1"/>
              <a:t>splice</a:t>
            </a:r>
            <a:r>
              <a:rPr lang="nb-NO" sz="2000" dirty="0"/>
              <a:t> </a:t>
            </a:r>
            <a:r>
              <a:rPr lang="nb-NO" sz="2000" dirty="0" err="1"/>
              <a:t>site</a:t>
            </a:r>
            <a:r>
              <a:rPr lang="nb-NO" sz="2000" dirty="0"/>
              <a:t> in </a:t>
            </a:r>
            <a:r>
              <a:rPr lang="nb-NO" sz="2000" dirty="0" err="1"/>
              <a:t>exon</a:t>
            </a:r>
            <a:r>
              <a:rPr lang="nb-NO" sz="2000" dirty="0"/>
              <a:t> 5, and </a:t>
            </a:r>
            <a:r>
              <a:rPr lang="nb-NO" sz="2000" dirty="0" err="1"/>
              <a:t>strong</a:t>
            </a:r>
            <a:r>
              <a:rPr lang="nb-NO" sz="2000" dirty="0"/>
              <a:t> </a:t>
            </a:r>
            <a:r>
              <a:rPr lang="nb-NO" sz="2000" dirty="0" err="1"/>
              <a:t>downstream</a:t>
            </a:r>
            <a:r>
              <a:rPr lang="nb-NO" sz="2000" dirty="0"/>
              <a:t> </a:t>
            </a:r>
            <a:r>
              <a:rPr lang="nb-NO" sz="2000" dirty="0" err="1"/>
              <a:t>splice-site</a:t>
            </a:r>
            <a:endParaRPr lang="nb-NO" sz="2000" dirty="0"/>
          </a:p>
          <a:p>
            <a:endParaRPr lang="nb-NO" dirty="0"/>
          </a:p>
          <a:p>
            <a:endParaRPr lang="nb-NO"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6625" y="1455728"/>
            <a:ext cx="4338403" cy="2646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911418" y="2768340"/>
            <a:ext cx="590931" cy="338554"/>
          </a:xfrm>
          <a:prstGeom prst="rect">
            <a:avLst/>
          </a:prstGeom>
          <a:noFill/>
        </p:spPr>
        <p:txBody>
          <a:bodyPr wrap="none" rtlCol="0">
            <a:spAutoFit/>
          </a:bodyPr>
          <a:lstStyle/>
          <a:p>
            <a:r>
              <a:rPr lang="nb-NO" sz="1600" dirty="0"/>
              <a:t>Pol II</a:t>
            </a:r>
          </a:p>
        </p:txBody>
      </p:sp>
      <p:sp>
        <p:nvSpPr>
          <p:cNvPr id="10" name="Rectangle 9"/>
          <p:cNvSpPr/>
          <p:nvPr/>
        </p:nvSpPr>
        <p:spPr>
          <a:xfrm>
            <a:off x="4690077" y="3068960"/>
            <a:ext cx="3744416" cy="8102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7" name="TextBox 6"/>
          <p:cNvSpPr txBox="1"/>
          <p:nvPr/>
        </p:nvSpPr>
        <p:spPr>
          <a:xfrm>
            <a:off x="7514307" y="3356992"/>
            <a:ext cx="1194045" cy="369332"/>
          </a:xfrm>
          <a:prstGeom prst="rect">
            <a:avLst/>
          </a:prstGeom>
          <a:noFill/>
        </p:spPr>
        <p:txBody>
          <a:bodyPr wrap="none" rtlCol="0">
            <a:spAutoFit/>
          </a:bodyPr>
          <a:lstStyle/>
          <a:p>
            <a:r>
              <a:rPr lang="nb-NO" dirty="0" err="1"/>
              <a:t>Situation</a:t>
            </a:r>
            <a:r>
              <a:rPr lang="nb-NO" dirty="0"/>
              <a:t> 2</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5842" y="3348856"/>
            <a:ext cx="3884994" cy="2640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4901948" y="5013176"/>
            <a:ext cx="3744416" cy="8102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4" name="TextBox 3"/>
          <p:cNvSpPr txBox="1"/>
          <p:nvPr/>
        </p:nvSpPr>
        <p:spPr>
          <a:xfrm>
            <a:off x="7452319" y="1394758"/>
            <a:ext cx="1194045" cy="369332"/>
          </a:xfrm>
          <a:prstGeom prst="rect">
            <a:avLst/>
          </a:prstGeom>
          <a:noFill/>
        </p:spPr>
        <p:txBody>
          <a:bodyPr wrap="none" rtlCol="0">
            <a:spAutoFit/>
          </a:bodyPr>
          <a:lstStyle/>
          <a:p>
            <a:r>
              <a:rPr lang="nb-NO" dirty="0" err="1"/>
              <a:t>Situation</a:t>
            </a:r>
            <a:r>
              <a:rPr lang="nb-NO" dirty="0"/>
              <a:t> 1</a:t>
            </a:r>
          </a:p>
        </p:txBody>
      </p:sp>
      <p:sp>
        <p:nvSpPr>
          <p:cNvPr id="14" name="TextBox 13"/>
          <p:cNvSpPr txBox="1"/>
          <p:nvPr/>
        </p:nvSpPr>
        <p:spPr>
          <a:xfrm>
            <a:off x="7521245" y="3356992"/>
            <a:ext cx="1194045" cy="369332"/>
          </a:xfrm>
          <a:prstGeom prst="rect">
            <a:avLst/>
          </a:prstGeom>
          <a:noFill/>
        </p:spPr>
        <p:txBody>
          <a:bodyPr wrap="none" rtlCol="0">
            <a:spAutoFit/>
          </a:bodyPr>
          <a:lstStyle/>
          <a:p>
            <a:r>
              <a:rPr lang="nb-NO" dirty="0" err="1"/>
              <a:t>Situation</a:t>
            </a:r>
            <a:r>
              <a:rPr lang="nb-NO" dirty="0"/>
              <a:t> 2</a:t>
            </a:r>
          </a:p>
        </p:txBody>
      </p:sp>
      <p:sp>
        <p:nvSpPr>
          <p:cNvPr id="6" name="TextBox 5"/>
          <p:cNvSpPr txBox="1"/>
          <p:nvPr/>
        </p:nvSpPr>
        <p:spPr>
          <a:xfrm>
            <a:off x="6444302" y="6084222"/>
            <a:ext cx="2140009" cy="369332"/>
          </a:xfrm>
          <a:prstGeom prst="rect">
            <a:avLst/>
          </a:prstGeom>
          <a:noFill/>
          <a:ln>
            <a:solidFill>
              <a:schemeClr val="tx1"/>
            </a:solidFill>
          </a:ln>
        </p:spPr>
        <p:txBody>
          <a:bodyPr wrap="none" rtlCol="0">
            <a:spAutoFit/>
          </a:bodyPr>
          <a:lstStyle/>
          <a:p>
            <a:r>
              <a:rPr lang="nb-NO" dirty="0" err="1"/>
              <a:t>Shukla</a:t>
            </a:r>
            <a:r>
              <a:rPr lang="nb-NO" dirty="0"/>
              <a:t>, </a:t>
            </a:r>
            <a:r>
              <a:rPr lang="nb-NO" b="1" dirty="0"/>
              <a:t>2011</a:t>
            </a:r>
            <a:r>
              <a:rPr lang="nb-NO" dirty="0"/>
              <a:t>, </a:t>
            </a:r>
            <a:r>
              <a:rPr lang="nb-NO" i="1" dirty="0"/>
              <a:t>Nature</a:t>
            </a:r>
          </a:p>
        </p:txBody>
      </p:sp>
    </p:spTree>
    <p:extLst>
      <p:ext uri="{BB962C8B-B14F-4D97-AF65-F5344CB8AC3E}">
        <p14:creationId xmlns:p14="http://schemas.microsoft.com/office/powerpoint/2010/main" val="2172637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sz="3600" dirty="0" err="1"/>
              <a:t>Exon</a:t>
            </a:r>
            <a:r>
              <a:rPr lang="nb-NO" sz="3600" dirty="0"/>
              <a:t> </a:t>
            </a:r>
            <a:r>
              <a:rPr lang="nb-NO" sz="3600" dirty="0" err="1"/>
              <a:t>skipping</a:t>
            </a:r>
            <a:r>
              <a:rPr lang="nb-NO" sz="3600" dirty="0"/>
              <a:t> – an </a:t>
            </a:r>
            <a:r>
              <a:rPr lang="nb-NO" sz="3600" dirty="0" err="1"/>
              <a:t>example</a:t>
            </a:r>
            <a:endParaRPr lang="nb-NO" sz="3600" dirty="0"/>
          </a:p>
        </p:txBody>
      </p:sp>
      <p:sp>
        <p:nvSpPr>
          <p:cNvPr id="3" name="Content Placeholder 2"/>
          <p:cNvSpPr>
            <a:spLocks noGrp="1"/>
          </p:cNvSpPr>
          <p:nvPr>
            <p:ph idx="1"/>
          </p:nvPr>
        </p:nvSpPr>
        <p:spPr>
          <a:xfrm>
            <a:off x="539552" y="1196752"/>
            <a:ext cx="3610744" cy="5257800"/>
          </a:xfrm>
        </p:spPr>
        <p:txBody>
          <a:bodyPr>
            <a:normAutofit/>
          </a:bodyPr>
          <a:lstStyle/>
          <a:p>
            <a:pPr marL="0" indent="0" fontAlgn="auto">
              <a:spcAft>
                <a:spcPts val="600"/>
              </a:spcAft>
              <a:buNone/>
              <a:defRPr/>
            </a:pPr>
            <a:r>
              <a:rPr lang="nb-NO" sz="1800" b="1" dirty="0" err="1"/>
              <a:t>Sitaution</a:t>
            </a:r>
            <a:r>
              <a:rPr lang="nb-NO" sz="1800" b="1" dirty="0"/>
              <a:t> 1</a:t>
            </a:r>
            <a:r>
              <a:rPr lang="nb-NO" sz="1800" dirty="0"/>
              <a:t>: </a:t>
            </a:r>
          </a:p>
          <a:p>
            <a:pPr marL="0" indent="0" fontAlgn="auto">
              <a:spcAft>
                <a:spcPts val="600"/>
              </a:spcAft>
              <a:buNone/>
              <a:defRPr/>
            </a:pPr>
            <a:r>
              <a:rPr lang="nb-NO" sz="1800" dirty="0" err="1"/>
              <a:t>Unobstructed</a:t>
            </a:r>
            <a:r>
              <a:rPr lang="nb-NO" sz="1800" dirty="0"/>
              <a:t> fast Pol 2 </a:t>
            </a:r>
            <a:r>
              <a:rPr lang="nb-NO" sz="1800" dirty="0" err="1"/>
              <a:t>elongation</a:t>
            </a:r>
            <a:r>
              <a:rPr lang="nb-NO" sz="1800" dirty="0"/>
              <a:t>.  </a:t>
            </a:r>
          </a:p>
          <a:p>
            <a:pPr marL="0" indent="0" fontAlgn="auto">
              <a:spcAft>
                <a:spcPts val="600"/>
              </a:spcAft>
              <a:buNone/>
              <a:defRPr/>
            </a:pPr>
            <a:r>
              <a:rPr lang="nb-NO" sz="1800" dirty="0" err="1"/>
              <a:t>both</a:t>
            </a:r>
            <a:r>
              <a:rPr lang="nb-NO" sz="1800" dirty="0"/>
              <a:t> </a:t>
            </a:r>
            <a:r>
              <a:rPr lang="nb-NO" sz="1800" dirty="0" err="1"/>
              <a:t>splice-sites</a:t>
            </a:r>
            <a:r>
              <a:rPr lang="nb-NO" sz="1800" dirty="0"/>
              <a:t> (</a:t>
            </a:r>
            <a:r>
              <a:rPr lang="nb-NO" sz="1800" dirty="0" err="1"/>
              <a:t>ss</a:t>
            </a:r>
            <a:r>
              <a:rPr lang="nb-NO" sz="1800" dirty="0"/>
              <a:t>) </a:t>
            </a:r>
            <a:r>
              <a:rPr lang="nb-NO" sz="1800" dirty="0" err="1"/>
              <a:t>available</a:t>
            </a:r>
            <a:r>
              <a:rPr lang="nb-NO" sz="1800" dirty="0"/>
              <a:t> for </a:t>
            </a:r>
            <a:r>
              <a:rPr lang="nb-NO" sz="1800" dirty="0" err="1"/>
              <a:t>spliceosome</a:t>
            </a:r>
            <a:r>
              <a:rPr lang="nb-NO" sz="1800" dirty="0"/>
              <a:t>. </a:t>
            </a:r>
          </a:p>
          <a:p>
            <a:pPr marL="0" indent="0" fontAlgn="auto">
              <a:spcAft>
                <a:spcPts val="600"/>
              </a:spcAft>
              <a:buNone/>
              <a:defRPr/>
            </a:pPr>
            <a:r>
              <a:rPr lang="nb-NO" sz="1800" dirty="0" err="1"/>
              <a:t>Spliceosome</a:t>
            </a:r>
            <a:r>
              <a:rPr lang="nb-NO" sz="1800" dirty="0"/>
              <a:t> </a:t>
            </a:r>
            <a:r>
              <a:rPr lang="nb-NO" sz="1800" dirty="0" err="1"/>
              <a:t>prefer</a:t>
            </a:r>
            <a:r>
              <a:rPr lang="nb-NO" sz="1800" dirty="0"/>
              <a:t> </a:t>
            </a:r>
            <a:r>
              <a:rPr lang="nb-NO" sz="1800" dirty="0" err="1"/>
              <a:t>strong</a:t>
            </a:r>
            <a:r>
              <a:rPr lang="nb-NO" sz="1800" dirty="0"/>
              <a:t> ss. </a:t>
            </a:r>
            <a:r>
              <a:rPr lang="nb-NO" sz="1800" dirty="0" err="1"/>
              <a:t>Weak</a:t>
            </a:r>
            <a:r>
              <a:rPr lang="nb-NO" sz="1800" dirty="0"/>
              <a:t> </a:t>
            </a:r>
            <a:r>
              <a:rPr lang="nb-NO" sz="1800" dirty="0" err="1"/>
              <a:t>ss</a:t>
            </a:r>
            <a:r>
              <a:rPr lang="nb-NO" sz="1800" dirty="0"/>
              <a:t> is </a:t>
            </a:r>
            <a:r>
              <a:rPr lang="nb-NO" sz="1800" dirty="0" err="1"/>
              <a:t>unbound</a:t>
            </a:r>
            <a:endParaRPr lang="nb-NO" sz="1800" dirty="0"/>
          </a:p>
          <a:p>
            <a:pPr marL="0" indent="0" fontAlgn="auto">
              <a:spcAft>
                <a:spcPts val="600"/>
              </a:spcAft>
              <a:buNone/>
              <a:defRPr/>
            </a:pPr>
            <a:r>
              <a:rPr lang="nb-NO" sz="1800" dirty="0" err="1"/>
              <a:t>Result</a:t>
            </a:r>
            <a:r>
              <a:rPr lang="nb-NO" sz="1800" dirty="0"/>
              <a:t>: </a:t>
            </a:r>
            <a:r>
              <a:rPr lang="nb-NO" sz="1800" dirty="0" err="1"/>
              <a:t>Exon</a:t>
            </a:r>
            <a:r>
              <a:rPr lang="nb-NO" sz="1800" dirty="0"/>
              <a:t> 4 and 6 is </a:t>
            </a:r>
            <a:r>
              <a:rPr lang="nb-NO" sz="1800" dirty="0" err="1"/>
              <a:t>spliced</a:t>
            </a:r>
            <a:r>
              <a:rPr lang="nb-NO" sz="1800" dirty="0"/>
              <a:t>,  </a:t>
            </a:r>
            <a:r>
              <a:rPr lang="nb-NO" sz="1800" dirty="0" err="1"/>
              <a:t>exon</a:t>
            </a:r>
            <a:r>
              <a:rPr lang="nb-NO" sz="1800" dirty="0"/>
              <a:t> 5 is </a:t>
            </a:r>
            <a:r>
              <a:rPr lang="nb-NO" sz="1800" dirty="0" err="1"/>
              <a:t>skipped</a:t>
            </a:r>
            <a:endParaRPr lang="nb-NO" sz="1800" dirty="0"/>
          </a:p>
          <a:p>
            <a:endParaRPr lang="nb-NO" dirty="0"/>
          </a:p>
          <a:p>
            <a:endParaRPr lang="nb-NO" dirty="0"/>
          </a:p>
          <a:p>
            <a:endParaRPr lang="nb-NO" dirty="0"/>
          </a:p>
          <a:p>
            <a:endParaRPr lang="nb-NO"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6625" y="1455728"/>
            <a:ext cx="4338403" cy="2646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3985786"/>
            <a:ext cx="3884994" cy="2640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452319" y="1394758"/>
            <a:ext cx="1194045" cy="369332"/>
          </a:xfrm>
          <a:prstGeom prst="rect">
            <a:avLst/>
          </a:prstGeom>
          <a:noFill/>
        </p:spPr>
        <p:txBody>
          <a:bodyPr wrap="none" rtlCol="0">
            <a:spAutoFit/>
          </a:bodyPr>
          <a:lstStyle/>
          <a:p>
            <a:r>
              <a:rPr lang="nb-NO" dirty="0" err="1"/>
              <a:t>Situation</a:t>
            </a:r>
            <a:r>
              <a:rPr lang="nb-NO" dirty="0"/>
              <a:t> 1</a:t>
            </a:r>
          </a:p>
        </p:txBody>
      </p:sp>
      <p:sp>
        <p:nvSpPr>
          <p:cNvPr id="7" name="TextBox 6"/>
          <p:cNvSpPr txBox="1"/>
          <p:nvPr/>
        </p:nvSpPr>
        <p:spPr>
          <a:xfrm>
            <a:off x="7308304" y="3917102"/>
            <a:ext cx="1194045" cy="369332"/>
          </a:xfrm>
          <a:prstGeom prst="rect">
            <a:avLst/>
          </a:prstGeom>
          <a:noFill/>
        </p:spPr>
        <p:txBody>
          <a:bodyPr wrap="none" rtlCol="0">
            <a:spAutoFit/>
          </a:bodyPr>
          <a:lstStyle/>
          <a:p>
            <a:r>
              <a:rPr lang="nb-NO" dirty="0" err="1"/>
              <a:t>Situation</a:t>
            </a:r>
            <a:r>
              <a:rPr lang="nb-NO" dirty="0"/>
              <a:t> 2</a:t>
            </a:r>
          </a:p>
        </p:txBody>
      </p:sp>
      <p:sp>
        <p:nvSpPr>
          <p:cNvPr id="5" name="TextBox 4"/>
          <p:cNvSpPr txBox="1"/>
          <p:nvPr/>
        </p:nvSpPr>
        <p:spPr>
          <a:xfrm>
            <a:off x="7911418" y="2768340"/>
            <a:ext cx="590931" cy="338554"/>
          </a:xfrm>
          <a:prstGeom prst="rect">
            <a:avLst/>
          </a:prstGeom>
          <a:noFill/>
        </p:spPr>
        <p:txBody>
          <a:bodyPr wrap="none" rtlCol="0">
            <a:spAutoFit/>
          </a:bodyPr>
          <a:lstStyle/>
          <a:p>
            <a:r>
              <a:rPr lang="nb-NO" sz="1600" dirty="0"/>
              <a:t>Pol II</a:t>
            </a:r>
          </a:p>
        </p:txBody>
      </p:sp>
      <p:sp>
        <p:nvSpPr>
          <p:cNvPr id="9" name="Rectangle 8"/>
          <p:cNvSpPr/>
          <p:nvPr/>
        </p:nvSpPr>
        <p:spPr>
          <a:xfrm>
            <a:off x="4933812" y="5661248"/>
            <a:ext cx="3744416" cy="8102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6" name="Rectangle 5"/>
          <p:cNvSpPr/>
          <p:nvPr/>
        </p:nvSpPr>
        <p:spPr>
          <a:xfrm>
            <a:off x="323529" y="1196752"/>
            <a:ext cx="8640960" cy="2789034"/>
          </a:xfrm>
          <a:prstGeom prst="rect">
            <a:avLst/>
          </a:prstGeom>
          <a:no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977894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sz="3600" dirty="0" err="1"/>
              <a:t>Exon</a:t>
            </a:r>
            <a:r>
              <a:rPr lang="nb-NO" sz="3600" dirty="0"/>
              <a:t> </a:t>
            </a:r>
            <a:r>
              <a:rPr lang="nb-NO" sz="3600" dirty="0" err="1"/>
              <a:t>skipping</a:t>
            </a:r>
            <a:r>
              <a:rPr lang="nb-NO" sz="3600" dirty="0"/>
              <a:t> – an </a:t>
            </a:r>
            <a:r>
              <a:rPr lang="nb-NO" sz="3600" dirty="0" err="1"/>
              <a:t>example</a:t>
            </a:r>
            <a:endParaRPr lang="nb-NO" sz="3600" dirty="0"/>
          </a:p>
        </p:txBody>
      </p:sp>
      <p:sp>
        <p:nvSpPr>
          <p:cNvPr id="3" name="Content Placeholder 2"/>
          <p:cNvSpPr>
            <a:spLocks noGrp="1"/>
          </p:cNvSpPr>
          <p:nvPr>
            <p:ph idx="1"/>
          </p:nvPr>
        </p:nvSpPr>
        <p:spPr>
          <a:xfrm>
            <a:off x="539552" y="3356992"/>
            <a:ext cx="3610744" cy="3652966"/>
          </a:xfrm>
        </p:spPr>
        <p:txBody>
          <a:bodyPr>
            <a:normAutofit/>
          </a:bodyPr>
          <a:lstStyle/>
          <a:p>
            <a:pPr marL="0" indent="0">
              <a:spcAft>
                <a:spcPts val="600"/>
              </a:spcAft>
              <a:buNone/>
            </a:pPr>
            <a:endParaRPr lang="nb-NO" dirty="0"/>
          </a:p>
          <a:p>
            <a:pPr marL="285750" indent="-285750" fontAlgn="auto">
              <a:spcAft>
                <a:spcPts val="600"/>
              </a:spcAft>
              <a:defRPr/>
            </a:pPr>
            <a:r>
              <a:rPr lang="nb-NO" sz="1900" b="1" dirty="0" err="1"/>
              <a:t>Situation</a:t>
            </a:r>
            <a:r>
              <a:rPr lang="nb-NO" sz="1900" b="1" dirty="0"/>
              <a:t> 2</a:t>
            </a:r>
            <a:r>
              <a:rPr lang="nb-NO" sz="1900" dirty="0"/>
              <a:t>: Binding </a:t>
            </a:r>
            <a:r>
              <a:rPr lang="nb-NO" sz="1900" dirty="0" err="1"/>
              <a:t>of</a:t>
            </a:r>
            <a:r>
              <a:rPr lang="nb-NO" sz="1900" dirty="0"/>
              <a:t> CTCF protein to DNA</a:t>
            </a:r>
          </a:p>
          <a:p>
            <a:pPr marL="285750" indent="-285750" fontAlgn="auto">
              <a:spcAft>
                <a:spcPts val="600"/>
              </a:spcAft>
              <a:defRPr/>
            </a:pPr>
            <a:r>
              <a:rPr lang="nb-NO" sz="1900" dirty="0" err="1"/>
              <a:t>Slows</a:t>
            </a:r>
            <a:r>
              <a:rPr lang="nb-NO" sz="1900" dirty="0"/>
              <a:t> </a:t>
            </a:r>
            <a:r>
              <a:rPr lang="nb-NO" sz="1900" dirty="0" err="1"/>
              <a:t>down</a:t>
            </a:r>
            <a:r>
              <a:rPr lang="nb-NO" sz="1900" dirty="0"/>
              <a:t> Pol II, </a:t>
            </a:r>
            <a:r>
              <a:rPr lang="nb-NO" sz="1900" dirty="0" err="1"/>
              <a:t>decreasing</a:t>
            </a:r>
            <a:r>
              <a:rPr lang="nb-NO" sz="1900" dirty="0"/>
              <a:t> </a:t>
            </a:r>
            <a:r>
              <a:rPr lang="nb-NO" sz="1900" dirty="0" err="1"/>
              <a:t>exposure</a:t>
            </a:r>
            <a:r>
              <a:rPr lang="nb-NO" sz="1900" dirty="0"/>
              <a:t> </a:t>
            </a:r>
            <a:r>
              <a:rPr lang="nb-NO" sz="1900" dirty="0" err="1"/>
              <a:t>of</a:t>
            </a:r>
            <a:r>
              <a:rPr lang="nb-NO" sz="1900" dirty="0"/>
              <a:t> </a:t>
            </a:r>
            <a:r>
              <a:rPr lang="nb-NO" sz="1900" dirty="0" err="1"/>
              <a:t>strong</a:t>
            </a:r>
            <a:r>
              <a:rPr lang="nb-NO" sz="1900" dirty="0"/>
              <a:t> </a:t>
            </a:r>
            <a:r>
              <a:rPr lang="nb-NO" sz="1900" dirty="0" err="1"/>
              <a:t>ss</a:t>
            </a:r>
            <a:endParaRPr lang="nb-NO" sz="1900" dirty="0"/>
          </a:p>
          <a:p>
            <a:pPr marL="285750" indent="-285750" fontAlgn="auto">
              <a:spcAft>
                <a:spcPts val="600"/>
              </a:spcAft>
              <a:defRPr/>
            </a:pPr>
            <a:r>
              <a:rPr lang="nb-NO" sz="1900" dirty="0" err="1"/>
              <a:t>Splicesome</a:t>
            </a:r>
            <a:r>
              <a:rPr lang="nb-NO" sz="1900" dirty="0"/>
              <a:t> bind </a:t>
            </a:r>
            <a:r>
              <a:rPr lang="nb-NO" sz="1900" dirty="0" err="1"/>
              <a:t>weak</a:t>
            </a:r>
            <a:r>
              <a:rPr lang="nb-NO" sz="1900" dirty="0"/>
              <a:t> </a:t>
            </a:r>
            <a:r>
              <a:rPr lang="nb-NO" sz="1900" dirty="0" err="1"/>
              <a:t>ss</a:t>
            </a:r>
            <a:r>
              <a:rPr lang="nb-NO" sz="1900" dirty="0"/>
              <a:t> </a:t>
            </a:r>
            <a:r>
              <a:rPr lang="nb-NO" sz="1900" dirty="0" err="1"/>
              <a:t>instead</a:t>
            </a:r>
            <a:r>
              <a:rPr lang="nb-NO" sz="1900" dirty="0"/>
              <a:t>. </a:t>
            </a:r>
          </a:p>
          <a:p>
            <a:pPr marL="285750" indent="-285750" fontAlgn="auto">
              <a:spcAft>
                <a:spcPts val="600"/>
              </a:spcAft>
              <a:defRPr/>
            </a:pPr>
            <a:r>
              <a:rPr lang="nb-NO" sz="1900" dirty="0" err="1"/>
              <a:t>Result</a:t>
            </a:r>
            <a:r>
              <a:rPr lang="nb-NO" sz="1900" dirty="0"/>
              <a:t>: </a:t>
            </a:r>
            <a:r>
              <a:rPr lang="nb-NO" sz="1900" dirty="0" err="1"/>
              <a:t>Exon</a:t>
            </a:r>
            <a:r>
              <a:rPr lang="nb-NO" sz="1900" dirty="0"/>
              <a:t> 5 </a:t>
            </a:r>
            <a:r>
              <a:rPr lang="nb-NO" sz="1900" dirty="0" err="1"/>
              <a:t>inclusion</a:t>
            </a:r>
            <a:endParaRPr lang="nb-NO" sz="1900" dirty="0"/>
          </a:p>
          <a:p>
            <a:endParaRPr lang="nb-NO" dirty="0"/>
          </a:p>
          <a:p>
            <a:endParaRPr lang="nb-NO" dirty="0"/>
          </a:p>
          <a:p>
            <a:endParaRPr lang="nb-NO" dirty="0"/>
          </a:p>
          <a:p>
            <a:endParaRPr lang="nb-NO"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6625" y="1455728"/>
            <a:ext cx="4338403" cy="2646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3985786"/>
            <a:ext cx="3884994" cy="2640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452319" y="1394758"/>
            <a:ext cx="1194045" cy="369332"/>
          </a:xfrm>
          <a:prstGeom prst="rect">
            <a:avLst/>
          </a:prstGeom>
          <a:noFill/>
        </p:spPr>
        <p:txBody>
          <a:bodyPr wrap="none" rtlCol="0">
            <a:spAutoFit/>
          </a:bodyPr>
          <a:lstStyle/>
          <a:p>
            <a:r>
              <a:rPr lang="nb-NO" dirty="0" err="1"/>
              <a:t>Situation</a:t>
            </a:r>
            <a:r>
              <a:rPr lang="nb-NO" dirty="0"/>
              <a:t> 1</a:t>
            </a:r>
          </a:p>
        </p:txBody>
      </p:sp>
      <p:sp>
        <p:nvSpPr>
          <p:cNvPr id="7" name="TextBox 6"/>
          <p:cNvSpPr txBox="1"/>
          <p:nvPr/>
        </p:nvSpPr>
        <p:spPr>
          <a:xfrm>
            <a:off x="7308304" y="3917102"/>
            <a:ext cx="1194045" cy="369332"/>
          </a:xfrm>
          <a:prstGeom prst="rect">
            <a:avLst/>
          </a:prstGeom>
          <a:noFill/>
        </p:spPr>
        <p:txBody>
          <a:bodyPr wrap="none" rtlCol="0">
            <a:spAutoFit/>
          </a:bodyPr>
          <a:lstStyle/>
          <a:p>
            <a:r>
              <a:rPr lang="nb-NO" dirty="0" err="1"/>
              <a:t>Situation</a:t>
            </a:r>
            <a:r>
              <a:rPr lang="nb-NO" dirty="0"/>
              <a:t> 2</a:t>
            </a:r>
          </a:p>
        </p:txBody>
      </p:sp>
      <p:sp>
        <p:nvSpPr>
          <p:cNvPr id="5" name="TextBox 4"/>
          <p:cNvSpPr txBox="1"/>
          <p:nvPr/>
        </p:nvSpPr>
        <p:spPr>
          <a:xfrm>
            <a:off x="7911418" y="2768340"/>
            <a:ext cx="590931" cy="338554"/>
          </a:xfrm>
          <a:prstGeom prst="rect">
            <a:avLst/>
          </a:prstGeom>
          <a:noFill/>
        </p:spPr>
        <p:txBody>
          <a:bodyPr wrap="none" rtlCol="0">
            <a:spAutoFit/>
          </a:bodyPr>
          <a:lstStyle/>
          <a:p>
            <a:r>
              <a:rPr lang="nb-NO" sz="1600" dirty="0"/>
              <a:t>Pol II</a:t>
            </a:r>
          </a:p>
        </p:txBody>
      </p:sp>
      <p:sp>
        <p:nvSpPr>
          <p:cNvPr id="10" name="Rectangle 9"/>
          <p:cNvSpPr/>
          <p:nvPr/>
        </p:nvSpPr>
        <p:spPr>
          <a:xfrm>
            <a:off x="323529" y="3911337"/>
            <a:ext cx="8640960" cy="2789034"/>
          </a:xfrm>
          <a:prstGeom prst="rect">
            <a:avLst/>
          </a:prstGeom>
          <a:noFill/>
          <a:ln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977894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sz="3200" dirty="0"/>
              <a:t>Alternative </a:t>
            </a:r>
            <a:r>
              <a:rPr lang="nb-NO" sz="3200" dirty="0" err="1"/>
              <a:t>transcription</a:t>
            </a:r>
            <a:r>
              <a:rPr lang="nb-NO" sz="3200" dirty="0"/>
              <a:t> start </a:t>
            </a:r>
            <a:r>
              <a:rPr lang="nb-NO" sz="3200" dirty="0" err="1"/>
              <a:t>sites</a:t>
            </a:r>
            <a:r>
              <a:rPr lang="nb-NO" sz="3200" dirty="0"/>
              <a:t> (TSS)</a:t>
            </a:r>
          </a:p>
        </p:txBody>
      </p:sp>
      <p:sp>
        <p:nvSpPr>
          <p:cNvPr id="3" name="Content Placeholder 2"/>
          <p:cNvSpPr>
            <a:spLocks noGrp="1"/>
          </p:cNvSpPr>
          <p:nvPr>
            <p:ph idx="1"/>
          </p:nvPr>
        </p:nvSpPr>
        <p:spPr>
          <a:xfrm>
            <a:off x="457200" y="1600200"/>
            <a:ext cx="8229600" cy="2764904"/>
          </a:xfrm>
        </p:spPr>
        <p:txBody>
          <a:bodyPr>
            <a:normAutofit fontScale="55000" lnSpcReduction="20000"/>
          </a:bodyPr>
          <a:lstStyle/>
          <a:p>
            <a:pPr>
              <a:spcAft>
                <a:spcPts val="600"/>
              </a:spcAft>
            </a:pPr>
            <a:r>
              <a:rPr lang="nb-NO" dirty="0"/>
              <a:t>~50% </a:t>
            </a:r>
            <a:r>
              <a:rPr lang="nb-NO" dirty="0" err="1"/>
              <a:t>of</a:t>
            </a:r>
            <a:r>
              <a:rPr lang="nb-NO" dirty="0"/>
              <a:t> genes </a:t>
            </a:r>
            <a:r>
              <a:rPr lang="nb-NO" dirty="0" err="1"/>
              <a:t>use</a:t>
            </a:r>
            <a:r>
              <a:rPr lang="nb-NO" dirty="0"/>
              <a:t> alternative TSS</a:t>
            </a:r>
          </a:p>
          <a:p>
            <a:pPr>
              <a:spcAft>
                <a:spcPts val="600"/>
              </a:spcAft>
            </a:pPr>
            <a:r>
              <a:rPr lang="nb-NO" dirty="0"/>
              <a:t>Alternative TSS in </a:t>
            </a:r>
            <a:r>
              <a:rPr lang="nb-NO" dirty="0" err="1"/>
              <a:t>the</a:t>
            </a:r>
            <a:r>
              <a:rPr lang="nb-NO" dirty="0"/>
              <a:t> same gene </a:t>
            </a:r>
            <a:r>
              <a:rPr lang="nb-NO" dirty="0" err="1"/>
              <a:t>may</a:t>
            </a:r>
            <a:r>
              <a:rPr lang="nb-NO" dirty="0"/>
              <a:t> be </a:t>
            </a:r>
            <a:r>
              <a:rPr lang="nb-NO" dirty="0" err="1"/>
              <a:t>separated</a:t>
            </a:r>
            <a:r>
              <a:rPr lang="nb-NO" dirty="0"/>
              <a:t> by </a:t>
            </a:r>
            <a:r>
              <a:rPr lang="nb-NO" dirty="0" err="1"/>
              <a:t>hundreds</a:t>
            </a:r>
            <a:r>
              <a:rPr lang="nb-NO" dirty="0"/>
              <a:t> og kb</a:t>
            </a:r>
          </a:p>
          <a:p>
            <a:pPr>
              <a:spcAft>
                <a:spcPts val="600"/>
              </a:spcAft>
            </a:pPr>
            <a:r>
              <a:rPr lang="nb-NO" dirty="0"/>
              <a:t>May lead to different </a:t>
            </a:r>
            <a:r>
              <a:rPr lang="nb-NO" dirty="0" err="1"/>
              <a:t>isoform</a:t>
            </a:r>
            <a:r>
              <a:rPr lang="nb-NO" dirty="0"/>
              <a:t> if </a:t>
            </a:r>
            <a:r>
              <a:rPr lang="nb-NO" dirty="0" err="1"/>
              <a:t>the</a:t>
            </a:r>
            <a:r>
              <a:rPr lang="nb-NO" dirty="0"/>
              <a:t> alternative TSS jumps one or more </a:t>
            </a:r>
            <a:r>
              <a:rPr lang="nb-NO" dirty="0" err="1"/>
              <a:t>exons</a:t>
            </a:r>
            <a:endParaRPr lang="nb-NO" dirty="0"/>
          </a:p>
          <a:p>
            <a:pPr>
              <a:spcAft>
                <a:spcPts val="600"/>
              </a:spcAft>
            </a:pPr>
            <a:r>
              <a:rPr lang="nb-NO" dirty="0"/>
              <a:t>May </a:t>
            </a:r>
            <a:r>
              <a:rPr lang="nb-NO" dirty="0" err="1"/>
              <a:t>also</a:t>
            </a:r>
            <a:r>
              <a:rPr lang="nb-NO" dirty="0"/>
              <a:t> lead to </a:t>
            </a:r>
            <a:r>
              <a:rPr lang="nb-NO" dirty="0" err="1"/>
              <a:t>identical</a:t>
            </a:r>
            <a:r>
              <a:rPr lang="nb-NO" dirty="0"/>
              <a:t> </a:t>
            </a:r>
            <a:r>
              <a:rPr lang="nb-NO" dirty="0" err="1"/>
              <a:t>isoforms</a:t>
            </a:r>
            <a:r>
              <a:rPr lang="nb-NO" dirty="0"/>
              <a:t> </a:t>
            </a:r>
            <a:r>
              <a:rPr lang="nb-NO" dirty="0" err="1"/>
              <a:t>with</a:t>
            </a:r>
            <a:r>
              <a:rPr lang="nb-NO" dirty="0"/>
              <a:t> different 5’UTR, </a:t>
            </a:r>
            <a:r>
              <a:rPr lang="nb-NO" dirty="0" err="1"/>
              <a:t>affecting</a:t>
            </a:r>
            <a:r>
              <a:rPr lang="nb-NO" dirty="0"/>
              <a:t> post-</a:t>
            </a:r>
            <a:r>
              <a:rPr lang="nb-NO" dirty="0" err="1"/>
              <a:t>transcriptional</a:t>
            </a:r>
            <a:r>
              <a:rPr lang="nb-NO" dirty="0"/>
              <a:t> </a:t>
            </a:r>
            <a:r>
              <a:rPr lang="nb-NO" dirty="0" err="1"/>
              <a:t>regulation</a:t>
            </a:r>
            <a:r>
              <a:rPr lang="nb-NO" dirty="0"/>
              <a:t> and </a:t>
            </a:r>
            <a:r>
              <a:rPr lang="nb-NO" dirty="0" err="1"/>
              <a:t>translation</a:t>
            </a:r>
            <a:r>
              <a:rPr lang="nb-NO" dirty="0"/>
              <a:t> </a:t>
            </a:r>
            <a:r>
              <a:rPr lang="nb-NO" dirty="0" err="1"/>
              <a:t>efficiency</a:t>
            </a:r>
            <a:endParaRPr lang="nb-NO" dirty="0"/>
          </a:p>
          <a:p>
            <a:pPr>
              <a:spcAft>
                <a:spcPts val="600"/>
              </a:spcAft>
            </a:pPr>
            <a:r>
              <a:rPr lang="nb-NO" dirty="0"/>
              <a:t>The most </a:t>
            </a:r>
            <a:r>
              <a:rPr lang="nb-NO" dirty="0" err="1"/>
              <a:t>precise</a:t>
            </a:r>
            <a:r>
              <a:rPr lang="nb-NO" dirty="0"/>
              <a:t> technology for TSS </a:t>
            </a:r>
            <a:r>
              <a:rPr lang="nb-NO" dirty="0" err="1"/>
              <a:t>mapping</a:t>
            </a:r>
            <a:r>
              <a:rPr lang="nb-NO" dirty="0"/>
              <a:t> is CAGE. Micro-</a:t>
            </a:r>
            <a:r>
              <a:rPr lang="nb-NO" dirty="0" err="1"/>
              <a:t>arrays</a:t>
            </a:r>
            <a:r>
              <a:rPr lang="nb-NO" dirty="0"/>
              <a:t> </a:t>
            </a:r>
            <a:r>
              <a:rPr lang="nb-NO" dirty="0" err="1"/>
              <a:t>are</a:t>
            </a:r>
            <a:r>
              <a:rPr lang="nb-NO" dirty="0"/>
              <a:t> </a:t>
            </a:r>
            <a:r>
              <a:rPr lang="nb-NO" dirty="0" err="1"/>
              <a:t>poor</a:t>
            </a:r>
            <a:r>
              <a:rPr lang="nb-NO" dirty="0"/>
              <a:t> in </a:t>
            </a:r>
            <a:r>
              <a:rPr lang="nb-NO" dirty="0" err="1"/>
              <a:t>detection</a:t>
            </a:r>
            <a:r>
              <a:rPr lang="nb-NO" dirty="0"/>
              <a:t>, due to </a:t>
            </a:r>
            <a:r>
              <a:rPr lang="nb-NO" dirty="0" err="1"/>
              <a:t>their</a:t>
            </a:r>
            <a:r>
              <a:rPr lang="nb-NO" dirty="0"/>
              <a:t> </a:t>
            </a:r>
            <a:r>
              <a:rPr lang="nb-NO" dirty="0" err="1"/>
              <a:t>preference</a:t>
            </a:r>
            <a:r>
              <a:rPr lang="nb-NO" dirty="0"/>
              <a:t> for </a:t>
            </a:r>
            <a:r>
              <a:rPr lang="nb-NO" dirty="0" err="1"/>
              <a:t>probing</a:t>
            </a:r>
            <a:r>
              <a:rPr lang="nb-NO" dirty="0"/>
              <a:t> 3’-UTR.</a:t>
            </a:r>
          </a:p>
          <a:p>
            <a:pPr marL="0" indent="0">
              <a:buNone/>
            </a:pPr>
            <a:r>
              <a:rPr lang="nb-NO" dirty="0"/>
              <a:t> </a:t>
            </a:r>
          </a:p>
          <a:p>
            <a:endParaRPr lang="nb-NO" dirty="0"/>
          </a:p>
          <a:p>
            <a:endParaRPr lang="nb-NO" dirty="0"/>
          </a:p>
        </p:txBody>
      </p:sp>
      <p:sp>
        <p:nvSpPr>
          <p:cNvPr id="4" name="TextBox 3"/>
          <p:cNvSpPr txBox="1"/>
          <p:nvPr/>
        </p:nvSpPr>
        <p:spPr>
          <a:xfrm>
            <a:off x="7328972" y="113191"/>
            <a:ext cx="1609480" cy="461665"/>
          </a:xfrm>
          <a:prstGeom prst="rect">
            <a:avLst/>
          </a:prstGeom>
          <a:noFill/>
          <a:ln>
            <a:solidFill>
              <a:schemeClr val="tx1"/>
            </a:solidFill>
          </a:ln>
        </p:spPr>
        <p:txBody>
          <a:bodyPr wrap="none" rtlCol="0">
            <a:spAutoFit/>
          </a:bodyPr>
          <a:lstStyle/>
          <a:p>
            <a:r>
              <a:rPr lang="nb-NO" sz="1200" dirty="0" err="1"/>
              <a:t>Davuluri</a:t>
            </a:r>
            <a:r>
              <a:rPr lang="nb-NO" sz="1200" dirty="0"/>
              <a:t>, 2008, TIG</a:t>
            </a:r>
          </a:p>
          <a:p>
            <a:r>
              <a:rPr lang="nb-NO" sz="1200" dirty="0"/>
              <a:t>Sandelin, 2007, Nature</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932948"/>
            <a:ext cx="7920880" cy="2409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660232" y="6342066"/>
            <a:ext cx="1473480" cy="338554"/>
          </a:xfrm>
          <a:prstGeom prst="rect">
            <a:avLst/>
          </a:prstGeom>
          <a:noFill/>
        </p:spPr>
        <p:txBody>
          <a:bodyPr wrap="none" rtlCol="0">
            <a:spAutoFit/>
          </a:bodyPr>
          <a:lstStyle/>
          <a:p>
            <a:r>
              <a:rPr lang="nb-NO" sz="1600" dirty="0"/>
              <a:t>Gene: CYP19A1</a:t>
            </a:r>
          </a:p>
        </p:txBody>
      </p:sp>
    </p:spTree>
    <p:extLst>
      <p:ext uri="{BB962C8B-B14F-4D97-AF65-F5344CB8AC3E}">
        <p14:creationId xmlns:p14="http://schemas.microsoft.com/office/powerpoint/2010/main" val="1189406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56491"/>
            <a:ext cx="5842992" cy="1143000"/>
          </a:xfrm>
        </p:spPr>
        <p:txBody>
          <a:bodyPr>
            <a:normAutofit/>
          </a:bodyPr>
          <a:lstStyle/>
          <a:p>
            <a:r>
              <a:rPr lang="nb-NO" dirty="0"/>
              <a:t>FANTOM5</a:t>
            </a:r>
          </a:p>
        </p:txBody>
      </p:sp>
      <p:sp>
        <p:nvSpPr>
          <p:cNvPr id="3" name="Content Placeholder 2"/>
          <p:cNvSpPr>
            <a:spLocks noGrp="1"/>
          </p:cNvSpPr>
          <p:nvPr>
            <p:ph idx="1"/>
          </p:nvPr>
        </p:nvSpPr>
        <p:spPr>
          <a:xfrm>
            <a:off x="323528" y="2492896"/>
            <a:ext cx="8301608" cy="4165923"/>
          </a:xfrm>
        </p:spPr>
        <p:txBody>
          <a:bodyPr>
            <a:normAutofit/>
          </a:bodyPr>
          <a:lstStyle/>
          <a:p>
            <a:pPr>
              <a:spcAft>
                <a:spcPts val="600"/>
              </a:spcAft>
            </a:pPr>
            <a:r>
              <a:rPr lang="nb-NO" sz="2400" dirty="0"/>
              <a:t>Most </a:t>
            </a:r>
            <a:r>
              <a:rPr lang="nb-NO" sz="2400" dirty="0" err="1"/>
              <a:t>comprehensive</a:t>
            </a:r>
            <a:r>
              <a:rPr lang="nb-NO" sz="2400" dirty="0"/>
              <a:t> </a:t>
            </a:r>
            <a:r>
              <a:rPr lang="nb-NO" sz="2400" dirty="0" err="1"/>
              <a:t>study</a:t>
            </a:r>
            <a:r>
              <a:rPr lang="nb-NO" sz="2400" dirty="0"/>
              <a:t> </a:t>
            </a:r>
            <a:r>
              <a:rPr lang="nb-NO" sz="2400" dirty="0" err="1"/>
              <a:t>of</a:t>
            </a:r>
            <a:r>
              <a:rPr lang="nb-NO" sz="2400" dirty="0"/>
              <a:t> human and </a:t>
            </a:r>
            <a:r>
              <a:rPr lang="nb-NO" sz="2400" dirty="0" err="1"/>
              <a:t>mouse</a:t>
            </a:r>
            <a:r>
              <a:rPr lang="nb-NO" sz="2400" dirty="0"/>
              <a:t> </a:t>
            </a:r>
            <a:r>
              <a:rPr lang="nb-NO" sz="2400" dirty="0" err="1"/>
              <a:t>Transcription</a:t>
            </a:r>
            <a:r>
              <a:rPr lang="nb-NO" sz="2400" dirty="0"/>
              <a:t> start </a:t>
            </a:r>
            <a:r>
              <a:rPr lang="nb-NO" sz="2400" dirty="0" err="1"/>
              <a:t>sites</a:t>
            </a:r>
            <a:r>
              <a:rPr lang="nb-NO" sz="2400" dirty="0"/>
              <a:t> to data</a:t>
            </a:r>
          </a:p>
          <a:p>
            <a:pPr>
              <a:spcAft>
                <a:spcPts val="600"/>
              </a:spcAft>
            </a:pPr>
            <a:r>
              <a:rPr lang="nb-NO" sz="2400" dirty="0" err="1"/>
              <a:t>Apply</a:t>
            </a:r>
            <a:r>
              <a:rPr lang="nb-NO" sz="2400" dirty="0"/>
              <a:t> CAGE to 975 human </a:t>
            </a:r>
            <a:r>
              <a:rPr lang="nb-NO" sz="2400" dirty="0" err="1"/>
              <a:t>cell</a:t>
            </a:r>
            <a:r>
              <a:rPr lang="nb-NO" sz="2400" dirty="0"/>
              <a:t>-lines, </a:t>
            </a:r>
            <a:r>
              <a:rPr lang="nb-NO" sz="2400" dirty="0" err="1"/>
              <a:t>tissues</a:t>
            </a:r>
            <a:r>
              <a:rPr lang="nb-NO" sz="2400" dirty="0"/>
              <a:t> and </a:t>
            </a:r>
            <a:r>
              <a:rPr lang="nb-NO" sz="2400" dirty="0" err="1"/>
              <a:t>primary</a:t>
            </a:r>
            <a:r>
              <a:rPr lang="nb-NO" sz="2400" dirty="0"/>
              <a:t> </a:t>
            </a:r>
            <a:r>
              <a:rPr lang="nb-NO" sz="2400" dirty="0" err="1"/>
              <a:t>cells</a:t>
            </a:r>
            <a:endParaRPr lang="nb-NO" sz="2400" dirty="0"/>
          </a:p>
          <a:p>
            <a:pPr>
              <a:spcAft>
                <a:spcPts val="600"/>
              </a:spcAft>
            </a:pPr>
            <a:r>
              <a:rPr lang="nb-NO" sz="2400" dirty="0" err="1"/>
              <a:t>Create</a:t>
            </a:r>
            <a:r>
              <a:rPr lang="nb-NO" sz="2400" dirty="0"/>
              <a:t> </a:t>
            </a:r>
            <a:r>
              <a:rPr lang="nb-NO" sz="2400" dirty="0" err="1"/>
              <a:t>the</a:t>
            </a:r>
            <a:r>
              <a:rPr lang="nb-NO" sz="2400" dirty="0"/>
              <a:t> human «</a:t>
            </a:r>
            <a:r>
              <a:rPr lang="nb-NO" sz="2400" dirty="0" err="1"/>
              <a:t>promoterome</a:t>
            </a:r>
            <a:r>
              <a:rPr lang="nb-NO" sz="2400" dirty="0"/>
              <a:t>»: The most </a:t>
            </a:r>
            <a:r>
              <a:rPr lang="nb-NO" sz="2400" dirty="0" err="1"/>
              <a:t>comprehensive</a:t>
            </a:r>
            <a:r>
              <a:rPr lang="nb-NO" sz="2400" dirty="0"/>
              <a:t> </a:t>
            </a:r>
            <a:r>
              <a:rPr lang="nb-NO" sz="2400" dirty="0" err="1"/>
              <a:t>map</a:t>
            </a:r>
            <a:r>
              <a:rPr lang="nb-NO" sz="2400" dirty="0"/>
              <a:t> </a:t>
            </a:r>
            <a:r>
              <a:rPr lang="nb-NO" sz="2400" dirty="0" err="1"/>
              <a:t>of</a:t>
            </a:r>
            <a:r>
              <a:rPr lang="nb-NO" sz="2400" dirty="0"/>
              <a:t> human TSS and alternative TSS to date.</a:t>
            </a:r>
          </a:p>
          <a:p>
            <a:r>
              <a:rPr lang="nb-NO" sz="2400" dirty="0" err="1"/>
              <a:t>Identify</a:t>
            </a:r>
            <a:r>
              <a:rPr lang="nb-NO" sz="2400" dirty="0"/>
              <a:t> a </a:t>
            </a:r>
            <a:r>
              <a:rPr lang="nb-NO" sz="2400" dirty="0" err="1"/>
              <a:t>set</a:t>
            </a:r>
            <a:r>
              <a:rPr lang="nb-NO" sz="2400" dirty="0"/>
              <a:t> </a:t>
            </a:r>
            <a:r>
              <a:rPr lang="nb-NO" sz="2400" dirty="0" err="1"/>
              <a:t>of</a:t>
            </a:r>
            <a:r>
              <a:rPr lang="nb-NO" sz="2400" dirty="0"/>
              <a:t> ~180 000 robust TSS in </a:t>
            </a:r>
            <a:r>
              <a:rPr lang="nb-NO" sz="2400" dirty="0" err="1"/>
              <a:t>the</a:t>
            </a:r>
            <a:r>
              <a:rPr lang="nb-NO" sz="2400" dirty="0"/>
              <a:t> human </a:t>
            </a:r>
            <a:r>
              <a:rPr lang="nb-NO" sz="2400" dirty="0" err="1"/>
              <a:t>genome</a:t>
            </a:r>
            <a:endParaRPr lang="nb-NO" sz="2400" dirty="0"/>
          </a:p>
          <a:p>
            <a:pPr marL="0" indent="0">
              <a:buNone/>
            </a:pPr>
            <a:endParaRPr lang="nb-NO" dirty="0"/>
          </a:p>
          <a:p>
            <a:endParaRPr lang="nb-NO" dirty="0"/>
          </a:p>
          <a:p>
            <a:endParaRPr lang="nb-NO" dirty="0"/>
          </a:p>
          <a:p>
            <a:endParaRPr lang="nb-NO"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645824"/>
            <a:ext cx="8351342"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2195736" y="980728"/>
            <a:ext cx="2866362" cy="646331"/>
          </a:xfrm>
          <a:prstGeom prst="rect">
            <a:avLst/>
          </a:prstGeom>
          <a:noFill/>
        </p:spPr>
        <p:txBody>
          <a:bodyPr wrap="none" rtlCol="0">
            <a:spAutoFit/>
          </a:bodyPr>
          <a:lstStyle/>
          <a:p>
            <a:r>
              <a:rPr lang="nb-NO" dirty="0" err="1"/>
              <a:t>Functional</a:t>
            </a:r>
            <a:r>
              <a:rPr lang="nb-NO" dirty="0"/>
              <a:t> </a:t>
            </a:r>
            <a:r>
              <a:rPr lang="nb-NO" dirty="0" err="1"/>
              <a:t>annotation</a:t>
            </a:r>
            <a:r>
              <a:rPr lang="nb-NO" dirty="0"/>
              <a:t> </a:t>
            </a:r>
            <a:r>
              <a:rPr lang="nb-NO" dirty="0" err="1"/>
              <a:t>of</a:t>
            </a:r>
            <a:r>
              <a:rPr lang="nb-NO" dirty="0"/>
              <a:t> </a:t>
            </a:r>
            <a:r>
              <a:rPr lang="nb-NO" dirty="0" err="1"/>
              <a:t>the</a:t>
            </a:r>
            <a:endParaRPr lang="nb-NO" dirty="0"/>
          </a:p>
          <a:p>
            <a:r>
              <a:rPr lang="nb-NO" dirty="0" err="1"/>
              <a:t>mammalian</a:t>
            </a:r>
            <a:r>
              <a:rPr lang="nb-NO" dirty="0"/>
              <a:t> </a:t>
            </a:r>
            <a:r>
              <a:rPr lang="nb-NO" dirty="0" err="1"/>
              <a:t>genome</a:t>
            </a:r>
            <a:endParaRPr lang="nb-NO" dirty="0"/>
          </a:p>
        </p:txBody>
      </p:sp>
      <p:sp>
        <p:nvSpPr>
          <p:cNvPr id="7" name="TextBox 6"/>
          <p:cNvSpPr txBox="1"/>
          <p:nvPr/>
        </p:nvSpPr>
        <p:spPr>
          <a:xfrm>
            <a:off x="6728896" y="949961"/>
            <a:ext cx="2304255" cy="584775"/>
          </a:xfrm>
          <a:prstGeom prst="rect">
            <a:avLst/>
          </a:prstGeom>
          <a:noFill/>
          <a:ln>
            <a:solidFill>
              <a:schemeClr val="tx1"/>
            </a:solidFill>
          </a:ln>
        </p:spPr>
        <p:txBody>
          <a:bodyPr wrap="square" rtlCol="0">
            <a:spAutoFit/>
          </a:bodyPr>
          <a:lstStyle/>
          <a:p>
            <a:r>
              <a:rPr lang="nb-NO" sz="1600" dirty="0"/>
              <a:t>FANTOM </a:t>
            </a:r>
            <a:r>
              <a:rPr lang="nb-NO" sz="1600" dirty="0" err="1"/>
              <a:t>Consortium</a:t>
            </a:r>
            <a:r>
              <a:rPr lang="nb-NO" sz="1600" dirty="0"/>
              <a:t>., 2014, Nature</a:t>
            </a:r>
          </a:p>
        </p:txBody>
      </p:sp>
    </p:spTree>
    <p:extLst>
      <p:ext uri="{BB962C8B-B14F-4D97-AF65-F5344CB8AC3E}">
        <p14:creationId xmlns:p14="http://schemas.microsoft.com/office/powerpoint/2010/main" val="1088806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sz="3600" dirty="0"/>
              <a:t>Alternative </a:t>
            </a:r>
            <a:r>
              <a:rPr lang="nb-NO" sz="3600" dirty="0" err="1"/>
              <a:t>Poly-adenylation</a:t>
            </a:r>
            <a:r>
              <a:rPr lang="nb-NO" sz="3600" dirty="0"/>
              <a:t> (APA)</a:t>
            </a:r>
          </a:p>
        </p:txBody>
      </p:sp>
      <p:sp>
        <p:nvSpPr>
          <p:cNvPr id="3" name="Content Placeholder 2"/>
          <p:cNvSpPr>
            <a:spLocks noGrp="1"/>
          </p:cNvSpPr>
          <p:nvPr>
            <p:ph idx="1"/>
          </p:nvPr>
        </p:nvSpPr>
        <p:spPr>
          <a:xfrm>
            <a:off x="510814" y="1312169"/>
            <a:ext cx="8229600" cy="2980927"/>
          </a:xfrm>
        </p:spPr>
        <p:txBody>
          <a:bodyPr>
            <a:normAutofit fontScale="47500" lnSpcReduction="20000"/>
          </a:bodyPr>
          <a:lstStyle/>
          <a:p>
            <a:pPr>
              <a:spcAft>
                <a:spcPts val="600"/>
              </a:spcAft>
            </a:pPr>
            <a:r>
              <a:rPr lang="nb-NO" sz="4500" dirty="0" err="1"/>
              <a:t>Affecting</a:t>
            </a:r>
            <a:r>
              <a:rPr lang="nb-NO" sz="4500" dirty="0"/>
              <a:t> ~50% </a:t>
            </a:r>
            <a:r>
              <a:rPr lang="nb-NO" sz="4500" dirty="0" err="1"/>
              <a:t>of</a:t>
            </a:r>
            <a:r>
              <a:rPr lang="nb-NO" sz="4500" dirty="0"/>
              <a:t> proteins</a:t>
            </a:r>
          </a:p>
          <a:p>
            <a:pPr>
              <a:spcAft>
                <a:spcPts val="600"/>
              </a:spcAft>
            </a:pPr>
            <a:r>
              <a:rPr lang="nb-NO" sz="4500" dirty="0"/>
              <a:t>May lead to different </a:t>
            </a:r>
            <a:r>
              <a:rPr lang="nb-NO" sz="4500" dirty="0" err="1"/>
              <a:t>isoforms</a:t>
            </a:r>
            <a:r>
              <a:rPr lang="nb-NO" sz="4500" dirty="0"/>
              <a:t> if </a:t>
            </a:r>
            <a:r>
              <a:rPr lang="nb-NO" sz="4500" dirty="0" err="1"/>
              <a:t>the</a:t>
            </a:r>
            <a:r>
              <a:rPr lang="nb-NO" sz="4500" dirty="0"/>
              <a:t> alternative </a:t>
            </a:r>
            <a:r>
              <a:rPr lang="nb-NO" sz="4500" dirty="0" err="1"/>
              <a:t>Poly</a:t>
            </a:r>
            <a:r>
              <a:rPr lang="nb-NO" sz="4500" dirty="0"/>
              <a:t>(A) </a:t>
            </a:r>
            <a:r>
              <a:rPr lang="nb-NO" sz="4500" dirty="0" err="1"/>
              <a:t>site</a:t>
            </a:r>
            <a:r>
              <a:rPr lang="nb-NO" sz="4500" dirty="0"/>
              <a:t> is </a:t>
            </a:r>
            <a:r>
              <a:rPr lang="nb-NO" sz="4500" dirty="0" err="1"/>
              <a:t>located</a:t>
            </a:r>
            <a:r>
              <a:rPr lang="nb-NO" sz="4500" dirty="0"/>
              <a:t> </a:t>
            </a:r>
            <a:r>
              <a:rPr lang="nb-NO" sz="4500" dirty="0" err="1"/>
              <a:t>upstream</a:t>
            </a:r>
            <a:r>
              <a:rPr lang="nb-NO" sz="4500" dirty="0"/>
              <a:t> </a:t>
            </a:r>
            <a:r>
              <a:rPr lang="nb-NO" sz="4500" dirty="0" err="1"/>
              <a:t>of</a:t>
            </a:r>
            <a:r>
              <a:rPr lang="nb-NO" sz="4500" dirty="0"/>
              <a:t> </a:t>
            </a:r>
            <a:r>
              <a:rPr lang="nb-NO" sz="4500" dirty="0" err="1"/>
              <a:t>the</a:t>
            </a:r>
            <a:r>
              <a:rPr lang="nb-NO" sz="4500" dirty="0"/>
              <a:t> last </a:t>
            </a:r>
            <a:r>
              <a:rPr lang="nb-NO" sz="4500" dirty="0" err="1"/>
              <a:t>exons</a:t>
            </a:r>
            <a:endParaRPr lang="nb-NO" sz="4500" dirty="0"/>
          </a:p>
          <a:p>
            <a:pPr>
              <a:spcAft>
                <a:spcPts val="600"/>
              </a:spcAft>
            </a:pPr>
            <a:r>
              <a:rPr lang="nb-NO" sz="4500" dirty="0"/>
              <a:t>May </a:t>
            </a:r>
            <a:r>
              <a:rPr lang="nb-NO" sz="4500" dirty="0" err="1"/>
              <a:t>also</a:t>
            </a:r>
            <a:r>
              <a:rPr lang="nb-NO" sz="4500" dirty="0"/>
              <a:t> lead to </a:t>
            </a:r>
            <a:r>
              <a:rPr lang="nb-NO" sz="4500" dirty="0" err="1"/>
              <a:t>identical</a:t>
            </a:r>
            <a:r>
              <a:rPr lang="nb-NO" sz="4500" dirty="0"/>
              <a:t> </a:t>
            </a:r>
            <a:r>
              <a:rPr lang="nb-NO" sz="4500" dirty="0" err="1"/>
              <a:t>isoforms</a:t>
            </a:r>
            <a:r>
              <a:rPr lang="nb-NO" sz="4500" dirty="0"/>
              <a:t> </a:t>
            </a:r>
            <a:r>
              <a:rPr lang="nb-NO" sz="4500" dirty="0" err="1"/>
              <a:t>with</a:t>
            </a:r>
            <a:r>
              <a:rPr lang="nb-NO" sz="4500" dirty="0"/>
              <a:t> different 3’UTR, </a:t>
            </a:r>
          </a:p>
          <a:p>
            <a:pPr>
              <a:spcAft>
                <a:spcPts val="600"/>
              </a:spcAft>
            </a:pPr>
            <a:r>
              <a:rPr lang="nb-NO" sz="4500" dirty="0" err="1"/>
              <a:t>Involves</a:t>
            </a:r>
            <a:r>
              <a:rPr lang="nb-NO" sz="4500" dirty="0"/>
              <a:t> a </a:t>
            </a:r>
            <a:r>
              <a:rPr lang="nb-NO" sz="4500" dirty="0" err="1"/>
              <a:t>complex</a:t>
            </a:r>
            <a:r>
              <a:rPr lang="nb-NO" sz="4500" dirty="0"/>
              <a:t> </a:t>
            </a:r>
            <a:r>
              <a:rPr lang="nb-NO" sz="4500" dirty="0" err="1"/>
              <a:t>machinery</a:t>
            </a:r>
            <a:r>
              <a:rPr lang="nb-NO" sz="4500" dirty="0"/>
              <a:t> for </a:t>
            </a:r>
            <a:r>
              <a:rPr lang="nb-NO" sz="4500" dirty="0" err="1"/>
              <a:t>selection</a:t>
            </a:r>
            <a:r>
              <a:rPr lang="nb-NO" sz="4500" dirty="0"/>
              <a:t> </a:t>
            </a:r>
            <a:r>
              <a:rPr lang="nb-NO" sz="4500" dirty="0" err="1"/>
              <a:t>of</a:t>
            </a:r>
            <a:r>
              <a:rPr lang="nb-NO" sz="4500" dirty="0"/>
              <a:t> </a:t>
            </a:r>
            <a:r>
              <a:rPr lang="nb-NO" sz="4500" dirty="0" err="1"/>
              <a:t>the</a:t>
            </a:r>
            <a:r>
              <a:rPr lang="nb-NO" sz="4500" dirty="0"/>
              <a:t> </a:t>
            </a:r>
            <a:r>
              <a:rPr lang="nb-NO" sz="4500" dirty="0" err="1"/>
              <a:t>appropriate</a:t>
            </a:r>
            <a:r>
              <a:rPr lang="nb-NO" sz="4500" dirty="0"/>
              <a:t> </a:t>
            </a:r>
            <a:r>
              <a:rPr lang="nb-NO" sz="4500" dirty="0" err="1"/>
              <a:t>poly</a:t>
            </a:r>
            <a:r>
              <a:rPr lang="nb-NO" sz="4500" dirty="0"/>
              <a:t>(A) </a:t>
            </a:r>
            <a:r>
              <a:rPr lang="nb-NO" sz="4500" dirty="0" err="1"/>
              <a:t>site</a:t>
            </a:r>
            <a:r>
              <a:rPr lang="nb-NO" sz="4500" dirty="0"/>
              <a:t>, </a:t>
            </a:r>
            <a:r>
              <a:rPr lang="nb-NO" sz="4500" dirty="0" err="1"/>
              <a:t>involving</a:t>
            </a:r>
            <a:r>
              <a:rPr lang="nb-NO" sz="4500" dirty="0"/>
              <a:t> RNA </a:t>
            </a:r>
            <a:r>
              <a:rPr lang="nb-NO" sz="4500" dirty="0" err="1"/>
              <a:t>recognition</a:t>
            </a:r>
            <a:r>
              <a:rPr lang="nb-NO" sz="4500" dirty="0"/>
              <a:t> </a:t>
            </a:r>
            <a:r>
              <a:rPr lang="nb-NO" sz="4500" dirty="0" err="1"/>
              <a:t>sequences</a:t>
            </a:r>
            <a:r>
              <a:rPr lang="nb-NO" sz="4500" dirty="0"/>
              <a:t> and protein </a:t>
            </a:r>
            <a:r>
              <a:rPr lang="nb-NO" sz="4500" dirty="0" err="1"/>
              <a:t>complexes</a:t>
            </a:r>
            <a:r>
              <a:rPr lang="nb-NO" sz="4500" dirty="0"/>
              <a:t>.</a:t>
            </a:r>
          </a:p>
          <a:p>
            <a:pPr>
              <a:spcAft>
                <a:spcPts val="600"/>
              </a:spcAft>
            </a:pPr>
            <a:r>
              <a:rPr lang="nb-NO" sz="4500" dirty="0" err="1"/>
              <a:t>Affect</a:t>
            </a:r>
            <a:r>
              <a:rPr lang="nb-NO" sz="4500" dirty="0"/>
              <a:t> </a:t>
            </a:r>
            <a:r>
              <a:rPr lang="nb-NO" sz="4500" dirty="0" err="1"/>
              <a:t>the</a:t>
            </a:r>
            <a:r>
              <a:rPr lang="nb-NO" sz="4500" dirty="0"/>
              <a:t> fate </a:t>
            </a:r>
            <a:r>
              <a:rPr lang="nb-NO" sz="4500" dirty="0" err="1"/>
              <a:t>of</a:t>
            </a:r>
            <a:r>
              <a:rPr lang="nb-NO" sz="4500" dirty="0"/>
              <a:t> </a:t>
            </a:r>
            <a:r>
              <a:rPr lang="nb-NO" sz="4500" dirty="0" err="1"/>
              <a:t>mRNA</a:t>
            </a:r>
            <a:r>
              <a:rPr lang="nb-NO" sz="4500" dirty="0"/>
              <a:t>, </a:t>
            </a:r>
            <a:r>
              <a:rPr lang="nb-NO" sz="4500" dirty="0" err="1"/>
              <a:t>isoform</a:t>
            </a:r>
            <a:r>
              <a:rPr lang="nb-NO" sz="4500" dirty="0"/>
              <a:t> </a:t>
            </a:r>
            <a:r>
              <a:rPr lang="nb-NO" sz="4500" dirty="0" err="1"/>
              <a:t>generation</a:t>
            </a:r>
            <a:r>
              <a:rPr lang="nb-NO" sz="4500" dirty="0"/>
              <a:t>, RNA </a:t>
            </a:r>
            <a:r>
              <a:rPr lang="nb-NO" sz="4500" dirty="0" err="1"/>
              <a:t>stability</a:t>
            </a:r>
            <a:r>
              <a:rPr lang="nb-NO" sz="4500" dirty="0"/>
              <a:t>, </a:t>
            </a:r>
            <a:r>
              <a:rPr lang="nb-NO" sz="4500" dirty="0" err="1"/>
              <a:t>export</a:t>
            </a:r>
            <a:r>
              <a:rPr lang="nb-NO" sz="4500" dirty="0"/>
              <a:t> to </a:t>
            </a:r>
            <a:r>
              <a:rPr lang="nb-NO" sz="4500" dirty="0" err="1"/>
              <a:t>cytoplasm</a:t>
            </a:r>
            <a:r>
              <a:rPr lang="nb-NO" sz="4500" dirty="0"/>
              <a:t>, </a:t>
            </a:r>
            <a:r>
              <a:rPr lang="nb-NO" sz="4500" dirty="0" err="1"/>
              <a:t>translation</a:t>
            </a:r>
            <a:r>
              <a:rPr lang="nb-NO" sz="4500" dirty="0"/>
              <a:t> </a:t>
            </a:r>
            <a:r>
              <a:rPr lang="nb-NO" sz="4500" dirty="0" err="1"/>
              <a:t>efficiency</a:t>
            </a:r>
            <a:r>
              <a:rPr lang="nb-NO" sz="4500" dirty="0"/>
              <a:t> and </a:t>
            </a:r>
            <a:r>
              <a:rPr lang="nb-NO" sz="4500" b="1" dirty="0" err="1"/>
              <a:t>regulation</a:t>
            </a:r>
            <a:r>
              <a:rPr lang="nb-NO" sz="4500" b="1" dirty="0"/>
              <a:t> from micro-RNAs. </a:t>
            </a:r>
            <a:endParaRPr lang="nb-NO" sz="4500" dirty="0"/>
          </a:p>
          <a:p>
            <a:pPr marL="0" indent="0">
              <a:spcAft>
                <a:spcPts val="600"/>
              </a:spcAft>
              <a:buNone/>
            </a:pPr>
            <a:endParaRPr lang="nb-NO" sz="4500" dirty="0"/>
          </a:p>
          <a:p>
            <a:endParaRPr lang="nb-NO" dirty="0"/>
          </a:p>
          <a:p>
            <a:endParaRPr lang="nb-NO" dirty="0"/>
          </a:p>
          <a:p>
            <a:endParaRPr lang="nb-NO" dirty="0"/>
          </a:p>
          <a:p>
            <a:endParaRPr lang="nb-NO"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344" y="4077072"/>
            <a:ext cx="5257800" cy="246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868144" y="4293096"/>
            <a:ext cx="2122697" cy="800219"/>
          </a:xfrm>
          <a:prstGeom prst="rect">
            <a:avLst/>
          </a:prstGeom>
          <a:noFill/>
        </p:spPr>
        <p:txBody>
          <a:bodyPr wrap="none" rtlCol="0">
            <a:spAutoFit/>
          </a:bodyPr>
          <a:lstStyle/>
          <a:p>
            <a:r>
              <a:rPr lang="nb-NO" sz="1400" dirty="0"/>
              <a:t>CR = </a:t>
            </a:r>
            <a:r>
              <a:rPr lang="nb-NO" sz="1400" dirty="0" err="1"/>
              <a:t>Coding</a:t>
            </a:r>
            <a:r>
              <a:rPr lang="nb-NO" sz="1400" dirty="0"/>
              <a:t> Region</a:t>
            </a:r>
          </a:p>
          <a:p>
            <a:r>
              <a:rPr lang="nb-NO" sz="1400" dirty="0"/>
              <a:t>RBP = RNA Binding Protein</a:t>
            </a:r>
          </a:p>
          <a:p>
            <a:r>
              <a:rPr lang="nb-NO" dirty="0"/>
              <a:t> </a:t>
            </a:r>
          </a:p>
        </p:txBody>
      </p:sp>
      <p:sp>
        <p:nvSpPr>
          <p:cNvPr id="6" name="TextBox 5"/>
          <p:cNvSpPr txBox="1"/>
          <p:nvPr/>
        </p:nvSpPr>
        <p:spPr>
          <a:xfrm>
            <a:off x="6588224" y="131732"/>
            <a:ext cx="2146678" cy="307777"/>
          </a:xfrm>
          <a:prstGeom prst="rect">
            <a:avLst/>
          </a:prstGeom>
          <a:noFill/>
          <a:ln>
            <a:solidFill>
              <a:schemeClr val="tx1"/>
            </a:solidFill>
          </a:ln>
        </p:spPr>
        <p:txBody>
          <a:bodyPr wrap="none" rtlCol="0">
            <a:spAutoFit/>
          </a:bodyPr>
          <a:lstStyle/>
          <a:p>
            <a:r>
              <a:rPr lang="nb-NO" sz="1400" dirty="0"/>
              <a:t>Di </a:t>
            </a:r>
            <a:r>
              <a:rPr lang="nb-NO" sz="1400" dirty="0" err="1"/>
              <a:t>Giammartino</a:t>
            </a:r>
            <a:r>
              <a:rPr lang="nb-NO" sz="1400" dirty="0"/>
              <a:t>, 2011, Cell</a:t>
            </a:r>
          </a:p>
        </p:txBody>
      </p:sp>
    </p:spTree>
    <p:extLst>
      <p:ext uri="{BB962C8B-B14F-4D97-AF65-F5344CB8AC3E}">
        <p14:creationId xmlns:p14="http://schemas.microsoft.com/office/powerpoint/2010/main" val="540565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sz="3600" dirty="0">
                <a:solidFill>
                  <a:srgbClr val="0070C0"/>
                </a:solidFill>
              </a:rPr>
              <a:t>APA Dynamics and </a:t>
            </a:r>
            <a:r>
              <a:rPr lang="nb-NO" sz="3600" dirty="0" err="1">
                <a:solidFill>
                  <a:srgbClr val="0070C0"/>
                </a:solidFill>
              </a:rPr>
              <a:t>Proliferation</a:t>
            </a:r>
            <a:endParaRPr lang="nb-NO" sz="3600" dirty="0">
              <a:solidFill>
                <a:srgbClr val="0070C0"/>
              </a:solidFill>
            </a:endParaRPr>
          </a:p>
        </p:txBody>
      </p:sp>
      <p:sp>
        <p:nvSpPr>
          <p:cNvPr id="3" name="Content Placeholder 2"/>
          <p:cNvSpPr>
            <a:spLocks noGrp="1"/>
          </p:cNvSpPr>
          <p:nvPr>
            <p:ph idx="1"/>
          </p:nvPr>
        </p:nvSpPr>
        <p:spPr>
          <a:xfrm>
            <a:off x="457200" y="1600200"/>
            <a:ext cx="8229600" cy="3052936"/>
          </a:xfrm>
        </p:spPr>
        <p:txBody>
          <a:bodyPr>
            <a:normAutofit/>
          </a:bodyPr>
          <a:lstStyle/>
          <a:p>
            <a:r>
              <a:rPr lang="nb-NO" sz="2400" b="1" dirty="0" err="1"/>
              <a:t>Observation</a:t>
            </a:r>
            <a:r>
              <a:rPr lang="nb-NO" sz="2400" b="1" dirty="0"/>
              <a:t> 1</a:t>
            </a:r>
            <a:r>
              <a:rPr lang="nb-NO" sz="2400" dirty="0"/>
              <a:t>: 3’UTR </a:t>
            </a:r>
            <a:r>
              <a:rPr lang="nb-NO" sz="2400" dirty="0" err="1"/>
              <a:t>are</a:t>
            </a:r>
            <a:r>
              <a:rPr lang="nb-NO" sz="2400" dirty="0"/>
              <a:t> </a:t>
            </a:r>
            <a:r>
              <a:rPr lang="nb-NO" sz="2400" dirty="0" err="1"/>
              <a:t>shorter</a:t>
            </a:r>
            <a:r>
              <a:rPr lang="nb-NO" sz="2400" dirty="0"/>
              <a:t> in </a:t>
            </a:r>
            <a:r>
              <a:rPr lang="nb-NO" sz="2400" dirty="0" err="1"/>
              <a:t>proliferating</a:t>
            </a:r>
            <a:r>
              <a:rPr lang="nb-NO" sz="2400" dirty="0"/>
              <a:t> </a:t>
            </a:r>
            <a:r>
              <a:rPr lang="nb-NO" sz="2400" dirty="0" err="1"/>
              <a:t>cells</a:t>
            </a:r>
            <a:r>
              <a:rPr lang="nb-NO" sz="2400" dirty="0"/>
              <a:t> (</a:t>
            </a:r>
            <a:r>
              <a:rPr lang="nb-NO" sz="2400" dirty="0" err="1"/>
              <a:t>also</a:t>
            </a:r>
            <a:r>
              <a:rPr lang="nb-NO" sz="2400" dirty="0"/>
              <a:t> in cancer)</a:t>
            </a:r>
          </a:p>
          <a:p>
            <a:r>
              <a:rPr lang="nb-NO" sz="2400" b="1" dirty="0" err="1"/>
              <a:t>Observation</a:t>
            </a:r>
            <a:r>
              <a:rPr lang="nb-NO" sz="2400" b="1" dirty="0"/>
              <a:t> 2</a:t>
            </a:r>
            <a:r>
              <a:rPr lang="nb-NO" sz="2400" dirty="0"/>
              <a:t>: </a:t>
            </a:r>
            <a:r>
              <a:rPr lang="nb-NO" sz="2400" dirty="0" err="1"/>
              <a:t>Upstream</a:t>
            </a:r>
            <a:r>
              <a:rPr lang="nb-NO" sz="2400" dirty="0"/>
              <a:t> APA </a:t>
            </a:r>
            <a:r>
              <a:rPr lang="nb-NO" sz="2400" dirty="0" err="1"/>
              <a:t>sites</a:t>
            </a:r>
            <a:r>
              <a:rPr lang="nb-NO" sz="2400" dirty="0"/>
              <a:t> </a:t>
            </a:r>
            <a:r>
              <a:rPr lang="nb-NO" sz="2400" dirty="0" err="1"/>
              <a:t>are</a:t>
            </a:r>
            <a:r>
              <a:rPr lang="nb-NO" sz="2400" dirty="0"/>
              <a:t> </a:t>
            </a:r>
            <a:r>
              <a:rPr lang="nb-NO" sz="2400" dirty="0" err="1"/>
              <a:t>often</a:t>
            </a:r>
            <a:r>
              <a:rPr lang="nb-NO" sz="2400" dirty="0"/>
              <a:t> </a:t>
            </a:r>
            <a:r>
              <a:rPr lang="nb-NO" sz="2400" dirty="0" err="1"/>
              <a:t>weaker</a:t>
            </a:r>
            <a:r>
              <a:rPr lang="nb-NO" sz="2400" dirty="0"/>
              <a:t> </a:t>
            </a:r>
            <a:r>
              <a:rPr lang="nb-NO" sz="2400" dirty="0" err="1"/>
              <a:t>than</a:t>
            </a:r>
            <a:r>
              <a:rPr lang="nb-NO" sz="2400" dirty="0"/>
              <a:t> </a:t>
            </a:r>
            <a:r>
              <a:rPr lang="nb-NO" sz="2400" dirty="0" err="1"/>
              <a:t>downstream</a:t>
            </a:r>
            <a:r>
              <a:rPr lang="nb-NO" sz="2400" dirty="0"/>
              <a:t> APA </a:t>
            </a:r>
            <a:r>
              <a:rPr lang="nb-NO" sz="2400" dirty="0" err="1"/>
              <a:t>sites</a:t>
            </a:r>
            <a:endParaRPr lang="nb-NO" sz="2400" dirty="0"/>
          </a:p>
          <a:p>
            <a:endParaRPr lang="nb-NO" dirty="0"/>
          </a:p>
          <a:p>
            <a:endParaRPr lang="nb-NO"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3645024"/>
            <a:ext cx="4680520"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1172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sz="3600" dirty="0">
                <a:solidFill>
                  <a:srgbClr val="0070C0"/>
                </a:solidFill>
              </a:rPr>
              <a:t>APA Dynamics and </a:t>
            </a:r>
            <a:r>
              <a:rPr lang="nb-NO" sz="3600" dirty="0" err="1">
                <a:solidFill>
                  <a:srgbClr val="0070C0"/>
                </a:solidFill>
              </a:rPr>
              <a:t>Proliferation</a:t>
            </a:r>
            <a:endParaRPr lang="nb-NO" sz="3600" dirty="0">
              <a:solidFill>
                <a:srgbClr val="0070C0"/>
              </a:solidFill>
            </a:endParaRPr>
          </a:p>
        </p:txBody>
      </p:sp>
      <p:sp>
        <p:nvSpPr>
          <p:cNvPr id="3" name="Content Placeholder 2"/>
          <p:cNvSpPr>
            <a:spLocks noGrp="1"/>
          </p:cNvSpPr>
          <p:nvPr>
            <p:ph idx="1"/>
          </p:nvPr>
        </p:nvSpPr>
        <p:spPr>
          <a:xfrm>
            <a:off x="421196" y="1240160"/>
            <a:ext cx="8229600" cy="3052936"/>
          </a:xfrm>
        </p:spPr>
        <p:txBody>
          <a:bodyPr>
            <a:normAutofit fontScale="62500" lnSpcReduction="20000"/>
          </a:bodyPr>
          <a:lstStyle/>
          <a:p>
            <a:pPr>
              <a:spcAft>
                <a:spcPts val="1200"/>
              </a:spcAft>
            </a:pPr>
            <a:r>
              <a:rPr lang="nb-NO" b="1" dirty="0" err="1"/>
              <a:t>Explanation</a:t>
            </a:r>
            <a:r>
              <a:rPr lang="nb-NO" dirty="0"/>
              <a:t>:</a:t>
            </a:r>
          </a:p>
          <a:p>
            <a:pPr>
              <a:spcAft>
                <a:spcPts val="1200"/>
              </a:spcAft>
            </a:pPr>
            <a:r>
              <a:rPr lang="nb-NO" dirty="0" err="1"/>
              <a:t>Upregulation</a:t>
            </a:r>
            <a:r>
              <a:rPr lang="nb-NO" dirty="0"/>
              <a:t> </a:t>
            </a:r>
            <a:r>
              <a:rPr lang="nb-NO" dirty="0" err="1"/>
              <a:t>of</a:t>
            </a:r>
            <a:r>
              <a:rPr lang="nb-NO" dirty="0"/>
              <a:t> APA </a:t>
            </a:r>
            <a:r>
              <a:rPr lang="nb-NO" dirty="0" err="1"/>
              <a:t>processing</a:t>
            </a:r>
            <a:r>
              <a:rPr lang="nb-NO" dirty="0"/>
              <a:t> </a:t>
            </a:r>
            <a:r>
              <a:rPr lang="nb-NO" dirty="0" err="1"/>
              <a:t>factors</a:t>
            </a:r>
            <a:r>
              <a:rPr lang="nb-NO" dirty="0"/>
              <a:t> in </a:t>
            </a:r>
            <a:r>
              <a:rPr lang="nb-NO" dirty="0" err="1"/>
              <a:t>proliferating</a:t>
            </a:r>
            <a:r>
              <a:rPr lang="nb-NO" dirty="0"/>
              <a:t> </a:t>
            </a:r>
            <a:r>
              <a:rPr lang="nb-NO" dirty="0" err="1"/>
              <a:t>cells</a:t>
            </a:r>
            <a:endParaRPr lang="nb-NO" dirty="0"/>
          </a:p>
          <a:p>
            <a:pPr>
              <a:spcAft>
                <a:spcPts val="1200"/>
              </a:spcAft>
            </a:pPr>
            <a:r>
              <a:rPr lang="nb-NO" dirty="0"/>
              <a:t>Leads to </a:t>
            </a:r>
            <a:r>
              <a:rPr lang="nb-NO" dirty="0" err="1"/>
              <a:t>increased</a:t>
            </a:r>
            <a:r>
              <a:rPr lang="nb-NO" dirty="0"/>
              <a:t> </a:t>
            </a:r>
            <a:r>
              <a:rPr lang="nb-NO" dirty="0" err="1"/>
              <a:t>poly-adenylation</a:t>
            </a:r>
            <a:r>
              <a:rPr lang="nb-NO" dirty="0"/>
              <a:t> </a:t>
            </a:r>
            <a:r>
              <a:rPr lang="nb-NO" dirty="0" err="1"/>
              <a:t>of</a:t>
            </a:r>
            <a:r>
              <a:rPr lang="nb-NO" dirty="0"/>
              <a:t> </a:t>
            </a:r>
            <a:r>
              <a:rPr lang="nb-NO" dirty="0" err="1"/>
              <a:t>weak</a:t>
            </a:r>
            <a:r>
              <a:rPr lang="nb-NO" dirty="0"/>
              <a:t> </a:t>
            </a:r>
            <a:r>
              <a:rPr lang="nb-NO" dirty="0" err="1"/>
              <a:t>upstream</a:t>
            </a:r>
            <a:r>
              <a:rPr lang="nb-NO" dirty="0"/>
              <a:t> </a:t>
            </a:r>
            <a:r>
              <a:rPr lang="nb-NO" dirty="0" err="1"/>
              <a:t>sites</a:t>
            </a:r>
            <a:r>
              <a:rPr lang="nb-NO" dirty="0"/>
              <a:t> (</a:t>
            </a:r>
            <a:r>
              <a:rPr lang="nb-NO" dirty="0" err="1"/>
              <a:t>which</a:t>
            </a:r>
            <a:r>
              <a:rPr lang="nb-NO" dirty="0"/>
              <a:t>, </a:t>
            </a:r>
            <a:r>
              <a:rPr lang="nb-NO" dirty="0" err="1"/>
              <a:t>of</a:t>
            </a:r>
            <a:r>
              <a:rPr lang="nb-NO" dirty="0"/>
              <a:t> </a:t>
            </a:r>
            <a:r>
              <a:rPr lang="nb-NO" dirty="0" err="1"/>
              <a:t>course</a:t>
            </a:r>
            <a:r>
              <a:rPr lang="nb-NO" dirty="0"/>
              <a:t>, </a:t>
            </a:r>
            <a:r>
              <a:rPr lang="nb-NO" dirty="0" err="1"/>
              <a:t>means</a:t>
            </a:r>
            <a:r>
              <a:rPr lang="nb-NO" dirty="0"/>
              <a:t> </a:t>
            </a:r>
            <a:r>
              <a:rPr lang="nb-NO" dirty="0" err="1"/>
              <a:t>that</a:t>
            </a:r>
            <a:r>
              <a:rPr lang="nb-NO" dirty="0"/>
              <a:t> </a:t>
            </a:r>
            <a:r>
              <a:rPr lang="nb-NO" dirty="0" err="1"/>
              <a:t>the</a:t>
            </a:r>
            <a:r>
              <a:rPr lang="nb-NO" dirty="0"/>
              <a:t> </a:t>
            </a:r>
            <a:r>
              <a:rPr lang="nb-NO" dirty="0" err="1"/>
              <a:t>downstream</a:t>
            </a:r>
            <a:r>
              <a:rPr lang="nb-NO" dirty="0"/>
              <a:t> </a:t>
            </a:r>
            <a:r>
              <a:rPr lang="nb-NO" dirty="0" err="1"/>
              <a:t>sites</a:t>
            </a:r>
            <a:r>
              <a:rPr lang="nb-NO" dirty="0"/>
              <a:t> </a:t>
            </a:r>
            <a:r>
              <a:rPr lang="nb-NO" dirty="0" err="1"/>
              <a:t>are</a:t>
            </a:r>
            <a:r>
              <a:rPr lang="nb-NO" dirty="0"/>
              <a:t> not </a:t>
            </a:r>
            <a:r>
              <a:rPr lang="nb-NO" dirty="0" err="1"/>
              <a:t>polyadenylated</a:t>
            </a:r>
            <a:r>
              <a:rPr lang="nb-NO" dirty="0"/>
              <a:t>)</a:t>
            </a:r>
          </a:p>
          <a:p>
            <a:pPr>
              <a:spcAft>
                <a:spcPts val="1200"/>
              </a:spcAft>
            </a:pPr>
            <a:r>
              <a:rPr lang="nb-NO" dirty="0"/>
              <a:t>Shorter </a:t>
            </a:r>
            <a:r>
              <a:rPr lang="nb-NO" dirty="0" err="1"/>
              <a:t>transcripts</a:t>
            </a:r>
            <a:r>
              <a:rPr lang="nb-NO" dirty="0"/>
              <a:t> leads to less </a:t>
            </a:r>
            <a:r>
              <a:rPr lang="nb-NO" dirty="0" err="1"/>
              <a:t>downregulation</a:t>
            </a:r>
            <a:r>
              <a:rPr lang="nb-NO" dirty="0"/>
              <a:t> by </a:t>
            </a:r>
            <a:r>
              <a:rPr lang="nb-NO" dirty="0" err="1"/>
              <a:t>e.g</a:t>
            </a:r>
            <a:r>
              <a:rPr lang="nb-NO" dirty="0"/>
              <a:t> micro-RNAs and </a:t>
            </a:r>
            <a:r>
              <a:rPr lang="nb-NO" dirty="0" err="1"/>
              <a:t>increased</a:t>
            </a:r>
            <a:r>
              <a:rPr lang="nb-NO" dirty="0"/>
              <a:t> </a:t>
            </a:r>
            <a:r>
              <a:rPr lang="nb-NO" dirty="0" err="1"/>
              <a:t>translation</a:t>
            </a:r>
            <a:r>
              <a:rPr lang="nb-NO" dirty="0"/>
              <a:t> rate, </a:t>
            </a:r>
            <a:r>
              <a:rPr lang="nb-NO" dirty="0" err="1"/>
              <a:t>thus</a:t>
            </a:r>
            <a:r>
              <a:rPr lang="nb-NO" dirty="0"/>
              <a:t> </a:t>
            </a:r>
            <a:r>
              <a:rPr lang="nb-NO" dirty="0" err="1"/>
              <a:t>leading</a:t>
            </a:r>
            <a:r>
              <a:rPr lang="nb-NO" dirty="0"/>
              <a:t> to more protein </a:t>
            </a:r>
            <a:r>
              <a:rPr lang="nb-NO" dirty="0" err="1"/>
              <a:t>product</a:t>
            </a:r>
            <a:r>
              <a:rPr lang="nb-NO" dirty="0"/>
              <a:t>.</a:t>
            </a:r>
          </a:p>
          <a:p>
            <a:pPr>
              <a:spcAft>
                <a:spcPts val="1200"/>
              </a:spcAft>
            </a:pPr>
            <a:r>
              <a:rPr lang="nb-NO" dirty="0"/>
              <a:t>This </a:t>
            </a:r>
            <a:r>
              <a:rPr lang="nb-NO" dirty="0" err="1"/>
              <a:t>contributes</a:t>
            </a:r>
            <a:r>
              <a:rPr lang="nb-NO" dirty="0"/>
              <a:t> to driving </a:t>
            </a:r>
            <a:r>
              <a:rPr lang="nb-NO" dirty="0" err="1"/>
              <a:t>proliferation</a:t>
            </a:r>
            <a:r>
              <a:rPr lang="nb-NO" dirty="0"/>
              <a:t> </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4293096"/>
            <a:ext cx="4680520"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0747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b-NO" sz="4000" b="1" dirty="0" err="1">
                <a:solidFill>
                  <a:srgbClr val="0070C0"/>
                </a:solidFill>
              </a:rPr>
              <a:t>Exciting</a:t>
            </a:r>
            <a:r>
              <a:rPr lang="nb-NO" sz="4000" b="1" dirty="0">
                <a:solidFill>
                  <a:srgbClr val="0070C0"/>
                </a:solidFill>
              </a:rPr>
              <a:t> times!</a:t>
            </a:r>
            <a:br>
              <a:rPr lang="nb-NO" sz="4000" b="1" dirty="0">
                <a:solidFill>
                  <a:srgbClr val="0070C0"/>
                </a:solidFill>
              </a:rPr>
            </a:br>
            <a:r>
              <a:rPr lang="nb-NO" sz="3100" i="1" dirty="0" err="1">
                <a:solidFill>
                  <a:srgbClr val="0070C0"/>
                </a:solidFill>
              </a:rPr>
              <a:t>Isoforms</a:t>
            </a:r>
            <a:r>
              <a:rPr lang="nb-NO" sz="3100" i="1" dirty="0">
                <a:solidFill>
                  <a:srgbClr val="0070C0"/>
                </a:solidFill>
              </a:rPr>
              <a:t>, gene </a:t>
            </a:r>
            <a:r>
              <a:rPr lang="nb-NO" sz="3100" i="1" dirty="0" err="1">
                <a:solidFill>
                  <a:srgbClr val="0070C0"/>
                </a:solidFill>
              </a:rPr>
              <a:t>fusions</a:t>
            </a:r>
            <a:r>
              <a:rPr lang="nb-NO" sz="3100" i="1" dirty="0">
                <a:solidFill>
                  <a:srgbClr val="0070C0"/>
                </a:solidFill>
              </a:rPr>
              <a:t> and </a:t>
            </a:r>
            <a:r>
              <a:rPr lang="nb-NO" sz="3100" i="1" dirty="0" err="1">
                <a:solidFill>
                  <a:srgbClr val="0070C0"/>
                </a:solidFill>
              </a:rPr>
              <a:t>chimeric</a:t>
            </a:r>
            <a:r>
              <a:rPr lang="nb-NO" sz="3100" i="1" dirty="0">
                <a:solidFill>
                  <a:srgbClr val="0070C0"/>
                </a:solidFill>
              </a:rPr>
              <a:t> </a:t>
            </a:r>
            <a:r>
              <a:rPr lang="nb-NO" sz="3100" i="1" dirty="0" err="1">
                <a:solidFill>
                  <a:srgbClr val="0070C0"/>
                </a:solidFill>
              </a:rPr>
              <a:t>transcripts</a:t>
            </a:r>
            <a:r>
              <a:rPr lang="nb-NO" sz="3100" i="1" dirty="0">
                <a:solidFill>
                  <a:srgbClr val="0070C0"/>
                </a:solidFill>
              </a:rPr>
              <a:t> – a gene is more </a:t>
            </a:r>
            <a:r>
              <a:rPr lang="nb-NO" sz="3100" i="1" dirty="0" err="1">
                <a:solidFill>
                  <a:srgbClr val="0070C0"/>
                </a:solidFill>
              </a:rPr>
              <a:t>than</a:t>
            </a:r>
            <a:r>
              <a:rPr lang="nb-NO" sz="3100" i="1" dirty="0">
                <a:solidFill>
                  <a:srgbClr val="0070C0"/>
                </a:solidFill>
              </a:rPr>
              <a:t> a gene!</a:t>
            </a:r>
          </a:p>
        </p:txBody>
      </p:sp>
      <p:sp>
        <p:nvSpPr>
          <p:cNvPr id="3" name="Content Placeholder 2"/>
          <p:cNvSpPr>
            <a:spLocks noGrp="1"/>
          </p:cNvSpPr>
          <p:nvPr>
            <p:ph idx="1"/>
          </p:nvPr>
        </p:nvSpPr>
        <p:spPr>
          <a:xfrm>
            <a:off x="467544" y="1988840"/>
            <a:ext cx="8229600" cy="5069160"/>
          </a:xfrm>
        </p:spPr>
        <p:txBody>
          <a:bodyPr>
            <a:normAutofit/>
          </a:bodyPr>
          <a:lstStyle/>
          <a:p>
            <a:pPr>
              <a:spcAft>
                <a:spcPts val="1200"/>
              </a:spcAft>
            </a:pPr>
            <a:r>
              <a:rPr lang="nb-NO" sz="2000" dirty="0"/>
              <a:t>50 – 90% </a:t>
            </a:r>
            <a:r>
              <a:rPr lang="nb-NO" sz="2000" dirty="0" err="1"/>
              <a:t>of</a:t>
            </a:r>
            <a:r>
              <a:rPr lang="nb-NO" sz="2000" dirty="0"/>
              <a:t> </a:t>
            </a:r>
            <a:r>
              <a:rPr lang="nb-NO" sz="2000" dirty="0" err="1"/>
              <a:t>annotated</a:t>
            </a:r>
            <a:r>
              <a:rPr lang="nb-NO" sz="2000" dirty="0"/>
              <a:t> genes </a:t>
            </a:r>
            <a:r>
              <a:rPr lang="nb-NO" sz="2000" dirty="0" err="1"/>
              <a:t>produce</a:t>
            </a:r>
            <a:r>
              <a:rPr lang="nb-NO" sz="2000" dirty="0"/>
              <a:t> </a:t>
            </a:r>
            <a:r>
              <a:rPr lang="nb-NO" sz="2000" b="1" dirty="0" err="1"/>
              <a:t>isoforms</a:t>
            </a:r>
            <a:endParaRPr lang="nb-NO" sz="2000" b="1" dirty="0"/>
          </a:p>
          <a:p>
            <a:pPr>
              <a:spcAft>
                <a:spcPts val="1200"/>
              </a:spcAft>
            </a:pPr>
            <a:r>
              <a:rPr lang="nb-NO" sz="2000" dirty="0" err="1"/>
              <a:t>Isoforms</a:t>
            </a:r>
            <a:r>
              <a:rPr lang="nb-NO" sz="2000" dirty="0"/>
              <a:t>: </a:t>
            </a:r>
            <a:r>
              <a:rPr lang="nb-NO" sz="2000" dirty="0" err="1"/>
              <a:t>the</a:t>
            </a:r>
            <a:r>
              <a:rPr lang="nb-NO" sz="2000" dirty="0"/>
              <a:t> </a:t>
            </a:r>
            <a:r>
              <a:rPr lang="nb-NO" sz="2000" dirty="0" err="1"/>
              <a:t>generation</a:t>
            </a:r>
            <a:r>
              <a:rPr lang="nb-NO" sz="2000" dirty="0"/>
              <a:t> </a:t>
            </a:r>
            <a:r>
              <a:rPr lang="nb-NO" sz="2000" dirty="0" err="1"/>
              <a:t>of</a:t>
            </a:r>
            <a:r>
              <a:rPr lang="nb-NO" sz="2000" dirty="0"/>
              <a:t> different protein products from </a:t>
            </a:r>
            <a:r>
              <a:rPr lang="nb-NO" sz="2000" dirty="0" err="1"/>
              <a:t>the</a:t>
            </a:r>
            <a:r>
              <a:rPr lang="nb-NO" sz="2000" dirty="0"/>
              <a:t> same gene</a:t>
            </a:r>
          </a:p>
          <a:p>
            <a:pPr>
              <a:spcAft>
                <a:spcPts val="1200"/>
              </a:spcAft>
            </a:pPr>
            <a:r>
              <a:rPr lang="nb-NO" sz="2000" dirty="0"/>
              <a:t>ENCODE 2012: </a:t>
            </a:r>
            <a:r>
              <a:rPr lang="nb-NO" sz="2000" dirty="0" err="1"/>
              <a:t>Average</a:t>
            </a:r>
            <a:r>
              <a:rPr lang="nb-NO" sz="2000" dirty="0"/>
              <a:t> </a:t>
            </a:r>
            <a:r>
              <a:rPr lang="nb-NO" sz="2000" b="1" dirty="0"/>
              <a:t>3.9</a:t>
            </a:r>
            <a:r>
              <a:rPr lang="nb-NO" sz="2000" dirty="0"/>
              <a:t> protein </a:t>
            </a:r>
            <a:r>
              <a:rPr lang="nb-NO" sz="2000" dirty="0" err="1"/>
              <a:t>coding</a:t>
            </a:r>
            <a:r>
              <a:rPr lang="nb-NO" sz="2000" dirty="0"/>
              <a:t> </a:t>
            </a:r>
            <a:r>
              <a:rPr lang="nb-NO" sz="2000" dirty="0" err="1"/>
              <a:t>isoforms</a:t>
            </a:r>
            <a:r>
              <a:rPr lang="nb-NO" sz="2000" dirty="0"/>
              <a:t> pr. gene (</a:t>
            </a:r>
            <a:r>
              <a:rPr lang="nb-NO" sz="2000" dirty="0" err="1"/>
              <a:t>but</a:t>
            </a:r>
            <a:r>
              <a:rPr lang="nb-NO" sz="2000" dirty="0"/>
              <a:t> </a:t>
            </a:r>
            <a:r>
              <a:rPr lang="nb-NO" sz="2000" dirty="0" err="1"/>
              <a:t>some</a:t>
            </a:r>
            <a:r>
              <a:rPr lang="nb-NO" sz="2000" dirty="0"/>
              <a:t> genes </a:t>
            </a:r>
            <a:r>
              <a:rPr lang="nb-NO" sz="2000" dirty="0" err="1"/>
              <a:t>may</a:t>
            </a:r>
            <a:r>
              <a:rPr lang="nb-NO" sz="2000" dirty="0"/>
              <a:t> have </a:t>
            </a:r>
            <a:r>
              <a:rPr lang="nb-NO" sz="2000" dirty="0" err="1"/>
              <a:t>several</a:t>
            </a:r>
            <a:r>
              <a:rPr lang="nb-NO" sz="2000" dirty="0"/>
              <a:t> </a:t>
            </a:r>
            <a:r>
              <a:rPr lang="nb-NO" sz="2000" dirty="0" err="1"/>
              <a:t>thousand</a:t>
            </a:r>
            <a:r>
              <a:rPr lang="nb-NO" sz="2000" dirty="0"/>
              <a:t> </a:t>
            </a:r>
            <a:r>
              <a:rPr lang="nb-NO" sz="2000" dirty="0" err="1"/>
              <a:t>isoforms</a:t>
            </a:r>
            <a:r>
              <a:rPr lang="nb-NO" sz="2000" dirty="0"/>
              <a:t>…) </a:t>
            </a:r>
          </a:p>
          <a:p>
            <a:r>
              <a:rPr lang="nb-NO" sz="2000" dirty="0"/>
              <a:t>Three main </a:t>
            </a:r>
            <a:r>
              <a:rPr lang="nb-NO" sz="2000" dirty="0" err="1"/>
              <a:t>transcriptional</a:t>
            </a:r>
            <a:r>
              <a:rPr lang="nb-NO" sz="2000" dirty="0"/>
              <a:t> </a:t>
            </a:r>
            <a:r>
              <a:rPr lang="nb-NO" sz="2000" dirty="0" err="1"/>
              <a:t>causes</a:t>
            </a:r>
            <a:r>
              <a:rPr lang="nb-NO" sz="2000" dirty="0"/>
              <a:t> </a:t>
            </a:r>
            <a:r>
              <a:rPr lang="nb-NO" sz="2000" dirty="0" err="1"/>
              <a:t>of</a:t>
            </a:r>
            <a:r>
              <a:rPr lang="nb-NO" sz="2000" dirty="0"/>
              <a:t> </a:t>
            </a:r>
            <a:r>
              <a:rPr lang="nb-NO" sz="2000" dirty="0" err="1"/>
              <a:t>variation</a:t>
            </a:r>
            <a:r>
              <a:rPr lang="nb-NO" sz="2000" dirty="0"/>
              <a:t>:</a:t>
            </a:r>
          </a:p>
          <a:p>
            <a:pPr lvl="1"/>
            <a:r>
              <a:rPr lang="nb-NO" sz="1800" dirty="0">
                <a:solidFill>
                  <a:schemeClr val="bg1">
                    <a:lumMod val="50000"/>
                  </a:schemeClr>
                </a:solidFill>
              </a:rPr>
              <a:t>Alternative </a:t>
            </a:r>
            <a:r>
              <a:rPr lang="nb-NO" sz="1800" dirty="0" err="1">
                <a:solidFill>
                  <a:schemeClr val="bg1">
                    <a:lumMod val="50000"/>
                  </a:schemeClr>
                </a:solidFill>
              </a:rPr>
              <a:t>exon</a:t>
            </a:r>
            <a:r>
              <a:rPr lang="nb-NO" sz="1800" dirty="0">
                <a:solidFill>
                  <a:schemeClr val="bg1">
                    <a:lumMod val="50000"/>
                  </a:schemeClr>
                </a:solidFill>
              </a:rPr>
              <a:t> </a:t>
            </a:r>
            <a:r>
              <a:rPr lang="nb-NO" sz="1800" dirty="0" err="1">
                <a:solidFill>
                  <a:schemeClr val="bg1">
                    <a:lumMod val="50000"/>
                  </a:schemeClr>
                </a:solidFill>
              </a:rPr>
              <a:t>usage</a:t>
            </a:r>
            <a:r>
              <a:rPr lang="nb-NO" sz="1800" dirty="0">
                <a:solidFill>
                  <a:schemeClr val="bg1">
                    <a:lumMod val="50000"/>
                  </a:schemeClr>
                </a:solidFill>
              </a:rPr>
              <a:t> (</a:t>
            </a:r>
            <a:r>
              <a:rPr lang="nb-NO" sz="1800" b="1" dirty="0">
                <a:solidFill>
                  <a:schemeClr val="bg1">
                    <a:lumMod val="50000"/>
                  </a:schemeClr>
                </a:solidFill>
              </a:rPr>
              <a:t>alternative </a:t>
            </a:r>
            <a:r>
              <a:rPr lang="nb-NO" sz="1800" b="1" dirty="0" err="1">
                <a:solidFill>
                  <a:schemeClr val="bg1">
                    <a:lumMod val="50000"/>
                  </a:schemeClr>
                </a:solidFill>
              </a:rPr>
              <a:t>splicing</a:t>
            </a:r>
            <a:r>
              <a:rPr lang="nb-NO" sz="1800" dirty="0">
                <a:solidFill>
                  <a:schemeClr val="bg1">
                    <a:lumMod val="50000"/>
                  </a:schemeClr>
                </a:solidFill>
              </a:rPr>
              <a:t>)</a:t>
            </a:r>
          </a:p>
          <a:p>
            <a:pPr lvl="1"/>
            <a:r>
              <a:rPr lang="nb-NO" sz="1800" dirty="0">
                <a:solidFill>
                  <a:schemeClr val="bg1">
                    <a:lumMod val="50000"/>
                  </a:schemeClr>
                </a:solidFill>
              </a:rPr>
              <a:t>Alternative </a:t>
            </a:r>
            <a:r>
              <a:rPr lang="nb-NO" sz="1800" dirty="0" err="1">
                <a:solidFill>
                  <a:schemeClr val="bg1">
                    <a:lumMod val="50000"/>
                  </a:schemeClr>
                </a:solidFill>
              </a:rPr>
              <a:t>use</a:t>
            </a:r>
            <a:r>
              <a:rPr lang="nb-NO" sz="1800" dirty="0">
                <a:solidFill>
                  <a:schemeClr val="bg1">
                    <a:lumMod val="50000"/>
                  </a:schemeClr>
                </a:solidFill>
              </a:rPr>
              <a:t> </a:t>
            </a:r>
            <a:r>
              <a:rPr lang="nb-NO" sz="1800" dirty="0" err="1">
                <a:solidFill>
                  <a:schemeClr val="bg1">
                    <a:lumMod val="50000"/>
                  </a:schemeClr>
                </a:solidFill>
              </a:rPr>
              <a:t>of</a:t>
            </a:r>
            <a:r>
              <a:rPr lang="nb-NO" sz="1800" dirty="0">
                <a:solidFill>
                  <a:schemeClr val="bg1">
                    <a:lumMod val="50000"/>
                  </a:schemeClr>
                </a:solidFill>
              </a:rPr>
              <a:t> </a:t>
            </a:r>
            <a:r>
              <a:rPr lang="nb-NO" sz="1800" dirty="0" err="1">
                <a:solidFill>
                  <a:schemeClr val="bg1">
                    <a:lumMod val="50000"/>
                  </a:schemeClr>
                </a:solidFill>
              </a:rPr>
              <a:t>transcription</a:t>
            </a:r>
            <a:r>
              <a:rPr lang="nb-NO" sz="1800" dirty="0">
                <a:solidFill>
                  <a:schemeClr val="bg1">
                    <a:lumMod val="50000"/>
                  </a:schemeClr>
                </a:solidFill>
              </a:rPr>
              <a:t> start </a:t>
            </a:r>
            <a:r>
              <a:rPr lang="nb-NO" sz="1800" dirty="0" err="1">
                <a:solidFill>
                  <a:schemeClr val="bg1">
                    <a:lumMod val="50000"/>
                  </a:schemeClr>
                </a:solidFill>
              </a:rPr>
              <a:t>site</a:t>
            </a:r>
            <a:r>
              <a:rPr lang="nb-NO" sz="1800" dirty="0">
                <a:solidFill>
                  <a:schemeClr val="bg1">
                    <a:lumMod val="50000"/>
                  </a:schemeClr>
                </a:solidFill>
              </a:rPr>
              <a:t> (TSS)</a:t>
            </a:r>
          </a:p>
          <a:p>
            <a:pPr lvl="1">
              <a:spcAft>
                <a:spcPts val="1200"/>
              </a:spcAft>
            </a:pPr>
            <a:r>
              <a:rPr lang="nb-NO" sz="1800" dirty="0">
                <a:solidFill>
                  <a:schemeClr val="bg1">
                    <a:lumMod val="50000"/>
                  </a:schemeClr>
                </a:solidFill>
              </a:rPr>
              <a:t>Alternative </a:t>
            </a:r>
            <a:r>
              <a:rPr lang="nb-NO" sz="1800" dirty="0" err="1">
                <a:solidFill>
                  <a:schemeClr val="bg1">
                    <a:lumMod val="50000"/>
                  </a:schemeClr>
                </a:solidFill>
              </a:rPr>
              <a:t>transcription</a:t>
            </a:r>
            <a:r>
              <a:rPr lang="nb-NO" sz="1800" dirty="0">
                <a:solidFill>
                  <a:schemeClr val="bg1">
                    <a:lumMod val="50000"/>
                  </a:schemeClr>
                </a:solidFill>
              </a:rPr>
              <a:t> </a:t>
            </a:r>
            <a:r>
              <a:rPr lang="nb-NO" sz="1800" dirty="0" err="1">
                <a:solidFill>
                  <a:schemeClr val="bg1">
                    <a:lumMod val="50000"/>
                  </a:schemeClr>
                </a:solidFill>
              </a:rPr>
              <a:t>termination</a:t>
            </a:r>
            <a:r>
              <a:rPr lang="nb-NO" sz="1800" dirty="0">
                <a:solidFill>
                  <a:schemeClr val="bg1">
                    <a:lumMod val="50000"/>
                  </a:schemeClr>
                </a:solidFill>
              </a:rPr>
              <a:t>/</a:t>
            </a:r>
            <a:r>
              <a:rPr lang="nb-NO" sz="1800" dirty="0" err="1">
                <a:solidFill>
                  <a:schemeClr val="bg1">
                    <a:lumMod val="50000"/>
                  </a:schemeClr>
                </a:solidFill>
              </a:rPr>
              <a:t>poly-adenylation</a:t>
            </a:r>
            <a:r>
              <a:rPr lang="nb-NO" sz="1800" dirty="0">
                <a:solidFill>
                  <a:schemeClr val="bg1">
                    <a:lumMod val="50000"/>
                  </a:schemeClr>
                </a:solidFill>
              </a:rPr>
              <a:t> </a:t>
            </a:r>
            <a:r>
              <a:rPr lang="nb-NO" sz="1800" dirty="0" err="1">
                <a:solidFill>
                  <a:schemeClr val="bg1">
                    <a:lumMod val="50000"/>
                  </a:schemeClr>
                </a:solidFill>
              </a:rPr>
              <a:t>site</a:t>
            </a:r>
            <a:r>
              <a:rPr lang="nb-NO" sz="1800" dirty="0">
                <a:solidFill>
                  <a:schemeClr val="bg1">
                    <a:lumMod val="50000"/>
                  </a:schemeClr>
                </a:solidFill>
              </a:rPr>
              <a:t> </a:t>
            </a:r>
          </a:p>
          <a:p>
            <a:pPr>
              <a:spcAft>
                <a:spcPts val="600"/>
              </a:spcAft>
            </a:pPr>
            <a:r>
              <a:rPr lang="nb-NO" sz="2000" dirty="0" err="1"/>
              <a:t>Isoforms</a:t>
            </a:r>
            <a:r>
              <a:rPr lang="nb-NO" sz="2000" dirty="0"/>
              <a:t> </a:t>
            </a:r>
            <a:r>
              <a:rPr lang="nb-NO" sz="2000" dirty="0" err="1"/>
              <a:t>of</a:t>
            </a:r>
            <a:r>
              <a:rPr lang="nb-NO" sz="2000" dirty="0"/>
              <a:t> </a:t>
            </a:r>
            <a:r>
              <a:rPr lang="nb-NO" sz="2000" dirty="0" err="1"/>
              <a:t>the</a:t>
            </a:r>
            <a:r>
              <a:rPr lang="nb-NO" sz="2000" dirty="0"/>
              <a:t> same protein </a:t>
            </a:r>
            <a:r>
              <a:rPr lang="nb-NO" sz="2000" dirty="0" err="1"/>
              <a:t>often</a:t>
            </a:r>
            <a:r>
              <a:rPr lang="nb-NO" sz="2000" dirty="0"/>
              <a:t> have different, or </a:t>
            </a:r>
            <a:r>
              <a:rPr lang="nb-NO" sz="2000" dirty="0" err="1"/>
              <a:t>even</a:t>
            </a:r>
            <a:r>
              <a:rPr lang="nb-NO" sz="2000" dirty="0"/>
              <a:t> </a:t>
            </a:r>
            <a:r>
              <a:rPr lang="nb-NO" sz="2000" dirty="0" err="1"/>
              <a:t>opposing</a:t>
            </a:r>
            <a:r>
              <a:rPr lang="nb-NO" sz="2000" dirty="0"/>
              <a:t> </a:t>
            </a:r>
            <a:r>
              <a:rPr lang="nb-NO" sz="2000" dirty="0" err="1"/>
              <a:t>functions</a:t>
            </a:r>
            <a:r>
              <a:rPr lang="nb-NO" sz="2000" dirty="0"/>
              <a:t>  </a:t>
            </a:r>
          </a:p>
          <a:p>
            <a:pPr>
              <a:spcAft>
                <a:spcPts val="600"/>
              </a:spcAft>
            </a:pPr>
            <a:endParaRPr lang="nb-NO" sz="2200" dirty="0">
              <a:solidFill>
                <a:schemeClr val="bg1">
                  <a:lumMod val="50000"/>
                </a:schemeClr>
              </a:solidFill>
            </a:endParaRPr>
          </a:p>
          <a:p>
            <a:pPr marL="0" indent="0">
              <a:spcAft>
                <a:spcPts val="600"/>
              </a:spcAft>
              <a:buNone/>
            </a:pPr>
            <a:endParaRPr lang="nb-NO" dirty="0"/>
          </a:p>
        </p:txBody>
      </p:sp>
    </p:spTree>
    <p:extLst>
      <p:ext uri="{BB962C8B-B14F-4D97-AF65-F5344CB8AC3E}">
        <p14:creationId xmlns:p14="http://schemas.microsoft.com/office/powerpoint/2010/main" val="1882459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sz="3600" dirty="0">
                <a:solidFill>
                  <a:srgbClr val="0070C0"/>
                </a:solidFill>
              </a:rPr>
              <a:t>«Read-</a:t>
            </a:r>
            <a:r>
              <a:rPr lang="nb-NO" sz="3600" dirty="0" err="1">
                <a:solidFill>
                  <a:srgbClr val="0070C0"/>
                </a:solidFill>
              </a:rPr>
              <a:t>through</a:t>
            </a:r>
            <a:r>
              <a:rPr lang="nb-NO" sz="3600" dirty="0">
                <a:solidFill>
                  <a:srgbClr val="0070C0"/>
                </a:solidFill>
              </a:rPr>
              <a:t>» gene </a:t>
            </a:r>
            <a:r>
              <a:rPr lang="nb-NO" sz="3600" dirty="0" err="1">
                <a:solidFill>
                  <a:srgbClr val="0070C0"/>
                </a:solidFill>
              </a:rPr>
              <a:t>fusions</a:t>
            </a:r>
            <a:endParaRPr lang="nb-NO" sz="3600" dirty="0">
              <a:solidFill>
                <a:srgbClr val="0070C0"/>
              </a:solidFill>
            </a:endParaRPr>
          </a:p>
        </p:txBody>
      </p:sp>
      <p:sp>
        <p:nvSpPr>
          <p:cNvPr id="3" name="Content Placeholder 2"/>
          <p:cNvSpPr>
            <a:spLocks noGrp="1"/>
          </p:cNvSpPr>
          <p:nvPr>
            <p:ph idx="1"/>
          </p:nvPr>
        </p:nvSpPr>
        <p:spPr/>
        <p:txBody>
          <a:bodyPr>
            <a:normAutofit fontScale="70000" lnSpcReduction="20000"/>
          </a:bodyPr>
          <a:lstStyle/>
          <a:p>
            <a:r>
              <a:rPr lang="nb-NO" dirty="0" err="1"/>
              <a:t>Occur</a:t>
            </a:r>
            <a:r>
              <a:rPr lang="nb-NO" dirty="0"/>
              <a:t> </a:t>
            </a:r>
            <a:r>
              <a:rPr lang="nb-NO" dirty="0" err="1"/>
              <a:t>when</a:t>
            </a:r>
            <a:r>
              <a:rPr lang="nb-NO" dirty="0"/>
              <a:t> </a:t>
            </a:r>
            <a:r>
              <a:rPr lang="nb-NO" dirty="0" err="1"/>
              <a:t>consecutive</a:t>
            </a:r>
            <a:r>
              <a:rPr lang="nb-NO" dirty="0"/>
              <a:t> genes on a strand </a:t>
            </a:r>
            <a:r>
              <a:rPr lang="nb-NO" dirty="0" err="1"/>
              <a:t>are</a:t>
            </a:r>
            <a:r>
              <a:rPr lang="nb-NO" dirty="0"/>
              <a:t> </a:t>
            </a:r>
            <a:r>
              <a:rPr lang="nb-NO" dirty="0" err="1"/>
              <a:t>spliced</a:t>
            </a:r>
            <a:r>
              <a:rPr lang="nb-NO" dirty="0"/>
              <a:t> </a:t>
            </a:r>
            <a:r>
              <a:rPr lang="nb-NO" dirty="0" err="1"/>
              <a:t>together</a:t>
            </a:r>
            <a:endParaRPr lang="nb-NO" dirty="0"/>
          </a:p>
          <a:p>
            <a:r>
              <a:rPr lang="nb-NO" dirty="0" err="1"/>
              <a:t>Occur</a:t>
            </a:r>
            <a:r>
              <a:rPr lang="nb-NO" dirty="0"/>
              <a:t> </a:t>
            </a:r>
            <a:r>
              <a:rPr lang="nb-NO" dirty="0" err="1"/>
              <a:t>without</a:t>
            </a:r>
            <a:r>
              <a:rPr lang="nb-NO" dirty="0"/>
              <a:t> </a:t>
            </a:r>
            <a:r>
              <a:rPr lang="nb-NO" dirty="0" err="1"/>
              <a:t>genomic</a:t>
            </a:r>
            <a:r>
              <a:rPr lang="nb-NO" dirty="0"/>
              <a:t> rearrangements</a:t>
            </a:r>
          </a:p>
          <a:p>
            <a:r>
              <a:rPr lang="nb-NO" dirty="0" err="1"/>
              <a:t>Encodes</a:t>
            </a:r>
            <a:r>
              <a:rPr lang="nb-NO" dirty="0"/>
              <a:t> a protein </a:t>
            </a:r>
            <a:r>
              <a:rPr lang="nb-NO" dirty="0" err="1"/>
              <a:t>with</a:t>
            </a:r>
            <a:r>
              <a:rPr lang="nb-NO" dirty="0"/>
              <a:t> </a:t>
            </a:r>
            <a:r>
              <a:rPr lang="nb-NO" dirty="0" err="1"/>
              <a:t>exons</a:t>
            </a:r>
            <a:r>
              <a:rPr lang="nb-NO" dirty="0"/>
              <a:t> from </a:t>
            </a:r>
            <a:r>
              <a:rPr lang="nb-NO" dirty="0" err="1"/>
              <a:t>both</a:t>
            </a:r>
            <a:r>
              <a:rPr lang="nb-NO" dirty="0"/>
              <a:t> genes</a:t>
            </a:r>
          </a:p>
          <a:p>
            <a:r>
              <a:rPr lang="nb-NO" dirty="0" err="1"/>
              <a:t>Affect</a:t>
            </a:r>
            <a:r>
              <a:rPr lang="nb-NO" dirty="0"/>
              <a:t> (at </a:t>
            </a:r>
            <a:r>
              <a:rPr lang="nb-NO" dirty="0" err="1"/>
              <a:t>least</a:t>
            </a:r>
            <a:r>
              <a:rPr lang="nb-NO" dirty="0"/>
              <a:t>) 4-6% </a:t>
            </a:r>
            <a:r>
              <a:rPr lang="nb-NO" dirty="0" err="1"/>
              <a:t>of</a:t>
            </a:r>
            <a:r>
              <a:rPr lang="nb-NO" dirty="0"/>
              <a:t> genes</a:t>
            </a:r>
          </a:p>
          <a:p>
            <a:endParaRPr lang="nb-NO" b="1" dirty="0"/>
          </a:p>
          <a:p>
            <a:r>
              <a:rPr lang="nb-NO" b="1" dirty="0" err="1"/>
              <a:t>Two</a:t>
            </a:r>
            <a:r>
              <a:rPr lang="nb-NO" b="1" dirty="0"/>
              <a:t> </a:t>
            </a:r>
            <a:r>
              <a:rPr lang="nb-NO" b="1" dirty="0" err="1"/>
              <a:t>proposed</a:t>
            </a:r>
            <a:r>
              <a:rPr lang="nb-NO" b="1" dirty="0"/>
              <a:t> </a:t>
            </a:r>
            <a:r>
              <a:rPr lang="nb-NO" b="1" dirty="0" err="1"/>
              <a:t>schemes</a:t>
            </a:r>
            <a:r>
              <a:rPr lang="nb-NO" dirty="0"/>
              <a:t>:</a:t>
            </a:r>
          </a:p>
          <a:p>
            <a:pPr lvl="1"/>
            <a:r>
              <a:rPr lang="nb-NO" dirty="0">
                <a:solidFill>
                  <a:srgbClr val="0070C0"/>
                </a:solidFill>
              </a:rPr>
              <a:t>«Run-</a:t>
            </a:r>
            <a:r>
              <a:rPr lang="nb-NO" dirty="0" err="1">
                <a:solidFill>
                  <a:srgbClr val="0070C0"/>
                </a:solidFill>
              </a:rPr>
              <a:t>off</a:t>
            </a:r>
            <a:r>
              <a:rPr lang="nb-NO" dirty="0">
                <a:solidFill>
                  <a:srgbClr val="0070C0"/>
                </a:solidFill>
              </a:rPr>
              <a:t>» </a:t>
            </a:r>
            <a:r>
              <a:rPr lang="nb-NO" dirty="0" err="1">
                <a:solidFill>
                  <a:srgbClr val="0070C0"/>
                </a:solidFill>
              </a:rPr>
              <a:t>transcription</a:t>
            </a:r>
            <a:r>
              <a:rPr lang="nb-NO" dirty="0">
                <a:solidFill>
                  <a:srgbClr val="0070C0"/>
                </a:solidFill>
              </a:rPr>
              <a:t> </a:t>
            </a:r>
            <a:r>
              <a:rPr lang="nb-NO" dirty="0" err="1">
                <a:solidFill>
                  <a:srgbClr val="0070C0"/>
                </a:solidFill>
              </a:rPr>
              <a:t>of</a:t>
            </a:r>
            <a:r>
              <a:rPr lang="nb-NO" dirty="0">
                <a:solidFill>
                  <a:srgbClr val="0070C0"/>
                </a:solidFill>
              </a:rPr>
              <a:t> </a:t>
            </a:r>
            <a:r>
              <a:rPr lang="nb-NO" dirty="0" err="1">
                <a:solidFill>
                  <a:srgbClr val="0070C0"/>
                </a:solidFill>
              </a:rPr>
              <a:t>the</a:t>
            </a:r>
            <a:r>
              <a:rPr lang="nb-NO" dirty="0">
                <a:solidFill>
                  <a:srgbClr val="0070C0"/>
                </a:solidFill>
              </a:rPr>
              <a:t> </a:t>
            </a:r>
            <a:r>
              <a:rPr lang="nb-NO" dirty="0" err="1">
                <a:solidFill>
                  <a:srgbClr val="0070C0"/>
                </a:solidFill>
              </a:rPr>
              <a:t>upstream</a:t>
            </a:r>
            <a:r>
              <a:rPr lang="nb-NO" dirty="0">
                <a:solidFill>
                  <a:srgbClr val="0070C0"/>
                </a:solidFill>
              </a:rPr>
              <a:t> gene</a:t>
            </a:r>
          </a:p>
          <a:p>
            <a:pPr lvl="2"/>
            <a:r>
              <a:rPr lang="nb-NO" i="1" dirty="0" err="1">
                <a:solidFill>
                  <a:srgbClr val="0070C0"/>
                </a:solidFill>
              </a:rPr>
              <a:t>Transcription</a:t>
            </a:r>
            <a:r>
              <a:rPr lang="nb-NO" i="1" dirty="0">
                <a:solidFill>
                  <a:srgbClr val="0070C0"/>
                </a:solidFill>
              </a:rPr>
              <a:t> </a:t>
            </a:r>
            <a:r>
              <a:rPr lang="nb-NO" i="1" dirty="0" err="1">
                <a:solidFill>
                  <a:srgbClr val="0070C0"/>
                </a:solidFill>
              </a:rPr>
              <a:t>continues</a:t>
            </a:r>
            <a:r>
              <a:rPr lang="nb-NO" i="1" dirty="0">
                <a:solidFill>
                  <a:srgbClr val="0070C0"/>
                </a:solidFill>
              </a:rPr>
              <a:t> </a:t>
            </a:r>
            <a:r>
              <a:rPr lang="nb-NO" i="1" dirty="0" err="1">
                <a:solidFill>
                  <a:srgbClr val="0070C0"/>
                </a:solidFill>
              </a:rPr>
              <a:t>through</a:t>
            </a:r>
            <a:r>
              <a:rPr lang="nb-NO" i="1" dirty="0">
                <a:solidFill>
                  <a:srgbClr val="0070C0"/>
                </a:solidFill>
              </a:rPr>
              <a:t> </a:t>
            </a:r>
            <a:r>
              <a:rPr lang="nb-NO" i="1" dirty="0" err="1">
                <a:solidFill>
                  <a:srgbClr val="0070C0"/>
                </a:solidFill>
              </a:rPr>
              <a:t>the</a:t>
            </a:r>
            <a:r>
              <a:rPr lang="nb-NO" i="1" dirty="0">
                <a:solidFill>
                  <a:srgbClr val="0070C0"/>
                </a:solidFill>
              </a:rPr>
              <a:t> </a:t>
            </a:r>
            <a:r>
              <a:rPr lang="nb-NO" i="1" dirty="0" err="1">
                <a:solidFill>
                  <a:srgbClr val="0070C0"/>
                </a:solidFill>
              </a:rPr>
              <a:t>upstream</a:t>
            </a:r>
            <a:r>
              <a:rPr lang="nb-NO" i="1" dirty="0">
                <a:solidFill>
                  <a:srgbClr val="0070C0"/>
                </a:solidFill>
              </a:rPr>
              <a:t> </a:t>
            </a:r>
            <a:r>
              <a:rPr lang="nb-NO" i="1" dirty="0" err="1">
                <a:solidFill>
                  <a:srgbClr val="0070C0"/>
                </a:solidFill>
              </a:rPr>
              <a:t>termination</a:t>
            </a:r>
            <a:r>
              <a:rPr lang="nb-NO" i="1" dirty="0">
                <a:solidFill>
                  <a:srgbClr val="0070C0"/>
                </a:solidFill>
              </a:rPr>
              <a:t> </a:t>
            </a:r>
            <a:r>
              <a:rPr lang="nb-NO" i="1" dirty="0" err="1">
                <a:solidFill>
                  <a:srgbClr val="0070C0"/>
                </a:solidFill>
              </a:rPr>
              <a:t>site</a:t>
            </a:r>
            <a:r>
              <a:rPr lang="nb-NO" i="1" dirty="0">
                <a:solidFill>
                  <a:srgbClr val="0070C0"/>
                </a:solidFill>
              </a:rPr>
              <a:t>, and </a:t>
            </a:r>
            <a:r>
              <a:rPr lang="nb-NO" i="1" dirty="0" err="1">
                <a:solidFill>
                  <a:srgbClr val="0070C0"/>
                </a:solidFill>
              </a:rPr>
              <a:t>only</a:t>
            </a:r>
            <a:r>
              <a:rPr lang="nb-NO" i="1" dirty="0">
                <a:solidFill>
                  <a:srgbClr val="0070C0"/>
                </a:solidFill>
              </a:rPr>
              <a:t> </a:t>
            </a:r>
            <a:r>
              <a:rPr lang="nb-NO" i="1" dirty="0" err="1">
                <a:solidFill>
                  <a:srgbClr val="0070C0"/>
                </a:solidFill>
              </a:rPr>
              <a:t>stops</a:t>
            </a:r>
            <a:r>
              <a:rPr lang="nb-NO" i="1" dirty="0">
                <a:solidFill>
                  <a:srgbClr val="0070C0"/>
                </a:solidFill>
              </a:rPr>
              <a:t> at </a:t>
            </a:r>
            <a:r>
              <a:rPr lang="nb-NO" i="1" dirty="0" err="1">
                <a:solidFill>
                  <a:srgbClr val="0070C0"/>
                </a:solidFill>
              </a:rPr>
              <a:t>the</a:t>
            </a:r>
            <a:r>
              <a:rPr lang="nb-NO" i="1" dirty="0">
                <a:solidFill>
                  <a:srgbClr val="0070C0"/>
                </a:solidFill>
              </a:rPr>
              <a:t> </a:t>
            </a:r>
            <a:r>
              <a:rPr lang="nb-NO" i="1" dirty="0" err="1">
                <a:solidFill>
                  <a:srgbClr val="0070C0"/>
                </a:solidFill>
              </a:rPr>
              <a:t>termination</a:t>
            </a:r>
            <a:r>
              <a:rPr lang="nb-NO" i="1" dirty="0">
                <a:solidFill>
                  <a:srgbClr val="0070C0"/>
                </a:solidFill>
              </a:rPr>
              <a:t> </a:t>
            </a:r>
            <a:r>
              <a:rPr lang="nb-NO" i="1" dirty="0" err="1">
                <a:solidFill>
                  <a:srgbClr val="0070C0"/>
                </a:solidFill>
              </a:rPr>
              <a:t>site</a:t>
            </a:r>
            <a:r>
              <a:rPr lang="nb-NO" i="1" dirty="0">
                <a:solidFill>
                  <a:srgbClr val="0070C0"/>
                </a:solidFill>
              </a:rPr>
              <a:t> </a:t>
            </a:r>
            <a:r>
              <a:rPr lang="nb-NO" i="1" dirty="0" err="1">
                <a:solidFill>
                  <a:srgbClr val="0070C0"/>
                </a:solidFill>
              </a:rPr>
              <a:t>of</a:t>
            </a:r>
            <a:r>
              <a:rPr lang="nb-NO" i="1" dirty="0">
                <a:solidFill>
                  <a:srgbClr val="0070C0"/>
                </a:solidFill>
              </a:rPr>
              <a:t> </a:t>
            </a:r>
            <a:r>
              <a:rPr lang="nb-NO" i="1" dirty="0" err="1">
                <a:solidFill>
                  <a:srgbClr val="0070C0"/>
                </a:solidFill>
              </a:rPr>
              <a:t>the</a:t>
            </a:r>
            <a:r>
              <a:rPr lang="nb-NO" i="1" dirty="0">
                <a:solidFill>
                  <a:srgbClr val="0070C0"/>
                </a:solidFill>
              </a:rPr>
              <a:t> </a:t>
            </a:r>
            <a:r>
              <a:rPr lang="nb-NO" i="1" dirty="0" err="1">
                <a:solidFill>
                  <a:srgbClr val="0070C0"/>
                </a:solidFill>
              </a:rPr>
              <a:t>downstream</a:t>
            </a:r>
            <a:r>
              <a:rPr lang="nb-NO" i="1" dirty="0">
                <a:solidFill>
                  <a:srgbClr val="0070C0"/>
                </a:solidFill>
              </a:rPr>
              <a:t> gene</a:t>
            </a:r>
          </a:p>
          <a:p>
            <a:pPr lvl="2">
              <a:spcAft>
                <a:spcPts val="600"/>
              </a:spcAft>
            </a:pPr>
            <a:r>
              <a:rPr lang="nb-NO" i="1" dirty="0" err="1">
                <a:solidFill>
                  <a:srgbClr val="0070C0"/>
                </a:solidFill>
              </a:rPr>
              <a:t>Transcript</a:t>
            </a:r>
            <a:r>
              <a:rPr lang="nb-NO" i="1" dirty="0">
                <a:solidFill>
                  <a:srgbClr val="0070C0"/>
                </a:solidFill>
              </a:rPr>
              <a:t> </a:t>
            </a:r>
            <a:r>
              <a:rPr lang="nb-NO" i="1" dirty="0" err="1">
                <a:solidFill>
                  <a:srgbClr val="0070C0"/>
                </a:solidFill>
              </a:rPr>
              <a:t>with</a:t>
            </a:r>
            <a:r>
              <a:rPr lang="nb-NO" i="1" dirty="0">
                <a:solidFill>
                  <a:srgbClr val="0070C0"/>
                </a:solidFill>
              </a:rPr>
              <a:t> </a:t>
            </a:r>
            <a:r>
              <a:rPr lang="nb-NO" i="1" dirty="0" err="1">
                <a:solidFill>
                  <a:srgbClr val="0070C0"/>
                </a:solidFill>
              </a:rPr>
              <a:t>exons</a:t>
            </a:r>
            <a:r>
              <a:rPr lang="nb-NO" i="1" dirty="0">
                <a:solidFill>
                  <a:srgbClr val="0070C0"/>
                </a:solidFill>
              </a:rPr>
              <a:t> from </a:t>
            </a:r>
            <a:r>
              <a:rPr lang="nb-NO" i="1" dirty="0" err="1">
                <a:solidFill>
                  <a:srgbClr val="0070C0"/>
                </a:solidFill>
              </a:rPr>
              <a:t>the</a:t>
            </a:r>
            <a:r>
              <a:rPr lang="nb-NO" i="1" dirty="0">
                <a:solidFill>
                  <a:srgbClr val="0070C0"/>
                </a:solidFill>
              </a:rPr>
              <a:t> </a:t>
            </a:r>
            <a:r>
              <a:rPr lang="nb-NO" i="1" dirty="0" err="1">
                <a:solidFill>
                  <a:srgbClr val="0070C0"/>
                </a:solidFill>
              </a:rPr>
              <a:t>intergenic</a:t>
            </a:r>
            <a:r>
              <a:rPr lang="nb-NO" i="1" dirty="0">
                <a:solidFill>
                  <a:srgbClr val="0070C0"/>
                </a:solidFill>
              </a:rPr>
              <a:t> region </a:t>
            </a:r>
            <a:r>
              <a:rPr lang="nb-NO" i="1" dirty="0" err="1">
                <a:solidFill>
                  <a:srgbClr val="0070C0"/>
                </a:solidFill>
              </a:rPr>
              <a:t>between</a:t>
            </a:r>
            <a:r>
              <a:rPr lang="nb-NO" i="1" dirty="0">
                <a:solidFill>
                  <a:srgbClr val="0070C0"/>
                </a:solidFill>
              </a:rPr>
              <a:t> genes support </a:t>
            </a:r>
            <a:r>
              <a:rPr lang="nb-NO" i="1" dirty="0" err="1">
                <a:solidFill>
                  <a:srgbClr val="0070C0"/>
                </a:solidFill>
              </a:rPr>
              <a:t>this</a:t>
            </a:r>
            <a:r>
              <a:rPr lang="nb-NO" i="1" dirty="0">
                <a:solidFill>
                  <a:srgbClr val="0070C0"/>
                </a:solidFill>
              </a:rPr>
              <a:t> </a:t>
            </a:r>
            <a:r>
              <a:rPr lang="nb-NO" i="1" dirty="0" err="1">
                <a:solidFill>
                  <a:srgbClr val="0070C0"/>
                </a:solidFill>
              </a:rPr>
              <a:t>hypothesis</a:t>
            </a:r>
            <a:r>
              <a:rPr lang="nb-NO" i="1" dirty="0">
                <a:solidFill>
                  <a:srgbClr val="0070C0"/>
                </a:solidFill>
              </a:rPr>
              <a:t> for </a:t>
            </a:r>
            <a:r>
              <a:rPr lang="nb-NO" i="1" dirty="0" err="1">
                <a:solidFill>
                  <a:srgbClr val="0070C0"/>
                </a:solidFill>
              </a:rPr>
              <a:t>some</a:t>
            </a:r>
            <a:r>
              <a:rPr lang="nb-NO" i="1" dirty="0">
                <a:solidFill>
                  <a:srgbClr val="0070C0"/>
                </a:solidFill>
              </a:rPr>
              <a:t> </a:t>
            </a:r>
            <a:r>
              <a:rPr lang="nb-NO" i="1" dirty="0" err="1">
                <a:solidFill>
                  <a:srgbClr val="0070C0"/>
                </a:solidFill>
              </a:rPr>
              <a:t>transcripts</a:t>
            </a:r>
            <a:endParaRPr lang="nb-NO" i="1" dirty="0">
              <a:solidFill>
                <a:srgbClr val="0070C0"/>
              </a:solidFill>
            </a:endParaRPr>
          </a:p>
          <a:p>
            <a:pPr lvl="1"/>
            <a:r>
              <a:rPr lang="nb-NO" b="1" dirty="0">
                <a:solidFill>
                  <a:schemeClr val="accent3">
                    <a:lumMod val="75000"/>
                  </a:schemeClr>
                </a:solidFill>
              </a:rPr>
              <a:t>Trans-</a:t>
            </a:r>
            <a:r>
              <a:rPr lang="nb-NO" b="1" dirty="0" err="1">
                <a:solidFill>
                  <a:schemeClr val="accent3">
                    <a:lumMod val="75000"/>
                  </a:schemeClr>
                </a:solidFill>
              </a:rPr>
              <a:t>splicing</a:t>
            </a:r>
            <a:r>
              <a:rPr lang="nb-NO" dirty="0">
                <a:solidFill>
                  <a:schemeClr val="accent3">
                    <a:lumMod val="75000"/>
                  </a:schemeClr>
                </a:solidFill>
              </a:rPr>
              <a:t> </a:t>
            </a:r>
            <a:r>
              <a:rPr lang="nb-NO" dirty="0" err="1">
                <a:solidFill>
                  <a:schemeClr val="accent3">
                    <a:lumMod val="75000"/>
                  </a:schemeClr>
                </a:solidFill>
              </a:rPr>
              <a:t>of</a:t>
            </a:r>
            <a:r>
              <a:rPr lang="nb-NO" dirty="0">
                <a:solidFill>
                  <a:schemeClr val="accent3">
                    <a:lumMod val="75000"/>
                  </a:schemeClr>
                </a:solidFill>
              </a:rPr>
              <a:t> </a:t>
            </a:r>
            <a:r>
              <a:rPr lang="nb-NO" dirty="0" err="1">
                <a:solidFill>
                  <a:schemeClr val="accent3">
                    <a:lumMod val="75000"/>
                  </a:schemeClr>
                </a:solidFill>
              </a:rPr>
              <a:t>two</a:t>
            </a:r>
            <a:r>
              <a:rPr lang="nb-NO" dirty="0">
                <a:solidFill>
                  <a:schemeClr val="accent3">
                    <a:lumMod val="75000"/>
                  </a:schemeClr>
                </a:solidFill>
              </a:rPr>
              <a:t> </a:t>
            </a:r>
            <a:r>
              <a:rPr lang="nb-NO" dirty="0" err="1">
                <a:solidFill>
                  <a:schemeClr val="accent3">
                    <a:lumMod val="75000"/>
                  </a:schemeClr>
                </a:solidFill>
              </a:rPr>
              <a:t>proximal</a:t>
            </a:r>
            <a:r>
              <a:rPr lang="nb-NO" dirty="0">
                <a:solidFill>
                  <a:schemeClr val="accent3">
                    <a:lumMod val="75000"/>
                  </a:schemeClr>
                </a:solidFill>
              </a:rPr>
              <a:t> pre-</a:t>
            </a:r>
            <a:r>
              <a:rPr lang="nb-NO" dirty="0" err="1">
                <a:solidFill>
                  <a:schemeClr val="accent3">
                    <a:lumMod val="75000"/>
                  </a:schemeClr>
                </a:solidFill>
              </a:rPr>
              <a:t>mRNAs</a:t>
            </a:r>
            <a:endParaRPr lang="nb-NO" dirty="0">
              <a:solidFill>
                <a:schemeClr val="accent3">
                  <a:lumMod val="75000"/>
                </a:schemeClr>
              </a:solidFill>
            </a:endParaRPr>
          </a:p>
          <a:p>
            <a:pPr marL="457200" lvl="1" indent="0">
              <a:buNone/>
            </a:pPr>
            <a:endParaRPr lang="nb-NO" dirty="0"/>
          </a:p>
          <a:p>
            <a:pPr marL="457200" lvl="1" indent="0">
              <a:buNone/>
            </a:pPr>
            <a:r>
              <a:rPr lang="nb-NO" dirty="0" err="1"/>
              <a:t>Mechanisms</a:t>
            </a:r>
            <a:r>
              <a:rPr lang="nb-NO" dirty="0"/>
              <a:t> </a:t>
            </a:r>
            <a:r>
              <a:rPr lang="nb-NO" dirty="0" err="1"/>
              <a:t>generally</a:t>
            </a:r>
            <a:r>
              <a:rPr lang="nb-NO" dirty="0"/>
              <a:t> not </a:t>
            </a:r>
            <a:r>
              <a:rPr lang="nb-NO" dirty="0" err="1"/>
              <a:t>well</a:t>
            </a:r>
            <a:r>
              <a:rPr lang="nb-NO" dirty="0"/>
              <a:t> </a:t>
            </a:r>
            <a:r>
              <a:rPr lang="nb-NO" dirty="0" err="1"/>
              <a:t>known</a:t>
            </a:r>
            <a:endParaRPr lang="nb-NO" dirty="0"/>
          </a:p>
          <a:p>
            <a:endParaRPr lang="nb-NO" dirty="0"/>
          </a:p>
        </p:txBody>
      </p:sp>
      <p:sp>
        <p:nvSpPr>
          <p:cNvPr id="4" name="TextBox 3"/>
          <p:cNvSpPr txBox="1"/>
          <p:nvPr/>
        </p:nvSpPr>
        <p:spPr>
          <a:xfrm>
            <a:off x="6516216" y="141281"/>
            <a:ext cx="2428998" cy="307777"/>
          </a:xfrm>
          <a:prstGeom prst="rect">
            <a:avLst/>
          </a:prstGeom>
          <a:noFill/>
          <a:ln>
            <a:solidFill>
              <a:srgbClr val="0070C0"/>
            </a:solidFill>
          </a:ln>
        </p:spPr>
        <p:txBody>
          <a:bodyPr wrap="none" rtlCol="0">
            <a:spAutoFit/>
          </a:bodyPr>
          <a:lstStyle/>
          <a:p>
            <a:r>
              <a:rPr lang="nb-NO" sz="1400" dirty="0" err="1"/>
              <a:t>Parra</a:t>
            </a:r>
            <a:r>
              <a:rPr lang="nb-NO" sz="1400" dirty="0"/>
              <a:t>, 2006, </a:t>
            </a:r>
            <a:r>
              <a:rPr lang="nb-NO" sz="1400" dirty="0" err="1"/>
              <a:t>Genome</a:t>
            </a:r>
            <a:r>
              <a:rPr lang="nb-NO" sz="1400" dirty="0"/>
              <a:t> </a:t>
            </a:r>
            <a:r>
              <a:rPr lang="nb-NO" sz="1400" dirty="0" err="1"/>
              <a:t>Reserach</a:t>
            </a:r>
            <a:endParaRPr lang="nb-NO" sz="1400" dirty="0"/>
          </a:p>
        </p:txBody>
      </p:sp>
    </p:spTree>
    <p:extLst>
      <p:ext uri="{BB962C8B-B14F-4D97-AF65-F5344CB8AC3E}">
        <p14:creationId xmlns:p14="http://schemas.microsoft.com/office/powerpoint/2010/main" val="4268214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sz="3600" dirty="0">
                <a:solidFill>
                  <a:srgbClr val="0070C0"/>
                </a:solidFill>
              </a:rPr>
              <a:t>Single </a:t>
            </a:r>
            <a:r>
              <a:rPr lang="nb-NO" sz="3600" dirty="0" err="1">
                <a:solidFill>
                  <a:srgbClr val="0070C0"/>
                </a:solidFill>
              </a:rPr>
              <a:t>nucleotide</a:t>
            </a:r>
            <a:r>
              <a:rPr lang="nb-NO" sz="3600" dirty="0">
                <a:solidFill>
                  <a:srgbClr val="0070C0"/>
                </a:solidFill>
              </a:rPr>
              <a:t> </a:t>
            </a:r>
            <a:r>
              <a:rPr lang="nb-NO" sz="3600" dirty="0" err="1">
                <a:solidFill>
                  <a:srgbClr val="0070C0"/>
                </a:solidFill>
              </a:rPr>
              <a:t>substitusions</a:t>
            </a:r>
            <a:r>
              <a:rPr lang="nb-NO" sz="3600" dirty="0">
                <a:solidFill>
                  <a:srgbClr val="0070C0"/>
                </a:solidFill>
              </a:rPr>
              <a:t> - </a:t>
            </a:r>
            <a:r>
              <a:rPr lang="nb-NO" sz="3600" b="1" dirty="0" err="1">
                <a:solidFill>
                  <a:srgbClr val="0070C0"/>
                </a:solidFill>
              </a:rPr>
              <a:t>Mutations</a:t>
            </a:r>
            <a:endParaRPr lang="nb-NO" sz="3600" b="1" dirty="0">
              <a:solidFill>
                <a:srgbClr val="0070C0"/>
              </a:solidFill>
            </a:endParaRPr>
          </a:p>
        </p:txBody>
      </p:sp>
      <p:sp>
        <p:nvSpPr>
          <p:cNvPr id="3" name="Content Placeholder 2"/>
          <p:cNvSpPr>
            <a:spLocks noGrp="1"/>
          </p:cNvSpPr>
          <p:nvPr>
            <p:ph idx="1"/>
          </p:nvPr>
        </p:nvSpPr>
        <p:spPr/>
        <p:txBody>
          <a:bodyPr>
            <a:normAutofit fontScale="85000" lnSpcReduction="20000"/>
          </a:bodyPr>
          <a:lstStyle/>
          <a:p>
            <a:r>
              <a:rPr lang="nb-NO" b="1" dirty="0" err="1"/>
              <a:t>Mutations</a:t>
            </a:r>
            <a:r>
              <a:rPr lang="nb-NO" dirty="0"/>
              <a:t> </a:t>
            </a:r>
            <a:r>
              <a:rPr lang="nb-NO" dirty="0" err="1"/>
              <a:t>consist</a:t>
            </a:r>
            <a:r>
              <a:rPr lang="nb-NO" dirty="0"/>
              <a:t> </a:t>
            </a:r>
            <a:r>
              <a:rPr lang="nb-NO" dirty="0" err="1"/>
              <a:t>of</a:t>
            </a:r>
            <a:r>
              <a:rPr lang="nb-NO" dirty="0"/>
              <a:t> single </a:t>
            </a:r>
            <a:r>
              <a:rPr lang="nb-NO" dirty="0" err="1"/>
              <a:t>nucleotide</a:t>
            </a:r>
            <a:r>
              <a:rPr lang="nb-NO" dirty="0"/>
              <a:t> </a:t>
            </a:r>
            <a:r>
              <a:rPr lang="nb-NO" dirty="0" err="1"/>
              <a:t>substitusions</a:t>
            </a:r>
            <a:r>
              <a:rPr lang="nb-NO" dirty="0"/>
              <a:t> in DNA, </a:t>
            </a:r>
            <a:r>
              <a:rPr lang="nb-NO" dirty="0" err="1"/>
              <a:t>which</a:t>
            </a:r>
            <a:r>
              <a:rPr lang="nb-NO" dirty="0"/>
              <a:t> </a:t>
            </a:r>
            <a:r>
              <a:rPr lang="nb-NO" dirty="0" err="1"/>
              <a:t>are</a:t>
            </a:r>
            <a:r>
              <a:rPr lang="nb-NO" dirty="0"/>
              <a:t> </a:t>
            </a:r>
            <a:r>
              <a:rPr lang="nb-NO" dirty="0" err="1"/>
              <a:t>transcribed</a:t>
            </a:r>
            <a:r>
              <a:rPr lang="nb-NO" dirty="0"/>
              <a:t> </a:t>
            </a:r>
            <a:r>
              <a:rPr lang="nb-NO" dirty="0" err="1"/>
              <a:t>into</a:t>
            </a:r>
            <a:r>
              <a:rPr lang="nb-NO" dirty="0"/>
              <a:t> RNA.</a:t>
            </a:r>
          </a:p>
          <a:p>
            <a:r>
              <a:rPr lang="nb-NO" b="1" dirty="0" err="1"/>
              <a:t>Synonymous</a:t>
            </a:r>
            <a:r>
              <a:rPr lang="nb-NO" b="1" dirty="0"/>
              <a:t> </a:t>
            </a:r>
            <a:r>
              <a:rPr lang="nb-NO" b="1" dirty="0" err="1"/>
              <a:t>mutations</a:t>
            </a:r>
            <a:r>
              <a:rPr lang="nb-NO" dirty="0"/>
              <a:t>: Do not </a:t>
            </a:r>
            <a:r>
              <a:rPr lang="nb-NO" dirty="0" err="1"/>
              <a:t>affect</a:t>
            </a:r>
            <a:r>
              <a:rPr lang="nb-NO" dirty="0"/>
              <a:t> </a:t>
            </a:r>
            <a:r>
              <a:rPr lang="nb-NO" dirty="0" err="1"/>
              <a:t>the</a:t>
            </a:r>
            <a:r>
              <a:rPr lang="nb-NO" dirty="0"/>
              <a:t> protein </a:t>
            </a:r>
            <a:r>
              <a:rPr lang="nb-NO" dirty="0" err="1"/>
              <a:t>sequence</a:t>
            </a:r>
            <a:endParaRPr lang="nb-NO" dirty="0"/>
          </a:p>
          <a:p>
            <a:r>
              <a:rPr lang="nb-NO" b="1" dirty="0"/>
              <a:t>Non-</a:t>
            </a:r>
            <a:r>
              <a:rPr lang="nb-NO" b="1" dirty="0" err="1"/>
              <a:t>synonymous</a:t>
            </a:r>
            <a:r>
              <a:rPr lang="nb-NO" b="1" dirty="0"/>
              <a:t> </a:t>
            </a:r>
            <a:r>
              <a:rPr lang="nb-NO" b="1" dirty="0" err="1"/>
              <a:t>mutations</a:t>
            </a:r>
            <a:r>
              <a:rPr lang="nb-NO" dirty="0"/>
              <a:t>: Do </a:t>
            </a:r>
            <a:r>
              <a:rPr lang="nb-NO" dirty="0" err="1"/>
              <a:t>affect</a:t>
            </a:r>
            <a:r>
              <a:rPr lang="nb-NO" dirty="0"/>
              <a:t> </a:t>
            </a:r>
            <a:r>
              <a:rPr lang="nb-NO" dirty="0" err="1"/>
              <a:t>the</a:t>
            </a:r>
            <a:r>
              <a:rPr lang="nb-NO" dirty="0"/>
              <a:t> protein </a:t>
            </a:r>
            <a:r>
              <a:rPr lang="nb-NO" dirty="0" err="1"/>
              <a:t>product</a:t>
            </a:r>
            <a:r>
              <a:rPr lang="nb-NO" dirty="0"/>
              <a:t> by </a:t>
            </a:r>
            <a:r>
              <a:rPr lang="nb-NO" dirty="0" err="1"/>
              <a:t>changing</a:t>
            </a:r>
            <a:r>
              <a:rPr lang="nb-NO" dirty="0"/>
              <a:t> </a:t>
            </a:r>
            <a:r>
              <a:rPr lang="nb-NO" dirty="0" err="1"/>
              <a:t>the</a:t>
            </a:r>
            <a:r>
              <a:rPr lang="nb-NO" dirty="0"/>
              <a:t> amino acid </a:t>
            </a:r>
            <a:r>
              <a:rPr lang="nb-NO" dirty="0" err="1"/>
              <a:t>sequence</a:t>
            </a:r>
            <a:endParaRPr lang="nb-NO" dirty="0"/>
          </a:p>
          <a:p>
            <a:r>
              <a:rPr lang="nb-NO" b="1" dirty="0"/>
              <a:t>SNPs </a:t>
            </a:r>
            <a:r>
              <a:rPr lang="nb-NO" dirty="0"/>
              <a:t>(Single </a:t>
            </a:r>
            <a:r>
              <a:rPr lang="nb-NO" dirty="0" err="1"/>
              <a:t>nucleotide</a:t>
            </a:r>
            <a:r>
              <a:rPr lang="nb-NO" dirty="0"/>
              <a:t> </a:t>
            </a:r>
            <a:r>
              <a:rPr lang="nb-NO" dirty="0" err="1"/>
              <a:t>polymorphisms</a:t>
            </a:r>
            <a:r>
              <a:rPr lang="nb-NO" dirty="0"/>
              <a:t>). </a:t>
            </a:r>
            <a:r>
              <a:rPr lang="nb-NO" dirty="0" err="1"/>
              <a:t>Exist</a:t>
            </a:r>
            <a:r>
              <a:rPr lang="nb-NO" dirty="0"/>
              <a:t> in a minimal </a:t>
            </a:r>
            <a:r>
              <a:rPr lang="nb-NO" dirty="0" err="1"/>
              <a:t>frequency</a:t>
            </a:r>
            <a:r>
              <a:rPr lang="nb-NO" dirty="0"/>
              <a:t> </a:t>
            </a:r>
            <a:r>
              <a:rPr lang="nb-NO" dirty="0" err="1"/>
              <a:t>within</a:t>
            </a:r>
            <a:r>
              <a:rPr lang="nb-NO" dirty="0"/>
              <a:t> a </a:t>
            </a:r>
            <a:r>
              <a:rPr lang="nb-NO" dirty="0" err="1"/>
              <a:t>population</a:t>
            </a:r>
            <a:endParaRPr lang="nb-NO" dirty="0"/>
          </a:p>
          <a:p>
            <a:r>
              <a:rPr lang="nb-NO" b="1" dirty="0"/>
              <a:t>SNVs</a:t>
            </a:r>
            <a:r>
              <a:rPr lang="nb-NO" dirty="0"/>
              <a:t> (Single </a:t>
            </a:r>
            <a:r>
              <a:rPr lang="nb-NO" dirty="0" err="1"/>
              <a:t>nucleotide</a:t>
            </a:r>
            <a:r>
              <a:rPr lang="nb-NO" dirty="0"/>
              <a:t> variants). May </a:t>
            </a:r>
            <a:r>
              <a:rPr lang="nb-NO" dirty="0" err="1"/>
              <a:t>exist</a:t>
            </a:r>
            <a:r>
              <a:rPr lang="nb-NO" dirty="0"/>
              <a:t> </a:t>
            </a:r>
            <a:r>
              <a:rPr lang="nb-NO" dirty="0" err="1"/>
              <a:t>only</a:t>
            </a:r>
            <a:r>
              <a:rPr lang="nb-NO" dirty="0"/>
              <a:t> in an </a:t>
            </a:r>
            <a:r>
              <a:rPr lang="nb-NO" dirty="0" err="1"/>
              <a:t>individual</a:t>
            </a:r>
            <a:endParaRPr lang="nb-NO" dirty="0"/>
          </a:p>
          <a:p>
            <a:r>
              <a:rPr lang="nb-NO" dirty="0" err="1"/>
              <a:t>Can</a:t>
            </a:r>
            <a:r>
              <a:rPr lang="nb-NO" dirty="0"/>
              <a:t> </a:t>
            </a:r>
            <a:r>
              <a:rPr lang="nb-NO" dirty="0" err="1"/>
              <a:t>occur</a:t>
            </a:r>
            <a:r>
              <a:rPr lang="nb-NO" dirty="0"/>
              <a:t> in </a:t>
            </a:r>
            <a:r>
              <a:rPr lang="nb-NO" dirty="0" err="1"/>
              <a:t>many</a:t>
            </a:r>
            <a:r>
              <a:rPr lang="nb-NO" dirty="0"/>
              <a:t> </a:t>
            </a:r>
            <a:r>
              <a:rPr lang="nb-NO" dirty="0" err="1"/>
              <a:t>ways</a:t>
            </a:r>
            <a:r>
              <a:rPr lang="nb-NO" dirty="0"/>
              <a:t>…</a:t>
            </a:r>
          </a:p>
          <a:p>
            <a:endParaRPr lang="nb-NO" dirty="0"/>
          </a:p>
        </p:txBody>
      </p:sp>
    </p:spTree>
    <p:extLst>
      <p:ext uri="{BB962C8B-B14F-4D97-AF65-F5344CB8AC3E}">
        <p14:creationId xmlns:p14="http://schemas.microsoft.com/office/powerpoint/2010/main" val="3075843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sz="3200" dirty="0"/>
              <a:t>Single </a:t>
            </a:r>
            <a:r>
              <a:rPr lang="nb-NO" sz="3200" dirty="0" err="1"/>
              <a:t>Nucleotide</a:t>
            </a:r>
            <a:r>
              <a:rPr lang="nb-NO" sz="3200" dirty="0"/>
              <a:t> </a:t>
            </a:r>
            <a:r>
              <a:rPr lang="nb-NO" sz="3200" dirty="0" err="1"/>
              <a:t>Substituions</a:t>
            </a:r>
            <a:r>
              <a:rPr lang="nb-NO" sz="3200" dirty="0"/>
              <a:t> – </a:t>
            </a:r>
            <a:r>
              <a:rPr lang="nb-NO" sz="3200" b="1" dirty="0"/>
              <a:t>RNA </a:t>
            </a:r>
            <a:r>
              <a:rPr lang="nb-NO" sz="3200" b="1" dirty="0" err="1"/>
              <a:t>editing</a:t>
            </a:r>
            <a:endParaRPr lang="nb-NO" sz="3200" b="1" dirty="0"/>
          </a:p>
        </p:txBody>
      </p:sp>
      <p:sp>
        <p:nvSpPr>
          <p:cNvPr id="3" name="Content Placeholder 2"/>
          <p:cNvSpPr>
            <a:spLocks noGrp="1"/>
          </p:cNvSpPr>
          <p:nvPr>
            <p:ph idx="1"/>
          </p:nvPr>
        </p:nvSpPr>
        <p:spPr/>
        <p:txBody>
          <a:bodyPr>
            <a:normAutofit fontScale="70000" lnSpcReduction="20000"/>
          </a:bodyPr>
          <a:lstStyle/>
          <a:p>
            <a:pPr>
              <a:spcAft>
                <a:spcPts val="600"/>
              </a:spcAft>
            </a:pPr>
            <a:r>
              <a:rPr lang="nb-NO" dirty="0" err="1"/>
              <a:t>Overwriting</a:t>
            </a:r>
            <a:r>
              <a:rPr lang="nb-NO" dirty="0"/>
              <a:t>, </a:t>
            </a:r>
            <a:r>
              <a:rPr lang="nb-NO" dirty="0" err="1"/>
              <a:t>insertion</a:t>
            </a:r>
            <a:r>
              <a:rPr lang="nb-NO" dirty="0"/>
              <a:t> or </a:t>
            </a:r>
            <a:r>
              <a:rPr lang="nb-NO" dirty="0" err="1"/>
              <a:t>deletion</a:t>
            </a:r>
            <a:r>
              <a:rPr lang="nb-NO" dirty="0"/>
              <a:t> </a:t>
            </a:r>
            <a:r>
              <a:rPr lang="nb-NO" dirty="0" err="1"/>
              <a:t>of</a:t>
            </a:r>
            <a:r>
              <a:rPr lang="nb-NO" dirty="0"/>
              <a:t> RNA at </a:t>
            </a:r>
            <a:r>
              <a:rPr lang="nb-NO" dirty="0" err="1"/>
              <a:t>specific</a:t>
            </a:r>
            <a:r>
              <a:rPr lang="nb-NO" dirty="0"/>
              <a:t> </a:t>
            </a:r>
            <a:r>
              <a:rPr lang="nb-NO" dirty="0" err="1"/>
              <a:t>sites</a:t>
            </a:r>
            <a:r>
              <a:rPr lang="nb-NO" dirty="0"/>
              <a:t> to </a:t>
            </a:r>
            <a:r>
              <a:rPr lang="nb-NO" dirty="0" err="1"/>
              <a:t>generate</a:t>
            </a:r>
            <a:r>
              <a:rPr lang="nb-NO" dirty="0"/>
              <a:t> </a:t>
            </a:r>
            <a:r>
              <a:rPr lang="nb-NO" dirty="0" err="1"/>
              <a:t>transcripts</a:t>
            </a:r>
            <a:r>
              <a:rPr lang="nb-NO" dirty="0"/>
              <a:t> different from </a:t>
            </a:r>
            <a:r>
              <a:rPr lang="nb-NO" dirty="0" err="1"/>
              <a:t>their</a:t>
            </a:r>
            <a:r>
              <a:rPr lang="nb-NO" dirty="0"/>
              <a:t> </a:t>
            </a:r>
            <a:r>
              <a:rPr lang="nb-NO" dirty="0" err="1"/>
              <a:t>genomic</a:t>
            </a:r>
            <a:r>
              <a:rPr lang="nb-NO" dirty="0"/>
              <a:t> </a:t>
            </a:r>
            <a:r>
              <a:rPr lang="nb-NO" dirty="0" err="1"/>
              <a:t>templates</a:t>
            </a:r>
            <a:endParaRPr lang="nb-NO" dirty="0"/>
          </a:p>
          <a:p>
            <a:pPr>
              <a:spcAft>
                <a:spcPts val="600"/>
              </a:spcAft>
            </a:pPr>
            <a:r>
              <a:rPr lang="nb-NO" dirty="0"/>
              <a:t>Type </a:t>
            </a:r>
            <a:r>
              <a:rPr lang="nb-NO" dirty="0" err="1"/>
              <a:t>of</a:t>
            </a:r>
            <a:r>
              <a:rPr lang="nb-NO" dirty="0"/>
              <a:t> </a:t>
            </a:r>
            <a:r>
              <a:rPr lang="nb-NO" dirty="0" err="1"/>
              <a:t>editing</a:t>
            </a:r>
            <a:r>
              <a:rPr lang="nb-NO" dirty="0"/>
              <a:t> is species </a:t>
            </a:r>
            <a:r>
              <a:rPr lang="nb-NO" dirty="0" err="1"/>
              <a:t>specific</a:t>
            </a:r>
            <a:endParaRPr lang="nb-NO" dirty="0"/>
          </a:p>
          <a:p>
            <a:pPr>
              <a:spcAft>
                <a:spcPts val="600"/>
              </a:spcAft>
            </a:pPr>
            <a:r>
              <a:rPr lang="nb-NO" dirty="0"/>
              <a:t>Mammals: </a:t>
            </a:r>
            <a:r>
              <a:rPr lang="nb-NO" b="1" dirty="0"/>
              <a:t>A to I(G)</a:t>
            </a:r>
            <a:r>
              <a:rPr lang="nb-NO" dirty="0"/>
              <a:t> </a:t>
            </a:r>
            <a:r>
              <a:rPr lang="nb-NO" dirty="0" err="1"/>
              <a:t>conversions</a:t>
            </a:r>
            <a:r>
              <a:rPr lang="nb-NO" dirty="0"/>
              <a:t> most abundant. </a:t>
            </a:r>
            <a:r>
              <a:rPr lang="nb-NO" b="1" dirty="0"/>
              <a:t>C to U </a:t>
            </a:r>
            <a:r>
              <a:rPr lang="nb-NO" dirty="0"/>
              <a:t>is </a:t>
            </a:r>
            <a:r>
              <a:rPr lang="nb-NO" dirty="0" err="1"/>
              <a:t>observed</a:t>
            </a:r>
            <a:r>
              <a:rPr lang="nb-NO" dirty="0"/>
              <a:t>, </a:t>
            </a:r>
            <a:r>
              <a:rPr lang="nb-NO" dirty="0" err="1"/>
              <a:t>but</a:t>
            </a:r>
            <a:r>
              <a:rPr lang="nb-NO" dirty="0"/>
              <a:t> rare.</a:t>
            </a:r>
          </a:p>
          <a:p>
            <a:pPr>
              <a:spcAft>
                <a:spcPts val="600"/>
              </a:spcAft>
            </a:pPr>
            <a:r>
              <a:rPr lang="nb-NO" dirty="0" err="1"/>
              <a:t>Can</a:t>
            </a:r>
            <a:r>
              <a:rPr lang="nb-NO" dirty="0"/>
              <a:t> </a:t>
            </a:r>
            <a:r>
              <a:rPr lang="nb-NO" dirty="0" err="1"/>
              <a:t>happen</a:t>
            </a:r>
            <a:r>
              <a:rPr lang="nb-NO" dirty="0"/>
              <a:t> co-</a:t>
            </a:r>
            <a:r>
              <a:rPr lang="nb-NO" dirty="0" err="1"/>
              <a:t>transcriptionally</a:t>
            </a:r>
            <a:r>
              <a:rPr lang="nb-NO" dirty="0"/>
              <a:t> or post-</a:t>
            </a:r>
            <a:r>
              <a:rPr lang="nb-NO" dirty="0" err="1"/>
              <a:t>transcriptionally</a:t>
            </a:r>
            <a:endParaRPr lang="nb-NO" dirty="0"/>
          </a:p>
          <a:p>
            <a:pPr>
              <a:spcAft>
                <a:spcPts val="600"/>
              </a:spcAft>
            </a:pPr>
            <a:r>
              <a:rPr lang="nb-NO" dirty="0"/>
              <a:t>Most abundant in </a:t>
            </a:r>
            <a:r>
              <a:rPr lang="nb-NO" dirty="0" err="1"/>
              <a:t>introns</a:t>
            </a:r>
            <a:r>
              <a:rPr lang="nb-NO" dirty="0"/>
              <a:t> and 3’UTRs. </a:t>
            </a:r>
            <a:r>
              <a:rPr lang="nb-NO" dirty="0" err="1"/>
              <a:t>But</a:t>
            </a:r>
            <a:r>
              <a:rPr lang="nb-NO" dirty="0"/>
              <a:t> </a:t>
            </a:r>
            <a:r>
              <a:rPr lang="nb-NO" dirty="0" err="1"/>
              <a:t>also</a:t>
            </a:r>
            <a:r>
              <a:rPr lang="nb-NO" dirty="0"/>
              <a:t> </a:t>
            </a:r>
            <a:r>
              <a:rPr lang="nb-NO" dirty="0" err="1"/>
              <a:t>found</a:t>
            </a:r>
            <a:r>
              <a:rPr lang="nb-NO" dirty="0"/>
              <a:t> in </a:t>
            </a:r>
            <a:r>
              <a:rPr lang="nb-NO" dirty="0" err="1"/>
              <a:t>coding</a:t>
            </a:r>
            <a:r>
              <a:rPr lang="nb-NO" dirty="0"/>
              <a:t> </a:t>
            </a:r>
            <a:r>
              <a:rPr lang="nb-NO" dirty="0" err="1"/>
              <a:t>sequence</a:t>
            </a:r>
            <a:r>
              <a:rPr lang="nb-NO" dirty="0"/>
              <a:t> </a:t>
            </a:r>
            <a:r>
              <a:rPr lang="nb-NO" dirty="0" err="1"/>
              <a:t>where</a:t>
            </a:r>
            <a:r>
              <a:rPr lang="nb-NO" dirty="0"/>
              <a:t> it </a:t>
            </a:r>
            <a:r>
              <a:rPr lang="nb-NO" dirty="0" err="1"/>
              <a:t>can</a:t>
            </a:r>
            <a:r>
              <a:rPr lang="nb-NO" dirty="0"/>
              <a:t> </a:t>
            </a:r>
            <a:r>
              <a:rPr lang="nb-NO" dirty="0" err="1"/>
              <a:t>effect</a:t>
            </a:r>
            <a:r>
              <a:rPr lang="nb-NO" dirty="0"/>
              <a:t> protein </a:t>
            </a:r>
            <a:r>
              <a:rPr lang="nb-NO" dirty="0" err="1"/>
              <a:t>product</a:t>
            </a:r>
            <a:r>
              <a:rPr lang="nb-NO" dirty="0"/>
              <a:t> and </a:t>
            </a:r>
            <a:r>
              <a:rPr lang="nb-NO" dirty="0" err="1"/>
              <a:t>splicing</a:t>
            </a:r>
            <a:r>
              <a:rPr lang="nb-NO" dirty="0"/>
              <a:t>.</a:t>
            </a:r>
          </a:p>
          <a:p>
            <a:pPr>
              <a:spcAft>
                <a:spcPts val="600"/>
              </a:spcAft>
            </a:pPr>
            <a:r>
              <a:rPr lang="nb-NO" dirty="0" err="1"/>
              <a:t>Affect</a:t>
            </a:r>
            <a:r>
              <a:rPr lang="nb-NO" dirty="0"/>
              <a:t> </a:t>
            </a:r>
            <a:r>
              <a:rPr lang="nb-NO" dirty="0" err="1"/>
              <a:t>the</a:t>
            </a:r>
            <a:r>
              <a:rPr lang="nb-NO" dirty="0"/>
              <a:t> </a:t>
            </a:r>
            <a:r>
              <a:rPr lang="nb-NO" dirty="0" err="1"/>
              <a:t>function</a:t>
            </a:r>
            <a:r>
              <a:rPr lang="nb-NO" dirty="0"/>
              <a:t> </a:t>
            </a:r>
            <a:r>
              <a:rPr lang="nb-NO" dirty="0" err="1"/>
              <a:t>of</a:t>
            </a:r>
            <a:r>
              <a:rPr lang="nb-NO" dirty="0"/>
              <a:t> a limited </a:t>
            </a:r>
            <a:r>
              <a:rPr lang="nb-NO" dirty="0" err="1"/>
              <a:t>number</a:t>
            </a:r>
            <a:r>
              <a:rPr lang="nb-NO" dirty="0"/>
              <a:t> </a:t>
            </a:r>
            <a:r>
              <a:rPr lang="nb-NO" dirty="0" err="1"/>
              <a:t>of</a:t>
            </a:r>
            <a:r>
              <a:rPr lang="nb-NO" dirty="0"/>
              <a:t> </a:t>
            </a:r>
            <a:r>
              <a:rPr lang="nb-NO" dirty="0" err="1"/>
              <a:t>mammalian</a:t>
            </a:r>
            <a:r>
              <a:rPr lang="nb-NO" dirty="0"/>
              <a:t> genes</a:t>
            </a:r>
          </a:p>
          <a:p>
            <a:pPr>
              <a:spcAft>
                <a:spcPts val="600"/>
              </a:spcAft>
            </a:pPr>
            <a:r>
              <a:rPr lang="nb-NO" dirty="0" err="1"/>
              <a:t>MicroRNA</a:t>
            </a:r>
            <a:r>
              <a:rPr lang="nb-NO" dirty="0"/>
              <a:t> genes have </a:t>
            </a:r>
            <a:r>
              <a:rPr lang="nb-NO" dirty="0" err="1"/>
              <a:t>been</a:t>
            </a:r>
            <a:r>
              <a:rPr lang="nb-NO" dirty="0"/>
              <a:t> </a:t>
            </a:r>
            <a:r>
              <a:rPr lang="nb-NO" dirty="0" err="1"/>
              <a:t>shown</a:t>
            </a:r>
            <a:r>
              <a:rPr lang="nb-NO" dirty="0"/>
              <a:t> to be </a:t>
            </a:r>
            <a:r>
              <a:rPr lang="nb-NO" dirty="0" err="1"/>
              <a:t>important</a:t>
            </a:r>
            <a:r>
              <a:rPr lang="nb-NO" dirty="0"/>
              <a:t> RNA </a:t>
            </a:r>
            <a:r>
              <a:rPr lang="nb-NO" dirty="0" err="1"/>
              <a:t>editing</a:t>
            </a:r>
            <a:r>
              <a:rPr lang="nb-NO" dirty="0"/>
              <a:t> targets</a:t>
            </a:r>
          </a:p>
          <a:p>
            <a:endParaRPr lang="nb-NO" dirty="0"/>
          </a:p>
        </p:txBody>
      </p:sp>
    </p:spTree>
    <p:extLst>
      <p:ext uri="{BB962C8B-B14F-4D97-AF65-F5344CB8AC3E}">
        <p14:creationId xmlns:p14="http://schemas.microsoft.com/office/powerpoint/2010/main" val="2513855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sz="3200" dirty="0">
                <a:solidFill>
                  <a:srgbClr val="0070C0"/>
                </a:solidFill>
              </a:rPr>
              <a:t>Single </a:t>
            </a:r>
            <a:r>
              <a:rPr lang="nb-NO" sz="3200" dirty="0" err="1">
                <a:solidFill>
                  <a:srgbClr val="0070C0"/>
                </a:solidFill>
              </a:rPr>
              <a:t>Nucleotide</a:t>
            </a:r>
            <a:r>
              <a:rPr lang="nb-NO" sz="3200" dirty="0">
                <a:solidFill>
                  <a:srgbClr val="0070C0"/>
                </a:solidFill>
              </a:rPr>
              <a:t> </a:t>
            </a:r>
            <a:r>
              <a:rPr lang="nb-NO" sz="3200" dirty="0" err="1">
                <a:solidFill>
                  <a:srgbClr val="0070C0"/>
                </a:solidFill>
              </a:rPr>
              <a:t>Substituions</a:t>
            </a:r>
            <a:r>
              <a:rPr lang="nb-NO" sz="3200" dirty="0">
                <a:solidFill>
                  <a:srgbClr val="0070C0"/>
                </a:solidFill>
              </a:rPr>
              <a:t> – </a:t>
            </a:r>
            <a:r>
              <a:rPr lang="nb-NO" sz="3200" b="1" dirty="0">
                <a:solidFill>
                  <a:srgbClr val="0070C0"/>
                </a:solidFill>
              </a:rPr>
              <a:t>RNA </a:t>
            </a:r>
            <a:r>
              <a:rPr lang="nb-NO" sz="3200" b="1" dirty="0" err="1">
                <a:solidFill>
                  <a:srgbClr val="0070C0"/>
                </a:solidFill>
              </a:rPr>
              <a:t>editing</a:t>
            </a:r>
            <a:endParaRPr lang="nb-NO" sz="3200" dirty="0">
              <a:solidFill>
                <a:srgbClr val="0070C0"/>
              </a:solidFill>
            </a:endParaRPr>
          </a:p>
        </p:txBody>
      </p:sp>
      <p:sp>
        <p:nvSpPr>
          <p:cNvPr id="3" name="Content Placeholder 2"/>
          <p:cNvSpPr>
            <a:spLocks noGrp="1"/>
          </p:cNvSpPr>
          <p:nvPr>
            <p:ph idx="1"/>
          </p:nvPr>
        </p:nvSpPr>
        <p:spPr>
          <a:xfrm>
            <a:off x="457200" y="1628800"/>
            <a:ext cx="3682752" cy="4649162"/>
          </a:xfrm>
        </p:spPr>
        <p:txBody>
          <a:bodyPr>
            <a:normAutofit fontScale="77500" lnSpcReduction="20000"/>
          </a:bodyPr>
          <a:lstStyle/>
          <a:p>
            <a:pPr>
              <a:spcAft>
                <a:spcPts val="1200"/>
              </a:spcAft>
            </a:pPr>
            <a:r>
              <a:rPr lang="nb-NO" sz="2900" b="1" dirty="0"/>
              <a:t>A to I(G)</a:t>
            </a:r>
            <a:r>
              <a:rPr lang="nb-NO" sz="2900" dirty="0"/>
              <a:t> </a:t>
            </a:r>
            <a:r>
              <a:rPr lang="nb-NO" sz="2900" dirty="0" err="1"/>
              <a:t>conversions</a:t>
            </a:r>
            <a:r>
              <a:rPr lang="nb-NO" sz="2900" dirty="0"/>
              <a:t>: </a:t>
            </a:r>
            <a:r>
              <a:rPr lang="nb-NO" sz="2900" dirty="0" err="1"/>
              <a:t>Adenosines</a:t>
            </a:r>
            <a:r>
              <a:rPr lang="nb-NO" sz="2900" dirty="0"/>
              <a:t> </a:t>
            </a:r>
            <a:r>
              <a:rPr lang="nb-NO" sz="2900" dirty="0" err="1"/>
              <a:t>deaminated</a:t>
            </a:r>
            <a:r>
              <a:rPr lang="nb-NO" sz="2900" dirty="0"/>
              <a:t> to </a:t>
            </a:r>
            <a:r>
              <a:rPr lang="nb-NO" sz="2900" dirty="0" err="1"/>
              <a:t>Inosine</a:t>
            </a:r>
            <a:r>
              <a:rPr lang="nb-NO" sz="2900" dirty="0"/>
              <a:t>(I) by </a:t>
            </a:r>
            <a:r>
              <a:rPr lang="nb-NO" sz="2900" dirty="0" err="1"/>
              <a:t>the</a:t>
            </a:r>
            <a:r>
              <a:rPr lang="nb-NO" sz="2900" dirty="0"/>
              <a:t> </a:t>
            </a:r>
            <a:r>
              <a:rPr lang="nb-NO" sz="2900" b="1" dirty="0"/>
              <a:t>ADAR </a:t>
            </a:r>
            <a:r>
              <a:rPr lang="nb-NO" sz="2900" dirty="0"/>
              <a:t>family </a:t>
            </a:r>
            <a:r>
              <a:rPr lang="nb-NO" sz="2900" dirty="0" err="1"/>
              <a:t>of</a:t>
            </a:r>
            <a:r>
              <a:rPr lang="nb-NO" sz="2900" b="1" dirty="0"/>
              <a:t> </a:t>
            </a:r>
            <a:r>
              <a:rPr lang="nb-NO" sz="2900" dirty="0"/>
              <a:t> </a:t>
            </a:r>
            <a:r>
              <a:rPr lang="nb-NO" sz="2900" dirty="0" err="1"/>
              <a:t>enzymes</a:t>
            </a:r>
            <a:r>
              <a:rPr lang="nb-NO" sz="2900" dirty="0"/>
              <a:t>. </a:t>
            </a:r>
          </a:p>
          <a:p>
            <a:pPr>
              <a:spcAft>
                <a:spcPts val="1200"/>
              </a:spcAft>
            </a:pPr>
            <a:r>
              <a:rPr lang="nb-NO" sz="2900" dirty="0" err="1"/>
              <a:t>Recognise</a:t>
            </a:r>
            <a:r>
              <a:rPr lang="nb-NO" sz="2900" dirty="0"/>
              <a:t> double-</a:t>
            </a:r>
            <a:r>
              <a:rPr lang="nb-NO" sz="2900" dirty="0" err="1"/>
              <a:t>stranded</a:t>
            </a:r>
            <a:r>
              <a:rPr lang="nb-NO" sz="2900" dirty="0"/>
              <a:t> RNA and </a:t>
            </a:r>
            <a:r>
              <a:rPr lang="nb-NO" sz="2900" dirty="0" err="1"/>
              <a:t>can</a:t>
            </a:r>
            <a:r>
              <a:rPr lang="nb-NO" sz="2900" dirty="0"/>
              <a:t> </a:t>
            </a:r>
            <a:r>
              <a:rPr lang="nb-NO" sz="2900" dirty="0" err="1"/>
              <a:t>edit</a:t>
            </a:r>
            <a:r>
              <a:rPr lang="nb-NO" sz="2900" dirty="0"/>
              <a:t> a single </a:t>
            </a:r>
            <a:r>
              <a:rPr lang="nb-NO" sz="2900" dirty="0" err="1"/>
              <a:t>site</a:t>
            </a:r>
            <a:r>
              <a:rPr lang="nb-NO" sz="2900" dirty="0"/>
              <a:t> or a </a:t>
            </a:r>
            <a:r>
              <a:rPr lang="nb-NO" sz="2900" dirty="0" err="1"/>
              <a:t>cluster</a:t>
            </a:r>
            <a:r>
              <a:rPr lang="nb-NO" sz="2900" dirty="0"/>
              <a:t> </a:t>
            </a:r>
            <a:r>
              <a:rPr lang="nb-NO" sz="2900" dirty="0" err="1"/>
              <a:t>of</a:t>
            </a:r>
            <a:r>
              <a:rPr lang="nb-NO" sz="2900" dirty="0"/>
              <a:t> </a:t>
            </a:r>
            <a:r>
              <a:rPr lang="nb-NO" sz="2900" dirty="0" err="1"/>
              <a:t>sites</a:t>
            </a:r>
            <a:r>
              <a:rPr lang="nb-NO" sz="2900" dirty="0"/>
              <a:t>.</a:t>
            </a:r>
          </a:p>
          <a:p>
            <a:r>
              <a:rPr lang="nb-NO" sz="2900" dirty="0" err="1"/>
              <a:t>Inosine</a:t>
            </a:r>
            <a:r>
              <a:rPr lang="nb-NO" sz="2900" dirty="0"/>
              <a:t> </a:t>
            </a:r>
            <a:r>
              <a:rPr lang="nb-NO" sz="2900" dirty="0" err="1"/>
              <a:t>appears</a:t>
            </a:r>
            <a:r>
              <a:rPr lang="nb-NO" sz="2900" dirty="0"/>
              <a:t> as a G in </a:t>
            </a:r>
            <a:r>
              <a:rPr lang="nb-NO" sz="2900" dirty="0" err="1"/>
              <a:t>reverse</a:t>
            </a:r>
            <a:r>
              <a:rPr lang="nb-NO" sz="2900" dirty="0"/>
              <a:t> </a:t>
            </a:r>
            <a:r>
              <a:rPr lang="nb-NO" sz="2900" dirty="0" err="1"/>
              <a:t>transcription</a:t>
            </a:r>
            <a:r>
              <a:rPr lang="nb-NO" sz="2900" dirty="0"/>
              <a:t> for </a:t>
            </a:r>
            <a:r>
              <a:rPr lang="nb-NO" sz="2900" dirty="0" err="1"/>
              <a:t>sequencing</a:t>
            </a:r>
            <a:r>
              <a:rPr lang="nb-NO" sz="2900" dirty="0"/>
              <a:t> </a:t>
            </a:r>
          </a:p>
          <a:p>
            <a:pPr lvl="1">
              <a:spcAft>
                <a:spcPts val="1200"/>
              </a:spcAft>
            </a:pPr>
            <a:r>
              <a:rPr lang="nb-NO" sz="2500" dirty="0"/>
              <a:t>(</a:t>
            </a:r>
            <a:r>
              <a:rPr lang="nb-NO" sz="2500" dirty="0" err="1"/>
              <a:t>Thereby</a:t>
            </a:r>
            <a:r>
              <a:rPr lang="nb-NO" sz="2500" dirty="0"/>
              <a:t> </a:t>
            </a:r>
            <a:r>
              <a:rPr lang="nb-NO" sz="2500" dirty="0" err="1"/>
              <a:t>the</a:t>
            </a:r>
            <a:r>
              <a:rPr lang="nb-NO" sz="2500" dirty="0"/>
              <a:t> term A to I(G))</a:t>
            </a:r>
          </a:p>
          <a:p>
            <a:endParaRPr lang="nb-NO" dirty="0"/>
          </a:p>
          <a:p>
            <a:endParaRPr lang="nb-NO" dirty="0"/>
          </a:p>
          <a:p>
            <a:endParaRPr lang="nb-NO"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1700808"/>
            <a:ext cx="4608512"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261329" y="5649663"/>
            <a:ext cx="1703159" cy="307777"/>
          </a:xfrm>
          <a:prstGeom prst="rect">
            <a:avLst/>
          </a:prstGeom>
          <a:noFill/>
          <a:ln>
            <a:solidFill>
              <a:schemeClr val="tx1"/>
            </a:solidFill>
          </a:ln>
        </p:spPr>
        <p:txBody>
          <a:bodyPr wrap="none" rtlCol="0">
            <a:spAutoFit/>
          </a:bodyPr>
          <a:lstStyle/>
          <a:p>
            <a:r>
              <a:rPr lang="nb-NO" sz="1400" dirty="0" err="1"/>
              <a:t>Nishikura</a:t>
            </a:r>
            <a:r>
              <a:rPr lang="nb-NO" sz="1400" dirty="0"/>
              <a:t>, 2010, ARB</a:t>
            </a:r>
          </a:p>
        </p:txBody>
      </p:sp>
      <p:sp>
        <p:nvSpPr>
          <p:cNvPr id="5" name="TextBox 4"/>
          <p:cNvSpPr txBox="1"/>
          <p:nvPr/>
        </p:nvSpPr>
        <p:spPr>
          <a:xfrm>
            <a:off x="2627784" y="6093296"/>
            <a:ext cx="4427622" cy="369332"/>
          </a:xfrm>
          <a:prstGeom prst="rect">
            <a:avLst/>
          </a:prstGeom>
          <a:noFill/>
          <a:ln>
            <a:solidFill>
              <a:schemeClr val="accent1">
                <a:shade val="50000"/>
              </a:schemeClr>
            </a:solidFill>
          </a:ln>
        </p:spPr>
        <p:txBody>
          <a:bodyPr wrap="none" rtlCol="0">
            <a:spAutoFit/>
          </a:bodyPr>
          <a:lstStyle/>
          <a:p>
            <a:r>
              <a:rPr lang="nb-NO" b="1" dirty="0"/>
              <a:t>ADAR</a:t>
            </a:r>
            <a:r>
              <a:rPr lang="nb-NO" dirty="0"/>
              <a:t> = </a:t>
            </a:r>
            <a:r>
              <a:rPr lang="nb-NO" b="1" dirty="0" err="1"/>
              <a:t>A</a:t>
            </a:r>
            <a:r>
              <a:rPr lang="nb-NO" dirty="0" err="1"/>
              <a:t>denosine</a:t>
            </a:r>
            <a:r>
              <a:rPr lang="nb-NO" dirty="0"/>
              <a:t> </a:t>
            </a:r>
            <a:r>
              <a:rPr lang="nb-NO" b="1" dirty="0" err="1"/>
              <a:t>D</a:t>
            </a:r>
            <a:r>
              <a:rPr lang="nb-NO" dirty="0" err="1"/>
              <a:t>eaminase</a:t>
            </a:r>
            <a:r>
              <a:rPr lang="nb-NO" dirty="0"/>
              <a:t> </a:t>
            </a:r>
            <a:r>
              <a:rPr lang="nb-NO" b="1" dirty="0" err="1"/>
              <a:t>A</a:t>
            </a:r>
            <a:r>
              <a:rPr lang="nb-NO" dirty="0" err="1"/>
              <a:t>cting</a:t>
            </a:r>
            <a:r>
              <a:rPr lang="nb-NO" dirty="0"/>
              <a:t> on </a:t>
            </a:r>
            <a:r>
              <a:rPr lang="nb-NO" b="1" dirty="0"/>
              <a:t>R</a:t>
            </a:r>
            <a:r>
              <a:rPr lang="nb-NO" dirty="0"/>
              <a:t>NA</a:t>
            </a:r>
          </a:p>
        </p:txBody>
      </p:sp>
    </p:spTree>
    <p:extLst>
      <p:ext uri="{BB962C8B-B14F-4D97-AF65-F5344CB8AC3E}">
        <p14:creationId xmlns:p14="http://schemas.microsoft.com/office/powerpoint/2010/main" val="3165498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nb-NO" sz="3200" dirty="0">
                <a:solidFill>
                  <a:srgbClr val="0070C0"/>
                </a:solidFill>
              </a:rPr>
              <a:t>Single </a:t>
            </a:r>
            <a:r>
              <a:rPr lang="nb-NO" sz="3200" dirty="0" err="1">
                <a:solidFill>
                  <a:srgbClr val="0070C0"/>
                </a:solidFill>
              </a:rPr>
              <a:t>Nucleotide</a:t>
            </a:r>
            <a:r>
              <a:rPr lang="nb-NO" sz="3200" dirty="0">
                <a:solidFill>
                  <a:srgbClr val="0070C0"/>
                </a:solidFill>
              </a:rPr>
              <a:t> </a:t>
            </a:r>
            <a:r>
              <a:rPr lang="nb-NO" sz="3200" dirty="0" err="1">
                <a:solidFill>
                  <a:srgbClr val="0070C0"/>
                </a:solidFill>
              </a:rPr>
              <a:t>Substituions</a:t>
            </a:r>
            <a:r>
              <a:rPr lang="nb-NO" sz="3200" dirty="0">
                <a:solidFill>
                  <a:srgbClr val="0070C0"/>
                </a:solidFill>
              </a:rPr>
              <a:t> – </a:t>
            </a:r>
            <a:r>
              <a:rPr lang="nb-NO" sz="3200" b="1" dirty="0">
                <a:solidFill>
                  <a:srgbClr val="0070C0"/>
                </a:solidFill>
              </a:rPr>
              <a:t>RNA </a:t>
            </a:r>
            <a:r>
              <a:rPr lang="nb-NO" sz="3200" b="1" dirty="0" err="1">
                <a:solidFill>
                  <a:srgbClr val="0070C0"/>
                </a:solidFill>
              </a:rPr>
              <a:t>editing</a:t>
            </a:r>
            <a:endParaRPr lang="nb-NO" sz="3200" dirty="0">
              <a:solidFill>
                <a:srgbClr val="0070C0"/>
              </a:solidFill>
            </a:endParaRPr>
          </a:p>
        </p:txBody>
      </p:sp>
      <p:sp>
        <p:nvSpPr>
          <p:cNvPr id="3" name="Content Placeholder 2"/>
          <p:cNvSpPr>
            <a:spLocks noGrp="1"/>
          </p:cNvSpPr>
          <p:nvPr>
            <p:ph idx="1"/>
          </p:nvPr>
        </p:nvSpPr>
        <p:spPr>
          <a:xfrm>
            <a:off x="457200" y="1600200"/>
            <a:ext cx="5194920" cy="4525963"/>
          </a:xfrm>
        </p:spPr>
        <p:txBody>
          <a:bodyPr>
            <a:normAutofit fontScale="62500" lnSpcReduction="20000"/>
          </a:bodyPr>
          <a:lstStyle/>
          <a:p>
            <a:r>
              <a:rPr lang="nb-NO" b="1" dirty="0"/>
              <a:t>Park, 2012, </a:t>
            </a:r>
            <a:r>
              <a:rPr lang="nb-NO" b="1" dirty="0" err="1"/>
              <a:t>Genome</a:t>
            </a:r>
            <a:r>
              <a:rPr lang="nb-NO" b="1" dirty="0"/>
              <a:t> Research</a:t>
            </a:r>
            <a:r>
              <a:rPr lang="nb-NO" dirty="0"/>
              <a:t>:</a:t>
            </a:r>
          </a:p>
          <a:p>
            <a:pPr lvl="1">
              <a:spcAft>
                <a:spcPts val="600"/>
              </a:spcAft>
            </a:pPr>
            <a:r>
              <a:rPr lang="nb-NO" dirty="0"/>
              <a:t>DNA and RNA in 14 </a:t>
            </a:r>
            <a:r>
              <a:rPr lang="nb-NO" dirty="0" err="1"/>
              <a:t>cell</a:t>
            </a:r>
            <a:r>
              <a:rPr lang="nb-NO" dirty="0"/>
              <a:t>-lines from </a:t>
            </a:r>
            <a:r>
              <a:rPr lang="nb-NO" dirty="0" err="1"/>
              <a:t>the</a:t>
            </a:r>
            <a:r>
              <a:rPr lang="nb-NO" dirty="0"/>
              <a:t> ENCODE </a:t>
            </a:r>
            <a:r>
              <a:rPr lang="nb-NO" dirty="0" err="1"/>
              <a:t>project</a:t>
            </a:r>
            <a:r>
              <a:rPr lang="nb-NO" dirty="0"/>
              <a:t>.</a:t>
            </a:r>
          </a:p>
          <a:p>
            <a:pPr lvl="1">
              <a:spcAft>
                <a:spcPts val="600"/>
              </a:spcAft>
            </a:pPr>
            <a:r>
              <a:rPr lang="nb-NO" dirty="0" err="1"/>
              <a:t>Identified</a:t>
            </a:r>
            <a:r>
              <a:rPr lang="nb-NO" dirty="0"/>
              <a:t> 5695 </a:t>
            </a:r>
            <a:r>
              <a:rPr lang="nb-NO" dirty="0" err="1"/>
              <a:t>unique</a:t>
            </a:r>
            <a:r>
              <a:rPr lang="nb-NO" dirty="0"/>
              <a:t> </a:t>
            </a:r>
            <a:r>
              <a:rPr lang="nb-NO" dirty="0" err="1"/>
              <a:t>editing</a:t>
            </a:r>
            <a:r>
              <a:rPr lang="nb-NO" dirty="0"/>
              <a:t> </a:t>
            </a:r>
            <a:r>
              <a:rPr lang="nb-NO" dirty="0" err="1"/>
              <a:t>events</a:t>
            </a:r>
            <a:r>
              <a:rPr lang="nb-NO" dirty="0"/>
              <a:t> in 1396 genes (80%  A to I(G))</a:t>
            </a:r>
          </a:p>
          <a:p>
            <a:pPr lvl="1">
              <a:spcAft>
                <a:spcPts val="600"/>
              </a:spcAft>
            </a:pPr>
            <a:r>
              <a:rPr lang="nb-NO" dirty="0"/>
              <a:t>Most </a:t>
            </a:r>
            <a:r>
              <a:rPr lang="nb-NO" dirty="0" err="1"/>
              <a:t>were</a:t>
            </a:r>
            <a:r>
              <a:rPr lang="nb-NO" dirty="0"/>
              <a:t> </a:t>
            </a:r>
            <a:r>
              <a:rPr lang="nb-NO" dirty="0" err="1"/>
              <a:t>intronic</a:t>
            </a:r>
            <a:r>
              <a:rPr lang="nb-NO" dirty="0"/>
              <a:t> or 3’ UTR</a:t>
            </a:r>
          </a:p>
          <a:p>
            <a:pPr marL="457200" lvl="1" indent="0">
              <a:buNone/>
            </a:pPr>
            <a:endParaRPr lang="nb-NO" dirty="0"/>
          </a:p>
          <a:p>
            <a:r>
              <a:rPr lang="nb-NO" b="1" dirty="0" err="1"/>
              <a:t>Danecek</a:t>
            </a:r>
            <a:r>
              <a:rPr lang="nb-NO" b="1" dirty="0"/>
              <a:t>, 2012, </a:t>
            </a:r>
            <a:r>
              <a:rPr lang="nb-NO" b="1" dirty="0" err="1"/>
              <a:t>Genome</a:t>
            </a:r>
            <a:r>
              <a:rPr lang="nb-NO" b="1" dirty="0"/>
              <a:t> </a:t>
            </a:r>
            <a:r>
              <a:rPr lang="nb-NO" b="1" dirty="0" err="1"/>
              <a:t>Biology</a:t>
            </a:r>
            <a:endParaRPr lang="nb-NO" b="1" dirty="0"/>
          </a:p>
          <a:p>
            <a:pPr lvl="1">
              <a:spcAft>
                <a:spcPts val="600"/>
              </a:spcAft>
            </a:pPr>
            <a:r>
              <a:rPr lang="nb-NO" dirty="0"/>
              <a:t>Brain RNA and DNA from 15 </a:t>
            </a:r>
            <a:r>
              <a:rPr lang="nb-NO" dirty="0" err="1"/>
              <a:t>strains</a:t>
            </a:r>
            <a:r>
              <a:rPr lang="nb-NO" dirty="0"/>
              <a:t> </a:t>
            </a:r>
            <a:r>
              <a:rPr lang="nb-NO" dirty="0" err="1"/>
              <a:t>of</a:t>
            </a:r>
            <a:r>
              <a:rPr lang="nb-NO" dirty="0"/>
              <a:t> </a:t>
            </a:r>
            <a:r>
              <a:rPr lang="nb-NO" dirty="0" err="1"/>
              <a:t>mice</a:t>
            </a:r>
            <a:r>
              <a:rPr lang="nb-NO" dirty="0"/>
              <a:t>.</a:t>
            </a:r>
          </a:p>
          <a:p>
            <a:pPr lvl="1">
              <a:spcAft>
                <a:spcPts val="600"/>
              </a:spcAft>
            </a:pPr>
            <a:r>
              <a:rPr lang="nb-NO" dirty="0" err="1"/>
              <a:t>Identified</a:t>
            </a:r>
            <a:r>
              <a:rPr lang="nb-NO" dirty="0"/>
              <a:t> 5579 (7389 </a:t>
            </a:r>
            <a:r>
              <a:rPr lang="nb-NO" dirty="0" err="1"/>
              <a:t>with</a:t>
            </a:r>
            <a:r>
              <a:rPr lang="nb-NO" dirty="0"/>
              <a:t> </a:t>
            </a:r>
            <a:r>
              <a:rPr lang="nb-NO" dirty="0" err="1"/>
              <a:t>extension</a:t>
            </a:r>
            <a:r>
              <a:rPr lang="nb-NO" dirty="0"/>
              <a:t>) </a:t>
            </a:r>
            <a:r>
              <a:rPr lang="nb-NO" dirty="0" err="1"/>
              <a:t>events</a:t>
            </a:r>
            <a:r>
              <a:rPr lang="nb-NO" dirty="0"/>
              <a:t>, </a:t>
            </a:r>
            <a:r>
              <a:rPr lang="nb-NO" dirty="0" err="1"/>
              <a:t>of</a:t>
            </a:r>
            <a:r>
              <a:rPr lang="nb-NO" dirty="0"/>
              <a:t> </a:t>
            </a:r>
            <a:r>
              <a:rPr lang="nb-NO" dirty="0" err="1"/>
              <a:t>which</a:t>
            </a:r>
            <a:r>
              <a:rPr lang="nb-NO" dirty="0"/>
              <a:t> 97.5% </a:t>
            </a:r>
            <a:r>
              <a:rPr lang="nb-NO" dirty="0" err="1"/>
              <a:t>were</a:t>
            </a:r>
            <a:r>
              <a:rPr lang="nb-NO" dirty="0"/>
              <a:t> A to I(G)</a:t>
            </a:r>
          </a:p>
          <a:p>
            <a:pPr lvl="1">
              <a:spcAft>
                <a:spcPts val="600"/>
              </a:spcAft>
            </a:pPr>
            <a:r>
              <a:rPr lang="nb-NO" dirty="0"/>
              <a:t>Editing </a:t>
            </a:r>
            <a:r>
              <a:rPr lang="nb-NO" dirty="0" err="1"/>
              <a:t>levels</a:t>
            </a:r>
            <a:r>
              <a:rPr lang="nb-NO" dirty="0"/>
              <a:t> </a:t>
            </a:r>
            <a:r>
              <a:rPr lang="nb-NO" dirty="0" err="1"/>
              <a:t>of</a:t>
            </a:r>
            <a:r>
              <a:rPr lang="nb-NO" dirty="0"/>
              <a:t> </a:t>
            </a:r>
            <a:r>
              <a:rPr lang="nb-NO" dirty="0" err="1"/>
              <a:t>each</a:t>
            </a:r>
            <a:r>
              <a:rPr lang="nb-NO" dirty="0"/>
              <a:t> </a:t>
            </a:r>
            <a:r>
              <a:rPr lang="nb-NO" dirty="0" err="1"/>
              <a:t>site</a:t>
            </a:r>
            <a:r>
              <a:rPr lang="nb-NO" dirty="0"/>
              <a:t> </a:t>
            </a:r>
            <a:r>
              <a:rPr lang="nb-NO" dirty="0" err="1"/>
              <a:t>usually</a:t>
            </a:r>
            <a:r>
              <a:rPr lang="nb-NO" dirty="0"/>
              <a:t> less </a:t>
            </a:r>
            <a:r>
              <a:rPr lang="nb-NO" dirty="0" err="1"/>
              <a:t>than</a:t>
            </a:r>
            <a:r>
              <a:rPr lang="nb-NO" dirty="0"/>
              <a:t> 60%</a:t>
            </a:r>
          </a:p>
          <a:p>
            <a:pPr lvl="1">
              <a:spcAft>
                <a:spcPts val="600"/>
              </a:spcAft>
            </a:pPr>
            <a:r>
              <a:rPr lang="nb-NO" dirty="0"/>
              <a:t>Edits </a:t>
            </a:r>
            <a:r>
              <a:rPr lang="nb-NO" dirty="0" err="1"/>
              <a:t>conserved</a:t>
            </a:r>
            <a:r>
              <a:rPr lang="nb-NO" dirty="0"/>
              <a:t> </a:t>
            </a:r>
            <a:r>
              <a:rPr lang="nb-NO" dirty="0" err="1"/>
              <a:t>between</a:t>
            </a:r>
            <a:r>
              <a:rPr lang="nb-NO" dirty="0"/>
              <a:t> </a:t>
            </a:r>
            <a:r>
              <a:rPr lang="nb-NO" dirty="0" err="1"/>
              <a:t>strains</a:t>
            </a:r>
            <a:endParaRPr lang="nb-NO" dirty="0"/>
          </a:p>
          <a:p>
            <a:pPr lvl="1"/>
            <a:endParaRPr lang="nb-NO"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1340768"/>
            <a:ext cx="3206287" cy="2676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7308304" y="1340768"/>
            <a:ext cx="1728192" cy="208823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8373" y="4293096"/>
            <a:ext cx="3318123" cy="1973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a:off x="5070301" y="5229200"/>
            <a:ext cx="648072"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4250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sz="3200" dirty="0">
                <a:solidFill>
                  <a:srgbClr val="0070C0"/>
                </a:solidFill>
              </a:rPr>
              <a:t>Single </a:t>
            </a:r>
            <a:r>
              <a:rPr lang="nb-NO" sz="3200" dirty="0" err="1">
                <a:solidFill>
                  <a:srgbClr val="0070C0"/>
                </a:solidFill>
              </a:rPr>
              <a:t>Nucleotide</a:t>
            </a:r>
            <a:r>
              <a:rPr lang="nb-NO" sz="3200" dirty="0">
                <a:solidFill>
                  <a:srgbClr val="0070C0"/>
                </a:solidFill>
              </a:rPr>
              <a:t> </a:t>
            </a:r>
            <a:r>
              <a:rPr lang="nb-NO" sz="3200" dirty="0" err="1">
                <a:solidFill>
                  <a:srgbClr val="0070C0"/>
                </a:solidFill>
              </a:rPr>
              <a:t>Substituions</a:t>
            </a:r>
            <a:r>
              <a:rPr lang="nb-NO" sz="3200" dirty="0">
                <a:solidFill>
                  <a:srgbClr val="0070C0"/>
                </a:solidFill>
              </a:rPr>
              <a:t> – </a:t>
            </a:r>
            <a:r>
              <a:rPr lang="nb-NO" sz="3200" b="1" dirty="0">
                <a:solidFill>
                  <a:srgbClr val="0070C0"/>
                </a:solidFill>
              </a:rPr>
              <a:t>RNA </a:t>
            </a:r>
            <a:r>
              <a:rPr lang="nb-NO" sz="3200" b="1" dirty="0" err="1">
                <a:solidFill>
                  <a:srgbClr val="0070C0"/>
                </a:solidFill>
              </a:rPr>
              <a:t>editing</a:t>
            </a:r>
            <a:endParaRPr lang="nb-NO" sz="3200" dirty="0">
              <a:solidFill>
                <a:srgbClr val="0070C0"/>
              </a:solidFill>
            </a:endParaRPr>
          </a:p>
        </p:txBody>
      </p:sp>
      <p:sp>
        <p:nvSpPr>
          <p:cNvPr id="3" name="Content Placeholder 2"/>
          <p:cNvSpPr>
            <a:spLocks noGrp="1"/>
          </p:cNvSpPr>
          <p:nvPr>
            <p:ph idx="1"/>
          </p:nvPr>
        </p:nvSpPr>
        <p:spPr>
          <a:xfrm>
            <a:off x="457200" y="1600201"/>
            <a:ext cx="8229600" cy="4205064"/>
          </a:xfrm>
        </p:spPr>
        <p:txBody>
          <a:bodyPr>
            <a:normAutofit fontScale="85000" lnSpcReduction="10000"/>
          </a:bodyPr>
          <a:lstStyle/>
          <a:p>
            <a:pPr>
              <a:spcAft>
                <a:spcPts val="600"/>
              </a:spcAft>
            </a:pPr>
            <a:r>
              <a:rPr lang="nb-NO" dirty="0"/>
              <a:t>RNA-</a:t>
            </a:r>
            <a:r>
              <a:rPr lang="nb-NO" dirty="0" err="1"/>
              <a:t>editing</a:t>
            </a:r>
            <a:r>
              <a:rPr lang="nb-NO" dirty="0"/>
              <a:t> has an </a:t>
            </a:r>
            <a:r>
              <a:rPr lang="nb-NO" dirty="0" err="1"/>
              <a:t>advantage</a:t>
            </a:r>
            <a:r>
              <a:rPr lang="nb-NO" dirty="0"/>
              <a:t> over </a:t>
            </a:r>
            <a:r>
              <a:rPr lang="nb-NO" dirty="0" err="1"/>
              <a:t>mutations</a:t>
            </a:r>
            <a:r>
              <a:rPr lang="nb-NO" dirty="0"/>
              <a:t> in </a:t>
            </a:r>
            <a:r>
              <a:rPr lang="nb-NO" dirty="0" err="1"/>
              <a:t>that</a:t>
            </a:r>
            <a:r>
              <a:rPr lang="nb-NO" dirty="0"/>
              <a:t> it </a:t>
            </a:r>
            <a:r>
              <a:rPr lang="nb-NO" dirty="0" err="1"/>
              <a:t>can</a:t>
            </a:r>
            <a:r>
              <a:rPr lang="nb-NO" dirty="0"/>
              <a:t> be </a:t>
            </a:r>
            <a:r>
              <a:rPr lang="nb-NO" dirty="0" err="1"/>
              <a:t>regulated</a:t>
            </a:r>
            <a:r>
              <a:rPr lang="nb-NO" dirty="0"/>
              <a:t>, for </a:t>
            </a:r>
            <a:r>
              <a:rPr lang="nb-NO" dirty="0" err="1"/>
              <a:t>example</a:t>
            </a:r>
            <a:r>
              <a:rPr lang="nb-NO" dirty="0"/>
              <a:t> by  </a:t>
            </a:r>
            <a:r>
              <a:rPr lang="nb-NO" dirty="0" err="1"/>
              <a:t>expression</a:t>
            </a:r>
            <a:r>
              <a:rPr lang="nb-NO" dirty="0"/>
              <a:t> </a:t>
            </a:r>
            <a:r>
              <a:rPr lang="nb-NO" dirty="0" err="1"/>
              <a:t>levels</a:t>
            </a:r>
            <a:r>
              <a:rPr lang="nb-NO" dirty="0"/>
              <a:t> </a:t>
            </a:r>
            <a:r>
              <a:rPr lang="nb-NO" dirty="0" err="1"/>
              <a:t>of</a:t>
            </a:r>
            <a:r>
              <a:rPr lang="nb-NO" dirty="0"/>
              <a:t> </a:t>
            </a:r>
            <a:r>
              <a:rPr lang="nb-NO" dirty="0" err="1"/>
              <a:t>the</a:t>
            </a:r>
            <a:r>
              <a:rPr lang="nb-NO" dirty="0"/>
              <a:t> ADAR </a:t>
            </a:r>
            <a:r>
              <a:rPr lang="nb-NO" dirty="0" err="1"/>
              <a:t>enzymes</a:t>
            </a:r>
            <a:endParaRPr lang="nb-NO" dirty="0"/>
          </a:p>
          <a:p>
            <a:pPr>
              <a:spcAft>
                <a:spcPts val="600"/>
              </a:spcAft>
            </a:pPr>
            <a:endParaRPr lang="nb-NO" dirty="0"/>
          </a:p>
          <a:p>
            <a:pPr>
              <a:spcAft>
                <a:spcPts val="600"/>
              </a:spcAft>
            </a:pPr>
            <a:r>
              <a:rPr lang="nb-NO" dirty="0" err="1"/>
              <a:t>Need</a:t>
            </a:r>
            <a:r>
              <a:rPr lang="nb-NO" dirty="0"/>
              <a:t> </a:t>
            </a:r>
            <a:r>
              <a:rPr lang="nb-NO" dirty="0" err="1"/>
              <a:t>both</a:t>
            </a:r>
            <a:r>
              <a:rPr lang="nb-NO" dirty="0"/>
              <a:t> </a:t>
            </a:r>
            <a:r>
              <a:rPr lang="nb-NO" dirty="0" err="1"/>
              <a:t>genome</a:t>
            </a:r>
            <a:r>
              <a:rPr lang="nb-NO" dirty="0"/>
              <a:t> and RNA data to separate </a:t>
            </a:r>
            <a:r>
              <a:rPr lang="nb-NO" dirty="0" err="1"/>
              <a:t>mutation</a:t>
            </a:r>
            <a:r>
              <a:rPr lang="nb-NO" dirty="0"/>
              <a:t> from RNA-</a:t>
            </a:r>
            <a:r>
              <a:rPr lang="nb-NO" dirty="0" err="1"/>
              <a:t>editing</a:t>
            </a:r>
            <a:r>
              <a:rPr lang="nb-NO" dirty="0"/>
              <a:t> </a:t>
            </a:r>
            <a:r>
              <a:rPr lang="nb-NO" dirty="0" err="1"/>
              <a:t>events</a:t>
            </a:r>
            <a:r>
              <a:rPr lang="nb-NO" dirty="0"/>
              <a:t>.  </a:t>
            </a:r>
          </a:p>
          <a:p>
            <a:pPr>
              <a:spcAft>
                <a:spcPts val="600"/>
              </a:spcAft>
            </a:pPr>
            <a:r>
              <a:rPr lang="nb-NO" b="1" dirty="0" err="1"/>
              <a:t>ExpEdit</a:t>
            </a:r>
            <a:r>
              <a:rPr lang="nb-NO" dirty="0"/>
              <a:t>: </a:t>
            </a:r>
            <a:r>
              <a:rPr lang="nb-NO" dirty="0" err="1"/>
              <a:t>Utilise</a:t>
            </a:r>
            <a:r>
              <a:rPr lang="nb-NO" dirty="0"/>
              <a:t> </a:t>
            </a:r>
            <a:r>
              <a:rPr lang="nb-NO" dirty="0" err="1"/>
              <a:t>the</a:t>
            </a:r>
            <a:r>
              <a:rPr lang="nb-NO" dirty="0"/>
              <a:t> </a:t>
            </a:r>
            <a:r>
              <a:rPr lang="nb-NO" b="1" dirty="0"/>
              <a:t>DARNED</a:t>
            </a:r>
            <a:r>
              <a:rPr lang="nb-NO" dirty="0"/>
              <a:t> database, a </a:t>
            </a:r>
            <a:r>
              <a:rPr lang="nb-NO" dirty="0" err="1"/>
              <a:t>collection</a:t>
            </a:r>
            <a:r>
              <a:rPr lang="nb-NO" dirty="0"/>
              <a:t> </a:t>
            </a:r>
            <a:r>
              <a:rPr lang="nb-NO" dirty="0" err="1"/>
              <a:t>of</a:t>
            </a:r>
            <a:r>
              <a:rPr lang="nb-NO" dirty="0"/>
              <a:t> </a:t>
            </a:r>
            <a:r>
              <a:rPr lang="nb-NO" dirty="0" err="1"/>
              <a:t>experimental</a:t>
            </a:r>
            <a:r>
              <a:rPr lang="nb-NO" dirty="0"/>
              <a:t> human RNA-</a:t>
            </a:r>
            <a:r>
              <a:rPr lang="nb-NO" dirty="0" err="1"/>
              <a:t>editing</a:t>
            </a:r>
            <a:r>
              <a:rPr lang="nb-NO" dirty="0"/>
              <a:t> </a:t>
            </a:r>
            <a:r>
              <a:rPr lang="nb-NO" dirty="0" err="1"/>
              <a:t>sites</a:t>
            </a:r>
            <a:r>
              <a:rPr lang="nb-NO" dirty="0"/>
              <a:t> (~40 000, 2010)</a:t>
            </a:r>
          </a:p>
          <a:p>
            <a:pPr>
              <a:spcAft>
                <a:spcPts val="600"/>
              </a:spcAft>
            </a:pPr>
            <a:r>
              <a:rPr lang="nb-NO" dirty="0" err="1"/>
              <a:t>Could</a:t>
            </a:r>
            <a:r>
              <a:rPr lang="nb-NO" dirty="0"/>
              <a:t> be used to </a:t>
            </a:r>
            <a:r>
              <a:rPr lang="nb-NO" dirty="0" err="1"/>
              <a:t>call</a:t>
            </a:r>
            <a:r>
              <a:rPr lang="nb-NO" dirty="0"/>
              <a:t> </a:t>
            </a:r>
            <a:r>
              <a:rPr lang="nb-NO" dirty="0" err="1"/>
              <a:t>possible</a:t>
            </a:r>
            <a:r>
              <a:rPr lang="nb-NO" dirty="0"/>
              <a:t> RNA-</a:t>
            </a:r>
            <a:r>
              <a:rPr lang="nb-NO" dirty="0" err="1"/>
              <a:t>editing</a:t>
            </a:r>
            <a:r>
              <a:rPr lang="nb-NO" dirty="0"/>
              <a:t> </a:t>
            </a:r>
            <a:r>
              <a:rPr lang="nb-NO" dirty="0" err="1"/>
              <a:t>events</a:t>
            </a:r>
            <a:r>
              <a:rPr lang="nb-NO" dirty="0"/>
              <a:t> </a:t>
            </a:r>
          </a:p>
          <a:p>
            <a:pPr>
              <a:spcAft>
                <a:spcPts val="600"/>
              </a:spcAft>
            </a:pPr>
            <a:endParaRPr lang="nb-NO" dirty="0"/>
          </a:p>
        </p:txBody>
      </p:sp>
    </p:spTree>
    <p:extLst>
      <p:ext uri="{BB962C8B-B14F-4D97-AF65-F5344CB8AC3E}">
        <p14:creationId xmlns:p14="http://schemas.microsoft.com/office/powerpoint/2010/main" val="875310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sz="3200" dirty="0" err="1"/>
              <a:t>Effects</a:t>
            </a:r>
            <a:r>
              <a:rPr lang="nb-NO" sz="3200" dirty="0"/>
              <a:t> </a:t>
            </a:r>
            <a:r>
              <a:rPr lang="nb-NO" sz="3200" dirty="0" err="1"/>
              <a:t>of</a:t>
            </a:r>
            <a:r>
              <a:rPr lang="nb-NO" sz="3200" dirty="0"/>
              <a:t> </a:t>
            </a:r>
            <a:r>
              <a:rPr lang="nb-NO" sz="3200" dirty="0" err="1"/>
              <a:t>nucleotide</a:t>
            </a:r>
            <a:r>
              <a:rPr lang="nb-NO" sz="3200" dirty="0"/>
              <a:t> </a:t>
            </a:r>
            <a:r>
              <a:rPr lang="nb-NO" sz="3200" dirty="0" err="1"/>
              <a:t>substitusions</a:t>
            </a:r>
            <a:endParaRPr lang="nb-NO" sz="3200" dirty="0"/>
          </a:p>
        </p:txBody>
      </p:sp>
      <p:sp>
        <p:nvSpPr>
          <p:cNvPr id="3" name="Content Placeholder 2"/>
          <p:cNvSpPr>
            <a:spLocks noGrp="1"/>
          </p:cNvSpPr>
          <p:nvPr>
            <p:ph idx="1"/>
          </p:nvPr>
        </p:nvSpPr>
        <p:spPr>
          <a:xfrm>
            <a:off x="251520" y="1471394"/>
            <a:ext cx="4762872" cy="4824536"/>
          </a:xfrm>
        </p:spPr>
        <p:txBody>
          <a:bodyPr>
            <a:normAutofit fontScale="55000" lnSpcReduction="20000"/>
          </a:bodyPr>
          <a:lstStyle/>
          <a:p>
            <a:r>
              <a:rPr lang="nb-NO" dirty="0" err="1"/>
              <a:t>Disrupt</a:t>
            </a:r>
            <a:r>
              <a:rPr lang="nb-NO" dirty="0"/>
              <a:t> </a:t>
            </a:r>
            <a:r>
              <a:rPr lang="nb-NO" dirty="0" err="1"/>
              <a:t>the</a:t>
            </a:r>
            <a:r>
              <a:rPr lang="nb-NO" dirty="0"/>
              <a:t> </a:t>
            </a:r>
            <a:r>
              <a:rPr lang="nb-NO" dirty="0" err="1"/>
              <a:t>function</a:t>
            </a:r>
            <a:r>
              <a:rPr lang="nb-NO" dirty="0"/>
              <a:t> </a:t>
            </a:r>
            <a:r>
              <a:rPr lang="nb-NO" dirty="0" err="1"/>
              <a:t>of</a:t>
            </a:r>
            <a:r>
              <a:rPr lang="nb-NO" dirty="0"/>
              <a:t> a protein</a:t>
            </a:r>
          </a:p>
          <a:p>
            <a:pPr lvl="1"/>
            <a:r>
              <a:rPr lang="nb-NO" sz="2900" i="1" dirty="0"/>
              <a:t>Loss </a:t>
            </a:r>
            <a:r>
              <a:rPr lang="nb-NO" sz="2900" i="1" dirty="0" err="1"/>
              <a:t>of</a:t>
            </a:r>
            <a:r>
              <a:rPr lang="nb-NO" sz="2900" i="1" dirty="0"/>
              <a:t> </a:t>
            </a:r>
            <a:r>
              <a:rPr lang="nb-NO" sz="2900" i="1" dirty="0" err="1"/>
              <a:t>dunction</a:t>
            </a:r>
            <a:r>
              <a:rPr lang="nb-NO" sz="2900" i="1" dirty="0"/>
              <a:t> (TSG – Tumor </a:t>
            </a:r>
            <a:r>
              <a:rPr lang="nb-NO" sz="2900" i="1" dirty="0" err="1"/>
              <a:t>Suppressor</a:t>
            </a:r>
            <a:r>
              <a:rPr lang="nb-NO" sz="2900" i="1" dirty="0"/>
              <a:t> Genes)</a:t>
            </a:r>
          </a:p>
          <a:p>
            <a:pPr lvl="1"/>
            <a:r>
              <a:rPr lang="nb-NO" sz="2900" i="1" dirty="0" err="1"/>
              <a:t>Gain</a:t>
            </a:r>
            <a:r>
              <a:rPr lang="nb-NO" sz="2900" i="1" dirty="0"/>
              <a:t> </a:t>
            </a:r>
            <a:r>
              <a:rPr lang="nb-NO" sz="2900" i="1" dirty="0" err="1"/>
              <a:t>of</a:t>
            </a:r>
            <a:r>
              <a:rPr lang="nb-NO" sz="2900" i="1" dirty="0"/>
              <a:t> </a:t>
            </a:r>
            <a:r>
              <a:rPr lang="nb-NO" sz="2900" i="1" dirty="0" err="1"/>
              <a:t>function</a:t>
            </a:r>
            <a:r>
              <a:rPr lang="nb-NO" sz="2900" i="1" dirty="0"/>
              <a:t> (</a:t>
            </a:r>
            <a:r>
              <a:rPr lang="nb-NO" sz="2900" i="1" dirty="0" err="1"/>
              <a:t>Oncogenes</a:t>
            </a:r>
            <a:r>
              <a:rPr lang="nb-NO" sz="2900" i="1" dirty="0"/>
              <a:t>)</a:t>
            </a:r>
          </a:p>
          <a:p>
            <a:pPr lvl="1"/>
            <a:endParaRPr lang="nb-NO" dirty="0"/>
          </a:p>
          <a:p>
            <a:r>
              <a:rPr lang="nb-NO" dirty="0" err="1"/>
              <a:t>Affect</a:t>
            </a:r>
            <a:r>
              <a:rPr lang="nb-NO" dirty="0"/>
              <a:t> </a:t>
            </a:r>
            <a:r>
              <a:rPr lang="nb-NO" dirty="0" err="1"/>
              <a:t>splicing</a:t>
            </a:r>
            <a:r>
              <a:rPr lang="nb-NO" dirty="0"/>
              <a:t> </a:t>
            </a:r>
            <a:r>
              <a:rPr lang="nb-NO" dirty="0" err="1"/>
              <a:t>of</a:t>
            </a:r>
            <a:r>
              <a:rPr lang="nb-NO" dirty="0"/>
              <a:t> a gene</a:t>
            </a:r>
          </a:p>
          <a:p>
            <a:endParaRPr lang="nb-NO" dirty="0"/>
          </a:p>
          <a:p>
            <a:r>
              <a:rPr lang="nb-NO" dirty="0"/>
              <a:t>Introduce premature </a:t>
            </a:r>
            <a:r>
              <a:rPr lang="nb-NO" dirty="0" err="1"/>
              <a:t>termination</a:t>
            </a:r>
            <a:r>
              <a:rPr lang="nb-NO" dirty="0"/>
              <a:t> </a:t>
            </a:r>
            <a:r>
              <a:rPr lang="nb-NO" dirty="0" err="1"/>
              <a:t>codons</a:t>
            </a:r>
            <a:r>
              <a:rPr lang="nb-NO" dirty="0"/>
              <a:t> (PTC).</a:t>
            </a:r>
          </a:p>
          <a:p>
            <a:pPr lvl="1"/>
            <a:r>
              <a:rPr lang="nb-NO" i="1" dirty="0"/>
              <a:t>No </a:t>
            </a:r>
            <a:r>
              <a:rPr lang="nb-NO" i="1" dirty="0" err="1"/>
              <a:t>poly</a:t>
            </a:r>
            <a:r>
              <a:rPr lang="nb-NO" i="1" dirty="0"/>
              <a:t>-A </a:t>
            </a:r>
            <a:r>
              <a:rPr lang="nb-NO" i="1" dirty="0" err="1"/>
              <a:t>tail</a:t>
            </a:r>
            <a:r>
              <a:rPr lang="nb-NO" i="1" dirty="0"/>
              <a:t> </a:t>
            </a:r>
            <a:r>
              <a:rPr lang="nb-NO" i="1" dirty="0" err="1"/>
              <a:t>added</a:t>
            </a:r>
            <a:endParaRPr lang="nb-NO" i="1" dirty="0"/>
          </a:p>
          <a:p>
            <a:pPr lvl="1">
              <a:spcAft>
                <a:spcPts val="600"/>
              </a:spcAft>
            </a:pPr>
            <a:r>
              <a:rPr lang="nb-NO" i="1" dirty="0"/>
              <a:t>RNA </a:t>
            </a:r>
            <a:r>
              <a:rPr lang="nb-NO" i="1" dirty="0" err="1"/>
              <a:t>becomes</a:t>
            </a:r>
            <a:r>
              <a:rPr lang="nb-NO" i="1" dirty="0"/>
              <a:t> </a:t>
            </a:r>
            <a:r>
              <a:rPr lang="nb-NO" i="1" dirty="0" err="1"/>
              <a:t>unstable</a:t>
            </a:r>
            <a:r>
              <a:rPr lang="nb-NO" i="1" dirty="0"/>
              <a:t>,  </a:t>
            </a:r>
            <a:r>
              <a:rPr lang="nb-NO" i="1" dirty="0" err="1"/>
              <a:t>leading</a:t>
            </a:r>
            <a:r>
              <a:rPr lang="nb-NO" i="1" dirty="0"/>
              <a:t> to </a:t>
            </a:r>
            <a:r>
              <a:rPr lang="nb-NO" i="1" dirty="0" err="1"/>
              <a:t>degradation</a:t>
            </a:r>
            <a:r>
              <a:rPr lang="nb-NO" i="1" dirty="0"/>
              <a:t> and gene </a:t>
            </a:r>
            <a:r>
              <a:rPr lang="nb-NO" i="1" dirty="0" err="1"/>
              <a:t>silencing</a:t>
            </a:r>
            <a:r>
              <a:rPr lang="nb-NO" i="1" dirty="0"/>
              <a:t>.</a:t>
            </a:r>
          </a:p>
          <a:p>
            <a:pPr marL="457200" lvl="1" indent="0">
              <a:spcAft>
                <a:spcPts val="600"/>
              </a:spcAft>
              <a:buNone/>
            </a:pPr>
            <a:endParaRPr lang="nb-NO" i="1" dirty="0"/>
          </a:p>
          <a:p>
            <a:r>
              <a:rPr lang="nb-NO" dirty="0" err="1"/>
              <a:t>Affect</a:t>
            </a:r>
            <a:r>
              <a:rPr lang="nb-NO" dirty="0"/>
              <a:t> binding </a:t>
            </a:r>
            <a:r>
              <a:rPr lang="nb-NO" dirty="0" err="1"/>
              <a:t>sites</a:t>
            </a:r>
            <a:r>
              <a:rPr lang="nb-NO" dirty="0"/>
              <a:t> for </a:t>
            </a:r>
            <a:r>
              <a:rPr lang="nb-NO" dirty="0" err="1"/>
              <a:t>miRNA</a:t>
            </a:r>
            <a:r>
              <a:rPr lang="nb-NO" dirty="0"/>
              <a:t> and </a:t>
            </a:r>
            <a:r>
              <a:rPr lang="nb-NO" dirty="0" err="1"/>
              <a:t>other</a:t>
            </a:r>
            <a:r>
              <a:rPr lang="nb-NO" dirty="0"/>
              <a:t> RNA-binding </a:t>
            </a:r>
            <a:r>
              <a:rPr lang="nb-NO" dirty="0" err="1"/>
              <a:t>molecules</a:t>
            </a:r>
            <a:endParaRPr lang="nb-NO" dirty="0"/>
          </a:p>
          <a:p>
            <a:pPr lvl="1">
              <a:spcAft>
                <a:spcPts val="600"/>
              </a:spcAft>
            </a:pPr>
            <a:r>
              <a:rPr lang="nb-NO" sz="2900" i="1" dirty="0" err="1"/>
              <a:t>Important</a:t>
            </a:r>
            <a:r>
              <a:rPr lang="nb-NO" sz="2900" i="1" dirty="0"/>
              <a:t> for </a:t>
            </a:r>
            <a:r>
              <a:rPr lang="nb-NO" sz="2900" i="1" dirty="0" err="1"/>
              <a:t>processing</a:t>
            </a:r>
            <a:r>
              <a:rPr lang="nb-NO" sz="2900" i="1" dirty="0"/>
              <a:t>, transport, </a:t>
            </a:r>
            <a:r>
              <a:rPr lang="nb-NO" sz="2900" i="1" dirty="0" err="1"/>
              <a:t>translation</a:t>
            </a:r>
            <a:r>
              <a:rPr lang="nb-NO" sz="2900" i="1" dirty="0"/>
              <a:t>, </a:t>
            </a:r>
            <a:r>
              <a:rPr lang="nb-NO" sz="2900" i="1" dirty="0" err="1"/>
              <a:t>etc</a:t>
            </a:r>
            <a:r>
              <a:rPr lang="nb-NO" sz="2900" i="1" dirty="0"/>
              <a:t> (RNA-fate)</a:t>
            </a:r>
          </a:p>
          <a:p>
            <a:endParaRPr lang="nb-NO" sz="2900" i="1" dirty="0"/>
          </a:p>
          <a:p>
            <a:endParaRPr lang="nb-NO"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1628800"/>
            <a:ext cx="3694956" cy="400560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5" name="Straight Arrow Connector 4"/>
          <p:cNvCxnSpPr/>
          <p:nvPr/>
        </p:nvCxnSpPr>
        <p:spPr>
          <a:xfrm>
            <a:off x="4652196" y="2060848"/>
            <a:ext cx="828092" cy="0"/>
          </a:xfrm>
          <a:prstGeom prst="straightConnector1">
            <a:avLst/>
          </a:prstGeom>
          <a:ln w="889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067550" y="5721926"/>
            <a:ext cx="2026389" cy="307777"/>
          </a:xfrm>
          <a:prstGeom prst="rect">
            <a:avLst/>
          </a:prstGeom>
          <a:noFill/>
          <a:ln>
            <a:solidFill>
              <a:schemeClr val="tx1"/>
            </a:solidFill>
          </a:ln>
        </p:spPr>
        <p:txBody>
          <a:bodyPr wrap="none" rtlCol="0">
            <a:spAutoFit/>
          </a:bodyPr>
          <a:lstStyle/>
          <a:p>
            <a:r>
              <a:rPr lang="nb-NO" sz="1400" dirty="0" err="1"/>
              <a:t>Vogelstein</a:t>
            </a:r>
            <a:r>
              <a:rPr lang="nb-NO" sz="1400" dirty="0"/>
              <a:t>, 2013, </a:t>
            </a:r>
            <a:r>
              <a:rPr lang="nb-NO" sz="1400" dirty="0" err="1"/>
              <a:t>Science</a:t>
            </a:r>
            <a:endParaRPr lang="nb-NO" sz="1400" dirty="0"/>
          </a:p>
        </p:txBody>
      </p:sp>
    </p:spTree>
    <p:extLst>
      <p:ext uri="{BB962C8B-B14F-4D97-AF65-F5344CB8AC3E}">
        <p14:creationId xmlns:p14="http://schemas.microsoft.com/office/powerpoint/2010/main" val="966268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sz="2400" b="1" dirty="0"/>
              <a:t>Cooperative </a:t>
            </a:r>
            <a:r>
              <a:rPr lang="nb-NO" sz="2400" b="1" dirty="0" err="1"/>
              <a:t>effects</a:t>
            </a:r>
            <a:r>
              <a:rPr lang="nb-NO" sz="2400" b="1" dirty="0"/>
              <a:t> </a:t>
            </a:r>
            <a:r>
              <a:rPr lang="nb-NO" sz="2400" b="1" dirty="0" err="1"/>
              <a:t>of</a:t>
            </a:r>
            <a:r>
              <a:rPr lang="nb-NO" sz="2400" b="1" dirty="0"/>
              <a:t> </a:t>
            </a:r>
            <a:r>
              <a:rPr lang="nb-NO" sz="2400" b="1" dirty="0" err="1"/>
              <a:t>isoforms</a:t>
            </a:r>
            <a:r>
              <a:rPr lang="nb-NO" sz="2400" b="1" dirty="0"/>
              <a:t>, </a:t>
            </a:r>
            <a:r>
              <a:rPr lang="nb-NO" sz="2400" b="1" dirty="0" err="1"/>
              <a:t>expression</a:t>
            </a:r>
            <a:r>
              <a:rPr lang="nb-NO" sz="2400" b="1" dirty="0"/>
              <a:t> </a:t>
            </a:r>
            <a:r>
              <a:rPr lang="nb-NO" sz="2400" b="1" dirty="0" err="1"/>
              <a:t>changes</a:t>
            </a:r>
            <a:r>
              <a:rPr lang="nb-NO" sz="2400" b="1" dirty="0"/>
              <a:t> and </a:t>
            </a:r>
            <a:r>
              <a:rPr lang="nb-NO" sz="2400" b="1" dirty="0" err="1"/>
              <a:t>mutations</a:t>
            </a:r>
            <a:r>
              <a:rPr lang="nb-NO" sz="2400" b="1" dirty="0"/>
              <a:t> – an </a:t>
            </a:r>
            <a:r>
              <a:rPr lang="nb-NO" sz="2400" b="1" dirty="0" err="1"/>
              <a:t>example</a:t>
            </a:r>
            <a:r>
              <a:rPr lang="nb-NO" sz="2400" b="1" dirty="0"/>
              <a:t> from cancer </a:t>
            </a:r>
            <a:r>
              <a:rPr lang="nb-NO" sz="2400" b="1" dirty="0" err="1"/>
              <a:t>metabolism</a:t>
            </a:r>
            <a:endParaRPr lang="nb-NO" sz="2400" b="1" dirty="0"/>
          </a:p>
        </p:txBody>
      </p:sp>
      <p:sp>
        <p:nvSpPr>
          <p:cNvPr id="3" name="Content Placeholder 2"/>
          <p:cNvSpPr>
            <a:spLocks noGrp="1"/>
          </p:cNvSpPr>
          <p:nvPr>
            <p:ph idx="1"/>
          </p:nvPr>
        </p:nvSpPr>
        <p:spPr>
          <a:xfrm>
            <a:off x="457200" y="1600200"/>
            <a:ext cx="3682752" cy="4853136"/>
          </a:xfrm>
        </p:spPr>
        <p:txBody>
          <a:bodyPr>
            <a:normAutofit fontScale="92500" lnSpcReduction="20000"/>
          </a:bodyPr>
          <a:lstStyle/>
          <a:p>
            <a:pPr>
              <a:spcAft>
                <a:spcPts val="1200"/>
              </a:spcAft>
            </a:pPr>
            <a:r>
              <a:rPr lang="nb-NO" b="1" dirty="0"/>
              <a:t>Normal</a:t>
            </a:r>
            <a:r>
              <a:rPr lang="nb-NO" dirty="0"/>
              <a:t> </a:t>
            </a:r>
            <a:r>
              <a:rPr lang="nb-NO" dirty="0" err="1"/>
              <a:t>metabolic</a:t>
            </a:r>
            <a:r>
              <a:rPr lang="nb-NO" dirty="0"/>
              <a:t> </a:t>
            </a:r>
            <a:r>
              <a:rPr lang="nb-NO" dirty="0" err="1"/>
              <a:t>activity</a:t>
            </a:r>
            <a:r>
              <a:rPr lang="nb-NO" dirty="0"/>
              <a:t>:</a:t>
            </a:r>
          </a:p>
          <a:p>
            <a:pPr>
              <a:spcAft>
                <a:spcPts val="1200"/>
              </a:spcAft>
            </a:pPr>
            <a:r>
              <a:rPr lang="nb-NO" b="1" dirty="0" err="1">
                <a:solidFill>
                  <a:schemeClr val="accent3">
                    <a:lumMod val="75000"/>
                  </a:schemeClr>
                </a:solidFill>
              </a:rPr>
              <a:t>Glucose</a:t>
            </a:r>
            <a:r>
              <a:rPr lang="nb-NO" dirty="0">
                <a:solidFill>
                  <a:schemeClr val="accent3">
                    <a:lumMod val="75000"/>
                  </a:schemeClr>
                </a:solidFill>
              </a:rPr>
              <a:t> is </a:t>
            </a:r>
            <a:r>
              <a:rPr lang="nb-NO" dirty="0" err="1">
                <a:solidFill>
                  <a:schemeClr val="accent3">
                    <a:lumMod val="75000"/>
                  </a:schemeClr>
                </a:solidFill>
              </a:rPr>
              <a:t>converted</a:t>
            </a:r>
            <a:r>
              <a:rPr lang="nb-NO" dirty="0">
                <a:solidFill>
                  <a:schemeClr val="accent3">
                    <a:lumMod val="75000"/>
                  </a:schemeClr>
                </a:solidFill>
              </a:rPr>
              <a:t> to </a:t>
            </a:r>
            <a:r>
              <a:rPr lang="nb-NO" b="1" dirty="0" err="1">
                <a:solidFill>
                  <a:schemeClr val="accent3">
                    <a:lumMod val="75000"/>
                  </a:schemeClr>
                </a:solidFill>
              </a:rPr>
              <a:t>puryvate</a:t>
            </a:r>
            <a:r>
              <a:rPr lang="nb-NO" dirty="0">
                <a:solidFill>
                  <a:schemeClr val="accent3">
                    <a:lumMod val="75000"/>
                  </a:schemeClr>
                </a:solidFill>
              </a:rPr>
              <a:t> </a:t>
            </a:r>
            <a:r>
              <a:rPr lang="nb-NO" dirty="0" err="1">
                <a:solidFill>
                  <a:schemeClr val="accent3">
                    <a:lumMod val="75000"/>
                  </a:schemeClr>
                </a:solidFill>
              </a:rPr>
              <a:t>through</a:t>
            </a:r>
            <a:r>
              <a:rPr lang="nb-NO" dirty="0">
                <a:solidFill>
                  <a:schemeClr val="accent3">
                    <a:lumMod val="75000"/>
                  </a:schemeClr>
                </a:solidFill>
              </a:rPr>
              <a:t> a series </a:t>
            </a:r>
            <a:r>
              <a:rPr lang="nb-NO" dirty="0" err="1">
                <a:solidFill>
                  <a:schemeClr val="accent3">
                    <a:lumMod val="75000"/>
                  </a:schemeClr>
                </a:solidFill>
              </a:rPr>
              <a:t>of</a:t>
            </a:r>
            <a:r>
              <a:rPr lang="nb-NO" dirty="0">
                <a:solidFill>
                  <a:schemeClr val="accent3">
                    <a:lumMod val="75000"/>
                  </a:schemeClr>
                </a:solidFill>
              </a:rPr>
              <a:t> </a:t>
            </a:r>
            <a:r>
              <a:rPr lang="nb-NO" dirty="0" err="1">
                <a:solidFill>
                  <a:schemeClr val="accent3">
                    <a:lumMod val="75000"/>
                  </a:schemeClr>
                </a:solidFill>
              </a:rPr>
              <a:t>steps</a:t>
            </a:r>
            <a:r>
              <a:rPr lang="nb-NO" dirty="0">
                <a:solidFill>
                  <a:schemeClr val="accent3">
                    <a:lumMod val="75000"/>
                  </a:schemeClr>
                </a:solidFill>
              </a:rPr>
              <a:t> (</a:t>
            </a:r>
            <a:r>
              <a:rPr lang="nb-NO" dirty="0" err="1">
                <a:solidFill>
                  <a:schemeClr val="accent3">
                    <a:lumMod val="75000"/>
                  </a:schemeClr>
                </a:solidFill>
              </a:rPr>
              <a:t>glycolysis</a:t>
            </a:r>
            <a:r>
              <a:rPr lang="nb-NO" dirty="0">
                <a:solidFill>
                  <a:schemeClr val="accent3">
                    <a:lumMod val="75000"/>
                  </a:schemeClr>
                </a:solidFill>
              </a:rPr>
              <a:t>)</a:t>
            </a:r>
          </a:p>
          <a:p>
            <a:pPr>
              <a:spcAft>
                <a:spcPts val="1200"/>
              </a:spcAft>
            </a:pPr>
            <a:r>
              <a:rPr lang="nb-NO" dirty="0" err="1">
                <a:solidFill>
                  <a:schemeClr val="accent1">
                    <a:lumMod val="75000"/>
                  </a:schemeClr>
                </a:solidFill>
              </a:rPr>
              <a:t>Puryvate</a:t>
            </a:r>
            <a:r>
              <a:rPr lang="nb-NO" dirty="0">
                <a:solidFill>
                  <a:schemeClr val="accent1">
                    <a:lumMod val="75000"/>
                  </a:schemeClr>
                </a:solidFill>
              </a:rPr>
              <a:t> </a:t>
            </a:r>
            <a:r>
              <a:rPr lang="nb-NO" dirty="0" err="1">
                <a:solidFill>
                  <a:schemeClr val="accent1">
                    <a:lumMod val="75000"/>
                  </a:schemeClr>
                </a:solidFill>
              </a:rPr>
              <a:t>enters</a:t>
            </a:r>
            <a:r>
              <a:rPr lang="nb-NO" dirty="0">
                <a:solidFill>
                  <a:schemeClr val="accent1">
                    <a:lumMod val="75000"/>
                  </a:schemeClr>
                </a:solidFill>
              </a:rPr>
              <a:t> </a:t>
            </a:r>
            <a:r>
              <a:rPr lang="nb-NO" dirty="0" err="1">
                <a:solidFill>
                  <a:schemeClr val="accent1">
                    <a:lumMod val="75000"/>
                  </a:schemeClr>
                </a:solidFill>
              </a:rPr>
              <a:t>the</a:t>
            </a:r>
            <a:r>
              <a:rPr lang="nb-NO" dirty="0">
                <a:solidFill>
                  <a:schemeClr val="accent1">
                    <a:lumMod val="75000"/>
                  </a:schemeClr>
                </a:solidFill>
              </a:rPr>
              <a:t> </a:t>
            </a:r>
            <a:r>
              <a:rPr lang="nb-NO" b="1" dirty="0">
                <a:solidFill>
                  <a:schemeClr val="accent1">
                    <a:lumMod val="75000"/>
                  </a:schemeClr>
                </a:solidFill>
              </a:rPr>
              <a:t>citrus (TCA) </a:t>
            </a:r>
            <a:r>
              <a:rPr lang="nb-NO" b="1" dirty="0" err="1">
                <a:solidFill>
                  <a:schemeClr val="accent1">
                    <a:lumMod val="75000"/>
                  </a:schemeClr>
                </a:solidFill>
              </a:rPr>
              <a:t>cycle</a:t>
            </a:r>
            <a:r>
              <a:rPr lang="nb-NO" dirty="0">
                <a:solidFill>
                  <a:schemeClr val="accent1">
                    <a:lumMod val="75000"/>
                  </a:schemeClr>
                </a:solidFill>
              </a:rPr>
              <a:t> for ATP energy production</a:t>
            </a:r>
          </a:p>
        </p:txBody>
      </p:sp>
      <p:sp>
        <p:nvSpPr>
          <p:cNvPr id="4" name="TextBox 3"/>
          <p:cNvSpPr txBox="1"/>
          <p:nvPr/>
        </p:nvSpPr>
        <p:spPr>
          <a:xfrm>
            <a:off x="7236296" y="95403"/>
            <a:ext cx="1680268" cy="307777"/>
          </a:xfrm>
          <a:prstGeom prst="rect">
            <a:avLst/>
          </a:prstGeom>
          <a:noFill/>
          <a:ln>
            <a:solidFill>
              <a:schemeClr val="tx1"/>
            </a:solidFill>
          </a:ln>
        </p:spPr>
        <p:txBody>
          <a:bodyPr wrap="none" rtlCol="0">
            <a:spAutoFit/>
          </a:bodyPr>
          <a:lstStyle/>
          <a:p>
            <a:r>
              <a:rPr lang="nb-NO" sz="1400" dirty="0"/>
              <a:t>Benjamin, 2012, Cell</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1268760"/>
            <a:ext cx="3342016" cy="5472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7884368" y="1268760"/>
            <a:ext cx="720080"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7" name="Rectangle 6"/>
          <p:cNvSpPr/>
          <p:nvPr/>
        </p:nvSpPr>
        <p:spPr>
          <a:xfrm>
            <a:off x="6876256" y="2276872"/>
            <a:ext cx="1728192" cy="864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p:cNvSpPr/>
          <p:nvPr/>
        </p:nvSpPr>
        <p:spPr>
          <a:xfrm>
            <a:off x="6747064" y="3501008"/>
            <a:ext cx="1671008" cy="936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9" name="Rectangle 8"/>
          <p:cNvSpPr/>
          <p:nvPr/>
        </p:nvSpPr>
        <p:spPr>
          <a:xfrm>
            <a:off x="5076056" y="3501008"/>
            <a:ext cx="1368152" cy="12241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Rectangle 10"/>
          <p:cNvSpPr/>
          <p:nvPr/>
        </p:nvSpPr>
        <p:spPr>
          <a:xfrm>
            <a:off x="6012160" y="4113076"/>
            <a:ext cx="576064" cy="324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2" name="Rectangle 11"/>
          <p:cNvSpPr/>
          <p:nvPr/>
        </p:nvSpPr>
        <p:spPr>
          <a:xfrm>
            <a:off x="4860032" y="4653136"/>
            <a:ext cx="504056" cy="864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p:cNvSpPr/>
          <p:nvPr/>
        </p:nvSpPr>
        <p:spPr>
          <a:xfrm>
            <a:off x="5868144" y="1268760"/>
            <a:ext cx="1656184" cy="3456384"/>
          </a:xfrm>
          <a:prstGeom prst="rect">
            <a:avLst/>
          </a:prstGeom>
          <a:solidFill>
            <a:schemeClr val="accent3">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08933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sz="2400" b="1" dirty="0"/>
              <a:t>Cooperative </a:t>
            </a:r>
            <a:r>
              <a:rPr lang="nb-NO" sz="2400" b="1" dirty="0" err="1"/>
              <a:t>effects</a:t>
            </a:r>
            <a:r>
              <a:rPr lang="nb-NO" sz="2400" b="1" dirty="0"/>
              <a:t> </a:t>
            </a:r>
            <a:r>
              <a:rPr lang="nb-NO" sz="2400" b="1" dirty="0" err="1"/>
              <a:t>of</a:t>
            </a:r>
            <a:r>
              <a:rPr lang="nb-NO" sz="2400" b="1" dirty="0"/>
              <a:t> </a:t>
            </a:r>
            <a:r>
              <a:rPr lang="nb-NO" sz="2400" b="1" dirty="0" err="1"/>
              <a:t>isoforms</a:t>
            </a:r>
            <a:r>
              <a:rPr lang="nb-NO" sz="2400" b="1" dirty="0"/>
              <a:t>, </a:t>
            </a:r>
            <a:r>
              <a:rPr lang="nb-NO" sz="2400" b="1" dirty="0" err="1"/>
              <a:t>expression</a:t>
            </a:r>
            <a:r>
              <a:rPr lang="nb-NO" sz="2400" b="1" dirty="0"/>
              <a:t> </a:t>
            </a:r>
            <a:r>
              <a:rPr lang="nb-NO" sz="2400" b="1" dirty="0" err="1"/>
              <a:t>changes</a:t>
            </a:r>
            <a:r>
              <a:rPr lang="nb-NO" sz="2400" b="1" dirty="0"/>
              <a:t> and </a:t>
            </a:r>
            <a:r>
              <a:rPr lang="nb-NO" sz="2400" b="1" dirty="0" err="1"/>
              <a:t>mutations</a:t>
            </a:r>
            <a:r>
              <a:rPr lang="nb-NO" sz="2400" b="1" dirty="0"/>
              <a:t> – an </a:t>
            </a:r>
            <a:r>
              <a:rPr lang="nb-NO" sz="2400" b="1" dirty="0" err="1"/>
              <a:t>example</a:t>
            </a:r>
            <a:r>
              <a:rPr lang="nb-NO" sz="2400" b="1" dirty="0"/>
              <a:t> from cancer </a:t>
            </a:r>
            <a:r>
              <a:rPr lang="nb-NO" sz="2400" b="1" dirty="0" err="1"/>
              <a:t>metabolism</a:t>
            </a:r>
            <a:endParaRPr lang="nb-NO" sz="2400" b="1" dirty="0"/>
          </a:p>
        </p:txBody>
      </p:sp>
      <p:sp>
        <p:nvSpPr>
          <p:cNvPr id="3" name="Content Placeholder 2"/>
          <p:cNvSpPr>
            <a:spLocks noGrp="1"/>
          </p:cNvSpPr>
          <p:nvPr>
            <p:ph idx="1"/>
          </p:nvPr>
        </p:nvSpPr>
        <p:spPr>
          <a:xfrm>
            <a:off x="457200" y="1600200"/>
            <a:ext cx="3682752" cy="4853136"/>
          </a:xfrm>
        </p:spPr>
        <p:txBody>
          <a:bodyPr>
            <a:normAutofit fontScale="55000" lnSpcReduction="20000"/>
          </a:bodyPr>
          <a:lstStyle/>
          <a:p>
            <a:pPr>
              <a:spcAft>
                <a:spcPts val="1200"/>
              </a:spcAft>
            </a:pPr>
            <a:r>
              <a:rPr lang="nb-NO" b="1" dirty="0"/>
              <a:t>Cancer</a:t>
            </a:r>
            <a:r>
              <a:rPr lang="nb-NO" dirty="0"/>
              <a:t> </a:t>
            </a:r>
            <a:r>
              <a:rPr lang="nb-NO" dirty="0" err="1"/>
              <a:t>metabolic</a:t>
            </a:r>
            <a:r>
              <a:rPr lang="nb-NO" dirty="0"/>
              <a:t> </a:t>
            </a:r>
            <a:r>
              <a:rPr lang="nb-NO" dirty="0" err="1"/>
              <a:t>activity</a:t>
            </a:r>
            <a:r>
              <a:rPr lang="nb-NO" dirty="0"/>
              <a:t>:</a:t>
            </a:r>
          </a:p>
          <a:p>
            <a:r>
              <a:rPr lang="nb-NO" b="1" dirty="0" err="1">
                <a:solidFill>
                  <a:schemeClr val="accent3">
                    <a:lumMod val="75000"/>
                  </a:schemeClr>
                </a:solidFill>
              </a:rPr>
              <a:t>Glycolyses</a:t>
            </a:r>
            <a:r>
              <a:rPr lang="nb-NO" b="1" dirty="0">
                <a:solidFill>
                  <a:schemeClr val="accent3">
                    <a:lumMod val="75000"/>
                  </a:schemeClr>
                </a:solidFill>
              </a:rPr>
              <a:t> is </a:t>
            </a:r>
            <a:r>
              <a:rPr lang="nb-NO" b="1" dirty="0" err="1">
                <a:solidFill>
                  <a:schemeClr val="accent3">
                    <a:lumMod val="75000"/>
                  </a:schemeClr>
                </a:solidFill>
              </a:rPr>
              <a:t>diverted</a:t>
            </a:r>
            <a:r>
              <a:rPr lang="nb-NO" b="1" dirty="0">
                <a:solidFill>
                  <a:schemeClr val="accent3">
                    <a:lumMod val="75000"/>
                  </a:schemeClr>
                </a:solidFill>
              </a:rPr>
              <a:t> </a:t>
            </a:r>
            <a:r>
              <a:rPr lang="nb-NO" b="1" dirty="0" err="1">
                <a:solidFill>
                  <a:schemeClr val="accent3">
                    <a:lumMod val="75000"/>
                  </a:schemeClr>
                </a:solidFill>
              </a:rPr>
              <a:t>upstream</a:t>
            </a:r>
            <a:r>
              <a:rPr lang="nb-NO" b="1" dirty="0">
                <a:solidFill>
                  <a:schemeClr val="accent3">
                    <a:lumMod val="75000"/>
                  </a:schemeClr>
                </a:solidFill>
              </a:rPr>
              <a:t> </a:t>
            </a:r>
            <a:r>
              <a:rPr lang="nb-NO" b="1" dirty="0" err="1">
                <a:solidFill>
                  <a:schemeClr val="accent3">
                    <a:lumMod val="75000"/>
                  </a:schemeClr>
                </a:solidFill>
              </a:rPr>
              <a:t>of</a:t>
            </a:r>
            <a:r>
              <a:rPr lang="nb-NO" b="1" dirty="0">
                <a:solidFill>
                  <a:schemeClr val="accent3">
                    <a:lumMod val="75000"/>
                  </a:schemeClr>
                </a:solidFill>
              </a:rPr>
              <a:t> </a:t>
            </a:r>
            <a:r>
              <a:rPr lang="nb-NO" b="1" dirty="0" err="1">
                <a:solidFill>
                  <a:schemeClr val="accent3">
                    <a:lumMod val="75000"/>
                  </a:schemeClr>
                </a:solidFill>
              </a:rPr>
              <a:t>puryvate</a:t>
            </a:r>
            <a:r>
              <a:rPr lang="nb-NO" b="1" dirty="0">
                <a:solidFill>
                  <a:schemeClr val="accent3">
                    <a:lumMod val="75000"/>
                  </a:schemeClr>
                </a:solidFill>
              </a:rPr>
              <a:t> </a:t>
            </a:r>
            <a:r>
              <a:rPr lang="nb-NO" b="1" dirty="0" err="1">
                <a:solidFill>
                  <a:schemeClr val="accent3">
                    <a:lumMod val="75000"/>
                  </a:schemeClr>
                </a:solidFill>
              </a:rPr>
              <a:t>synthesis</a:t>
            </a:r>
            <a:r>
              <a:rPr lang="nb-NO" b="1" dirty="0">
                <a:solidFill>
                  <a:schemeClr val="accent3">
                    <a:lumMod val="75000"/>
                  </a:schemeClr>
                </a:solidFill>
              </a:rPr>
              <a:t>. </a:t>
            </a:r>
          </a:p>
          <a:p>
            <a:pPr lvl="1">
              <a:spcAft>
                <a:spcPts val="1200"/>
              </a:spcAft>
            </a:pPr>
            <a:r>
              <a:rPr lang="nb-NO" dirty="0">
                <a:solidFill>
                  <a:schemeClr val="accent3">
                    <a:lumMod val="75000"/>
                  </a:schemeClr>
                </a:solidFill>
              </a:rPr>
              <a:t>Intermediate </a:t>
            </a:r>
            <a:r>
              <a:rPr lang="nb-NO" dirty="0" err="1">
                <a:solidFill>
                  <a:schemeClr val="accent3">
                    <a:lumMod val="75000"/>
                  </a:schemeClr>
                </a:solidFill>
              </a:rPr>
              <a:t>diversions</a:t>
            </a:r>
            <a:r>
              <a:rPr lang="nb-NO" dirty="0">
                <a:solidFill>
                  <a:schemeClr val="accent3">
                    <a:lumMod val="75000"/>
                  </a:schemeClr>
                </a:solidFill>
              </a:rPr>
              <a:t> </a:t>
            </a:r>
            <a:r>
              <a:rPr lang="nb-NO" dirty="0" err="1">
                <a:solidFill>
                  <a:schemeClr val="accent3">
                    <a:lumMod val="75000"/>
                  </a:schemeClr>
                </a:solidFill>
              </a:rPr>
              <a:t>are</a:t>
            </a:r>
            <a:r>
              <a:rPr lang="nb-NO" dirty="0">
                <a:solidFill>
                  <a:schemeClr val="accent3">
                    <a:lumMod val="75000"/>
                  </a:schemeClr>
                </a:solidFill>
              </a:rPr>
              <a:t> used to </a:t>
            </a:r>
            <a:r>
              <a:rPr lang="nb-NO" dirty="0" err="1">
                <a:solidFill>
                  <a:schemeClr val="accent3">
                    <a:lumMod val="75000"/>
                  </a:schemeClr>
                </a:solidFill>
              </a:rPr>
              <a:t>produce</a:t>
            </a:r>
            <a:r>
              <a:rPr lang="nb-NO" dirty="0">
                <a:solidFill>
                  <a:schemeClr val="accent3">
                    <a:lumMod val="75000"/>
                  </a:schemeClr>
                </a:solidFill>
              </a:rPr>
              <a:t> </a:t>
            </a:r>
            <a:r>
              <a:rPr lang="nb-NO" dirty="0" err="1">
                <a:solidFill>
                  <a:schemeClr val="accent3">
                    <a:lumMod val="75000"/>
                  </a:schemeClr>
                </a:solidFill>
              </a:rPr>
              <a:t>cell-building</a:t>
            </a:r>
            <a:r>
              <a:rPr lang="nb-NO" dirty="0">
                <a:solidFill>
                  <a:schemeClr val="accent3">
                    <a:lumMod val="75000"/>
                  </a:schemeClr>
                </a:solidFill>
              </a:rPr>
              <a:t>  blocks like amino acids and </a:t>
            </a:r>
            <a:r>
              <a:rPr lang="nb-NO" dirty="0" err="1">
                <a:solidFill>
                  <a:schemeClr val="accent3">
                    <a:lumMod val="75000"/>
                  </a:schemeClr>
                </a:solidFill>
              </a:rPr>
              <a:t>nucleotides</a:t>
            </a:r>
            <a:r>
              <a:rPr lang="nb-NO" dirty="0">
                <a:solidFill>
                  <a:schemeClr val="accent3">
                    <a:lumMod val="75000"/>
                  </a:schemeClr>
                </a:solidFill>
              </a:rPr>
              <a:t> </a:t>
            </a:r>
            <a:r>
              <a:rPr lang="nb-NO" dirty="0" err="1">
                <a:solidFill>
                  <a:schemeClr val="accent3">
                    <a:lumMod val="75000"/>
                  </a:schemeClr>
                </a:solidFill>
              </a:rPr>
              <a:t>through</a:t>
            </a:r>
            <a:r>
              <a:rPr lang="nb-NO" dirty="0">
                <a:solidFill>
                  <a:schemeClr val="accent3">
                    <a:lumMod val="75000"/>
                  </a:schemeClr>
                </a:solidFill>
              </a:rPr>
              <a:t> alternative </a:t>
            </a:r>
            <a:r>
              <a:rPr lang="nb-NO" dirty="0" err="1">
                <a:solidFill>
                  <a:schemeClr val="accent3">
                    <a:lumMod val="75000"/>
                  </a:schemeClr>
                </a:solidFill>
              </a:rPr>
              <a:t>pathways</a:t>
            </a:r>
            <a:r>
              <a:rPr lang="nb-NO" dirty="0">
                <a:solidFill>
                  <a:schemeClr val="accent3">
                    <a:lumMod val="75000"/>
                  </a:schemeClr>
                </a:solidFill>
              </a:rPr>
              <a:t>. </a:t>
            </a:r>
          </a:p>
          <a:p>
            <a:r>
              <a:rPr lang="nb-NO" b="1" dirty="0" err="1">
                <a:solidFill>
                  <a:schemeClr val="accent1">
                    <a:lumMod val="75000"/>
                  </a:schemeClr>
                </a:solidFill>
              </a:rPr>
              <a:t>Metabolites</a:t>
            </a:r>
            <a:r>
              <a:rPr lang="nb-NO" b="1" dirty="0">
                <a:solidFill>
                  <a:schemeClr val="accent1">
                    <a:lumMod val="75000"/>
                  </a:schemeClr>
                </a:solidFill>
              </a:rPr>
              <a:t> </a:t>
            </a:r>
            <a:r>
              <a:rPr lang="nb-NO" b="1" dirty="0" err="1">
                <a:solidFill>
                  <a:schemeClr val="accent1">
                    <a:lumMod val="75000"/>
                  </a:schemeClr>
                </a:solidFill>
              </a:rPr>
              <a:t>are</a:t>
            </a:r>
            <a:r>
              <a:rPr lang="nb-NO" b="1" dirty="0">
                <a:solidFill>
                  <a:schemeClr val="accent1">
                    <a:lumMod val="75000"/>
                  </a:schemeClr>
                </a:solidFill>
              </a:rPr>
              <a:t> </a:t>
            </a:r>
            <a:r>
              <a:rPr lang="nb-NO" b="1" dirty="0" err="1">
                <a:solidFill>
                  <a:schemeClr val="accent1">
                    <a:lumMod val="75000"/>
                  </a:schemeClr>
                </a:solidFill>
              </a:rPr>
              <a:t>diverted</a:t>
            </a:r>
            <a:r>
              <a:rPr lang="nb-NO" b="1" dirty="0">
                <a:solidFill>
                  <a:schemeClr val="accent1">
                    <a:lumMod val="75000"/>
                  </a:schemeClr>
                </a:solidFill>
              </a:rPr>
              <a:t> from TCA </a:t>
            </a:r>
            <a:r>
              <a:rPr lang="nb-NO" b="1" dirty="0" err="1">
                <a:solidFill>
                  <a:schemeClr val="accent1">
                    <a:lumMod val="75000"/>
                  </a:schemeClr>
                </a:solidFill>
              </a:rPr>
              <a:t>cycle</a:t>
            </a:r>
            <a:r>
              <a:rPr lang="nb-NO" b="1" dirty="0">
                <a:solidFill>
                  <a:schemeClr val="accent1">
                    <a:lumMod val="75000"/>
                  </a:schemeClr>
                </a:solidFill>
              </a:rPr>
              <a:t> </a:t>
            </a:r>
            <a:r>
              <a:rPr lang="nb-NO" b="1" dirty="0" err="1">
                <a:solidFill>
                  <a:schemeClr val="accent1">
                    <a:lumMod val="75000"/>
                  </a:schemeClr>
                </a:solidFill>
              </a:rPr>
              <a:t>towards</a:t>
            </a:r>
            <a:r>
              <a:rPr lang="nb-NO" b="1" dirty="0">
                <a:solidFill>
                  <a:schemeClr val="accent1">
                    <a:lumMod val="75000"/>
                  </a:schemeClr>
                </a:solidFill>
              </a:rPr>
              <a:t> </a:t>
            </a:r>
            <a:r>
              <a:rPr lang="nb-NO" b="1" dirty="0" err="1">
                <a:solidFill>
                  <a:schemeClr val="accent1">
                    <a:lumMod val="75000"/>
                  </a:schemeClr>
                </a:solidFill>
              </a:rPr>
              <a:t>fatty</a:t>
            </a:r>
            <a:r>
              <a:rPr lang="nb-NO" b="1" dirty="0">
                <a:solidFill>
                  <a:schemeClr val="accent1">
                    <a:lumMod val="75000"/>
                  </a:schemeClr>
                </a:solidFill>
              </a:rPr>
              <a:t> acid </a:t>
            </a:r>
            <a:r>
              <a:rPr lang="nb-NO" b="1" dirty="0" err="1">
                <a:solidFill>
                  <a:schemeClr val="accent1">
                    <a:lumMod val="75000"/>
                  </a:schemeClr>
                </a:solidFill>
              </a:rPr>
              <a:t>synthesis</a:t>
            </a:r>
            <a:r>
              <a:rPr lang="nb-NO" b="1" dirty="0">
                <a:solidFill>
                  <a:schemeClr val="accent1">
                    <a:lumMod val="75000"/>
                  </a:schemeClr>
                </a:solidFill>
              </a:rPr>
              <a:t>.</a:t>
            </a:r>
          </a:p>
          <a:p>
            <a:pPr lvl="1">
              <a:spcAft>
                <a:spcPts val="1200"/>
              </a:spcAft>
            </a:pPr>
            <a:r>
              <a:rPr lang="nb-NO" dirty="0" err="1">
                <a:solidFill>
                  <a:schemeClr val="accent1">
                    <a:lumMod val="75000"/>
                  </a:schemeClr>
                </a:solidFill>
              </a:rPr>
              <a:t>Increased</a:t>
            </a:r>
            <a:r>
              <a:rPr lang="nb-NO" dirty="0">
                <a:solidFill>
                  <a:schemeClr val="accent1">
                    <a:lumMod val="75000"/>
                  </a:schemeClr>
                </a:solidFill>
              </a:rPr>
              <a:t> production </a:t>
            </a:r>
            <a:r>
              <a:rPr lang="nb-NO" dirty="0" err="1">
                <a:solidFill>
                  <a:schemeClr val="accent1">
                    <a:lumMod val="75000"/>
                  </a:schemeClr>
                </a:solidFill>
              </a:rPr>
              <a:t>of</a:t>
            </a:r>
            <a:r>
              <a:rPr lang="nb-NO" dirty="0">
                <a:solidFill>
                  <a:schemeClr val="accent1">
                    <a:lumMod val="75000"/>
                  </a:schemeClr>
                </a:solidFill>
              </a:rPr>
              <a:t> </a:t>
            </a:r>
            <a:r>
              <a:rPr lang="nb-NO" dirty="0" err="1">
                <a:solidFill>
                  <a:schemeClr val="accent1">
                    <a:lumMod val="75000"/>
                  </a:schemeClr>
                </a:solidFill>
              </a:rPr>
              <a:t>cell-membrane</a:t>
            </a:r>
            <a:r>
              <a:rPr lang="nb-NO" dirty="0">
                <a:solidFill>
                  <a:schemeClr val="accent1">
                    <a:lumMod val="75000"/>
                  </a:schemeClr>
                </a:solidFill>
              </a:rPr>
              <a:t> </a:t>
            </a:r>
            <a:r>
              <a:rPr lang="nb-NO" dirty="0" err="1">
                <a:solidFill>
                  <a:schemeClr val="accent1">
                    <a:lumMod val="75000"/>
                  </a:schemeClr>
                </a:solidFill>
              </a:rPr>
              <a:t>compounds</a:t>
            </a:r>
            <a:r>
              <a:rPr lang="nb-NO" dirty="0">
                <a:solidFill>
                  <a:schemeClr val="accent1">
                    <a:lumMod val="75000"/>
                  </a:schemeClr>
                </a:solidFill>
              </a:rPr>
              <a:t> and lipids for </a:t>
            </a:r>
            <a:r>
              <a:rPr lang="nb-NO" dirty="0" err="1">
                <a:solidFill>
                  <a:schemeClr val="accent1">
                    <a:lumMod val="75000"/>
                  </a:schemeClr>
                </a:solidFill>
              </a:rPr>
              <a:t>signaling</a:t>
            </a:r>
            <a:r>
              <a:rPr lang="nb-NO" dirty="0">
                <a:solidFill>
                  <a:schemeClr val="accent1">
                    <a:lumMod val="75000"/>
                  </a:schemeClr>
                </a:solidFill>
              </a:rPr>
              <a:t>.  </a:t>
            </a:r>
          </a:p>
          <a:p>
            <a:pPr>
              <a:spcAft>
                <a:spcPts val="1200"/>
              </a:spcAft>
            </a:pPr>
            <a:r>
              <a:rPr lang="nb-NO" b="1" dirty="0" err="1"/>
              <a:t>Both</a:t>
            </a:r>
            <a:r>
              <a:rPr lang="nb-NO" b="1" dirty="0"/>
              <a:t> </a:t>
            </a:r>
            <a:r>
              <a:rPr lang="nb-NO" b="1" dirty="0" err="1"/>
              <a:t>processes</a:t>
            </a:r>
            <a:r>
              <a:rPr lang="nb-NO" b="1" dirty="0"/>
              <a:t> </a:t>
            </a:r>
            <a:r>
              <a:rPr lang="nb-NO" b="1" dirty="0" err="1"/>
              <a:t>help</a:t>
            </a:r>
            <a:r>
              <a:rPr lang="nb-NO" b="1" dirty="0"/>
              <a:t> </a:t>
            </a:r>
            <a:r>
              <a:rPr lang="nb-NO" b="1" dirty="0" err="1"/>
              <a:t>fuelling</a:t>
            </a:r>
            <a:r>
              <a:rPr lang="nb-NO" b="1" dirty="0"/>
              <a:t> </a:t>
            </a:r>
            <a:r>
              <a:rPr lang="nb-NO" b="1" dirty="0" err="1"/>
              <a:t>cell</a:t>
            </a:r>
            <a:r>
              <a:rPr lang="nb-NO" b="1" dirty="0"/>
              <a:t> </a:t>
            </a:r>
            <a:r>
              <a:rPr lang="nb-NO" b="1" dirty="0" err="1"/>
              <a:t>proliferation</a:t>
            </a:r>
            <a:r>
              <a:rPr lang="nb-NO" b="1" dirty="0"/>
              <a:t> and cancer growth.</a:t>
            </a:r>
          </a:p>
        </p:txBody>
      </p:sp>
      <p:sp>
        <p:nvSpPr>
          <p:cNvPr id="4" name="TextBox 3"/>
          <p:cNvSpPr txBox="1"/>
          <p:nvPr/>
        </p:nvSpPr>
        <p:spPr>
          <a:xfrm>
            <a:off x="7236296" y="95403"/>
            <a:ext cx="1680268" cy="307777"/>
          </a:xfrm>
          <a:prstGeom prst="rect">
            <a:avLst/>
          </a:prstGeom>
          <a:noFill/>
          <a:ln>
            <a:solidFill>
              <a:schemeClr val="tx1"/>
            </a:solidFill>
          </a:ln>
        </p:spPr>
        <p:txBody>
          <a:bodyPr wrap="none" rtlCol="0">
            <a:spAutoFit/>
          </a:bodyPr>
          <a:lstStyle/>
          <a:p>
            <a:r>
              <a:rPr lang="nb-NO" sz="1400" dirty="0"/>
              <a:t>Benjamin, 2012, Cell</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1268760"/>
            <a:ext cx="3342016" cy="5472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7884368" y="1268760"/>
            <a:ext cx="720080"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7" name="Rectangle 6"/>
          <p:cNvSpPr/>
          <p:nvPr/>
        </p:nvSpPr>
        <p:spPr>
          <a:xfrm>
            <a:off x="6876256" y="2276872"/>
            <a:ext cx="1728192" cy="864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p:cNvSpPr/>
          <p:nvPr/>
        </p:nvSpPr>
        <p:spPr>
          <a:xfrm>
            <a:off x="6747064" y="3501008"/>
            <a:ext cx="1671008" cy="936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9" name="Rectangle 8"/>
          <p:cNvSpPr/>
          <p:nvPr/>
        </p:nvSpPr>
        <p:spPr>
          <a:xfrm>
            <a:off x="5076056" y="3501008"/>
            <a:ext cx="1368152" cy="12241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Rectangle 10"/>
          <p:cNvSpPr/>
          <p:nvPr/>
        </p:nvSpPr>
        <p:spPr>
          <a:xfrm>
            <a:off x="6012160" y="4113076"/>
            <a:ext cx="576064" cy="324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2" name="Rectangle 11"/>
          <p:cNvSpPr/>
          <p:nvPr/>
        </p:nvSpPr>
        <p:spPr>
          <a:xfrm>
            <a:off x="4860032" y="4653136"/>
            <a:ext cx="504056" cy="864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p:cNvSpPr/>
          <p:nvPr/>
        </p:nvSpPr>
        <p:spPr>
          <a:xfrm>
            <a:off x="5868144" y="1268760"/>
            <a:ext cx="1656184" cy="3456384"/>
          </a:xfrm>
          <a:prstGeom prst="rect">
            <a:avLst/>
          </a:prstGeom>
          <a:solidFill>
            <a:schemeClr val="accent3">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cxnSp>
        <p:nvCxnSpPr>
          <p:cNvPr id="10" name="Straight Arrow Connector 9"/>
          <p:cNvCxnSpPr/>
          <p:nvPr/>
        </p:nvCxnSpPr>
        <p:spPr>
          <a:xfrm>
            <a:off x="6936174" y="2277655"/>
            <a:ext cx="648072"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936174" y="3501008"/>
            <a:ext cx="648072"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936174" y="4275094"/>
            <a:ext cx="648072"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Right Brace 12"/>
          <p:cNvSpPr/>
          <p:nvPr/>
        </p:nvSpPr>
        <p:spPr>
          <a:xfrm>
            <a:off x="7674451" y="2276872"/>
            <a:ext cx="399940" cy="2160240"/>
          </a:xfrm>
          <a:prstGeom prst="rightBrace">
            <a:avLst>
              <a:gd name="adj1" fmla="val 8333"/>
              <a:gd name="adj2" fmla="val 49572"/>
            </a:avLst>
          </a:prstGeom>
          <a:ln w="508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17" name="TextBox 16"/>
          <p:cNvSpPr txBox="1"/>
          <p:nvPr/>
        </p:nvSpPr>
        <p:spPr>
          <a:xfrm>
            <a:off x="8076430" y="3176518"/>
            <a:ext cx="1082219" cy="369332"/>
          </a:xfrm>
          <a:prstGeom prst="rect">
            <a:avLst/>
          </a:prstGeom>
          <a:noFill/>
        </p:spPr>
        <p:txBody>
          <a:bodyPr wrap="none" rtlCol="0">
            <a:spAutoFit/>
          </a:bodyPr>
          <a:lstStyle/>
          <a:p>
            <a:r>
              <a:rPr lang="nb-NO" b="1" dirty="0" err="1">
                <a:solidFill>
                  <a:srgbClr val="FF0000"/>
                </a:solidFill>
              </a:rPr>
              <a:t>Diversion</a:t>
            </a:r>
            <a:endParaRPr lang="nb-NO" b="1" dirty="0">
              <a:solidFill>
                <a:srgbClr val="FF0000"/>
              </a:solidFill>
            </a:endParaRPr>
          </a:p>
        </p:txBody>
      </p:sp>
      <p:sp>
        <p:nvSpPr>
          <p:cNvPr id="19" name="TextBox 18"/>
          <p:cNvSpPr txBox="1"/>
          <p:nvPr/>
        </p:nvSpPr>
        <p:spPr>
          <a:xfrm>
            <a:off x="8076430" y="5329561"/>
            <a:ext cx="1082219" cy="369332"/>
          </a:xfrm>
          <a:prstGeom prst="rect">
            <a:avLst/>
          </a:prstGeom>
          <a:noFill/>
        </p:spPr>
        <p:txBody>
          <a:bodyPr wrap="none" rtlCol="0">
            <a:spAutoFit/>
          </a:bodyPr>
          <a:lstStyle/>
          <a:p>
            <a:r>
              <a:rPr lang="nb-NO" b="1" dirty="0" err="1">
                <a:solidFill>
                  <a:srgbClr val="FF0000"/>
                </a:solidFill>
              </a:rPr>
              <a:t>Diversion</a:t>
            </a:r>
            <a:endParaRPr lang="nb-NO" b="1" dirty="0">
              <a:solidFill>
                <a:srgbClr val="FF0000"/>
              </a:solidFill>
            </a:endParaRPr>
          </a:p>
        </p:txBody>
      </p:sp>
      <p:cxnSp>
        <p:nvCxnSpPr>
          <p:cNvPr id="20" name="Straight Arrow Connector 19"/>
          <p:cNvCxnSpPr/>
          <p:nvPr/>
        </p:nvCxnSpPr>
        <p:spPr>
          <a:xfrm>
            <a:off x="7428358" y="5510035"/>
            <a:ext cx="648072" cy="0"/>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235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sz="2400" b="1" dirty="0"/>
              <a:t>Cooperative </a:t>
            </a:r>
            <a:r>
              <a:rPr lang="nb-NO" sz="2400" b="1" dirty="0" err="1"/>
              <a:t>effects</a:t>
            </a:r>
            <a:r>
              <a:rPr lang="nb-NO" sz="2400" b="1" dirty="0"/>
              <a:t> </a:t>
            </a:r>
            <a:r>
              <a:rPr lang="nb-NO" sz="2400" b="1" dirty="0" err="1"/>
              <a:t>of</a:t>
            </a:r>
            <a:r>
              <a:rPr lang="nb-NO" sz="2400" b="1" dirty="0"/>
              <a:t> </a:t>
            </a:r>
            <a:r>
              <a:rPr lang="nb-NO" sz="2400" b="1" dirty="0" err="1"/>
              <a:t>isoforms</a:t>
            </a:r>
            <a:r>
              <a:rPr lang="nb-NO" sz="2400" b="1" dirty="0"/>
              <a:t>, </a:t>
            </a:r>
            <a:r>
              <a:rPr lang="nb-NO" sz="2400" b="1" dirty="0" err="1"/>
              <a:t>expression</a:t>
            </a:r>
            <a:r>
              <a:rPr lang="nb-NO" sz="2400" b="1" dirty="0"/>
              <a:t> </a:t>
            </a:r>
            <a:r>
              <a:rPr lang="nb-NO" sz="2400" b="1" dirty="0" err="1"/>
              <a:t>changes</a:t>
            </a:r>
            <a:r>
              <a:rPr lang="nb-NO" sz="2400" b="1" dirty="0"/>
              <a:t> and </a:t>
            </a:r>
            <a:r>
              <a:rPr lang="nb-NO" sz="2400" b="1" dirty="0" err="1"/>
              <a:t>mutations</a:t>
            </a:r>
            <a:r>
              <a:rPr lang="nb-NO" sz="2400" b="1" dirty="0"/>
              <a:t> – an </a:t>
            </a:r>
            <a:r>
              <a:rPr lang="nb-NO" sz="2400" b="1" dirty="0" err="1"/>
              <a:t>example</a:t>
            </a:r>
            <a:r>
              <a:rPr lang="nb-NO" sz="2400" b="1" dirty="0"/>
              <a:t> from cancer </a:t>
            </a:r>
            <a:r>
              <a:rPr lang="nb-NO" sz="2400" b="1" dirty="0" err="1"/>
              <a:t>metabolism</a:t>
            </a:r>
            <a:endParaRPr lang="nb-NO" sz="2400" b="1" dirty="0"/>
          </a:p>
        </p:txBody>
      </p:sp>
      <p:sp>
        <p:nvSpPr>
          <p:cNvPr id="3" name="Content Placeholder 2"/>
          <p:cNvSpPr>
            <a:spLocks noGrp="1"/>
          </p:cNvSpPr>
          <p:nvPr>
            <p:ph idx="1"/>
          </p:nvPr>
        </p:nvSpPr>
        <p:spPr>
          <a:xfrm>
            <a:off x="457200" y="1600200"/>
            <a:ext cx="3682752" cy="4853136"/>
          </a:xfrm>
        </p:spPr>
        <p:txBody>
          <a:bodyPr>
            <a:normAutofit fontScale="70000" lnSpcReduction="20000"/>
          </a:bodyPr>
          <a:lstStyle/>
          <a:p>
            <a:pPr>
              <a:spcAft>
                <a:spcPts val="1200"/>
              </a:spcAft>
            </a:pPr>
            <a:r>
              <a:rPr lang="nb-NO" dirty="0" err="1">
                <a:solidFill>
                  <a:schemeClr val="accent3">
                    <a:lumMod val="75000"/>
                  </a:schemeClr>
                </a:solidFill>
              </a:rPr>
              <a:t>Two</a:t>
            </a:r>
            <a:r>
              <a:rPr lang="nb-NO" dirty="0">
                <a:solidFill>
                  <a:schemeClr val="accent3">
                    <a:lumMod val="75000"/>
                  </a:schemeClr>
                </a:solidFill>
              </a:rPr>
              <a:t> </a:t>
            </a:r>
            <a:r>
              <a:rPr lang="nb-NO" b="1" dirty="0" err="1">
                <a:solidFill>
                  <a:schemeClr val="accent3">
                    <a:lumMod val="75000"/>
                  </a:schemeClr>
                </a:solidFill>
              </a:rPr>
              <a:t>isoforms</a:t>
            </a:r>
            <a:r>
              <a:rPr lang="nb-NO" dirty="0">
                <a:solidFill>
                  <a:schemeClr val="accent3">
                    <a:lumMod val="75000"/>
                  </a:schemeClr>
                </a:solidFill>
              </a:rPr>
              <a:t> </a:t>
            </a:r>
            <a:r>
              <a:rPr lang="nb-NO" dirty="0" err="1">
                <a:solidFill>
                  <a:schemeClr val="accent3">
                    <a:lumMod val="75000"/>
                  </a:schemeClr>
                </a:solidFill>
              </a:rPr>
              <a:t>of</a:t>
            </a:r>
            <a:r>
              <a:rPr lang="nb-NO" dirty="0">
                <a:solidFill>
                  <a:schemeClr val="accent3">
                    <a:lumMod val="75000"/>
                  </a:schemeClr>
                </a:solidFill>
              </a:rPr>
              <a:t> PKM, PKM1 and PKM2.</a:t>
            </a:r>
          </a:p>
          <a:p>
            <a:pPr>
              <a:spcAft>
                <a:spcPts val="1200"/>
              </a:spcAft>
            </a:pPr>
            <a:r>
              <a:rPr lang="nb-NO" dirty="0">
                <a:solidFill>
                  <a:schemeClr val="accent3">
                    <a:lumMod val="75000"/>
                  </a:schemeClr>
                </a:solidFill>
              </a:rPr>
              <a:t>Switch from PKM1 to PKM2 in cancer</a:t>
            </a:r>
          </a:p>
          <a:p>
            <a:pPr>
              <a:spcAft>
                <a:spcPts val="1200"/>
              </a:spcAft>
            </a:pPr>
            <a:r>
              <a:rPr lang="nb-NO" dirty="0">
                <a:solidFill>
                  <a:schemeClr val="accent3">
                    <a:lumMod val="75000"/>
                  </a:schemeClr>
                </a:solidFill>
              </a:rPr>
              <a:t>PKM2 </a:t>
            </a:r>
            <a:r>
              <a:rPr lang="nb-NO" b="1" dirty="0" err="1">
                <a:solidFill>
                  <a:schemeClr val="accent3">
                    <a:lumMod val="75000"/>
                  </a:schemeClr>
                </a:solidFill>
              </a:rPr>
              <a:t>slows</a:t>
            </a:r>
            <a:r>
              <a:rPr lang="nb-NO" b="1" dirty="0">
                <a:solidFill>
                  <a:schemeClr val="accent3">
                    <a:lumMod val="75000"/>
                  </a:schemeClr>
                </a:solidFill>
              </a:rPr>
              <a:t> </a:t>
            </a:r>
            <a:r>
              <a:rPr lang="nb-NO" b="1" dirty="0" err="1">
                <a:solidFill>
                  <a:schemeClr val="accent3">
                    <a:lumMod val="75000"/>
                  </a:schemeClr>
                </a:solidFill>
              </a:rPr>
              <a:t>down</a:t>
            </a:r>
            <a:r>
              <a:rPr lang="nb-NO" b="1" dirty="0">
                <a:solidFill>
                  <a:schemeClr val="accent3">
                    <a:lumMod val="75000"/>
                  </a:schemeClr>
                </a:solidFill>
              </a:rPr>
              <a:t> </a:t>
            </a:r>
            <a:r>
              <a:rPr lang="nb-NO" dirty="0" err="1">
                <a:solidFill>
                  <a:schemeClr val="accent3">
                    <a:lumMod val="75000"/>
                  </a:schemeClr>
                </a:solidFill>
              </a:rPr>
              <a:t>the</a:t>
            </a:r>
            <a:r>
              <a:rPr lang="nb-NO" dirty="0">
                <a:solidFill>
                  <a:schemeClr val="accent3">
                    <a:lumMod val="75000"/>
                  </a:schemeClr>
                </a:solidFill>
              </a:rPr>
              <a:t> </a:t>
            </a:r>
            <a:r>
              <a:rPr lang="nb-NO" dirty="0" err="1">
                <a:solidFill>
                  <a:schemeClr val="accent3">
                    <a:lumMod val="75000"/>
                  </a:schemeClr>
                </a:solidFill>
              </a:rPr>
              <a:t>conversion</a:t>
            </a:r>
            <a:r>
              <a:rPr lang="nb-NO" dirty="0">
                <a:solidFill>
                  <a:schemeClr val="accent3">
                    <a:lumMod val="75000"/>
                  </a:schemeClr>
                </a:solidFill>
              </a:rPr>
              <a:t> from </a:t>
            </a:r>
            <a:r>
              <a:rPr lang="nb-NO" dirty="0" err="1">
                <a:solidFill>
                  <a:schemeClr val="accent3">
                    <a:lumMod val="75000"/>
                  </a:schemeClr>
                </a:solidFill>
              </a:rPr>
              <a:t>glucose</a:t>
            </a:r>
            <a:r>
              <a:rPr lang="nb-NO" dirty="0">
                <a:solidFill>
                  <a:schemeClr val="accent3">
                    <a:lumMod val="75000"/>
                  </a:schemeClr>
                </a:solidFill>
              </a:rPr>
              <a:t> to </a:t>
            </a:r>
            <a:r>
              <a:rPr lang="nb-NO" dirty="0" err="1">
                <a:solidFill>
                  <a:schemeClr val="accent3">
                    <a:lumMod val="75000"/>
                  </a:schemeClr>
                </a:solidFill>
              </a:rPr>
              <a:t>puryvate</a:t>
            </a:r>
            <a:r>
              <a:rPr lang="nb-NO" dirty="0">
                <a:solidFill>
                  <a:schemeClr val="accent3">
                    <a:lumMod val="75000"/>
                  </a:schemeClr>
                </a:solidFill>
              </a:rPr>
              <a:t>.</a:t>
            </a:r>
          </a:p>
          <a:p>
            <a:pPr>
              <a:spcAft>
                <a:spcPts val="1200"/>
              </a:spcAft>
            </a:pPr>
            <a:r>
              <a:rPr lang="nb-NO" dirty="0">
                <a:solidFill>
                  <a:schemeClr val="accent3">
                    <a:lumMod val="75000"/>
                  </a:schemeClr>
                </a:solidFill>
              </a:rPr>
              <a:t>This leads to </a:t>
            </a:r>
            <a:r>
              <a:rPr lang="nb-NO" b="1" dirty="0" err="1">
                <a:solidFill>
                  <a:schemeClr val="accent3">
                    <a:lumMod val="75000"/>
                  </a:schemeClr>
                </a:solidFill>
              </a:rPr>
              <a:t>accumulation</a:t>
            </a:r>
            <a:r>
              <a:rPr lang="nb-NO" dirty="0">
                <a:solidFill>
                  <a:schemeClr val="accent3">
                    <a:lumMod val="75000"/>
                  </a:schemeClr>
                </a:solidFill>
              </a:rPr>
              <a:t> </a:t>
            </a:r>
            <a:r>
              <a:rPr lang="nb-NO" dirty="0" err="1">
                <a:solidFill>
                  <a:schemeClr val="accent3">
                    <a:lumMod val="75000"/>
                  </a:schemeClr>
                </a:solidFill>
              </a:rPr>
              <a:t>of</a:t>
            </a:r>
            <a:r>
              <a:rPr lang="nb-NO" dirty="0">
                <a:solidFill>
                  <a:schemeClr val="accent3">
                    <a:lumMod val="75000"/>
                  </a:schemeClr>
                </a:solidFill>
              </a:rPr>
              <a:t> intermediate products </a:t>
            </a:r>
            <a:r>
              <a:rPr lang="nb-NO" dirty="0" err="1">
                <a:solidFill>
                  <a:schemeClr val="accent3">
                    <a:lumMod val="75000"/>
                  </a:schemeClr>
                </a:solidFill>
              </a:rPr>
              <a:t>upstream</a:t>
            </a:r>
            <a:r>
              <a:rPr lang="nb-NO" dirty="0">
                <a:solidFill>
                  <a:schemeClr val="accent3">
                    <a:lumMod val="75000"/>
                  </a:schemeClr>
                </a:solidFill>
              </a:rPr>
              <a:t> </a:t>
            </a:r>
            <a:r>
              <a:rPr lang="nb-NO" dirty="0" err="1">
                <a:solidFill>
                  <a:schemeClr val="accent3">
                    <a:lumMod val="75000"/>
                  </a:schemeClr>
                </a:solidFill>
              </a:rPr>
              <a:t>of</a:t>
            </a:r>
            <a:r>
              <a:rPr lang="nb-NO" dirty="0">
                <a:solidFill>
                  <a:schemeClr val="accent3">
                    <a:lumMod val="75000"/>
                  </a:schemeClr>
                </a:solidFill>
              </a:rPr>
              <a:t> </a:t>
            </a:r>
            <a:r>
              <a:rPr lang="nb-NO" dirty="0" err="1">
                <a:solidFill>
                  <a:schemeClr val="accent3">
                    <a:lumMod val="75000"/>
                  </a:schemeClr>
                </a:solidFill>
              </a:rPr>
              <a:t>puryvate</a:t>
            </a:r>
            <a:r>
              <a:rPr lang="nb-NO" dirty="0">
                <a:solidFill>
                  <a:schemeClr val="accent3">
                    <a:lumMod val="75000"/>
                  </a:schemeClr>
                </a:solidFill>
              </a:rPr>
              <a:t>.</a:t>
            </a:r>
          </a:p>
          <a:p>
            <a:pPr>
              <a:spcAft>
                <a:spcPts val="1200"/>
              </a:spcAft>
            </a:pPr>
            <a:r>
              <a:rPr lang="nb-NO" dirty="0">
                <a:solidFill>
                  <a:schemeClr val="accent3">
                    <a:lumMod val="75000"/>
                  </a:schemeClr>
                </a:solidFill>
              </a:rPr>
              <a:t>This </a:t>
            </a:r>
            <a:r>
              <a:rPr lang="nb-NO" dirty="0" err="1">
                <a:solidFill>
                  <a:schemeClr val="accent3">
                    <a:lumMod val="75000"/>
                  </a:schemeClr>
                </a:solidFill>
              </a:rPr>
              <a:t>enables</a:t>
            </a:r>
            <a:r>
              <a:rPr lang="nb-NO" dirty="0">
                <a:solidFill>
                  <a:schemeClr val="accent3">
                    <a:lumMod val="75000"/>
                  </a:schemeClr>
                </a:solidFill>
              </a:rPr>
              <a:t> </a:t>
            </a:r>
            <a:r>
              <a:rPr lang="nb-NO" dirty="0" err="1">
                <a:solidFill>
                  <a:schemeClr val="accent3">
                    <a:lumMod val="75000"/>
                  </a:schemeClr>
                </a:solidFill>
              </a:rPr>
              <a:t>utilization</a:t>
            </a:r>
            <a:r>
              <a:rPr lang="nb-NO" dirty="0">
                <a:solidFill>
                  <a:schemeClr val="accent3">
                    <a:lumMod val="75000"/>
                  </a:schemeClr>
                </a:solidFill>
              </a:rPr>
              <a:t> </a:t>
            </a:r>
            <a:r>
              <a:rPr lang="nb-NO" dirty="0" err="1">
                <a:solidFill>
                  <a:schemeClr val="accent3">
                    <a:lumMod val="75000"/>
                  </a:schemeClr>
                </a:solidFill>
              </a:rPr>
              <a:t>of</a:t>
            </a:r>
            <a:r>
              <a:rPr lang="nb-NO" dirty="0">
                <a:solidFill>
                  <a:schemeClr val="accent3">
                    <a:lumMod val="75000"/>
                  </a:schemeClr>
                </a:solidFill>
              </a:rPr>
              <a:t> intermediates for </a:t>
            </a:r>
            <a:r>
              <a:rPr lang="nb-NO" dirty="0" err="1">
                <a:solidFill>
                  <a:schemeClr val="accent3">
                    <a:lumMod val="75000"/>
                  </a:schemeClr>
                </a:solidFill>
              </a:rPr>
              <a:t>other</a:t>
            </a:r>
            <a:r>
              <a:rPr lang="nb-NO" dirty="0">
                <a:solidFill>
                  <a:schemeClr val="accent3">
                    <a:lumMod val="75000"/>
                  </a:schemeClr>
                </a:solidFill>
              </a:rPr>
              <a:t> purposes </a:t>
            </a:r>
          </a:p>
        </p:txBody>
      </p:sp>
      <p:sp>
        <p:nvSpPr>
          <p:cNvPr id="4" name="TextBox 3"/>
          <p:cNvSpPr txBox="1"/>
          <p:nvPr/>
        </p:nvSpPr>
        <p:spPr>
          <a:xfrm>
            <a:off x="7236296" y="95403"/>
            <a:ext cx="1680268" cy="307777"/>
          </a:xfrm>
          <a:prstGeom prst="rect">
            <a:avLst/>
          </a:prstGeom>
          <a:noFill/>
          <a:ln>
            <a:solidFill>
              <a:schemeClr val="tx1"/>
            </a:solidFill>
          </a:ln>
        </p:spPr>
        <p:txBody>
          <a:bodyPr wrap="none" rtlCol="0">
            <a:spAutoFit/>
          </a:bodyPr>
          <a:lstStyle/>
          <a:p>
            <a:r>
              <a:rPr lang="nb-NO" sz="1400" dirty="0"/>
              <a:t>Benjamin, 2012, Cell</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1268760"/>
            <a:ext cx="3342016" cy="5472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7884368" y="1268760"/>
            <a:ext cx="720080"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7" name="Rectangle 6"/>
          <p:cNvSpPr/>
          <p:nvPr/>
        </p:nvSpPr>
        <p:spPr>
          <a:xfrm>
            <a:off x="6876256" y="2276872"/>
            <a:ext cx="1728192" cy="864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p:cNvSpPr/>
          <p:nvPr/>
        </p:nvSpPr>
        <p:spPr>
          <a:xfrm>
            <a:off x="6747064" y="3501008"/>
            <a:ext cx="1671008" cy="936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9" name="Rectangle 8"/>
          <p:cNvSpPr/>
          <p:nvPr/>
        </p:nvSpPr>
        <p:spPr>
          <a:xfrm>
            <a:off x="5076056" y="3501008"/>
            <a:ext cx="1368152" cy="12241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11" name="Rectangle 10"/>
          <p:cNvSpPr/>
          <p:nvPr/>
        </p:nvSpPr>
        <p:spPr>
          <a:xfrm>
            <a:off x="6012160" y="4113076"/>
            <a:ext cx="576064" cy="324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2" name="Rectangle 11"/>
          <p:cNvSpPr/>
          <p:nvPr/>
        </p:nvSpPr>
        <p:spPr>
          <a:xfrm>
            <a:off x="4860032" y="4653136"/>
            <a:ext cx="504056" cy="864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6" name="TextBox 5"/>
          <p:cNvSpPr txBox="1"/>
          <p:nvPr/>
        </p:nvSpPr>
        <p:spPr>
          <a:xfrm>
            <a:off x="5545544" y="4113076"/>
            <a:ext cx="941283" cy="461665"/>
          </a:xfrm>
          <a:prstGeom prst="rect">
            <a:avLst/>
          </a:prstGeom>
          <a:noFill/>
          <a:ln w="25400">
            <a:solidFill>
              <a:schemeClr val="accent3">
                <a:lumMod val="75000"/>
              </a:schemeClr>
            </a:solidFill>
          </a:ln>
        </p:spPr>
        <p:txBody>
          <a:bodyPr wrap="none" rtlCol="0">
            <a:spAutoFit/>
          </a:bodyPr>
          <a:lstStyle/>
          <a:p>
            <a:r>
              <a:rPr lang="nb-NO" sz="2400" b="1" dirty="0">
                <a:solidFill>
                  <a:schemeClr val="accent3">
                    <a:lumMod val="75000"/>
                  </a:schemeClr>
                </a:solidFill>
              </a:rPr>
              <a:t>PKM2</a:t>
            </a:r>
          </a:p>
        </p:txBody>
      </p:sp>
      <p:sp>
        <p:nvSpPr>
          <p:cNvPr id="10" name="TextBox 9"/>
          <p:cNvSpPr txBox="1"/>
          <p:nvPr/>
        </p:nvSpPr>
        <p:spPr>
          <a:xfrm>
            <a:off x="7046694" y="3429000"/>
            <a:ext cx="1125629" cy="461665"/>
          </a:xfrm>
          <a:prstGeom prst="rect">
            <a:avLst/>
          </a:prstGeom>
          <a:noFill/>
          <a:ln w="25400">
            <a:solidFill>
              <a:schemeClr val="accent6">
                <a:lumMod val="75000"/>
              </a:schemeClr>
            </a:solidFill>
          </a:ln>
        </p:spPr>
        <p:txBody>
          <a:bodyPr wrap="none" rtlCol="0">
            <a:spAutoFit/>
          </a:bodyPr>
          <a:lstStyle/>
          <a:p>
            <a:r>
              <a:rPr lang="nb-NO" sz="2400" b="1" dirty="0">
                <a:solidFill>
                  <a:schemeClr val="accent6">
                    <a:lumMod val="75000"/>
                  </a:schemeClr>
                </a:solidFill>
              </a:rPr>
              <a:t>PHGDH</a:t>
            </a:r>
          </a:p>
        </p:txBody>
      </p:sp>
      <p:sp>
        <p:nvSpPr>
          <p:cNvPr id="13" name="TextBox 12"/>
          <p:cNvSpPr txBox="1"/>
          <p:nvPr/>
        </p:nvSpPr>
        <p:spPr>
          <a:xfrm>
            <a:off x="7668343" y="5147900"/>
            <a:ext cx="1098378" cy="461665"/>
          </a:xfrm>
          <a:prstGeom prst="rect">
            <a:avLst/>
          </a:prstGeom>
          <a:noFill/>
          <a:ln w="25400">
            <a:solidFill>
              <a:srgbClr val="0070C0"/>
            </a:solidFill>
          </a:ln>
        </p:spPr>
        <p:txBody>
          <a:bodyPr wrap="none" rtlCol="0">
            <a:spAutoFit/>
          </a:bodyPr>
          <a:lstStyle/>
          <a:p>
            <a:r>
              <a:rPr lang="nb-NO" sz="2400" b="1" dirty="0">
                <a:solidFill>
                  <a:srgbClr val="0070C0"/>
                </a:solidFill>
              </a:rPr>
              <a:t>IDH1/2</a:t>
            </a:r>
          </a:p>
        </p:txBody>
      </p:sp>
    </p:spTree>
    <p:extLst>
      <p:ext uri="{BB962C8B-B14F-4D97-AF65-F5344CB8AC3E}">
        <p14:creationId xmlns:p14="http://schemas.microsoft.com/office/powerpoint/2010/main" val="2524875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916832"/>
            <a:ext cx="8229600" cy="5069160"/>
          </a:xfrm>
        </p:spPr>
        <p:txBody>
          <a:bodyPr>
            <a:normAutofit/>
          </a:bodyPr>
          <a:lstStyle/>
          <a:p>
            <a:pPr>
              <a:spcAft>
                <a:spcPts val="1200"/>
              </a:spcAft>
            </a:pPr>
            <a:r>
              <a:rPr lang="nb-NO" sz="2000" dirty="0" err="1"/>
              <a:t>Variations</a:t>
            </a:r>
            <a:r>
              <a:rPr lang="nb-NO" sz="2000" dirty="0"/>
              <a:t> </a:t>
            </a:r>
            <a:r>
              <a:rPr lang="nb-NO" sz="2000" dirty="0" err="1"/>
              <a:t>caused</a:t>
            </a:r>
            <a:r>
              <a:rPr lang="nb-NO" sz="2000" dirty="0"/>
              <a:t> by </a:t>
            </a:r>
            <a:r>
              <a:rPr lang="nb-NO" sz="2000" dirty="0" err="1"/>
              <a:t>nucleotide</a:t>
            </a:r>
            <a:r>
              <a:rPr lang="nb-NO" sz="2000" dirty="0"/>
              <a:t> </a:t>
            </a:r>
            <a:r>
              <a:rPr lang="nb-NO" sz="2000" dirty="0" err="1"/>
              <a:t>substitutions</a:t>
            </a:r>
            <a:r>
              <a:rPr lang="nb-NO" sz="2000" dirty="0"/>
              <a:t> (</a:t>
            </a:r>
            <a:r>
              <a:rPr lang="nb-NO" sz="2000" b="1" dirty="0" err="1"/>
              <a:t>mutations</a:t>
            </a:r>
            <a:r>
              <a:rPr lang="nb-NO" sz="2000" dirty="0"/>
              <a:t> and </a:t>
            </a:r>
            <a:r>
              <a:rPr lang="nb-NO" sz="2000" b="1" dirty="0"/>
              <a:t>RNA-</a:t>
            </a:r>
            <a:r>
              <a:rPr lang="nb-NO" sz="2000" b="1" dirty="0" err="1"/>
              <a:t>editing</a:t>
            </a:r>
            <a:r>
              <a:rPr lang="nb-NO" sz="2000" dirty="0"/>
              <a:t>), </a:t>
            </a:r>
            <a:r>
              <a:rPr lang="nb-NO" sz="2000" dirty="0" err="1"/>
              <a:t>deletions</a:t>
            </a:r>
            <a:r>
              <a:rPr lang="nb-NO" sz="2000" dirty="0"/>
              <a:t> and </a:t>
            </a:r>
            <a:r>
              <a:rPr lang="nb-NO" sz="2000" dirty="0" err="1"/>
              <a:t>insertions</a:t>
            </a:r>
            <a:endParaRPr lang="nb-NO" sz="2000" dirty="0"/>
          </a:p>
          <a:p>
            <a:pPr>
              <a:spcAft>
                <a:spcPts val="1200"/>
              </a:spcAft>
            </a:pPr>
            <a:r>
              <a:rPr lang="nb-NO" sz="2000" b="1" dirty="0"/>
              <a:t>Read-</a:t>
            </a:r>
            <a:r>
              <a:rPr lang="nb-NO" sz="2000" b="1" dirty="0" err="1"/>
              <a:t>Through</a:t>
            </a:r>
            <a:r>
              <a:rPr lang="nb-NO" sz="2000" b="1" dirty="0"/>
              <a:t> </a:t>
            </a:r>
            <a:r>
              <a:rPr lang="nb-NO" sz="2000" b="1" dirty="0" err="1"/>
              <a:t>transcripts</a:t>
            </a:r>
            <a:r>
              <a:rPr lang="nb-NO" sz="2000" dirty="0"/>
              <a:t>, genes </a:t>
            </a:r>
            <a:r>
              <a:rPr lang="nb-NO" sz="2000" dirty="0" err="1"/>
              <a:t>borrowing</a:t>
            </a:r>
            <a:r>
              <a:rPr lang="nb-NO" sz="2000" dirty="0"/>
              <a:t> </a:t>
            </a:r>
            <a:r>
              <a:rPr lang="nb-NO" sz="2000" dirty="0" err="1"/>
              <a:t>exons</a:t>
            </a:r>
            <a:r>
              <a:rPr lang="nb-NO" sz="2000" dirty="0"/>
              <a:t> from </a:t>
            </a:r>
            <a:r>
              <a:rPr lang="nb-NO" sz="2000" dirty="0" err="1"/>
              <a:t>neighbouring</a:t>
            </a:r>
            <a:r>
              <a:rPr lang="nb-NO" sz="2000" dirty="0"/>
              <a:t> genes</a:t>
            </a:r>
          </a:p>
          <a:p>
            <a:r>
              <a:rPr lang="nb-NO" sz="2000" b="1" dirty="0"/>
              <a:t>Gene-</a:t>
            </a:r>
            <a:r>
              <a:rPr lang="nb-NO" sz="2000" b="1" dirty="0" err="1"/>
              <a:t>fusions</a:t>
            </a:r>
            <a:r>
              <a:rPr lang="nb-NO" sz="2000" dirty="0"/>
              <a:t>. </a:t>
            </a:r>
            <a:r>
              <a:rPr lang="nb-NO" sz="2000" dirty="0" err="1"/>
              <a:t>Fusions</a:t>
            </a:r>
            <a:r>
              <a:rPr lang="nb-NO" sz="2000" dirty="0"/>
              <a:t> </a:t>
            </a:r>
            <a:r>
              <a:rPr lang="nb-NO" sz="2000" dirty="0" err="1"/>
              <a:t>of</a:t>
            </a:r>
            <a:r>
              <a:rPr lang="nb-NO" sz="2000" dirty="0"/>
              <a:t> </a:t>
            </a:r>
            <a:r>
              <a:rPr lang="nb-NO" sz="2000" dirty="0" err="1"/>
              <a:t>distant</a:t>
            </a:r>
            <a:r>
              <a:rPr lang="nb-NO" sz="2000" dirty="0"/>
              <a:t> </a:t>
            </a:r>
            <a:r>
              <a:rPr lang="nb-NO" sz="2000" dirty="0" err="1"/>
              <a:t>transcripts</a:t>
            </a:r>
            <a:r>
              <a:rPr lang="nb-NO" sz="2000" dirty="0"/>
              <a:t> by </a:t>
            </a:r>
            <a:r>
              <a:rPr lang="nb-NO" sz="2000" dirty="0" err="1"/>
              <a:t>chromosomal</a:t>
            </a:r>
            <a:r>
              <a:rPr lang="nb-NO" sz="2000" dirty="0"/>
              <a:t> </a:t>
            </a:r>
            <a:r>
              <a:rPr lang="nb-NO" sz="2000" dirty="0" err="1"/>
              <a:t>allocations</a:t>
            </a:r>
            <a:endParaRPr lang="nb-NO" sz="2000" dirty="0"/>
          </a:p>
          <a:p>
            <a:pPr lvl="1">
              <a:spcAft>
                <a:spcPts val="1200"/>
              </a:spcAft>
            </a:pPr>
            <a:r>
              <a:rPr lang="nb-NO" sz="1800" i="1" dirty="0" err="1"/>
              <a:t>Can</a:t>
            </a:r>
            <a:r>
              <a:rPr lang="nb-NO" sz="1800" i="1" dirty="0"/>
              <a:t> be </a:t>
            </a:r>
            <a:r>
              <a:rPr lang="nb-NO" sz="1800" i="1" dirty="0" err="1"/>
              <a:t>both</a:t>
            </a:r>
            <a:r>
              <a:rPr lang="nb-NO" sz="1800" i="1" dirty="0"/>
              <a:t> </a:t>
            </a:r>
            <a:r>
              <a:rPr lang="nb-NO" sz="1800" i="1" dirty="0" err="1"/>
              <a:t>intra</a:t>
            </a:r>
            <a:r>
              <a:rPr lang="nb-NO" sz="1800" i="1" dirty="0"/>
              <a:t> and </a:t>
            </a:r>
            <a:r>
              <a:rPr lang="nb-NO" sz="1800" i="1" dirty="0" err="1"/>
              <a:t>inter-chromosomal</a:t>
            </a:r>
            <a:endParaRPr lang="nb-NO" sz="1800" i="1" dirty="0"/>
          </a:p>
          <a:p>
            <a:pPr>
              <a:spcAft>
                <a:spcPts val="1200"/>
              </a:spcAft>
            </a:pPr>
            <a:r>
              <a:rPr lang="nb-NO" sz="2000" dirty="0"/>
              <a:t>«</a:t>
            </a:r>
            <a:r>
              <a:rPr lang="nb-NO" sz="2000" b="1" dirty="0" err="1"/>
              <a:t>Chimeric</a:t>
            </a:r>
            <a:r>
              <a:rPr lang="nb-NO" sz="2000" b="1" dirty="0"/>
              <a:t> </a:t>
            </a:r>
            <a:r>
              <a:rPr lang="nb-NO" sz="2000" b="1" dirty="0" err="1"/>
              <a:t>transcript</a:t>
            </a:r>
            <a:r>
              <a:rPr lang="nb-NO" sz="2000" dirty="0"/>
              <a:t>» is a term used for </a:t>
            </a:r>
            <a:r>
              <a:rPr lang="nb-NO" sz="2000" dirty="0" err="1"/>
              <a:t>both</a:t>
            </a:r>
            <a:r>
              <a:rPr lang="nb-NO" sz="2000" dirty="0"/>
              <a:t> gene </a:t>
            </a:r>
            <a:r>
              <a:rPr lang="nb-NO" sz="2000" dirty="0" err="1"/>
              <a:t>fusions</a:t>
            </a:r>
            <a:r>
              <a:rPr lang="nb-NO" sz="2000" dirty="0"/>
              <a:t> and </a:t>
            </a:r>
            <a:r>
              <a:rPr lang="nb-NO" sz="2000" dirty="0" err="1"/>
              <a:t>read-through</a:t>
            </a:r>
            <a:r>
              <a:rPr lang="nb-NO" sz="2000" dirty="0"/>
              <a:t> </a:t>
            </a:r>
            <a:r>
              <a:rPr lang="nb-NO" sz="2000" dirty="0" err="1"/>
              <a:t>transcripts</a:t>
            </a:r>
            <a:endParaRPr lang="nb-NO" sz="2000" dirty="0"/>
          </a:p>
          <a:p>
            <a:pPr marL="0" indent="0">
              <a:spcAft>
                <a:spcPts val="600"/>
              </a:spcAft>
              <a:buNone/>
            </a:pPr>
            <a:endParaRPr lang="nb-NO" dirty="0"/>
          </a:p>
        </p:txBody>
      </p:sp>
      <p:sp>
        <p:nvSpPr>
          <p:cNvPr id="5" name="Title 1"/>
          <p:cNvSpPr>
            <a:spLocks noGrp="1"/>
          </p:cNvSpPr>
          <p:nvPr>
            <p:ph type="title"/>
          </p:nvPr>
        </p:nvSpPr>
        <p:spPr/>
        <p:txBody>
          <a:bodyPr>
            <a:normAutofit fontScale="90000"/>
          </a:bodyPr>
          <a:lstStyle/>
          <a:p>
            <a:r>
              <a:rPr lang="nb-NO" sz="4000" b="1" dirty="0" err="1">
                <a:solidFill>
                  <a:srgbClr val="0070C0"/>
                </a:solidFill>
              </a:rPr>
              <a:t>Exciting</a:t>
            </a:r>
            <a:r>
              <a:rPr lang="nb-NO" sz="4000" b="1" dirty="0">
                <a:solidFill>
                  <a:srgbClr val="0070C0"/>
                </a:solidFill>
              </a:rPr>
              <a:t> times!</a:t>
            </a:r>
            <a:br>
              <a:rPr lang="nb-NO" sz="4000" b="1" dirty="0">
                <a:solidFill>
                  <a:srgbClr val="0070C0"/>
                </a:solidFill>
              </a:rPr>
            </a:br>
            <a:r>
              <a:rPr lang="nb-NO" sz="3100" i="1" dirty="0" err="1">
                <a:solidFill>
                  <a:srgbClr val="0070C0"/>
                </a:solidFill>
              </a:rPr>
              <a:t>Isoforms</a:t>
            </a:r>
            <a:r>
              <a:rPr lang="nb-NO" sz="3100" i="1" dirty="0">
                <a:solidFill>
                  <a:srgbClr val="0070C0"/>
                </a:solidFill>
              </a:rPr>
              <a:t>, gene </a:t>
            </a:r>
            <a:r>
              <a:rPr lang="nb-NO" sz="3100" i="1" dirty="0" err="1">
                <a:solidFill>
                  <a:srgbClr val="0070C0"/>
                </a:solidFill>
              </a:rPr>
              <a:t>fusions</a:t>
            </a:r>
            <a:r>
              <a:rPr lang="nb-NO" sz="3100" i="1" dirty="0">
                <a:solidFill>
                  <a:srgbClr val="0070C0"/>
                </a:solidFill>
              </a:rPr>
              <a:t> and </a:t>
            </a:r>
            <a:r>
              <a:rPr lang="nb-NO" sz="3100" i="1" dirty="0" err="1">
                <a:solidFill>
                  <a:srgbClr val="0070C0"/>
                </a:solidFill>
              </a:rPr>
              <a:t>chimeric</a:t>
            </a:r>
            <a:r>
              <a:rPr lang="nb-NO" sz="3100" i="1" dirty="0">
                <a:solidFill>
                  <a:srgbClr val="0070C0"/>
                </a:solidFill>
              </a:rPr>
              <a:t> </a:t>
            </a:r>
            <a:r>
              <a:rPr lang="nb-NO" sz="3100" i="1" dirty="0" err="1">
                <a:solidFill>
                  <a:srgbClr val="0070C0"/>
                </a:solidFill>
              </a:rPr>
              <a:t>transcripts</a:t>
            </a:r>
            <a:r>
              <a:rPr lang="nb-NO" sz="3100" i="1" dirty="0">
                <a:solidFill>
                  <a:srgbClr val="0070C0"/>
                </a:solidFill>
              </a:rPr>
              <a:t> – a gene is more </a:t>
            </a:r>
            <a:r>
              <a:rPr lang="nb-NO" sz="3100" i="1" dirty="0" err="1">
                <a:solidFill>
                  <a:srgbClr val="0070C0"/>
                </a:solidFill>
              </a:rPr>
              <a:t>than</a:t>
            </a:r>
            <a:r>
              <a:rPr lang="nb-NO" sz="3100" i="1" dirty="0">
                <a:solidFill>
                  <a:srgbClr val="0070C0"/>
                </a:solidFill>
              </a:rPr>
              <a:t> a gene!</a:t>
            </a:r>
          </a:p>
        </p:txBody>
      </p:sp>
    </p:spTree>
    <p:extLst>
      <p:ext uri="{BB962C8B-B14F-4D97-AF65-F5344CB8AC3E}">
        <p14:creationId xmlns:p14="http://schemas.microsoft.com/office/powerpoint/2010/main" val="2888500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sz="2400" b="1" dirty="0"/>
              <a:t>Cooperative </a:t>
            </a:r>
            <a:r>
              <a:rPr lang="nb-NO" sz="2400" b="1" dirty="0" err="1"/>
              <a:t>effects</a:t>
            </a:r>
            <a:r>
              <a:rPr lang="nb-NO" sz="2400" b="1" dirty="0"/>
              <a:t> </a:t>
            </a:r>
            <a:r>
              <a:rPr lang="nb-NO" sz="2400" b="1" dirty="0" err="1"/>
              <a:t>of</a:t>
            </a:r>
            <a:r>
              <a:rPr lang="nb-NO" sz="2400" b="1" dirty="0"/>
              <a:t> </a:t>
            </a:r>
            <a:r>
              <a:rPr lang="nb-NO" sz="2400" b="1" dirty="0" err="1"/>
              <a:t>isoforms</a:t>
            </a:r>
            <a:r>
              <a:rPr lang="nb-NO" sz="2400" b="1" dirty="0"/>
              <a:t>, </a:t>
            </a:r>
            <a:r>
              <a:rPr lang="nb-NO" sz="2400" b="1" dirty="0" err="1"/>
              <a:t>expression</a:t>
            </a:r>
            <a:r>
              <a:rPr lang="nb-NO" sz="2400" b="1" dirty="0"/>
              <a:t> </a:t>
            </a:r>
            <a:r>
              <a:rPr lang="nb-NO" sz="2400" b="1" dirty="0" err="1"/>
              <a:t>changes</a:t>
            </a:r>
            <a:r>
              <a:rPr lang="nb-NO" sz="2400" b="1" dirty="0"/>
              <a:t> and </a:t>
            </a:r>
            <a:r>
              <a:rPr lang="nb-NO" sz="2400" b="1" dirty="0" err="1"/>
              <a:t>mutations</a:t>
            </a:r>
            <a:r>
              <a:rPr lang="nb-NO" sz="2400" b="1" dirty="0"/>
              <a:t> – an </a:t>
            </a:r>
            <a:r>
              <a:rPr lang="nb-NO" sz="2400" b="1" dirty="0" err="1"/>
              <a:t>example</a:t>
            </a:r>
            <a:r>
              <a:rPr lang="nb-NO" sz="2400" b="1" dirty="0"/>
              <a:t> from cancer </a:t>
            </a:r>
            <a:r>
              <a:rPr lang="nb-NO" sz="2400" b="1" dirty="0" err="1"/>
              <a:t>metabolism</a:t>
            </a:r>
            <a:endParaRPr lang="nb-NO" sz="2400" b="1" dirty="0"/>
          </a:p>
        </p:txBody>
      </p:sp>
      <p:sp>
        <p:nvSpPr>
          <p:cNvPr id="3" name="Content Placeholder 2"/>
          <p:cNvSpPr>
            <a:spLocks noGrp="1"/>
          </p:cNvSpPr>
          <p:nvPr>
            <p:ph idx="1"/>
          </p:nvPr>
        </p:nvSpPr>
        <p:spPr>
          <a:xfrm>
            <a:off x="457200" y="1600200"/>
            <a:ext cx="3682752" cy="4853136"/>
          </a:xfrm>
        </p:spPr>
        <p:txBody>
          <a:bodyPr>
            <a:normAutofit/>
          </a:bodyPr>
          <a:lstStyle/>
          <a:p>
            <a:r>
              <a:rPr lang="nb-NO" sz="2600" dirty="0" err="1">
                <a:solidFill>
                  <a:schemeClr val="accent6">
                    <a:lumMod val="75000"/>
                  </a:schemeClr>
                </a:solidFill>
              </a:rPr>
              <a:t>Increased</a:t>
            </a:r>
            <a:r>
              <a:rPr lang="nb-NO" sz="2600" dirty="0">
                <a:solidFill>
                  <a:schemeClr val="accent6">
                    <a:lumMod val="75000"/>
                  </a:schemeClr>
                </a:solidFill>
              </a:rPr>
              <a:t> </a:t>
            </a:r>
            <a:r>
              <a:rPr lang="nb-NO" sz="2600" dirty="0" err="1">
                <a:solidFill>
                  <a:schemeClr val="accent6">
                    <a:lumMod val="75000"/>
                  </a:schemeClr>
                </a:solidFill>
              </a:rPr>
              <a:t>expression</a:t>
            </a:r>
            <a:r>
              <a:rPr lang="nb-NO" sz="2600" dirty="0">
                <a:solidFill>
                  <a:schemeClr val="accent6">
                    <a:lumMod val="75000"/>
                  </a:schemeClr>
                </a:solidFill>
              </a:rPr>
              <a:t> </a:t>
            </a:r>
            <a:r>
              <a:rPr lang="nb-NO" sz="2600" dirty="0" err="1">
                <a:solidFill>
                  <a:schemeClr val="accent6">
                    <a:lumMod val="75000"/>
                  </a:schemeClr>
                </a:solidFill>
              </a:rPr>
              <a:t>of</a:t>
            </a:r>
            <a:r>
              <a:rPr lang="nb-NO" sz="2600" dirty="0">
                <a:solidFill>
                  <a:schemeClr val="accent6">
                    <a:lumMod val="75000"/>
                  </a:schemeClr>
                </a:solidFill>
              </a:rPr>
              <a:t> PHGDH </a:t>
            </a:r>
          </a:p>
          <a:p>
            <a:pPr lvl="1">
              <a:spcAft>
                <a:spcPts val="1200"/>
              </a:spcAft>
            </a:pPr>
            <a:r>
              <a:rPr lang="nb-NO" sz="2000" i="1" dirty="0" err="1">
                <a:solidFill>
                  <a:schemeClr val="accent6">
                    <a:lumMod val="75000"/>
                  </a:schemeClr>
                </a:solidFill>
              </a:rPr>
              <a:t>diverts</a:t>
            </a:r>
            <a:r>
              <a:rPr lang="nb-NO" sz="2000" i="1" dirty="0">
                <a:solidFill>
                  <a:schemeClr val="accent6">
                    <a:lumMod val="75000"/>
                  </a:schemeClr>
                </a:solidFill>
              </a:rPr>
              <a:t> products in </a:t>
            </a:r>
            <a:r>
              <a:rPr lang="nb-NO" sz="2000" i="1" dirty="0" err="1">
                <a:solidFill>
                  <a:schemeClr val="accent6">
                    <a:lumMod val="75000"/>
                  </a:schemeClr>
                </a:solidFill>
              </a:rPr>
              <a:t>the</a:t>
            </a:r>
            <a:r>
              <a:rPr lang="nb-NO" sz="2000" i="1" dirty="0">
                <a:solidFill>
                  <a:schemeClr val="accent6">
                    <a:lumMod val="75000"/>
                  </a:schemeClr>
                </a:solidFill>
              </a:rPr>
              <a:t> </a:t>
            </a:r>
            <a:r>
              <a:rPr lang="nb-NO" sz="2000" i="1" dirty="0" err="1">
                <a:solidFill>
                  <a:schemeClr val="accent6">
                    <a:lumMod val="75000"/>
                  </a:schemeClr>
                </a:solidFill>
              </a:rPr>
              <a:t>glycolytic</a:t>
            </a:r>
            <a:r>
              <a:rPr lang="nb-NO" sz="2000" i="1" dirty="0">
                <a:solidFill>
                  <a:schemeClr val="accent6">
                    <a:lumMod val="75000"/>
                  </a:schemeClr>
                </a:solidFill>
              </a:rPr>
              <a:t> </a:t>
            </a:r>
            <a:r>
              <a:rPr lang="nb-NO" sz="2000" i="1" dirty="0" err="1">
                <a:solidFill>
                  <a:schemeClr val="accent6">
                    <a:lumMod val="75000"/>
                  </a:schemeClr>
                </a:solidFill>
              </a:rPr>
              <a:t>pathway</a:t>
            </a:r>
            <a:r>
              <a:rPr lang="nb-NO" sz="2000" i="1" dirty="0">
                <a:solidFill>
                  <a:schemeClr val="accent6">
                    <a:lumMod val="75000"/>
                  </a:schemeClr>
                </a:solidFill>
              </a:rPr>
              <a:t> to amino acid </a:t>
            </a:r>
            <a:r>
              <a:rPr lang="nb-NO" sz="2000" i="1" dirty="0" err="1">
                <a:solidFill>
                  <a:schemeClr val="accent6">
                    <a:lumMod val="75000"/>
                  </a:schemeClr>
                </a:solidFill>
              </a:rPr>
              <a:t>synthesis</a:t>
            </a:r>
            <a:endParaRPr lang="nb-NO" sz="2000" i="1" dirty="0">
              <a:solidFill>
                <a:schemeClr val="accent6">
                  <a:lumMod val="75000"/>
                </a:schemeClr>
              </a:solidFill>
            </a:endParaRPr>
          </a:p>
          <a:p>
            <a:pPr>
              <a:spcAft>
                <a:spcPts val="1200"/>
              </a:spcAft>
            </a:pPr>
            <a:r>
              <a:rPr lang="nb-NO" sz="2400" dirty="0" err="1">
                <a:solidFill>
                  <a:schemeClr val="accent6">
                    <a:lumMod val="75000"/>
                  </a:schemeClr>
                </a:solidFill>
              </a:rPr>
              <a:t>Increased</a:t>
            </a:r>
            <a:r>
              <a:rPr lang="nb-NO" sz="2400" dirty="0">
                <a:solidFill>
                  <a:schemeClr val="accent6">
                    <a:lumMod val="75000"/>
                  </a:schemeClr>
                </a:solidFill>
              </a:rPr>
              <a:t> </a:t>
            </a:r>
            <a:r>
              <a:rPr lang="nb-NO" sz="2400" dirty="0" err="1">
                <a:solidFill>
                  <a:schemeClr val="accent6">
                    <a:lumMod val="75000"/>
                  </a:schemeClr>
                </a:solidFill>
              </a:rPr>
              <a:t>expression</a:t>
            </a:r>
            <a:r>
              <a:rPr lang="nb-NO" sz="2400" dirty="0">
                <a:solidFill>
                  <a:schemeClr val="accent6">
                    <a:lumMod val="75000"/>
                  </a:schemeClr>
                </a:solidFill>
              </a:rPr>
              <a:t> </a:t>
            </a:r>
            <a:r>
              <a:rPr lang="nb-NO" sz="2400" dirty="0" err="1">
                <a:solidFill>
                  <a:schemeClr val="accent6">
                    <a:lumMod val="75000"/>
                  </a:schemeClr>
                </a:solidFill>
              </a:rPr>
              <a:t>can</a:t>
            </a:r>
            <a:r>
              <a:rPr lang="nb-NO" sz="2400" dirty="0">
                <a:solidFill>
                  <a:schemeClr val="accent6">
                    <a:lumMod val="75000"/>
                  </a:schemeClr>
                </a:solidFill>
              </a:rPr>
              <a:t> be due to </a:t>
            </a:r>
            <a:r>
              <a:rPr lang="nb-NO" sz="2400" dirty="0" err="1">
                <a:solidFill>
                  <a:schemeClr val="accent6">
                    <a:lumMod val="75000"/>
                  </a:schemeClr>
                </a:solidFill>
              </a:rPr>
              <a:t>amplification</a:t>
            </a:r>
            <a:r>
              <a:rPr lang="nb-NO" sz="2400" dirty="0">
                <a:solidFill>
                  <a:schemeClr val="accent6">
                    <a:lumMod val="75000"/>
                  </a:schemeClr>
                </a:solidFill>
              </a:rPr>
              <a:t> </a:t>
            </a:r>
            <a:r>
              <a:rPr lang="nb-NO" sz="2400" dirty="0" err="1">
                <a:solidFill>
                  <a:schemeClr val="accent6">
                    <a:lumMod val="75000"/>
                  </a:schemeClr>
                </a:solidFill>
              </a:rPr>
              <a:t>of</a:t>
            </a:r>
            <a:r>
              <a:rPr lang="nb-NO" sz="2400" dirty="0">
                <a:solidFill>
                  <a:schemeClr val="accent6">
                    <a:lumMod val="75000"/>
                  </a:schemeClr>
                </a:solidFill>
              </a:rPr>
              <a:t> </a:t>
            </a:r>
            <a:r>
              <a:rPr lang="nb-NO" sz="2400" dirty="0" err="1">
                <a:solidFill>
                  <a:schemeClr val="accent6">
                    <a:lumMod val="75000"/>
                  </a:schemeClr>
                </a:solidFill>
              </a:rPr>
              <a:t>copy</a:t>
            </a:r>
            <a:r>
              <a:rPr lang="nb-NO" sz="2400" dirty="0">
                <a:solidFill>
                  <a:schemeClr val="accent6">
                    <a:lumMod val="75000"/>
                  </a:schemeClr>
                </a:solidFill>
              </a:rPr>
              <a:t> </a:t>
            </a:r>
            <a:r>
              <a:rPr lang="nb-NO" sz="2400" dirty="0" err="1">
                <a:solidFill>
                  <a:schemeClr val="accent6">
                    <a:lumMod val="75000"/>
                  </a:schemeClr>
                </a:solidFill>
              </a:rPr>
              <a:t>number</a:t>
            </a:r>
            <a:endParaRPr lang="nb-NO" sz="2400" dirty="0">
              <a:solidFill>
                <a:schemeClr val="accent6">
                  <a:lumMod val="75000"/>
                </a:schemeClr>
              </a:solidFill>
            </a:endParaRPr>
          </a:p>
          <a:p>
            <a:pPr>
              <a:spcAft>
                <a:spcPts val="1200"/>
              </a:spcAft>
            </a:pPr>
            <a:endParaRPr lang="nb-NO" dirty="0">
              <a:solidFill>
                <a:schemeClr val="accent3">
                  <a:lumMod val="75000"/>
                </a:schemeClr>
              </a:solidFill>
            </a:endParaRPr>
          </a:p>
        </p:txBody>
      </p:sp>
      <p:sp>
        <p:nvSpPr>
          <p:cNvPr id="4" name="TextBox 3"/>
          <p:cNvSpPr txBox="1"/>
          <p:nvPr/>
        </p:nvSpPr>
        <p:spPr>
          <a:xfrm>
            <a:off x="7236296" y="95403"/>
            <a:ext cx="1680268" cy="307777"/>
          </a:xfrm>
          <a:prstGeom prst="rect">
            <a:avLst/>
          </a:prstGeom>
          <a:noFill/>
          <a:ln>
            <a:solidFill>
              <a:schemeClr val="tx1"/>
            </a:solidFill>
          </a:ln>
        </p:spPr>
        <p:txBody>
          <a:bodyPr wrap="none" rtlCol="0">
            <a:spAutoFit/>
          </a:bodyPr>
          <a:lstStyle/>
          <a:p>
            <a:r>
              <a:rPr lang="nb-NO" sz="1400" dirty="0"/>
              <a:t>Benjamin, 2012, Cell</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1268760"/>
            <a:ext cx="3342016" cy="5472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7884368" y="1268760"/>
            <a:ext cx="720080"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7" name="Rectangle 6"/>
          <p:cNvSpPr/>
          <p:nvPr/>
        </p:nvSpPr>
        <p:spPr>
          <a:xfrm>
            <a:off x="6876256" y="2276872"/>
            <a:ext cx="1728192" cy="864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p:cNvSpPr/>
          <p:nvPr/>
        </p:nvSpPr>
        <p:spPr>
          <a:xfrm>
            <a:off x="6747064" y="3501008"/>
            <a:ext cx="1671008" cy="936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9" name="Rectangle 8"/>
          <p:cNvSpPr/>
          <p:nvPr/>
        </p:nvSpPr>
        <p:spPr>
          <a:xfrm>
            <a:off x="5076056" y="3501008"/>
            <a:ext cx="1368152" cy="12241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11" name="Rectangle 10"/>
          <p:cNvSpPr/>
          <p:nvPr/>
        </p:nvSpPr>
        <p:spPr>
          <a:xfrm>
            <a:off x="6012160" y="4113076"/>
            <a:ext cx="576064" cy="324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2" name="Rectangle 11"/>
          <p:cNvSpPr/>
          <p:nvPr/>
        </p:nvSpPr>
        <p:spPr>
          <a:xfrm>
            <a:off x="4860032" y="4653136"/>
            <a:ext cx="504056" cy="864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6" name="TextBox 5"/>
          <p:cNvSpPr txBox="1"/>
          <p:nvPr/>
        </p:nvSpPr>
        <p:spPr>
          <a:xfrm>
            <a:off x="5545544" y="4113076"/>
            <a:ext cx="941283" cy="461665"/>
          </a:xfrm>
          <a:prstGeom prst="rect">
            <a:avLst/>
          </a:prstGeom>
          <a:noFill/>
          <a:ln w="25400">
            <a:solidFill>
              <a:schemeClr val="accent3">
                <a:lumMod val="75000"/>
              </a:schemeClr>
            </a:solidFill>
          </a:ln>
        </p:spPr>
        <p:txBody>
          <a:bodyPr wrap="none" rtlCol="0">
            <a:spAutoFit/>
          </a:bodyPr>
          <a:lstStyle/>
          <a:p>
            <a:r>
              <a:rPr lang="nb-NO" sz="2400" b="1" dirty="0">
                <a:solidFill>
                  <a:schemeClr val="accent3">
                    <a:lumMod val="75000"/>
                  </a:schemeClr>
                </a:solidFill>
              </a:rPr>
              <a:t>PKM2</a:t>
            </a:r>
          </a:p>
        </p:txBody>
      </p:sp>
      <p:sp>
        <p:nvSpPr>
          <p:cNvPr id="10" name="TextBox 9"/>
          <p:cNvSpPr txBox="1"/>
          <p:nvPr/>
        </p:nvSpPr>
        <p:spPr>
          <a:xfrm>
            <a:off x="7046694" y="3429000"/>
            <a:ext cx="1125629" cy="461665"/>
          </a:xfrm>
          <a:prstGeom prst="rect">
            <a:avLst/>
          </a:prstGeom>
          <a:noFill/>
          <a:ln w="25400">
            <a:solidFill>
              <a:schemeClr val="accent6">
                <a:lumMod val="75000"/>
              </a:schemeClr>
            </a:solidFill>
          </a:ln>
        </p:spPr>
        <p:txBody>
          <a:bodyPr wrap="none" rtlCol="0">
            <a:spAutoFit/>
          </a:bodyPr>
          <a:lstStyle/>
          <a:p>
            <a:r>
              <a:rPr lang="nb-NO" sz="2400" b="1" dirty="0">
                <a:solidFill>
                  <a:schemeClr val="accent6">
                    <a:lumMod val="75000"/>
                  </a:schemeClr>
                </a:solidFill>
              </a:rPr>
              <a:t>PHGDH</a:t>
            </a:r>
          </a:p>
        </p:txBody>
      </p:sp>
      <p:sp>
        <p:nvSpPr>
          <p:cNvPr id="13" name="TextBox 12"/>
          <p:cNvSpPr txBox="1"/>
          <p:nvPr/>
        </p:nvSpPr>
        <p:spPr>
          <a:xfrm>
            <a:off x="7668343" y="5147900"/>
            <a:ext cx="1098378" cy="461665"/>
          </a:xfrm>
          <a:prstGeom prst="rect">
            <a:avLst/>
          </a:prstGeom>
          <a:noFill/>
          <a:ln w="25400">
            <a:solidFill>
              <a:srgbClr val="0070C0"/>
            </a:solidFill>
          </a:ln>
        </p:spPr>
        <p:txBody>
          <a:bodyPr wrap="none" rtlCol="0">
            <a:spAutoFit/>
          </a:bodyPr>
          <a:lstStyle/>
          <a:p>
            <a:r>
              <a:rPr lang="nb-NO" sz="2400" b="1" dirty="0">
                <a:solidFill>
                  <a:srgbClr val="0070C0"/>
                </a:solidFill>
              </a:rPr>
              <a:t>IDH1/2</a:t>
            </a:r>
          </a:p>
        </p:txBody>
      </p:sp>
    </p:spTree>
    <p:extLst>
      <p:ext uri="{BB962C8B-B14F-4D97-AF65-F5344CB8AC3E}">
        <p14:creationId xmlns:p14="http://schemas.microsoft.com/office/powerpoint/2010/main" val="38935369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sz="2400" b="1" dirty="0"/>
              <a:t>Cooperative </a:t>
            </a:r>
            <a:r>
              <a:rPr lang="nb-NO" sz="2400" b="1" dirty="0" err="1"/>
              <a:t>effects</a:t>
            </a:r>
            <a:r>
              <a:rPr lang="nb-NO" sz="2400" b="1" dirty="0"/>
              <a:t> </a:t>
            </a:r>
            <a:r>
              <a:rPr lang="nb-NO" sz="2400" b="1" dirty="0" err="1"/>
              <a:t>of</a:t>
            </a:r>
            <a:r>
              <a:rPr lang="nb-NO" sz="2400" b="1" dirty="0"/>
              <a:t> </a:t>
            </a:r>
            <a:r>
              <a:rPr lang="nb-NO" sz="2400" b="1" dirty="0" err="1"/>
              <a:t>isoforms</a:t>
            </a:r>
            <a:r>
              <a:rPr lang="nb-NO" sz="2400" b="1" dirty="0"/>
              <a:t>, </a:t>
            </a:r>
            <a:r>
              <a:rPr lang="nb-NO" sz="2400" b="1" dirty="0" err="1"/>
              <a:t>expression</a:t>
            </a:r>
            <a:r>
              <a:rPr lang="nb-NO" sz="2400" b="1" dirty="0"/>
              <a:t> </a:t>
            </a:r>
            <a:r>
              <a:rPr lang="nb-NO" sz="2400" b="1" dirty="0" err="1"/>
              <a:t>changes</a:t>
            </a:r>
            <a:r>
              <a:rPr lang="nb-NO" sz="2400" b="1" dirty="0"/>
              <a:t> and </a:t>
            </a:r>
            <a:r>
              <a:rPr lang="nb-NO" sz="2400" b="1" dirty="0" err="1"/>
              <a:t>mutations</a:t>
            </a:r>
            <a:r>
              <a:rPr lang="nb-NO" sz="2400" b="1" dirty="0"/>
              <a:t> – an </a:t>
            </a:r>
            <a:r>
              <a:rPr lang="nb-NO" sz="2400" b="1" dirty="0" err="1"/>
              <a:t>example</a:t>
            </a:r>
            <a:r>
              <a:rPr lang="nb-NO" sz="2400" b="1" dirty="0"/>
              <a:t> from cancer </a:t>
            </a:r>
            <a:r>
              <a:rPr lang="nb-NO" sz="2400" b="1" dirty="0" err="1"/>
              <a:t>metabolism</a:t>
            </a:r>
            <a:endParaRPr lang="nb-NO" sz="2400" b="1" dirty="0"/>
          </a:p>
        </p:txBody>
      </p:sp>
      <p:sp>
        <p:nvSpPr>
          <p:cNvPr id="3" name="Content Placeholder 2"/>
          <p:cNvSpPr>
            <a:spLocks noGrp="1"/>
          </p:cNvSpPr>
          <p:nvPr>
            <p:ph idx="1"/>
          </p:nvPr>
        </p:nvSpPr>
        <p:spPr>
          <a:xfrm>
            <a:off x="457200" y="1600200"/>
            <a:ext cx="3682752" cy="4853136"/>
          </a:xfrm>
        </p:spPr>
        <p:txBody>
          <a:bodyPr>
            <a:normAutofit fontScale="62500" lnSpcReduction="20000"/>
          </a:bodyPr>
          <a:lstStyle/>
          <a:p>
            <a:pPr>
              <a:spcAft>
                <a:spcPts val="1200"/>
              </a:spcAft>
            </a:pPr>
            <a:r>
              <a:rPr lang="nb-NO" dirty="0">
                <a:solidFill>
                  <a:srgbClr val="0070C0"/>
                </a:solidFill>
              </a:rPr>
              <a:t>IDH1 and IDH2is </a:t>
            </a:r>
            <a:r>
              <a:rPr lang="nb-NO" dirty="0" err="1">
                <a:solidFill>
                  <a:srgbClr val="0070C0"/>
                </a:solidFill>
              </a:rPr>
              <a:t>frequently</a:t>
            </a:r>
            <a:r>
              <a:rPr lang="nb-NO" dirty="0">
                <a:solidFill>
                  <a:srgbClr val="0070C0"/>
                </a:solidFill>
              </a:rPr>
              <a:t> </a:t>
            </a:r>
            <a:r>
              <a:rPr lang="nb-NO" b="1" dirty="0" err="1">
                <a:solidFill>
                  <a:srgbClr val="0070C0"/>
                </a:solidFill>
              </a:rPr>
              <a:t>mutated</a:t>
            </a:r>
            <a:r>
              <a:rPr lang="nb-NO" dirty="0">
                <a:solidFill>
                  <a:srgbClr val="0070C0"/>
                </a:solidFill>
              </a:rPr>
              <a:t> in cancer</a:t>
            </a:r>
          </a:p>
          <a:p>
            <a:r>
              <a:rPr lang="nb-NO" dirty="0" err="1">
                <a:solidFill>
                  <a:srgbClr val="0070C0"/>
                </a:solidFill>
              </a:rPr>
              <a:t>Perturbs</a:t>
            </a:r>
            <a:r>
              <a:rPr lang="nb-NO" dirty="0">
                <a:solidFill>
                  <a:srgbClr val="0070C0"/>
                </a:solidFill>
              </a:rPr>
              <a:t> </a:t>
            </a:r>
            <a:r>
              <a:rPr lang="nb-NO" dirty="0" err="1">
                <a:solidFill>
                  <a:srgbClr val="0070C0"/>
                </a:solidFill>
              </a:rPr>
              <a:t>the</a:t>
            </a:r>
            <a:r>
              <a:rPr lang="nb-NO" dirty="0">
                <a:solidFill>
                  <a:srgbClr val="0070C0"/>
                </a:solidFill>
              </a:rPr>
              <a:t> </a:t>
            </a:r>
            <a:r>
              <a:rPr lang="nb-NO" dirty="0" err="1">
                <a:solidFill>
                  <a:srgbClr val="0070C0"/>
                </a:solidFill>
              </a:rPr>
              <a:t>pathway</a:t>
            </a:r>
            <a:r>
              <a:rPr lang="nb-NO" dirty="0">
                <a:solidFill>
                  <a:srgbClr val="0070C0"/>
                </a:solidFill>
              </a:rPr>
              <a:t> </a:t>
            </a:r>
            <a:r>
              <a:rPr lang="nb-NO" dirty="0" err="1">
                <a:solidFill>
                  <a:srgbClr val="0070C0"/>
                </a:solidFill>
              </a:rPr>
              <a:t>of</a:t>
            </a:r>
            <a:r>
              <a:rPr lang="nb-NO" dirty="0">
                <a:solidFill>
                  <a:srgbClr val="0070C0"/>
                </a:solidFill>
              </a:rPr>
              <a:t> </a:t>
            </a:r>
            <a:r>
              <a:rPr lang="nb-NO" dirty="0" err="1">
                <a:solidFill>
                  <a:srgbClr val="0070C0"/>
                </a:solidFill>
              </a:rPr>
              <a:t>metabolite</a:t>
            </a:r>
            <a:r>
              <a:rPr lang="nb-NO" dirty="0">
                <a:solidFill>
                  <a:srgbClr val="0070C0"/>
                </a:solidFill>
              </a:rPr>
              <a:t> </a:t>
            </a:r>
            <a:r>
              <a:rPr lang="nb-NO" dirty="0" err="1">
                <a:solidFill>
                  <a:srgbClr val="0070C0"/>
                </a:solidFill>
              </a:rPr>
              <a:t>conversions</a:t>
            </a:r>
            <a:r>
              <a:rPr lang="nb-NO" dirty="0">
                <a:solidFill>
                  <a:srgbClr val="0070C0"/>
                </a:solidFill>
              </a:rPr>
              <a:t> to in </a:t>
            </a:r>
            <a:r>
              <a:rPr lang="nb-NO" dirty="0" err="1">
                <a:solidFill>
                  <a:srgbClr val="0070C0"/>
                </a:solidFill>
              </a:rPr>
              <a:t>the</a:t>
            </a:r>
            <a:r>
              <a:rPr lang="nb-NO" dirty="0">
                <a:solidFill>
                  <a:srgbClr val="0070C0"/>
                </a:solidFill>
              </a:rPr>
              <a:t> TCA </a:t>
            </a:r>
            <a:r>
              <a:rPr lang="nb-NO" dirty="0" err="1">
                <a:solidFill>
                  <a:srgbClr val="0070C0"/>
                </a:solidFill>
              </a:rPr>
              <a:t>cycle</a:t>
            </a:r>
            <a:endParaRPr lang="nb-NO" dirty="0">
              <a:solidFill>
                <a:srgbClr val="0070C0"/>
              </a:solidFill>
            </a:endParaRPr>
          </a:p>
          <a:p>
            <a:pPr lvl="1">
              <a:spcAft>
                <a:spcPts val="1200"/>
              </a:spcAft>
            </a:pPr>
            <a:r>
              <a:rPr lang="nb-NO" i="1" dirty="0" err="1">
                <a:solidFill>
                  <a:srgbClr val="0070C0"/>
                </a:solidFill>
              </a:rPr>
              <a:t>Increased</a:t>
            </a:r>
            <a:r>
              <a:rPr lang="nb-NO" i="1" dirty="0">
                <a:solidFill>
                  <a:srgbClr val="0070C0"/>
                </a:solidFill>
              </a:rPr>
              <a:t> </a:t>
            </a:r>
            <a:r>
              <a:rPr lang="nb-NO" i="1" dirty="0" err="1">
                <a:solidFill>
                  <a:srgbClr val="0070C0"/>
                </a:solidFill>
              </a:rPr>
              <a:t>fatty</a:t>
            </a:r>
            <a:r>
              <a:rPr lang="nb-NO" i="1" dirty="0">
                <a:solidFill>
                  <a:srgbClr val="0070C0"/>
                </a:solidFill>
              </a:rPr>
              <a:t> acid </a:t>
            </a:r>
            <a:r>
              <a:rPr lang="nb-NO" i="1" dirty="0" err="1">
                <a:solidFill>
                  <a:srgbClr val="0070C0"/>
                </a:solidFill>
              </a:rPr>
              <a:t>synthesis</a:t>
            </a:r>
            <a:r>
              <a:rPr lang="nb-NO" i="1" dirty="0">
                <a:solidFill>
                  <a:srgbClr val="0070C0"/>
                </a:solidFill>
              </a:rPr>
              <a:t> relative to forward TCA </a:t>
            </a:r>
            <a:r>
              <a:rPr lang="nb-NO" i="1" dirty="0" err="1">
                <a:solidFill>
                  <a:srgbClr val="0070C0"/>
                </a:solidFill>
              </a:rPr>
              <a:t>cycle</a:t>
            </a:r>
            <a:endParaRPr lang="nb-NO" i="1" dirty="0">
              <a:solidFill>
                <a:srgbClr val="0070C0"/>
              </a:solidFill>
            </a:endParaRPr>
          </a:p>
          <a:p>
            <a:pPr>
              <a:spcAft>
                <a:spcPts val="1200"/>
              </a:spcAft>
            </a:pPr>
            <a:r>
              <a:rPr lang="nb-NO" dirty="0">
                <a:solidFill>
                  <a:srgbClr val="0070C0"/>
                </a:solidFill>
              </a:rPr>
              <a:t>IDH1/2 </a:t>
            </a:r>
            <a:r>
              <a:rPr lang="nb-NO" dirty="0" err="1">
                <a:solidFill>
                  <a:srgbClr val="0070C0"/>
                </a:solidFill>
              </a:rPr>
              <a:t>mutations</a:t>
            </a:r>
            <a:r>
              <a:rPr lang="nb-NO" dirty="0">
                <a:solidFill>
                  <a:srgbClr val="0070C0"/>
                </a:solidFill>
              </a:rPr>
              <a:t> have </a:t>
            </a:r>
            <a:r>
              <a:rPr lang="nb-NO" dirty="0" err="1">
                <a:solidFill>
                  <a:srgbClr val="0070C0"/>
                </a:solidFill>
              </a:rPr>
              <a:t>also</a:t>
            </a:r>
            <a:r>
              <a:rPr lang="nb-NO" dirty="0">
                <a:solidFill>
                  <a:srgbClr val="0070C0"/>
                </a:solidFill>
              </a:rPr>
              <a:t> </a:t>
            </a:r>
            <a:r>
              <a:rPr lang="nb-NO" dirty="0" err="1">
                <a:solidFill>
                  <a:srgbClr val="0070C0"/>
                </a:solidFill>
              </a:rPr>
              <a:t>been</a:t>
            </a:r>
            <a:r>
              <a:rPr lang="nb-NO" dirty="0">
                <a:solidFill>
                  <a:srgbClr val="0070C0"/>
                </a:solidFill>
              </a:rPr>
              <a:t> </a:t>
            </a:r>
            <a:r>
              <a:rPr lang="nb-NO" dirty="0" err="1">
                <a:solidFill>
                  <a:srgbClr val="0070C0"/>
                </a:solidFill>
              </a:rPr>
              <a:t>shown</a:t>
            </a:r>
            <a:r>
              <a:rPr lang="nb-NO" dirty="0">
                <a:solidFill>
                  <a:srgbClr val="0070C0"/>
                </a:solidFill>
              </a:rPr>
              <a:t> to </a:t>
            </a:r>
            <a:r>
              <a:rPr lang="nb-NO" dirty="0" err="1">
                <a:solidFill>
                  <a:srgbClr val="0070C0"/>
                </a:solidFill>
              </a:rPr>
              <a:t>generate</a:t>
            </a:r>
            <a:r>
              <a:rPr lang="nb-NO" dirty="0">
                <a:solidFill>
                  <a:srgbClr val="0070C0"/>
                </a:solidFill>
              </a:rPr>
              <a:t> </a:t>
            </a:r>
            <a:r>
              <a:rPr lang="nb-NO" b="1" dirty="0">
                <a:solidFill>
                  <a:srgbClr val="0070C0"/>
                </a:solidFill>
              </a:rPr>
              <a:t>2-hydroxyglutarate</a:t>
            </a:r>
            <a:r>
              <a:rPr lang="nb-NO" dirty="0">
                <a:solidFill>
                  <a:srgbClr val="0070C0"/>
                </a:solidFill>
              </a:rPr>
              <a:t>: </a:t>
            </a:r>
            <a:r>
              <a:rPr lang="nb-NO" b="1" dirty="0">
                <a:solidFill>
                  <a:srgbClr val="0070C0"/>
                </a:solidFill>
              </a:rPr>
              <a:t>an </a:t>
            </a:r>
            <a:r>
              <a:rPr lang="nb-NO" b="1" dirty="0" err="1">
                <a:solidFill>
                  <a:srgbClr val="0070C0"/>
                </a:solidFill>
              </a:rPr>
              <a:t>onco-metabolite</a:t>
            </a:r>
            <a:r>
              <a:rPr lang="nb-NO" dirty="0">
                <a:solidFill>
                  <a:srgbClr val="0070C0"/>
                </a:solidFill>
              </a:rPr>
              <a:t>, </a:t>
            </a:r>
            <a:r>
              <a:rPr lang="nb-NO" dirty="0" err="1">
                <a:solidFill>
                  <a:srgbClr val="0070C0"/>
                </a:solidFill>
              </a:rPr>
              <a:t>produced</a:t>
            </a:r>
            <a:r>
              <a:rPr lang="nb-NO" dirty="0">
                <a:solidFill>
                  <a:srgbClr val="0070C0"/>
                </a:solidFill>
              </a:rPr>
              <a:t> </a:t>
            </a:r>
            <a:r>
              <a:rPr lang="nb-NO" dirty="0" err="1">
                <a:solidFill>
                  <a:srgbClr val="0070C0"/>
                </a:solidFill>
              </a:rPr>
              <a:t>only</a:t>
            </a:r>
            <a:r>
              <a:rPr lang="nb-NO" dirty="0">
                <a:solidFill>
                  <a:srgbClr val="0070C0"/>
                </a:solidFill>
              </a:rPr>
              <a:t> in cancer </a:t>
            </a:r>
            <a:r>
              <a:rPr lang="nb-NO" dirty="0" err="1">
                <a:solidFill>
                  <a:srgbClr val="0070C0"/>
                </a:solidFill>
              </a:rPr>
              <a:t>cells</a:t>
            </a:r>
            <a:endParaRPr lang="nb-NO" dirty="0">
              <a:solidFill>
                <a:srgbClr val="0070C0"/>
              </a:solidFill>
            </a:endParaRPr>
          </a:p>
          <a:p>
            <a:pPr>
              <a:spcAft>
                <a:spcPts val="1200"/>
              </a:spcAft>
            </a:pPr>
            <a:r>
              <a:rPr lang="nb-NO" dirty="0">
                <a:solidFill>
                  <a:srgbClr val="0070C0"/>
                </a:solidFill>
              </a:rPr>
              <a:t>This </a:t>
            </a:r>
            <a:r>
              <a:rPr lang="nb-NO" dirty="0" err="1">
                <a:solidFill>
                  <a:srgbClr val="0070C0"/>
                </a:solidFill>
              </a:rPr>
              <a:t>oncometabolite</a:t>
            </a:r>
            <a:r>
              <a:rPr lang="nb-NO" dirty="0">
                <a:solidFill>
                  <a:srgbClr val="0070C0"/>
                </a:solidFill>
              </a:rPr>
              <a:t> have </a:t>
            </a:r>
            <a:r>
              <a:rPr lang="nb-NO" dirty="0" err="1">
                <a:solidFill>
                  <a:srgbClr val="0070C0"/>
                </a:solidFill>
              </a:rPr>
              <a:t>been</a:t>
            </a:r>
            <a:r>
              <a:rPr lang="nb-NO" dirty="0">
                <a:solidFill>
                  <a:srgbClr val="0070C0"/>
                </a:solidFill>
              </a:rPr>
              <a:t> </a:t>
            </a:r>
            <a:r>
              <a:rPr lang="nb-NO" dirty="0" err="1">
                <a:solidFill>
                  <a:srgbClr val="0070C0"/>
                </a:solidFill>
              </a:rPr>
              <a:t>shown</a:t>
            </a:r>
            <a:r>
              <a:rPr lang="nb-NO" dirty="0">
                <a:solidFill>
                  <a:srgbClr val="0070C0"/>
                </a:solidFill>
              </a:rPr>
              <a:t> to </a:t>
            </a:r>
            <a:r>
              <a:rPr lang="nb-NO" dirty="0" err="1">
                <a:solidFill>
                  <a:srgbClr val="0070C0"/>
                </a:solidFill>
              </a:rPr>
              <a:t>affect</a:t>
            </a:r>
            <a:r>
              <a:rPr lang="nb-NO" dirty="0">
                <a:solidFill>
                  <a:srgbClr val="0070C0"/>
                </a:solidFill>
              </a:rPr>
              <a:t> </a:t>
            </a:r>
            <a:r>
              <a:rPr lang="nb-NO" dirty="0" err="1">
                <a:solidFill>
                  <a:srgbClr val="0070C0"/>
                </a:solidFill>
              </a:rPr>
              <a:t>genome</a:t>
            </a:r>
            <a:r>
              <a:rPr lang="nb-NO" dirty="0">
                <a:solidFill>
                  <a:srgbClr val="0070C0"/>
                </a:solidFill>
              </a:rPr>
              <a:t> </a:t>
            </a:r>
            <a:r>
              <a:rPr lang="nb-NO" dirty="0" err="1">
                <a:solidFill>
                  <a:srgbClr val="0070C0"/>
                </a:solidFill>
              </a:rPr>
              <a:t>wide</a:t>
            </a:r>
            <a:r>
              <a:rPr lang="nb-NO" dirty="0">
                <a:solidFill>
                  <a:srgbClr val="0070C0"/>
                </a:solidFill>
              </a:rPr>
              <a:t> </a:t>
            </a:r>
            <a:r>
              <a:rPr lang="nb-NO" b="1" dirty="0" err="1">
                <a:solidFill>
                  <a:srgbClr val="0070C0"/>
                </a:solidFill>
              </a:rPr>
              <a:t>epigenetic</a:t>
            </a:r>
            <a:r>
              <a:rPr lang="nb-NO" b="1" dirty="0">
                <a:solidFill>
                  <a:srgbClr val="0070C0"/>
                </a:solidFill>
              </a:rPr>
              <a:t> </a:t>
            </a:r>
            <a:r>
              <a:rPr lang="nb-NO" dirty="0" err="1">
                <a:solidFill>
                  <a:srgbClr val="0070C0"/>
                </a:solidFill>
              </a:rPr>
              <a:t>signatures</a:t>
            </a:r>
            <a:r>
              <a:rPr lang="nb-NO" dirty="0">
                <a:solidFill>
                  <a:srgbClr val="0070C0"/>
                </a:solidFill>
              </a:rPr>
              <a:t> </a:t>
            </a:r>
            <a:r>
              <a:rPr lang="nb-NO" dirty="0" err="1">
                <a:solidFill>
                  <a:srgbClr val="0070C0"/>
                </a:solidFill>
              </a:rPr>
              <a:t>characteristic</a:t>
            </a:r>
            <a:r>
              <a:rPr lang="nb-NO" dirty="0">
                <a:solidFill>
                  <a:srgbClr val="0070C0"/>
                </a:solidFill>
              </a:rPr>
              <a:t> for cancer.</a:t>
            </a:r>
          </a:p>
          <a:p>
            <a:pPr>
              <a:spcAft>
                <a:spcPts val="1200"/>
              </a:spcAft>
            </a:pPr>
            <a:endParaRPr lang="nb-NO" dirty="0">
              <a:solidFill>
                <a:schemeClr val="accent3">
                  <a:lumMod val="75000"/>
                </a:schemeClr>
              </a:solidFill>
            </a:endParaRPr>
          </a:p>
          <a:p>
            <a:pPr>
              <a:spcAft>
                <a:spcPts val="1200"/>
              </a:spcAft>
            </a:pPr>
            <a:endParaRPr lang="nb-NO" dirty="0">
              <a:solidFill>
                <a:schemeClr val="accent3">
                  <a:lumMod val="75000"/>
                </a:schemeClr>
              </a:solidFill>
            </a:endParaRPr>
          </a:p>
        </p:txBody>
      </p:sp>
      <p:sp>
        <p:nvSpPr>
          <p:cNvPr id="4" name="TextBox 3"/>
          <p:cNvSpPr txBox="1"/>
          <p:nvPr/>
        </p:nvSpPr>
        <p:spPr>
          <a:xfrm>
            <a:off x="7236296" y="95403"/>
            <a:ext cx="1680268" cy="307777"/>
          </a:xfrm>
          <a:prstGeom prst="rect">
            <a:avLst/>
          </a:prstGeom>
          <a:noFill/>
          <a:ln>
            <a:solidFill>
              <a:schemeClr val="tx1"/>
            </a:solidFill>
          </a:ln>
        </p:spPr>
        <p:txBody>
          <a:bodyPr wrap="none" rtlCol="0">
            <a:spAutoFit/>
          </a:bodyPr>
          <a:lstStyle/>
          <a:p>
            <a:r>
              <a:rPr lang="nb-NO" sz="1400" dirty="0"/>
              <a:t>Benjamin, 2012, Cell</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1268760"/>
            <a:ext cx="3342016" cy="5472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7884368" y="1268760"/>
            <a:ext cx="720080"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7" name="Rectangle 6"/>
          <p:cNvSpPr/>
          <p:nvPr/>
        </p:nvSpPr>
        <p:spPr>
          <a:xfrm>
            <a:off x="6876256" y="2276872"/>
            <a:ext cx="1728192" cy="864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p:cNvSpPr/>
          <p:nvPr/>
        </p:nvSpPr>
        <p:spPr>
          <a:xfrm>
            <a:off x="6747064" y="3501008"/>
            <a:ext cx="1671008" cy="936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9" name="Rectangle 8"/>
          <p:cNvSpPr/>
          <p:nvPr/>
        </p:nvSpPr>
        <p:spPr>
          <a:xfrm>
            <a:off x="5076056" y="3501008"/>
            <a:ext cx="1368152" cy="12241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11" name="Rectangle 10"/>
          <p:cNvSpPr/>
          <p:nvPr/>
        </p:nvSpPr>
        <p:spPr>
          <a:xfrm>
            <a:off x="6012160" y="4113076"/>
            <a:ext cx="576064" cy="324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2" name="Rectangle 11"/>
          <p:cNvSpPr/>
          <p:nvPr/>
        </p:nvSpPr>
        <p:spPr>
          <a:xfrm>
            <a:off x="4860032" y="4653136"/>
            <a:ext cx="504056" cy="864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6" name="TextBox 5"/>
          <p:cNvSpPr txBox="1"/>
          <p:nvPr/>
        </p:nvSpPr>
        <p:spPr>
          <a:xfrm>
            <a:off x="5545544" y="4113076"/>
            <a:ext cx="941283" cy="461665"/>
          </a:xfrm>
          <a:prstGeom prst="rect">
            <a:avLst/>
          </a:prstGeom>
          <a:noFill/>
          <a:ln w="25400">
            <a:solidFill>
              <a:schemeClr val="accent3">
                <a:lumMod val="75000"/>
              </a:schemeClr>
            </a:solidFill>
          </a:ln>
        </p:spPr>
        <p:txBody>
          <a:bodyPr wrap="none" rtlCol="0">
            <a:spAutoFit/>
          </a:bodyPr>
          <a:lstStyle/>
          <a:p>
            <a:r>
              <a:rPr lang="nb-NO" sz="2400" b="1" dirty="0">
                <a:solidFill>
                  <a:schemeClr val="accent3">
                    <a:lumMod val="75000"/>
                  </a:schemeClr>
                </a:solidFill>
              </a:rPr>
              <a:t>PKM2</a:t>
            </a:r>
          </a:p>
        </p:txBody>
      </p:sp>
      <p:sp>
        <p:nvSpPr>
          <p:cNvPr id="10" name="TextBox 9"/>
          <p:cNvSpPr txBox="1"/>
          <p:nvPr/>
        </p:nvSpPr>
        <p:spPr>
          <a:xfrm>
            <a:off x="7046694" y="3429000"/>
            <a:ext cx="1125629" cy="461665"/>
          </a:xfrm>
          <a:prstGeom prst="rect">
            <a:avLst/>
          </a:prstGeom>
          <a:noFill/>
          <a:ln w="25400">
            <a:solidFill>
              <a:schemeClr val="accent6">
                <a:lumMod val="75000"/>
              </a:schemeClr>
            </a:solidFill>
          </a:ln>
        </p:spPr>
        <p:txBody>
          <a:bodyPr wrap="none" rtlCol="0">
            <a:spAutoFit/>
          </a:bodyPr>
          <a:lstStyle/>
          <a:p>
            <a:r>
              <a:rPr lang="nb-NO" sz="2400" b="1" dirty="0">
                <a:solidFill>
                  <a:schemeClr val="accent6">
                    <a:lumMod val="75000"/>
                  </a:schemeClr>
                </a:solidFill>
              </a:rPr>
              <a:t>PHGDH</a:t>
            </a:r>
          </a:p>
        </p:txBody>
      </p:sp>
      <p:sp>
        <p:nvSpPr>
          <p:cNvPr id="13" name="TextBox 12"/>
          <p:cNvSpPr txBox="1"/>
          <p:nvPr/>
        </p:nvSpPr>
        <p:spPr>
          <a:xfrm>
            <a:off x="7668343" y="5147900"/>
            <a:ext cx="1098378" cy="461665"/>
          </a:xfrm>
          <a:prstGeom prst="rect">
            <a:avLst/>
          </a:prstGeom>
          <a:noFill/>
          <a:ln w="25400">
            <a:solidFill>
              <a:srgbClr val="0070C0"/>
            </a:solidFill>
          </a:ln>
        </p:spPr>
        <p:txBody>
          <a:bodyPr wrap="none" rtlCol="0">
            <a:spAutoFit/>
          </a:bodyPr>
          <a:lstStyle/>
          <a:p>
            <a:r>
              <a:rPr lang="nb-NO" sz="2400" b="1" dirty="0">
                <a:solidFill>
                  <a:srgbClr val="0070C0"/>
                </a:solidFill>
              </a:rPr>
              <a:t>IDH1/2</a:t>
            </a:r>
          </a:p>
        </p:txBody>
      </p:sp>
    </p:spTree>
    <p:extLst>
      <p:ext uri="{BB962C8B-B14F-4D97-AF65-F5344CB8AC3E}">
        <p14:creationId xmlns:p14="http://schemas.microsoft.com/office/powerpoint/2010/main" val="20430853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sz="3600" b="1" dirty="0" err="1">
                <a:solidFill>
                  <a:srgbClr val="0070C0"/>
                </a:solidFill>
              </a:rPr>
              <a:t>Isoforms</a:t>
            </a:r>
            <a:r>
              <a:rPr lang="nb-NO" sz="3600" b="1" dirty="0">
                <a:solidFill>
                  <a:srgbClr val="0070C0"/>
                </a:solidFill>
              </a:rPr>
              <a:t> </a:t>
            </a:r>
            <a:r>
              <a:rPr lang="nb-NO" sz="3600" b="1" dirty="0" err="1">
                <a:solidFill>
                  <a:srgbClr val="0070C0"/>
                </a:solidFill>
              </a:rPr>
              <a:t>with</a:t>
            </a:r>
            <a:r>
              <a:rPr lang="nb-NO" sz="3600" b="1" dirty="0">
                <a:solidFill>
                  <a:srgbClr val="0070C0"/>
                </a:solidFill>
              </a:rPr>
              <a:t> </a:t>
            </a:r>
            <a:r>
              <a:rPr lang="nb-NO" sz="3600" b="1" dirty="0" err="1">
                <a:solidFill>
                  <a:srgbClr val="0070C0"/>
                </a:solidFill>
              </a:rPr>
              <a:t>opposing</a:t>
            </a:r>
            <a:r>
              <a:rPr lang="nb-NO" sz="3600" b="1" dirty="0">
                <a:solidFill>
                  <a:srgbClr val="0070C0"/>
                </a:solidFill>
              </a:rPr>
              <a:t> </a:t>
            </a:r>
            <a:r>
              <a:rPr lang="nb-NO" sz="3600" b="1" dirty="0" err="1">
                <a:solidFill>
                  <a:srgbClr val="0070C0"/>
                </a:solidFill>
              </a:rPr>
              <a:t>roles</a:t>
            </a:r>
            <a:endParaRPr lang="nb-NO" sz="3600" b="1" dirty="0">
              <a:solidFill>
                <a:srgbClr val="0070C0"/>
              </a:solidFill>
            </a:endParaRPr>
          </a:p>
        </p:txBody>
      </p:sp>
      <p:sp>
        <p:nvSpPr>
          <p:cNvPr id="3" name="Content Placeholder 2"/>
          <p:cNvSpPr>
            <a:spLocks noGrp="1"/>
          </p:cNvSpPr>
          <p:nvPr>
            <p:ph idx="1"/>
          </p:nvPr>
        </p:nvSpPr>
        <p:spPr/>
        <p:txBody>
          <a:bodyPr>
            <a:normAutofit fontScale="70000" lnSpcReduction="20000"/>
          </a:bodyPr>
          <a:lstStyle/>
          <a:p>
            <a:pPr>
              <a:spcAft>
                <a:spcPts val="600"/>
              </a:spcAft>
            </a:pPr>
            <a:r>
              <a:rPr lang="nb-NO" dirty="0" err="1"/>
              <a:t>Isoforms</a:t>
            </a:r>
            <a:r>
              <a:rPr lang="nb-NO" dirty="0"/>
              <a:t> </a:t>
            </a:r>
            <a:r>
              <a:rPr lang="nb-NO" dirty="0" err="1"/>
              <a:t>may</a:t>
            </a:r>
            <a:r>
              <a:rPr lang="nb-NO" dirty="0"/>
              <a:t> have overlapping, as </a:t>
            </a:r>
            <a:r>
              <a:rPr lang="nb-NO" dirty="0" err="1"/>
              <a:t>well</a:t>
            </a:r>
            <a:r>
              <a:rPr lang="nb-NO" dirty="0"/>
              <a:t> as </a:t>
            </a:r>
            <a:r>
              <a:rPr lang="nb-NO" dirty="0" err="1"/>
              <a:t>distinct</a:t>
            </a:r>
            <a:r>
              <a:rPr lang="nb-NO" dirty="0"/>
              <a:t> </a:t>
            </a:r>
            <a:r>
              <a:rPr lang="nb-NO" dirty="0" err="1"/>
              <a:t>functions</a:t>
            </a:r>
            <a:r>
              <a:rPr lang="nb-NO" dirty="0"/>
              <a:t> in a </a:t>
            </a:r>
            <a:r>
              <a:rPr lang="nb-NO" dirty="0" err="1"/>
              <a:t>cell</a:t>
            </a:r>
            <a:endParaRPr lang="nb-NO" dirty="0"/>
          </a:p>
          <a:p>
            <a:pPr>
              <a:spcAft>
                <a:spcPts val="600"/>
              </a:spcAft>
            </a:pPr>
            <a:r>
              <a:rPr lang="nb-NO" dirty="0" err="1"/>
              <a:t>Conflicting</a:t>
            </a:r>
            <a:r>
              <a:rPr lang="nb-NO" dirty="0"/>
              <a:t> </a:t>
            </a:r>
            <a:r>
              <a:rPr lang="nb-NO" dirty="0" err="1"/>
              <a:t>observations</a:t>
            </a:r>
            <a:r>
              <a:rPr lang="nb-NO" dirty="0"/>
              <a:t> on </a:t>
            </a:r>
            <a:r>
              <a:rPr lang="nb-NO" dirty="0" err="1"/>
              <a:t>whether</a:t>
            </a:r>
            <a:r>
              <a:rPr lang="nb-NO" dirty="0"/>
              <a:t> a gene is a tumor </a:t>
            </a:r>
            <a:r>
              <a:rPr lang="nb-NO" dirty="0" err="1"/>
              <a:t>supressor</a:t>
            </a:r>
            <a:r>
              <a:rPr lang="nb-NO" dirty="0"/>
              <a:t> or </a:t>
            </a:r>
            <a:r>
              <a:rPr lang="nb-NO" dirty="0" err="1"/>
              <a:t>oncogene</a:t>
            </a:r>
            <a:r>
              <a:rPr lang="nb-NO" dirty="0"/>
              <a:t> </a:t>
            </a:r>
            <a:r>
              <a:rPr lang="nb-NO" dirty="0" err="1"/>
              <a:t>often</a:t>
            </a:r>
            <a:r>
              <a:rPr lang="nb-NO" dirty="0"/>
              <a:t> </a:t>
            </a:r>
            <a:r>
              <a:rPr lang="nb-NO" dirty="0" err="1"/>
              <a:t>reported</a:t>
            </a:r>
            <a:endParaRPr lang="nb-NO" dirty="0"/>
          </a:p>
          <a:p>
            <a:pPr>
              <a:spcAft>
                <a:spcPts val="600"/>
              </a:spcAft>
            </a:pPr>
            <a:r>
              <a:rPr lang="nb-NO" dirty="0" err="1"/>
              <a:t>Some</a:t>
            </a:r>
            <a:r>
              <a:rPr lang="nb-NO" dirty="0"/>
              <a:t> </a:t>
            </a:r>
            <a:r>
              <a:rPr lang="nb-NO" dirty="0" err="1"/>
              <a:t>of</a:t>
            </a:r>
            <a:r>
              <a:rPr lang="nb-NO" dirty="0"/>
              <a:t> </a:t>
            </a:r>
            <a:r>
              <a:rPr lang="nb-NO" dirty="0" err="1"/>
              <a:t>these</a:t>
            </a:r>
            <a:r>
              <a:rPr lang="nb-NO" dirty="0"/>
              <a:t> </a:t>
            </a:r>
            <a:r>
              <a:rPr lang="nb-NO" dirty="0" err="1"/>
              <a:t>conflicting</a:t>
            </a:r>
            <a:r>
              <a:rPr lang="nb-NO" dirty="0"/>
              <a:t> </a:t>
            </a:r>
            <a:r>
              <a:rPr lang="nb-NO" dirty="0" err="1"/>
              <a:t>observations</a:t>
            </a:r>
            <a:r>
              <a:rPr lang="nb-NO" dirty="0"/>
              <a:t> </a:t>
            </a:r>
            <a:r>
              <a:rPr lang="nb-NO" dirty="0" err="1"/>
              <a:t>can</a:t>
            </a:r>
            <a:r>
              <a:rPr lang="nb-NO" dirty="0"/>
              <a:t> be due to </a:t>
            </a:r>
            <a:r>
              <a:rPr lang="nb-NO" dirty="0" err="1"/>
              <a:t>isoforms</a:t>
            </a:r>
            <a:endParaRPr lang="nb-NO" dirty="0"/>
          </a:p>
          <a:p>
            <a:pPr>
              <a:spcAft>
                <a:spcPts val="600"/>
              </a:spcAft>
            </a:pPr>
            <a:r>
              <a:rPr lang="nb-NO" b="1" dirty="0"/>
              <a:t>VEGF</a:t>
            </a:r>
            <a:r>
              <a:rPr lang="nb-NO" dirty="0"/>
              <a:t>: </a:t>
            </a:r>
            <a:r>
              <a:rPr lang="nb-NO" dirty="0" err="1"/>
              <a:t>Two</a:t>
            </a:r>
            <a:r>
              <a:rPr lang="nb-NO" dirty="0"/>
              <a:t> </a:t>
            </a:r>
            <a:r>
              <a:rPr lang="nb-NO" dirty="0" err="1"/>
              <a:t>isoforms</a:t>
            </a:r>
            <a:r>
              <a:rPr lang="nb-NO" dirty="0"/>
              <a:t>. One </a:t>
            </a:r>
            <a:r>
              <a:rPr lang="nb-NO" dirty="0" err="1"/>
              <a:t>isoform</a:t>
            </a:r>
            <a:r>
              <a:rPr lang="nb-NO" dirty="0"/>
              <a:t> promotes </a:t>
            </a:r>
            <a:r>
              <a:rPr lang="nb-NO" dirty="0" err="1"/>
              <a:t>angiogenesis</a:t>
            </a:r>
            <a:r>
              <a:rPr lang="nb-NO" dirty="0"/>
              <a:t> (</a:t>
            </a:r>
            <a:r>
              <a:rPr lang="nb-NO" dirty="0" err="1"/>
              <a:t>the</a:t>
            </a:r>
            <a:r>
              <a:rPr lang="nb-NO" dirty="0"/>
              <a:t> </a:t>
            </a:r>
            <a:r>
              <a:rPr lang="nb-NO" dirty="0" err="1"/>
              <a:t>formation</a:t>
            </a:r>
            <a:r>
              <a:rPr lang="nb-NO" dirty="0"/>
              <a:t> </a:t>
            </a:r>
            <a:r>
              <a:rPr lang="nb-NO" dirty="0" err="1"/>
              <a:t>of</a:t>
            </a:r>
            <a:r>
              <a:rPr lang="nb-NO" dirty="0"/>
              <a:t> </a:t>
            </a:r>
            <a:r>
              <a:rPr lang="nb-NO" dirty="0" err="1"/>
              <a:t>blood</a:t>
            </a:r>
            <a:r>
              <a:rPr lang="nb-NO" dirty="0"/>
              <a:t> </a:t>
            </a:r>
            <a:r>
              <a:rPr lang="nb-NO" dirty="0" err="1"/>
              <a:t>vessels</a:t>
            </a:r>
            <a:r>
              <a:rPr lang="nb-NO" dirty="0"/>
              <a:t>, </a:t>
            </a:r>
            <a:r>
              <a:rPr lang="nb-NO" dirty="0" err="1"/>
              <a:t>which</a:t>
            </a:r>
            <a:r>
              <a:rPr lang="nb-NO" dirty="0"/>
              <a:t> is </a:t>
            </a:r>
            <a:r>
              <a:rPr lang="nb-NO" dirty="0" err="1"/>
              <a:t>important</a:t>
            </a:r>
            <a:r>
              <a:rPr lang="nb-NO" dirty="0"/>
              <a:t> for tumor growth). The second </a:t>
            </a:r>
            <a:r>
              <a:rPr lang="nb-NO" dirty="0" err="1"/>
              <a:t>isoform</a:t>
            </a:r>
            <a:r>
              <a:rPr lang="nb-NO" dirty="0"/>
              <a:t> </a:t>
            </a:r>
            <a:r>
              <a:rPr lang="nb-NO" dirty="0" err="1"/>
              <a:t>prevents</a:t>
            </a:r>
            <a:r>
              <a:rPr lang="nb-NO" dirty="0"/>
              <a:t> </a:t>
            </a:r>
            <a:r>
              <a:rPr lang="nb-NO" dirty="0" err="1"/>
              <a:t>angiogenesis</a:t>
            </a:r>
            <a:r>
              <a:rPr lang="nb-NO" dirty="0"/>
              <a:t>.</a:t>
            </a:r>
          </a:p>
          <a:p>
            <a:pPr>
              <a:spcAft>
                <a:spcPts val="600"/>
              </a:spcAft>
            </a:pPr>
            <a:r>
              <a:rPr lang="nb-NO" b="1" dirty="0"/>
              <a:t>RASSF1</a:t>
            </a:r>
            <a:r>
              <a:rPr lang="nb-NO" dirty="0"/>
              <a:t>: </a:t>
            </a:r>
            <a:r>
              <a:rPr lang="nb-NO" dirty="0" err="1"/>
              <a:t>Two</a:t>
            </a:r>
            <a:r>
              <a:rPr lang="nb-NO" dirty="0"/>
              <a:t> </a:t>
            </a:r>
            <a:r>
              <a:rPr lang="nb-NO" dirty="0" err="1"/>
              <a:t>isoforms</a:t>
            </a:r>
            <a:r>
              <a:rPr lang="nb-NO" dirty="0"/>
              <a:t>. RASSF1A is a tumor </a:t>
            </a:r>
            <a:r>
              <a:rPr lang="nb-NO" dirty="0" err="1"/>
              <a:t>supressor</a:t>
            </a:r>
            <a:r>
              <a:rPr lang="nb-NO" dirty="0"/>
              <a:t>, </a:t>
            </a:r>
            <a:r>
              <a:rPr lang="nb-NO" dirty="0" err="1"/>
              <a:t>while</a:t>
            </a:r>
            <a:r>
              <a:rPr lang="nb-NO" dirty="0"/>
              <a:t> RASSF1C has </a:t>
            </a:r>
            <a:r>
              <a:rPr lang="nb-NO" dirty="0" err="1"/>
              <a:t>been</a:t>
            </a:r>
            <a:r>
              <a:rPr lang="nb-NO" dirty="0"/>
              <a:t> </a:t>
            </a:r>
            <a:r>
              <a:rPr lang="nb-NO" dirty="0" err="1"/>
              <a:t>shown</a:t>
            </a:r>
            <a:r>
              <a:rPr lang="nb-NO" dirty="0"/>
              <a:t> to have tumor </a:t>
            </a:r>
            <a:r>
              <a:rPr lang="nb-NO" dirty="0" err="1"/>
              <a:t>promoting</a:t>
            </a:r>
            <a:r>
              <a:rPr lang="nb-NO" dirty="0"/>
              <a:t> </a:t>
            </a:r>
            <a:r>
              <a:rPr lang="nb-NO" dirty="0" err="1"/>
              <a:t>effects</a:t>
            </a:r>
            <a:r>
              <a:rPr lang="nb-NO" dirty="0"/>
              <a:t> in </a:t>
            </a:r>
            <a:r>
              <a:rPr lang="nb-NO" dirty="0" err="1"/>
              <a:t>some</a:t>
            </a:r>
            <a:r>
              <a:rPr lang="nb-NO" dirty="0"/>
              <a:t> cancers</a:t>
            </a:r>
          </a:p>
          <a:p>
            <a:pPr>
              <a:spcAft>
                <a:spcPts val="600"/>
              </a:spcAft>
            </a:pPr>
            <a:r>
              <a:rPr lang="nb-NO" dirty="0" err="1"/>
              <a:t>Drugs</a:t>
            </a:r>
            <a:r>
              <a:rPr lang="nb-NO" dirty="0"/>
              <a:t> </a:t>
            </a:r>
            <a:r>
              <a:rPr lang="nb-NO" dirty="0" err="1"/>
              <a:t>should</a:t>
            </a:r>
            <a:r>
              <a:rPr lang="nb-NO" dirty="0"/>
              <a:t> target </a:t>
            </a:r>
            <a:r>
              <a:rPr lang="nb-NO" dirty="0" err="1"/>
              <a:t>isoforms</a:t>
            </a:r>
            <a:r>
              <a:rPr lang="nb-NO" dirty="0"/>
              <a:t>, </a:t>
            </a:r>
            <a:r>
              <a:rPr lang="nb-NO" dirty="0" err="1"/>
              <a:t>rather</a:t>
            </a:r>
            <a:r>
              <a:rPr lang="nb-NO" dirty="0"/>
              <a:t> </a:t>
            </a:r>
            <a:r>
              <a:rPr lang="nb-NO" dirty="0" err="1"/>
              <a:t>than</a:t>
            </a:r>
            <a:r>
              <a:rPr lang="nb-NO" dirty="0"/>
              <a:t> </a:t>
            </a:r>
            <a:r>
              <a:rPr lang="nb-NO" dirty="0" err="1"/>
              <a:t>the</a:t>
            </a:r>
            <a:r>
              <a:rPr lang="nb-NO" dirty="0"/>
              <a:t> general gene?</a:t>
            </a:r>
          </a:p>
        </p:txBody>
      </p:sp>
      <p:sp>
        <p:nvSpPr>
          <p:cNvPr id="4" name="TextBox 3"/>
          <p:cNvSpPr txBox="1"/>
          <p:nvPr/>
        </p:nvSpPr>
        <p:spPr>
          <a:xfrm>
            <a:off x="7524328" y="219998"/>
            <a:ext cx="1429559" cy="307777"/>
          </a:xfrm>
          <a:prstGeom prst="rect">
            <a:avLst/>
          </a:prstGeom>
          <a:noFill/>
          <a:ln>
            <a:solidFill>
              <a:schemeClr val="accent1">
                <a:shade val="50000"/>
              </a:schemeClr>
            </a:solidFill>
          </a:ln>
        </p:spPr>
        <p:txBody>
          <a:bodyPr wrap="none" rtlCol="0">
            <a:spAutoFit/>
          </a:bodyPr>
          <a:lstStyle/>
          <a:p>
            <a:r>
              <a:rPr lang="nb-NO" sz="1400" dirty="0"/>
              <a:t>Pal, 2012, </a:t>
            </a:r>
            <a:r>
              <a:rPr lang="nb-NO" sz="1400" dirty="0" err="1"/>
              <a:t>Ph&amp;Th</a:t>
            </a:r>
            <a:endParaRPr lang="nb-NO" sz="1400" dirty="0"/>
          </a:p>
        </p:txBody>
      </p:sp>
    </p:spTree>
    <p:extLst>
      <p:ext uri="{BB962C8B-B14F-4D97-AF65-F5344CB8AC3E}">
        <p14:creationId xmlns:p14="http://schemas.microsoft.com/office/powerpoint/2010/main" val="1723875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sz="3600" dirty="0" err="1"/>
              <a:t>Regulation</a:t>
            </a:r>
            <a:r>
              <a:rPr lang="nb-NO" sz="3600" dirty="0"/>
              <a:t> </a:t>
            </a:r>
            <a:r>
              <a:rPr lang="nb-NO" sz="3600" dirty="0" err="1"/>
              <a:t>of</a:t>
            </a:r>
            <a:r>
              <a:rPr lang="nb-NO" sz="3600" dirty="0"/>
              <a:t> VEGF </a:t>
            </a:r>
            <a:r>
              <a:rPr lang="nb-NO" sz="3600" dirty="0" err="1"/>
              <a:t>isoforms</a:t>
            </a:r>
            <a:endParaRPr lang="nb-NO" sz="3600" dirty="0"/>
          </a:p>
        </p:txBody>
      </p:sp>
      <p:sp>
        <p:nvSpPr>
          <p:cNvPr id="3" name="Content Placeholder 2"/>
          <p:cNvSpPr>
            <a:spLocks noGrp="1"/>
          </p:cNvSpPr>
          <p:nvPr>
            <p:ph idx="1"/>
          </p:nvPr>
        </p:nvSpPr>
        <p:spPr>
          <a:xfrm>
            <a:off x="467544" y="1340768"/>
            <a:ext cx="3466728" cy="5141168"/>
          </a:xfrm>
        </p:spPr>
        <p:txBody>
          <a:bodyPr>
            <a:normAutofit fontScale="70000" lnSpcReduction="20000"/>
          </a:bodyPr>
          <a:lstStyle/>
          <a:p>
            <a:pPr>
              <a:spcAft>
                <a:spcPts val="600"/>
              </a:spcAft>
            </a:pPr>
            <a:r>
              <a:rPr lang="nb-NO" dirty="0" err="1"/>
              <a:t>Produce</a:t>
            </a:r>
            <a:r>
              <a:rPr lang="nb-NO" dirty="0"/>
              <a:t> 12 </a:t>
            </a:r>
            <a:r>
              <a:rPr lang="nb-NO" dirty="0" err="1"/>
              <a:t>isoforms</a:t>
            </a:r>
            <a:r>
              <a:rPr lang="nb-NO" dirty="0"/>
              <a:t>, </a:t>
            </a:r>
            <a:r>
              <a:rPr lang="nb-NO" dirty="0" err="1"/>
              <a:t>but</a:t>
            </a:r>
            <a:r>
              <a:rPr lang="nb-NO" dirty="0"/>
              <a:t> </a:t>
            </a:r>
            <a:r>
              <a:rPr lang="nb-NO" b="1" dirty="0">
                <a:solidFill>
                  <a:schemeClr val="accent3">
                    <a:lumMod val="75000"/>
                  </a:schemeClr>
                </a:solidFill>
              </a:rPr>
              <a:t>pro- (ang+) </a:t>
            </a:r>
            <a:r>
              <a:rPr lang="nb-NO" b="1" dirty="0"/>
              <a:t>and </a:t>
            </a:r>
            <a:r>
              <a:rPr lang="nb-NO" b="1" dirty="0">
                <a:solidFill>
                  <a:schemeClr val="accent2">
                    <a:lumMod val="75000"/>
                  </a:schemeClr>
                </a:solidFill>
              </a:rPr>
              <a:t>anti-</a:t>
            </a:r>
            <a:r>
              <a:rPr lang="nb-NO" b="1" dirty="0" err="1">
                <a:solidFill>
                  <a:schemeClr val="accent2">
                    <a:lumMod val="75000"/>
                  </a:schemeClr>
                </a:solidFill>
              </a:rPr>
              <a:t>angiogenic</a:t>
            </a:r>
            <a:r>
              <a:rPr lang="nb-NO" b="1" dirty="0">
                <a:solidFill>
                  <a:schemeClr val="accent2">
                    <a:lumMod val="75000"/>
                  </a:schemeClr>
                </a:solidFill>
              </a:rPr>
              <a:t> (ang-) </a:t>
            </a:r>
            <a:r>
              <a:rPr lang="nb-NO" dirty="0" err="1"/>
              <a:t>activity</a:t>
            </a:r>
            <a:r>
              <a:rPr lang="nb-NO" dirty="0"/>
              <a:t> is </a:t>
            </a:r>
            <a:r>
              <a:rPr lang="nb-NO" dirty="0" err="1"/>
              <a:t>determined</a:t>
            </a:r>
            <a:r>
              <a:rPr lang="nb-NO" dirty="0"/>
              <a:t> by </a:t>
            </a:r>
            <a:r>
              <a:rPr lang="nb-NO" dirty="0" err="1"/>
              <a:t>difference</a:t>
            </a:r>
            <a:r>
              <a:rPr lang="nb-NO" dirty="0"/>
              <a:t> in </a:t>
            </a:r>
            <a:r>
              <a:rPr lang="nb-NO" b="1" dirty="0" err="1"/>
              <a:t>exon</a:t>
            </a:r>
            <a:r>
              <a:rPr lang="nb-NO" b="1" dirty="0"/>
              <a:t> 8.</a:t>
            </a:r>
          </a:p>
          <a:p>
            <a:r>
              <a:rPr lang="nb-NO" b="1" dirty="0" err="1"/>
              <a:t>Regulation</a:t>
            </a:r>
            <a:r>
              <a:rPr lang="nb-NO" dirty="0"/>
              <a:t> is </a:t>
            </a:r>
            <a:r>
              <a:rPr lang="nb-NO" dirty="0" err="1"/>
              <a:t>determined</a:t>
            </a:r>
            <a:r>
              <a:rPr lang="nb-NO" dirty="0"/>
              <a:t> by </a:t>
            </a:r>
            <a:r>
              <a:rPr lang="nb-NO" dirty="0" err="1"/>
              <a:t>phosphorylation</a:t>
            </a:r>
            <a:r>
              <a:rPr lang="nb-NO" dirty="0"/>
              <a:t> </a:t>
            </a:r>
            <a:r>
              <a:rPr lang="nb-NO" dirty="0" err="1"/>
              <a:t>of</a:t>
            </a:r>
            <a:r>
              <a:rPr lang="nb-NO" dirty="0"/>
              <a:t> proteins binding to </a:t>
            </a:r>
            <a:r>
              <a:rPr lang="nb-NO" dirty="0" err="1"/>
              <a:t>splice</a:t>
            </a:r>
            <a:r>
              <a:rPr lang="nb-NO" dirty="0"/>
              <a:t> </a:t>
            </a:r>
            <a:r>
              <a:rPr lang="nb-NO" dirty="0" err="1"/>
              <a:t>enhancers</a:t>
            </a:r>
            <a:endParaRPr lang="nb-NO" dirty="0"/>
          </a:p>
          <a:p>
            <a:pPr lvl="1"/>
            <a:r>
              <a:rPr lang="nb-NO" b="1" dirty="0">
                <a:solidFill>
                  <a:schemeClr val="accent3">
                    <a:lumMod val="75000"/>
                  </a:schemeClr>
                </a:solidFill>
              </a:rPr>
              <a:t>ASF2/SF2 promotes ang+</a:t>
            </a:r>
          </a:p>
          <a:p>
            <a:pPr lvl="1">
              <a:spcAft>
                <a:spcPts val="1200"/>
              </a:spcAft>
            </a:pPr>
            <a:r>
              <a:rPr lang="nb-NO" b="1" dirty="0">
                <a:solidFill>
                  <a:schemeClr val="accent2">
                    <a:lumMod val="75000"/>
                  </a:schemeClr>
                </a:solidFill>
              </a:rPr>
              <a:t>SRp55 promotes ang-</a:t>
            </a:r>
          </a:p>
          <a:p>
            <a:r>
              <a:rPr lang="nb-NO" dirty="0" err="1"/>
              <a:t>Mechanism</a:t>
            </a:r>
            <a:r>
              <a:rPr lang="nb-NO" dirty="0"/>
              <a:t>: Binding by </a:t>
            </a:r>
            <a:r>
              <a:rPr lang="nb-NO" b="1" dirty="0">
                <a:solidFill>
                  <a:schemeClr val="accent2">
                    <a:lumMod val="75000"/>
                  </a:schemeClr>
                </a:solidFill>
              </a:rPr>
              <a:t>ang-</a:t>
            </a:r>
            <a:r>
              <a:rPr lang="nb-NO" dirty="0"/>
              <a:t> blocks </a:t>
            </a:r>
            <a:r>
              <a:rPr lang="nb-NO" dirty="0" err="1"/>
              <a:t>the</a:t>
            </a:r>
            <a:r>
              <a:rPr lang="nb-NO" dirty="0"/>
              <a:t> </a:t>
            </a:r>
            <a:r>
              <a:rPr lang="nb-NO" dirty="0" err="1"/>
              <a:t>angiogenesis</a:t>
            </a:r>
            <a:r>
              <a:rPr lang="nb-NO" dirty="0"/>
              <a:t> signal </a:t>
            </a:r>
            <a:r>
              <a:rPr lang="nb-NO" dirty="0" err="1"/>
              <a:t>normally</a:t>
            </a:r>
            <a:r>
              <a:rPr lang="nb-NO" dirty="0"/>
              <a:t> </a:t>
            </a:r>
            <a:r>
              <a:rPr lang="nb-NO" dirty="0" err="1"/>
              <a:t>relayed</a:t>
            </a:r>
            <a:r>
              <a:rPr lang="nb-NO" dirty="0"/>
              <a:t> by </a:t>
            </a:r>
            <a:r>
              <a:rPr lang="nb-NO" b="1" dirty="0">
                <a:solidFill>
                  <a:schemeClr val="accent3">
                    <a:lumMod val="75000"/>
                  </a:schemeClr>
                </a:solidFill>
              </a:rPr>
              <a:t>ang+</a:t>
            </a:r>
          </a:p>
          <a:p>
            <a:endParaRPr lang="nb-NO"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5448" y="1268760"/>
            <a:ext cx="4968552"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4119023"/>
            <a:ext cx="4032448" cy="252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283968" y="2420888"/>
            <a:ext cx="2232248" cy="4218415"/>
          </a:xfrm>
          <a:prstGeom prst="rect">
            <a:avLst/>
          </a:prstGeom>
          <a:solidFill>
            <a:schemeClr val="accent3">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7" name="Rectangle 6"/>
          <p:cNvSpPr/>
          <p:nvPr/>
        </p:nvSpPr>
        <p:spPr>
          <a:xfrm>
            <a:off x="6659724" y="2420887"/>
            <a:ext cx="2232248" cy="4218415"/>
          </a:xfrm>
          <a:prstGeom prst="rect">
            <a:avLst/>
          </a:prstGeom>
          <a:solidFill>
            <a:schemeClr val="accent2">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5" name="TextBox 4"/>
          <p:cNvSpPr txBox="1"/>
          <p:nvPr/>
        </p:nvSpPr>
        <p:spPr>
          <a:xfrm>
            <a:off x="7460572" y="188640"/>
            <a:ext cx="1459567" cy="307777"/>
          </a:xfrm>
          <a:prstGeom prst="rect">
            <a:avLst/>
          </a:prstGeom>
          <a:noFill/>
          <a:ln>
            <a:solidFill>
              <a:schemeClr val="accent1">
                <a:shade val="50000"/>
              </a:schemeClr>
            </a:solidFill>
          </a:ln>
        </p:spPr>
        <p:txBody>
          <a:bodyPr wrap="none" rtlCol="0">
            <a:spAutoFit/>
          </a:bodyPr>
          <a:lstStyle/>
          <a:p>
            <a:r>
              <a:rPr lang="nb-NO" sz="1400" dirty="0"/>
              <a:t>Nowak, 2008, JCS</a:t>
            </a:r>
          </a:p>
        </p:txBody>
      </p:sp>
      <p:sp>
        <p:nvSpPr>
          <p:cNvPr id="6" name="Oval 5"/>
          <p:cNvSpPr/>
          <p:nvPr/>
        </p:nvSpPr>
        <p:spPr>
          <a:xfrm>
            <a:off x="8190355" y="1412776"/>
            <a:ext cx="701617" cy="57606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754990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sz="3600" dirty="0">
                <a:solidFill>
                  <a:srgbClr val="0070C0"/>
                </a:solidFill>
              </a:rPr>
              <a:t>Gene </a:t>
            </a:r>
            <a:r>
              <a:rPr lang="nb-NO" sz="3600" dirty="0" err="1">
                <a:solidFill>
                  <a:srgbClr val="0070C0"/>
                </a:solidFill>
              </a:rPr>
              <a:t>fusions</a:t>
            </a:r>
            <a:endParaRPr lang="nb-NO" sz="3600" dirty="0">
              <a:solidFill>
                <a:srgbClr val="0070C0"/>
              </a:solidFill>
            </a:endParaRPr>
          </a:p>
        </p:txBody>
      </p:sp>
      <p:sp>
        <p:nvSpPr>
          <p:cNvPr id="3" name="Content Placeholder 2"/>
          <p:cNvSpPr>
            <a:spLocks noGrp="1"/>
          </p:cNvSpPr>
          <p:nvPr>
            <p:ph idx="1"/>
          </p:nvPr>
        </p:nvSpPr>
        <p:spPr/>
        <p:txBody>
          <a:bodyPr>
            <a:normAutofit fontScale="77500" lnSpcReduction="20000"/>
          </a:bodyPr>
          <a:lstStyle/>
          <a:p>
            <a:pPr>
              <a:spcAft>
                <a:spcPts val="600"/>
              </a:spcAft>
            </a:pPr>
            <a:r>
              <a:rPr lang="nb-NO" dirty="0"/>
              <a:t>Combinations </a:t>
            </a:r>
            <a:r>
              <a:rPr lang="nb-NO" dirty="0" err="1"/>
              <a:t>of</a:t>
            </a:r>
            <a:r>
              <a:rPr lang="nb-NO" dirty="0"/>
              <a:t> </a:t>
            </a:r>
            <a:r>
              <a:rPr lang="nb-NO" dirty="0" err="1"/>
              <a:t>exons</a:t>
            </a:r>
            <a:r>
              <a:rPr lang="nb-NO" dirty="0"/>
              <a:t> from different genes in </a:t>
            </a:r>
            <a:r>
              <a:rPr lang="nb-NO" dirty="0" err="1"/>
              <a:t>the</a:t>
            </a:r>
            <a:r>
              <a:rPr lang="nb-NO" dirty="0"/>
              <a:t> same </a:t>
            </a:r>
            <a:r>
              <a:rPr lang="nb-NO" dirty="0" err="1"/>
              <a:t>transcript</a:t>
            </a:r>
            <a:r>
              <a:rPr lang="nb-NO" dirty="0"/>
              <a:t>.</a:t>
            </a:r>
          </a:p>
          <a:p>
            <a:pPr>
              <a:spcAft>
                <a:spcPts val="600"/>
              </a:spcAft>
            </a:pPr>
            <a:r>
              <a:rPr lang="nb-NO" dirty="0" err="1"/>
              <a:t>Can</a:t>
            </a:r>
            <a:r>
              <a:rPr lang="nb-NO" dirty="0"/>
              <a:t> </a:t>
            </a:r>
            <a:r>
              <a:rPr lang="nb-NO" dirty="0" err="1"/>
              <a:t>result</a:t>
            </a:r>
            <a:r>
              <a:rPr lang="nb-NO" dirty="0"/>
              <a:t> from «</a:t>
            </a:r>
            <a:r>
              <a:rPr lang="nb-NO" dirty="0" err="1"/>
              <a:t>read-through</a:t>
            </a:r>
            <a:r>
              <a:rPr lang="nb-NO" dirty="0"/>
              <a:t>» </a:t>
            </a:r>
            <a:r>
              <a:rPr lang="nb-NO" dirty="0" err="1"/>
              <a:t>transcripts</a:t>
            </a:r>
            <a:r>
              <a:rPr lang="nb-NO" dirty="0"/>
              <a:t> or </a:t>
            </a:r>
            <a:r>
              <a:rPr lang="nb-NO" dirty="0" err="1"/>
              <a:t>chromosomal</a:t>
            </a:r>
            <a:r>
              <a:rPr lang="nb-NO" dirty="0"/>
              <a:t> translocations, </a:t>
            </a:r>
            <a:r>
              <a:rPr lang="nb-NO" dirty="0" err="1"/>
              <a:t>insertions</a:t>
            </a:r>
            <a:r>
              <a:rPr lang="nb-NO" dirty="0"/>
              <a:t>, </a:t>
            </a:r>
            <a:r>
              <a:rPr lang="nb-NO" dirty="0" err="1"/>
              <a:t>inversions</a:t>
            </a:r>
            <a:r>
              <a:rPr lang="nb-NO" dirty="0"/>
              <a:t> and </a:t>
            </a:r>
            <a:r>
              <a:rPr lang="nb-NO" dirty="0" err="1"/>
              <a:t>deletions</a:t>
            </a:r>
            <a:endParaRPr lang="nb-NO" dirty="0"/>
          </a:p>
          <a:p>
            <a:pPr>
              <a:spcAft>
                <a:spcPts val="600"/>
              </a:spcAft>
            </a:pPr>
            <a:r>
              <a:rPr lang="nb-NO" dirty="0" err="1"/>
              <a:t>Especially</a:t>
            </a:r>
            <a:r>
              <a:rPr lang="nb-NO" dirty="0"/>
              <a:t> prevalent in cancers, </a:t>
            </a:r>
            <a:r>
              <a:rPr lang="nb-NO" dirty="0" err="1"/>
              <a:t>which</a:t>
            </a:r>
            <a:r>
              <a:rPr lang="nb-NO" dirty="0"/>
              <a:t> </a:t>
            </a:r>
            <a:r>
              <a:rPr lang="nb-NO" dirty="0" err="1"/>
              <a:t>often</a:t>
            </a:r>
            <a:r>
              <a:rPr lang="nb-NO" dirty="0"/>
              <a:t> </a:t>
            </a:r>
            <a:r>
              <a:rPr lang="nb-NO" dirty="0" err="1"/>
              <a:t>undergo</a:t>
            </a:r>
            <a:r>
              <a:rPr lang="nb-NO" dirty="0"/>
              <a:t> </a:t>
            </a:r>
            <a:r>
              <a:rPr lang="nb-NO" dirty="0" err="1"/>
              <a:t>considerable</a:t>
            </a:r>
            <a:r>
              <a:rPr lang="nb-NO" dirty="0"/>
              <a:t> </a:t>
            </a:r>
            <a:r>
              <a:rPr lang="nb-NO" dirty="0" err="1"/>
              <a:t>chromosomal</a:t>
            </a:r>
            <a:r>
              <a:rPr lang="nb-NO" dirty="0"/>
              <a:t> rearrangements.</a:t>
            </a:r>
          </a:p>
          <a:p>
            <a:pPr>
              <a:spcAft>
                <a:spcPts val="600"/>
              </a:spcAft>
            </a:pPr>
            <a:r>
              <a:rPr lang="nb-NO" dirty="0" err="1"/>
              <a:t>Typically</a:t>
            </a:r>
            <a:r>
              <a:rPr lang="nb-NO" dirty="0"/>
              <a:t> </a:t>
            </a:r>
            <a:r>
              <a:rPr lang="nb-NO" dirty="0" err="1"/>
              <a:t>caused</a:t>
            </a:r>
            <a:r>
              <a:rPr lang="nb-NO" dirty="0"/>
              <a:t> by </a:t>
            </a:r>
            <a:r>
              <a:rPr lang="nb-NO" dirty="0" err="1"/>
              <a:t>lesions</a:t>
            </a:r>
            <a:r>
              <a:rPr lang="nb-NO" dirty="0"/>
              <a:t> in DNA, </a:t>
            </a:r>
            <a:r>
              <a:rPr lang="nb-NO" dirty="0" err="1"/>
              <a:t>especially</a:t>
            </a:r>
            <a:r>
              <a:rPr lang="nb-NO" dirty="0"/>
              <a:t> </a:t>
            </a:r>
            <a:r>
              <a:rPr lang="nb-NO" b="1" dirty="0"/>
              <a:t>Double Strand Breaks (DSB)</a:t>
            </a:r>
          </a:p>
          <a:p>
            <a:pPr>
              <a:spcAft>
                <a:spcPts val="600"/>
              </a:spcAft>
            </a:pPr>
            <a:r>
              <a:rPr lang="nb-NO" dirty="0"/>
              <a:t>Different </a:t>
            </a:r>
            <a:r>
              <a:rPr lang="nb-NO" dirty="0" err="1"/>
              <a:t>mechanisms</a:t>
            </a:r>
            <a:r>
              <a:rPr lang="nb-NO" dirty="0"/>
              <a:t> </a:t>
            </a:r>
            <a:r>
              <a:rPr lang="nb-NO" dirty="0" err="1"/>
              <a:t>involving</a:t>
            </a:r>
            <a:r>
              <a:rPr lang="nb-NO" dirty="0"/>
              <a:t> DNA-</a:t>
            </a:r>
            <a:r>
              <a:rPr lang="nb-NO" dirty="0" err="1"/>
              <a:t>repair</a:t>
            </a:r>
            <a:r>
              <a:rPr lang="nb-NO" dirty="0"/>
              <a:t>, </a:t>
            </a:r>
            <a:r>
              <a:rPr lang="nb-NO" dirty="0" err="1"/>
              <a:t>replication</a:t>
            </a:r>
            <a:r>
              <a:rPr lang="nb-NO" dirty="0"/>
              <a:t> and </a:t>
            </a:r>
            <a:r>
              <a:rPr lang="nb-NO" dirty="0" err="1"/>
              <a:t>recombination</a:t>
            </a:r>
            <a:r>
              <a:rPr lang="nb-NO" dirty="0"/>
              <a:t>. </a:t>
            </a:r>
            <a:r>
              <a:rPr lang="nb-NO" dirty="0" err="1"/>
              <a:t>Many</a:t>
            </a:r>
            <a:r>
              <a:rPr lang="nb-NO" dirty="0"/>
              <a:t> </a:t>
            </a:r>
            <a:r>
              <a:rPr lang="nb-NO" dirty="0" err="1"/>
              <a:t>are</a:t>
            </a:r>
            <a:r>
              <a:rPr lang="nb-NO" dirty="0"/>
              <a:t> </a:t>
            </a:r>
            <a:r>
              <a:rPr lang="nb-NO" dirty="0" err="1"/>
              <a:t>complex</a:t>
            </a:r>
            <a:r>
              <a:rPr lang="nb-NO" dirty="0"/>
              <a:t> and </a:t>
            </a:r>
            <a:r>
              <a:rPr lang="nb-NO" dirty="0" err="1"/>
              <a:t>some</a:t>
            </a:r>
            <a:r>
              <a:rPr lang="nb-NO" dirty="0"/>
              <a:t> </a:t>
            </a:r>
            <a:r>
              <a:rPr lang="nb-NO" dirty="0" err="1"/>
              <a:t>are</a:t>
            </a:r>
            <a:r>
              <a:rPr lang="nb-NO" dirty="0"/>
              <a:t> </a:t>
            </a:r>
            <a:r>
              <a:rPr lang="nb-NO" dirty="0" err="1"/>
              <a:t>disputed</a:t>
            </a:r>
            <a:r>
              <a:rPr lang="nb-NO" dirty="0"/>
              <a:t>. </a:t>
            </a:r>
          </a:p>
          <a:p>
            <a:pPr marL="0" indent="0">
              <a:buNone/>
            </a:pPr>
            <a:endParaRPr lang="nb-NO" dirty="0"/>
          </a:p>
        </p:txBody>
      </p:sp>
      <p:sp>
        <p:nvSpPr>
          <p:cNvPr id="4" name="TextBox 3"/>
          <p:cNvSpPr txBox="1"/>
          <p:nvPr/>
        </p:nvSpPr>
        <p:spPr>
          <a:xfrm>
            <a:off x="6372200" y="116632"/>
            <a:ext cx="2601546" cy="954107"/>
          </a:xfrm>
          <a:prstGeom prst="rect">
            <a:avLst/>
          </a:prstGeom>
          <a:noFill/>
          <a:ln>
            <a:solidFill>
              <a:schemeClr val="tx1"/>
            </a:solidFill>
          </a:ln>
        </p:spPr>
        <p:txBody>
          <a:bodyPr wrap="none" rtlCol="0">
            <a:spAutoFit/>
          </a:bodyPr>
          <a:lstStyle/>
          <a:p>
            <a:r>
              <a:rPr lang="nb-NO" sz="1400" dirty="0"/>
              <a:t>Andrew, 2011, </a:t>
            </a:r>
            <a:r>
              <a:rPr lang="nb-NO" sz="1400" dirty="0" err="1"/>
              <a:t>Genome</a:t>
            </a:r>
            <a:r>
              <a:rPr lang="nb-NO" sz="1400" dirty="0"/>
              <a:t> Research</a:t>
            </a:r>
          </a:p>
          <a:p>
            <a:r>
              <a:rPr lang="nb-NO" sz="1400" dirty="0"/>
              <a:t>Liu, 2012, </a:t>
            </a:r>
            <a:r>
              <a:rPr lang="nb-NO" sz="1400" dirty="0" err="1"/>
              <a:t>Cu</a:t>
            </a:r>
            <a:r>
              <a:rPr lang="nb-NO" sz="1400" dirty="0"/>
              <a:t>-</a:t>
            </a:r>
            <a:r>
              <a:rPr lang="nb-NO" sz="1400" dirty="0" err="1"/>
              <a:t>Op</a:t>
            </a:r>
            <a:r>
              <a:rPr lang="nb-NO" sz="1400" dirty="0"/>
              <a:t>-Gen-</a:t>
            </a:r>
            <a:r>
              <a:rPr lang="nb-NO" sz="1400" dirty="0" err="1"/>
              <a:t>Dev</a:t>
            </a:r>
            <a:endParaRPr lang="nb-NO" sz="1400" dirty="0"/>
          </a:p>
          <a:p>
            <a:r>
              <a:rPr lang="nb-NO" sz="1400" dirty="0"/>
              <a:t>Hastings, 2009, Nature</a:t>
            </a:r>
          </a:p>
          <a:p>
            <a:r>
              <a:rPr lang="nb-NO" sz="1400" dirty="0" err="1"/>
              <a:t>Lieber</a:t>
            </a:r>
            <a:r>
              <a:rPr lang="nb-NO" sz="1400" dirty="0"/>
              <a:t>, 2008, </a:t>
            </a:r>
            <a:r>
              <a:rPr lang="nb-NO" sz="1400" dirty="0" err="1"/>
              <a:t>Jrn-Biol-Chem</a:t>
            </a:r>
            <a:endParaRPr lang="nb-NO" sz="1400" dirty="0"/>
          </a:p>
        </p:txBody>
      </p:sp>
    </p:spTree>
    <p:extLst>
      <p:ext uri="{BB962C8B-B14F-4D97-AF65-F5344CB8AC3E}">
        <p14:creationId xmlns:p14="http://schemas.microsoft.com/office/powerpoint/2010/main" val="1209030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sz="3600" dirty="0" err="1">
                <a:solidFill>
                  <a:srgbClr val="0070C0"/>
                </a:solidFill>
              </a:rPr>
              <a:t>Homologous</a:t>
            </a:r>
            <a:r>
              <a:rPr lang="nb-NO" sz="3600" dirty="0">
                <a:solidFill>
                  <a:srgbClr val="0070C0"/>
                </a:solidFill>
              </a:rPr>
              <a:t> </a:t>
            </a:r>
            <a:r>
              <a:rPr lang="nb-NO" sz="3600" dirty="0" err="1">
                <a:solidFill>
                  <a:srgbClr val="0070C0"/>
                </a:solidFill>
              </a:rPr>
              <a:t>recombination</a:t>
            </a:r>
            <a:r>
              <a:rPr lang="nb-NO" sz="3600" dirty="0">
                <a:solidFill>
                  <a:srgbClr val="0070C0"/>
                </a:solidFill>
              </a:rPr>
              <a:t> (HR)</a:t>
            </a:r>
          </a:p>
        </p:txBody>
      </p:sp>
      <p:sp>
        <p:nvSpPr>
          <p:cNvPr id="3" name="Content Placeholder 2"/>
          <p:cNvSpPr>
            <a:spLocks noGrp="1"/>
          </p:cNvSpPr>
          <p:nvPr>
            <p:ph idx="1"/>
          </p:nvPr>
        </p:nvSpPr>
        <p:spPr>
          <a:xfrm>
            <a:off x="457200" y="1600200"/>
            <a:ext cx="4762872" cy="4525963"/>
          </a:xfrm>
        </p:spPr>
        <p:txBody>
          <a:bodyPr>
            <a:normAutofit lnSpcReduction="10000"/>
          </a:bodyPr>
          <a:lstStyle/>
          <a:p>
            <a:pPr lvl="1">
              <a:spcAft>
                <a:spcPts val="1200"/>
              </a:spcAft>
              <a:buFont typeface="Arial" pitchFamily="34" charset="0"/>
              <a:buChar char="•"/>
            </a:pPr>
            <a:r>
              <a:rPr lang="nb-NO" sz="2000" dirty="0" err="1"/>
              <a:t>Repair</a:t>
            </a:r>
            <a:r>
              <a:rPr lang="nb-NO" sz="2000" dirty="0"/>
              <a:t> double strand breaks</a:t>
            </a:r>
          </a:p>
          <a:p>
            <a:pPr lvl="1">
              <a:spcAft>
                <a:spcPts val="1200"/>
              </a:spcAft>
              <a:buFont typeface="Arial" pitchFamily="34" charset="0"/>
              <a:buChar char="•"/>
            </a:pPr>
            <a:r>
              <a:rPr lang="nb-NO" sz="2000" dirty="0" err="1"/>
              <a:t>Involves</a:t>
            </a:r>
            <a:r>
              <a:rPr lang="nb-NO" sz="2000" dirty="0"/>
              <a:t> </a:t>
            </a:r>
            <a:r>
              <a:rPr lang="nb-NO" sz="2000" dirty="0" err="1"/>
              <a:t>alignment</a:t>
            </a:r>
            <a:r>
              <a:rPr lang="nb-NO" sz="2000" dirty="0"/>
              <a:t> </a:t>
            </a:r>
            <a:r>
              <a:rPr lang="nb-NO" sz="2000" dirty="0" err="1"/>
              <a:t>against</a:t>
            </a:r>
            <a:r>
              <a:rPr lang="nb-NO" sz="2000" dirty="0"/>
              <a:t> a </a:t>
            </a:r>
            <a:r>
              <a:rPr lang="nb-NO" sz="2000" dirty="0" err="1"/>
              <a:t>homologues</a:t>
            </a:r>
            <a:r>
              <a:rPr lang="nb-NO" sz="2000" dirty="0"/>
              <a:t> </a:t>
            </a:r>
            <a:r>
              <a:rPr lang="nb-NO" sz="2000" dirty="0" err="1"/>
              <a:t>sequence</a:t>
            </a:r>
            <a:r>
              <a:rPr lang="nb-NO" sz="2000" dirty="0"/>
              <a:t>, and </a:t>
            </a:r>
            <a:r>
              <a:rPr lang="nb-NO" sz="2000" dirty="0" err="1"/>
              <a:t>use</a:t>
            </a:r>
            <a:r>
              <a:rPr lang="nb-NO" sz="2000" dirty="0"/>
              <a:t> </a:t>
            </a:r>
            <a:r>
              <a:rPr lang="nb-NO" sz="2000" dirty="0" err="1"/>
              <a:t>this</a:t>
            </a:r>
            <a:r>
              <a:rPr lang="nb-NO" sz="2000" dirty="0"/>
              <a:t> as a </a:t>
            </a:r>
            <a:r>
              <a:rPr lang="nb-NO" sz="2000" dirty="0" err="1"/>
              <a:t>template</a:t>
            </a:r>
            <a:r>
              <a:rPr lang="nb-NO" sz="2000" dirty="0"/>
              <a:t> to </a:t>
            </a:r>
            <a:r>
              <a:rPr lang="nb-NO" sz="2000" dirty="0" err="1"/>
              <a:t>repair</a:t>
            </a:r>
            <a:r>
              <a:rPr lang="nb-NO" sz="2000" dirty="0"/>
              <a:t> </a:t>
            </a:r>
            <a:r>
              <a:rPr lang="nb-NO" sz="2000" dirty="0" err="1"/>
              <a:t>the</a:t>
            </a:r>
            <a:r>
              <a:rPr lang="nb-NO" sz="2000" dirty="0"/>
              <a:t> </a:t>
            </a:r>
            <a:r>
              <a:rPr lang="nb-NO" sz="2000" dirty="0" err="1"/>
              <a:t>damaged</a:t>
            </a:r>
            <a:r>
              <a:rPr lang="nb-NO" sz="2000" dirty="0"/>
              <a:t> DNA.</a:t>
            </a:r>
          </a:p>
          <a:p>
            <a:pPr lvl="1">
              <a:spcAft>
                <a:spcPts val="1200"/>
              </a:spcAft>
              <a:buFont typeface="Arial" pitchFamily="34" charset="0"/>
              <a:buChar char="•"/>
            </a:pPr>
            <a:r>
              <a:rPr lang="nb-NO" sz="2000" dirty="0" err="1"/>
              <a:t>Normally</a:t>
            </a:r>
            <a:r>
              <a:rPr lang="nb-NO" sz="2000" dirty="0"/>
              <a:t> </a:t>
            </a:r>
            <a:r>
              <a:rPr lang="nb-NO" sz="2000" dirty="0" err="1"/>
              <a:t>align</a:t>
            </a:r>
            <a:r>
              <a:rPr lang="nb-NO" sz="2000" dirty="0"/>
              <a:t> to </a:t>
            </a:r>
            <a:r>
              <a:rPr lang="nb-NO" sz="2000" dirty="0" err="1"/>
              <a:t>sister</a:t>
            </a:r>
            <a:r>
              <a:rPr lang="nb-NO" sz="2000" dirty="0"/>
              <a:t> </a:t>
            </a:r>
            <a:r>
              <a:rPr lang="nb-NO" sz="2000" dirty="0" err="1"/>
              <a:t>chromatid</a:t>
            </a:r>
            <a:r>
              <a:rPr lang="nb-NO" sz="2000" dirty="0"/>
              <a:t> or </a:t>
            </a:r>
            <a:r>
              <a:rPr lang="nb-NO" sz="2000" dirty="0" err="1"/>
              <a:t>homologous</a:t>
            </a:r>
            <a:r>
              <a:rPr lang="nb-NO" sz="2000" dirty="0"/>
              <a:t> </a:t>
            </a:r>
            <a:r>
              <a:rPr lang="nb-NO" sz="2000" dirty="0" err="1"/>
              <a:t>chromosome</a:t>
            </a:r>
            <a:r>
              <a:rPr lang="nb-NO" sz="2000" dirty="0"/>
              <a:t> at </a:t>
            </a:r>
            <a:r>
              <a:rPr lang="nb-NO" sz="2000" dirty="0" err="1"/>
              <a:t>the</a:t>
            </a:r>
            <a:r>
              <a:rPr lang="nb-NO" sz="2000" dirty="0"/>
              <a:t> </a:t>
            </a:r>
            <a:r>
              <a:rPr lang="nb-NO" sz="2000" dirty="0" err="1"/>
              <a:t>correct</a:t>
            </a:r>
            <a:r>
              <a:rPr lang="nb-NO" sz="2000" dirty="0"/>
              <a:t> </a:t>
            </a:r>
            <a:r>
              <a:rPr lang="nb-NO" sz="2000" dirty="0" err="1"/>
              <a:t>position</a:t>
            </a:r>
            <a:r>
              <a:rPr lang="nb-NO" sz="2000" dirty="0"/>
              <a:t>, </a:t>
            </a:r>
            <a:r>
              <a:rPr lang="nb-NO" sz="2000" dirty="0" err="1"/>
              <a:t>with</a:t>
            </a:r>
            <a:r>
              <a:rPr lang="nb-NO" sz="2000" dirty="0"/>
              <a:t> </a:t>
            </a:r>
            <a:r>
              <a:rPr lang="nb-NO" sz="2000" dirty="0" err="1"/>
              <a:t>no</a:t>
            </a:r>
            <a:r>
              <a:rPr lang="nb-NO" sz="2000" dirty="0"/>
              <a:t> or little </a:t>
            </a:r>
            <a:r>
              <a:rPr lang="nb-NO" sz="2000" dirty="0" err="1"/>
              <a:t>change</a:t>
            </a:r>
            <a:r>
              <a:rPr lang="nb-NO" sz="2000" dirty="0"/>
              <a:t> to </a:t>
            </a:r>
            <a:r>
              <a:rPr lang="nb-NO" sz="2000" dirty="0" err="1"/>
              <a:t>the</a:t>
            </a:r>
            <a:r>
              <a:rPr lang="nb-NO" sz="2000" dirty="0"/>
              <a:t> </a:t>
            </a:r>
            <a:r>
              <a:rPr lang="nb-NO" sz="2000" dirty="0" err="1"/>
              <a:t>chromosome</a:t>
            </a:r>
            <a:endParaRPr lang="nb-NO" sz="2000" dirty="0"/>
          </a:p>
          <a:p>
            <a:pPr lvl="1">
              <a:spcAft>
                <a:spcPts val="1200"/>
              </a:spcAft>
              <a:buFont typeface="Arial" pitchFamily="34" charset="0"/>
              <a:buChar char="•"/>
            </a:pPr>
            <a:r>
              <a:rPr lang="nb-NO" sz="2000" dirty="0" err="1"/>
              <a:t>Restricted</a:t>
            </a:r>
            <a:r>
              <a:rPr lang="nb-NO" sz="2000" dirty="0"/>
              <a:t> to late S and G2 </a:t>
            </a:r>
            <a:r>
              <a:rPr lang="nb-NO" sz="2000" dirty="0" err="1"/>
              <a:t>phases</a:t>
            </a:r>
            <a:r>
              <a:rPr lang="nb-NO" sz="2000" dirty="0"/>
              <a:t> in </a:t>
            </a:r>
            <a:r>
              <a:rPr lang="nb-NO" sz="2000" dirty="0" err="1"/>
              <a:t>the</a:t>
            </a:r>
            <a:r>
              <a:rPr lang="nb-NO" sz="2000" dirty="0"/>
              <a:t> </a:t>
            </a:r>
            <a:r>
              <a:rPr lang="nb-NO" sz="2000" dirty="0" err="1"/>
              <a:t>cell</a:t>
            </a:r>
            <a:r>
              <a:rPr lang="nb-NO" sz="2000" dirty="0"/>
              <a:t> </a:t>
            </a:r>
            <a:r>
              <a:rPr lang="nb-NO" sz="2000" dirty="0" err="1"/>
              <a:t>cycle</a:t>
            </a:r>
            <a:r>
              <a:rPr lang="nb-NO" sz="2000" dirty="0"/>
              <a:t> (</a:t>
            </a:r>
            <a:r>
              <a:rPr lang="nb-NO" sz="2000" b="1" dirty="0" err="1"/>
              <a:t>replication</a:t>
            </a:r>
            <a:r>
              <a:rPr lang="nb-NO" sz="2000" b="1" dirty="0"/>
              <a:t> dependent</a:t>
            </a:r>
            <a:r>
              <a:rPr lang="nb-NO" sz="2000" dirty="0"/>
              <a:t>)</a:t>
            </a:r>
          </a:p>
          <a:p>
            <a:pPr>
              <a:spcAft>
                <a:spcPts val="1200"/>
              </a:spcAft>
            </a:pPr>
            <a:endParaRPr lang="nb-NO" sz="2000" dirty="0"/>
          </a:p>
          <a:p>
            <a:pPr marL="0" indent="0">
              <a:spcAft>
                <a:spcPts val="1200"/>
              </a:spcAft>
              <a:buNone/>
            </a:pPr>
            <a:endParaRPr lang="nb-NO"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0152" y="1268760"/>
            <a:ext cx="2736304" cy="22322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5632" y="3933056"/>
            <a:ext cx="3240360" cy="2304256"/>
          </a:xfrm>
          <a:prstGeom prst="rect">
            <a:avLst/>
          </a:prstGeom>
        </p:spPr>
      </p:pic>
      <p:sp>
        <p:nvSpPr>
          <p:cNvPr id="6" name="TextBox 5"/>
          <p:cNvSpPr txBox="1"/>
          <p:nvPr/>
        </p:nvSpPr>
        <p:spPr>
          <a:xfrm>
            <a:off x="7164288" y="6165304"/>
            <a:ext cx="1211998" cy="338554"/>
          </a:xfrm>
          <a:prstGeom prst="rect">
            <a:avLst/>
          </a:prstGeom>
          <a:noFill/>
        </p:spPr>
        <p:txBody>
          <a:bodyPr wrap="none" rtlCol="0">
            <a:spAutoFit/>
          </a:bodyPr>
          <a:lstStyle/>
          <a:p>
            <a:r>
              <a:rPr lang="nb-NO" sz="1600" b="1" dirty="0"/>
              <a:t>(</a:t>
            </a:r>
            <a:r>
              <a:rPr lang="nb-NO" sz="1600" b="1" dirty="0" err="1"/>
              <a:t>Cross-over</a:t>
            </a:r>
            <a:r>
              <a:rPr lang="nb-NO" sz="1600" b="1" dirty="0"/>
              <a:t>)</a:t>
            </a:r>
          </a:p>
        </p:txBody>
      </p:sp>
    </p:spTree>
    <p:extLst>
      <p:ext uri="{BB962C8B-B14F-4D97-AF65-F5344CB8AC3E}">
        <p14:creationId xmlns:p14="http://schemas.microsoft.com/office/powerpoint/2010/main" val="20973121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nb-NO" sz="3200" dirty="0">
                <a:solidFill>
                  <a:srgbClr val="0070C0"/>
                </a:solidFill>
              </a:rPr>
              <a:t>Non-</a:t>
            </a:r>
            <a:r>
              <a:rPr lang="nb-NO" sz="3200" dirty="0" err="1">
                <a:solidFill>
                  <a:srgbClr val="0070C0"/>
                </a:solidFill>
              </a:rPr>
              <a:t>allelic</a:t>
            </a:r>
            <a:r>
              <a:rPr lang="nb-NO" sz="3200" dirty="0">
                <a:solidFill>
                  <a:srgbClr val="0070C0"/>
                </a:solidFill>
              </a:rPr>
              <a:t> </a:t>
            </a:r>
            <a:r>
              <a:rPr lang="nb-NO" sz="3200" dirty="0" err="1">
                <a:solidFill>
                  <a:srgbClr val="0070C0"/>
                </a:solidFill>
              </a:rPr>
              <a:t>homologous</a:t>
            </a:r>
            <a:r>
              <a:rPr lang="nb-NO" sz="3200" dirty="0">
                <a:solidFill>
                  <a:srgbClr val="0070C0"/>
                </a:solidFill>
              </a:rPr>
              <a:t> </a:t>
            </a:r>
            <a:r>
              <a:rPr lang="nb-NO" sz="3200" dirty="0" err="1">
                <a:solidFill>
                  <a:srgbClr val="0070C0"/>
                </a:solidFill>
              </a:rPr>
              <a:t>recombination</a:t>
            </a:r>
            <a:r>
              <a:rPr lang="nb-NO" sz="3200" dirty="0">
                <a:solidFill>
                  <a:srgbClr val="0070C0"/>
                </a:solidFill>
              </a:rPr>
              <a:t> (NAHR)</a:t>
            </a:r>
          </a:p>
        </p:txBody>
      </p:sp>
      <p:sp>
        <p:nvSpPr>
          <p:cNvPr id="3" name="Content Placeholder 2"/>
          <p:cNvSpPr>
            <a:spLocks noGrp="1"/>
          </p:cNvSpPr>
          <p:nvPr>
            <p:ph idx="1"/>
          </p:nvPr>
        </p:nvSpPr>
        <p:spPr>
          <a:xfrm>
            <a:off x="313184" y="1628800"/>
            <a:ext cx="4690864" cy="4525963"/>
          </a:xfrm>
        </p:spPr>
        <p:txBody>
          <a:bodyPr>
            <a:normAutofit/>
          </a:bodyPr>
          <a:lstStyle/>
          <a:p>
            <a:pPr>
              <a:spcAft>
                <a:spcPts val="1200"/>
              </a:spcAft>
            </a:pPr>
            <a:r>
              <a:rPr lang="nb-NO" sz="2000" dirty="0" err="1"/>
              <a:t>Alignment</a:t>
            </a:r>
            <a:r>
              <a:rPr lang="nb-NO" sz="2000" dirty="0"/>
              <a:t> </a:t>
            </a:r>
            <a:r>
              <a:rPr lang="nb-NO" sz="2000" dirty="0" err="1"/>
              <a:t>of</a:t>
            </a:r>
            <a:r>
              <a:rPr lang="nb-NO" sz="2000" dirty="0"/>
              <a:t> </a:t>
            </a:r>
            <a:r>
              <a:rPr lang="nb-NO" sz="2000" dirty="0" err="1"/>
              <a:t>homologues</a:t>
            </a:r>
            <a:r>
              <a:rPr lang="nb-NO" sz="2000" dirty="0"/>
              <a:t> </a:t>
            </a:r>
            <a:r>
              <a:rPr lang="nb-NO" sz="2000" dirty="0" err="1"/>
              <a:t>sequences</a:t>
            </a:r>
            <a:r>
              <a:rPr lang="nb-NO" sz="2000" dirty="0"/>
              <a:t> </a:t>
            </a:r>
            <a:r>
              <a:rPr lang="nb-NO" sz="2000" dirty="0" err="1"/>
              <a:t>initiating</a:t>
            </a:r>
            <a:r>
              <a:rPr lang="nb-NO" sz="2000" dirty="0"/>
              <a:t> at </a:t>
            </a:r>
            <a:r>
              <a:rPr lang="nb-NO" sz="2000" dirty="0" err="1"/>
              <a:t>the</a:t>
            </a:r>
            <a:r>
              <a:rPr lang="nb-NO" sz="2000" dirty="0"/>
              <a:t> </a:t>
            </a:r>
            <a:r>
              <a:rPr lang="nb-NO" sz="2000" dirty="0" err="1"/>
              <a:t>wrong</a:t>
            </a:r>
            <a:r>
              <a:rPr lang="nb-NO" sz="2000" dirty="0"/>
              <a:t> </a:t>
            </a:r>
            <a:r>
              <a:rPr lang="nb-NO" sz="2000" dirty="0" err="1"/>
              <a:t>position</a:t>
            </a:r>
            <a:r>
              <a:rPr lang="nb-NO" sz="2000" dirty="0"/>
              <a:t> </a:t>
            </a:r>
          </a:p>
          <a:p>
            <a:pPr>
              <a:spcAft>
                <a:spcPts val="1200"/>
              </a:spcAft>
            </a:pPr>
            <a:r>
              <a:rPr lang="nb-NO" sz="2000" dirty="0"/>
              <a:t>Will lead to </a:t>
            </a:r>
            <a:r>
              <a:rPr lang="nb-NO" sz="2000" dirty="0" err="1"/>
              <a:t>duplication</a:t>
            </a:r>
            <a:r>
              <a:rPr lang="nb-NO" sz="2000" dirty="0"/>
              <a:t> and </a:t>
            </a:r>
            <a:r>
              <a:rPr lang="nb-NO" sz="2000" dirty="0" err="1"/>
              <a:t>deletion</a:t>
            </a:r>
            <a:r>
              <a:rPr lang="nb-NO" sz="2000" dirty="0"/>
              <a:t> in </a:t>
            </a:r>
            <a:r>
              <a:rPr lang="nb-NO" sz="2000" dirty="0" err="1"/>
              <a:t>the</a:t>
            </a:r>
            <a:r>
              <a:rPr lang="nb-NO" sz="2000" dirty="0"/>
              <a:t> </a:t>
            </a:r>
            <a:r>
              <a:rPr lang="nb-NO" sz="2000" dirty="0" err="1"/>
              <a:t>two</a:t>
            </a:r>
            <a:r>
              <a:rPr lang="nb-NO" sz="2000" dirty="0"/>
              <a:t> </a:t>
            </a:r>
            <a:r>
              <a:rPr lang="nb-NO" sz="2000" dirty="0" err="1"/>
              <a:t>chromatids</a:t>
            </a:r>
            <a:r>
              <a:rPr lang="nb-NO" sz="2000" dirty="0"/>
              <a:t> </a:t>
            </a:r>
            <a:r>
              <a:rPr lang="nb-NO" sz="2000" dirty="0" err="1"/>
              <a:t>involved</a:t>
            </a:r>
            <a:endParaRPr lang="nb-NO" sz="2000" dirty="0"/>
          </a:p>
          <a:p>
            <a:pPr>
              <a:spcAft>
                <a:spcPts val="1200"/>
              </a:spcAft>
            </a:pPr>
            <a:r>
              <a:rPr lang="nb-NO" sz="2000" dirty="0" err="1"/>
              <a:t>Homologous</a:t>
            </a:r>
            <a:r>
              <a:rPr lang="nb-NO" sz="2000" dirty="0"/>
              <a:t> </a:t>
            </a:r>
            <a:r>
              <a:rPr lang="nb-NO" sz="2000" dirty="0" err="1"/>
              <a:t>sequence</a:t>
            </a:r>
            <a:r>
              <a:rPr lang="nb-NO" sz="2000" dirty="0"/>
              <a:t> in </a:t>
            </a:r>
            <a:r>
              <a:rPr lang="nb-NO" sz="2000" dirty="0" err="1"/>
              <a:t>opposite</a:t>
            </a:r>
            <a:r>
              <a:rPr lang="nb-NO" sz="2000" dirty="0"/>
              <a:t> </a:t>
            </a:r>
            <a:r>
              <a:rPr lang="nb-NO" sz="2000" dirty="0" err="1"/>
              <a:t>direction</a:t>
            </a:r>
            <a:r>
              <a:rPr lang="nb-NO" sz="2000" dirty="0"/>
              <a:t> &gt; </a:t>
            </a:r>
            <a:r>
              <a:rPr lang="nb-NO" sz="2000" b="1" dirty="0" err="1"/>
              <a:t>inversion</a:t>
            </a:r>
            <a:r>
              <a:rPr lang="nb-NO" sz="2000" dirty="0"/>
              <a:t>.</a:t>
            </a:r>
          </a:p>
          <a:p>
            <a:pPr>
              <a:spcAft>
                <a:spcPts val="1200"/>
              </a:spcAft>
            </a:pPr>
            <a:r>
              <a:rPr lang="nb-NO" sz="2000" dirty="0" err="1"/>
              <a:t>Homologues</a:t>
            </a:r>
            <a:r>
              <a:rPr lang="nb-NO" sz="2000" dirty="0"/>
              <a:t> </a:t>
            </a:r>
            <a:r>
              <a:rPr lang="nb-NO" sz="2000" dirty="0" err="1"/>
              <a:t>sequence</a:t>
            </a:r>
            <a:r>
              <a:rPr lang="nb-NO" sz="2000" dirty="0"/>
              <a:t> on a different </a:t>
            </a:r>
            <a:r>
              <a:rPr lang="nb-NO" sz="2000" dirty="0" err="1"/>
              <a:t>chromosome</a:t>
            </a:r>
            <a:r>
              <a:rPr lang="nb-NO" sz="2000" dirty="0"/>
              <a:t> &gt; </a:t>
            </a:r>
            <a:r>
              <a:rPr lang="nb-NO" sz="2000" b="1" dirty="0" err="1"/>
              <a:t>chromosomal</a:t>
            </a:r>
            <a:r>
              <a:rPr lang="nb-NO" sz="2000" b="1" dirty="0"/>
              <a:t> rearrangement</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322543"/>
            <a:ext cx="3888432" cy="2322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0478" y="3789040"/>
            <a:ext cx="3664164" cy="2664296"/>
          </a:xfrm>
          <a:prstGeom prst="rect">
            <a:avLst/>
          </a:prstGeom>
        </p:spPr>
      </p:pic>
      <p:sp>
        <p:nvSpPr>
          <p:cNvPr id="6" name="Rectangle 5"/>
          <p:cNvSpPr/>
          <p:nvPr/>
        </p:nvSpPr>
        <p:spPr>
          <a:xfrm>
            <a:off x="7069696" y="5373216"/>
            <a:ext cx="1390735"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3970066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sz="4000" b="1" dirty="0">
                <a:solidFill>
                  <a:srgbClr val="0070C0"/>
                </a:solidFill>
              </a:rPr>
              <a:t>N</a:t>
            </a:r>
            <a:r>
              <a:rPr lang="nb-NO" sz="4000" dirty="0">
                <a:solidFill>
                  <a:srgbClr val="0070C0"/>
                </a:solidFill>
              </a:rPr>
              <a:t>on-</a:t>
            </a:r>
            <a:r>
              <a:rPr lang="nb-NO" sz="4000" b="1" dirty="0" err="1">
                <a:solidFill>
                  <a:srgbClr val="0070C0"/>
                </a:solidFill>
              </a:rPr>
              <a:t>H</a:t>
            </a:r>
            <a:r>
              <a:rPr lang="nb-NO" sz="4000" dirty="0" err="1">
                <a:solidFill>
                  <a:srgbClr val="0070C0"/>
                </a:solidFill>
              </a:rPr>
              <a:t>omologous</a:t>
            </a:r>
            <a:r>
              <a:rPr lang="nb-NO" sz="4000" dirty="0">
                <a:solidFill>
                  <a:srgbClr val="0070C0"/>
                </a:solidFill>
              </a:rPr>
              <a:t> </a:t>
            </a:r>
            <a:r>
              <a:rPr lang="nb-NO" sz="4000" b="1" dirty="0">
                <a:solidFill>
                  <a:srgbClr val="0070C0"/>
                </a:solidFill>
              </a:rPr>
              <a:t>E</a:t>
            </a:r>
            <a:r>
              <a:rPr lang="nb-NO" sz="4000" dirty="0">
                <a:solidFill>
                  <a:srgbClr val="0070C0"/>
                </a:solidFill>
              </a:rPr>
              <a:t>nd </a:t>
            </a:r>
            <a:r>
              <a:rPr lang="nb-NO" sz="4000" b="1" dirty="0" err="1">
                <a:solidFill>
                  <a:srgbClr val="0070C0"/>
                </a:solidFill>
              </a:rPr>
              <a:t>J</a:t>
            </a:r>
            <a:r>
              <a:rPr lang="nb-NO" sz="4000" dirty="0" err="1">
                <a:solidFill>
                  <a:srgbClr val="0070C0"/>
                </a:solidFill>
              </a:rPr>
              <a:t>oining</a:t>
            </a:r>
            <a:r>
              <a:rPr lang="nb-NO" sz="4000" dirty="0">
                <a:solidFill>
                  <a:srgbClr val="0070C0"/>
                </a:solidFill>
              </a:rPr>
              <a:t> - </a:t>
            </a:r>
            <a:r>
              <a:rPr lang="nb-NO" sz="4000" b="1" dirty="0">
                <a:solidFill>
                  <a:srgbClr val="0070C0"/>
                </a:solidFill>
              </a:rPr>
              <a:t>NHEJ</a:t>
            </a:r>
          </a:p>
        </p:txBody>
      </p:sp>
      <p:sp>
        <p:nvSpPr>
          <p:cNvPr id="3" name="Content Placeholder 2"/>
          <p:cNvSpPr>
            <a:spLocks noGrp="1"/>
          </p:cNvSpPr>
          <p:nvPr>
            <p:ph idx="1"/>
          </p:nvPr>
        </p:nvSpPr>
        <p:spPr>
          <a:xfrm>
            <a:off x="467544" y="1484784"/>
            <a:ext cx="3826768" cy="4997152"/>
          </a:xfrm>
        </p:spPr>
        <p:txBody>
          <a:bodyPr>
            <a:normAutofit fontScale="77500" lnSpcReduction="20000"/>
          </a:bodyPr>
          <a:lstStyle/>
          <a:p>
            <a:pPr>
              <a:spcAft>
                <a:spcPts val="1200"/>
              </a:spcAft>
            </a:pPr>
            <a:r>
              <a:rPr lang="nb-NO" dirty="0" err="1"/>
              <a:t>Can</a:t>
            </a:r>
            <a:r>
              <a:rPr lang="nb-NO" dirty="0"/>
              <a:t> </a:t>
            </a:r>
            <a:r>
              <a:rPr lang="nb-NO" dirty="0" err="1"/>
              <a:t>occur</a:t>
            </a:r>
            <a:r>
              <a:rPr lang="nb-NO" dirty="0"/>
              <a:t> </a:t>
            </a:r>
            <a:r>
              <a:rPr lang="nb-NO" dirty="0" err="1"/>
              <a:t>throughout</a:t>
            </a:r>
            <a:r>
              <a:rPr lang="nb-NO" dirty="0"/>
              <a:t> </a:t>
            </a:r>
            <a:r>
              <a:rPr lang="nb-NO" dirty="0" err="1"/>
              <a:t>the</a:t>
            </a:r>
            <a:r>
              <a:rPr lang="nb-NO" dirty="0"/>
              <a:t> </a:t>
            </a:r>
            <a:r>
              <a:rPr lang="nb-NO" dirty="0" err="1"/>
              <a:t>cell-cycle</a:t>
            </a:r>
            <a:r>
              <a:rPr lang="nb-NO" dirty="0"/>
              <a:t> (</a:t>
            </a:r>
            <a:r>
              <a:rPr lang="nb-NO" dirty="0" err="1"/>
              <a:t>replication</a:t>
            </a:r>
            <a:r>
              <a:rPr lang="nb-NO" dirty="0"/>
              <a:t> </a:t>
            </a:r>
            <a:r>
              <a:rPr lang="nb-NO" dirty="0" err="1"/>
              <a:t>independent</a:t>
            </a:r>
            <a:r>
              <a:rPr lang="nb-NO" dirty="0"/>
              <a:t>)</a:t>
            </a:r>
          </a:p>
          <a:p>
            <a:pPr>
              <a:spcAft>
                <a:spcPts val="1200"/>
              </a:spcAft>
            </a:pPr>
            <a:r>
              <a:rPr lang="nb-NO" dirty="0" err="1"/>
              <a:t>Joins</a:t>
            </a:r>
            <a:r>
              <a:rPr lang="nb-NO" dirty="0"/>
              <a:t> </a:t>
            </a:r>
            <a:r>
              <a:rPr lang="nb-NO" dirty="0" err="1"/>
              <a:t>what</a:t>
            </a:r>
            <a:r>
              <a:rPr lang="nb-NO" dirty="0"/>
              <a:t> </a:t>
            </a:r>
            <a:r>
              <a:rPr lang="nb-NO" dirty="0" err="1"/>
              <a:t>remains</a:t>
            </a:r>
            <a:r>
              <a:rPr lang="nb-NO" dirty="0"/>
              <a:t> on </a:t>
            </a:r>
            <a:r>
              <a:rPr lang="nb-NO" dirty="0" err="1"/>
              <a:t>the</a:t>
            </a:r>
            <a:r>
              <a:rPr lang="nb-NO" dirty="0"/>
              <a:t> DNA-</a:t>
            </a:r>
            <a:r>
              <a:rPr lang="nb-NO" dirty="0" err="1"/>
              <a:t>ends</a:t>
            </a:r>
            <a:r>
              <a:rPr lang="nb-NO" dirty="0"/>
              <a:t> </a:t>
            </a:r>
            <a:r>
              <a:rPr lang="nb-NO" dirty="0" err="1"/>
              <a:t>after</a:t>
            </a:r>
            <a:r>
              <a:rPr lang="nb-NO" dirty="0"/>
              <a:t> DSB</a:t>
            </a:r>
          </a:p>
          <a:p>
            <a:r>
              <a:rPr lang="nb-NO" dirty="0"/>
              <a:t>Three </a:t>
            </a:r>
            <a:r>
              <a:rPr lang="nb-NO" dirty="0" err="1"/>
              <a:t>basic</a:t>
            </a:r>
            <a:r>
              <a:rPr lang="nb-NO" dirty="0"/>
              <a:t> </a:t>
            </a:r>
            <a:r>
              <a:rPr lang="nb-NO" dirty="0" err="1"/>
              <a:t>steps</a:t>
            </a:r>
            <a:r>
              <a:rPr lang="nb-NO" dirty="0"/>
              <a:t>:</a:t>
            </a:r>
          </a:p>
          <a:p>
            <a:pPr lvl="1">
              <a:spcAft>
                <a:spcPts val="600"/>
              </a:spcAft>
            </a:pPr>
            <a:r>
              <a:rPr lang="nb-NO" i="1" dirty="0" err="1"/>
              <a:t>Removal</a:t>
            </a:r>
            <a:r>
              <a:rPr lang="nb-NO" i="1" dirty="0"/>
              <a:t> </a:t>
            </a:r>
            <a:r>
              <a:rPr lang="nb-NO" i="1" dirty="0" err="1"/>
              <a:t>of</a:t>
            </a:r>
            <a:r>
              <a:rPr lang="nb-NO" i="1" dirty="0"/>
              <a:t> </a:t>
            </a:r>
            <a:r>
              <a:rPr lang="nb-NO" i="1" dirty="0" err="1"/>
              <a:t>excess</a:t>
            </a:r>
            <a:r>
              <a:rPr lang="nb-NO" i="1" dirty="0"/>
              <a:t> </a:t>
            </a:r>
            <a:r>
              <a:rPr lang="nb-NO" i="1" dirty="0" err="1"/>
              <a:t>damage</a:t>
            </a:r>
            <a:r>
              <a:rPr lang="nb-NO" i="1" dirty="0"/>
              <a:t> DNA at </a:t>
            </a:r>
            <a:r>
              <a:rPr lang="nb-NO" i="1" dirty="0" err="1"/>
              <a:t>the</a:t>
            </a:r>
            <a:r>
              <a:rPr lang="nb-NO" i="1" dirty="0"/>
              <a:t> DSB (</a:t>
            </a:r>
            <a:r>
              <a:rPr lang="nb-NO" i="1" dirty="0" err="1"/>
              <a:t>nucleases</a:t>
            </a:r>
            <a:r>
              <a:rPr lang="nb-NO" i="1" dirty="0"/>
              <a:t>)</a:t>
            </a:r>
          </a:p>
          <a:p>
            <a:pPr lvl="1">
              <a:spcAft>
                <a:spcPts val="600"/>
              </a:spcAft>
            </a:pPr>
            <a:r>
              <a:rPr lang="nb-NO" i="1" dirty="0" err="1"/>
              <a:t>Synthesis</a:t>
            </a:r>
            <a:r>
              <a:rPr lang="nb-NO" i="1" dirty="0"/>
              <a:t> </a:t>
            </a:r>
            <a:r>
              <a:rPr lang="nb-NO" i="1" dirty="0" err="1"/>
              <a:t>of</a:t>
            </a:r>
            <a:r>
              <a:rPr lang="nb-NO" i="1" dirty="0"/>
              <a:t> </a:t>
            </a:r>
            <a:r>
              <a:rPr lang="nb-NO" i="1" dirty="0" err="1"/>
              <a:t>new</a:t>
            </a:r>
            <a:r>
              <a:rPr lang="nb-NO" i="1" dirty="0"/>
              <a:t> DNA (</a:t>
            </a:r>
            <a:r>
              <a:rPr lang="nb-NO" i="1" dirty="0" err="1"/>
              <a:t>polymerases</a:t>
            </a:r>
            <a:r>
              <a:rPr lang="nb-NO" i="1" dirty="0"/>
              <a:t>)</a:t>
            </a:r>
          </a:p>
          <a:p>
            <a:pPr lvl="1">
              <a:spcAft>
                <a:spcPts val="600"/>
              </a:spcAft>
            </a:pPr>
            <a:r>
              <a:rPr lang="nb-NO" i="1" dirty="0" err="1"/>
              <a:t>Joining</a:t>
            </a:r>
            <a:r>
              <a:rPr lang="nb-NO" i="1" dirty="0"/>
              <a:t> </a:t>
            </a:r>
            <a:r>
              <a:rPr lang="nb-NO" i="1" dirty="0" err="1"/>
              <a:t>of</a:t>
            </a:r>
            <a:r>
              <a:rPr lang="nb-NO" i="1" dirty="0"/>
              <a:t> </a:t>
            </a:r>
            <a:r>
              <a:rPr lang="nb-NO" i="1" dirty="0" err="1"/>
              <a:t>the</a:t>
            </a:r>
            <a:r>
              <a:rPr lang="nb-NO" i="1" dirty="0"/>
              <a:t> </a:t>
            </a:r>
            <a:r>
              <a:rPr lang="nb-NO" i="1" dirty="0" err="1"/>
              <a:t>newly</a:t>
            </a:r>
            <a:r>
              <a:rPr lang="nb-NO" i="1" dirty="0"/>
              <a:t> </a:t>
            </a:r>
            <a:r>
              <a:rPr lang="nb-NO" i="1" dirty="0" err="1"/>
              <a:t>synthesised</a:t>
            </a:r>
            <a:r>
              <a:rPr lang="nb-NO" i="1" dirty="0"/>
              <a:t> </a:t>
            </a:r>
            <a:r>
              <a:rPr lang="nb-NO" i="1" dirty="0" err="1"/>
              <a:t>ends</a:t>
            </a:r>
            <a:r>
              <a:rPr lang="nb-NO" i="1" dirty="0"/>
              <a:t> (ligases)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4028" y="1628800"/>
            <a:ext cx="3816424" cy="4409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98449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sz="4000" b="1" dirty="0">
                <a:solidFill>
                  <a:srgbClr val="0070C0"/>
                </a:solidFill>
              </a:rPr>
              <a:t>N</a:t>
            </a:r>
            <a:r>
              <a:rPr lang="nb-NO" sz="4000" dirty="0">
                <a:solidFill>
                  <a:srgbClr val="0070C0"/>
                </a:solidFill>
              </a:rPr>
              <a:t>on-</a:t>
            </a:r>
            <a:r>
              <a:rPr lang="nb-NO" sz="4000" b="1" dirty="0" err="1">
                <a:solidFill>
                  <a:srgbClr val="0070C0"/>
                </a:solidFill>
              </a:rPr>
              <a:t>H</a:t>
            </a:r>
            <a:r>
              <a:rPr lang="nb-NO" sz="4000" dirty="0" err="1">
                <a:solidFill>
                  <a:srgbClr val="0070C0"/>
                </a:solidFill>
              </a:rPr>
              <a:t>omologous</a:t>
            </a:r>
            <a:r>
              <a:rPr lang="nb-NO" sz="4000" dirty="0">
                <a:solidFill>
                  <a:srgbClr val="0070C0"/>
                </a:solidFill>
              </a:rPr>
              <a:t> </a:t>
            </a:r>
            <a:r>
              <a:rPr lang="nb-NO" sz="4000" b="1" dirty="0">
                <a:solidFill>
                  <a:srgbClr val="0070C0"/>
                </a:solidFill>
              </a:rPr>
              <a:t>E</a:t>
            </a:r>
            <a:r>
              <a:rPr lang="nb-NO" sz="4000" dirty="0">
                <a:solidFill>
                  <a:srgbClr val="0070C0"/>
                </a:solidFill>
              </a:rPr>
              <a:t>nd </a:t>
            </a:r>
            <a:r>
              <a:rPr lang="nb-NO" sz="4000" b="1" dirty="0" err="1">
                <a:solidFill>
                  <a:srgbClr val="0070C0"/>
                </a:solidFill>
              </a:rPr>
              <a:t>J</a:t>
            </a:r>
            <a:r>
              <a:rPr lang="nb-NO" sz="4000" dirty="0" err="1">
                <a:solidFill>
                  <a:srgbClr val="0070C0"/>
                </a:solidFill>
              </a:rPr>
              <a:t>oining</a:t>
            </a:r>
            <a:r>
              <a:rPr lang="nb-NO" sz="4000" dirty="0">
                <a:solidFill>
                  <a:srgbClr val="0070C0"/>
                </a:solidFill>
              </a:rPr>
              <a:t> - </a:t>
            </a:r>
            <a:r>
              <a:rPr lang="nb-NO" sz="4000" b="1" dirty="0">
                <a:solidFill>
                  <a:srgbClr val="0070C0"/>
                </a:solidFill>
              </a:rPr>
              <a:t>NHEJ</a:t>
            </a:r>
          </a:p>
        </p:txBody>
      </p:sp>
      <p:sp>
        <p:nvSpPr>
          <p:cNvPr id="3" name="Content Placeholder 2"/>
          <p:cNvSpPr>
            <a:spLocks noGrp="1"/>
          </p:cNvSpPr>
          <p:nvPr>
            <p:ph idx="1"/>
          </p:nvPr>
        </p:nvSpPr>
        <p:spPr>
          <a:xfrm>
            <a:off x="467544" y="1484784"/>
            <a:ext cx="3826768" cy="4997152"/>
          </a:xfrm>
        </p:spPr>
        <p:txBody>
          <a:bodyPr>
            <a:normAutofit/>
          </a:bodyPr>
          <a:lstStyle/>
          <a:p>
            <a:pPr>
              <a:spcAft>
                <a:spcPts val="1200"/>
              </a:spcAft>
            </a:pPr>
            <a:r>
              <a:rPr lang="nb-NO" sz="2000" dirty="0" err="1"/>
              <a:t>Flexible</a:t>
            </a:r>
            <a:r>
              <a:rPr lang="nb-NO" sz="2000" dirty="0"/>
              <a:t> in </a:t>
            </a:r>
            <a:r>
              <a:rPr lang="nb-NO" sz="2000" dirty="0" err="1"/>
              <a:t>the</a:t>
            </a:r>
            <a:r>
              <a:rPr lang="nb-NO" sz="2000" dirty="0"/>
              <a:t> </a:t>
            </a:r>
            <a:r>
              <a:rPr lang="nb-NO" sz="2000" dirty="0" err="1"/>
              <a:t>various</a:t>
            </a:r>
            <a:r>
              <a:rPr lang="nb-NO" sz="2000" dirty="0"/>
              <a:t> </a:t>
            </a:r>
            <a:r>
              <a:rPr lang="nb-NO" sz="2000" dirty="0" err="1"/>
              <a:t>enzymes</a:t>
            </a:r>
            <a:r>
              <a:rPr lang="nb-NO" sz="2000" dirty="0"/>
              <a:t> (</a:t>
            </a:r>
            <a:r>
              <a:rPr lang="nb-NO" sz="2000" dirty="0" err="1"/>
              <a:t>nucleases</a:t>
            </a:r>
            <a:r>
              <a:rPr lang="nb-NO" sz="2000" dirty="0"/>
              <a:t>, </a:t>
            </a:r>
            <a:r>
              <a:rPr lang="nb-NO" sz="2000" dirty="0" err="1"/>
              <a:t>polymerases</a:t>
            </a:r>
            <a:r>
              <a:rPr lang="nb-NO" sz="2000" dirty="0"/>
              <a:t> and ligases) used to </a:t>
            </a:r>
            <a:r>
              <a:rPr lang="nb-NO" sz="2000" dirty="0" err="1"/>
              <a:t>repair</a:t>
            </a:r>
            <a:r>
              <a:rPr lang="nb-NO" sz="2000" dirty="0"/>
              <a:t> </a:t>
            </a:r>
            <a:r>
              <a:rPr lang="nb-NO" sz="2000" dirty="0" err="1"/>
              <a:t>the</a:t>
            </a:r>
            <a:r>
              <a:rPr lang="nb-NO" sz="2000" dirty="0"/>
              <a:t> DSBs.</a:t>
            </a:r>
          </a:p>
          <a:p>
            <a:pPr>
              <a:spcAft>
                <a:spcPts val="1200"/>
              </a:spcAft>
            </a:pPr>
            <a:r>
              <a:rPr lang="nb-NO" sz="2000" dirty="0" err="1"/>
              <a:t>Does</a:t>
            </a:r>
            <a:r>
              <a:rPr lang="nb-NO" sz="2000" dirty="0"/>
              <a:t> not </a:t>
            </a:r>
            <a:r>
              <a:rPr lang="nb-NO" sz="2000" dirty="0" err="1"/>
              <a:t>return</a:t>
            </a:r>
            <a:r>
              <a:rPr lang="nb-NO" sz="2000" dirty="0"/>
              <a:t> DNA to </a:t>
            </a:r>
            <a:r>
              <a:rPr lang="nb-NO" sz="2000" dirty="0" err="1"/>
              <a:t>the</a:t>
            </a:r>
            <a:r>
              <a:rPr lang="nb-NO" sz="2000" dirty="0"/>
              <a:t> original </a:t>
            </a:r>
            <a:r>
              <a:rPr lang="nb-NO" sz="2000" dirty="0" err="1"/>
              <a:t>sequence</a:t>
            </a:r>
            <a:r>
              <a:rPr lang="nb-NO" sz="2000" dirty="0"/>
              <a:t>, and </a:t>
            </a:r>
            <a:r>
              <a:rPr lang="nb-NO" sz="2000" dirty="0" err="1"/>
              <a:t>there</a:t>
            </a:r>
            <a:r>
              <a:rPr lang="nb-NO" sz="2000" dirty="0"/>
              <a:t> is a </a:t>
            </a:r>
            <a:r>
              <a:rPr lang="nb-NO" sz="2000" dirty="0" err="1"/>
              <a:t>wide</a:t>
            </a:r>
            <a:r>
              <a:rPr lang="nb-NO" sz="2000" dirty="0"/>
              <a:t> range </a:t>
            </a:r>
            <a:r>
              <a:rPr lang="nb-NO" sz="2000" dirty="0" err="1"/>
              <a:t>of</a:t>
            </a:r>
            <a:r>
              <a:rPr lang="nb-NO" sz="2000" dirty="0"/>
              <a:t> «end-</a:t>
            </a:r>
            <a:r>
              <a:rPr lang="nb-NO" sz="2000" dirty="0" err="1"/>
              <a:t>result</a:t>
            </a:r>
            <a:r>
              <a:rPr lang="nb-NO" sz="2000" dirty="0"/>
              <a:t>» </a:t>
            </a:r>
            <a:r>
              <a:rPr lang="nb-NO" sz="2000" dirty="0" err="1"/>
              <a:t>sequences</a:t>
            </a:r>
            <a:endParaRPr lang="nb-NO" sz="2000" dirty="0"/>
          </a:p>
          <a:p>
            <a:pPr>
              <a:spcAft>
                <a:spcPts val="1200"/>
              </a:spcAft>
            </a:pPr>
            <a:r>
              <a:rPr lang="nb-NO" sz="2000" dirty="0"/>
              <a:t>The combination </a:t>
            </a:r>
            <a:r>
              <a:rPr lang="nb-NO" sz="2000" dirty="0" err="1"/>
              <a:t>of</a:t>
            </a:r>
            <a:r>
              <a:rPr lang="nb-NO" sz="2000" dirty="0"/>
              <a:t> </a:t>
            </a:r>
            <a:r>
              <a:rPr lang="nb-NO" sz="2000" dirty="0" err="1"/>
              <a:t>enzymes</a:t>
            </a:r>
            <a:r>
              <a:rPr lang="nb-NO" sz="2000" dirty="0"/>
              <a:t> </a:t>
            </a:r>
            <a:r>
              <a:rPr lang="nb-NO" sz="2000" dirty="0" err="1"/>
              <a:t>may</a:t>
            </a:r>
            <a:r>
              <a:rPr lang="nb-NO" sz="2000" dirty="0"/>
              <a:t> </a:t>
            </a:r>
            <a:r>
              <a:rPr lang="nb-NO" sz="2000" dirty="0" err="1"/>
              <a:t>produce</a:t>
            </a:r>
            <a:r>
              <a:rPr lang="nb-NO" sz="2000" dirty="0"/>
              <a:t> different </a:t>
            </a:r>
            <a:r>
              <a:rPr lang="nb-NO" sz="2000" dirty="0" err="1"/>
              <a:t>sequences</a:t>
            </a:r>
            <a:r>
              <a:rPr lang="nb-NO" sz="2000" dirty="0"/>
              <a:t> at </a:t>
            </a:r>
            <a:r>
              <a:rPr lang="nb-NO" sz="2000" dirty="0" err="1"/>
              <a:t>the</a:t>
            </a:r>
            <a:r>
              <a:rPr lang="nb-NO" sz="2000" dirty="0"/>
              <a:t> </a:t>
            </a:r>
            <a:r>
              <a:rPr lang="nb-NO" sz="2000" dirty="0" err="1"/>
              <a:t>fusion</a:t>
            </a:r>
            <a:r>
              <a:rPr lang="nb-NO" sz="2000" dirty="0"/>
              <a:t> junction</a:t>
            </a:r>
          </a:p>
          <a:p>
            <a:pPr>
              <a:spcAft>
                <a:spcPts val="1200"/>
              </a:spcAft>
            </a:pPr>
            <a:endParaRPr lang="nb-NO" sz="2000" dirty="0"/>
          </a:p>
          <a:p>
            <a:pPr>
              <a:spcAft>
                <a:spcPts val="600"/>
              </a:spcAft>
            </a:pPr>
            <a:endParaRPr lang="nb-NO"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412776"/>
            <a:ext cx="4032448"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4568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sz="4000" b="1" dirty="0">
                <a:solidFill>
                  <a:srgbClr val="0070C0"/>
                </a:solidFill>
              </a:rPr>
              <a:t>N</a:t>
            </a:r>
            <a:r>
              <a:rPr lang="nb-NO" sz="4000" dirty="0">
                <a:solidFill>
                  <a:srgbClr val="0070C0"/>
                </a:solidFill>
              </a:rPr>
              <a:t>on-</a:t>
            </a:r>
            <a:r>
              <a:rPr lang="nb-NO" sz="4000" b="1" dirty="0" err="1">
                <a:solidFill>
                  <a:srgbClr val="0070C0"/>
                </a:solidFill>
              </a:rPr>
              <a:t>H</a:t>
            </a:r>
            <a:r>
              <a:rPr lang="nb-NO" sz="4000" dirty="0" err="1">
                <a:solidFill>
                  <a:srgbClr val="0070C0"/>
                </a:solidFill>
              </a:rPr>
              <a:t>omologous</a:t>
            </a:r>
            <a:r>
              <a:rPr lang="nb-NO" sz="4000" dirty="0">
                <a:solidFill>
                  <a:srgbClr val="0070C0"/>
                </a:solidFill>
              </a:rPr>
              <a:t> </a:t>
            </a:r>
            <a:r>
              <a:rPr lang="nb-NO" sz="4000" b="1" dirty="0">
                <a:solidFill>
                  <a:srgbClr val="0070C0"/>
                </a:solidFill>
              </a:rPr>
              <a:t>E</a:t>
            </a:r>
            <a:r>
              <a:rPr lang="nb-NO" sz="4000" dirty="0">
                <a:solidFill>
                  <a:srgbClr val="0070C0"/>
                </a:solidFill>
              </a:rPr>
              <a:t>nd </a:t>
            </a:r>
            <a:r>
              <a:rPr lang="nb-NO" sz="4000" b="1" dirty="0" err="1">
                <a:solidFill>
                  <a:srgbClr val="0070C0"/>
                </a:solidFill>
              </a:rPr>
              <a:t>J</a:t>
            </a:r>
            <a:r>
              <a:rPr lang="nb-NO" sz="4000" dirty="0" err="1">
                <a:solidFill>
                  <a:srgbClr val="0070C0"/>
                </a:solidFill>
              </a:rPr>
              <a:t>oining</a:t>
            </a:r>
            <a:r>
              <a:rPr lang="nb-NO" sz="4000" dirty="0">
                <a:solidFill>
                  <a:srgbClr val="0070C0"/>
                </a:solidFill>
              </a:rPr>
              <a:t> - </a:t>
            </a:r>
            <a:r>
              <a:rPr lang="nb-NO" sz="4000" b="1" dirty="0">
                <a:solidFill>
                  <a:srgbClr val="0070C0"/>
                </a:solidFill>
              </a:rPr>
              <a:t>NHEJ</a:t>
            </a:r>
          </a:p>
        </p:txBody>
      </p:sp>
      <p:sp>
        <p:nvSpPr>
          <p:cNvPr id="3" name="Content Placeholder 2"/>
          <p:cNvSpPr>
            <a:spLocks noGrp="1"/>
          </p:cNvSpPr>
          <p:nvPr>
            <p:ph idx="1"/>
          </p:nvPr>
        </p:nvSpPr>
        <p:spPr>
          <a:xfrm>
            <a:off x="467544" y="1484784"/>
            <a:ext cx="3826768" cy="4997152"/>
          </a:xfrm>
        </p:spPr>
        <p:txBody>
          <a:bodyPr>
            <a:normAutofit/>
          </a:bodyPr>
          <a:lstStyle/>
          <a:p>
            <a:pPr marL="0" indent="0">
              <a:spcAft>
                <a:spcPts val="600"/>
              </a:spcAft>
              <a:buNone/>
            </a:pPr>
            <a:r>
              <a:rPr lang="nb-NO" sz="2000" b="1" dirty="0" err="1"/>
              <a:t>Chromosomal</a:t>
            </a:r>
            <a:r>
              <a:rPr lang="nb-NO" sz="2000" b="1" dirty="0"/>
              <a:t> rearrangements </a:t>
            </a:r>
            <a:r>
              <a:rPr lang="nb-NO" sz="2000" dirty="0" err="1"/>
              <a:t>caused</a:t>
            </a:r>
            <a:r>
              <a:rPr lang="nb-NO" sz="2000" dirty="0"/>
              <a:t> by </a:t>
            </a:r>
            <a:r>
              <a:rPr lang="nb-NO" sz="2000" dirty="0" err="1"/>
              <a:t>ligating</a:t>
            </a:r>
            <a:r>
              <a:rPr lang="nb-NO" sz="2000" dirty="0"/>
              <a:t> DNA </a:t>
            </a:r>
            <a:r>
              <a:rPr lang="nb-NO" sz="2000" dirty="0" err="1"/>
              <a:t>ends</a:t>
            </a:r>
            <a:r>
              <a:rPr lang="nb-NO" sz="2000" dirty="0"/>
              <a:t> from different (</a:t>
            </a:r>
            <a:r>
              <a:rPr lang="nb-NO" sz="2000" dirty="0" err="1"/>
              <a:t>nearby</a:t>
            </a:r>
            <a:r>
              <a:rPr lang="nb-NO" sz="2000" dirty="0"/>
              <a:t>) DSBs</a:t>
            </a:r>
          </a:p>
          <a:p>
            <a:pPr>
              <a:spcAft>
                <a:spcPts val="600"/>
              </a:spcAft>
            </a:pPr>
            <a:endParaRPr lang="nb-NO" dirty="0"/>
          </a:p>
          <a:p>
            <a:pPr>
              <a:spcAft>
                <a:spcPts val="600"/>
              </a:spcAft>
            </a:pPr>
            <a:endParaRPr lang="nb-NO"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553096"/>
            <a:ext cx="4086225" cy="455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4003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nb-NO" sz="2000" dirty="0"/>
              <a:t>Most genes </a:t>
            </a:r>
            <a:r>
              <a:rPr lang="nb-NO" sz="2000" dirty="0" err="1"/>
              <a:t>prefer</a:t>
            </a:r>
            <a:r>
              <a:rPr lang="nb-NO" sz="2000" dirty="0"/>
              <a:t> to </a:t>
            </a:r>
            <a:r>
              <a:rPr lang="nb-NO" sz="2000" dirty="0" err="1"/>
              <a:t>express</a:t>
            </a:r>
            <a:r>
              <a:rPr lang="nb-NO" sz="2000" dirty="0"/>
              <a:t> </a:t>
            </a:r>
            <a:r>
              <a:rPr lang="nb-NO" sz="2000" dirty="0" err="1"/>
              <a:t>only</a:t>
            </a:r>
            <a:r>
              <a:rPr lang="nb-NO" sz="2000" dirty="0"/>
              <a:t> one </a:t>
            </a:r>
            <a:r>
              <a:rPr lang="nb-NO" sz="2000" dirty="0" err="1"/>
              <a:t>of</a:t>
            </a:r>
            <a:r>
              <a:rPr lang="nb-NO" sz="2000" dirty="0"/>
              <a:t> </a:t>
            </a:r>
            <a:r>
              <a:rPr lang="nb-NO" sz="2000" dirty="0" err="1"/>
              <a:t>its</a:t>
            </a:r>
            <a:r>
              <a:rPr lang="nb-NO" sz="2000" dirty="0"/>
              <a:t> </a:t>
            </a:r>
            <a:r>
              <a:rPr lang="nb-NO" sz="2000" dirty="0" err="1"/>
              <a:t>isoforms</a:t>
            </a:r>
            <a:endParaRPr lang="nb-NO" sz="2000" dirty="0"/>
          </a:p>
          <a:p>
            <a:pPr lvl="1">
              <a:spcAft>
                <a:spcPts val="1200"/>
              </a:spcAft>
            </a:pPr>
            <a:r>
              <a:rPr lang="nb-NO" sz="1800" i="1" dirty="0"/>
              <a:t>At </a:t>
            </a:r>
            <a:r>
              <a:rPr lang="nb-NO" sz="1800" i="1" dirty="0" err="1"/>
              <a:t>least</a:t>
            </a:r>
            <a:r>
              <a:rPr lang="nb-NO" sz="1800" i="1" dirty="0"/>
              <a:t> in a given </a:t>
            </a:r>
            <a:r>
              <a:rPr lang="nb-NO" sz="1800" i="1" dirty="0" err="1"/>
              <a:t>context</a:t>
            </a:r>
            <a:endParaRPr lang="nb-NO" sz="1800" i="1" dirty="0"/>
          </a:p>
          <a:p>
            <a:r>
              <a:rPr lang="nb-NO" sz="2000" dirty="0" err="1"/>
              <a:t>Proteomics</a:t>
            </a:r>
            <a:r>
              <a:rPr lang="nb-NO" sz="2000" dirty="0"/>
              <a:t>: Vast </a:t>
            </a:r>
            <a:r>
              <a:rPr lang="nb-NO" sz="2000" dirty="0" err="1"/>
              <a:t>mojority</a:t>
            </a:r>
            <a:r>
              <a:rPr lang="nb-NO" sz="2000" dirty="0"/>
              <a:t> </a:t>
            </a:r>
            <a:r>
              <a:rPr lang="nb-NO" sz="2000" dirty="0" err="1"/>
              <a:t>of</a:t>
            </a:r>
            <a:r>
              <a:rPr lang="nb-NO" sz="2000" dirty="0"/>
              <a:t> </a:t>
            </a:r>
            <a:r>
              <a:rPr lang="nb-NO" sz="2000" dirty="0" err="1"/>
              <a:t>isoforms</a:t>
            </a:r>
            <a:r>
              <a:rPr lang="nb-NO" sz="2000" dirty="0"/>
              <a:t> </a:t>
            </a:r>
            <a:r>
              <a:rPr lang="nb-NO" sz="2000" dirty="0" err="1"/>
              <a:t>are</a:t>
            </a:r>
            <a:r>
              <a:rPr lang="nb-NO" sz="2000" dirty="0"/>
              <a:t> not </a:t>
            </a:r>
            <a:r>
              <a:rPr lang="nb-NO" sz="2000" dirty="0" err="1"/>
              <a:t>translated</a:t>
            </a:r>
            <a:r>
              <a:rPr lang="nb-NO" sz="2000" dirty="0"/>
              <a:t> </a:t>
            </a:r>
            <a:r>
              <a:rPr lang="nb-NO" sz="2000" dirty="0" err="1"/>
              <a:t>into</a:t>
            </a:r>
            <a:r>
              <a:rPr lang="nb-NO" sz="2000" dirty="0"/>
              <a:t> protein</a:t>
            </a:r>
          </a:p>
          <a:p>
            <a:pPr lvl="1">
              <a:spcAft>
                <a:spcPts val="1200"/>
              </a:spcAft>
            </a:pPr>
            <a:r>
              <a:rPr lang="nb-NO" sz="1800" i="1" dirty="0"/>
              <a:t>Are not </a:t>
            </a:r>
            <a:r>
              <a:rPr lang="nb-NO" sz="1800" i="1" dirty="0" err="1"/>
              <a:t>able</a:t>
            </a:r>
            <a:r>
              <a:rPr lang="nb-NO" sz="1800" i="1" dirty="0"/>
              <a:t> to </a:t>
            </a:r>
            <a:r>
              <a:rPr lang="nb-NO" sz="1800" i="1" dirty="0" err="1"/>
              <a:t>properly</a:t>
            </a:r>
            <a:r>
              <a:rPr lang="nb-NO" sz="1800" i="1" dirty="0"/>
              <a:t> fold and </a:t>
            </a:r>
            <a:r>
              <a:rPr lang="nb-NO" sz="1800" i="1" dirty="0" err="1"/>
              <a:t>produce</a:t>
            </a:r>
            <a:r>
              <a:rPr lang="nb-NO" sz="1800" i="1" dirty="0"/>
              <a:t> a </a:t>
            </a:r>
            <a:r>
              <a:rPr lang="nb-NO" sz="1800" i="1" dirty="0" err="1"/>
              <a:t>structurally</a:t>
            </a:r>
            <a:r>
              <a:rPr lang="nb-NO" sz="1800" i="1" dirty="0"/>
              <a:t> </a:t>
            </a:r>
            <a:r>
              <a:rPr lang="nb-NO" sz="1800" i="1" dirty="0" err="1"/>
              <a:t>functional</a:t>
            </a:r>
            <a:r>
              <a:rPr lang="nb-NO" sz="1800" i="1" dirty="0"/>
              <a:t> protein</a:t>
            </a:r>
          </a:p>
          <a:p>
            <a:pPr>
              <a:spcAft>
                <a:spcPts val="1200"/>
              </a:spcAft>
            </a:pPr>
            <a:r>
              <a:rPr lang="nb-NO" sz="2000" dirty="0" err="1"/>
              <a:t>Many</a:t>
            </a:r>
            <a:r>
              <a:rPr lang="nb-NO" sz="2000" dirty="0"/>
              <a:t> </a:t>
            </a:r>
            <a:r>
              <a:rPr lang="nb-NO" sz="2000" dirty="0" err="1"/>
              <a:t>identified</a:t>
            </a:r>
            <a:r>
              <a:rPr lang="nb-NO" sz="2000" dirty="0"/>
              <a:t> «</a:t>
            </a:r>
            <a:r>
              <a:rPr lang="nb-NO" sz="2000" dirty="0" err="1"/>
              <a:t>isoforms</a:t>
            </a:r>
            <a:r>
              <a:rPr lang="nb-NO" sz="2000" dirty="0"/>
              <a:t>» </a:t>
            </a:r>
            <a:r>
              <a:rPr lang="nb-NO" sz="2000" dirty="0" err="1"/>
              <a:t>may</a:t>
            </a:r>
            <a:r>
              <a:rPr lang="nb-NO" sz="2000" dirty="0"/>
              <a:t> just be </a:t>
            </a:r>
            <a:r>
              <a:rPr lang="nb-NO" sz="2000" dirty="0" err="1"/>
              <a:t>leftovers</a:t>
            </a:r>
            <a:r>
              <a:rPr lang="nb-NO" sz="2000" dirty="0"/>
              <a:t> from ribosomal </a:t>
            </a:r>
            <a:r>
              <a:rPr lang="nb-NO" sz="2000" dirty="0" err="1"/>
              <a:t>mRNA</a:t>
            </a:r>
            <a:r>
              <a:rPr lang="nb-NO" sz="2000" dirty="0"/>
              <a:t> </a:t>
            </a:r>
            <a:r>
              <a:rPr lang="nb-NO" sz="2000" dirty="0" err="1"/>
              <a:t>degradation</a:t>
            </a:r>
            <a:r>
              <a:rPr lang="nb-NO" sz="2000" dirty="0"/>
              <a:t> during </a:t>
            </a:r>
            <a:r>
              <a:rPr lang="nb-NO" sz="2000" dirty="0" err="1"/>
              <a:t>translation</a:t>
            </a:r>
            <a:endParaRPr lang="nb-NO" sz="2000" dirty="0"/>
          </a:p>
          <a:p>
            <a:pPr>
              <a:spcAft>
                <a:spcPts val="1200"/>
              </a:spcAft>
            </a:pPr>
            <a:r>
              <a:rPr lang="nb-NO" sz="2000" dirty="0"/>
              <a:t>The purpose </a:t>
            </a:r>
            <a:r>
              <a:rPr lang="nb-NO" sz="2000" dirty="0" err="1"/>
              <a:t>of</a:t>
            </a:r>
            <a:r>
              <a:rPr lang="nb-NO" sz="2000" dirty="0"/>
              <a:t> most </a:t>
            </a:r>
            <a:r>
              <a:rPr lang="nb-NO" sz="2000" dirty="0" err="1"/>
              <a:t>isoform</a:t>
            </a:r>
            <a:r>
              <a:rPr lang="nb-NO" sz="2000" dirty="0"/>
              <a:t> </a:t>
            </a:r>
            <a:r>
              <a:rPr lang="nb-NO" sz="2000" dirty="0" err="1"/>
              <a:t>de-regulation</a:t>
            </a:r>
            <a:r>
              <a:rPr lang="nb-NO" sz="2000" dirty="0"/>
              <a:t> in cancer </a:t>
            </a:r>
            <a:r>
              <a:rPr lang="nb-NO" sz="2000" dirty="0" err="1"/>
              <a:t>may</a:t>
            </a:r>
            <a:r>
              <a:rPr lang="nb-NO" sz="2000" dirty="0"/>
              <a:t> be to </a:t>
            </a:r>
            <a:r>
              <a:rPr lang="nb-NO" sz="2000" dirty="0" err="1"/>
              <a:t>simply</a:t>
            </a:r>
            <a:r>
              <a:rPr lang="nb-NO" sz="2000" dirty="0"/>
              <a:t> </a:t>
            </a:r>
            <a:r>
              <a:rPr lang="nb-NO" sz="2000" dirty="0" err="1"/>
              <a:t>disrupt</a:t>
            </a:r>
            <a:r>
              <a:rPr lang="nb-NO" sz="2000" dirty="0"/>
              <a:t> </a:t>
            </a:r>
            <a:r>
              <a:rPr lang="nb-NO" sz="2000" dirty="0" err="1"/>
              <a:t>the</a:t>
            </a:r>
            <a:r>
              <a:rPr lang="nb-NO" sz="2000" dirty="0"/>
              <a:t> </a:t>
            </a:r>
            <a:r>
              <a:rPr lang="nb-NO" sz="2000" dirty="0" err="1"/>
              <a:t>expression</a:t>
            </a:r>
            <a:r>
              <a:rPr lang="nb-NO" sz="2000" dirty="0"/>
              <a:t> </a:t>
            </a:r>
            <a:r>
              <a:rPr lang="nb-NO" sz="2000" dirty="0" err="1"/>
              <a:t>of</a:t>
            </a:r>
            <a:r>
              <a:rPr lang="nb-NO" sz="2000" dirty="0"/>
              <a:t> </a:t>
            </a:r>
            <a:r>
              <a:rPr lang="nb-NO" sz="2000" dirty="0" err="1"/>
              <a:t>the</a:t>
            </a:r>
            <a:r>
              <a:rPr lang="nb-NO" sz="2000" dirty="0"/>
              <a:t> gene.</a:t>
            </a:r>
          </a:p>
          <a:p>
            <a:pPr marL="457200" lvl="1" indent="0">
              <a:buNone/>
            </a:pPr>
            <a:endParaRPr lang="nb-NO" sz="2000" dirty="0"/>
          </a:p>
        </p:txBody>
      </p:sp>
      <p:sp>
        <p:nvSpPr>
          <p:cNvPr id="4" name="Title 1"/>
          <p:cNvSpPr>
            <a:spLocks noGrp="1"/>
          </p:cNvSpPr>
          <p:nvPr>
            <p:ph type="title"/>
          </p:nvPr>
        </p:nvSpPr>
        <p:spPr/>
        <p:txBody>
          <a:bodyPr>
            <a:normAutofit fontScale="90000"/>
          </a:bodyPr>
          <a:lstStyle/>
          <a:p>
            <a:r>
              <a:rPr lang="nb-NO" sz="4000" b="1" dirty="0" err="1">
                <a:solidFill>
                  <a:schemeClr val="accent2">
                    <a:lumMod val="75000"/>
                  </a:schemeClr>
                </a:solidFill>
              </a:rPr>
              <a:t>Sobering</a:t>
            </a:r>
            <a:r>
              <a:rPr lang="nb-NO" sz="4000" b="1" dirty="0">
                <a:solidFill>
                  <a:schemeClr val="accent2">
                    <a:lumMod val="75000"/>
                  </a:schemeClr>
                </a:solidFill>
              </a:rPr>
              <a:t> times?</a:t>
            </a:r>
            <a:br>
              <a:rPr lang="nb-NO" sz="4000" b="1" dirty="0">
                <a:solidFill>
                  <a:schemeClr val="accent2">
                    <a:lumMod val="75000"/>
                  </a:schemeClr>
                </a:solidFill>
              </a:rPr>
            </a:br>
            <a:r>
              <a:rPr lang="nb-NO" sz="3100" i="1" dirty="0">
                <a:solidFill>
                  <a:schemeClr val="accent2">
                    <a:lumMod val="75000"/>
                  </a:schemeClr>
                </a:solidFill>
              </a:rPr>
              <a:t>ECCB18 – Athens September 2018</a:t>
            </a:r>
          </a:p>
        </p:txBody>
      </p:sp>
    </p:spTree>
    <p:extLst>
      <p:ext uri="{BB962C8B-B14F-4D97-AF65-F5344CB8AC3E}">
        <p14:creationId xmlns:p14="http://schemas.microsoft.com/office/powerpoint/2010/main" val="4094559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22412" y="260648"/>
            <a:ext cx="7499176" cy="1143000"/>
          </a:xfrm>
        </p:spPr>
        <p:txBody>
          <a:bodyPr>
            <a:normAutofit fontScale="90000"/>
          </a:bodyPr>
          <a:lstStyle/>
          <a:p>
            <a:r>
              <a:rPr lang="nb-NO" sz="4000" dirty="0">
                <a:solidFill>
                  <a:srgbClr val="0070C0"/>
                </a:solidFill>
              </a:rPr>
              <a:t>Aberrant </a:t>
            </a:r>
            <a:r>
              <a:rPr lang="nb-NO" sz="4000" dirty="0" err="1">
                <a:solidFill>
                  <a:srgbClr val="0070C0"/>
                </a:solidFill>
              </a:rPr>
              <a:t>expression</a:t>
            </a:r>
            <a:r>
              <a:rPr lang="nb-NO" sz="4000" dirty="0">
                <a:solidFill>
                  <a:srgbClr val="0070C0"/>
                </a:solidFill>
              </a:rPr>
              <a:t> </a:t>
            </a:r>
            <a:r>
              <a:rPr lang="nb-NO" sz="4000" dirty="0" err="1">
                <a:solidFill>
                  <a:srgbClr val="0070C0"/>
                </a:solidFill>
              </a:rPr>
              <a:t>of</a:t>
            </a:r>
            <a:r>
              <a:rPr lang="nb-NO" sz="4000" dirty="0">
                <a:solidFill>
                  <a:srgbClr val="0070C0"/>
                </a:solidFill>
              </a:rPr>
              <a:t> </a:t>
            </a:r>
            <a:r>
              <a:rPr lang="nb-NO" sz="4000" b="1" dirty="0" err="1">
                <a:solidFill>
                  <a:srgbClr val="0070C0"/>
                </a:solidFill>
              </a:rPr>
              <a:t>mitotic</a:t>
            </a:r>
            <a:r>
              <a:rPr lang="nb-NO" sz="4000" b="1" dirty="0">
                <a:solidFill>
                  <a:srgbClr val="0070C0"/>
                </a:solidFill>
              </a:rPr>
              <a:t> </a:t>
            </a:r>
            <a:r>
              <a:rPr lang="nb-NO" sz="4000" b="1" dirty="0" err="1">
                <a:solidFill>
                  <a:srgbClr val="0070C0"/>
                </a:solidFill>
              </a:rPr>
              <a:t>checkpoint</a:t>
            </a:r>
            <a:r>
              <a:rPr lang="nb-NO" sz="4000" dirty="0">
                <a:solidFill>
                  <a:srgbClr val="0070C0"/>
                </a:solidFill>
              </a:rPr>
              <a:t> genes </a:t>
            </a:r>
          </a:p>
        </p:txBody>
      </p:sp>
      <p:sp>
        <p:nvSpPr>
          <p:cNvPr id="5" name="TextBox 4"/>
          <p:cNvSpPr txBox="1"/>
          <p:nvPr/>
        </p:nvSpPr>
        <p:spPr>
          <a:xfrm>
            <a:off x="319350" y="5445224"/>
            <a:ext cx="4248472" cy="830997"/>
          </a:xfrm>
          <a:prstGeom prst="rect">
            <a:avLst/>
          </a:prstGeom>
          <a:noFill/>
        </p:spPr>
        <p:txBody>
          <a:bodyPr wrap="square" rtlCol="0">
            <a:spAutoFit/>
          </a:bodyPr>
          <a:lstStyle/>
          <a:p>
            <a:r>
              <a:rPr lang="nb-NO" sz="2400" dirty="0" err="1"/>
              <a:t>Unbalanced</a:t>
            </a:r>
            <a:r>
              <a:rPr lang="nb-NO" sz="2400" dirty="0"/>
              <a:t> </a:t>
            </a:r>
            <a:r>
              <a:rPr lang="nb-NO" sz="2400" dirty="0" err="1"/>
              <a:t>distribution</a:t>
            </a:r>
            <a:r>
              <a:rPr lang="nb-NO" sz="2400" dirty="0"/>
              <a:t> </a:t>
            </a:r>
            <a:r>
              <a:rPr lang="nb-NO" sz="2400" dirty="0" err="1"/>
              <a:t>of</a:t>
            </a:r>
            <a:r>
              <a:rPr lang="nb-NO" sz="2400" dirty="0"/>
              <a:t> </a:t>
            </a:r>
            <a:r>
              <a:rPr lang="nb-NO" sz="2400" dirty="0" err="1"/>
              <a:t>chromosomes</a:t>
            </a:r>
            <a:r>
              <a:rPr lang="nb-NO" sz="2400" dirty="0"/>
              <a:t> to </a:t>
            </a:r>
            <a:r>
              <a:rPr lang="nb-NO" sz="2400" dirty="0" err="1"/>
              <a:t>daughter</a:t>
            </a:r>
            <a:r>
              <a:rPr lang="nb-NO" sz="2400" dirty="0"/>
              <a:t> </a:t>
            </a:r>
            <a:r>
              <a:rPr lang="nb-NO" sz="2400" dirty="0" err="1"/>
              <a:t>cells</a:t>
            </a:r>
            <a:r>
              <a:rPr lang="nb-NO" sz="2400" dirty="0"/>
              <a:t> </a:t>
            </a:r>
          </a:p>
        </p:txBody>
      </p:sp>
      <p:pic>
        <p:nvPicPr>
          <p:cNvPr id="6" name="Picture 5"/>
          <p:cNvPicPr/>
          <p:nvPr/>
        </p:nvPicPr>
        <p:blipFill>
          <a:blip r:embed="rId3"/>
          <a:stretch>
            <a:fillRect/>
          </a:stretch>
        </p:blipFill>
        <p:spPr>
          <a:xfrm>
            <a:off x="107504" y="1628800"/>
            <a:ext cx="4320480" cy="1656184"/>
          </a:xfrm>
          <a:prstGeom prst="rect">
            <a:avLst/>
          </a:prstGeom>
        </p:spPr>
      </p:pic>
      <p:sp>
        <p:nvSpPr>
          <p:cNvPr id="7" name="TextBox 6"/>
          <p:cNvSpPr txBox="1"/>
          <p:nvPr/>
        </p:nvSpPr>
        <p:spPr>
          <a:xfrm>
            <a:off x="4427984" y="2791509"/>
            <a:ext cx="1729961" cy="461665"/>
          </a:xfrm>
          <a:prstGeom prst="rect">
            <a:avLst/>
          </a:prstGeom>
          <a:noFill/>
        </p:spPr>
        <p:txBody>
          <a:bodyPr wrap="none" rtlCol="0">
            <a:spAutoFit/>
          </a:bodyPr>
          <a:lstStyle/>
          <a:p>
            <a:r>
              <a:rPr lang="nb-NO" sz="2400" dirty="0"/>
              <a:t>Normal </a:t>
            </a:r>
            <a:r>
              <a:rPr lang="nb-NO" sz="2400" dirty="0" err="1"/>
              <a:t>cells</a:t>
            </a:r>
            <a:endParaRPr lang="nb-NO" sz="2400" dirty="0"/>
          </a:p>
        </p:txBody>
      </p:sp>
      <p:sp>
        <p:nvSpPr>
          <p:cNvPr id="8" name="TextBox 7"/>
          <p:cNvSpPr txBox="1"/>
          <p:nvPr/>
        </p:nvSpPr>
        <p:spPr>
          <a:xfrm>
            <a:off x="4427984" y="4514258"/>
            <a:ext cx="1719381" cy="461665"/>
          </a:xfrm>
          <a:prstGeom prst="rect">
            <a:avLst/>
          </a:prstGeom>
          <a:noFill/>
        </p:spPr>
        <p:txBody>
          <a:bodyPr wrap="none" rtlCol="0">
            <a:spAutoFit/>
          </a:bodyPr>
          <a:lstStyle/>
          <a:p>
            <a:r>
              <a:rPr lang="nb-NO" sz="2400" dirty="0" err="1"/>
              <a:t>Altered</a:t>
            </a:r>
            <a:r>
              <a:rPr lang="nb-NO" sz="2400" dirty="0"/>
              <a:t> </a:t>
            </a:r>
            <a:r>
              <a:rPr lang="nb-NO" sz="2400" dirty="0" err="1"/>
              <a:t>cells</a:t>
            </a:r>
            <a:endParaRPr lang="nb-NO" sz="2400" dirty="0"/>
          </a:p>
        </p:txBody>
      </p:sp>
      <p:pic>
        <p:nvPicPr>
          <p:cNvPr id="11" name="Picture 10"/>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504" y="3284984"/>
            <a:ext cx="4320480" cy="1770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Arrow Connector 14"/>
          <p:cNvCxnSpPr/>
          <p:nvPr/>
        </p:nvCxnSpPr>
        <p:spPr>
          <a:xfrm flipH="1">
            <a:off x="1315991" y="3316794"/>
            <a:ext cx="288032" cy="648072"/>
          </a:xfrm>
          <a:prstGeom prst="straightConnector1">
            <a:avLst/>
          </a:prstGeom>
          <a:ln w="28575">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347864" y="3429000"/>
            <a:ext cx="288032" cy="648072"/>
          </a:xfrm>
          <a:prstGeom prst="straightConnector1">
            <a:avLst/>
          </a:prstGeom>
          <a:ln w="28575">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40152" y="6381328"/>
            <a:ext cx="3022494" cy="338554"/>
          </a:xfrm>
          <a:prstGeom prst="rect">
            <a:avLst/>
          </a:prstGeom>
          <a:noFill/>
          <a:ln>
            <a:solidFill>
              <a:schemeClr val="tx1"/>
            </a:solidFill>
          </a:ln>
        </p:spPr>
        <p:txBody>
          <a:bodyPr wrap="none" rtlCol="0">
            <a:spAutoFit/>
          </a:bodyPr>
          <a:lstStyle/>
          <a:p>
            <a:r>
              <a:rPr lang="nb-NO" sz="1600" dirty="0" err="1"/>
              <a:t>Cimini</a:t>
            </a:r>
            <a:r>
              <a:rPr lang="nb-NO" sz="1600" dirty="0"/>
              <a:t> et al., </a:t>
            </a:r>
            <a:r>
              <a:rPr lang="nb-NO" sz="1600" b="1" dirty="0"/>
              <a:t>2001</a:t>
            </a:r>
            <a:r>
              <a:rPr lang="nb-NO" sz="1600" dirty="0"/>
              <a:t>, </a:t>
            </a:r>
            <a:r>
              <a:rPr lang="nb-NO" sz="1600" i="1" dirty="0" err="1"/>
              <a:t>Jrn</a:t>
            </a:r>
            <a:r>
              <a:rPr lang="nb-NO" sz="1600" i="1" dirty="0"/>
              <a:t> Cell </a:t>
            </a:r>
            <a:r>
              <a:rPr lang="nb-NO" sz="1600" i="1" dirty="0" err="1"/>
              <a:t>Biology</a:t>
            </a:r>
            <a:endParaRPr lang="nb-NO" sz="1600" i="1" dirty="0"/>
          </a:p>
        </p:txBody>
      </p:sp>
    </p:spTree>
    <p:extLst>
      <p:ext uri="{BB962C8B-B14F-4D97-AF65-F5344CB8AC3E}">
        <p14:creationId xmlns:p14="http://schemas.microsoft.com/office/powerpoint/2010/main" val="38929652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sz="3200" dirty="0" err="1">
                <a:solidFill>
                  <a:srgbClr val="0070C0"/>
                </a:solidFill>
              </a:rPr>
              <a:t>Other</a:t>
            </a:r>
            <a:r>
              <a:rPr lang="nb-NO" sz="3200" dirty="0">
                <a:solidFill>
                  <a:srgbClr val="0070C0"/>
                </a:solidFill>
              </a:rPr>
              <a:t> suggested </a:t>
            </a:r>
            <a:r>
              <a:rPr lang="nb-NO" sz="3200" dirty="0" err="1">
                <a:solidFill>
                  <a:srgbClr val="0070C0"/>
                </a:solidFill>
              </a:rPr>
              <a:t>mechanism</a:t>
            </a:r>
            <a:endParaRPr lang="nb-NO" sz="3200" dirty="0">
              <a:solidFill>
                <a:srgbClr val="0070C0"/>
              </a:solidFill>
            </a:endParaRPr>
          </a:p>
        </p:txBody>
      </p:sp>
      <p:sp>
        <p:nvSpPr>
          <p:cNvPr id="3" name="Content Placeholder 2"/>
          <p:cNvSpPr>
            <a:spLocks noGrp="1"/>
          </p:cNvSpPr>
          <p:nvPr>
            <p:ph idx="1"/>
          </p:nvPr>
        </p:nvSpPr>
        <p:spPr>
          <a:xfrm>
            <a:off x="457200" y="1600200"/>
            <a:ext cx="8229600" cy="3629000"/>
          </a:xfrm>
        </p:spPr>
        <p:txBody>
          <a:bodyPr>
            <a:normAutofit fontScale="77500" lnSpcReduction="20000"/>
          </a:bodyPr>
          <a:lstStyle/>
          <a:p>
            <a:r>
              <a:rPr lang="nb-NO" b="1" dirty="0"/>
              <a:t>Replication </a:t>
            </a:r>
            <a:r>
              <a:rPr lang="nb-NO" b="1" dirty="0" err="1"/>
              <a:t>independent</a:t>
            </a:r>
            <a:endParaRPr lang="nb-NO" b="1" dirty="0"/>
          </a:p>
          <a:p>
            <a:pPr lvl="1"/>
            <a:r>
              <a:rPr lang="nb-NO" dirty="0"/>
              <a:t>Single-strand </a:t>
            </a:r>
            <a:r>
              <a:rPr lang="nb-NO" dirty="0" err="1"/>
              <a:t>annealing</a:t>
            </a:r>
            <a:r>
              <a:rPr lang="nb-NO" dirty="0"/>
              <a:t> (SSA)</a:t>
            </a:r>
          </a:p>
          <a:p>
            <a:pPr lvl="1"/>
            <a:r>
              <a:rPr lang="nb-NO" dirty="0" err="1"/>
              <a:t>Microhomology-mediated</a:t>
            </a:r>
            <a:r>
              <a:rPr lang="nb-NO" dirty="0"/>
              <a:t> end </a:t>
            </a:r>
            <a:r>
              <a:rPr lang="nb-NO" dirty="0" err="1"/>
              <a:t>joining</a:t>
            </a:r>
            <a:r>
              <a:rPr lang="nb-NO" dirty="0"/>
              <a:t> (MMEJ)</a:t>
            </a:r>
          </a:p>
          <a:p>
            <a:r>
              <a:rPr lang="nb-NO" b="1" dirty="0"/>
              <a:t>Replication dependent</a:t>
            </a:r>
          </a:p>
          <a:p>
            <a:pPr lvl="1"/>
            <a:r>
              <a:rPr lang="nb-NO" dirty="0"/>
              <a:t>Break-</a:t>
            </a:r>
            <a:r>
              <a:rPr lang="nb-NO" dirty="0" err="1"/>
              <a:t>induced</a:t>
            </a:r>
            <a:r>
              <a:rPr lang="nb-NO" dirty="0"/>
              <a:t> </a:t>
            </a:r>
            <a:r>
              <a:rPr lang="nb-NO" dirty="0" err="1"/>
              <a:t>replication</a:t>
            </a:r>
            <a:r>
              <a:rPr lang="nb-NO" dirty="0"/>
              <a:t> (BIR)</a:t>
            </a:r>
          </a:p>
          <a:p>
            <a:pPr lvl="1"/>
            <a:r>
              <a:rPr lang="nb-NO" dirty="0" err="1"/>
              <a:t>Microhomology-mediated</a:t>
            </a:r>
            <a:r>
              <a:rPr lang="nb-NO" dirty="0"/>
              <a:t> break-</a:t>
            </a:r>
            <a:r>
              <a:rPr lang="nb-NO" dirty="0" err="1"/>
              <a:t>induced</a:t>
            </a:r>
            <a:r>
              <a:rPr lang="nb-NO" dirty="0"/>
              <a:t> </a:t>
            </a:r>
            <a:r>
              <a:rPr lang="nb-NO" dirty="0" err="1"/>
              <a:t>replication</a:t>
            </a:r>
            <a:r>
              <a:rPr lang="nb-NO" dirty="0"/>
              <a:t> (MMBIR). </a:t>
            </a:r>
            <a:endParaRPr lang="nb-NO" b="1" dirty="0"/>
          </a:p>
          <a:p>
            <a:pPr lvl="1"/>
            <a:r>
              <a:rPr lang="nb-NO" dirty="0"/>
              <a:t>Fork stalling and </a:t>
            </a:r>
            <a:r>
              <a:rPr lang="nb-NO" dirty="0" err="1"/>
              <a:t>template</a:t>
            </a:r>
            <a:r>
              <a:rPr lang="nb-NO" dirty="0"/>
              <a:t> </a:t>
            </a:r>
            <a:r>
              <a:rPr lang="nb-NO" dirty="0" err="1"/>
              <a:t>switching</a:t>
            </a:r>
            <a:r>
              <a:rPr lang="nb-NO" dirty="0"/>
              <a:t> (</a:t>
            </a:r>
            <a:r>
              <a:rPr lang="nb-NO" dirty="0" err="1"/>
              <a:t>FoSTeS</a:t>
            </a:r>
            <a:r>
              <a:rPr lang="nb-NO" dirty="0"/>
              <a:t>)</a:t>
            </a:r>
          </a:p>
          <a:p>
            <a:pPr marL="457200" lvl="1" indent="0">
              <a:spcAft>
                <a:spcPts val="600"/>
              </a:spcAft>
              <a:buNone/>
            </a:pPr>
            <a:endParaRPr lang="nb-NO" dirty="0"/>
          </a:p>
          <a:p>
            <a:pPr>
              <a:spcAft>
                <a:spcPts val="600"/>
              </a:spcAft>
            </a:pPr>
            <a:r>
              <a:rPr lang="nb-NO" dirty="0" err="1"/>
              <a:t>Which</a:t>
            </a:r>
            <a:r>
              <a:rPr lang="nb-NO" dirty="0"/>
              <a:t> </a:t>
            </a:r>
            <a:r>
              <a:rPr lang="nb-NO" dirty="0" err="1"/>
              <a:t>mechanisms</a:t>
            </a:r>
            <a:r>
              <a:rPr lang="nb-NO" dirty="0"/>
              <a:t> </a:t>
            </a:r>
            <a:r>
              <a:rPr lang="nb-NO" dirty="0" err="1"/>
              <a:t>that</a:t>
            </a:r>
            <a:r>
              <a:rPr lang="nb-NO" dirty="0"/>
              <a:t> </a:t>
            </a:r>
            <a:r>
              <a:rPr lang="nb-NO" dirty="0" err="1"/>
              <a:t>are</a:t>
            </a:r>
            <a:r>
              <a:rPr lang="nb-NO" dirty="0"/>
              <a:t> most </a:t>
            </a:r>
            <a:r>
              <a:rPr lang="nb-NO" dirty="0" err="1"/>
              <a:t>common</a:t>
            </a:r>
            <a:r>
              <a:rPr lang="nb-NO" dirty="0"/>
              <a:t> </a:t>
            </a:r>
            <a:r>
              <a:rPr lang="nb-NO" dirty="0" err="1"/>
              <a:t>are</a:t>
            </a:r>
            <a:r>
              <a:rPr lang="nb-NO" dirty="0"/>
              <a:t> </a:t>
            </a:r>
            <a:r>
              <a:rPr lang="nb-NO" dirty="0" err="1"/>
              <a:t>disputed</a:t>
            </a:r>
            <a:r>
              <a:rPr lang="nb-NO" dirty="0"/>
              <a:t> (as </a:t>
            </a:r>
            <a:r>
              <a:rPr lang="nb-NO" dirty="0" err="1"/>
              <a:t>well</a:t>
            </a:r>
            <a:r>
              <a:rPr lang="nb-NO" dirty="0"/>
              <a:t> as </a:t>
            </a:r>
            <a:r>
              <a:rPr lang="nb-NO" dirty="0" err="1"/>
              <a:t>their</a:t>
            </a:r>
            <a:r>
              <a:rPr lang="nb-NO" dirty="0"/>
              <a:t> </a:t>
            </a:r>
            <a:r>
              <a:rPr lang="nb-NO" dirty="0" err="1"/>
              <a:t>mechanisms</a:t>
            </a:r>
            <a:r>
              <a:rPr lang="nb-NO" dirty="0"/>
              <a:t> </a:t>
            </a:r>
            <a:r>
              <a:rPr lang="nb-NO" dirty="0" err="1"/>
              <a:t>of</a:t>
            </a:r>
            <a:r>
              <a:rPr lang="nb-NO" dirty="0"/>
              <a:t> action) </a:t>
            </a:r>
          </a:p>
        </p:txBody>
      </p:sp>
    </p:spTree>
    <p:extLst>
      <p:ext uri="{BB962C8B-B14F-4D97-AF65-F5344CB8AC3E}">
        <p14:creationId xmlns:p14="http://schemas.microsoft.com/office/powerpoint/2010/main" val="20197574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b-NO" dirty="0" err="1">
                <a:solidFill>
                  <a:srgbClr val="0070C0"/>
                </a:solidFill>
              </a:rPr>
              <a:t>Genome</a:t>
            </a:r>
            <a:r>
              <a:rPr lang="nb-NO" dirty="0">
                <a:solidFill>
                  <a:srgbClr val="0070C0"/>
                </a:solidFill>
              </a:rPr>
              <a:t> Breakdown: </a:t>
            </a:r>
            <a:br>
              <a:rPr lang="nb-NO" dirty="0">
                <a:solidFill>
                  <a:srgbClr val="0070C0"/>
                </a:solidFill>
              </a:rPr>
            </a:br>
            <a:r>
              <a:rPr lang="nb-NO" b="1" dirty="0" err="1">
                <a:solidFill>
                  <a:srgbClr val="0070C0"/>
                </a:solidFill>
              </a:rPr>
              <a:t>Chromothripsis</a:t>
            </a:r>
            <a:endParaRPr lang="nb-NO" b="1" dirty="0">
              <a:solidFill>
                <a:srgbClr val="0070C0"/>
              </a:solidFill>
            </a:endParaRPr>
          </a:p>
        </p:txBody>
      </p:sp>
      <p:sp>
        <p:nvSpPr>
          <p:cNvPr id="3" name="Content Placeholder 2"/>
          <p:cNvSpPr>
            <a:spLocks noGrp="1"/>
          </p:cNvSpPr>
          <p:nvPr>
            <p:ph idx="1"/>
          </p:nvPr>
        </p:nvSpPr>
        <p:spPr>
          <a:xfrm>
            <a:off x="457200" y="1600201"/>
            <a:ext cx="8229600" cy="2476872"/>
          </a:xfrm>
        </p:spPr>
        <p:txBody>
          <a:bodyPr>
            <a:normAutofit fontScale="77500" lnSpcReduction="20000"/>
          </a:bodyPr>
          <a:lstStyle/>
          <a:p>
            <a:pPr>
              <a:spcAft>
                <a:spcPts val="600"/>
              </a:spcAft>
            </a:pPr>
            <a:r>
              <a:rPr lang="nb-NO" dirty="0"/>
              <a:t>Massive cancer-associated </a:t>
            </a:r>
            <a:r>
              <a:rPr lang="nb-NO" dirty="0" err="1"/>
              <a:t>genomic</a:t>
            </a:r>
            <a:r>
              <a:rPr lang="nb-NO" dirty="0"/>
              <a:t> rearrangements </a:t>
            </a:r>
            <a:r>
              <a:rPr lang="nb-NO" dirty="0" err="1"/>
              <a:t>that</a:t>
            </a:r>
            <a:r>
              <a:rPr lang="nb-NO" dirty="0"/>
              <a:t> </a:t>
            </a:r>
            <a:r>
              <a:rPr lang="nb-NO" dirty="0" err="1"/>
              <a:t>occur</a:t>
            </a:r>
            <a:r>
              <a:rPr lang="nb-NO" dirty="0"/>
              <a:t> in a </a:t>
            </a:r>
            <a:r>
              <a:rPr lang="nb-NO" dirty="0" err="1"/>
              <a:t>very</a:t>
            </a:r>
            <a:r>
              <a:rPr lang="nb-NO" dirty="0"/>
              <a:t> </a:t>
            </a:r>
            <a:r>
              <a:rPr lang="nb-NO" dirty="0" err="1"/>
              <a:t>short</a:t>
            </a:r>
            <a:r>
              <a:rPr lang="nb-NO" dirty="0"/>
              <a:t> time-</a:t>
            </a:r>
            <a:r>
              <a:rPr lang="nb-NO" dirty="0" err="1"/>
              <a:t>interval</a:t>
            </a:r>
            <a:r>
              <a:rPr lang="nb-NO" dirty="0"/>
              <a:t> (a «one-</a:t>
            </a:r>
            <a:r>
              <a:rPr lang="nb-NO" dirty="0" err="1"/>
              <a:t>off</a:t>
            </a:r>
            <a:r>
              <a:rPr lang="nb-NO" dirty="0"/>
              <a:t>» </a:t>
            </a:r>
            <a:r>
              <a:rPr lang="nb-NO" dirty="0" err="1"/>
              <a:t>event</a:t>
            </a:r>
            <a:r>
              <a:rPr lang="nb-NO" dirty="0"/>
              <a:t>)</a:t>
            </a:r>
          </a:p>
          <a:p>
            <a:pPr>
              <a:spcAft>
                <a:spcPts val="600"/>
              </a:spcAft>
            </a:pPr>
            <a:r>
              <a:rPr lang="nb-NO" dirty="0" err="1"/>
              <a:t>Revealed</a:t>
            </a:r>
            <a:r>
              <a:rPr lang="nb-NO" dirty="0"/>
              <a:t> by NGS studies, and </a:t>
            </a:r>
            <a:r>
              <a:rPr lang="nb-NO" dirty="0" err="1"/>
              <a:t>reported</a:t>
            </a:r>
            <a:r>
              <a:rPr lang="nb-NO" dirty="0"/>
              <a:t> to </a:t>
            </a:r>
            <a:r>
              <a:rPr lang="nb-NO" dirty="0" err="1"/>
              <a:t>occur</a:t>
            </a:r>
            <a:r>
              <a:rPr lang="nb-NO" dirty="0"/>
              <a:t> in a </a:t>
            </a:r>
            <a:r>
              <a:rPr lang="nb-NO" dirty="0" err="1"/>
              <a:t>subset</a:t>
            </a:r>
            <a:r>
              <a:rPr lang="nb-NO" dirty="0"/>
              <a:t> </a:t>
            </a:r>
            <a:r>
              <a:rPr lang="nb-NO" dirty="0" err="1"/>
              <a:t>of</a:t>
            </a:r>
            <a:r>
              <a:rPr lang="nb-NO" dirty="0"/>
              <a:t> cancers</a:t>
            </a:r>
          </a:p>
          <a:p>
            <a:pPr>
              <a:spcAft>
                <a:spcPts val="600"/>
              </a:spcAft>
            </a:pPr>
            <a:r>
              <a:rPr lang="nb-NO" dirty="0"/>
              <a:t>May </a:t>
            </a:r>
            <a:r>
              <a:rPr lang="nb-NO" dirty="0" err="1"/>
              <a:t>affect</a:t>
            </a:r>
            <a:r>
              <a:rPr lang="nb-NO" dirty="0"/>
              <a:t> one or </a:t>
            </a:r>
            <a:r>
              <a:rPr lang="nb-NO" dirty="0" err="1"/>
              <a:t>several</a:t>
            </a:r>
            <a:r>
              <a:rPr lang="nb-NO" dirty="0"/>
              <a:t> </a:t>
            </a:r>
            <a:r>
              <a:rPr lang="nb-NO" dirty="0" err="1"/>
              <a:t>chromosomes</a:t>
            </a:r>
            <a:endParaRPr lang="nb-NO" dirty="0"/>
          </a:p>
          <a:p>
            <a:pPr>
              <a:spcAft>
                <a:spcPts val="600"/>
              </a:spcAft>
            </a:pPr>
            <a:r>
              <a:rPr lang="nb-NO" dirty="0" err="1"/>
              <a:t>Various</a:t>
            </a:r>
            <a:r>
              <a:rPr lang="nb-NO" dirty="0"/>
              <a:t> </a:t>
            </a:r>
            <a:r>
              <a:rPr lang="nb-NO" dirty="0" err="1"/>
              <a:t>mechanisms</a:t>
            </a:r>
            <a:r>
              <a:rPr lang="nb-NO" dirty="0"/>
              <a:t> </a:t>
            </a:r>
            <a:r>
              <a:rPr lang="nb-NO" dirty="0" err="1"/>
              <a:t>proposed</a:t>
            </a:r>
            <a:r>
              <a:rPr lang="nb-NO" dirty="0"/>
              <a:t>, </a:t>
            </a:r>
            <a:r>
              <a:rPr lang="nb-NO" dirty="0" err="1"/>
              <a:t>involving</a:t>
            </a:r>
            <a:r>
              <a:rPr lang="nb-NO" dirty="0"/>
              <a:t> </a:t>
            </a:r>
            <a:r>
              <a:rPr lang="nb-NO" b="1" dirty="0"/>
              <a:t>NHEJ</a:t>
            </a:r>
            <a:r>
              <a:rPr lang="nb-NO" dirty="0"/>
              <a:t> or </a:t>
            </a:r>
            <a:r>
              <a:rPr lang="nb-NO" b="1" dirty="0"/>
              <a:t>MMBIR</a:t>
            </a:r>
          </a:p>
          <a:p>
            <a:pPr marL="457200" lvl="1" indent="0">
              <a:buNone/>
            </a:pPr>
            <a:endParaRPr lang="nb-NO" dirty="0"/>
          </a:p>
          <a:p>
            <a:pPr lvl="1"/>
            <a:endParaRPr lang="nb-NO" dirty="0"/>
          </a:p>
          <a:p>
            <a:pPr lvl="1"/>
            <a:endParaRPr lang="nb-NO" dirty="0"/>
          </a:p>
        </p:txBody>
      </p:sp>
    </p:spTree>
    <p:extLst>
      <p:ext uri="{BB962C8B-B14F-4D97-AF65-F5344CB8AC3E}">
        <p14:creationId xmlns:p14="http://schemas.microsoft.com/office/powerpoint/2010/main" val="4258720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nb-NO" sz="3600" dirty="0">
                <a:solidFill>
                  <a:srgbClr val="0070C0"/>
                </a:solidFill>
              </a:rPr>
              <a:t>Long non-</a:t>
            </a:r>
            <a:r>
              <a:rPr lang="nb-NO" sz="3600" dirty="0" err="1">
                <a:solidFill>
                  <a:srgbClr val="0070C0"/>
                </a:solidFill>
              </a:rPr>
              <a:t>coding</a:t>
            </a:r>
            <a:r>
              <a:rPr lang="nb-NO" sz="3600" dirty="0">
                <a:solidFill>
                  <a:srgbClr val="0070C0"/>
                </a:solidFill>
              </a:rPr>
              <a:t> RNA (</a:t>
            </a:r>
            <a:r>
              <a:rPr lang="nb-NO" sz="3600" dirty="0" err="1">
                <a:solidFill>
                  <a:srgbClr val="0070C0"/>
                </a:solidFill>
              </a:rPr>
              <a:t>lncRNA</a:t>
            </a:r>
            <a:r>
              <a:rPr lang="nb-NO" sz="3600" dirty="0">
                <a:solidFill>
                  <a:srgbClr val="0070C0"/>
                </a:solidFill>
              </a:rPr>
              <a:t>)</a:t>
            </a:r>
          </a:p>
        </p:txBody>
      </p:sp>
      <p:sp>
        <p:nvSpPr>
          <p:cNvPr id="5" name="Content Placeholder 4"/>
          <p:cNvSpPr>
            <a:spLocks noGrp="1"/>
          </p:cNvSpPr>
          <p:nvPr>
            <p:ph idx="1"/>
          </p:nvPr>
        </p:nvSpPr>
        <p:spPr>
          <a:xfrm>
            <a:off x="457200" y="1600200"/>
            <a:ext cx="8229600" cy="3124944"/>
          </a:xfrm>
        </p:spPr>
        <p:txBody>
          <a:bodyPr>
            <a:normAutofit fontScale="62500" lnSpcReduction="20000"/>
          </a:bodyPr>
          <a:lstStyle/>
          <a:p>
            <a:pPr>
              <a:spcAft>
                <a:spcPts val="1200"/>
              </a:spcAft>
            </a:pPr>
            <a:r>
              <a:rPr lang="nb-NO" dirty="0"/>
              <a:t>Are </a:t>
            </a:r>
            <a:r>
              <a:rPr lang="nb-NO" dirty="0" err="1"/>
              <a:t>stabilised</a:t>
            </a:r>
            <a:r>
              <a:rPr lang="nb-NO" dirty="0"/>
              <a:t> by </a:t>
            </a:r>
            <a:r>
              <a:rPr lang="nb-NO" dirty="0" err="1"/>
              <a:t>capping</a:t>
            </a:r>
            <a:r>
              <a:rPr lang="nb-NO" dirty="0"/>
              <a:t>, </a:t>
            </a:r>
            <a:r>
              <a:rPr lang="nb-NO" dirty="0" err="1"/>
              <a:t>splicing</a:t>
            </a:r>
            <a:r>
              <a:rPr lang="nb-NO" dirty="0"/>
              <a:t> as normal </a:t>
            </a:r>
            <a:r>
              <a:rPr lang="nb-NO" dirty="0" err="1"/>
              <a:t>mRNA</a:t>
            </a:r>
            <a:r>
              <a:rPr lang="nb-NO" dirty="0"/>
              <a:t>.</a:t>
            </a:r>
          </a:p>
          <a:p>
            <a:pPr>
              <a:spcAft>
                <a:spcPts val="1200"/>
              </a:spcAft>
            </a:pPr>
            <a:r>
              <a:rPr lang="nb-NO" dirty="0" err="1"/>
              <a:t>Length</a:t>
            </a:r>
            <a:r>
              <a:rPr lang="nb-NO" dirty="0"/>
              <a:t> &gt; 200nt (</a:t>
            </a:r>
            <a:r>
              <a:rPr lang="nb-NO" dirty="0" err="1"/>
              <a:t>average</a:t>
            </a:r>
            <a:r>
              <a:rPr lang="nb-NO" dirty="0"/>
              <a:t> 1000 </a:t>
            </a:r>
            <a:r>
              <a:rPr lang="nb-NO" dirty="0" err="1"/>
              <a:t>nt</a:t>
            </a:r>
            <a:r>
              <a:rPr lang="nb-NO" dirty="0"/>
              <a:t>, </a:t>
            </a:r>
            <a:r>
              <a:rPr lang="nb-NO" dirty="0" err="1"/>
              <a:t>can</a:t>
            </a:r>
            <a:r>
              <a:rPr lang="nb-NO" dirty="0"/>
              <a:t> be up to  100kb)</a:t>
            </a:r>
          </a:p>
          <a:p>
            <a:pPr>
              <a:spcAft>
                <a:spcPts val="1200"/>
              </a:spcAft>
            </a:pPr>
            <a:r>
              <a:rPr lang="nb-NO" dirty="0" err="1"/>
              <a:t>Various</a:t>
            </a:r>
            <a:r>
              <a:rPr lang="nb-NO" dirty="0"/>
              <a:t> </a:t>
            </a:r>
            <a:r>
              <a:rPr lang="nb-NO" dirty="0" err="1"/>
              <a:t>shapes</a:t>
            </a:r>
            <a:r>
              <a:rPr lang="nb-NO" dirty="0"/>
              <a:t> (for </a:t>
            </a:r>
            <a:r>
              <a:rPr lang="nb-NO" dirty="0" err="1"/>
              <a:t>example</a:t>
            </a:r>
            <a:r>
              <a:rPr lang="nb-NO" dirty="0"/>
              <a:t> </a:t>
            </a:r>
            <a:r>
              <a:rPr lang="nb-NO" dirty="0" err="1"/>
              <a:t>circular</a:t>
            </a:r>
            <a:r>
              <a:rPr lang="nb-NO" dirty="0"/>
              <a:t>)</a:t>
            </a:r>
          </a:p>
          <a:p>
            <a:pPr>
              <a:spcAft>
                <a:spcPts val="1200"/>
              </a:spcAft>
            </a:pPr>
            <a:r>
              <a:rPr lang="nb-NO" dirty="0" err="1"/>
              <a:t>Can</a:t>
            </a:r>
            <a:r>
              <a:rPr lang="nb-NO" dirty="0"/>
              <a:t> be </a:t>
            </a:r>
            <a:r>
              <a:rPr lang="nb-NO" dirty="0" err="1"/>
              <a:t>poly-adenylated</a:t>
            </a:r>
            <a:r>
              <a:rPr lang="nb-NO" dirty="0"/>
              <a:t>. </a:t>
            </a:r>
          </a:p>
          <a:p>
            <a:pPr>
              <a:spcAft>
                <a:spcPts val="1200"/>
              </a:spcAft>
            </a:pPr>
            <a:r>
              <a:rPr lang="nb-NO" dirty="0"/>
              <a:t>Are </a:t>
            </a:r>
            <a:r>
              <a:rPr lang="nb-NO" dirty="0" err="1"/>
              <a:t>detectable</a:t>
            </a:r>
            <a:r>
              <a:rPr lang="nb-NO" dirty="0"/>
              <a:t> by RNA-</a:t>
            </a:r>
            <a:r>
              <a:rPr lang="nb-NO" dirty="0" err="1"/>
              <a:t>Seq</a:t>
            </a:r>
            <a:r>
              <a:rPr lang="nb-NO" dirty="0"/>
              <a:t> </a:t>
            </a:r>
          </a:p>
          <a:p>
            <a:pPr>
              <a:spcAft>
                <a:spcPts val="1200"/>
              </a:spcAft>
            </a:pPr>
            <a:r>
              <a:rPr lang="nb-NO" dirty="0" err="1"/>
              <a:t>Some</a:t>
            </a:r>
            <a:r>
              <a:rPr lang="nb-NO" dirty="0"/>
              <a:t> </a:t>
            </a:r>
            <a:r>
              <a:rPr lang="nb-NO" dirty="0" err="1"/>
              <a:t>are</a:t>
            </a:r>
            <a:r>
              <a:rPr lang="nb-NO" dirty="0"/>
              <a:t> </a:t>
            </a:r>
            <a:r>
              <a:rPr lang="nb-NO" dirty="0" err="1"/>
              <a:t>transported</a:t>
            </a:r>
            <a:r>
              <a:rPr lang="nb-NO" dirty="0"/>
              <a:t> to </a:t>
            </a:r>
            <a:r>
              <a:rPr lang="nb-NO" dirty="0" err="1"/>
              <a:t>the</a:t>
            </a:r>
            <a:r>
              <a:rPr lang="nb-NO" dirty="0"/>
              <a:t> </a:t>
            </a:r>
            <a:r>
              <a:rPr lang="nb-NO" dirty="0" err="1"/>
              <a:t>cytoplasm</a:t>
            </a:r>
            <a:r>
              <a:rPr lang="nb-NO" dirty="0"/>
              <a:t>, </a:t>
            </a:r>
            <a:r>
              <a:rPr lang="nb-NO" dirty="0" err="1"/>
              <a:t>while</a:t>
            </a:r>
            <a:r>
              <a:rPr lang="nb-NO" dirty="0"/>
              <a:t> </a:t>
            </a:r>
            <a:r>
              <a:rPr lang="nb-NO" dirty="0" err="1"/>
              <a:t>others</a:t>
            </a:r>
            <a:r>
              <a:rPr lang="nb-NO" dirty="0"/>
              <a:t> </a:t>
            </a:r>
            <a:r>
              <a:rPr lang="nb-NO" dirty="0" err="1"/>
              <a:t>remain</a:t>
            </a:r>
            <a:r>
              <a:rPr lang="nb-NO" dirty="0"/>
              <a:t> in </a:t>
            </a:r>
            <a:r>
              <a:rPr lang="nb-NO" dirty="0" err="1"/>
              <a:t>the</a:t>
            </a:r>
            <a:r>
              <a:rPr lang="nb-NO" dirty="0"/>
              <a:t> </a:t>
            </a:r>
            <a:r>
              <a:rPr lang="nb-NO" dirty="0" err="1"/>
              <a:t>nucleus</a:t>
            </a:r>
            <a:r>
              <a:rPr lang="nb-NO" dirty="0"/>
              <a:t> </a:t>
            </a:r>
          </a:p>
          <a:p>
            <a:endParaRPr lang="nb-NO" dirty="0"/>
          </a:p>
        </p:txBody>
      </p:sp>
    </p:spTree>
    <p:extLst>
      <p:ext uri="{BB962C8B-B14F-4D97-AF65-F5344CB8AC3E}">
        <p14:creationId xmlns:p14="http://schemas.microsoft.com/office/powerpoint/2010/main" val="42891444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nb-NO" sz="3600" dirty="0">
                <a:solidFill>
                  <a:srgbClr val="0070C0"/>
                </a:solidFill>
              </a:rPr>
              <a:t>Long non-</a:t>
            </a:r>
            <a:r>
              <a:rPr lang="nb-NO" sz="3600" dirty="0" err="1">
                <a:solidFill>
                  <a:srgbClr val="0070C0"/>
                </a:solidFill>
              </a:rPr>
              <a:t>coding</a:t>
            </a:r>
            <a:r>
              <a:rPr lang="nb-NO" sz="3600" dirty="0">
                <a:solidFill>
                  <a:srgbClr val="0070C0"/>
                </a:solidFill>
              </a:rPr>
              <a:t> RNA (</a:t>
            </a:r>
            <a:r>
              <a:rPr lang="nb-NO" sz="3600" dirty="0" err="1">
                <a:solidFill>
                  <a:srgbClr val="0070C0"/>
                </a:solidFill>
              </a:rPr>
              <a:t>lncRNA</a:t>
            </a:r>
            <a:r>
              <a:rPr lang="nb-NO" sz="3600" dirty="0">
                <a:solidFill>
                  <a:srgbClr val="0070C0"/>
                </a:solidFill>
              </a:rPr>
              <a:t>)</a:t>
            </a:r>
          </a:p>
        </p:txBody>
      </p:sp>
      <p:sp>
        <p:nvSpPr>
          <p:cNvPr id="5" name="Content Placeholder 4"/>
          <p:cNvSpPr>
            <a:spLocks noGrp="1"/>
          </p:cNvSpPr>
          <p:nvPr>
            <p:ph idx="1"/>
          </p:nvPr>
        </p:nvSpPr>
        <p:spPr>
          <a:xfrm>
            <a:off x="457200" y="1600200"/>
            <a:ext cx="8229600" cy="3556992"/>
          </a:xfrm>
        </p:spPr>
        <p:txBody>
          <a:bodyPr>
            <a:normAutofit fontScale="70000" lnSpcReduction="20000"/>
          </a:bodyPr>
          <a:lstStyle/>
          <a:p>
            <a:pPr>
              <a:spcAft>
                <a:spcPts val="1200"/>
              </a:spcAft>
            </a:pPr>
            <a:r>
              <a:rPr lang="nb-NO" dirty="0"/>
              <a:t>Not </a:t>
            </a:r>
            <a:r>
              <a:rPr lang="nb-NO" dirty="0" err="1"/>
              <a:t>translated</a:t>
            </a:r>
            <a:r>
              <a:rPr lang="nb-NO" dirty="0"/>
              <a:t> </a:t>
            </a:r>
            <a:r>
              <a:rPr lang="nb-NO" dirty="0" err="1"/>
              <a:t>into</a:t>
            </a:r>
            <a:r>
              <a:rPr lang="nb-NO" dirty="0"/>
              <a:t> protein (</a:t>
            </a:r>
            <a:r>
              <a:rPr lang="nb-NO" dirty="0" err="1"/>
              <a:t>though</a:t>
            </a:r>
            <a:r>
              <a:rPr lang="nb-NO" dirty="0"/>
              <a:t> it has </a:t>
            </a:r>
            <a:r>
              <a:rPr lang="nb-NO" dirty="0" err="1"/>
              <a:t>been</a:t>
            </a:r>
            <a:r>
              <a:rPr lang="nb-NO" dirty="0"/>
              <a:t> </a:t>
            </a:r>
            <a:r>
              <a:rPr lang="nb-NO" dirty="0" err="1"/>
              <a:t>shown</a:t>
            </a:r>
            <a:r>
              <a:rPr lang="nb-NO" dirty="0"/>
              <a:t> </a:t>
            </a:r>
            <a:r>
              <a:rPr lang="nb-NO" dirty="0" err="1"/>
              <a:t>that</a:t>
            </a:r>
            <a:r>
              <a:rPr lang="nb-NO" dirty="0"/>
              <a:t> </a:t>
            </a:r>
            <a:r>
              <a:rPr lang="nb-NO" dirty="0" err="1"/>
              <a:t>many</a:t>
            </a:r>
            <a:r>
              <a:rPr lang="nb-NO" dirty="0"/>
              <a:t> translate </a:t>
            </a:r>
            <a:r>
              <a:rPr lang="nb-NO" dirty="0" err="1"/>
              <a:t>short</a:t>
            </a:r>
            <a:r>
              <a:rPr lang="nb-NO" dirty="0"/>
              <a:t> reading </a:t>
            </a:r>
            <a:r>
              <a:rPr lang="nb-NO" dirty="0" err="1"/>
              <a:t>frames</a:t>
            </a:r>
            <a:r>
              <a:rPr lang="nb-NO" dirty="0"/>
              <a:t> </a:t>
            </a:r>
            <a:r>
              <a:rPr lang="nb-NO" dirty="0" err="1"/>
              <a:t>into</a:t>
            </a:r>
            <a:r>
              <a:rPr lang="nb-NO" dirty="0"/>
              <a:t> </a:t>
            </a:r>
            <a:r>
              <a:rPr lang="nb-NO" dirty="0" err="1"/>
              <a:t>peptides</a:t>
            </a:r>
            <a:r>
              <a:rPr lang="nb-NO" dirty="0"/>
              <a:t>)</a:t>
            </a:r>
          </a:p>
          <a:p>
            <a:pPr>
              <a:spcAft>
                <a:spcPts val="1200"/>
              </a:spcAft>
            </a:pPr>
            <a:r>
              <a:rPr lang="nb-NO" dirty="0"/>
              <a:t>Complete </a:t>
            </a:r>
            <a:r>
              <a:rPr lang="nb-NO" dirty="0" err="1"/>
              <a:t>catalogues</a:t>
            </a:r>
            <a:r>
              <a:rPr lang="nb-NO" dirty="0"/>
              <a:t> do not </a:t>
            </a:r>
            <a:r>
              <a:rPr lang="nb-NO" dirty="0" err="1"/>
              <a:t>exist</a:t>
            </a:r>
            <a:r>
              <a:rPr lang="nb-NO" dirty="0"/>
              <a:t> </a:t>
            </a:r>
            <a:r>
              <a:rPr lang="nb-NO" dirty="0" err="1"/>
              <a:t>yet</a:t>
            </a:r>
            <a:r>
              <a:rPr lang="nb-NO" dirty="0"/>
              <a:t>, </a:t>
            </a:r>
            <a:r>
              <a:rPr lang="nb-NO" dirty="0" err="1"/>
              <a:t>but</a:t>
            </a:r>
            <a:r>
              <a:rPr lang="nb-NO" dirty="0"/>
              <a:t> </a:t>
            </a:r>
            <a:r>
              <a:rPr lang="nb-NO" dirty="0" err="1"/>
              <a:t>current</a:t>
            </a:r>
            <a:r>
              <a:rPr lang="nb-NO" dirty="0"/>
              <a:t> </a:t>
            </a:r>
            <a:r>
              <a:rPr lang="nb-NO" dirty="0" err="1"/>
              <a:t>estimates</a:t>
            </a:r>
            <a:r>
              <a:rPr lang="nb-NO" dirty="0"/>
              <a:t> </a:t>
            </a:r>
            <a:r>
              <a:rPr lang="nb-NO" dirty="0" err="1"/>
              <a:t>suggest</a:t>
            </a:r>
            <a:r>
              <a:rPr lang="nb-NO" dirty="0"/>
              <a:t> </a:t>
            </a:r>
            <a:r>
              <a:rPr lang="nb-NO" dirty="0" err="1"/>
              <a:t>about</a:t>
            </a:r>
            <a:r>
              <a:rPr lang="nb-NO" dirty="0"/>
              <a:t> 20-40 000 </a:t>
            </a:r>
            <a:r>
              <a:rPr lang="nb-NO" dirty="0" err="1"/>
              <a:t>lncRNAs</a:t>
            </a:r>
            <a:r>
              <a:rPr lang="nb-NO" dirty="0"/>
              <a:t> in human. </a:t>
            </a:r>
          </a:p>
          <a:p>
            <a:pPr>
              <a:spcAft>
                <a:spcPts val="1200"/>
              </a:spcAft>
            </a:pPr>
            <a:r>
              <a:rPr lang="nb-NO" dirty="0"/>
              <a:t>More </a:t>
            </a:r>
            <a:r>
              <a:rPr lang="nb-NO" dirty="0" err="1"/>
              <a:t>cell</a:t>
            </a:r>
            <a:r>
              <a:rPr lang="nb-NO" dirty="0"/>
              <a:t>-type </a:t>
            </a:r>
            <a:r>
              <a:rPr lang="nb-NO" dirty="0" err="1"/>
              <a:t>specific</a:t>
            </a:r>
            <a:r>
              <a:rPr lang="nb-NO" dirty="0"/>
              <a:t> </a:t>
            </a:r>
            <a:r>
              <a:rPr lang="nb-NO" dirty="0" err="1"/>
              <a:t>expression</a:t>
            </a:r>
            <a:r>
              <a:rPr lang="nb-NO" dirty="0"/>
              <a:t> </a:t>
            </a:r>
            <a:r>
              <a:rPr lang="nb-NO" dirty="0" err="1"/>
              <a:t>patterns</a:t>
            </a:r>
            <a:r>
              <a:rPr lang="nb-NO" dirty="0"/>
              <a:t> </a:t>
            </a:r>
            <a:r>
              <a:rPr lang="nb-NO" dirty="0" err="1"/>
              <a:t>compared</a:t>
            </a:r>
            <a:r>
              <a:rPr lang="nb-NO" dirty="0"/>
              <a:t> to </a:t>
            </a:r>
            <a:r>
              <a:rPr lang="nb-NO" dirty="0" err="1"/>
              <a:t>coding</a:t>
            </a:r>
            <a:r>
              <a:rPr lang="nb-NO" dirty="0"/>
              <a:t> genes</a:t>
            </a:r>
          </a:p>
          <a:p>
            <a:pPr>
              <a:spcAft>
                <a:spcPts val="1200"/>
              </a:spcAft>
            </a:pPr>
            <a:r>
              <a:rPr lang="nb-NO" dirty="0" err="1"/>
              <a:t>There</a:t>
            </a:r>
            <a:r>
              <a:rPr lang="nb-NO" dirty="0"/>
              <a:t> </a:t>
            </a:r>
            <a:r>
              <a:rPr lang="nb-NO" dirty="0" err="1"/>
              <a:t>are</a:t>
            </a:r>
            <a:r>
              <a:rPr lang="nb-NO" dirty="0"/>
              <a:t> </a:t>
            </a:r>
            <a:r>
              <a:rPr lang="nb-NO" dirty="0" err="1"/>
              <a:t>also</a:t>
            </a:r>
            <a:r>
              <a:rPr lang="nb-NO" dirty="0"/>
              <a:t> </a:t>
            </a:r>
            <a:r>
              <a:rPr lang="nb-NO" dirty="0" err="1"/>
              <a:t>many</a:t>
            </a:r>
            <a:r>
              <a:rPr lang="nb-NO" dirty="0"/>
              <a:t> </a:t>
            </a:r>
            <a:r>
              <a:rPr lang="nb-NO" dirty="0" err="1"/>
              <a:t>other</a:t>
            </a:r>
            <a:r>
              <a:rPr lang="nb-NO" dirty="0"/>
              <a:t> </a:t>
            </a:r>
            <a:r>
              <a:rPr lang="nb-NO" dirty="0" err="1"/>
              <a:t>classes</a:t>
            </a:r>
            <a:r>
              <a:rPr lang="nb-NO" dirty="0"/>
              <a:t> </a:t>
            </a:r>
            <a:r>
              <a:rPr lang="nb-NO" dirty="0" err="1"/>
              <a:t>of</a:t>
            </a:r>
            <a:r>
              <a:rPr lang="nb-NO" dirty="0"/>
              <a:t> </a:t>
            </a:r>
            <a:r>
              <a:rPr lang="nb-NO" dirty="0" err="1"/>
              <a:t>short</a:t>
            </a:r>
            <a:r>
              <a:rPr lang="nb-NO" dirty="0"/>
              <a:t> and long </a:t>
            </a:r>
            <a:r>
              <a:rPr lang="nb-NO" dirty="0" err="1"/>
              <a:t>ncRNA</a:t>
            </a:r>
            <a:r>
              <a:rPr lang="nb-NO" dirty="0"/>
              <a:t>, </a:t>
            </a:r>
            <a:r>
              <a:rPr lang="nb-NO" dirty="0" err="1"/>
              <a:t>however</a:t>
            </a:r>
            <a:r>
              <a:rPr lang="nb-NO" dirty="0"/>
              <a:t> </a:t>
            </a:r>
            <a:r>
              <a:rPr lang="nb-NO" dirty="0" err="1"/>
              <a:t>these</a:t>
            </a:r>
            <a:r>
              <a:rPr lang="nb-NO" dirty="0"/>
              <a:t> </a:t>
            </a:r>
            <a:r>
              <a:rPr lang="nb-NO" dirty="0" err="1"/>
              <a:t>are</a:t>
            </a:r>
            <a:r>
              <a:rPr lang="nb-NO" dirty="0"/>
              <a:t> not </a:t>
            </a:r>
            <a:r>
              <a:rPr lang="nb-NO" dirty="0" err="1"/>
              <a:t>always</a:t>
            </a:r>
            <a:r>
              <a:rPr lang="nb-NO" dirty="0"/>
              <a:t> so </a:t>
            </a:r>
            <a:r>
              <a:rPr lang="nb-NO" dirty="0" err="1"/>
              <a:t>easily</a:t>
            </a:r>
            <a:r>
              <a:rPr lang="nb-NO" dirty="0"/>
              <a:t> </a:t>
            </a:r>
            <a:r>
              <a:rPr lang="nb-NO" dirty="0" err="1"/>
              <a:t>detected</a:t>
            </a:r>
            <a:r>
              <a:rPr lang="nb-NO" dirty="0"/>
              <a:t> by RNA-</a:t>
            </a:r>
            <a:r>
              <a:rPr lang="nb-NO" dirty="0" err="1"/>
              <a:t>Seq</a:t>
            </a:r>
            <a:r>
              <a:rPr lang="nb-NO" dirty="0"/>
              <a:t>, </a:t>
            </a:r>
            <a:r>
              <a:rPr lang="nb-NO" dirty="0" err="1"/>
              <a:t>often</a:t>
            </a:r>
            <a:r>
              <a:rPr lang="nb-NO" dirty="0"/>
              <a:t> </a:t>
            </a:r>
            <a:r>
              <a:rPr lang="nb-NO" dirty="0" err="1"/>
              <a:t>because</a:t>
            </a:r>
            <a:r>
              <a:rPr lang="nb-NO" dirty="0"/>
              <a:t> </a:t>
            </a:r>
            <a:r>
              <a:rPr lang="nb-NO" dirty="0" err="1"/>
              <a:t>of</a:t>
            </a:r>
            <a:r>
              <a:rPr lang="nb-NO" dirty="0"/>
              <a:t> </a:t>
            </a:r>
            <a:r>
              <a:rPr lang="nb-NO" dirty="0" err="1"/>
              <a:t>low</a:t>
            </a:r>
            <a:r>
              <a:rPr lang="nb-NO" dirty="0"/>
              <a:t> </a:t>
            </a:r>
            <a:r>
              <a:rPr lang="nb-NO" dirty="0" err="1"/>
              <a:t>abundance</a:t>
            </a:r>
            <a:r>
              <a:rPr lang="nb-NO" dirty="0"/>
              <a:t>.</a:t>
            </a:r>
          </a:p>
          <a:p>
            <a:endParaRPr lang="nb-NO" dirty="0"/>
          </a:p>
        </p:txBody>
      </p:sp>
    </p:spTree>
    <p:extLst>
      <p:ext uri="{BB962C8B-B14F-4D97-AF65-F5344CB8AC3E}">
        <p14:creationId xmlns:p14="http://schemas.microsoft.com/office/powerpoint/2010/main" val="6836581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rmAutofit fontScale="90000"/>
          </a:bodyPr>
          <a:lstStyle/>
          <a:p>
            <a:r>
              <a:rPr lang="nb-NO" sz="3200" dirty="0" err="1">
                <a:solidFill>
                  <a:srgbClr val="0070C0"/>
                </a:solidFill>
              </a:rPr>
              <a:t>LncRNA</a:t>
            </a:r>
            <a:r>
              <a:rPr lang="nb-NO" sz="3200" dirty="0">
                <a:solidFill>
                  <a:srgbClr val="0070C0"/>
                </a:solidFill>
              </a:rPr>
              <a:t> </a:t>
            </a:r>
            <a:r>
              <a:rPr lang="nb-NO" sz="3200" dirty="0" err="1">
                <a:solidFill>
                  <a:srgbClr val="0070C0"/>
                </a:solidFill>
              </a:rPr>
              <a:t>affect</a:t>
            </a:r>
            <a:r>
              <a:rPr lang="nb-NO" sz="3200" dirty="0">
                <a:solidFill>
                  <a:srgbClr val="0070C0"/>
                </a:solidFill>
              </a:rPr>
              <a:t> </a:t>
            </a:r>
            <a:r>
              <a:rPr lang="nb-NO" sz="3200" dirty="0" err="1">
                <a:solidFill>
                  <a:srgbClr val="0070C0"/>
                </a:solidFill>
              </a:rPr>
              <a:t>expression</a:t>
            </a:r>
            <a:r>
              <a:rPr lang="nb-NO" sz="3200" dirty="0">
                <a:solidFill>
                  <a:srgbClr val="0070C0"/>
                </a:solidFill>
              </a:rPr>
              <a:t> </a:t>
            </a:r>
            <a:r>
              <a:rPr lang="nb-NO" sz="3200" dirty="0" err="1">
                <a:solidFill>
                  <a:srgbClr val="0070C0"/>
                </a:solidFill>
              </a:rPr>
              <a:t>of</a:t>
            </a:r>
            <a:r>
              <a:rPr lang="nb-NO" sz="3200" dirty="0">
                <a:solidFill>
                  <a:srgbClr val="0070C0"/>
                </a:solidFill>
              </a:rPr>
              <a:t> </a:t>
            </a:r>
            <a:r>
              <a:rPr lang="nb-NO" sz="3200" dirty="0" err="1">
                <a:solidFill>
                  <a:srgbClr val="0070C0"/>
                </a:solidFill>
              </a:rPr>
              <a:t>nearby</a:t>
            </a:r>
            <a:r>
              <a:rPr lang="nb-NO" sz="3200" dirty="0">
                <a:solidFill>
                  <a:srgbClr val="0070C0"/>
                </a:solidFill>
              </a:rPr>
              <a:t> genes</a:t>
            </a:r>
          </a:p>
        </p:txBody>
      </p:sp>
      <p:sp>
        <p:nvSpPr>
          <p:cNvPr id="3" name="Content Placeholder 2"/>
          <p:cNvSpPr>
            <a:spLocks noGrp="1"/>
          </p:cNvSpPr>
          <p:nvPr>
            <p:ph idx="1"/>
          </p:nvPr>
        </p:nvSpPr>
        <p:spPr>
          <a:xfrm>
            <a:off x="179512" y="1484784"/>
            <a:ext cx="3744416" cy="3888432"/>
          </a:xfrm>
        </p:spPr>
        <p:txBody>
          <a:bodyPr>
            <a:normAutofit fontScale="55000" lnSpcReduction="20000"/>
          </a:bodyPr>
          <a:lstStyle/>
          <a:p>
            <a:pPr>
              <a:spcAft>
                <a:spcPts val="600"/>
              </a:spcAft>
            </a:pPr>
            <a:r>
              <a:rPr lang="nb-NO" sz="3000" b="1" dirty="0" err="1"/>
              <a:t>Activating</a:t>
            </a:r>
            <a:r>
              <a:rPr lang="nb-NO" sz="3000" dirty="0"/>
              <a:t> (</a:t>
            </a:r>
            <a:r>
              <a:rPr lang="nb-NO" sz="3000" dirty="0" err="1"/>
              <a:t>enhancer</a:t>
            </a:r>
            <a:r>
              <a:rPr lang="nb-NO" sz="3000" dirty="0"/>
              <a:t>) </a:t>
            </a:r>
            <a:r>
              <a:rPr lang="nb-NO" sz="3000" dirty="0" err="1"/>
              <a:t>effect</a:t>
            </a:r>
            <a:r>
              <a:rPr lang="nb-NO" sz="3000" dirty="0"/>
              <a:t> on </a:t>
            </a:r>
            <a:r>
              <a:rPr lang="nb-NO" sz="3000" dirty="0" err="1"/>
              <a:t>nearby</a:t>
            </a:r>
            <a:r>
              <a:rPr lang="nb-NO" sz="3000" dirty="0"/>
              <a:t> genes</a:t>
            </a:r>
          </a:p>
          <a:p>
            <a:pPr>
              <a:spcAft>
                <a:spcPts val="600"/>
              </a:spcAft>
            </a:pPr>
            <a:r>
              <a:rPr lang="nb-NO" sz="3000" dirty="0"/>
              <a:t>May </a:t>
            </a:r>
            <a:r>
              <a:rPr lang="nb-NO" sz="3000" dirty="0" err="1"/>
              <a:t>also</a:t>
            </a:r>
            <a:r>
              <a:rPr lang="nb-NO" sz="3000" dirty="0"/>
              <a:t> </a:t>
            </a:r>
            <a:r>
              <a:rPr lang="nb-NO" sz="3000" b="1" dirty="0" err="1"/>
              <a:t>repress</a:t>
            </a:r>
            <a:r>
              <a:rPr lang="nb-NO" sz="3000" dirty="0"/>
              <a:t> </a:t>
            </a:r>
            <a:r>
              <a:rPr lang="nb-NO" sz="3000" dirty="0" err="1"/>
              <a:t>nearby</a:t>
            </a:r>
            <a:r>
              <a:rPr lang="nb-NO" sz="3000" dirty="0"/>
              <a:t> genes (</a:t>
            </a:r>
            <a:r>
              <a:rPr lang="nb-NO" sz="3000" dirty="0" err="1"/>
              <a:t>imprinting</a:t>
            </a:r>
            <a:r>
              <a:rPr lang="nb-NO" sz="3000" dirty="0"/>
              <a:t>, X-</a:t>
            </a:r>
            <a:r>
              <a:rPr lang="nb-NO" sz="3000" dirty="0" err="1"/>
              <a:t>inactivation</a:t>
            </a:r>
            <a:r>
              <a:rPr lang="nb-NO" sz="3000" dirty="0"/>
              <a:t>)</a:t>
            </a:r>
          </a:p>
          <a:p>
            <a:pPr>
              <a:spcAft>
                <a:spcPts val="600"/>
              </a:spcAft>
            </a:pPr>
            <a:r>
              <a:rPr lang="nb-NO" sz="3000" dirty="0"/>
              <a:t>May </a:t>
            </a:r>
            <a:r>
              <a:rPr lang="nb-NO" sz="3000" dirty="0" err="1"/>
              <a:t>also</a:t>
            </a:r>
            <a:r>
              <a:rPr lang="nb-NO" sz="3000" dirty="0"/>
              <a:t> </a:t>
            </a:r>
            <a:r>
              <a:rPr lang="nb-NO" sz="3000" dirty="0" err="1"/>
              <a:t>affect</a:t>
            </a:r>
            <a:r>
              <a:rPr lang="nb-NO" sz="3000" dirty="0"/>
              <a:t> </a:t>
            </a:r>
            <a:r>
              <a:rPr lang="nb-NO" sz="3000" dirty="0" err="1"/>
              <a:t>nearby</a:t>
            </a:r>
            <a:r>
              <a:rPr lang="nb-NO" sz="3000" dirty="0"/>
              <a:t> genes in a </a:t>
            </a:r>
            <a:r>
              <a:rPr lang="nb-NO" sz="3000" dirty="0" err="1"/>
              <a:t>sense</a:t>
            </a:r>
            <a:r>
              <a:rPr lang="nb-NO" sz="3000" dirty="0"/>
              <a:t>/</a:t>
            </a:r>
            <a:r>
              <a:rPr lang="nb-NO" sz="3000" dirty="0" err="1"/>
              <a:t>antisense</a:t>
            </a:r>
            <a:r>
              <a:rPr lang="nb-NO" sz="3000" dirty="0"/>
              <a:t> manner (</a:t>
            </a:r>
            <a:r>
              <a:rPr lang="nb-NO" sz="3000" i="1" dirty="0" err="1"/>
              <a:t>cis</a:t>
            </a:r>
            <a:r>
              <a:rPr lang="nb-NO" sz="3000" dirty="0" err="1"/>
              <a:t>-effect</a:t>
            </a:r>
            <a:r>
              <a:rPr lang="nb-NO" sz="3000" dirty="0"/>
              <a:t>)</a:t>
            </a:r>
          </a:p>
          <a:p>
            <a:pPr>
              <a:spcAft>
                <a:spcPts val="600"/>
              </a:spcAft>
            </a:pPr>
            <a:r>
              <a:rPr lang="nb-NO" sz="3000" dirty="0"/>
              <a:t>May </a:t>
            </a:r>
            <a:r>
              <a:rPr lang="nb-NO" sz="3000" dirty="0" err="1"/>
              <a:t>also</a:t>
            </a:r>
            <a:r>
              <a:rPr lang="nb-NO" sz="3000" dirty="0"/>
              <a:t> show more </a:t>
            </a:r>
            <a:r>
              <a:rPr lang="nb-NO" sz="3000" b="1" dirty="0"/>
              <a:t>long range </a:t>
            </a:r>
            <a:r>
              <a:rPr lang="nb-NO" sz="3000" b="1" dirty="0" err="1"/>
              <a:t>effects</a:t>
            </a:r>
            <a:r>
              <a:rPr lang="nb-NO" sz="3000" dirty="0"/>
              <a:t>, </a:t>
            </a:r>
            <a:r>
              <a:rPr lang="nb-NO" sz="3000" dirty="0" err="1"/>
              <a:t>regulating</a:t>
            </a:r>
            <a:r>
              <a:rPr lang="nb-NO" sz="3000" dirty="0"/>
              <a:t> </a:t>
            </a:r>
            <a:r>
              <a:rPr lang="nb-NO" sz="3000" dirty="0" err="1"/>
              <a:t>distant</a:t>
            </a:r>
            <a:r>
              <a:rPr lang="nb-NO" sz="3000" dirty="0"/>
              <a:t> genes on </a:t>
            </a:r>
            <a:r>
              <a:rPr lang="nb-NO" sz="3000" dirty="0" err="1"/>
              <a:t>other</a:t>
            </a:r>
            <a:r>
              <a:rPr lang="nb-NO" sz="3000" dirty="0"/>
              <a:t> </a:t>
            </a:r>
            <a:r>
              <a:rPr lang="nb-NO" sz="3000" dirty="0" err="1"/>
              <a:t>chromosomes</a:t>
            </a:r>
            <a:r>
              <a:rPr lang="nb-NO" sz="3000" dirty="0"/>
              <a:t> (</a:t>
            </a:r>
            <a:r>
              <a:rPr lang="nb-NO" sz="3000" i="1" dirty="0"/>
              <a:t>trans</a:t>
            </a:r>
            <a:r>
              <a:rPr lang="nb-NO" sz="3000" dirty="0"/>
              <a:t>-</a:t>
            </a:r>
            <a:r>
              <a:rPr lang="nb-NO" sz="3000" dirty="0" err="1"/>
              <a:t>effect</a:t>
            </a:r>
            <a:r>
              <a:rPr lang="nb-NO" sz="3000" dirty="0"/>
              <a:t>)</a:t>
            </a:r>
          </a:p>
          <a:p>
            <a:pPr>
              <a:spcAft>
                <a:spcPts val="600"/>
              </a:spcAft>
            </a:pPr>
            <a:r>
              <a:rPr lang="nb-NO" sz="3000" dirty="0" err="1"/>
              <a:t>Effects</a:t>
            </a:r>
            <a:r>
              <a:rPr lang="nb-NO" sz="3000" dirty="0"/>
              <a:t> </a:t>
            </a:r>
            <a:r>
              <a:rPr lang="nb-NO" sz="3000" dirty="0" err="1"/>
              <a:t>may</a:t>
            </a:r>
            <a:r>
              <a:rPr lang="nb-NO" sz="3000" dirty="0"/>
              <a:t> be </a:t>
            </a:r>
            <a:r>
              <a:rPr lang="nb-NO" sz="3000" dirty="0" err="1"/>
              <a:t>context</a:t>
            </a:r>
            <a:r>
              <a:rPr lang="nb-NO" sz="3000" dirty="0"/>
              <a:t> </a:t>
            </a:r>
            <a:r>
              <a:rPr lang="nb-NO" sz="3000" dirty="0" err="1"/>
              <a:t>specific</a:t>
            </a:r>
            <a:r>
              <a:rPr lang="nb-NO" sz="3000" dirty="0"/>
              <a:t> (e.g. different in </a:t>
            </a:r>
            <a:r>
              <a:rPr lang="nb-NO" sz="3000" dirty="0" err="1"/>
              <a:t>various</a:t>
            </a:r>
            <a:r>
              <a:rPr lang="nb-NO" sz="3000" dirty="0"/>
              <a:t> </a:t>
            </a:r>
            <a:r>
              <a:rPr lang="nb-NO" sz="3000" dirty="0" err="1"/>
              <a:t>cell</a:t>
            </a:r>
            <a:r>
              <a:rPr lang="nb-NO" sz="3000" dirty="0"/>
              <a:t> types)</a:t>
            </a:r>
          </a:p>
          <a:p>
            <a:pPr>
              <a:spcAft>
                <a:spcPts val="600"/>
              </a:spcAft>
            </a:pPr>
            <a:r>
              <a:rPr lang="nb-NO" sz="3000" dirty="0"/>
              <a:t>Note: A </a:t>
            </a:r>
            <a:r>
              <a:rPr lang="nb-NO" sz="3000" dirty="0" err="1"/>
              <a:t>transcript</a:t>
            </a:r>
            <a:r>
              <a:rPr lang="nb-NO" sz="3000" dirty="0"/>
              <a:t> </a:t>
            </a:r>
            <a:r>
              <a:rPr lang="nb-NO" sz="3000" dirty="0" err="1"/>
              <a:t>may</a:t>
            </a:r>
            <a:r>
              <a:rPr lang="nb-NO" sz="3000" dirty="0"/>
              <a:t> </a:t>
            </a:r>
            <a:r>
              <a:rPr lang="nb-NO" sz="3000" dirty="0" err="1"/>
              <a:t>act</a:t>
            </a:r>
            <a:r>
              <a:rPr lang="nb-NO" sz="3000" dirty="0"/>
              <a:t> as a </a:t>
            </a:r>
            <a:r>
              <a:rPr lang="nb-NO" sz="3000" dirty="0" err="1"/>
              <a:t>lncRNA</a:t>
            </a:r>
            <a:r>
              <a:rPr lang="nb-NO" sz="3000" dirty="0"/>
              <a:t> in one </a:t>
            </a:r>
            <a:r>
              <a:rPr lang="nb-NO" sz="3000" dirty="0" err="1"/>
              <a:t>context</a:t>
            </a:r>
            <a:r>
              <a:rPr lang="nb-NO" sz="3000" dirty="0"/>
              <a:t>, </a:t>
            </a:r>
            <a:r>
              <a:rPr lang="nb-NO" sz="3000" dirty="0" err="1"/>
              <a:t>but</a:t>
            </a:r>
            <a:r>
              <a:rPr lang="nb-NO" sz="3000" dirty="0"/>
              <a:t> be protein-</a:t>
            </a:r>
            <a:r>
              <a:rPr lang="nb-NO" sz="3000" dirty="0" err="1"/>
              <a:t>coding</a:t>
            </a:r>
            <a:r>
              <a:rPr lang="nb-NO" sz="3000" dirty="0"/>
              <a:t> in </a:t>
            </a:r>
            <a:r>
              <a:rPr lang="nb-NO" sz="3000" dirty="0" err="1"/>
              <a:t>another</a:t>
            </a:r>
            <a:r>
              <a:rPr lang="nb-NO" sz="3000" dirty="0"/>
              <a:t> </a:t>
            </a:r>
            <a:r>
              <a:rPr lang="nb-NO" sz="3000" dirty="0" err="1"/>
              <a:t>context</a:t>
            </a:r>
            <a:r>
              <a:rPr lang="nb-NO" sz="3000" dirty="0"/>
              <a:t>.</a:t>
            </a:r>
          </a:p>
          <a:p>
            <a:pPr marL="0" indent="0">
              <a:spcAft>
                <a:spcPts val="600"/>
              </a:spcAft>
              <a:buNone/>
            </a:pPr>
            <a:endParaRPr lang="nb-NO" sz="3000" dirty="0"/>
          </a:p>
          <a:p>
            <a:endParaRPr lang="nb-NO"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7434" y="1268760"/>
            <a:ext cx="4968552" cy="22380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8" y="3412023"/>
            <a:ext cx="4608512" cy="2158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7020272" y="1340768"/>
            <a:ext cx="1579150" cy="338554"/>
          </a:xfrm>
          <a:prstGeom prst="rect">
            <a:avLst/>
          </a:prstGeom>
          <a:noFill/>
        </p:spPr>
        <p:txBody>
          <a:bodyPr wrap="none" rtlCol="0">
            <a:spAutoFit/>
          </a:bodyPr>
          <a:lstStyle/>
          <a:p>
            <a:r>
              <a:rPr lang="nb-NO" sz="1600" dirty="0" err="1"/>
              <a:t>Ørom</a:t>
            </a:r>
            <a:r>
              <a:rPr lang="nb-NO" sz="1600" dirty="0"/>
              <a:t>, </a:t>
            </a:r>
            <a:r>
              <a:rPr lang="nb-NO" sz="1600" b="1" dirty="0"/>
              <a:t>2010</a:t>
            </a:r>
            <a:r>
              <a:rPr lang="nb-NO" sz="1600" dirty="0"/>
              <a:t>, </a:t>
            </a:r>
            <a:r>
              <a:rPr lang="nb-NO" sz="1600" i="1" dirty="0"/>
              <a:t>Cell</a:t>
            </a:r>
          </a:p>
        </p:txBody>
      </p:sp>
      <p:sp>
        <p:nvSpPr>
          <p:cNvPr id="7" name="Rectangle 6"/>
          <p:cNvSpPr/>
          <p:nvPr/>
        </p:nvSpPr>
        <p:spPr>
          <a:xfrm>
            <a:off x="3923928" y="1052736"/>
            <a:ext cx="5040560" cy="4680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38927173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09720"/>
            <a:ext cx="8229600" cy="1143000"/>
          </a:xfrm>
        </p:spPr>
        <p:txBody>
          <a:bodyPr>
            <a:normAutofit/>
          </a:bodyPr>
          <a:lstStyle/>
          <a:p>
            <a:r>
              <a:rPr lang="nb-NO" sz="3200" dirty="0" err="1">
                <a:solidFill>
                  <a:srgbClr val="0070C0"/>
                </a:solidFill>
              </a:rPr>
              <a:t>LncRNA</a:t>
            </a:r>
            <a:r>
              <a:rPr lang="nb-NO" sz="3200" dirty="0">
                <a:solidFill>
                  <a:srgbClr val="0070C0"/>
                </a:solidFill>
              </a:rPr>
              <a:t> – </a:t>
            </a:r>
            <a:r>
              <a:rPr lang="nb-NO" sz="3200" dirty="0" err="1">
                <a:solidFill>
                  <a:srgbClr val="0070C0"/>
                </a:solidFill>
              </a:rPr>
              <a:t>function</a:t>
            </a:r>
            <a:r>
              <a:rPr lang="nb-NO" sz="3200" dirty="0">
                <a:solidFill>
                  <a:srgbClr val="0070C0"/>
                </a:solidFill>
              </a:rPr>
              <a:t>:  </a:t>
            </a:r>
            <a:r>
              <a:rPr lang="nb-NO" sz="3200" dirty="0" err="1">
                <a:solidFill>
                  <a:srgbClr val="0070C0"/>
                </a:solidFill>
              </a:rPr>
              <a:t>importance</a:t>
            </a:r>
            <a:r>
              <a:rPr lang="nb-NO" sz="3200" dirty="0">
                <a:solidFill>
                  <a:srgbClr val="0070C0"/>
                </a:solidFill>
              </a:rPr>
              <a:t> for </a:t>
            </a:r>
            <a:r>
              <a:rPr lang="nb-NO" sz="3200" dirty="0" err="1">
                <a:solidFill>
                  <a:srgbClr val="0070C0"/>
                </a:solidFill>
              </a:rPr>
              <a:t>Embryonic</a:t>
            </a:r>
            <a:r>
              <a:rPr lang="nb-NO" sz="3200" dirty="0">
                <a:solidFill>
                  <a:srgbClr val="0070C0"/>
                </a:solidFill>
              </a:rPr>
              <a:t> Stem Cell (ESC) State </a:t>
            </a:r>
          </a:p>
        </p:txBody>
      </p:sp>
      <p:sp>
        <p:nvSpPr>
          <p:cNvPr id="3" name="Content Placeholder 2"/>
          <p:cNvSpPr>
            <a:spLocks noGrp="1"/>
          </p:cNvSpPr>
          <p:nvPr>
            <p:ph idx="1"/>
          </p:nvPr>
        </p:nvSpPr>
        <p:spPr>
          <a:xfrm>
            <a:off x="457200" y="1600200"/>
            <a:ext cx="4834880" cy="4525963"/>
          </a:xfrm>
        </p:spPr>
        <p:txBody>
          <a:bodyPr>
            <a:normAutofit fontScale="70000" lnSpcReduction="20000"/>
          </a:bodyPr>
          <a:lstStyle/>
          <a:p>
            <a:pPr>
              <a:spcAft>
                <a:spcPts val="600"/>
              </a:spcAft>
            </a:pPr>
            <a:r>
              <a:rPr lang="nb-NO" b="1" dirty="0"/>
              <a:t>Loss-</a:t>
            </a:r>
            <a:r>
              <a:rPr lang="nb-NO" b="1" dirty="0" err="1"/>
              <a:t>of</a:t>
            </a:r>
            <a:r>
              <a:rPr lang="nb-NO" b="1" dirty="0"/>
              <a:t>-</a:t>
            </a:r>
            <a:r>
              <a:rPr lang="nb-NO" b="1" dirty="0" err="1"/>
              <a:t>function</a:t>
            </a:r>
            <a:r>
              <a:rPr lang="nb-NO" dirty="0"/>
              <a:t> studies for </a:t>
            </a:r>
            <a:r>
              <a:rPr lang="nb-NO" b="1" dirty="0"/>
              <a:t>147</a:t>
            </a:r>
            <a:r>
              <a:rPr lang="nb-NO" dirty="0"/>
              <a:t> </a:t>
            </a:r>
            <a:r>
              <a:rPr lang="nb-NO" dirty="0" err="1"/>
              <a:t>lncRNAs</a:t>
            </a:r>
            <a:r>
              <a:rPr lang="nb-NO" dirty="0"/>
              <a:t> </a:t>
            </a:r>
            <a:r>
              <a:rPr lang="nb-NO" dirty="0" err="1"/>
              <a:t>expressed</a:t>
            </a:r>
            <a:r>
              <a:rPr lang="nb-NO" dirty="0"/>
              <a:t> in </a:t>
            </a:r>
            <a:r>
              <a:rPr lang="nb-NO" dirty="0" err="1"/>
              <a:t>Embryonic</a:t>
            </a:r>
            <a:r>
              <a:rPr lang="nb-NO" dirty="0"/>
              <a:t> Stem Cells (</a:t>
            </a:r>
            <a:r>
              <a:rPr lang="nb-NO" dirty="0" err="1"/>
              <a:t>mouse</a:t>
            </a:r>
            <a:r>
              <a:rPr lang="nb-NO" dirty="0"/>
              <a:t>)</a:t>
            </a:r>
          </a:p>
          <a:p>
            <a:pPr>
              <a:spcAft>
                <a:spcPts val="600"/>
              </a:spcAft>
            </a:pPr>
            <a:r>
              <a:rPr lang="nb-NO" dirty="0"/>
              <a:t>Has a </a:t>
            </a:r>
            <a:r>
              <a:rPr lang="nb-NO" dirty="0" err="1"/>
              <a:t>strong</a:t>
            </a:r>
            <a:r>
              <a:rPr lang="nb-NO" dirty="0"/>
              <a:t> </a:t>
            </a:r>
            <a:r>
              <a:rPr lang="nb-NO" dirty="0" err="1"/>
              <a:t>effect</a:t>
            </a:r>
            <a:r>
              <a:rPr lang="nb-NO" dirty="0"/>
              <a:t> on gene </a:t>
            </a:r>
            <a:r>
              <a:rPr lang="nb-NO" dirty="0" err="1"/>
              <a:t>expression</a:t>
            </a:r>
            <a:r>
              <a:rPr lang="nb-NO" dirty="0"/>
              <a:t> </a:t>
            </a:r>
            <a:r>
              <a:rPr lang="nb-NO" dirty="0" err="1"/>
              <a:t>comparable</a:t>
            </a:r>
            <a:r>
              <a:rPr lang="nb-NO" dirty="0"/>
              <a:t> to </a:t>
            </a:r>
            <a:r>
              <a:rPr lang="nb-NO" dirty="0" err="1"/>
              <a:t>that</a:t>
            </a:r>
            <a:r>
              <a:rPr lang="nb-NO" dirty="0"/>
              <a:t> </a:t>
            </a:r>
            <a:r>
              <a:rPr lang="nb-NO" dirty="0" err="1"/>
              <a:t>of</a:t>
            </a:r>
            <a:r>
              <a:rPr lang="nb-NO" dirty="0"/>
              <a:t> </a:t>
            </a:r>
            <a:r>
              <a:rPr lang="nb-NO" dirty="0" err="1"/>
              <a:t>well-known</a:t>
            </a:r>
            <a:r>
              <a:rPr lang="nb-NO" dirty="0"/>
              <a:t> ESC regulators </a:t>
            </a:r>
          </a:p>
          <a:p>
            <a:pPr>
              <a:spcAft>
                <a:spcPts val="600"/>
              </a:spcAft>
            </a:pPr>
            <a:r>
              <a:rPr lang="nb-NO" dirty="0"/>
              <a:t>The </a:t>
            </a:r>
            <a:r>
              <a:rPr lang="nb-NO" dirty="0" err="1"/>
              <a:t>effect</a:t>
            </a:r>
            <a:r>
              <a:rPr lang="nb-NO" dirty="0"/>
              <a:t> is </a:t>
            </a:r>
            <a:r>
              <a:rPr lang="nb-NO" dirty="0" err="1"/>
              <a:t>comparable</a:t>
            </a:r>
            <a:r>
              <a:rPr lang="nb-NO" dirty="0"/>
              <a:t> </a:t>
            </a:r>
            <a:r>
              <a:rPr lang="nb-NO" dirty="0" err="1"/>
              <a:t>both</a:t>
            </a:r>
            <a:r>
              <a:rPr lang="nb-NO" dirty="0"/>
              <a:t> in </a:t>
            </a:r>
            <a:r>
              <a:rPr lang="nb-NO" dirty="0" err="1"/>
              <a:t>number</a:t>
            </a:r>
            <a:r>
              <a:rPr lang="nb-NO" dirty="0"/>
              <a:t> </a:t>
            </a:r>
            <a:r>
              <a:rPr lang="nb-NO" dirty="0" err="1"/>
              <a:t>of</a:t>
            </a:r>
            <a:r>
              <a:rPr lang="nb-NO" dirty="0"/>
              <a:t> genes </a:t>
            </a:r>
            <a:r>
              <a:rPr lang="nb-NO" dirty="0" err="1"/>
              <a:t>affected</a:t>
            </a:r>
            <a:r>
              <a:rPr lang="nb-NO" dirty="0"/>
              <a:t>, and on </a:t>
            </a:r>
            <a:r>
              <a:rPr lang="nb-NO" dirty="0" err="1"/>
              <a:t>expression</a:t>
            </a:r>
            <a:r>
              <a:rPr lang="nb-NO" dirty="0"/>
              <a:t> </a:t>
            </a:r>
            <a:r>
              <a:rPr lang="nb-NO" dirty="0" err="1"/>
              <a:t>level</a:t>
            </a:r>
            <a:r>
              <a:rPr lang="nb-NO" dirty="0"/>
              <a:t> </a:t>
            </a:r>
            <a:r>
              <a:rPr lang="nb-NO" dirty="0" err="1"/>
              <a:t>changes</a:t>
            </a:r>
            <a:endParaRPr lang="nb-NO" dirty="0"/>
          </a:p>
          <a:p>
            <a:pPr>
              <a:spcAft>
                <a:spcPts val="600"/>
              </a:spcAft>
            </a:pPr>
            <a:r>
              <a:rPr lang="nb-NO" dirty="0"/>
              <a:t>The </a:t>
            </a:r>
            <a:r>
              <a:rPr lang="nb-NO" dirty="0" err="1"/>
              <a:t>effects</a:t>
            </a:r>
            <a:r>
              <a:rPr lang="nb-NO" dirty="0"/>
              <a:t> </a:t>
            </a:r>
            <a:r>
              <a:rPr lang="nb-NO" dirty="0" err="1"/>
              <a:t>are</a:t>
            </a:r>
            <a:r>
              <a:rPr lang="nb-NO" dirty="0"/>
              <a:t> </a:t>
            </a:r>
            <a:r>
              <a:rPr lang="nb-NO" dirty="0" err="1"/>
              <a:t>both</a:t>
            </a:r>
            <a:r>
              <a:rPr lang="nb-NO" dirty="0"/>
              <a:t> </a:t>
            </a:r>
            <a:r>
              <a:rPr lang="nb-NO" dirty="0" err="1"/>
              <a:t>activating</a:t>
            </a:r>
            <a:r>
              <a:rPr lang="nb-NO" dirty="0"/>
              <a:t> and </a:t>
            </a:r>
            <a:r>
              <a:rPr lang="nb-NO" dirty="0" err="1"/>
              <a:t>repressing</a:t>
            </a:r>
            <a:r>
              <a:rPr lang="nb-NO" dirty="0"/>
              <a:t> in </a:t>
            </a:r>
            <a:r>
              <a:rPr lang="nb-NO" dirty="0" err="1"/>
              <a:t>approximately</a:t>
            </a:r>
            <a:r>
              <a:rPr lang="nb-NO" dirty="0"/>
              <a:t> </a:t>
            </a:r>
            <a:r>
              <a:rPr lang="nb-NO" dirty="0" err="1"/>
              <a:t>equal</a:t>
            </a:r>
            <a:r>
              <a:rPr lang="nb-NO" dirty="0"/>
              <a:t> </a:t>
            </a:r>
            <a:r>
              <a:rPr lang="nb-NO" dirty="0" err="1"/>
              <a:t>amounts</a:t>
            </a:r>
            <a:endParaRPr lang="nb-NO" dirty="0"/>
          </a:p>
          <a:p>
            <a:pPr>
              <a:spcAft>
                <a:spcPts val="600"/>
              </a:spcAft>
            </a:pPr>
            <a:r>
              <a:rPr lang="nb-NO" dirty="0" err="1"/>
              <a:t>Few</a:t>
            </a:r>
            <a:r>
              <a:rPr lang="nb-NO" dirty="0"/>
              <a:t> </a:t>
            </a:r>
            <a:r>
              <a:rPr lang="nb-NO" dirty="0" err="1"/>
              <a:t>lncRNAs</a:t>
            </a:r>
            <a:r>
              <a:rPr lang="nb-NO" dirty="0"/>
              <a:t> </a:t>
            </a:r>
            <a:r>
              <a:rPr lang="nb-NO" dirty="0" err="1"/>
              <a:t>showed</a:t>
            </a:r>
            <a:r>
              <a:rPr lang="nb-NO" dirty="0"/>
              <a:t> </a:t>
            </a:r>
            <a:r>
              <a:rPr lang="nb-NO" dirty="0" err="1"/>
              <a:t>only</a:t>
            </a:r>
            <a:r>
              <a:rPr lang="nb-NO" dirty="0"/>
              <a:t> </a:t>
            </a:r>
            <a:r>
              <a:rPr lang="nb-NO" dirty="0" err="1"/>
              <a:t>local</a:t>
            </a:r>
            <a:r>
              <a:rPr lang="nb-NO" dirty="0"/>
              <a:t> </a:t>
            </a:r>
            <a:r>
              <a:rPr lang="nb-NO" dirty="0" err="1"/>
              <a:t>effects</a:t>
            </a:r>
            <a:r>
              <a:rPr lang="nb-NO" dirty="0"/>
              <a:t>. Most </a:t>
            </a:r>
            <a:r>
              <a:rPr lang="nb-NO" dirty="0" err="1"/>
              <a:t>lncRNAs</a:t>
            </a:r>
            <a:r>
              <a:rPr lang="nb-NO" dirty="0"/>
              <a:t> </a:t>
            </a:r>
            <a:r>
              <a:rPr lang="nb-NO" dirty="0" err="1"/>
              <a:t>act</a:t>
            </a:r>
            <a:r>
              <a:rPr lang="nb-NO" dirty="0"/>
              <a:t> in </a:t>
            </a:r>
            <a:r>
              <a:rPr lang="nb-NO" i="1" dirty="0"/>
              <a:t>trans</a:t>
            </a:r>
          </a:p>
          <a:p>
            <a:pPr>
              <a:spcAft>
                <a:spcPts val="600"/>
              </a:spcAft>
            </a:pPr>
            <a:endParaRPr lang="nb-NO" dirty="0"/>
          </a:p>
          <a:p>
            <a:endParaRPr lang="nb-NO" dirty="0"/>
          </a:p>
        </p:txBody>
      </p:sp>
      <p:sp>
        <p:nvSpPr>
          <p:cNvPr id="4" name="TextBox 3"/>
          <p:cNvSpPr txBox="1"/>
          <p:nvPr/>
        </p:nvSpPr>
        <p:spPr>
          <a:xfrm>
            <a:off x="7164288" y="110716"/>
            <a:ext cx="1877245" cy="307777"/>
          </a:xfrm>
          <a:prstGeom prst="rect">
            <a:avLst/>
          </a:prstGeom>
          <a:noFill/>
          <a:ln>
            <a:solidFill>
              <a:schemeClr val="tx1"/>
            </a:solidFill>
          </a:ln>
        </p:spPr>
        <p:txBody>
          <a:bodyPr wrap="none" rtlCol="0">
            <a:spAutoFit/>
          </a:bodyPr>
          <a:lstStyle/>
          <a:p>
            <a:r>
              <a:rPr lang="nb-NO" sz="1400" dirty="0" err="1"/>
              <a:t>Guttman</a:t>
            </a:r>
            <a:r>
              <a:rPr lang="nb-NO" sz="1400" dirty="0"/>
              <a:t>, 2011, Nature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4167" y="2204864"/>
            <a:ext cx="3851920"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1017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dirty="0" err="1"/>
              <a:t>Imprinting</a:t>
            </a:r>
            <a:r>
              <a:rPr lang="nb-NO" dirty="0"/>
              <a:t> </a:t>
            </a:r>
          </a:p>
        </p:txBody>
      </p:sp>
      <p:sp>
        <p:nvSpPr>
          <p:cNvPr id="3" name="Content Placeholder 2"/>
          <p:cNvSpPr>
            <a:spLocks noGrp="1"/>
          </p:cNvSpPr>
          <p:nvPr>
            <p:ph idx="1"/>
          </p:nvPr>
        </p:nvSpPr>
        <p:spPr>
          <a:xfrm>
            <a:off x="467544" y="1484784"/>
            <a:ext cx="8229600" cy="4853136"/>
          </a:xfrm>
        </p:spPr>
        <p:txBody>
          <a:bodyPr>
            <a:normAutofit/>
          </a:bodyPr>
          <a:lstStyle/>
          <a:p>
            <a:pPr>
              <a:spcAft>
                <a:spcPts val="600"/>
              </a:spcAft>
            </a:pPr>
            <a:r>
              <a:rPr lang="nb-NO" sz="2400" dirty="0"/>
              <a:t>Gene </a:t>
            </a:r>
            <a:r>
              <a:rPr lang="nb-NO" sz="2400" dirty="0" err="1"/>
              <a:t>cluster</a:t>
            </a:r>
            <a:r>
              <a:rPr lang="nb-NO" sz="2400" dirty="0"/>
              <a:t> </a:t>
            </a:r>
            <a:r>
              <a:rPr lang="nb-NO" sz="2400" dirty="0" err="1"/>
              <a:t>which</a:t>
            </a:r>
            <a:r>
              <a:rPr lang="nb-NO" sz="2400" dirty="0"/>
              <a:t> show </a:t>
            </a:r>
            <a:r>
              <a:rPr lang="nb-NO" sz="2400" dirty="0" err="1"/>
              <a:t>parent-of-origin</a:t>
            </a:r>
            <a:r>
              <a:rPr lang="nb-NO" sz="2400" dirty="0"/>
              <a:t> </a:t>
            </a:r>
            <a:r>
              <a:rPr lang="nb-NO" sz="2400" dirty="0" err="1"/>
              <a:t>specific</a:t>
            </a:r>
            <a:r>
              <a:rPr lang="nb-NO" sz="2400" dirty="0"/>
              <a:t> </a:t>
            </a:r>
            <a:r>
              <a:rPr lang="nb-NO" sz="2400" dirty="0" err="1"/>
              <a:t>expression</a:t>
            </a:r>
            <a:r>
              <a:rPr lang="nb-NO" sz="2400" dirty="0"/>
              <a:t> </a:t>
            </a:r>
            <a:r>
              <a:rPr lang="nb-NO" sz="2400" dirty="0" err="1"/>
              <a:t>patterns</a:t>
            </a:r>
            <a:endParaRPr lang="nb-NO" sz="2400" dirty="0"/>
          </a:p>
          <a:p>
            <a:pPr>
              <a:spcAft>
                <a:spcPts val="600"/>
              </a:spcAft>
            </a:pPr>
            <a:r>
              <a:rPr lang="nb-NO" sz="2400" dirty="0"/>
              <a:t>Non-</a:t>
            </a:r>
            <a:r>
              <a:rPr lang="nb-NO" sz="2400" dirty="0" err="1"/>
              <a:t>coding</a:t>
            </a:r>
            <a:r>
              <a:rPr lang="nb-NO" sz="2400" dirty="0"/>
              <a:t> RNAs </a:t>
            </a:r>
            <a:r>
              <a:rPr lang="nb-NO" sz="2400" dirty="0" err="1"/>
              <a:t>are</a:t>
            </a:r>
            <a:r>
              <a:rPr lang="nb-NO" sz="2400" dirty="0"/>
              <a:t> </a:t>
            </a:r>
            <a:r>
              <a:rPr lang="nb-NO" sz="2400" dirty="0" err="1"/>
              <a:t>often</a:t>
            </a:r>
            <a:r>
              <a:rPr lang="nb-NO" sz="2400" dirty="0"/>
              <a:t> </a:t>
            </a:r>
            <a:r>
              <a:rPr lang="nb-NO" sz="2400" dirty="0" err="1"/>
              <a:t>found</a:t>
            </a:r>
            <a:r>
              <a:rPr lang="nb-NO" sz="2400" dirty="0"/>
              <a:t> </a:t>
            </a:r>
            <a:r>
              <a:rPr lang="nb-NO" sz="2400" dirty="0" err="1"/>
              <a:t>within</a:t>
            </a:r>
            <a:r>
              <a:rPr lang="nb-NO" sz="2400" dirty="0"/>
              <a:t> </a:t>
            </a:r>
            <a:r>
              <a:rPr lang="nb-NO" sz="2400" dirty="0" err="1"/>
              <a:t>these</a:t>
            </a:r>
            <a:r>
              <a:rPr lang="nb-NO" sz="2400" dirty="0"/>
              <a:t> </a:t>
            </a:r>
            <a:r>
              <a:rPr lang="nb-NO" sz="2400" dirty="0" err="1"/>
              <a:t>clusters</a:t>
            </a:r>
            <a:endParaRPr lang="nb-NO" sz="2400" dirty="0"/>
          </a:p>
          <a:p>
            <a:pPr>
              <a:spcAft>
                <a:spcPts val="600"/>
              </a:spcAft>
            </a:pPr>
            <a:r>
              <a:rPr lang="nb-NO" sz="2400" dirty="0"/>
              <a:t>The </a:t>
            </a:r>
            <a:r>
              <a:rPr lang="nb-NO" sz="2400" dirty="0" err="1"/>
              <a:t>ncRNA</a:t>
            </a:r>
            <a:r>
              <a:rPr lang="nb-NO" sz="2400" dirty="0"/>
              <a:t> is </a:t>
            </a:r>
            <a:r>
              <a:rPr lang="nb-NO" sz="2400" dirty="0" err="1"/>
              <a:t>only</a:t>
            </a:r>
            <a:r>
              <a:rPr lang="nb-NO" sz="2400" dirty="0"/>
              <a:t> </a:t>
            </a:r>
            <a:r>
              <a:rPr lang="nb-NO" sz="2400" dirty="0" err="1"/>
              <a:t>expressed</a:t>
            </a:r>
            <a:r>
              <a:rPr lang="nb-NO" sz="2400" dirty="0"/>
              <a:t> on </a:t>
            </a:r>
            <a:r>
              <a:rPr lang="nb-NO" sz="2400" dirty="0" err="1"/>
              <a:t>the</a:t>
            </a:r>
            <a:r>
              <a:rPr lang="nb-NO" sz="2400" dirty="0"/>
              <a:t> paternal or maternal </a:t>
            </a:r>
            <a:r>
              <a:rPr lang="nb-NO" sz="2400" dirty="0" err="1"/>
              <a:t>chromosome</a:t>
            </a:r>
            <a:endParaRPr lang="nb-NO" sz="2400" dirty="0"/>
          </a:p>
          <a:p>
            <a:pPr>
              <a:spcAft>
                <a:spcPts val="600"/>
              </a:spcAft>
            </a:pPr>
            <a:r>
              <a:rPr lang="nb-NO" sz="2400" dirty="0" err="1"/>
              <a:t>Similar</a:t>
            </a:r>
            <a:r>
              <a:rPr lang="nb-NO" sz="2400" dirty="0"/>
              <a:t> </a:t>
            </a:r>
            <a:r>
              <a:rPr lang="nb-NO" sz="2400" dirty="0" err="1"/>
              <a:t>mechanism</a:t>
            </a:r>
            <a:r>
              <a:rPr lang="nb-NO" sz="2400" dirty="0"/>
              <a:t> </a:t>
            </a:r>
            <a:r>
              <a:rPr lang="nb-NO" sz="2400" dirty="0" err="1"/>
              <a:t>also</a:t>
            </a:r>
            <a:r>
              <a:rPr lang="nb-NO" sz="2400" dirty="0"/>
              <a:t> </a:t>
            </a:r>
            <a:r>
              <a:rPr lang="nb-NO" sz="2400" dirty="0" err="1"/>
              <a:t>implied</a:t>
            </a:r>
            <a:r>
              <a:rPr lang="nb-NO" sz="2400" dirty="0"/>
              <a:t> for </a:t>
            </a:r>
            <a:r>
              <a:rPr lang="nb-NO" sz="2400" dirty="0" err="1"/>
              <a:t>the</a:t>
            </a:r>
            <a:r>
              <a:rPr lang="nb-NO" sz="2400" dirty="0"/>
              <a:t> full </a:t>
            </a:r>
            <a:r>
              <a:rPr lang="nb-NO" sz="2400" dirty="0" err="1"/>
              <a:t>chromosomal</a:t>
            </a:r>
            <a:r>
              <a:rPr lang="nb-NO" sz="2400" dirty="0"/>
              <a:t> </a:t>
            </a:r>
            <a:r>
              <a:rPr lang="nb-NO" sz="2400" dirty="0" err="1"/>
              <a:t>imprinting</a:t>
            </a:r>
            <a:r>
              <a:rPr lang="nb-NO" sz="2400" dirty="0"/>
              <a:t> </a:t>
            </a:r>
            <a:r>
              <a:rPr lang="nb-NO" sz="2400" dirty="0" err="1"/>
              <a:t>of</a:t>
            </a:r>
            <a:r>
              <a:rPr lang="nb-NO" sz="2400" dirty="0"/>
              <a:t> one </a:t>
            </a:r>
            <a:r>
              <a:rPr lang="nb-NO" sz="2400" dirty="0" err="1"/>
              <a:t>of</a:t>
            </a:r>
            <a:r>
              <a:rPr lang="nb-NO" sz="2400" dirty="0"/>
              <a:t> </a:t>
            </a:r>
            <a:r>
              <a:rPr lang="nb-NO" sz="2400" dirty="0" err="1"/>
              <a:t>the</a:t>
            </a:r>
            <a:r>
              <a:rPr lang="nb-NO" sz="2400" dirty="0"/>
              <a:t> X-</a:t>
            </a:r>
            <a:r>
              <a:rPr lang="nb-NO" sz="2400" dirty="0" err="1"/>
              <a:t>chromosomes</a:t>
            </a:r>
            <a:r>
              <a:rPr lang="nb-NO" sz="2400" dirty="0"/>
              <a:t> in </a:t>
            </a:r>
            <a:r>
              <a:rPr lang="nb-NO" sz="2400" dirty="0" err="1"/>
              <a:t>females</a:t>
            </a:r>
            <a:r>
              <a:rPr lang="nb-NO" sz="2400" dirty="0"/>
              <a:t> (X-</a:t>
            </a:r>
            <a:r>
              <a:rPr lang="nb-NO" sz="2400" dirty="0" err="1"/>
              <a:t>chromosome</a:t>
            </a:r>
            <a:r>
              <a:rPr lang="nb-NO" sz="2400" dirty="0"/>
              <a:t> </a:t>
            </a:r>
            <a:r>
              <a:rPr lang="nb-NO" sz="2400" dirty="0" err="1"/>
              <a:t>inactivation</a:t>
            </a:r>
            <a:r>
              <a:rPr lang="nb-NO" sz="2400" dirty="0"/>
              <a:t>)</a:t>
            </a:r>
          </a:p>
        </p:txBody>
      </p:sp>
      <p:sp>
        <p:nvSpPr>
          <p:cNvPr id="4" name="TextBox 3"/>
          <p:cNvSpPr txBox="1"/>
          <p:nvPr/>
        </p:nvSpPr>
        <p:spPr>
          <a:xfrm>
            <a:off x="6300192" y="247919"/>
            <a:ext cx="2477088" cy="338554"/>
          </a:xfrm>
          <a:prstGeom prst="rect">
            <a:avLst/>
          </a:prstGeom>
          <a:noFill/>
          <a:ln>
            <a:solidFill>
              <a:schemeClr val="tx1"/>
            </a:solidFill>
          </a:ln>
        </p:spPr>
        <p:txBody>
          <a:bodyPr wrap="none" rtlCol="0">
            <a:spAutoFit/>
          </a:bodyPr>
          <a:lstStyle/>
          <a:p>
            <a:r>
              <a:rPr lang="nb-NO" sz="1600" dirty="0" err="1"/>
              <a:t>Whitehead</a:t>
            </a:r>
            <a:r>
              <a:rPr lang="nb-NO" sz="1600" dirty="0"/>
              <a:t>, 2009, B&amp;B acta</a:t>
            </a:r>
          </a:p>
        </p:txBody>
      </p:sp>
    </p:spTree>
    <p:extLst>
      <p:ext uri="{BB962C8B-B14F-4D97-AF65-F5344CB8AC3E}">
        <p14:creationId xmlns:p14="http://schemas.microsoft.com/office/powerpoint/2010/main" val="34874104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b-NO"/>
          </a:p>
        </p:txBody>
      </p:sp>
      <p:sp>
        <p:nvSpPr>
          <p:cNvPr id="3" name="Content Placeholder 2"/>
          <p:cNvSpPr>
            <a:spLocks noGrp="1"/>
          </p:cNvSpPr>
          <p:nvPr>
            <p:ph idx="1"/>
          </p:nvPr>
        </p:nvSpPr>
        <p:spPr/>
        <p:txBody>
          <a:bodyPr/>
          <a:lstStyle/>
          <a:p>
            <a:endParaRPr lang="nb-NO"/>
          </a:p>
        </p:txBody>
      </p:sp>
    </p:spTree>
    <p:extLst>
      <p:ext uri="{BB962C8B-B14F-4D97-AF65-F5344CB8AC3E}">
        <p14:creationId xmlns:p14="http://schemas.microsoft.com/office/powerpoint/2010/main" val="1528208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sz="3200" dirty="0" err="1"/>
              <a:t>Various</a:t>
            </a:r>
            <a:r>
              <a:rPr lang="nb-NO" sz="3200" dirty="0"/>
              <a:t> modes </a:t>
            </a:r>
            <a:r>
              <a:rPr lang="nb-NO" sz="3200" dirty="0" err="1"/>
              <a:t>of</a:t>
            </a:r>
            <a:r>
              <a:rPr lang="nb-NO" sz="3200" dirty="0"/>
              <a:t> </a:t>
            </a:r>
            <a:r>
              <a:rPr lang="nb-NO" sz="3200" dirty="0" err="1"/>
              <a:t>lncRNA</a:t>
            </a:r>
            <a:r>
              <a:rPr lang="nb-NO" sz="3200" dirty="0"/>
              <a:t> action (suggested)</a:t>
            </a:r>
          </a:p>
        </p:txBody>
      </p:sp>
      <p:sp>
        <p:nvSpPr>
          <p:cNvPr id="3" name="Content Placeholder 2"/>
          <p:cNvSpPr>
            <a:spLocks noGrp="1"/>
          </p:cNvSpPr>
          <p:nvPr>
            <p:ph idx="1"/>
          </p:nvPr>
        </p:nvSpPr>
        <p:spPr>
          <a:xfrm>
            <a:off x="457200" y="1600200"/>
            <a:ext cx="4114800" cy="4525963"/>
          </a:xfrm>
        </p:spPr>
        <p:txBody>
          <a:bodyPr>
            <a:normAutofit fontScale="55000" lnSpcReduction="20000"/>
          </a:bodyPr>
          <a:lstStyle/>
          <a:p>
            <a:pPr>
              <a:spcAft>
                <a:spcPts val="600"/>
              </a:spcAft>
            </a:pPr>
            <a:r>
              <a:rPr lang="nb-NO" dirty="0" err="1"/>
              <a:t>Commonly</a:t>
            </a:r>
            <a:r>
              <a:rPr lang="nb-NO" dirty="0"/>
              <a:t> </a:t>
            </a:r>
            <a:r>
              <a:rPr lang="nb-NO" dirty="0" err="1"/>
              <a:t>agreed</a:t>
            </a:r>
            <a:r>
              <a:rPr lang="nb-NO" dirty="0"/>
              <a:t>: </a:t>
            </a:r>
          </a:p>
          <a:p>
            <a:pPr lvl="1">
              <a:spcAft>
                <a:spcPts val="600"/>
              </a:spcAft>
            </a:pPr>
            <a:r>
              <a:rPr lang="nb-NO" dirty="0" err="1"/>
              <a:t>Work</a:t>
            </a:r>
            <a:r>
              <a:rPr lang="nb-NO" dirty="0"/>
              <a:t> </a:t>
            </a:r>
            <a:r>
              <a:rPr lang="nb-NO" dirty="0" err="1"/>
              <a:t>through</a:t>
            </a:r>
            <a:r>
              <a:rPr lang="nb-NO" dirty="0"/>
              <a:t> </a:t>
            </a:r>
            <a:r>
              <a:rPr lang="nb-NO" dirty="0" err="1"/>
              <a:t>epigenetic</a:t>
            </a:r>
            <a:r>
              <a:rPr lang="nb-NO" dirty="0"/>
              <a:t> </a:t>
            </a:r>
            <a:r>
              <a:rPr lang="nb-NO" dirty="0" err="1"/>
              <a:t>mechanisms</a:t>
            </a:r>
            <a:endParaRPr lang="nb-NO" dirty="0"/>
          </a:p>
          <a:p>
            <a:pPr lvl="1">
              <a:spcAft>
                <a:spcPts val="600"/>
              </a:spcAft>
            </a:pPr>
            <a:r>
              <a:rPr lang="nb-NO" dirty="0"/>
              <a:t>Form </a:t>
            </a:r>
            <a:r>
              <a:rPr lang="nb-NO" dirty="0" err="1"/>
              <a:t>secondary</a:t>
            </a:r>
            <a:r>
              <a:rPr lang="nb-NO" dirty="0"/>
              <a:t> </a:t>
            </a:r>
            <a:r>
              <a:rPr lang="nb-NO" dirty="0" err="1"/>
              <a:t>structures</a:t>
            </a:r>
            <a:r>
              <a:rPr lang="nb-NO" dirty="0"/>
              <a:t> </a:t>
            </a:r>
            <a:r>
              <a:rPr lang="nb-NO" dirty="0" err="1"/>
              <a:t>which</a:t>
            </a:r>
            <a:r>
              <a:rPr lang="nb-NO" dirty="0"/>
              <a:t> </a:t>
            </a:r>
            <a:r>
              <a:rPr lang="nb-NO" dirty="0" err="1"/>
              <a:t>are</a:t>
            </a:r>
            <a:r>
              <a:rPr lang="nb-NO" dirty="0"/>
              <a:t> </a:t>
            </a:r>
            <a:r>
              <a:rPr lang="nb-NO" dirty="0" err="1"/>
              <a:t>probably</a:t>
            </a:r>
            <a:r>
              <a:rPr lang="nb-NO" dirty="0"/>
              <a:t> </a:t>
            </a:r>
            <a:r>
              <a:rPr lang="nb-NO" dirty="0" err="1"/>
              <a:t>important</a:t>
            </a:r>
            <a:r>
              <a:rPr lang="nb-NO" dirty="0"/>
              <a:t> for </a:t>
            </a:r>
            <a:r>
              <a:rPr lang="nb-NO" dirty="0" err="1"/>
              <a:t>their</a:t>
            </a:r>
            <a:r>
              <a:rPr lang="nb-NO" dirty="0"/>
              <a:t> </a:t>
            </a:r>
            <a:r>
              <a:rPr lang="nb-NO" dirty="0" err="1"/>
              <a:t>function</a:t>
            </a:r>
            <a:r>
              <a:rPr lang="nb-NO" dirty="0"/>
              <a:t> and association to </a:t>
            </a:r>
            <a:r>
              <a:rPr lang="nb-NO" dirty="0" err="1"/>
              <a:t>other</a:t>
            </a:r>
            <a:r>
              <a:rPr lang="nb-NO" dirty="0"/>
              <a:t> proteins</a:t>
            </a:r>
          </a:p>
          <a:p>
            <a:pPr>
              <a:spcAft>
                <a:spcPts val="600"/>
              </a:spcAft>
            </a:pPr>
            <a:r>
              <a:rPr lang="nb-NO" dirty="0" err="1"/>
              <a:t>lncRNA</a:t>
            </a:r>
            <a:r>
              <a:rPr lang="nb-NO" dirty="0"/>
              <a:t> </a:t>
            </a:r>
            <a:r>
              <a:rPr lang="nb-NO" dirty="0" err="1"/>
              <a:t>provide</a:t>
            </a:r>
            <a:r>
              <a:rPr lang="nb-NO" dirty="0"/>
              <a:t> </a:t>
            </a:r>
            <a:r>
              <a:rPr lang="nb-NO" dirty="0" err="1"/>
              <a:t>scaffolds</a:t>
            </a:r>
            <a:r>
              <a:rPr lang="nb-NO" dirty="0"/>
              <a:t> for </a:t>
            </a:r>
            <a:r>
              <a:rPr lang="nb-NO" dirty="0" err="1"/>
              <a:t>chromatin</a:t>
            </a:r>
            <a:r>
              <a:rPr lang="nb-NO" dirty="0"/>
              <a:t> </a:t>
            </a:r>
            <a:r>
              <a:rPr lang="nb-NO" dirty="0" err="1"/>
              <a:t>modifying</a:t>
            </a:r>
            <a:r>
              <a:rPr lang="nb-NO" dirty="0"/>
              <a:t> </a:t>
            </a:r>
            <a:r>
              <a:rPr lang="nb-NO" dirty="0" err="1"/>
              <a:t>enzymes</a:t>
            </a:r>
            <a:r>
              <a:rPr lang="nb-NO" dirty="0"/>
              <a:t> in a </a:t>
            </a:r>
            <a:r>
              <a:rPr lang="nb-NO" dirty="0" err="1"/>
              <a:t>context</a:t>
            </a:r>
            <a:r>
              <a:rPr lang="nb-NO" dirty="0"/>
              <a:t> </a:t>
            </a:r>
            <a:r>
              <a:rPr lang="nb-NO" dirty="0" err="1"/>
              <a:t>specific</a:t>
            </a:r>
            <a:r>
              <a:rPr lang="nb-NO" dirty="0"/>
              <a:t> manner</a:t>
            </a:r>
          </a:p>
          <a:p>
            <a:pPr>
              <a:spcAft>
                <a:spcPts val="600"/>
              </a:spcAft>
            </a:pPr>
            <a:r>
              <a:rPr lang="nb-NO" i="1" dirty="0"/>
              <a:t>May </a:t>
            </a:r>
            <a:r>
              <a:rPr lang="nb-NO" dirty="0" err="1"/>
              <a:t>act</a:t>
            </a:r>
            <a:r>
              <a:rPr lang="nb-NO" dirty="0"/>
              <a:t> </a:t>
            </a:r>
            <a:r>
              <a:rPr lang="nb-NO" dirty="0" err="1"/>
              <a:t>both</a:t>
            </a:r>
            <a:r>
              <a:rPr lang="nb-NO" dirty="0"/>
              <a:t> in </a:t>
            </a:r>
            <a:r>
              <a:rPr lang="nb-NO" i="1" dirty="0" err="1"/>
              <a:t>cis</a:t>
            </a:r>
            <a:r>
              <a:rPr lang="nb-NO" i="1" dirty="0"/>
              <a:t> </a:t>
            </a:r>
            <a:r>
              <a:rPr lang="nb-NO" dirty="0"/>
              <a:t>(same </a:t>
            </a:r>
            <a:r>
              <a:rPr lang="nb-NO" dirty="0" err="1"/>
              <a:t>molecule</a:t>
            </a:r>
            <a:r>
              <a:rPr lang="nb-NO" dirty="0"/>
              <a:t>) </a:t>
            </a:r>
            <a:r>
              <a:rPr lang="nb-NO" i="1" dirty="0"/>
              <a:t>and trans </a:t>
            </a:r>
            <a:r>
              <a:rPr lang="nb-NO" dirty="0"/>
              <a:t>(different </a:t>
            </a:r>
            <a:r>
              <a:rPr lang="nb-NO" dirty="0" err="1"/>
              <a:t>molecule</a:t>
            </a:r>
            <a:r>
              <a:rPr lang="nb-NO" dirty="0"/>
              <a:t>, for </a:t>
            </a:r>
            <a:r>
              <a:rPr lang="nb-NO" dirty="0" err="1"/>
              <a:t>example</a:t>
            </a:r>
            <a:r>
              <a:rPr lang="nb-NO" dirty="0"/>
              <a:t> like a </a:t>
            </a:r>
            <a:r>
              <a:rPr lang="nb-NO" dirty="0" err="1"/>
              <a:t>transcription</a:t>
            </a:r>
            <a:r>
              <a:rPr lang="nb-NO" dirty="0"/>
              <a:t> </a:t>
            </a:r>
            <a:r>
              <a:rPr lang="nb-NO" dirty="0" err="1"/>
              <a:t>factor</a:t>
            </a:r>
            <a:r>
              <a:rPr lang="nb-NO" dirty="0"/>
              <a:t>)</a:t>
            </a:r>
          </a:p>
          <a:p>
            <a:pPr>
              <a:spcAft>
                <a:spcPts val="600"/>
              </a:spcAft>
            </a:pPr>
            <a:r>
              <a:rPr lang="nb-NO" dirty="0"/>
              <a:t>May </a:t>
            </a:r>
            <a:r>
              <a:rPr lang="nb-NO" dirty="0" err="1"/>
              <a:t>act</a:t>
            </a:r>
            <a:r>
              <a:rPr lang="nb-NO" dirty="0"/>
              <a:t> on DNA </a:t>
            </a:r>
            <a:r>
              <a:rPr lang="nb-NO" dirty="0" err="1"/>
              <a:t>through</a:t>
            </a:r>
            <a:r>
              <a:rPr lang="nb-NO" dirty="0"/>
              <a:t> </a:t>
            </a:r>
            <a:r>
              <a:rPr lang="nb-NO" dirty="0" err="1"/>
              <a:t>sequence</a:t>
            </a:r>
            <a:r>
              <a:rPr lang="nb-NO" dirty="0"/>
              <a:t> </a:t>
            </a:r>
            <a:r>
              <a:rPr lang="nb-NO" dirty="0" err="1"/>
              <a:t>homology</a:t>
            </a:r>
            <a:r>
              <a:rPr lang="nb-NO" dirty="0"/>
              <a:t>/</a:t>
            </a:r>
            <a:r>
              <a:rPr lang="nb-NO" dirty="0" err="1"/>
              <a:t>complementarity</a:t>
            </a:r>
            <a:r>
              <a:rPr lang="nb-NO" dirty="0"/>
              <a:t>, or </a:t>
            </a:r>
            <a:r>
              <a:rPr lang="nb-NO" dirty="0" err="1"/>
              <a:t>through</a:t>
            </a:r>
            <a:r>
              <a:rPr lang="nb-NO" dirty="0"/>
              <a:t> associated </a:t>
            </a:r>
            <a:r>
              <a:rPr lang="nb-NO" dirty="0" err="1"/>
              <a:t>scaffold</a:t>
            </a:r>
            <a:r>
              <a:rPr lang="nb-NO" dirty="0"/>
              <a:t> proteins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6349" y="1556792"/>
            <a:ext cx="4260131" cy="45350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a:off x="4067944" y="3068960"/>
            <a:ext cx="55840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284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sz="3600" dirty="0">
                <a:solidFill>
                  <a:srgbClr val="0070C0"/>
                </a:solidFill>
              </a:rPr>
              <a:t>Alternative </a:t>
            </a:r>
            <a:r>
              <a:rPr lang="nb-NO" sz="3600" dirty="0" err="1">
                <a:solidFill>
                  <a:srgbClr val="0070C0"/>
                </a:solidFill>
              </a:rPr>
              <a:t>splicing</a:t>
            </a:r>
            <a:r>
              <a:rPr lang="nb-NO" sz="3600" dirty="0">
                <a:solidFill>
                  <a:srgbClr val="0070C0"/>
                </a:solidFill>
              </a:rPr>
              <a:t> – The </a:t>
            </a:r>
            <a:r>
              <a:rPr lang="nb-NO" sz="3600" dirty="0" err="1">
                <a:solidFill>
                  <a:srgbClr val="0070C0"/>
                </a:solidFill>
              </a:rPr>
              <a:t>model</a:t>
            </a:r>
            <a:endParaRPr lang="nb-NO" sz="3600" dirty="0">
              <a:solidFill>
                <a:srgbClr val="0070C0"/>
              </a:solidFill>
            </a:endParaRPr>
          </a:p>
        </p:txBody>
      </p:sp>
      <p:sp>
        <p:nvSpPr>
          <p:cNvPr id="3" name="Content Placeholder 2"/>
          <p:cNvSpPr>
            <a:spLocks noGrp="1"/>
          </p:cNvSpPr>
          <p:nvPr>
            <p:ph idx="1"/>
          </p:nvPr>
        </p:nvSpPr>
        <p:spPr>
          <a:xfrm>
            <a:off x="395536" y="1700808"/>
            <a:ext cx="4032448" cy="4896544"/>
          </a:xfrm>
        </p:spPr>
        <p:txBody>
          <a:bodyPr>
            <a:normAutofit fontScale="62500" lnSpcReduction="20000"/>
          </a:bodyPr>
          <a:lstStyle/>
          <a:p>
            <a:pPr>
              <a:spcAft>
                <a:spcPts val="1200"/>
              </a:spcAft>
            </a:pPr>
            <a:r>
              <a:rPr lang="nb-NO" b="1" dirty="0" err="1"/>
              <a:t>Splicing</a:t>
            </a:r>
            <a:r>
              <a:rPr lang="nb-NO" b="1" dirty="0"/>
              <a:t> </a:t>
            </a:r>
            <a:r>
              <a:rPr lang="nb-NO" b="1" dirty="0" err="1"/>
              <a:t>machinery</a:t>
            </a:r>
            <a:r>
              <a:rPr lang="nb-NO" b="1" dirty="0"/>
              <a:t> </a:t>
            </a:r>
            <a:r>
              <a:rPr lang="nb-NO" b="1" dirty="0" err="1"/>
              <a:t>assembles</a:t>
            </a:r>
            <a:r>
              <a:rPr lang="nb-NO" b="1" dirty="0"/>
              <a:t> co-</a:t>
            </a:r>
            <a:r>
              <a:rPr lang="nb-NO" b="1" dirty="0" err="1"/>
              <a:t>transcriptionally</a:t>
            </a:r>
            <a:r>
              <a:rPr lang="nb-NO" dirty="0"/>
              <a:t>, </a:t>
            </a:r>
            <a:r>
              <a:rPr lang="nb-NO" dirty="0" err="1"/>
              <a:t>together</a:t>
            </a:r>
            <a:r>
              <a:rPr lang="nb-NO" dirty="0"/>
              <a:t> </a:t>
            </a:r>
            <a:r>
              <a:rPr lang="nb-NO" dirty="0" err="1"/>
              <a:t>with</a:t>
            </a:r>
            <a:r>
              <a:rPr lang="nb-NO" dirty="0"/>
              <a:t> </a:t>
            </a:r>
            <a:r>
              <a:rPr lang="nb-NO" dirty="0" err="1"/>
              <a:t>capping</a:t>
            </a:r>
            <a:r>
              <a:rPr lang="nb-NO" dirty="0"/>
              <a:t> and </a:t>
            </a:r>
            <a:r>
              <a:rPr lang="nb-NO" dirty="0" err="1"/>
              <a:t>poly-adenylation</a:t>
            </a:r>
            <a:endParaRPr lang="nb-NO" dirty="0"/>
          </a:p>
          <a:p>
            <a:r>
              <a:rPr lang="nb-NO" dirty="0"/>
              <a:t>Basic </a:t>
            </a:r>
            <a:r>
              <a:rPr lang="nb-NO" dirty="0" err="1"/>
              <a:t>scheme</a:t>
            </a:r>
            <a:r>
              <a:rPr lang="nb-NO" dirty="0"/>
              <a:t> for </a:t>
            </a:r>
            <a:r>
              <a:rPr lang="nb-NO" dirty="0" err="1"/>
              <a:t>intron</a:t>
            </a:r>
            <a:r>
              <a:rPr lang="nb-NO" dirty="0"/>
              <a:t> </a:t>
            </a:r>
            <a:r>
              <a:rPr lang="nb-NO" dirty="0" err="1"/>
              <a:t>removal</a:t>
            </a:r>
            <a:r>
              <a:rPr lang="nb-NO" dirty="0"/>
              <a:t> and </a:t>
            </a:r>
            <a:r>
              <a:rPr lang="nb-NO" dirty="0" err="1"/>
              <a:t>exon</a:t>
            </a:r>
            <a:r>
              <a:rPr lang="nb-NO" dirty="0"/>
              <a:t> </a:t>
            </a:r>
            <a:r>
              <a:rPr lang="nb-NO" dirty="0" err="1"/>
              <a:t>joining</a:t>
            </a:r>
            <a:r>
              <a:rPr lang="nb-NO" dirty="0"/>
              <a:t>:</a:t>
            </a:r>
          </a:p>
          <a:p>
            <a:pPr lvl="1">
              <a:spcAft>
                <a:spcPts val="600"/>
              </a:spcAft>
            </a:pPr>
            <a:r>
              <a:rPr lang="nb-NO" i="1" dirty="0"/>
              <a:t>A base(A) in </a:t>
            </a:r>
            <a:r>
              <a:rPr lang="nb-NO" i="1" dirty="0" err="1"/>
              <a:t>the</a:t>
            </a:r>
            <a:r>
              <a:rPr lang="nb-NO" i="1" dirty="0"/>
              <a:t> </a:t>
            </a:r>
            <a:r>
              <a:rPr lang="nb-NO" i="1" dirty="0" err="1"/>
              <a:t>intron</a:t>
            </a:r>
            <a:r>
              <a:rPr lang="nb-NO" i="1" dirty="0"/>
              <a:t> </a:t>
            </a:r>
            <a:r>
              <a:rPr lang="nb-NO" i="1" dirty="0" err="1"/>
              <a:t>attacks</a:t>
            </a:r>
            <a:r>
              <a:rPr lang="nb-NO" i="1" dirty="0"/>
              <a:t> </a:t>
            </a:r>
            <a:r>
              <a:rPr lang="nb-NO" i="1" dirty="0" err="1"/>
              <a:t>the</a:t>
            </a:r>
            <a:r>
              <a:rPr lang="nb-NO" i="1" dirty="0"/>
              <a:t> 1st </a:t>
            </a:r>
            <a:r>
              <a:rPr lang="nb-NO" i="1" dirty="0" err="1"/>
              <a:t>exon-intron</a:t>
            </a:r>
            <a:r>
              <a:rPr lang="nb-NO" i="1" dirty="0"/>
              <a:t> </a:t>
            </a:r>
            <a:r>
              <a:rPr lang="nb-NO" i="1" dirty="0" err="1"/>
              <a:t>boundary</a:t>
            </a:r>
            <a:r>
              <a:rPr lang="nb-NO" i="1" dirty="0"/>
              <a:t>, and binds </a:t>
            </a:r>
            <a:r>
              <a:rPr lang="nb-NO" i="1" dirty="0" err="1"/>
              <a:t>the</a:t>
            </a:r>
            <a:r>
              <a:rPr lang="nb-NO" i="1" dirty="0"/>
              <a:t> </a:t>
            </a:r>
            <a:r>
              <a:rPr lang="nb-NO" i="1" dirty="0" err="1"/>
              <a:t>the</a:t>
            </a:r>
            <a:r>
              <a:rPr lang="nb-NO" i="1" dirty="0"/>
              <a:t> 5’end </a:t>
            </a:r>
            <a:r>
              <a:rPr lang="nb-NO" i="1" dirty="0" err="1"/>
              <a:t>of</a:t>
            </a:r>
            <a:r>
              <a:rPr lang="nb-NO" i="1" dirty="0"/>
              <a:t> </a:t>
            </a:r>
            <a:r>
              <a:rPr lang="nb-NO" i="1" dirty="0" err="1"/>
              <a:t>the</a:t>
            </a:r>
            <a:r>
              <a:rPr lang="nb-NO" i="1" dirty="0"/>
              <a:t> </a:t>
            </a:r>
            <a:r>
              <a:rPr lang="nb-NO" i="1" dirty="0" err="1"/>
              <a:t>intron</a:t>
            </a:r>
            <a:endParaRPr lang="nb-NO" i="1" dirty="0"/>
          </a:p>
          <a:p>
            <a:pPr lvl="1">
              <a:spcAft>
                <a:spcPts val="600"/>
              </a:spcAft>
            </a:pPr>
            <a:r>
              <a:rPr lang="nb-NO" i="1" dirty="0"/>
              <a:t>The </a:t>
            </a:r>
            <a:r>
              <a:rPr lang="nb-NO" i="1" dirty="0" err="1"/>
              <a:t>free</a:t>
            </a:r>
            <a:r>
              <a:rPr lang="nb-NO" i="1" dirty="0"/>
              <a:t> 3’end </a:t>
            </a:r>
            <a:r>
              <a:rPr lang="nb-NO" i="1" dirty="0" err="1"/>
              <a:t>of</a:t>
            </a:r>
            <a:r>
              <a:rPr lang="nb-NO" i="1" dirty="0"/>
              <a:t> 1st </a:t>
            </a:r>
            <a:r>
              <a:rPr lang="nb-NO" i="1" dirty="0" err="1"/>
              <a:t>exon</a:t>
            </a:r>
            <a:r>
              <a:rPr lang="nb-NO" i="1" dirty="0"/>
              <a:t> </a:t>
            </a:r>
            <a:r>
              <a:rPr lang="nb-NO" i="1" dirty="0" err="1"/>
              <a:t>interacts</a:t>
            </a:r>
            <a:r>
              <a:rPr lang="nb-NO" i="1" dirty="0"/>
              <a:t> </a:t>
            </a:r>
            <a:r>
              <a:rPr lang="nb-NO" i="1" dirty="0" err="1"/>
              <a:t>with</a:t>
            </a:r>
            <a:r>
              <a:rPr lang="nb-NO" i="1" dirty="0"/>
              <a:t> </a:t>
            </a:r>
            <a:r>
              <a:rPr lang="nb-NO" i="1" dirty="0" err="1"/>
              <a:t>the</a:t>
            </a:r>
            <a:r>
              <a:rPr lang="nb-NO" i="1" dirty="0"/>
              <a:t> 5’end </a:t>
            </a:r>
            <a:r>
              <a:rPr lang="nb-NO" i="1" dirty="0" err="1"/>
              <a:t>of</a:t>
            </a:r>
            <a:r>
              <a:rPr lang="nb-NO" i="1" dirty="0"/>
              <a:t> </a:t>
            </a:r>
            <a:r>
              <a:rPr lang="nb-NO" i="1" dirty="0" err="1"/>
              <a:t>the</a:t>
            </a:r>
            <a:r>
              <a:rPr lang="nb-NO" i="1" dirty="0"/>
              <a:t> 2nd </a:t>
            </a:r>
            <a:r>
              <a:rPr lang="nb-NO" i="1" dirty="0" err="1"/>
              <a:t>exon</a:t>
            </a:r>
            <a:r>
              <a:rPr lang="nb-NO" i="1" dirty="0"/>
              <a:t> and </a:t>
            </a:r>
            <a:r>
              <a:rPr lang="nb-NO" i="1" dirty="0" err="1"/>
              <a:t>join</a:t>
            </a:r>
            <a:r>
              <a:rPr lang="nb-NO" i="1" dirty="0"/>
              <a:t> </a:t>
            </a:r>
            <a:r>
              <a:rPr lang="nb-NO" i="1" dirty="0" err="1"/>
              <a:t>them</a:t>
            </a:r>
            <a:r>
              <a:rPr lang="nb-NO" i="1" dirty="0"/>
              <a:t> </a:t>
            </a:r>
            <a:r>
              <a:rPr lang="nb-NO" i="1" dirty="0" err="1"/>
              <a:t>together</a:t>
            </a:r>
            <a:endParaRPr lang="nb-NO" i="1" dirty="0"/>
          </a:p>
          <a:p>
            <a:pPr lvl="1">
              <a:spcAft>
                <a:spcPts val="1200"/>
              </a:spcAft>
            </a:pPr>
            <a:r>
              <a:rPr lang="nb-NO" i="1" dirty="0"/>
              <a:t>The </a:t>
            </a:r>
            <a:r>
              <a:rPr lang="nb-NO" i="1" dirty="0" err="1"/>
              <a:t>intron</a:t>
            </a:r>
            <a:r>
              <a:rPr lang="nb-NO" i="1" dirty="0"/>
              <a:t> </a:t>
            </a:r>
            <a:r>
              <a:rPr lang="nb-NO" i="1" dirty="0" err="1"/>
              <a:t>lariat</a:t>
            </a:r>
            <a:r>
              <a:rPr lang="nb-NO" i="1" dirty="0"/>
              <a:t> loop is </a:t>
            </a:r>
            <a:r>
              <a:rPr lang="nb-NO" i="1" dirty="0" err="1"/>
              <a:t>usually</a:t>
            </a:r>
            <a:r>
              <a:rPr lang="nb-NO" i="1" dirty="0"/>
              <a:t> </a:t>
            </a:r>
            <a:r>
              <a:rPr lang="nb-NO" i="1" dirty="0" err="1"/>
              <a:t>degraded</a:t>
            </a:r>
            <a:r>
              <a:rPr lang="nb-NO" i="1" dirty="0"/>
              <a:t> </a:t>
            </a:r>
          </a:p>
          <a:p>
            <a:r>
              <a:rPr lang="nb-NO" dirty="0" err="1"/>
              <a:t>Spliced</a:t>
            </a:r>
            <a:r>
              <a:rPr lang="nb-NO" dirty="0"/>
              <a:t> </a:t>
            </a:r>
            <a:r>
              <a:rPr lang="nb-NO" dirty="0" err="1"/>
              <a:t>mRNA</a:t>
            </a:r>
            <a:r>
              <a:rPr lang="nb-NO" dirty="0"/>
              <a:t> </a:t>
            </a:r>
            <a:r>
              <a:rPr lang="nb-NO" dirty="0" err="1"/>
              <a:t>ready</a:t>
            </a:r>
            <a:r>
              <a:rPr lang="nb-NO" dirty="0"/>
              <a:t> for </a:t>
            </a:r>
            <a:r>
              <a:rPr lang="nb-NO" dirty="0" err="1"/>
              <a:t>further</a:t>
            </a:r>
            <a:r>
              <a:rPr lang="nb-NO" dirty="0"/>
              <a:t> </a:t>
            </a:r>
            <a:r>
              <a:rPr lang="nb-NO" dirty="0" err="1"/>
              <a:t>processing</a:t>
            </a:r>
            <a:r>
              <a:rPr lang="nb-NO" dirty="0"/>
              <a:t>, </a:t>
            </a:r>
            <a:r>
              <a:rPr lang="nb-NO" dirty="0" err="1"/>
              <a:t>followed</a:t>
            </a:r>
            <a:r>
              <a:rPr lang="nb-NO" dirty="0"/>
              <a:t> by </a:t>
            </a:r>
            <a:r>
              <a:rPr lang="nb-NO" dirty="0" err="1"/>
              <a:t>export</a:t>
            </a:r>
            <a:r>
              <a:rPr lang="nb-NO" dirty="0"/>
              <a:t> and </a:t>
            </a:r>
            <a:r>
              <a:rPr lang="nb-NO" dirty="0" err="1"/>
              <a:t>translation</a:t>
            </a:r>
            <a:endParaRPr lang="nb-NO" dirty="0"/>
          </a:p>
          <a:p>
            <a:endParaRPr lang="nb-NO"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1844824"/>
            <a:ext cx="4104456" cy="3443956"/>
          </a:xfrm>
          <a:prstGeom prst="rect">
            <a:avLst/>
          </a:prstGeom>
        </p:spPr>
      </p:pic>
    </p:spTree>
    <p:extLst>
      <p:ext uri="{BB962C8B-B14F-4D97-AF65-F5344CB8AC3E}">
        <p14:creationId xmlns:p14="http://schemas.microsoft.com/office/powerpoint/2010/main" val="42883901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88640"/>
            <a:ext cx="8229600" cy="1143000"/>
          </a:xfrm>
        </p:spPr>
        <p:txBody>
          <a:bodyPr>
            <a:normAutofit/>
          </a:bodyPr>
          <a:lstStyle/>
          <a:p>
            <a:r>
              <a:rPr lang="nb-NO" sz="3600" dirty="0" err="1"/>
              <a:t>lncRNA</a:t>
            </a:r>
            <a:r>
              <a:rPr lang="nb-NO" sz="3600" dirty="0"/>
              <a:t> </a:t>
            </a:r>
            <a:r>
              <a:rPr lang="nb-NO" sz="3600" dirty="0" err="1"/>
              <a:t>scaffold</a:t>
            </a:r>
            <a:r>
              <a:rPr lang="nb-NO" sz="3600" dirty="0"/>
              <a:t> - </a:t>
            </a:r>
            <a:r>
              <a:rPr lang="nb-NO" sz="3600" b="1" dirty="0"/>
              <a:t>HOTAIR</a:t>
            </a:r>
          </a:p>
        </p:txBody>
      </p:sp>
      <p:sp>
        <p:nvSpPr>
          <p:cNvPr id="3" name="Content Placeholder 2"/>
          <p:cNvSpPr>
            <a:spLocks noGrp="1"/>
          </p:cNvSpPr>
          <p:nvPr>
            <p:ph idx="1"/>
          </p:nvPr>
        </p:nvSpPr>
        <p:spPr>
          <a:xfrm>
            <a:off x="395536" y="1844824"/>
            <a:ext cx="4546848" cy="3384376"/>
          </a:xfrm>
        </p:spPr>
        <p:txBody>
          <a:bodyPr>
            <a:normAutofit fontScale="55000" lnSpcReduction="20000"/>
          </a:bodyPr>
          <a:lstStyle/>
          <a:p>
            <a:pPr>
              <a:spcAft>
                <a:spcPts val="1200"/>
              </a:spcAft>
            </a:pPr>
            <a:r>
              <a:rPr lang="nb-NO" dirty="0" err="1"/>
              <a:t>Polycomb</a:t>
            </a:r>
            <a:r>
              <a:rPr lang="nb-NO" dirty="0"/>
              <a:t> Repressive </a:t>
            </a:r>
            <a:r>
              <a:rPr lang="nb-NO" dirty="0" err="1"/>
              <a:t>Complex</a:t>
            </a:r>
            <a:r>
              <a:rPr lang="nb-NO" dirty="0"/>
              <a:t> 2 (</a:t>
            </a:r>
            <a:r>
              <a:rPr lang="nb-NO" b="1" dirty="0"/>
              <a:t>PRC2</a:t>
            </a:r>
            <a:r>
              <a:rPr lang="nb-NO" dirty="0"/>
              <a:t>) </a:t>
            </a:r>
            <a:r>
              <a:rPr lang="nb-NO" dirty="0" err="1"/>
              <a:t>catalyses</a:t>
            </a:r>
            <a:r>
              <a:rPr lang="nb-NO" dirty="0"/>
              <a:t> H3K27me3 (repressive </a:t>
            </a:r>
            <a:r>
              <a:rPr lang="nb-NO" dirty="0" err="1"/>
              <a:t>modification</a:t>
            </a:r>
            <a:r>
              <a:rPr lang="nb-NO" dirty="0"/>
              <a:t>)</a:t>
            </a:r>
          </a:p>
          <a:p>
            <a:pPr>
              <a:spcAft>
                <a:spcPts val="1200"/>
              </a:spcAft>
            </a:pPr>
            <a:r>
              <a:rPr lang="nb-NO" b="1" dirty="0"/>
              <a:t>LSD1</a:t>
            </a:r>
            <a:r>
              <a:rPr lang="nb-NO" dirty="0"/>
              <a:t> </a:t>
            </a:r>
            <a:r>
              <a:rPr lang="nb-NO" dirty="0" err="1"/>
              <a:t>complex</a:t>
            </a:r>
            <a:r>
              <a:rPr lang="nb-NO" dirty="0"/>
              <a:t> </a:t>
            </a:r>
            <a:r>
              <a:rPr lang="nb-NO" dirty="0" err="1"/>
              <a:t>catalyses</a:t>
            </a:r>
            <a:r>
              <a:rPr lang="nb-NO" dirty="0"/>
              <a:t> </a:t>
            </a:r>
            <a:r>
              <a:rPr lang="nb-NO" dirty="0" err="1"/>
              <a:t>de-methylation</a:t>
            </a:r>
            <a:r>
              <a:rPr lang="nb-NO" dirty="0"/>
              <a:t> </a:t>
            </a:r>
            <a:r>
              <a:rPr lang="nb-NO" dirty="0" err="1"/>
              <a:t>of</a:t>
            </a:r>
            <a:r>
              <a:rPr lang="nb-NO" dirty="0"/>
              <a:t> H3K4me (</a:t>
            </a:r>
            <a:r>
              <a:rPr lang="nb-NO" dirty="0" err="1"/>
              <a:t>remove</a:t>
            </a:r>
            <a:r>
              <a:rPr lang="nb-NO" dirty="0"/>
              <a:t> </a:t>
            </a:r>
            <a:r>
              <a:rPr lang="nb-NO" dirty="0" err="1"/>
              <a:t>the</a:t>
            </a:r>
            <a:r>
              <a:rPr lang="nb-NO" dirty="0"/>
              <a:t> </a:t>
            </a:r>
            <a:r>
              <a:rPr lang="nb-NO" dirty="0" err="1"/>
              <a:t>active</a:t>
            </a:r>
            <a:r>
              <a:rPr lang="nb-NO" dirty="0"/>
              <a:t> mark)</a:t>
            </a:r>
          </a:p>
          <a:p>
            <a:pPr>
              <a:spcAft>
                <a:spcPts val="1200"/>
              </a:spcAft>
            </a:pPr>
            <a:r>
              <a:rPr lang="nb-NO" b="1" dirty="0"/>
              <a:t>5’end</a:t>
            </a:r>
            <a:r>
              <a:rPr lang="nb-NO" dirty="0"/>
              <a:t> </a:t>
            </a:r>
            <a:r>
              <a:rPr lang="nb-NO" dirty="0" err="1"/>
              <a:t>domain</a:t>
            </a:r>
            <a:r>
              <a:rPr lang="nb-NO" dirty="0"/>
              <a:t> </a:t>
            </a:r>
            <a:r>
              <a:rPr lang="nb-NO" dirty="0" err="1"/>
              <a:t>of</a:t>
            </a:r>
            <a:r>
              <a:rPr lang="nb-NO" dirty="0"/>
              <a:t> HOTAIR binds PRC2, </a:t>
            </a:r>
            <a:r>
              <a:rPr lang="nb-NO" dirty="0" err="1"/>
              <a:t>while</a:t>
            </a:r>
            <a:r>
              <a:rPr lang="nb-NO" dirty="0"/>
              <a:t> </a:t>
            </a:r>
            <a:r>
              <a:rPr lang="nb-NO" dirty="0" err="1"/>
              <a:t>the</a:t>
            </a:r>
            <a:r>
              <a:rPr lang="nb-NO" dirty="0"/>
              <a:t> </a:t>
            </a:r>
            <a:r>
              <a:rPr lang="nb-NO" b="1" dirty="0"/>
              <a:t>3’end</a:t>
            </a:r>
            <a:r>
              <a:rPr lang="nb-NO" dirty="0"/>
              <a:t> </a:t>
            </a:r>
            <a:r>
              <a:rPr lang="nb-NO" dirty="0" err="1"/>
              <a:t>domain</a:t>
            </a:r>
            <a:r>
              <a:rPr lang="nb-NO" dirty="0"/>
              <a:t> binds LSD1</a:t>
            </a:r>
          </a:p>
          <a:p>
            <a:pPr>
              <a:spcAft>
                <a:spcPts val="1200"/>
              </a:spcAft>
            </a:pPr>
            <a:r>
              <a:rPr lang="nb-NO" dirty="0" err="1"/>
              <a:t>Efficient</a:t>
            </a:r>
            <a:r>
              <a:rPr lang="nb-NO" dirty="0"/>
              <a:t> </a:t>
            </a:r>
            <a:r>
              <a:rPr lang="nb-NO" dirty="0" err="1"/>
              <a:t>repression</a:t>
            </a:r>
            <a:r>
              <a:rPr lang="nb-NO" dirty="0"/>
              <a:t> </a:t>
            </a:r>
            <a:r>
              <a:rPr lang="nb-NO" dirty="0" err="1"/>
              <a:t>of</a:t>
            </a:r>
            <a:r>
              <a:rPr lang="nb-NO" dirty="0"/>
              <a:t> targets by </a:t>
            </a:r>
            <a:r>
              <a:rPr lang="nb-NO" dirty="0" err="1"/>
              <a:t>both</a:t>
            </a:r>
            <a:r>
              <a:rPr lang="nb-NO" dirty="0"/>
              <a:t> </a:t>
            </a:r>
            <a:r>
              <a:rPr lang="nb-NO" dirty="0" err="1"/>
              <a:t>active</a:t>
            </a:r>
            <a:r>
              <a:rPr lang="nb-NO" dirty="0"/>
              <a:t> </a:t>
            </a:r>
            <a:r>
              <a:rPr lang="nb-NO" b="1" dirty="0" err="1"/>
              <a:t>removal</a:t>
            </a:r>
            <a:r>
              <a:rPr lang="nb-NO" b="1" dirty="0"/>
              <a:t> </a:t>
            </a:r>
            <a:r>
              <a:rPr lang="nb-NO" b="1" dirty="0" err="1"/>
              <a:t>of</a:t>
            </a:r>
            <a:r>
              <a:rPr lang="nb-NO" b="1" dirty="0"/>
              <a:t> H3K4me</a:t>
            </a:r>
            <a:r>
              <a:rPr lang="nb-NO" dirty="0"/>
              <a:t> and </a:t>
            </a:r>
            <a:r>
              <a:rPr lang="nb-NO" b="1" dirty="0" err="1"/>
              <a:t>deposition</a:t>
            </a:r>
            <a:r>
              <a:rPr lang="nb-NO" b="1" dirty="0"/>
              <a:t> </a:t>
            </a:r>
            <a:r>
              <a:rPr lang="nb-NO" b="1" dirty="0" err="1"/>
              <a:t>of</a:t>
            </a:r>
            <a:r>
              <a:rPr lang="nb-NO" b="1" dirty="0"/>
              <a:t> H3K27me3</a:t>
            </a:r>
            <a:r>
              <a:rPr lang="nb-NO" dirty="0"/>
              <a:t>.</a:t>
            </a:r>
          </a:p>
          <a:p>
            <a:endParaRPr lang="nb-NO" dirty="0"/>
          </a:p>
        </p:txBody>
      </p:sp>
      <p:sp>
        <p:nvSpPr>
          <p:cNvPr id="4" name="TextBox 3"/>
          <p:cNvSpPr txBox="1"/>
          <p:nvPr/>
        </p:nvSpPr>
        <p:spPr>
          <a:xfrm>
            <a:off x="6961545" y="175846"/>
            <a:ext cx="1732269" cy="338554"/>
          </a:xfrm>
          <a:prstGeom prst="rect">
            <a:avLst/>
          </a:prstGeom>
          <a:noFill/>
          <a:ln>
            <a:solidFill>
              <a:schemeClr val="tx1"/>
            </a:solidFill>
          </a:ln>
        </p:spPr>
        <p:txBody>
          <a:bodyPr wrap="none" rtlCol="0">
            <a:spAutoFit/>
          </a:bodyPr>
          <a:lstStyle/>
          <a:p>
            <a:r>
              <a:rPr lang="nb-NO" sz="1600" dirty="0" err="1"/>
              <a:t>Tsai</a:t>
            </a:r>
            <a:r>
              <a:rPr lang="nb-NO" sz="1600" dirty="0"/>
              <a:t>, 2010, </a:t>
            </a:r>
            <a:r>
              <a:rPr lang="nb-NO" sz="1600" dirty="0" err="1"/>
              <a:t>Science</a:t>
            </a:r>
            <a:endParaRPr lang="nb-NO" sz="16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0685" y="1844824"/>
            <a:ext cx="4082246" cy="3749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435087" y="2648697"/>
            <a:ext cx="666721" cy="369332"/>
          </a:xfrm>
          <a:prstGeom prst="rect">
            <a:avLst/>
          </a:prstGeom>
          <a:noFill/>
          <a:ln>
            <a:solidFill>
              <a:schemeClr val="tx1"/>
            </a:solidFill>
          </a:ln>
        </p:spPr>
        <p:txBody>
          <a:bodyPr wrap="none" rtlCol="0">
            <a:spAutoFit/>
          </a:bodyPr>
          <a:lstStyle/>
          <a:p>
            <a:r>
              <a:rPr lang="nb-NO" dirty="0"/>
              <a:t>PRC2</a:t>
            </a:r>
          </a:p>
        </p:txBody>
      </p:sp>
    </p:spTree>
    <p:extLst>
      <p:ext uri="{BB962C8B-B14F-4D97-AF65-F5344CB8AC3E}">
        <p14:creationId xmlns:p14="http://schemas.microsoft.com/office/powerpoint/2010/main" val="1266222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lstStyle/>
          <a:p>
            <a:r>
              <a:rPr lang="nb-NO" sz="3600" dirty="0">
                <a:solidFill>
                  <a:srgbClr val="0070C0"/>
                </a:solidFill>
              </a:rPr>
              <a:t>Alternative </a:t>
            </a:r>
            <a:r>
              <a:rPr lang="nb-NO" sz="3600" dirty="0" err="1">
                <a:solidFill>
                  <a:srgbClr val="0070C0"/>
                </a:solidFill>
              </a:rPr>
              <a:t>splicing</a:t>
            </a:r>
            <a:r>
              <a:rPr lang="nb-NO" sz="3600" dirty="0">
                <a:solidFill>
                  <a:srgbClr val="0070C0"/>
                </a:solidFill>
              </a:rPr>
              <a:t> – The </a:t>
            </a:r>
            <a:r>
              <a:rPr lang="nb-NO" sz="3600" dirty="0" err="1">
                <a:solidFill>
                  <a:srgbClr val="0070C0"/>
                </a:solidFill>
              </a:rPr>
              <a:t>reality</a:t>
            </a:r>
            <a:endParaRPr lang="nb-NO" sz="3600" dirty="0">
              <a:solidFill>
                <a:srgbClr val="0070C0"/>
              </a:solidFill>
            </a:endParaRPr>
          </a:p>
        </p:txBody>
      </p:sp>
      <p:sp>
        <p:nvSpPr>
          <p:cNvPr id="3" name="Content Placeholder 2"/>
          <p:cNvSpPr>
            <a:spLocks noGrp="1"/>
          </p:cNvSpPr>
          <p:nvPr>
            <p:ph idx="1"/>
          </p:nvPr>
        </p:nvSpPr>
        <p:spPr>
          <a:xfrm>
            <a:off x="467544" y="1772816"/>
            <a:ext cx="3610744" cy="4392488"/>
          </a:xfrm>
        </p:spPr>
        <p:txBody>
          <a:bodyPr>
            <a:normAutofit fontScale="47500" lnSpcReduction="20000"/>
          </a:bodyPr>
          <a:lstStyle/>
          <a:p>
            <a:pPr>
              <a:spcAft>
                <a:spcPts val="1200"/>
              </a:spcAft>
            </a:pPr>
            <a:r>
              <a:rPr lang="nb-NO" dirty="0"/>
              <a:t>Key </a:t>
            </a:r>
            <a:r>
              <a:rPr lang="nb-NO" dirty="0" err="1"/>
              <a:t>steps</a:t>
            </a:r>
            <a:r>
              <a:rPr lang="nb-NO" dirty="0"/>
              <a:t> in RNA </a:t>
            </a:r>
            <a:r>
              <a:rPr lang="nb-NO" dirty="0" err="1"/>
              <a:t>splicing</a:t>
            </a:r>
            <a:r>
              <a:rPr lang="nb-NO" dirty="0"/>
              <a:t> </a:t>
            </a:r>
            <a:r>
              <a:rPr lang="nb-NO" dirty="0" err="1"/>
              <a:t>are</a:t>
            </a:r>
            <a:r>
              <a:rPr lang="nb-NO" dirty="0"/>
              <a:t> </a:t>
            </a:r>
            <a:r>
              <a:rPr lang="nb-NO" dirty="0" err="1"/>
              <a:t>performed</a:t>
            </a:r>
            <a:r>
              <a:rPr lang="nb-NO" dirty="0"/>
              <a:t> by </a:t>
            </a:r>
            <a:r>
              <a:rPr lang="nb-NO" b="1" dirty="0"/>
              <a:t>RNA </a:t>
            </a:r>
            <a:r>
              <a:rPr lang="nb-NO" b="1" dirty="0" err="1"/>
              <a:t>molecules</a:t>
            </a:r>
            <a:r>
              <a:rPr lang="nb-NO" b="1" dirty="0"/>
              <a:t> and proteins in </a:t>
            </a:r>
            <a:r>
              <a:rPr lang="nb-NO" b="1" dirty="0" err="1"/>
              <a:t>complexes</a:t>
            </a:r>
            <a:endParaRPr lang="nb-NO" b="1" dirty="0"/>
          </a:p>
          <a:p>
            <a:r>
              <a:rPr lang="nb-NO" b="1" dirty="0" err="1"/>
              <a:t>Spliceosome</a:t>
            </a:r>
            <a:r>
              <a:rPr lang="nb-NO" b="1" dirty="0"/>
              <a:t> </a:t>
            </a:r>
            <a:r>
              <a:rPr lang="nb-NO" b="1" dirty="0" err="1"/>
              <a:t>consist</a:t>
            </a:r>
            <a:r>
              <a:rPr lang="nb-NO" b="1" dirty="0"/>
              <a:t> </a:t>
            </a:r>
            <a:r>
              <a:rPr lang="nb-NO" b="1" dirty="0" err="1"/>
              <a:t>of</a:t>
            </a:r>
            <a:r>
              <a:rPr lang="nb-NO" b="1" dirty="0"/>
              <a:t>: </a:t>
            </a:r>
          </a:p>
          <a:p>
            <a:pPr lvl="1"/>
            <a:r>
              <a:rPr lang="nb-NO" b="1" dirty="0" err="1"/>
              <a:t>snRNAs</a:t>
            </a:r>
            <a:r>
              <a:rPr lang="nb-NO" dirty="0"/>
              <a:t> (</a:t>
            </a:r>
            <a:r>
              <a:rPr lang="nb-NO" dirty="0" err="1"/>
              <a:t>small</a:t>
            </a:r>
            <a:r>
              <a:rPr lang="nb-NO" dirty="0"/>
              <a:t> </a:t>
            </a:r>
            <a:r>
              <a:rPr lang="nb-NO" dirty="0" err="1"/>
              <a:t>nuclear</a:t>
            </a:r>
            <a:r>
              <a:rPr lang="nb-NO" dirty="0"/>
              <a:t> RNAs &lt; 200nt, </a:t>
            </a:r>
            <a:r>
              <a:rPr lang="nb-NO" b="1" dirty="0"/>
              <a:t>5 or 6</a:t>
            </a:r>
            <a:r>
              <a:rPr lang="nb-NO" dirty="0"/>
              <a:t>) </a:t>
            </a:r>
          </a:p>
          <a:p>
            <a:pPr lvl="1">
              <a:spcAft>
                <a:spcPts val="600"/>
              </a:spcAft>
            </a:pPr>
            <a:r>
              <a:rPr lang="nb-NO" b="1" dirty="0" err="1"/>
              <a:t>snRPS</a:t>
            </a:r>
            <a:r>
              <a:rPr lang="nb-NO" dirty="0"/>
              <a:t> (</a:t>
            </a:r>
            <a:r>
              <a:rPr lang="nb-NO" dirty="0" err="1"/>
              <a:t>small</a:t>
            </a:r>
            <a:r>
              <a:rPr lang="nb-NO" dirty="0"/>
              <a:t> </a:t>
            </a:r>
            <a:r>
              <a:rPr lang="nb-NO" dirty="0" err="1"/>
              <a:t>nuclear</a:t>
            </a:r>
            <a:r>
              <a:rPr lang="nb-NO" dirty="0"/>
              <a:t> </a:t>
            </a:r>
            <a:r>
              <a:rPr lang="nb-NO" dirty="0" err="1"/>
              <a:t>ribonucleoprotein</a:t>
            </a:r>
            <a:r>
              <a:rPr lang="nb-NO" dirty="0"/>
              <a:t>, </a:t>
            </a:r>
            <a:r>
              <a:rPr lang="nb-NO" b="1" dirty="0"/>
              <a:t>&gt; 200</a:t>
            </a:r>
            <a:r>
              <a:rPr lang="nb-NO" dirty="0"/>
              <a:t>)</a:t>
            </a:r>
          </a:p>
          <a:p>
            <a:pPr>
              <a:spcAft>
                <a:spcPts val="600"/>
              </a:spcAft>
            </a:pPr>
            <a:r>
              <a:rPr lang="nb-NO" b="1" dirty="0" err="1"/>
              <a:t>Determines</a:t>
            </a:r>
            <a:r>
              <a:rPr lang="nb-NO" b="1" dirty="0"/>
              <a:t> </a:t>
            </a:r>
            <a:r>
              <a:rPr lang="nb-NO" b="1" dirty="0" err="1"/>
              <a:t>the</a:t>
            </a:r>
            <a:r>
              <a:rPr lang="nb-NO" b="1" dirty="0"/>
              <a:t> </a:t>
            </a:r>
            <a:r>
              <a:rPr lang="nb-NO" b="1" dirty="0" err="1"/>
              <a:t>splice-product</a:t>
            </a:r>
            <a:r>
              <a:rPr lang="nb-NO" b="1" dirty="0"/>
              <a:t> and </a:t>
            </a:r>
            <a:r>
              <a:rPr lang="nb-NO" b="1" dirty="0" err="1"/>
              <a:t>further</a:t>
            </a:r>
            <a:r>
              <a:rPr lang="nb-NO" b="1" dirty="0"/>
              <a:t> fate </a:t>
            </a:r>
            <a:r>
              <a:rPr lang="nb-NO" b="1" dirty="0" err="1"/>
              <a:t>of</a:t>
            </a:r>
            <a:r>
              <a:rPr lang="nb-NO" b="1" dirty="0"/>
              <a:t> </a:t>
            </a:r>
            <a:r>
              <a:rPr lang="nb-NO" b="1" dirty="0" err="1"/>
              <a:t>the</a:t>
            </a:r>
            <a:r>
              <a:rPr lang="nb-NO" b="1" dirty="0"/>
              <a:t> </a:t>
            </a:r>
            <a:r>
              <a:rPr lang="nb-NO" b="1" dirty="0" err="1"/>
              <a:t>mRNA</a:t>
            </a:r>
            <a:r>
              <a:rPr lang="nb-NO" b="1" dirty="0"/>
              <a:t> </a:t>
            </a:r>
            <a:r>
              <a:rPr lang="nb-NO" dirty="0"/>
              <a:t>(</a:t>
            </a:r>
            <a:r>
              <a:rPr lang="nb-NO" dirty="0" err="1"/>
              <a:t>export</a:t>
            </a:r>
            <a:r>
              <a:rPr lang="nb-NO" dirty="0"/>
              <a:t>, </a:t>
            </a:r>
            <a:r>
              <a:rPr lang="nb-NO" dirty="0" err="1"/>
              <a:t>localisation</a:t>
            </a:r>
            <a:r>
              <a:rPr lang="nb-NO" dirty="0"/>
              <a:t>, </a:t>
            </a:r>
            <a:r>
              <a:rPr lang="nb-NO" dirty="0" err="1"/>
              <a:t>translation</a:t>
            </a:r>
            <a:r>
              <a:rPr lang="nb-NO" dirty="0"/>
              <a:t>)</a:t>
            </a:r>
          </a:p>
          <a:p>
            <a:r>
              <a:rPr lang="nb-NO" b="1" dirty="0" err="1"/>
              <a:t>Sequential</a:t>
            </a:r>
            <a:r>
              <a:rPr lang="nb-NO" b="1" dirty="0"/>
              <a:t> </a:t>
            </a:r>
            <a:r>
              <a:rPr lang="nb-NO" b="1" dirty="0" err="1"/>
              <a:t>interactions</a:t>
            </a:r>
            <a:r>
              <a:rPr lang="nb-NO" b="1" dirty="0"/>
              <a:t> </a:t>
            </a:r>
            <a:r>
              <a:rPr lang="nb-NO" b="1" dirty="0" err="1"/>
              <a:t>between</a:t>
            </a:r>
            <a:r>
              <a:rPr lang="nb-NO" b="1" dirty="0"/>
              <a:t> </a:t>
            </a:r>
            <a:r>
              <a:rPr lang="nb-NO" b="1" dirty="0" err="1"/>
              <a:t>various</a:t>
            </a:r>
            <a:r>
              <a:rPr lang="nb-NO" b="1" dirty="0"/>
              <a:t> , proteins, </a:t>
            </a:r>
            <a:r>
              <a:rPr lang="nb-NO" b="1" dirty="0" err="1"/>
              <a:t>snRNA</a:t>
            </a:r>
            <a:r>
              <a:rPr lang="nb-NO" b="1" dirty="0"/>
              <a:t> and pre-</a:t>
            </a:r>
            <a:r>
              <a:rPr lang="nb-NO" b="1" dirty="0" err="1"/>
              <a:t>mRNA</a:t>
            </a:r>
            <a:r>
              <a:rPr lang="nb-NO" b="1" dirty="0"/>
              <a:t>  </a:t>
            </a:r>
          </a:p>
          <a:p>
            <a:pPr lvl="1">
              <a:spcAft>
                <a:spcPts val="600"/>
              </a:spcAft>
            </a:pPr>
            <a:r>
              <a:rPr lang="nb-NO" dirty="0" err="1"/>
              <a:t>through</a:t>
            </a:r>
            <a:r>
              <a:rPr lang="nb-NO" dirty="0"/>
              <a:t> base-</a:t>
            </a:r>
            <a:r>
              <a:rPr lang="nb-NO" dirty="0" err="1"/>
              <a:t>pairing</a:t>
            </a:r>
            <a:r>
              <a:rPr lang="nb-NO" dirty="0"/>
              <a:t> in </a:t>
            </a:r>
            <a:r>
              <a:rPr lang="nb-NO" dirty="0" err="1"/>
              <a:t>splice-specific</a:t>
            </a:r>
            <a:r>
              <a:rPr lang="nb-NO" dirty="0"/>
              <a:t> </a:t>
            </a:r>
            <a:r>
              <a:rPr lang="nb-NO" dirty="0" err="1"/>
              <a:t>nucleotide</a:t>
            </a:r>
            <a:r>
              <a:rPr lang="nb-NO" dirty="0"/>
              <a:t> </a:t>
            </a:r>
            <a:r>
              <a:rPr lang="nb-NO" dirty="0" err="1"/>
              <a:t>sequences</a:t>
            </a:r>
            <a:r>
              <a:rPr lang="nb-NO" dirty="0"/>
              <a:t>.</a:t>
            </a:r>
          </a:p>
          <a:p>
            <a:pPr>
              <a:spcAft>
                <a:spcPts val="600"/>
              </a:spcAft>
            </a:pPr>
            <a:r>
              <a:rPr lang="nb-NO" b="1" dirty="0"/>
              <a:t>One </a:t>
            </a:r>
            <a:r>
              <a:rPr lang="nb-NO" b="1" dirty="0" err="1"/>
              <a:t>of</a:t>
            </a:r>
            <a:r>
              <a:rPr lang="nb-NO" b="1" dirty="0"/>
              <a:t> </a:t>
            </a:r>
            <a:r>
              <a:rPr lang="nb-NO" b="1" dirty="0" err="1"/>
              <a:t>the</a:t>
            </a:r>
            <a:r>
              <a:rPr lang="nb-NO" b="1" dirty="0"/>
              <a:t> first </a:t>
            </a:r>
            <a:r>
              <a:rPr lang="nb-NO" b="1" dirty="0" err="1"/>
              <a:t>processes</a:t>
            </a:r>
            <a:r>
              <a:rPr lang="nb-NO" b="1" dirty="0"/>
              <a:t> </a:t>
            </a:r>
            <a:r>
              <a:rPr lang="nb-NO" b="1" dirty="0" err="1"/>
              <a:t>where</a:t>
            </a:r>
            <a:r>
              <a:rPr lang="nb-NO" b="1" dirty="0"/>
              <a:t> RNA </a:t>
            </a:r>
            <a:r>
              <a:rPr lang="nb-NO" b="1" dirty="0" err="1"/>
              <a:t>molecules</a:t>
            </a:r>
            <a:r>
              <a:rPr lang="nb-NO" b="1" dirty="0"/>
              <a:t> </a:t>
            </a:r>
            <a:r>
              <a:rPr lang="nb-NO" b="1" dirty="0" err="1"/>
              <a:t>where</a:t>
            </a:r>
            <a:r>
              <a:rPr lang="nb-NO" b="1" dirty="0"/>
              <a:t> </a:t>
            </a:r>
            <a:r>
              <a:rPr lang="nb-NO" b="1" dirty="0" err="1"/>
              <a:t>established</a:t>
            </a:r>
            <a:r>
              <a:rPr lang="nb-NO" b="1" dirty="0"/>
              <a:t> as key </a:t>
            </a:r>
            <a:r>
              <a:rPr lang="nb-NO" b="1" dirty="0" err="1"/>
              <a:t>components</a:t>
            </a:r>
            <a:endParaRPr lang="nb-NO"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5743" y="1772816"/>
            <a:ext cx="4551040" cy="4032447"/>
          </a:xfrm>
          <a:prstGeom prst="rect">
            <a:avLst/>
          </a:prstGeom>
        </p:spPr>
      </p:pic>
    </p:spTree>
    <p:extLst>
      <p:ext uri="{BB962C8B-B14F-4D97-AF65-F5344CB8AC3E}">
        <p14:creationId xmlns:p14="http://schemas.microsoft.com/office/powerpoint/2010/main" val="2141286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lstStyle/>
          <a:p>
            <a:r>
              <a:rPr lang="nb-NO" sz="3600" dirty="0">
                <a:solidFill>
                  <a:srgbClr val="0070C0"/>
                </a:solidFill>
              </a:rPr>
              <a:t>Alternative </a:t>
            </a:r>
            <a:r>
              <a:rPr lang="nb-NO" sz="3600" dirty="0" err="1">
                <a:solidFill>
                  <a:srgbClr val="0070C0"/>
                </a:solidFill>
              </a:rPr>
              <a:t>splicing</a:t>
            </a:r>
            <a:r>
              <a:rPr lang="nb-NO" sz="3600" dirty="0">
                <a:solidFill>
                  <a:srgbClr val="0070C0"/>
                </a:solidFill>
              </a:rPr>
              <a:t> – </a:t>
            </a:r>
            <a:r>
              <a:rPr lang="nb-NO" sz="3600" dirty="0" err="1">
                <a:solidFill>
                  <a:srgbClr val="0070C0"/>
                </a:solidFill>
              </a:rPr>
              <a:t>Take</a:t>
            </a:r>
            <a:r>
              <a:rPr lang="nb-NO" sz="3600" dirty="0">
                <a:solidFill>
                  <a:srgbClr val="0070C0"/>
                </a:solidFill>
              </a:rPr>
              <a:t> Home Message</a:t>
            </a:r>
          </a:p>
        </p:txBody>
      </p:sp>
      <p:sp>
        <p:nvSpPr>
          <p:cNvPr id="3" name="Content Placeholder 2"/>
          <p:cNvSpPr>
            <a:spLocks noGrp="1"/>
          </p:cNvSpPr>
          <p:nvPr>
            <p:ph idx="1"/>
          </p:nvPr>
        </p:nvSpPr>
        <p:spPr>
          <a:xfrm>
            <a:off x="323528" y="1988840"/>
            <a:ext cx="5256585" cy="5645224"/>
          </a:xfrm>
        </p:spPr>
        <p:txBody>
          <a:bodyPr>
            <a:normAutofit/>
          </a:bodyPr>
          <a:lstStyle/>
          <a:p>
            <a:pPr lvl="1">
              <a:spcAft>
                <a:spcPts val="600"/>
              </a:spcAft>
            </a:pPr>
            <a:r>
              <a:rPr lang="nb-NO" b="1" dirty="0"/>
              <a:t>The </a:t>
            </a:r>
            <a:r>
              <a:rPr lang="nb-NO" b="1" dirty="0" err="1"/>
              <a:t>model</a:t>
            </a:r>
            <a:r>
              <a:rPr lang="nb-NO" b="1" dirty="0"/>
              <a:t> is simple, </a:t>
            </a:r>
            <a:r>
              <a:rPr lang="nb-NO" b="1" dirty="0" err="1"/>
              <a:t>but</a:t>
            </a:r>
            <a:r>
              <a:rPr lang="nb-NO" b="1" dirty="0"/>
              <a:t> </a:t>
            </a:r>
            <a:r>
              <a:rPr lang="nb-NO" b="1" dirty="0" err="1"/>
              <a:t>the</a:t>
            </a:r>
            <a:r>
              <a:rPr lang="nb-NO" b="1" dirty="0"/>
              <a:t> </a:t>
            </a:r>
            <a:r>
              <a:rPr lang="nb-NO" b="1" dirty="0" err="1"/>
              <a:t>process</a:t>
            </a:r>
            <a:r>
              <a:rPr lang="nb-NO" b="1" dirty="0"/>
              <a:t> is </a:t>
            </a:r>
            <a:r>
              <a:rPr lang="nb-NO" b="1" dirty="0" err="1"/>
              <a:t>complex</a:t>
            </a:r>
            <a:endParaRPr lang="nb-NO" b="1" dirty="0"/>
          </a:p>
          <a:p>
            <a:pPr lvl="1">
              <a:spcAft>
                <a:spcPts val="600"/>
              </a:spcAft>
            </a:pPr>
            <a:r>
              <a:rPr lang="nb-NO" dirty="0"/>
              <a:t>Small </a:t>
            </a:r>
            <a:r>
              <a:rPr lang="nb-NO" dirty="0" err="1"/>
              <a:t>changes</a:t>
            </a:r>
            <a:r>
              <a:rPr lang="nb-NO" dirty="0"/>
              <a:t> to </a:t>
            </a:r>
            <a:r>
              <a:rPr lang="nb-NO" dirty="0" err="1"/>
              <a:t>the</a:t>
            </a:r>
            <a:r>
              <a:rPr lang="nb-NO" dirty="0"/>
              <a:t> </a:t>
            </a:r>
            <a:r>
              <a:rPr lang="nb-NO" dirty="0" err="1"/>
              <a:t>machinery</a:t>
            </a:r>
            <a:r>
              <a:rPr lang="nb-NO" dirty="0"/>
              <a:t> </a:t>
            </a:r>
            <a:r>
              <a:rPr lang="nb-NO" dirty="0" err="1"/>
              <a:t>likely</a:t>
            </a:r>
            <a:r>
              <a:rPr lang="nb-NO" dirty="0"/>
              <a:t> leads to different </a:t>
            </a:r>
            <a:r>
              <a:rPr lang="nb-NO" dirty="0" err="1"/>
              <a:t>splice</a:t>
            </a:r>
            <a:r>
              <a:rPr lang="nb-NO" dirty="0"/>
              <a:t> products and </a:t>
            </a:r>
            <a:r>
              <a:rPr lang="nb-NO" dirty="0" err="1"/>
              <a:t>mRNA</a:t>
            </a:r>
            <a:r>
              <a:rPr lang="nb-NO" dirty="0"/>
              <a:t> fate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8142" y="2348880"/>
            <a:ext cx="3148639" cy="2789850"/>
          </a:xfrm>
          <a:prstGeom prst="rect">
            <a:avLst/>
          </a:prstGeom>
        </p:spPr>
      </p:pic>
    </p:spTree>
    <p:extLst>
      <p:ext uri="{BB962C8B-B14F-4D97-AF65-F5344CB8AC3E}">
        <p14:creationId xmlns:p14="http://schemas.microsoft.com/office/powerpoint/2010/main" val="2658480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4008" y="260648"/>
            <a:ext cx="4330824" cy="1143000"/>
          </a:xfrm>
        </p:spPr>
        <p:txBody>
          <a:bodyPr>
            <a:normAutofit fontScale="90000"/>
          </a:bodyPr>
          <a:lstStyle/>
          <a:p>
            <a:r>
              <a:rPr lang="nb-NO" sz="3600" dirty="0"/>
              <a:t>Modes </a:t>
            </a:r>
            <a:r>
              <a:rPr lang="nb-NO" sz="3600" dirty="0" err="1"/>
              <a:t>of</a:t>
            </a:r>
            <a:r>
              <a:rPr lang="nb-NO" sz="3600" dirty="0"/>
              <a:t> alternative </a:t>
            </a:r>
            <a:r>
              <a:rPr lang="nb-NO" sz="3600" dirty="0" err="1"/>
              <a:t>splicing</a:t>
            </a:r>
            <a:endParaRPr lang="nb-NO" sz="36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548680"/>
            <a:ext cx="4324350" cy="614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283968" y="1084094"/>
            <a:ext cx="699230" cy="369332"/>
          </a:xfrm>
          <a:prstGeom prst="rect">
            <a:avLst/>
          </a:prstGeom>
          <a:noFill/>
        </p:spPr>
        <p:txBody>
          <a:bodyPr wrap="none" rtlCol="0">
            <a:spAutoFit/>
          </a:bodyPr>
          <a:lstStyle/>
          <a:p>
            <a:r>
              <a:rPr lang="nb-NO" dirty="0"/>
              <a:t>~33%</a:t>
            </a:r>
          </a:p>
        </p:txBody>
      </p:sp>
      <p:sp>
        <p:nvSpPr>
          <p:cNvPr id="5" name="TextBox 4"/>
          <p:cNvSpPr txBox="1"/>
          <p:nvPr/>
        </p:nvSpPr>
        <p:spPr>
          <a:xfrm>
            <a:off x="4800017" y="2214156"/>
            <a:ext cx="699230" cy="369332"/>
          </a:xfrm>
          <a:prstGeom prst="rect">
            <a:avLst/>
          </a:prstGeom>
          <a:noFill/>
        </p:spPr>
        <p:txBody>
          <a:bodyPr wrap="none" rtlCol="0">
            <a:spAutoFit/>
          </a:bodyPr>
          <a:lstStyle/>
          <a:p>
            <a:r>
              <a:rPr lang="nb-NO" dirty="0"/>
              <a:t>~25%</a:t>
            </a:r>
          </a:p>
        </p:txBody>
      </p:sp>
      <p:sp>
        <p:nvSpPr>
          <p:cNvPr id="4" name="TextBox 3"/>
          <p:cNvSpPr txBox="1"/>
          <p:nvPr/>
        </p:nvSpPr>
        <p:spPr>
          <a:xfrm>
            <a:off x="4308785" y="3356992"/>
            <a:ext cx="1099275" cy="369332"/>
          </a:xfrm>
          <a:prstGeom prst="rect">
            <a:avLst/>
          </a:prstGeom>
          <a:noFill/>
        </p:spPr>
        <p:txBody>
          <a:bodyPr wrap="none" rtlCol="0">
            <a:spAutoFit/>
          </a:bodyPr>
          <a:lstStyle/>
          <a:p>
            <a:r>
              <a:rPr lang="nb-NO" dirty="0"/>
              <a:t>Most rare</a:t>
            </a:r>
          </a:p>
        </p:txBody>
      </p:sp>
      <p:sp>
        <p:nvSpPr>
          <p:cNvPr id="6" name="Right Brace 5"/>
          <p:cNvSpPr/>
          <p:nvPr/>
        </p:nvSpPr>
        <p:spPr>
          <a:xfrm>
            <a:off x="4308785" y="1772816"/>
            <a:ext cx="491232" cy="1296144"/>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Tree>
    <p:extLst>
      <p:ext uri="{BB962C8B-B14F-4D97-AF65-F5344CB8AC3E}">
        <p14:creationId xmlns:p14="http://schemas.microsoft.com/office/powerpoint/2010/main" val="2934549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sz="3600" dirty="0"/>
              <a:t>Alternative </a:t>
            </a:r>
            <a:r>
              <a:rPr lang="nb-NO" sz="3600" dirty="0" err="1"/>
              <a:t>splicing</a:t>
            </a:r>
            <a:r>
              <a:rPr lang="nb-NO" sz="3600" dirty="0"/>
              <a:t> – «Fun» </a:t>
            </a:r>
            <a:r>
              <a:rPr lang="nb-NO" sz="3600" dirty="0" err="1"/>
              <a:t>facts</a:t>
            </a:r>
            <a:endParaRPr lang="nb-NO" sz="3600" dirty="0"/>
          </a:p>
        </p:txBody>
      </p:sp>
      <p:sp>
        <p:nvSpPr>
          <p:cNvPr id="3" name="Content Placeholder 2"/>
          <p:cNvSpPr>
            <a:spLocks noGrp="1"/>
          </p:cNvSpPr>
          <p:nvPr>
            <p:ph idx="1"/>
          </p:nvPr>
        </p:nvSpPr>
        <p:spPr>
          <a:xfrm>
            <a:off x="467544" y="1412776"/>
            <a:ext cx="8229600" cy="5328592"/>
          </a:xfrm>
        </p:spPr>
        <p:txBody>
          <a:bodyPr>
            <a:normAutofit fontScale="70000" lnSpcReduction="20000"/>
          </a:bodyPr>
          <a:lstStyle/>
          <a:p>
            <a:pPr>
              <a:spcAft>
                <a:spcPts val="1200"/>
              </a:spcAft>
            </a:pPr>
            <a:r>
              <a:rPr lang="nb-NO" dirty="0" err="1"/>
              <a:t>Introns</a:t>
            </a:r>
            <a:r>
              <a:rPr lang="nb-NO" dirty="0"/>
              <a:t> vary in </a:t>
            </a:r>
            <a:r>
              <a:rPr lang="nb-NO" dirty="0" err="1"/>
              <a:t>size</a:t>
            </a:r>
            <a:r>
              <a:rPr lang="nb-NO" dirty="0"/>
              <a:t> from 10nt to over 100 000 </a:t>
            </a:r>
            <a:r>
              <a:rPr lang="nb-NO" dirty="0" err="1"/>
              <a:t>nt</a:t>
            </a:r>
            <a:r>
              <a:rPr lang="nb-NO" dirty="0"/>
              <a:t>, </a:t>
            </a:r>
            <a:r>
              <a:rPr lang="nb-NO" dirty="0" err="1"/>
              <a:t>the</a:t>
            </a:r>
            <a:r>
              <a:rPr lang="nb-NO" dirty="0"/>
              <a:t> </a:t>
            </a:r>
            <a:r>
              <a:rPr lang="nb-NO" dirty="0" err="1"/>
              <a:t>longest</a:t>
            </a:r>
            <a:r>
              <a:rPr lang="nb-NO" dirty="0"/>
              <a:t> </a:t>
            </a:r>
            <a:r>
              <a:rPr lang="nb-NO" dirty="0" err="1"/>
              <a:t>known</a:t>
            </a:r>
            <a:r>
              <a:rPr lang="nb-NO" dirty="0"/>
              <a:t> being 740 920 </a:t>
            </a:r>
            <a:r>
              <a:rPr lang="nb-NO" dirty="0" err="1"/>
              <a:t>nt</a:t>
            </a:r>
            <a:r>
              <a:rPr lang="nb-NO" dirty="0"/>
              <a:t> (gene HS6ST3). </a:t>
            </a:r>
          </a:p>
          <a:p>
            <a:pPr>
              <a:spcAft>
                <a:spcPts val="1200"/>
              </a:spcAft>
            </a:pPr>
            <a:r>
              <a:rPr lang="nb-NO" dirty="0" err="1">
                <a:solidFill>
                  <a:srgbClr val="0070C0"/>
                </a:solidFill>
              </a:rPr>
              <a:t>Exon</a:t>
            </a:r>
            <a:r>
              <a:rPr lang="nb-NO" dirty="0">
                <a:solidFill>
                  <a:srgbClr val="0070C0"/>
                </a:solidFill>
              </a:rPr>
              <a:t> </a:t>
            </a:r>
            <a:r>
              <a:rPr lang="nb-NO" dirty="0" err="1">
                <a:solidFill>
                  <a:srgbClr val="0070C0"/>
                </a:solidFill>
              </a:rPr>
              <a:t>sizes</a:t>
            </a:r>
            <a:r>
              <a:rPr lang="nb-NO" dirty="0">
                <a:solidFill>
                  <a:srgbClr val="0070C0"/>
                </a:solidFill>
              </a:rPr>
              <a:t> </a:t>
            </a:r>
            <a:r>
              <a:rPr lang="nb-NO" dirty="0" err="1">
                <a:solidFill>
                  <a:srgbClr val="0070C0"/>
                </a:solidFill>
              </a:rPr>
              <a:t>are</a:t>
            </a:r>
            <a:r>
              <a:rPr lang="nb-NO" dirty="0">
                <a:solidFill>
                  <a:srgbClr val="0070C0"/>
                </a:solidFill>
              </a:rPr>
              <a:t> more </a:t>
            </a:r>
            <a:r>
              <a:rPr lang="nb-NO" dirty="0" err="1">
                <a:solidFill>
                  <a:srgbClr val="0070C0"/>
                </a:solidFill>
              </a:rPr>
              <a:t>comparable</a:t>
            </a:r>
            <a:r>
              <a:rPr lang="nb-NO" dirty="0">
                <a:solidFill>
                  <a:srgbClr val="0070C0"/>
                </a:solidFill>
              </a:rPr>
              <a:t> (have less </a:t>
            </a:r>
            <a:r>
              <a:rPr lang="nb-NO" dirty="0" err="1">
                <a:solidFill>
                  <a:srgbClr val="0070C0"/>
                </a:solidFill>
              </a:rPr>
              <a:t>variation</a:t>
            </a:r>
            <a:r>
              <a:rPr lang="nb-NO" dirty="0">
                <a:solidFill>
                  <a:srgbClr val="0070C0"/>
                </a:solidFill>
              </a:rPr>
              <a:t>).</a:t>
            </a:r>
          </a:p>
          <a:p>
            <a:pPr>
              <a:spcAft>
                <a:spcPts val="1200"/>
              </a:spcAft>
            </a:pPr>
            <a:r>
              <a:rPr lang="nb-NO" dirty="0"/>
              <a:t>A </a:t>
            </a:r>
            <a:r>
              <a:rPr lang="nb-NO" dirty="0" err="1"/>
              <a:t>maximum</a:t>
            </a:r>
            <a:r>
              <a:rPr lang="nb-NO" dirty="0"/>
              <a:t> </a:t>
            </a:r>
            <a:r>
              <a:rPr lang="nb-NO" dirty="0" err="1"/>
              <a:t>intron</a:t>
            </a:r>
            <a:r>
              <a:rPr lang="nb-NO" dirty="0"/>
              <a:t> </a:t>
            </a:r>
            <a:r>
              <a:rPr lang="nb-NO" dirty="0" err="1"/>
              <a:t>length</a:t>
            </a:r>
            <a:r>
              <a:rPr lang="nb-NO" dirty="0"/>
              <a:t> </a:t>
            </a:r>
            <a:r>
              <a:rPr lang="nb-NO" dirty="0" err="1"/>
              <a:t>of</a:t>
            </a:r>
            <a:r>
              <a:rPr lang="nb-NO" dirty="0"/>
              <a:t> 20 000nt </a:t>
            </a:r>
            <a:r>
              <a:rPr lang="nb-NO" dirty="0" err="1"/>
              <a:t>includes</a:t>
            </a:r>
            <a:r>
              <a:rPr lang="nb-NO" dirty="0"/>
              <a:t> 90% </a:t>
            </a:r>
            <a:r>
              <a:rPr lang="nb-NO" dirty="0" err="1"/>
              <a:t>of</a:t>
            </a:r>
            <a:r>
              <a:rPr lang="nb-NO" dirty="0"/>
              <a:t> human </a:t>
            </a:r>
            <a:r>
              <a:rPr lang="nb-NO" dirty="0" err="1"/>
              <a:t>introns</a:t>
            </a:r>
            <a:endParaRPr lang="nb-NO" dirty="0"/>
          </a:p>
          <a:p>
            <a:pPr>
              <a:spcAft>
                <a:spcPts val="1200"/>
              </a:spcAft>
            </a:pPr>
            <a:r>
              <a:rPr lang="nb-NO" dirty="0" err="1">
                <a:solidFill>
                  <a:srgbClr val="0070C0"/>
                </a:solidFill>
              </a:rPr>
              <a:t>Splice-sites</a:t>
            </a:r>
            <a:r>
              <a:rPr lang="nb-NO" dirty="0">
                <a:solidFill>
                  <a:srgbClr val="0070C0"/>
                </a:solidFill>
              </a:rPr>
              <a:t> </a:t>
            </a:r>
            <a:r>
              <a:rPr lang="nb-NO" dirty="0" err="1">
                <a:solidFill>
                  <a:srgbClr val="0070C0"/>
                </a:solidFill>
              </a:rPr>
              <a:t>can</a:t>
            </a:r>
            <a:r>
              <a:rPr lang="nb-NO" dirty="0">
                <a:solidFill>
                  <a:srgbClr val="0070C0"/>
                </a:solidFill>
              </a:rPr>
              <a:t> </a:t>
            </a:r>
            <a:r>
              <a:rPr lang="nb-NO" dirty="0" err="1">
                <a:solidFill>
                  <a:srgbClr val="0070C0"/>
                </a:solidFill>
              </a:rPr>
              <a:t>partly</a:t>
            </a:r>
            <a:r>
              <a:rPr lang="nb-NO" dirty="0">
                <a:solidFill>
                  <a:srgbClr val="0070C0"/>
                </a:solidFill>
              </a:rPr>
              <a:t> be </a:t>
            </a:r>
            <a:r>
              <a:rPr lang="nb-NO" dirty="0" err="1">
                <a:solidFill>
                  <a:srgbClr val="0070C0"/>
                </a:solidFill>
              </a:rPr>
              <a:t>determined</a:t>
            </a:r>
            <a:r>
              <a:rPr lang="nb-NO" dirty="0">
                <a:solidFill>
                  <a:srgbClr val="0070C0"/>
                </a:solidFill>
              </a:rPr>
              <a:t> by </a:t>
            </a:r>
            <a:r>
              <a:rPr lang="nb-NO" dirty="0" err="1">
                <a:solidFill>
                  <a:srgbClr val="0070C0"/>
                </a:solidFill>
              </a:rPr>
              <a:t>nucleotide</a:t>
            </a:r>
            <a:r>
              <a:rPr lang="nb-NO" dirty="0">
                <a:solidFill>
                  <a:srgbClr val="0070C0"/>
                </a:solidFill>
              </a:rPr>
              <a:t> </a:t>
            </a:r>
            <a:r>
              <a:rPr lang="nb-NO" dirty="0" err="1">
                <a:solidFill>
                  <a:srgbClr val="0070C0"/>
                </a:solidFill>
              </a:rPr>
              <a:t>sequence</a:t>
            </a:r>
            <a:r>
              <a:rPr lang="nb-NO" dirty="0">
                <a:solidFill>
                  <a:srgbClr val="0070C0"/>
                </a:solidFill>
              </a:rPr>
              <a:t>, </a:t>
            </a:r>
            <a:r>
              <a:rPr lang="nb-NO" dirty="0" err="1">
                <a:solidFill>
                  <a:srgbClr val="0070C0"/>
                </a:solidFill>
              </a:rPr>
              <a:t>however</a:t>
            </a:r>
            <a:r>
              <a:rPr lang="nb-NO" dirty="0">
                <a:solidFill>
                  <a:srgbClr val="0070C0"/>
                </a:solidFill>
              </a:rPr>
              <a:t> </a:t>
            </a:r>
            <a:r>
              <a:rPr lang="nb-NO" dirty="0" err="1">
                <a:solidFill>
                  <a:srgbClr val="0070C0"/>
                </a:solidFill>
              </a:rPr>
              <a:t>these</a:t>
            </a:r>
            <a:r>
              <a:rPr lang="nb-NO" dirty="0">
                <a:solidFill>
                  <a:srgbClr val="0070C0"/>
                </a:solidFill>
              </a:rPr>
              <a:t> </a:t>
            </a:r>
            <a:r>
              <a:rPr lang="nb-NO" dirty="0" err="1">
                <a:solidFill>
                  <a:srgbClr val="0070C0"/>
                </a:solidFill>
              </a:rPr>
              <a:t>sequences</a:t>
            </a:r>
            <a:r>
              <a:rPr lang="nb-NO" dirty="0">
                <a:solidFill>
                  <a:srgbClr val="0070C0"/>
                </a:solidFill>
              </a:rPr>
              <a:t> </a:t>
            </a:r>
            <a:r>
              <a:rPr lang="nb-NO" dirty="0" err="1">
                <a:solidFill>
                  <a:srgbClr val="0070C0"/>
                </a:solidFill>
              </a:rPr>
              <a:t>are</a:t>
            </a:r>
            <a:r>
              <a:rPr lang="nb-NO" dirty="0">
                <a:solidFill>
                  <a:srgbClr val="0070C0"/>
                </a:solidFill>
              </a:rPr>
              <a:t> </a:t>
            </a:r>
            <a:r>
              <a:rPr lang="nb-NO" dirty="0" err="1">
                <a:solidFill>
                  <a:srgbClr val="0070C0"/>
                </a:solidFill>
              </a:rPr>
              <a:t>degenerate</a:t>
            </a:r>
            <a:r>
              <a:rPr lang="nb-NO" dirty="0">
                <a:solidFill>
                  <a:srgbClr val="0070C0"/>
                </a:solidFill>
              </a:rPr>
              <a:t> and </a:t>
            </a:r>
            <a:r>
              <a:rPr lang="nb-NO" dirty="0" err="1">
                <a:solidFill>
                  <a:srgbClr val="0070C0"/>
                </a:solidFill>
              </a:rPr>
              <a:t>difficult</a:t>
            </a:r>
            <a:r>
              <a:rPr lang="nb-NO" dirty="0">
                <a:solidFill>
                  <a:srgbClr val="0070C0"/>
                </a:solidFill>
              </a:rPr>
              <a:t> to </a:t>
            </a:r>
            <a:r>
              <a:rPr lang="nb-NO" dirty="0" err="1">
                <a:solidFill>
                  <a:srgbClr val="0070C0"/>
                </a:solidFill>
              </a:rPr>
              <a:t>predict</a:t>
            </a:r>
            <a:endParaRPr lang="nb-NO" dirty="0">
              <a:solidFill>
                <a:srgbClr val="0070C0"/>
              </a:solidFill>
            </a:endParaRPr>
          </a:p>
          <a:p>
            <a:pPr>
              <a:spcAft>
                <a:spcPts val="1200"/>
              </a:spcAft>
            </a:pPr>
            <a:r>
              <a:rPr lang="nb-NO" dirty="0" err="1"/>
              <a:t>Mutations</a:t>
            </a:r>
            <a:r>
              <a:rPr lang="nb-NO" dirty="0"/>
              <a:t> in </a:t>
            </a:r>
            <a:r>
              <a:rPr lang="nb-NO" dirty="0" err="1"/>
              <a:t>splice</a:t>
            </a:r>
            <a:r>
              <a:rPr lang="nb-NO" dirty="0"/>
              <a:t> </a:t>
            </a:r>
            <a:r>
              <a:rPr lang="nb-NO" dirty="0" err="1"/>
              <a:t>sites</a:t>
            </a:r>
            <a:r>
              <a:rPr lang="nb-NO" dirty="0"/>
              <a:t>. May lead to </a:t>
            </a:r>
            <a:r>
              <a:rPr lang="nb-NO" dirty="0" err="1"/>
              <a:t>exclusion</a:t>
            </a:r>
            <a:r>
              <a:rPr lang="nb-NO" dirty="0"/>
              <a:t> </a:t>
            </a:r>
            <a:r>
              <a:rPr lang="nb-NO" dirty="0" err="1"/>
              <a:t>of</a:t>
            </a:r>
            <a:r>
              <a:rPr lang="nb-NO" dirty="0"/>
              <a:t> </a:t>
            </a:r>
            <a:r>
              <a:rPr lang="nb-NO" dirty="0" err="1"/>
              <a:t>the</a:t>
            </a:r>
            <a:r>
              <a:rPr lang="nb-NO" dirty="0"/>
              <a:t> </a:t>
            </a:r>
            <a:r>
              <a:rPr lang="nb-NO" dirty="0" err="1"/>
              <a:t>splice-site</a:t>
            </a:r>
            <a:r>
              <a:rPr lang="nb-NO" dirty="0"/>
              <a:t> or </a:t>
            </a:r>
            <a:r>
              <a:rPr lang="nb-NO" dirty="0" err="1"/>
              <a:t>selection</a:t>
            </a:r>
            <a:r>
              <a:rPr lang="nb-NO" dirty="0"/>
              <a:t> </a:t>
            </a:r>
            <a:r>
              <a:rPr lang="nb-NO" dirty="0" err="1"/>
              <a:t>of</a:t>
            </a:r>
            <a:r>
              <a:rPr lang="nb-NO" dirty="0"/>
              <a:t> an alternative </a:t>
            </a:r>
            <a:r>
              <a:rPr lang="nb-NO" dirty="0" err="1"/>
              <a:t>splice</a:t>
            </a:r>
            <a:r>
              <a:rPr lang="nb-NO" dirty="0"/>
              <a:t> </a:t>
            </a:r>
            <a:r>
              <a:rPr lang="nb-NO" dirty="0" err="1"/>
              <a:t>site</a:t>
            </a:r>
            <a:r>
              <a:rPr lang="nb-NO" dirty="0">
                <a:solidFill>
                  <a:srgbClr val="0070C0"/>
                </a:solidFill>
              </a:rPr>
              <a:t> </a:t>
            </a:r>
            <a:r>
              <a:rPr lang="nb-NO" dirty="0">
                <a:solidFill>
                  <a:schemeClr val="bg1">
                    <a:lumMod val="50000"/>
                  </a:schemeClr>
                </a:solidFill>
              </a:rPr>
              <a:t>(</a:t>
            </a:r>
            <a:r>
              <a:rPr lang="nb-NO" i="1" dirty="0" err="1">
                <a:solidFill>
                  <a:schemeClr val="bg1">
                    <a:lumMod val="50000"/>
                  </a:schemeClr>
                </a:solidFill>
              </a:rPr>
              <a:t>actually</a:t>
            </a:r>
            <a:r>
              <a:rPr lang="nb-NO" i="1" dirty="0">
                <a:solidFill>
                  <a:schemeClr val="bg1">
                    <a:lumMod val="50000"/>
                  </a:schemeClr>
                </a:solidFill>
              </a:rPr>
              <a:t> </a:t>
            </a:r>
            <a:r>
              <a:rPr lang="nb-NO" i="1" dirty="0" err="1">
                <a:solidFill>
                  <a:schemeClr val="bg1">
                    <a:lumMod val="50000"/>
                  </a:schemeClr>
                </a:solidFill>
              </a:rPr>
              <a:t>quite</a:t>
            </a:r>
            <a:r>
              <a:rPr lang="nb-NO" i="1" dirty="0">
                <a:solidFill>
                  <a:schemeClr val="bg1">
                    <a:lumMod val="50000"/>
                  </a:schemeClr>
                </a:solidFill>
              </a:rPr>
              <a:t> </a:t>
            </a:r>
            <a:r>
              <a:rPr lang="nb-NO" i="1" dirty="0" err="1">
                <a:solidFill>
                  <a:schemeClr val="bg1">
                    <a:lumMod val="50000"/>
                  </a:schemeClr>
                </a:solidFill>
              </a:rPr>
              <a:t>common</a:t>
            </a:r>
            <a:r>
              <a:rPr lang="nb-NO" i="1" dirty="0">
                <a:solidFill>
                  <a:schemeClr val="bg1">
                    <a:lumMod val="50000"/>
                  </a:schemeClr>
                </a:solidFill>
              </a:rPr>
              <a:t>…)</a:t>
            </a:r>
          </a:p>
          <a:p>
            <a:pPr>
              <a:spcAft>
                <a:spcPts val="1200"/>
              </a:spcAft>
            </a:pPr>
            <a:r>
              <a:rPr lang="nb-NO" dirty="0" err="1">
                <a:solidFill>
                  <a:srgbClr val="0070C0"/>
                </a:solidFill>
              </a:rPr>
              <a:t>Exon</a:t>
            </a:r>
            <a:r>
              <a:rPr lang="nb-NO" dirty="0">
                <a:solidFill>
                  <a:srgbClr val="0070C0"/>
                </a:solidFill>
              </a:rPr>
              <a:t> and </a:t>
            </a:r>
            <a:r>
              <a:rPr lang="nb-NO" dirty="0" err="1">
                <a:solidFill>
                  <a:srgbClr val="0070C0"/>
                </a:solidFill>
              </a:rPr>
              <a:t>intron</a:t>
            </a:r>
            <a:r>
              <a:rPr lang="nb-NO" dirty="0">
                <a:solidFill>
                  <a:srgbClr val="0070C0"/>
                </a:solidFill>
              </a:rPr>
              <a:t> </a:t>
            </a:r>
            <a:r>
              <a:rPr lang="nb-NO" dirty="0" err="1">
                <a:solidFill>
                  <a:srgbClr val="0070C0"/>
                </a:solidFill>
              </a:rPr>
              <a:t>enhancers</a:t>
            </a:r>
            <a:r>
              <a:rPr lang="nb-NO" dirty="0">
                <a:solidFill>
                  <a:srgbClr val="0070C0"/>
                </a:solidFill>
              </a:rPr>
              <a:t>/</a:t>
            </a:r>
            <a:r>
              <a:rPr lang="nb-NO" dirty="0" err="1">
                <a:solidFill>
                  <a:srgbClr val="0070C0"/>
                </a:solidFill>
              </a:rPr>
              <a:t>silencers</a:t>
            </a:r>
            <a:r>
              <a:rPr lang="nb-NO" dirty="0">
                <a:solidFill>
                  <a:srgbClr val="0070C0"/>
                </a:solidFill>
              </a:rPr>
              <a:t>: </a:t>
            </a:r>
            <a:r>
              <a:rPr lang="nb-NO" dirty="0" err="1">
                <a:solidFill>
                  <a:srgbClr val="0070C0"/>
                </a:solidFill>
              </a:rPr>
              <a:t>Sequence</a:t>
            </a:r>
            <a:r>
              <a:rPr lang="nb-NO" dirty="0">
                <a:solidFill>
                  <a:srgbClr val="0070C0"/>
                </a:solidFill>
              </a:rPr>
              <a:t> elements </a:t>
            </a:r>
            <a:r>
              <a:rPr lang="nb-NO" dirty="0" err="1">
                <a:solidFill>
                  <a:srgbClr val="0070C0"/>
                </a:solidFill>
              </a:rPr>
              <a:t>near</a:t>
            </a:r>
            <a:r>
              <a:rPr lang="nb-NO" dirty="0">
                <a:solidFill>
                  <a:srgbClr val="0070C0"/>
                </a:solidFill>
              </a:rPr>
              <a:t> </a:t>
            </a:r>
            <a:r>
              <a:rPr lang="nb-NO" dirty="0" err="1">
                <a:solidFill>
                  <a:srgbClr val="0070C0"/>
                </a:solidFill>
              </a:rPr>
              <a:t>exon</a:t>
            </a:r>
            <a:r>
              <a:rPr lang="nb-NO" dirty="0">
                <a:solidFill>
                  <a:srgbClr val="0070C0"/>
                </a:solidFill>
              </a:rPr>
              <a:t>/</a:t>
            </a:r>
            <a:r>
              <a:rPr lang="nb-NO" dirty="0" err="1">
                <a:solidFill>
                  <a:srgbClr val="0070C0"/>
                </a:solidFill>
              </a:rPr>
              <a:t>intron</a:t>
            </a:r>
            <a:r>
              <a:rPr lang="nb-NO" dirty="0">
                <a:solidFill>
                  <a:srgbClr val="0070C0"/>
                </a:solidFill>
              </a:rPr>
              <a:t> junctions </a:t>
            </a:r>
            <a:r>
              <a:rPr lang="nb-NO" dirty="0" err="1">
                <a:solidFill>
                  <a:srgbClr val="0070C0"/>
                </a:solidFill>
              </a:rPr>
              <a:t>which</a:t>
            </a:r>
            <a:r>
              <a:rPr lang="nb-NO" dirty="0">
                <a:solidFill>
                  <a:srgbClr val="0070C0"/>
                </a:solidFill>
              </a:rPr>
              <a:t> </a:t>
            </a:r>
            <a:r>
              <a:rPr lang="nb-NO" dirty="0" err="1">
                <a:solidFill>
                  <a:srgbClr val="0070C0"/>
                </a:solidFill>
              </a:rPr>
              <a:t>enhance</a:t>
            </a:r>
            <a:r>
              <a:rPr lang="nb-NO" dirty="0">
                <a:solidFill>
                  <a:srgbClr val="0070C0"/>
                </a:solidFill>
              </a:rPr>
              <a:t>/</a:t>
            </a:r>
            <a:r>
              <a:rPr lang="nb-NO" dirty="0" err="1">
                <a:solidFill>
                  <a:srgbClr val="0070C0"/>
                </a:solidFill>
              </a:rPr>
              <a:t>supress</a:t>
            </a:r>
            <a:r>
              <a:rPr lang="nb-NO" dirty="0">
                <a:solidFill>
                  <a:srgbClr val="0070C0"/>
                </a:solidFill>
              </a:rPr>
              <a:t> a </a:t>
            </a:r>
            <a:r>
              <a:rPr lang="nb-NO" dirty="0" err="1">
                <a:solidFill>
                  <a:srgbClr val="0070C0"/>
                </a:solidFill>
              </a:rPr>
              <a:t>spesific</a:t>
            </a:r>
            <a:r>
              <a:rPr lang="nb-NO" dirty="0">
                <a:solidFill>
                  <a:srgbClr val="0070C0"/>
                </a:solidFill>
              </a:rPr>
              <a:t> </a:t>
            </a:r>
            <a:r>
              <a:rPr lang="nb-NO" dirty="0" err="1">
                <a:solidFill>
                  <a:srgbClr val="0070C0"/>
                </a:solidFill>
              </a:rPr>
              <a:t>splicing</a:t>
            </a:r>
            <a:r>
              <a:rPr lang="nb-NO" dirty="0">
                <a:solidFill>
                  <a:srgbClr val="0070C0"/>
                </a:solidFill>
              </a:rPr>
              <a:t> </a:t>
            </a:r>
            <a:r>
              <a:rPr lang="nb-NO" dirty="0" err="1">
                <a:solidFill>
                  <a:srgbClr val="0070C0"/>
                </a:solidFill>
              </a:rPr>
              <a:t>event</a:t>
            </a:r>
            <a:endParaRPr lang="nb-NO" dirty="0">
              <a:solidFill>
                <a:srgbClr val="0070C0"/>
              </a:solidFill>
            </a:endParaRPr>
          </a:p>
          <a:p>
            <a:pPr>
              <a:spcAft>
                <a:spcPts val="1200"/>
              </a:spcAft>
            </a:pPr>
            <a:endParaRPr lang="nb-NO" i="1" dirty="0">
              <a:solidFill>
                <a:schemeClr val="bg1">
                  <a:lumMod val="50000"/>
                </a:schemeClr>
              </a:solidFill>
            </a:endParaRPr>
          </a:p>
          <a:p>
            <a:pPr>
              <a:spcAft>
                <a:spcPts val="1200"/>
              </a:spcAft>
            </a:pPr>
            <a:endParaRPr lang="nb-NO" dirty="0"/>
          </a:p>
        </p:txBody>
      </p:sp>
      <p:sp>
        <p:nvSpPr>
          <p:cNvPr id="5" name="TextBox 4"/>
          <p:cNvSpPr txBox="1"/>
          <p:nvPr/>
        </p:nvSpPr>
        <p:spPr>
          <a:xfrm>
            <a:off x="7309681" y="116632"/>
            <a:ext cx="1691680" cy="461665"/>
          </a:xfrm>
          <a:prstGeom prst="rect">
            <a:avLst/>
          </a:prstGeom>
          <a:noFill/>
          <a:ln>
            <a:solidFill>
              <a:schemeClr val="tx1"/>
            </a:solidFill>
          </a:ln>
        </p:spPr>
        <p:txBody>
          <a:bodyPr wrap="square" rtlCol="0">
            <a:spAutoFit/>
          </a:bodyPr>
          <a:lstStyle/>
          <a:p>
            <a:r>
              <a:rPr lang="nb-NO" sz="1200" dirty="0" err="1"/>
              <a:t>Blencowe</a:t>
            </a:r>
            <a:r>
              <a:rPr lang="nb-NO" sz="1200" dirty="0"/>
              <a:t>, 2006, Cell</a:t>
            </a:r>
          </a:p>
          <a:p>
            <a:r>
              <a:rPr lang="nb-NO" sz="1200" dirty="0" err="1"/>
              <a:t>Matlin</a:t>
            </a:r>
            <a:r>
              <a:rPr lang="nb-NO" sz="1200" dirty="0"/>
              <a:t>, 2005, Nature</a:t>
            </a:r>
          </a:p>
        </p:txBody>
      </p:sp>
    </p:spTree>
    <p:extLst>
      <p:ext uri="{BB962C8B-B14F-4D97-AF65-F5344CB8AC3E}">
        <p14:creationId xmlns:p14="http://schemas.microsoft.com/office/powerpoint/2010/main" val="1086216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5777</Words>
  <Application>Microsoft Macintosh PowerPoint</Application>
  <PresentationFormat>On-screen Show (4:3)</PresentationFormat>
  <Paragraphs>672</Paragraphs>
  <Slides>50</Slides>
  <Notes>49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50</vt:i4>
      </vt:variant>
    </vt:vector>
  </HeadingPairs>
  <TitlesOfParts>
    <vt:vector size="53" baseType="lpstr">
      <vt:lpstr>Arial</vt:lpstr>
      <vt:lpstr>Calibri</vt:lpstr>
      <vt:lpstr>Office Theme</vt:lpstr>
      <vt:lpstr>RNA-Seq, what do we actually find?  ..and what is the biology behind it?</vt:lpstr>
      <vt:lpstr>Exciting times! Isoforms, gene fusions and chimeric transcripts – a gene is more than a gene!</vt:lpstr>
      <vt:lpstr>Exciting times! Isoforms, gene fusions and chimeric transcripts – a gene is more than a gene!</vt:lpstr>
      <vt:lpstr>Sobering times? ECCB18 – Athens September 2018</vt:lpstr>
      <vt:lpstr>Alternative splicing – The model</vt:lpstr>
      <vt:lpstr>Alternative splicing – The reality</vt:lpstr>
      <vt:lpstr>Alternative splicing – Take Home Message</vt:lpstr>
      <vt:lpstr>Modes of alternative splicing</vt:lpstr>
      <vt:lpstr>Alternative splicing – «Fun» facts</vt:lpstr>
      <vt:lpstr>Splicing enhancers</vt:lpstr>
      <vt:lpstr>Exon skipping – an example</vt:lpstr>
      <vt:lpstr>Exon skipping – an example</vt:lpstr>
      <vt:lpstr>Exon skipping – an example</vt:lpstr>
      <vt:lpstr>Exon skipping – an example</vt:lpstr>
      <vt:lpstr>Alternative transcription start sites (TSS)</vt:lpstr>
      <vt:lpstr>FANTOM5</vt:lpstr>
      <vt:lpstr>Alternative Poly-adenylation (APA)</vt:lpstr>
      <vt:lpstr>APA Dynamics and Proliferation</vt:lpstr>
      <vt:lpstr>APA Dynamics and Proliferation</vt:lpstr>
      <vt:lpstr>«Read-through» gene fusions</vt:lpstr>
      <vt:lpstr>Single nucleotide substitusions - Mutations</vt:lpstr>
      <vt:lpstr>Single Nucleotide Substituions – RNA editing</vt:lpstr>
      <vt:lpstr>Single Nucleotide Substituions – RNA editing</vt:lpstr>
      <vt:lpstr>Single Nucleotide Substituions – RNA editing</vt:lpstr>
      <vt:lpstr>Single Nucleotide Substituions – RNA editing</vt:lpstr>
      <vt:lpstr>Effects of nucleotide substitusions</vt:lpstr>
      <vt:lpstr>Cooperative effects of isoforms, expression changes and mutations – an example from cancer metabolism</vt:lpstr>
      <vt:lpstr>Cooperative effects of isoforms, expression changes and mutations – an example from cancer metabolism</vt:lpstr>
      <vt:lpstr>Cooperative effects of isoforms, expression changes and mutations – an example from cancer metabolism</vt:lpstr>
      <vt:lpstr>Cooperative effects of isoforms, expression changes and mutations – an example from cancer metabolism</vt:lpstr>
      <vt:lpstr>Cooperative effects of isoforms, expression changes and mutations – an example from cancer metabolism</vt:lpstr>
      <vt:lpstr>Isoforms with opposing roles</vt:lpstr>
      <vt:lpstr>Regulation of VEGF isoforms</vt:lpstr>
      <vt:lpstr>Gene fusions</vt:lpstr>
      <vt:lpstr>Homologous recombination (HR)</vt:lpstr>
      <vt:lpstr>Non-allelic homologous recombination (NAHR)</vt:lpstr>
      <vt:lpstr>Non-Homologous End Joining - NHEJ</vt:lpstr>
      <vt:lpstr>Non-Homologous End Joining - NHEJ</vt:lpstr>
      <vt:lpstr>Non-Homologous End Joining - NHEJ</vt:lpstr>
      <vt:lpstr>Aberrant expression of mitotic checkpoint genes </vt:lpstr>
      <vt:lpstr>Other suggested mechanism</vt:lpstr>
      <vt:lpstr>Genome Breakdown:  Chromothripsis</vt:lpstr>
      <vt:lpstr>Long non-coding RNA (lncRNA)</vt:lpstr>
      <vt:lpstr>Long non-coding RNA (lncRNA)</vt:lpstr>
      <vt:lpstr>LncRNA affect expression of nearby genes</vt:lpstr>
      <vt:lpstr>LncRNA – function:  importance for Embryonic Stem Cell (ESC) State </vt:lpstr>
      <vt:lpstr>Imprinting </vt:lpstr>
      <vt:lpstr>PowerPoint Presentation</vt:lpstr>
      <vt:lpstr>Various modes of lncRNA action (suggested)</vt:lpstr>
      <vt:lpstr>lncRNA scaffold - HOTAIR</vt:lpstr>
    </vt:vector>
  </TitlesOfParts>
  <Company>DMF</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Morten Beck Rye</dc:creator>
  <cp:lastModifiedBy>Microsoft Office User</cp:lastModifiedBy>
  <cp:revision>596</cp:revision>
  <cp:lastPrinted>2017-09-22T11:54:14Z</cp:lastPrinted>
  <dcterms:created xsi:type="dcterms:W3CDTF">2013-06-10T05:25:34Z</dcterms:created>
  <dcterms:modified xsi:type="dcterms:W3CDTF">2020-03-09T20:44:29Z</dcterms:modified>
</cp:coreProperties>
</file>