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86" r:id="rId6"/>
    <p:sldId id="261" r:id="rId7"/>
    <p:sldId id="263" r:id="rId8"/>
    <p:sldId id="285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90" r:id="rId26"/>
    <p:sldId id="279" r:id="rId27"/>
    <p:sldId id="289" r:id="rId28"/>
    <p:sldId id="288" r:id="rId29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313" autoAdjust="0"/>
  </p:normalViewPr>
  <p:slideViewPr>
    <p:cSldViewPr>
      <p:cViewPr varScale="1">
        <p:scale>
          <a:sx n="81" d="100"/>
          <a:sy n="81" d="100"/>
        </p:scale>
        <p:origin x="25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2DDA-F44B-49A4-8636-D4BBFFAF8274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654F9-1FAB-431F-87FE-3A35C73217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252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1314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Q: Not talk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strategies</a:t>
            </a:r>
            <a:r>
              <a:rPr lang="nb-NO" dirty="0"/>
              <a:t> for allele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. </a:t>
            </a:r>
            <a:r>
              <a:rPr lang="nb-NO" dirty="0" err="1"/>
              <a:t>Probably</a:t>
            </a:r>
            <a:r>
              <a:rPr lang="nb-NO" baseline="0" dirty="0"/>
              <a:t> by </a:t>
            </a:r>
            <a:r>
              <a:rPr lang="nb-NO" baseline="0" dirty="0" err="1"/>
              <a:t>looking</a:t>
            </a:r>
            <a:r>
              <a:rPr lang="nb-NO" baseline="0" dirty="0"/>
              <a:t> at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variation</a:t>
            </a:r>
            <a:r>
              <a:rPr lang="nb-NO" baseline="0" dirty="0"/>
              <a:t>?</a:t>
            </a:r>
          </a:p>
          <a:p>
            <a:endParaRPr lang="nb-NO" baseline="0" dirty="0"/>
          </a:p>
          <a:p>
            <a:r>
              <a:rPr lang="nb-NO" baseline="0" dirty="0" err="1"/>
              <a:t>Protocol</a:t>
            </a:r>
            <a:r>
              <a:rPr lang="nb-NO" baseline="0" dirty="0"/>
              <a:t> </a:t>
            </a:r>
            <a:r>
              <a:rPr lang="nb-NO" baseline="0" dirty="0" err="1"/>
              <a:t>differences</a:t>
            </a:r>
            <a:r>
              <a:rPr lang="nb-NO" baseline="0" dirty="0"/>
              <a:t> hampers </a:t>
            </a:r>
            <a:r>
              <a:rPr lang="nb-NO" baseline="0" dirty="0" err="1"/>
              <a:t>reproducability</a:t>
            </a:r>
            <a:r>
              <a:rPr lang="nb-NO" baseline="0" dirty="0"/>
              <a:t> in RNA-</a:t>
            </a:r>
            <a:r>
              <a:rPr lang="nb-NO" baseline="0" dirty="0" err="1"/>
              <a:t>Seq</a:t>
            </a:r>
            <a:r>
              <a:rPr lang="nb-NO" baseline="0" dirty="0"/>
              <a:t> as </a:t>
            </a:r>
            <a:r>
              <a:rPr lang="nb-NO" baseline="0" dirty="0" err="1"/>
              <a:t>well</a:t>
            </a:r>
            <a:r>
              <a:rPr lang="nb-NO" baseline="0" dirty="0"/>
              <a:t>!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874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First point: RNA-</a:t>
            </a:r>
            <a:r>
              <a:rPr lang="nb-NO" dirty="0" err="1"/>
              <a:t>Seq</a:t>
            </a:r>
            <a:r>
              <a:rPr lang="nb-NO" dirty="0"/>
              <a:t> is </a:t>
            </a:r>
            <a:r>
              <a:rPr lang="nb-NO" dirty="0" err="1"/>
              <a:t>better</a:t>
            </a:r>
            <a:r>
              <a:rPr lang="nb-NO" dirty="0"/>
              <a:t> at </a:t>
            </a:r>
            <a:r>
              <a:rPr lang="nb-NO" dirty="0" err="1"/>
              <a:t>this</a:t>
            </a:r>
            <a:r>
              <a:rPr lang="nb-NO" dirty="0"/>
              <a:t>. </a:t>
            </a:r>
            <a:r>
              <a:rPr lang="nb-NO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use</a:t>
            </a:r>
            <a:r>
              <a:rPr lang="nb-NO" baseline="0" dirty="0"/>
              <a:t> </a:t>
            </a:r>
            <a:r>
              <a:rPr lang="nb-NO" baseline="0" dirty="0" err="1"/>
              <a:t>counts</a:t>
            </a:r>
            <a:r>
              <a:rPr lang="nb-NO" baseline="0" dirty="0"/>
              <a:t> as a pseudo for relative </a:t>
            </a:r>
            <a:r>
              <a:rPr lang="nb-NO" baseline="0" dirty="0" err="1"/>
              <a:t>levels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transcripts</a:t>
            </a:r>
            <a:r>
              <a:rPr lang="nb-NO" baseline="0" dirty="0"/>
              <a:t> </a:t>
            </a:r>
            <a:r>
              <a:rPr lang="nb-NO" baseline="0" dirty="0" err="1"/>
              <a:t>within</a:t>
            </a:r>
            <a:r>
              <a:rPr lang="nb-NO" baseline="0" dirty="0"/>
              <a:t> a </a:t>
            </a:r>
            <a:r>
              <a:rPr lang="nb-NO" baseline="0" dirty="0" err="1"/>
              <a:t>coarse</a:t>
            </a:r>
            <a:r>
              <a:rPr lang="nb-NO" baseline="0" dirty="0"/>
              <a:t> </a:t>
            </a:r>
            <a:r>
              <a:rPr lang="nb-NO" baseline="0" dirty="0" err="1"/>
              <a:t>scale</a:t>
            </a:r>
            <a:r>
              <a:rPr lang="nb-NO" baseline="0" dirty="0"/>
              <a:t> (like 100 </a:t>
            </a:r>
            <a:r>
              <a:rPr lang="nb-NO" baseline="0" dirty="0" err="1"/>
              <a:t>vs</a:t>
            </a:r>
            <a:r>
              <a:rPr lang="nb-NO" baseline="0" dirty="0"/>
              <a:t> 1000 </a:t>
            </a:r>
            <a:r>
              <a:rPr lang="nb-NO" baseline="0" dirty="0" err="1"/>
              <a:t>vs</a:t>
            </a:r>
            <a:r>
              <a:rPr lang="nb-NO" baseline="0" dirty="0"/>
              <a:t> 10 000)</a:t>
            </a:r>
            <a:endParaRPr lang="nb-NO" dirty="0"/>
          </a:p>
          <a:p>
            <a:endParaRPr lang="nb-NO" dirty="0"/>
          </a:p>
          <a:p>
            <a:r>
              <a:rPr lang="nb-NO" dirty="0"/>
              <a:t>Du</a:t>
            </a:r>
            <a:r>
              <a:rPr lang="nb-NO" baseline="0" dirty="0"/>
              <a:t>e to </a:t>
            </a:r>
            <a:r>
              <a:rPr lang="nb-NO" baseline="0" dirty="0" err="1"/>
              <a:t>lack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information</a:t>
            </a:r>
            <a:r>
              <a:rPr lang="nb-NO" baseline="0" dirty="0"/>
              <a:t> on </a:t>
            </a:r>
            <a:r>
              <a:rPr lang="nb-NO" baseline="0" dirty="0" err="1"/>
              <a:t>what</a:t>
            </a:r>
            <a:r>
              <a:rPr lang="nb-NO" baseline="0" dirty="0"/>
              <a:t> is </a:t>
            </a:r>
            <a:r>
              <a:rPr lang="nb-NO" baseline="0" dirty="0" err="1"/>
              <a:t>actually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r>
              <a:rPr lang="nb-NO" baseline="0" dirty="0"/>
              <a:t> bias in RNA-</a:t>
            </a:r>
            <a:r>
              <a:rPr lang="nb-NO" baseline="0" dirty="0" err="1"/>
              <a:t>Seq</a:t>
            </a:r>
            <a:r>
              <a:rPr lang="nb-NO" baseline="0" dirty="0"/>
              <a:t> programs </a:t>
            </a:r>
            <a:r>
              <a:rPr lang="nb-NO" baseline="0" dirty="0" err="1"/>
              <a:t>usually</a:t>
            </a:r>
            <a:r>
              <a:rPr lang="nb-NO" baseline="0" dirty="0"/>
              <a:t> </a:t>
            </a:r>
            <a:r>
              <a:rPr lang="nb-NO" baseline="0" dirty="0" err="1"/>
              <a:t>assume</a:t>
            </a:r>
            <a:r>
              <a:rPr lang="nb-NO" baseline="0" dirty="0"/>
              <a:t> </a:t>
            </a:r>
            <a:r>
              <a:rPr lang="nb-NO" baseline="0" dirty="0" err="1"/>
              <a:t>equal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probability</a:t>
            </a:r>
            <a:r>
              <a:rPr lang="nb-NO" baseline="0" dirty="0"/>
              <a:t>. This </a:t>
            </a:r>
            <a:r>
              <a:rPr lang="nb-NO" baseline="0" dirty="0" err="1"/>
              <a:t>seems</a:t>
            </a:r>
            <a:r>
              <a:rPr lang="nb-NO" baseline="0" dirty="0"/>
              <a:t> to </a:t>
            </a:r>
            <a:r>
              <a:rPr lang="nb-NO" baseline="0" dirty="0" err="1"/>
              <a:t>work</a:t>
            </a:r>
            <a:r>
              <a:rPr lang="nb-NO" baseline="0" dirty="0"/>
              <a:t> </a:t>
            </a:r>
            <a:r>
              <a:rPr lang="nb-NO" baseline="0" dirty="0" err="1"/>
              <a:t>fairly</a:t>
            </a:r>
            <a:r>
              <a:rPr lang="nb-NO" baseline="0" dirty="0"/>
              <a:t> </a:t>
            </a:r>
            <a:r>
              <a:rPr lang="nb-NO" baseline="0" dirty="0" err="1"/>
              <a:t>well</a:t>
            </a:r>
            <a:r>
              <a:rPr lang="nb-NO" baseline="0" dirty="0"/>
              <a:t> (and is </a:t>
            </a:r>
            <a:r>
              <a:rPr lang="nb-NO" baseline="0" dirty="0" err="1"/>
              <a:t>reproducable</a:t>
            </a:r>
            <a:r>
              <a:rPr lang="nb-NO" baseline="0" dirty="0"/>
              <a:t>), so </a:t>
            </a:r>
            <a:r>
              <a:rPr lang="nb-NO" baseline="0" dirty="0" err="1"/>
              <a:t>could</a:t>
            </a:r>
            <a:r>
              <a:rPr lang="nb-NO" baseline="0" dirty="0"/>
              <a:t> </a:t>
            </a:r>
            <a:r>
              <a:rPr lang="nb-NO" baseline="0" dirty="0" err="1"/>
              <a:t>assume</a:t>
            </a:r>
            <a:r>
              <a:rPr lang="nb-NO" baseline="0" dirty="0"/>
              <a:t> it?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3948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Du</a:t>
            </a:r>
            <a:r>
              <a:rPr lang="nb-NO" baseline="0" dirty="0"/>
              <a:t>e to </a:t>
            </a:r>
            <a:r>
              <a:rPr lang="nb-NO" baseline="0" dirty="0" err="1"/>
              <a:t>lack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information</a:t>
            </a:r>
            <a:r>
              <a:rPr lang="nb-NO" baseline="0" dirty="0"/>
              <a:t> on </a:t>
            </a:r>
            <a:r>
              <a:rPr lang="nb-NO" baseline="0" dirty="0" err="1"/>
              <a:t>what</a:t>
            </a:r>
            <a:r>
              <a:rPr lang="nb-NO" baseline="0" dirty="0"/>
              <a:t> is </a:t>
            </a:r>
            <a:r>
              <a:rPr lang="nb-NO" baseline="0" dirty="0" err="1"/>
              <a:t>actually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r>
              <a:rPr lang="nb-NO" baseline="0" dirty="0"/>
              <a:t> bias in RNA-</a:t>
            </a:r>
            <a:r>
              <a:rPr lang="nb-NO" baseline="0" dirty="0" err="1"/>
              <a:t>Seq</a:t>
            </a:r>
            <a:r>
              <a:rPr lang="nb-NO" baseline="0" dirty="0"/>
              <a:t> programs </a:t>
            </a:r>
            <a:r>
              <a:rPr lang="nb-NO" baseline="0" dirty="0" err="1"/>
              <a:t>usually</a:t>
            </a:r>
            <a:r>
              <a:rPr lang="nb-NO" baseline="0" dirty="0"/>
              <a:t> </a:t>
            </a:r>
            <a:r>
              <a:rPr lang="nb-NO" baseline="0" dirty="0" err="1"/>
              <a:t>assume</a:t>
            </a:r>
            <a:r>
              <a:rPr lang="nb-NO" baseline="0" dirty="0"/>
              <a:t> </a:t>
            </a:r>
            <a:r>
              <a:rPr lang="nb-NO" baseline="0" dirty="0" err="1"/>
              <a:t>equal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probability</a:t>
            </a:r>
            <a:r>
              <a:rPr lang="nb-NO" baseline="0" dirty="0"/>
              <a:t>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3948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P1: </a:t>
            </a:r>
            <a:r>
              <a:rPr lang="nb-NO" dirty="0" err="1"/>
              <a:t>Standardized</a:t>
            </a:r>
            <a:r>
              <a:rPr lang="nb-NO" dirty="0"/>
              <a:t> in terms </a:t>
            </a:r>
            <a:r>
              <a:rPr lang="nb-NO" dirty="0" err="1"/>
              <a:t>of</a:t>
            </a:r>
            <a:r>
              <a:rPr lang="nb-NO" dirty="0"/>
              <a:t> genes. Not </a:t>
            </a:r>
            <a:r>
              <a:rPr lang="nb-NO" dirty="0" err="1"/>
              <a:t>yet</a:t>
            </a:r>
            <a:r>
              <a:rPr lang="nb-NO" dirty="0"/>
              <a:t> in terms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baseline="0" dirty="0"/>
              <a:t> and </a:t>
            </a:r>
            <a:r>
              <a:rPr lang="nb-NO" baseline="0" dirty="0" err="1"/>
              <a:t>splicing</a:t>
            </a:r>
            <a:endParaRPr lang="nb-NO" dirty="0"/>
          </a:p>
          <a:p>
            <a:endParaRPr lang="nb-NO" dirty="0"/>
          </a:p>
          <a:p>
            <a:r>
              <a:rPr lang="nb-NO" dirty="0"/>
              <a:t>P4: Sensitive? No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in MA, less </a:t>
            </a:r>
            <a:r>
              <a:rPr lang="nb-NO" dirty="0" err="1"/>
              <a:t>reuirements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secure</a:t>
            </a:r>
            <a:r>
              <a:rPr lang="nb-NO" baseline="0" dirty="0"/>
              <a:t> </a:t>
            </a:r>
            <a:r>
              <a:rPr lang="nb-NO" baseline="0" dirty="0" err="1"/>
              <a:t>storage</a:t>
            </a:r>
            <a:r>
              <a:rPr lang="nb-NO" baseline="0" dirty="0"/>
              <a:t> </a:t>
            </a:r>
            <a:r>
              <a:rPr lang="nb-NO" baseline="0" dirty="0" err="1"/>
              <a:t>etc</a:t>
            </a:r>
            <a:r>
              <a:rPr lang="nb-NO" baseline="0" dirty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7664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Depending</a:t>
            </a:r>
            <a:r>
              <a:rPr lang="nb-NO" baseline="0" dirty="0"/>
              <a:t> </a:t>
            </a:r>
            <a:r>
              <a:rPr lang="nb-NO" baseline="0" dirty="0" err="1"/>
              <a:t>on</a:t>
            </a:r>
            <a:r>
              <a:rPr lang="nb-NO" baseline="0" dirty="0"/>
              <a:t> </a:t>
            </a:r>
            <a:r>
              <a:rPr lang="nb-NO" baseline="0" dirty="0" err="1"/>
              <a:t>protocols</a:t>
            </a:r>
            <a:r>
              <a:rPr lang="nb-NO" baseline="0" dirty="0"/>
              <a:t>. </a:t>
            </a:r>
            <a:r>
              <a:rPr lang="nb-NO" baseline="0" dirty="0" err="1"/>
              <a:t>Depletion</a:t>
            </a:r>
            <a:r>
              <a:rPr lang="nb-NO" baseline="0" dirty="0"/>
              <a:t> at 5’end </a:t>
            </a:r>
            <a:r>
              <a:rPr lang="nb-NO" baseline="0" dirty="0" err="1"/>
              <a:t>of</a:t>
            </a:r>
            <a:r>
              <a:rPr lang="nb-NO" baseline="0" dirty="0"/>
              <a:t> genes. 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variations</a:t>
            </a:r>
            <a:r>
              <a:rPr lang="nb-NO" baseline="0" dirty="0"/>
              <a:t> in </a:t>
            </a:r>
            <a:r>
              <a:rPr lang="nb-NO" baseline="0" dirty="0" err="1"/>
              <a:t>exon</a:t>
            </a:r>
            <a:r>
              <a:rPr lang="nb-NO" baseline="0" dirty="0"/>
              <a:t> </a:t>
            </a:r>
            <a:r>
              <a:rPr lang="nb-NO" baseline="0" dirty="0" err="1"/>
              <a:t>abundance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0371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 err="1"/>
              <a:t>Remember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ribosomal is not </a:t>
            </a:r>
            <a:r>
              <a:rPr lang="nb-NO" baseline="0" dirty="0" err="1"/>
              <a:t>polyadenylated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 err="1"/>
              <a:t>Poly</a:t>
            </a:r>
            <a:r>
              <a:rPr lang="nb-NO" baseline="0" dirty="0"/>
              <a:t>-A </a:t>
            </a:r>
            <a:r>
              <a:rPr lang="nb-NO" baseline="0" dirty="0" err="1"/>
              <a:t>selection</a:t>
            </a:r>
            <a:r>
              <a:rPr lang="nb-NO" baseline="0" dirty="0"/>
              <a:t> </a:t>
            </a:r>
            <a:r>
              <a:rPr lang="nb-NO" baseline="0" dirty="0" err="1"/>
              <a:t>was</a:t>
            </a:r>
            <a:r>
              <a:rPr lang="nb-NO" baseline="0" dirty="0"/>
              <a:t> </a:t>
            </a:r>
            <a:r>
              <a:rPr lang="nb-NO" baseline="0" dirty="0" err="1"/>
              <a:t>common</a:t>
            </a:r>
            <a:r>
              <a:rPr lang="nb-NO" baseline="0" dirty="0"/>
              <a:t> in </a:t>
            </a:r>
            <a:r>
              <a:rPr lang="nb-NO" baseline="0" dirty="0" err="1"/>
              <a:t>the</a:t>
            </a:r>
            <a:r>
              <a:rPr lang="nb-NO" baseline="0" dirty="0"/>
              <a:t> first RNA-</a:t>
            </a:r>
            <a:r>
              <a:rPr lang="nb-NO" baseline="0" dirty="0" err="1"/>
              <a:t>Seq</a:t>
            </a:r>
            <a:r>
              <a:rPr lang="nb-NO" baseline="0" dirty="0"/>
              <a:t> </a:t>
            </a:r>
            <a:r>
              <a:rPr lang="nb-NO" baseline="0" dirty="0" err="1"/>
              <a:t>expriments</a:t>
            </a:r>
            <a:endParaRPr lang="nb-NO" baseline="0" dirty="0"/>
          </a:p>
          <a:p>
            <a:r>
              <a:rPr lang="nb-NO" baseline="0" dirty="0"/>
              <a:t>Ribosomal </a:t>
            </a:r>
            <a:r>
              <a:rPr lang="nb-NO" baseline="0" dirty="0" err="1"/>
              <a:t>depletion</a:t>
            </a:r>
            <a:r>
              <a:rPr lang="nb-NO" baseline="0" dirty="0"/>
              <a:t> is </a:t>
            </a:r>
            <a:r>
              <a:rPr lang="nb-NO" baseline="0" dirty="0" err="1"/>
              <a:t>becoming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more standard </a:t>
            </a:r>
            <a:r>
              <a:rPr lang="nb-NO" baseline="0" dirty="0" err="1"/>
              <a:t>method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 err="1"/>
              <a:t>Dnase</a:t>
            </a:r>
            <a:r>
              <a:rPr lang="nb-NO" baseline="0" dirty="0"/>
              <a:t> I </a:t>
            </a:r>
            <a:r>
              <a:rPr lang="nb-NO" baseline="0" dirty="0" err="1"/>
              <a:t>treatment</a:t>
            </a:r>
            <a:r>
              <a:rPr lang="nb-NO" baseline="0" dirty="0"/>
              <a:t> is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fragmentation</a:t>
            </a:r>
            <a:r>
              <a:rPr lang="nb-NO" baseline="0" dirty="0"/>
              <a:t> </a:t>
            </a:r>
            <a:r>
              <a:rPr lang="nb-NO" baseline="0" dirty="0" err="1"/>
              <a:t>method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 err="1"/>
              <a:t>Oligo</a:t>
            </a:r>
            <a:r>
              <a:rPr lang="nb-NO" baseline="0" dirty="0"/>
              <a:t>(</a:t>
            </a:r>
            <a:r>
              <a:rPr lang="nb-NO" baseline="0" dirty="0" err="1"/>
              <a:t>dT</a:t>
            </a:r>
            <a:r>
              <a:rPr lang="nb-NO" baseline="0" dirty="0"/>
              <a:t>) </a:t>
            </a:r>
            <a:r>
              <a:rPr lang="nb-NO" baseline="0" dirty="0" err="1"/>
              <a:t>selection</a:t>
            </a:r>
            <a:r>
              <a:rPr lang="nb-NO" baseline="0" dirty="0"/>
              <a:t> is a </a:t>
            </a:r>
            <a:r>
              <a:rPr lang="nb-NO" baseline="0" dirty="0" err="1"/>
              <a:t>method</a:t>
            </a:r>
            <a:r>
              <a:rPr lang="nb-NO" baseline="0" dirty="0"/>
              <a:t> to </a:t>
            </a:r>
            <a:r>
              <a:rPr lang="nb-NO" baseline="0" dirty="0" err="1"/>
              <a:t>select</a:t>
            </a:r>
            <a:r>
              <a:rPr lang="nb-NO" baseline="0" dirty="0"/>
              <a:t> </a:t>
            </a:r>
            <a:r>
              <a:rPr lang="nb-NO" baseline="0" dirty="0" err="1"/>
              <a:t>specific</a:t>
            </a:r>
            <a:r>
              <a:rPr lang="nb-NO" baseline="0" dirty="0"/>
              <a:t> RNAs (</a:t>
            </a:r>
            <a:r>
              <a:rPr lang="nb-NO" baseline="0" dirty="0" err="1"/>
              <a:t>don’t</a:t>
            </a:r>
            <a:r>
              <a:rPr lang="nb-NO" baseline="0" dirty="0"/>
              <a:t> have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details</a:t>
            </a:r>
            <a:r>
              <a:rPr lang="nb-NO" baseline="0" dirty="0"/>
              <a:t>). </a:t>
            </a:r>
            <a:r>
              <a:rPr lang="nb-NO" baseline="0" dirty="0" err="1"/>
              <a:t>Based</a:t>
            </a:r>
            <a:r>
              <a:rPr lang="nb-NO" baseline="0" dirty="0"/>
              <a:t> on </a:t>
            </a:r>
            <a:r>
              <a:rPr lang="nb-NO" baseline="0" dirty="0" err="1"/>
              <a:t>chromatography</a:t>
            </a:r>
            <a:r>
              <a:rPr lang="nb-NO" baseline="0" dirty="0"/>
              <a:t>..?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88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Base</a:t>
            </a:r>
            <a:r>
              <a:rPr lang="nb-NO" baseline="0" dirty="0" err="1"/>
              <a:t>d</a:t>
            </a:r>
            <a:r>
              <a:rPr lang="nb-NO" baseline="0" dirty="0"/>
              <a:t> on </a:t>
            </a:r>
            <a:r>
              <a:rPr lang="nb-NO" baseline="0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study</a:t>
            </a:r>
            <a:r>
              <a:rPr lang="nb-NO" baseline="0" dirty="0"/>
              <a:t>, most RNA-</a:t>
            </a:r>
            <a:r>
              <a:rPr lang="nb-NO" baseline="0" dirty="0" err="1"/>
              <a:t>entities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captured</a:t>
            </a:r>
            <a:r>
              <a:rPr lang="nb-NO" baseline="0" dirty="0"/>
              <a:t> by </a:t>
            </a:r>
            <a:r>
              <a:rPr lang="nb-NO" baseline="0" dirty="0" err="1"/>
              <a:t>Poly</a:t>
            </a:r>
            <a:r>
              <a:rPr lang="nb-NO" baseline="0" dirty="0"/>
              <a:t>-A+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PolyA</a:t>
            </a:r>
            <a:r>
              <a:rPr lang="nb-NO" dirty="0"/>
              <a:t>(-) </a:t>
            </a:r>
            <a:r>
              <a:rPr lang="nb-NO" dirty="0" err="1"/>
              <a:t>are</a:t>
            </a:r>
            <a:r>
              <a:rPr lang="nb-NO" dirty="0"/>
              <a:t> over-</a:t>
            </a:r>
            <a:r>
              <a:rPr lang="nb-NO" dirty="0" err="1"/>
              <a:t>represented</a:t>
            </a:r>
            <a:r>
              <a:rPr lang="nb-NO" baseline="0" dirty="0"/>
              <a:t> in </a:t>
            </a:r>
            <a:r>
              <a:rPr lang="nb-NO" baseline="0" dirty="0" err="1"/>
              <a:t>some</a:t>
            </a:r>
            <a:r>
              <a:rPr lang="nb-NO" baseline="0" dirty="0"/>
              <a:t> </a:t>
            </a:r>
            <a:r>
              <a:rPr lang="nb-NO" baseline="0" dirty="0" err="1"/>
              <a:t>functional</a:t>
            </a:r>
            <a:r>
              <a:rPr lang="nb-NO" baseline="0" dirty="0"/>
              <a:t> </a:t>
            </a:r>
            <a:r>
              <a:rPr lang="nb-NO" baseline="0" dirty="0" err="1"/>
              <a:t>categories</a:t>
            </a:r>
            <a:r>
              <a:rPr lang="nb-NO" baseline="0" dirty="0"/>
              <a:t> (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bimorphic</a:t>
            </a:r>
            <a:r>
              <a:rPr lang="nb-NO" baseline="0" dirty="0"/>
              <a:t> </a:t>
            </a:r>
            <a:r>
              <a:rPr lang="nb-NO" baseline="0" dirty="0" err="1"/>
              <a:t>transcripts</a:t>
            </a:r>
            <a:r>
              <a:rPr lang="nb-NO" baseline="0" dirty="0"/>
              <a:t>?)</a:t>
            </a:r>
          </a:p>
          <a:p>
            <a:endParaRPr lang="nb-NO" baseline="0" dirty="0"/>
          </a:p>
          <a:p>
            <a:r>
              <a:rPr lang="nb-NO" baseline="0" dirty="0"/>
              <a:t>By most </a:t>
            </a:r>
            <a:r>
              <a:rPr lang="nb-NO" baseline="0" dirty="0" err="1"/>
              <a:t>transcripts</a:t>
            </a:r>
            <a:r>
              <a:rPr lang="nb-NO" baseline="0" dirty="0"/>
              <a:t> </a:t>
            </a:r>
            <a:r>
              <a:rPr lang="nb-NO" baseline="0" dirty="0" err="1"/>
              <a:t>we</a:t>
            </a:r>
            <a:r>
              <a:rPr lang="nb-NO" baseline="0" dirty="0"/>
              <a:t> </a:t>
            </a:r>
            <a:r>
              <a:rPr lang="nb-NO" baseline="0" dirty="0" err="1"/>
              <a:t>don’t</a:t>
            </a:r>
            <a:r>
              <a:rPr lang="nb-NO" baseline="0" dirty="0"/>
              <a:t> </a:t>
            </a:r>
            <a:r>
              <a:rPr lang="nb-NO" baseline="0" dirty="0" err="1"/>
              <a:t>mean</a:t>
            </a:r>
            <a:r>
              <a:rPr lang="nb-NO" baseline="0" dirty="0"/>
              <a:t> most </a:t>
            </a:r>
            <a:r>
              <a:rPr lang="nb-NO" baseline="0" dirty="0" err="1"/>
              <a:t>transcripts</a:t>
            </a:r>
            <a:r>
              <a:rPr lang="nb-NO" baseline="0" dirty="0"/>
              <a:t> in general, </a:t>
            </a:r>
            <a:r>
              <a:rPr lang="nb-NO" baseline="0" dirty="0" err="1"/>
              <a:t>but</a:t>
            </a:r>
            <a:r>
              <a:rPr lang="nb-NO" baseline="0" dirty="0"/>
              <a:t> most </a:t>
            </a:r>
            <a:r>
              <a:rPr lang="nb-NO" baseline="0" dirty="0" err="1"/>
              <a:t>unique</a:t>
            </a:r>
            <a:r>
              <a:rPr lang="nb-NO" baseline="0" dirty="0"/>
              <a:t> </a:t>
            </a:r>
            <a:r>
              <a:rPr lang="nb-NO" baseline="0" dirty="0" err="1"/>
              <a:t>transcripts</a:t>
            </a:r>
            <a:r>
              <a:rPr lang="nb-NO" baseline="0" dirty="0"/>
              <a:t> (</a:t>
            </a:r>
            <a:r>
              <a:rPr lang="nb-NO" baseline="0" dirty="0" err="1"/>
              <a:t>transcript</a:t>
            </a:r>
            <a:r>
              <a:rPr lang="nb-NO" baseline="0" dirty="0"/>
              <a:t> </a:t>
            </a:r>
            <a:r>
              <a:rPr lang="nb-NO" baseline="0" dirty="0" err="1"/>
              <a:t>identities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baseline="0" dirty="0"/>
              <a:t>(A </a:t>
            </a:r>
            <a:r>
              <a:rPr lang="nb-NO" baseline="0" dirty="0" err="1"/>
              <a:t>significant</a:t>
            </a:r>
            <a:r>
              <a:rPr lang="nb-NO" baseline="0" dirty="0"/>
              <a:t> </a:t>
            </a:r>
            <a:r>
              <a:rPr lang="nb-NO" baseline="0" dirty="0" err="1"/>
              <a:t>amount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transcripts</a:t>
            </a:r>
            <a:r>
              <a:rPr lang="nb-NO" baseline="0" dirty="0"/>
              <a:t> (25%?) </a:t>
            </a:r>
            <a:r>
              <a:rPr lang="nb-NO" baseline="0" dirty="0" err="1"/>
              <a:t>may</a:t>
            </a:r>
            <a:r>
              <a:rPr lang="nb-NO" baseline="0" dirty="0"/>
              <a:t> </a:t>
            </a:r>
            <a:r>
              <a:rPr lang="nb-NO" baseline="0" dirty="0" err="1"/>
              <a:t>contain</a:t>
            </a:r>
            <a:r>
              <a:rPr lang="nb-NO" baseline="0" dirty="0"/>
              <a:t> non-</a:t>
            </a:r>
            <a:r>
              <a:rPr lang="nb-NO" baseline="0" dirty="0" err="1"/>
              <a:t>classical</a:t>
            </a:r>
            <a:r>
              <a:rPr lang="nb-NO" baseline="0" dirty="0"/>
              <a:t>, </a:t>
            </a:r>
            <a:r>
              <a:rPr lang="nb-NO" baseline="0" dirty="0" err="1"/>
              <a:t>shorter</a:t>
            </a:r>
            <a:r>
              <a:rPr lang="nb-NO" baseline="0" dirty="0"/>
              <a:t> </a:t>
            </a:r>
            <a:r>
              <a:rPr lang="nb-NO" baseline="0" dirty="0" err="1"/>
              <a:t>poly</a:t>
            </a:r>
            <a:r>
              <a:rPr lang="nb-NO" baseline="0" dirty="0"/>
              <a:t>-A </a:t>
            </a:r>
            <a:r>
              <a:rPr lang="nb-NO" baseline="0" dirty="0" err="1"/>
              <a:t>tails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/>
              <a:t>(</a:t>
            </a:r>
            <a:r>
              <a:rPr lang="nb-NO" baseline="0" dirty="0" err="1"/>
              <a:t>Introns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lncRNA</a:t>
            </a:r>
            <a:r>
              <a:rPr lang="nb-NO" baseline="0" dirty="0"/>
              <a:t>, </a:t>
            </a:r>
            <a:r>
              <a:rPr lang="nb-NO" baseline="0" dirty="0" err="1"/>
              <a:t>usually</a:t>
            </a:r>
            <a:r>
              <a:rPr lang="nb-NO" baseline="0" dirty="0"/>
              <a:t> not </a:t>
            </a:r>
            <a:r>
              <a:rPr lang="nb-NO" baseline="0" dirty="0" err="1"/>
              <a:t>poly-adenylated</a:t>
            </a:r>
            <a:r>
              <a:rPr lang="nb-NO" baseline="0" dirty="0"/>
              <a:t> (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they</a:t>
            </a:r>
            <a:r>
              <a:rPr lang="nb-NO" baseline="0" dirty="0"/>
              <a:t> </a:t>
            </a:r>
            <a:r>
              <a:rPr lang="nb-NO" baseline="0" dirty="0" err="1"/>
              <a:t>capped</a:t>
            </a:r>
            <a:r>
              <a:rPr lang="nb-NO" baseline="0" dirty="0"/>
              <a:t>?))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6938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8114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8526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2019: Standard </a:t>
            </a:r>
            <a:r>
              <a:rPr lang="nb-NO" dirty="0" err="1"/>
              <a:t>now</a:t>
            </a:r>
            <a:r>
              <a:rPr lang="nb-NO" dirty="0"/>
              <a:t> 2x100 and 2x150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230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1104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2019: </a:t>
            </a:r>
            <a:r>
              <a:rPr lang="nb-NO" dirty="0" err="1"/>
              <a:t>targeted</a:t>
            </a:r>
            <a:r>
              <a:rPr lang="nb-NO" dirty="0"/>
              <a:t> </a:t>
            </a:r>
            <a:r>
              <a:rPr lang="nb-NO" dirty="0" err="1"/>
              <a:t>sequencing</a:t>
            </a:r>
            <a:r>
              <a:rPr lang="nb-NO" dirty="0"/>
              <a:t>.</a:t>
            </a:r>
            <a:r>
              <a:rPr lang="nb-NO" baseline="0" dirty="0"/>
              <a:t> </a:t>
            </a:r>
            <a:r>
              <a:rPr lang="nb-NO" baseline="0" dirty="0" err="1"/>
              <a:t>Becomes</a:t>
            </a:r>
            <a:r>
              <a:rPr lang="nb-NO" baseline="0" dirty="0"/>
              <a:t> more </a:t>
            </a:r>
            <a:r>
              <a:rPr lang="nb-NO" baseline="0" dirty="0" err="1"/>
              <a:t>popular</a:t>
            </a:r>
            <a:r>
              <a:rPr lang="nb-NO" baseline="0" dirty="0"/>
              <a:t> </a:t>
            </a:r>
            <a:r>
              <a:rPr lang="nb-NO" baseline="0" dirty="0" err="1"/>
              <a:t>again</a:t>
            </a:r>
            <a:r>
              <a:rPr lang="nb-NO" baseline="0" dirty="0"/>
              <a:t>. </a:t>
            </a:r>
            <a:r>
              <a:rPr lang="nb-NO" baseline="0" dirty="0" err="1"/>
              <a:t>Higher</a:t>
            </a:r>
            <a:r>
              <a:rPr lang="nb-NO" baseline="0" dirty="0"/>
              <a:t> </a:t>
            </a:r>
            <a:r>
              <a:rPr lang="nb-NO" baseline="0" dirty="0" err="1"/>
              <a:t>abundance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genes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want</a:t>
            </a:r>
            <a:r>
              <a:rPr lang="nb-NO" baseline="0" dirty="0"/>
              <a:t> to </a:t>
            </a:r>
            <a:r>
              <a:rPr lang="nb-NO" baseline="0" dirty="0" err="1"/>
              <a:t>study</a:t>
            </a:r>
            <a:r>
              <a:rPr lang="nb-NO" baseline="0" dirty="0"/>
              <a:t> for a </a:t>
            </a:r>
            <a:r>
              <a:rPr lang="nb-NO" baseline="0" dirty="0" err="1"/>
              <a:t>specific</a:t>
            </a:r>
            <a:r>
              <a:rPr lang="nb-NO" baseline="0" dirty="0"/>
              <a:t> </a:t>
            </a:r>
            <a:r>
              <a:rPr lang="nb-NO" baseline="0" dirty="0" err="1"/>
              <a:t>question</a:t>
            </a:r>
            <a:r>
              <a:rPr lang="nb-NO" baseline="0" dirty="0"/>
              <a:t>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4250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Note.</a:t>
            </a:r>
            <a:r>
              <a:rPr lang="nb-NO" baseline="0" dirty="0"/>
              <a:t> The </a:t>
            </a:r>
            <a:r>
              <a:rPr lang="nb-NO" baseline="0" dirty="0" err="1"/>
              <a:t>estimate</a:t>
            </a:r>
            <a:r>
              <a:rPr lang="nb-NO" baseline="0" dirty="0"/>
              <a:t> is old. And </a:t>
            </a:r>
            <a:r>
              <a:rPr lang="nb-NO" baseline="0" dirty="0" err="1"/>
              <a:t>what</a:t>
            </a:r>
            <a:r>
              <a:rPr lang="nb-NO" baseline="0" dirty="0"/>
              <a:t> is an </a:t>
            </a:r>
            <a:r>
              <a:rPr lang="nb-NO" baseline="0" dirty="0" err="1"/>
              <a:t>expressed</a:t>
            </a:r>
            <a:r>
              <a:rPr lang="nb-NO" baseline="0" dirty="0"/>
              <a:t> </a:t>
            </a:r>
            <a:r>
              <a:rPr lang="nb-NO" baseline="0" dirty="0" err="1"/>
              <a:t>exon</a:t>
            </a:r>
            <a:r>
              <a:rPr lang="nb-NO" baseline="0" dirty="0"/>
              <a:t>? </a:t>
            </a:r>
            <a:r>
              <a:rPr lang="nb-NO" baseline="0" dirty="0" err="1"/>
              <a:t>Probably</a:t>
            </a:r>
            <a:r>
              <a:rPr lang="nb-NO" baseline="0" dirty="0"/>
              <a:t> </a:t>
            </a:r>
            <a:r>
              <a:rPr lang="nb-NO" baseline="0" dirty="0" err="1"/>
              <a:t>updated</a:t>
            </a:r>
            <a:r>
              <a:rPr lang="nb-NO" baseline="0" dirty="0"/>
              <a:t> </a:t>
            </a:r>
            <a:r>
              <a:rPr lang="nb-NO" baseline="0" dirty="0" err="1"/>
              <a:t>numbers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thid</a:t>
            </a:r>
            <a:r>
              <a:rPr lang="nb-NO" baseline="0" dirty="0"/>
              <a:t> if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look</a:t>
            </a:r>
            <a:r>
              <a:rPr lang="nb-NO" baseline="0" dirty="0"/>
              <a:t> for it…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9957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3657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Prokaryote </a:t>
            </a:r>
            <a:r>
              <a:rPr lang="nb-NO" dirty="0" err="1"/>
              <a:t>mRNA</a:t>
            </a:r>
            <a:r>
              <a:rPr lang="nb-NO" dirty="0"/>
              <a:t> not </a:t>
            </a:r>
            <a:r>
              <a:rPr lang="nb-NO" dirty="0" err="1"/>
              <a:t>polyadenylated</a:t>
            </a:r>
            <a:r>
              <a:rPr lang="nb-NO" dirty="0"/>
              <a:t>. </a:t>
            </a:r>
            <a:r>
              <a:rPr lang="nb-NO" dirty="0" err="1"/>
              <a:t>Degradation</a:t>
            </a:r>
            <a:r>
              <a:rPr lang="nb-NO" dirty="0"/>
              <a:t> signal.</a:t>
            </a:r>
          </a:p>
          <a:p>
            <a:r>
              <a:rPr lang="nb-NO" dirty="0"/>
              <a:t>Full-</a:t>
            </a:r>
            <a:r>
              <a:rPr lang="nb-NO" dirty="0" err="1"/>
              <a:t>length</a:t>
            </a:r>
            <a:r>
              <a:rPr lang="nb-NO" dirty="0"/>
              <a:t> and longer not standard </a:t>
            </a:r>
            <a:r>
              <a:rPr lang="nb-NO" dirty="0" err="1"/>
              <a:t>yet</a:t>
            </a:r>
            <a:r>
              <a:rPr lang="nb-NO" dirty="0"/>
              <a:t>.</a:t>
            </a:r>
            <a:r>
              <a:rPr lang="nb-NO" baseline="0" dirty="0"/>
              <a:t> </a:t>
            </a:r>
            <a:r>
              <a:rPr lang="nb-NO" baseline="0" dirty="0" err="1"/>
              <a:t>Suffer</a:t>
            </a:r>
            <a:r>
              <a:rPr lang="nb-NO" baseline="0" dirty="0"/>
              <a:t> from long </a:t>
            </a:r>
            <a:r>
              <a:rPr lang="nb-NO" baseline="0" dirty="0" err="1"/>
              <a:t>anundance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1609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Often</a:t>
            </a:r>
            <a:r>
              <a:rPr lang="nb-NO" baseline="0" dirty="0"/>
              <a:t> see in paper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a gene is </a:t>
            </a:r>
            <a:r>
              <a:rPr lang="nb-NO" baseline="0" dirty="0" err="1"/>
              <a:t>automatically</a:t>
            </a:r>
            <a:r>
              <a:rPr lang="nb-NO" baseline="0" dirty="0"/>
              <a:t> </a:t>
            </a:r>
            <a:r>
              <a:rPr lang="nb-NO" baseline="0" dirty="0" err="1"/>
              <a:t>interpreted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potein</a:t>
            </a:r>
            <a:r>
              <a:rPr lang="nb-NO" baseline="0" dirty="0"/>
              <a:t> </a:t>
            </a:r>
            <a:r>
              <a:rPr lang="nb-NO" baseline="0" dirty="0" err="1"/>
              <a:t>this</a:t>
            </a:r>
            <a:r>
              <a:rPr lang="nb-NO" baseline="0" dirty="0"/>
              <a:t> gene </a:t>
            </a:r>
            <a:r>
              <a:rPr lang="nb-NO" baseline="0" dirty="0" err="1"/>
              <a:t>procuses</a:t>
            </a:r>
            <a:r>
              <a:rPr lang="nb-NO" baseline="0" dirty="0"/>
              <a:t> is </a:t>
            </a:r>
            <a:r>
              <a:rPr lang="nb-NO" baseline="0" dirty="0" err="1"/>
              <a:t>active</a:t>
            </a:r>
            <a:r>
              <a:rPr lang="nb-NO" baseline="0" dirty="0"/>
              <a:t>! </a:t>
            </a:r>
            <a:r>
              <a:rPr lang="nb-NO" baseline="0" dirty="0" err="1"/>
              <a:t>Tempting</a:t>
            </a:r>
            <a:r>
              <a:rPr lang="nb-NO" baseline="0" dirty="0"/>
              <a:t> to do in </a:t>
            </a:r>
            <a:r>
              <a:rPr lang="nb-NO" baseline="0" dirty="0" err="1"/>
              <a:t>lack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data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9305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PTMs</a:t>
            </a:r>
            <a:r>
              <a:rPr lang="nb-NO" dirty="0"/>
              <a:t>. Do not </a:t>
            </a:r>
            <a:r>
              <a:rPr lang="nb-NO" dirty="0" err="1"/>
              <a:t>affect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protein-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baseline="0" dirty="0"/>
              <a:t> (</a:t>
            </a:r>
            <a:r>
              <a:rPr lang="nb-NO" baseline="0" dirty="0" err="1"/>
              <a:t>though</a:t>
            </a:r>
            <a:r>
              <a:rPr lang="nb-NO" baseline="0" dirty="0"/>
              <a:t> </a:t>
            </a:r>
            <a:r>
              <a:rPr lang="nb-NO" baseline="0" dirty="0" err="1"/>
              <a:t>certain</a:t>
            </a:r>
            <a:r>
              <a:rPr lang="nb-NO" baseline="0" dirty="0"/>
              <a:t> PTM </a:t>
            </a:r>
            <a:r>
              <a:rPr lang="nb-NO" baseline="0" dirty="0" err="1"/>
              <a:t>can</a:t>
            </a:r>
            <a:r>
              <a:rPr lang="nb-NO" baseline="0" dirty="0"/>
              <a:t> target protein for </a:t>
            </a:r>
            <a:r>
              <a:rPr lang="nb-NO" baseline="0" dirty="0" err="1"/>
              <a:t>degradation</a:t>
            </a:r>
            <a:r>
              <a:rPr lang="nb-NO" baseline="0" dirty="0"/>
              <a:t>) 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comsidrably</a:t>
            </a:r>
            <a:r>
              <a:rPr lang="nb-NO" baseline="0" dirty="0"/>
              <a:t> </a:t>
            </a:r>
            <a:r>
              <a:rPr lang="nb-NO" baseline="0" dirty="0" err="1"/>
              <a:t>influence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effect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protein (in term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phenotypic</a:t>
            </a:r>
            <a:r>
              <a:rPr lang="nb-NO" baseline="0" dirty="0"/>
              <a:t> </a:t>
            </a:r>
            <a:r>
              <a:rPr lang="nb-NO" baseline="0" dirty="0" err="1"/>
              <a:t>effect</a:t>
            </a:r>
            <a:r>
              <a:rPr lang="nb-NO" baseline="0" dirty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9305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mRNA</a:t>
            </a:r>
            <a:r>
              <a:rPr lang="nb-NO" dirty="0"/>
              <a:t> </a:t>
            </a:r>
            <a:r>
              <a:rPr lang="nb-NO" dirty="0" err="1"/>
              <a:t>transcription</a:t>
            </a:r>
            <a:r>
              <a:rPr lang="nb-NO" dirty="0"/>
              <a:t> and </a:t>
            </a:r>
            <a:r>
              <a:rPr lang="nb-NO" dirty="0" err="1"/>
              <a:t>mRNA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 (red) </a:t>
            </a:r>
            <a:r>
              <a:rPr lang="nb-NO" dirty="0" err="1"/>
              <a:t>account</a:t>
            </a:r>
            <a:r>
              <a:rPr lang="nb-NO" dirty="0"/>
              <a:t> for a </a:t>
            </a:r>
            <a:r>
              <a:rPr lang="nb-NO" dirty="0" err="1"/>
              <a:t>large</a:t>
            </a:r>
            <a:r>
              <a:rPr lang="nb-NO" dirty="0"/>
              <a:t>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protein </a:t>
            </a:r>
            <a:r>
              <a:rPr lang="nb-NO" dirty="0" err="1"/>
              <a:t>levels</a:t>
            </a:r>
            <a:r>
              <a:rPr lang="nb-NO" dirty="0"/>
              <a:t>,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translation</a:t>
            </a:r>
            <a:r>
              <a:rPr lang="nb-NO" baseline="0" dirty="0"/>
              <a:t> rates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maybe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most </a:t>
            </a:r>
            <a:r>
              <a:rPr lang="nb-NO" baseline="0" dirty="0" err="1"/>
              <a:t>important</a:t>
            </a:r>
            <a:r>
              <a:rPr lang="nb-NO" baseline="0" dirty="0"/>
              <a:t> (</a:t>
            </a:r>
            <a:r>
              <a:rPr lang="nb-NO" baseline="0" dirty="0" err="1"/>
              <a:t>ligh</a:t>
            </a:r>
            <a:r>
              <a:rPr lang="nb-NO" baseline="0" dirty="0"/>
              <a:t> </a:t>
            </a:r>
            <a:r>
              <a:rPr lang="nb-NO" baseline="0" dirty="0" err="1"/>
              <a:t>blue</a:t>
            </a:r>
            <a:r>
              <a:rPr lang="nb-NO" baseline="0" dirty="0"/>
              <a:t>) </a:t>
            </a:r>
            <a:r>
              <a:rPr lang="nb-NO" baseline="0" dirty="0" err="1"/>
              <a:t>mRNA</a:t>
            </a:r>
            <a:r>
              <a:rPr lang="nb-NO" baseline="0" dirty="0"/>
              <a:t> (</a:t>
            </a:r>
            <a:r>
              <a:rPr lang="nb-NO" baseline="0" dirty="0" err="1"/>
              <a:t>dark</a:t>
            </a:r>
            <a:r>
              <a:rPr lang="nb-NO" baseline="0" dirty="0"/>
              <a:t> red) and protein </a:t>
            </a:r>
            <a:r>
              <a:rPr lang="nb-NO" baseline="0" dirty="0" err="1"/>
              <a:t>degradation</a:t>
            </a:r>
            <a:r>
              <a:rPr lang="nb-NO" baseline="0" dirty="0"/>
              <a:t> (</a:t>
            </a:r>
            <a:r>
              <a:rPr lang="nb-NO" baseline="0" dirty="0" err="1"/>
              <a:t>dark</a:t>
            </a:r>
            <a:r>
              <a:rPr lang="nb-NO" baseline="0" dirty="0"/>
              <a:t> </a:t>
            </a:r>
            <a:r>
              <a:rPr lang="nb-NO" baseline="0" dirty="0" err="1"/>
              <a:t>blue</a:t>
            </a:r>
            <a:r>
              <a:rPr lang="nb-NO" baseline="0" dirty="0"/>
              <a:t>) </a:t>
            </a:r>
            <a:r>
              <a:rPr lang="nb-NO" baseline="0" dirty="0" err="1"/>
              <a:t>accounts</a:t>
            </a:r>
            <a:r>
              <a:rPr lang="nb-NO" baseline="0" dirty="0"/>
              <a:t> for </a:t>
            </a:r>
            <a:r>
              <a:rPr lang="nb-NO" baseline="0" dirty="0" err="1"/>
              <a:t>only</a:t>
            </a:r>
            <a:r>
              <a:rPr lang="nb-NO" baseline="0" dirty="0"/>
              <a:t> a </a:t>
            </a:r>
            <a:r>
              <a:rPr lang="nb-NO" baseline="0" dirty="0" err="1"/>
              <a:t>small</a:t>
            </a:r>
            <a:r>
              <a:rPr lang="nb-NO" baseline="0" dirty="0"/>
              <a:t> part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correlation</a:t>
            </a:r>
            <a:r>
              <a:rPr lang="nb-NO" baseline="0" dirty="0"/>
              <a:t>. A </a:t>
            </a:r>
            <a:r>
              <a:rPr lang="nb-NO" baseline="0" dirty="0" err="1"/>
              <a:t>significant</a:t>
            </a:r>
            <a:r>
              <a:rPr lang="nb-NO" baseline="0" dirty="0"/>
              <a:t> part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variation</a:t>
            </a:r>
            <a:r>
              <a:rPr lang="nb-NO" baseline="0" dirty="0"/>
              <a:t> is still </a:t>
            </a:r>
            <a:r>
              <a:rPr lang="nb-NO" baseline="0" dirty="0" err="1"/>
              <a:t>unexplained</a:t>
            </a:r>
            <a:r>
              <a:rPr lang="nb-NO" baseline="0" dirty="0"/>
              <a:t>.. (</a:t>
            </a:r>
            <a:r>
              <a:rPr lang="nb-NO" baseline="0" dirty="0" err="1"/>
              <a:t>grey</a:t>
            </a:r>
            <a:r>
              <a:rPr lang="nb-NO" baseline="0" dirty="0"/>
              <a:t>). </a:t>
            </a:r>
          </a:p>
          <a:p>
            <a:endParaRPr lang="nb-NO" baseline="0" dirty="0"/>
          </a:p>
          <a:p>
            <a:r>
              <a:rPr lang="nb-NO" baseline="0" dirty="0"/>
              <a:t>NIH3T3 is </a:t>
            </a:r>
            <a:r>
              <a:rPr lang="nb-NO" baseline="0" dirty="0" err="1"/>
              <a:t>experimental</a:t>
            </a:r>
            <a:r>
              <a:rPr lang="nb-NO" baseline="0" dirty="0"/>
              <a:t> </a:t>
            </a:r>
            <a:r>
              <a:rPr lang="nb-NO" baseline="0" dirty="0" err="1"/>
              <a:t>cell</a:t>
            </a:r>
            <a:r>
              <a:rPr lang="nb-NO" baseline="0" dirty="0"/>
              <a:t>-line (</a:t>
            </a:r>
            <a:r>
              <a:rPr lang="nb-NO" baseline="0" dirty="0" err="1"/>
              <a:t>mouse</a:t>
            </a:r>
            <a:r>
              <a:rPr lang="nb-NO" baseline="0" dirty="0"/>
              <a:t> fibroblasts)</a:t>
            </a:r>
          </a:p>
          <a:p>
            <a:endParaRPr lang="nb-NO" baseline="0" dirty="0"/>
          </a:p>
          <a:p>
            <a:r>
              <a:rPr lang="nb-NO" b="1" baseline="0" dirty="0"/>
              <a:t>In </a:t>
            </a:r>
            <a:r>
              <a:rPr lang="nb-NO" b="1" baseline="0" dirty="0" err="1"/>
              <a:t>the</a:t>
            </a:r>
            <a:r>
              <a:rPr lang="nb-NO" b="1" baseline="0" dirty="0"/>
              <a:t> MCF7 </a:t>
            </a:r>
            <a:r>
              <a:rPr lang="nb-NO" b="1" baseline="0" dirty="0" err="1"/>
              <a:t>cell</a:t>
            </a:r>
            <a:r>
              <a:rPr lang="nb-NO" b="1" baseline="0" dirty="0"/>
              <a:t>-line </a:t>
            </a:r>
            <a:r>
              <a:rPr lang="nb-NO" b="1" baseline="0" dirty="0" err="1"/>
              <a:t>the</a:t>
            </a:r>
            <a:r>
              <a:rPr lang="nb-NO" b="1" baseline="0" dirty="0"/>
              <a:t> used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translation</a:t>
            </a:r>
            <a:r>
              <a:rPr lang="nb-NO" b="1" baseline="0" dirty="0"/>
              <a:t> rates </a:t>
            </a:r>
            <a:r>
              <a:rPr lang="nb-NO" b="1" baseline="0" dirty="0" err="1"/>
              <a:t>derived</a:t>
            </a:r>
            <a:r>
              <a:rPr lang="nb-NO" b="1" baseline="0" dirty="0"/>
              <a:t> from </a:t>
            </a:r>
            <a:r>
              <a:rPr lang="nb-NO" b="1" baseline="0" dirty="0" err="1"/>
              <a:t>the</a:t>
            </a:r>
            <a:r>
              <a:rPr lang="nb-NO" b="1" baseline="0" dirty="0"/>
              <a:t> NIH3T3 </a:t>
            </a:r>
            <a:r>
              <a:rPr lang="nb-NO" b="1" baseline="0" dirty="0" err="1"/>
              <a:t>cell</a:t>
            </a:r>
            <a:r>
              <a:rPr lang="nb-NO" b="1" baseline="0" dirty="0"/>
              <a:t> line in </a:t>
            </a:r>
            <a:r>
              <a:rPr lang="nb-NO" b="1" baseline="0" dirty="0" err="1"/>
              <a:t>another</a:t>
            </a:r>
            <a:r>
              <a:rPr lang="nb-NO" b="1" baseline="0" dirty="0"/>
              <a:t> </a:t>
            </a:r>
            <a:r>
              <a:rPr lang="nb-NO" b="1" baseline="0" dirty="0" err="1"/>
              <a:t>cell</a:t>
            </a:r>
            <a:r>
              <a:rPr lang="nb-NO" b="1" baseline="0" dirty="0"/>
              <a:t>-line (MCF7). MCF7 is a human </a:t>
            </a:r>
            <a:r>
              <a:rPr lang="nb-NO" b="1" baseline="0" dirty="0" err="1"/>
              <a:t>breast</a:t>
            </a:r>
            <a:r>
              <a:rPr lang="nb-NO" b="1" baseline="0" dirty="0"/>
              <a:t> cancer </a:t>
            </a:r>
            <a:r>
              <a:rPr lang="nb-NO" b="1" baseline="0" dirty="0" err="1"/>
              <a:t>cell</a:t>
            </a:r>
            <a:r>
              <a:rPr lang="nb-NO" b="1" baseline="0"/>
              <a:t> line, </a:t>
            </a:r>
            <a:r>
              <a:rPr lang="nb-NO" b="1" baseline="0" dirty="0"/>
              <a:t>so </a:t>
            </a:r>
            <a:r>
              <a:rPr lang="nb-NO" b="1" baseline="0" dirty="0" err="1"/>
              <a:t>this</a:t>
            </a:r>
            <a:r>
              <a:rPr lang="nb-NO" b="1" baseline="0" dirty="0"/>
              <a:t> </a:t>
            </a:r>
            <a:r>
              <a:rPr lang="nb-NO" b="1" baseline="0" dirty="0" err="1"/>
              <a:t>also</a:t>
            </a:r>
            <a:r>
              <a:rPr lang="nb-NO" b="1" baseline="0" dirty="0"/>
              <a:t> show </a:t>
            </a:r>
            <a:r>
              <a:rPr lang="nb-NO" b="1" baseline="0" dirty="0" err="1"/>
              <a:t>the</a:t>
            </a:r>
            <a:r>
              <a:rPr lang="nb-NO" b="1" baseline="0" dirty="0"/>
              <a:t> transfer </a:t>
            </a:r>
            <a:r>
              <a:rPr lang="nb-NO" b="1" baseline="0" dirty="0" err="1"/>
              <a:t>of</a:t>
            </a:r>
            <a:r>
              <a:rPr lang="nb-NO" b="1" baseline="0" dirty="0"/>
              <a:t> </a:t>
            </a:r>
            <a:r>
              <a:rPr lang="nb-NO" b="1" baseline="0" dirty="0" err="1"/>
              <a:t>translation</a:t>
            </a:r>
            <a:r>
              <a:rPr lang="nb-NO" b="1" baseline="0" dirty="0"/>
              <a:t> rates to </a:t>
            </a:r>
            <a:r>
              <a:rPr lang="nb-NO" b="1" baseline="0" dirty="0" err="1"/>
              <a:t>orthologues</a:t>
            </a:r>
            <a:r>
              <a:rPr lang="nb-NO" b="1" baseline="0" dirty="0"/>
              <a:t> genes in </a:t>
            </a:r>
            <a:r>
              <a:rPr lang="nb-NO" b="1" baseline="0" dirty="0" err="1"/>
              <a:t>another</a:t>
            </a:r>
            <a:r>
              <a:rPr lang="nb-NO" b="1" baseline="0" dirty="0"/>
              <a:t> </a:t>
            </a:r>
            <a:r>
              <a:rPr lang="nb-NO" b="1" baseline="0" dirty="0" err="1"/>
              <a:t>organism</a:t>
            </a:r>
            <a:r>
              <a:rPr lang="nb-NO" b="1" baseline="0" dirty="0"/>
              <a:t> and </a:t>
            </a:r>
            <a:r>
              <a:rPr lang="nb-NO" b="1" baseline="0" dirty="0" err="1"/>
              <a:t>cell</a:t>
            </a:r>
            <a:r>
              <a:rPr lang="nb-NO" b="1" baseline="0" dirty="0"/>
              <a:t>-type (and cancer.. </a:t>
            </a:r>
            <a:r>
              <a:rPr lang="nb-NO" b="1" baseline="0" dirty="0" err="1"/>
              <a:t>Can’t</a:t>
            </a:r>
            <a:r>
              <a:rPr lang="nb-NO" b="1" baseline="0" dirty="0"/>
              <a:t> be </a:t>
            </a:r>
            <a:r>
              <a:rPr lang="nb-NO" b="1" baseline="0" dirty="0" err="1"/>
              <a:t>much</a:t>
            </a:r>
            <a:r>
              <a:rPr lang="nb-NO" b="1" baseline="0" dirty="0"/>
              <a:t> more different.. Normal </a:t>
            </a:r>
            <a:r>
              <a:rPr lang="nb-NO" b="1" baseline="0" dirty="0" err="1"/>
              <a:t>mouse</a:t>
            </a:r>
            <a:r>
              <a:rPr lang="nb-NO" b="1" baseline="0" dirty="0"/>
              <a:t> to human cancer in different </a:t>
            </a:r>
            <a:r>
              <a:rPr lang="nb-NO" b="1" baseline="0" dirty="0" err="1"/>
              <a:t>tissue</a:t>
            </a:r>
            <a:r>
              <a:rPr lang="nb-NO" b="1" baseline="0" dirty="0"/>
              <a:t>)</a:t>
            </a:r>
          </a:p>
          <a:p>
            <a:endParaRPr lang="nb-NO" baseline="0" dirty="0"/>
          </a:p>
          <a:p>
            <a:r>
              <a:rPr lang="nb-NO" baseline="0" dirty="0" err="1"/>
              <a:t>Improved</a:t>
            </a:r>
            <a:r>
              <a:rPr lang="nb-NO" baseline="0" dirty="0"/>
              <a:t> </a:t>
            </a:r>
            <a:r>
              <a:rPr lang="nb-NO" baseline="0" dirty="0" err="1"/>
              <a:t>correlation</a:t>
            </a:r>
            <a:r>
              <a:rPr lang="nb-NO" baseline="0" dirty="0"/>
              <a:t> </a:t>
            </a:r>
            <a:r>
              <a:rPr lang="nb-NO" baseline="0" dirty="0" err="1"/>
              <a:t>when</a:t>
            </a:r>
            <a:r>
              <a:rPr lang="nb-NO" baseline="0" dirty="0"/>
              <a:t> </a:t>
            </a:r>
            <a:r>
              <a:rPr lang="nb-NO" baseline="0" dirty="0" err="1"/>
              <a:t>translation</a:t>
            </a:r>
            <a:r>
              <a:rPr lang="nb-NO" baseline="0" dirty="0"/>
              <a:t> rate is </a:t>
            </a:r>
            <a:r>
              <a:rPr lang="nb-NO" baseline="0" dirty="0" err="1"/>
              <a:t>included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383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RELA</a:t>
            </a:r>
            <a:r>
              <a:rPr lang="nb-NO" baseline="0" dirty="0"/>
              <a:t> part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NFkB-complex</a:t>
            </a:r>
            <a:r>
              <a:rPr lang="nb-NO" baseline="0" dirty="0"/>
              <a:t> </a:t>
            </a:r>
            <a:r>
              <a:rPr lang="nb-NO" baseline="0" dirty="0" err="1"/>
              <a:t>involved</a:t>
            </a:r>
            <a:r>
              <a:rPr lang="nb-NO" baseline="0" dirty="0"/>
              <a:t> in immune </a:t>
            </a:r>
            <a:r>
              <a:rPr lang="nb-NO" baseline="0" dirty="0" err="1"/>
              <a:t>response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/>
              <a:t>RELA </a:t>
            </a:r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methylated</a:t>
            </a:r>
            <a:r>
              <a:rPr lang="nb-NO" baseline="0" dirty="0"/>
              <a:t> at K310 by SETD6, for </a:t>
            </a:r>
            <a:r>
              <a:rPr lang="nb-NO" baseline="0" dirty="0" err="1"/>
              <a:t>which</a:t>
            </a:r>
            <a:r>
              <a:rPr lang="nb-NO" baseline="0" dirty="0"/>
              <a:t> it binds </a:t>
            </a:r>
            <a:r>
              <a:rPr lang="nb-NO" baseline="0" dirty="0" err="1"/>
              <a:t>iwth</a:t>
            </a:r>
            <a:r>
              <a:rPr lang="nb-NO" baseline="0" dirty="0"/>
              <a:t> GLP and </a:t>
            </a:r>
            <a:r>
              <a:rPr lang="nb-NO" baseline="0" dirty="0" err="1"/>
              <a:t>repress</a:t>
            </a:r>
            <a:r>
              <a:rPr lang="nb-NO" baseline="0" dirty="0"/>
              <a:t> </a:t>
            </a:r>
            <a:r>
              <a:rPr lang="nb-NO" baseline="0" dirty="0" err="1"/>
              <a:t>activation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downstream</a:t>
            </a:r>
            <a:r>
              <a:rPr lang="nb-NO" baseline="0" dirty="0"/>
              <a:t> gene</a:t>
            </a:r>
          </a:p>
          <a:p>
            <a:endParaRPr lang="nb-NO" baseline="0" dirty="0"/>
          </a:p>
          <a:p>
            <a:r>
              <a:rPr lang="nb-NO" baseline="0" dirty="0"/>
              <a:t>RELA </a:t>
            </a:r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phosphorylated</a:t>
            </a:r>
            <a:r>
              <a:rPr lang="nb-NO" baseline="0" dirty="0"/>
              <a:t> at S311 by </a:t>
            </a:r>
            <a:r>
              <a:rPr lang="nb-NO" baseline="0" dirty="0" err="1"/>
              <a:t>PKCgamma</a:t>
            </a:r>
            <a:r>
              <a:rPr lang="nb-NO" baseline="0" dirty="0"/>
              <a:t>, for </a:t>
            </a:r>
            <a:r>
              <a:rPr lang="nb-NO" baseline="0" dirty="0" err="1"/>
              <a:t>which</a:t>
            </a:r>
            <a:r>
              <a:rPr lang="nb-NO" baseline="0" dirty="0"/>
              <a:t> is associates </a:t>
            </a:r>
            <a:r>
              <a:rPr lang="nb-NO" baseline="0" dirty="0" err="1"/>
              <a:t>with</a:t>
            </a:r>
            <a:r>
              <a:rPr lang="nb-NO" baseline="0" dirty="0"/>
              <a:t> p50 and </a:t>
            </a:r>
            <a:r>
              <a:rPr lang="nb-NO" baseline="0" dirty="0" err="1"/>
              <a:t>activates</a:t>
            </a:r>
            <a:r>
              <a:rPr lang="nb-NO" baseline="0" dirty="0"/>
              <a:t> </a:t>
            </a:r>
            <a:r>
              <a:rPr lang="nb-NO" baseline="0" dirty="0" err="1"/>
              <a:t>transcription</a:t>
            </a:r>
            <a:r>
              <a:rPr lang="nb-NO" baseline="0" dirty="0"/>
              <a:t>. Different </a:t>
            </a:r>
            <a:r>
              <a:rPr lang="nb-NO" baseline="0" dirty="0" err="1"/>
              <a:t>activity</a:t>
            </a:r>
            <a:r>
              <a:rPr lang="nb-NO" baseline="0" dirty="0"/>
              <a:t>, </a:t>
            </a:r>
            <a:r>
              <a:rPr lang="nb-NO" baseline="0" dirty="0" err="1"/>
              <a:t>but</a:t>
            </a:r>
            <a:r>
              <a:rPr lang="nb-NO" baseline="0" dirty="0"/>
              <a:t> same </a:t>
            </a:r>
            <a:r>
              <a:rPr lang="nb-NO" baseline="0" dirty="0" err="1"/>
              <a:t>level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protein (and </a:t>
            </a:r>
            <a:r>
              <a:rPr lang="nb-NO" baseline="0" dirty="0" err="1"/>
              <a:t>mRNA</a:t>
            </a:r>
            <a:r>
              <a:rPr lang="nb-NO" baseline="0" dirty="0"/>
              <a:t>?) 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9900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930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Capping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25-30</a:t>
            </a:r>
            <a:r>
              <a:rPr lang="nb-NO" baseline="0" dirty="0"/>
              <a:t> </a:t>
            </a:r>
            <a:r>
              <a:rPr lang="nb-NO" baseline="0" dirty="0" err="1"/>
              <a:t>nt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transcription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 err="1"/>
              <a:t>Does</a:t>
            </a:r>
            <a:r>
              <a:rPr lang="nb-NO" baseline="0" dirty="0"/>
              <a:t> </a:t>
            </a:r>
            <a:r>
              <a:rPr lang="nb-NO" baseline="0" dirty="0" err="1"/>
              <a:t>anyone</a:t>
            </a:r>
            <a:r>
              <a:rPr lang="nb-NO" baseline="0" dirty="0"/>
              <a:t> </a:t>
            </a:r>
            <a:r>
              <a:rPr lang="nb-NO" baseline="0" dirty="0" err="1"/>
              <a:t>know</a:t>
            </a:r>
            <a:r>
              <a:rPr lang="nb-NO" baseline="0" dirty="0"/>
              <a:t> </a:t>
            </a:r>
            <a:r>
              <a:rPr lang="nb-NO" baseline="0" dirty="0" err="1"/>
              <a:t>when</a:t>
            </a:r>
            <a:r>
              <a:rPr lang="nb-NO" baseline="0" dirty="0"/>
              <a:t> </a:t>
            </a:r>
            <a:r>
              <a:rPr lang="nb-NO" baseline="0" dirty="0" err="1"/>
              <a:t>exons</a:t>
            </a:r>
            <a:r>
              <a:rPr lang="nb-NO" baseline="0" dirty="0"/>
              <a:t> </a:t>
            </a:r>
            <a:r>
              <a:rPr lang="nb-NO" baseline="0" dirty="0" err="1"/>
              <a:t>were</a:t>
            </a:r>
            <a:r>
              <a:rPr lang="nb-NO" baseline="0" dirty="0"/>
              <a:t> </a:t>
            </a:r>
            <a:r>
              <a:rPr lang="nb-NO" baseline="0" dirty="0" err="1"/>
              <a:t>discovered</a:t>
            </a:r>
            <a:r>
              <a:rPr lang="nb-NO" baseline="0" dirty="0"/>
              <a:t>? (1977)</a:t>
            </a:r>
          </a:p>
          <a:p>
            <a:endParaRPr lang="nb-NO" baseline="0" dirty="0"/>
          </a:p>
          <a:p>
            <a:r>
              <a:rPr lang="nb-NO" baseline="0" dirty="0" err="1"/>
              <a:t>Also</a:t>
            </a:r>
            <a:r>
              <a:rPr lang="nb-NO" baseline="0" dirty="0"/>
              <a:t> note: </a:t>
            </a:r>
            <a:r>
              <a:rPr lang="nb-NO" baseline="0" dirty="0" err="1"/>
              <a:t>Introns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much</a:t>
            </a:r>
            <a:r>
              <a:rPr lang="nb-NO" baseline="0" dirty="0"/>
              <a:t> longer </a:t>
            </a:r>
            <a:r>
              <a:rPr lang="nb-NO" baseline="0" dirty="0" err="1"/>
              <a:t>than</a:t>
            </a:r>
            <a:r>
              <a:rPr lang="nb-NO" baseline="0" dirty="0"/>
              <a:t> </a:t>
            </a:r>
            <a:r>
              <a:rPr lang="nb-NO" baseline="0" dirty="0" err="1"/>
              <a:t>exons</a:t>
            </a:r>
            <a:r>
              <a:rPr lang="nb-NO" baseline="0" dirty="0"/>
              <a:t>! (2%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genome</a:t>
            </a:r>
            <a:r>
              <a:rPr lang="nb-NO" baseline="0" dirty="0"/>
              <a:t> (</a:t>
            </a:r>
            <a:r>
              <a:rPr lang="nb-NO" baseline="0" dirty="0" err="1"/>
              <a:t>exons</a:t>
            </a:r>
            <a:r>
              <a:rPr lang="nb-NO" baseline="0" dirty="0"/>
              <a:t>) </a:t>
            </a:r>
            <a:r>
              <a:rPr lang="nb-NO" baseline="0" dirty="0" err="1"/>
              <a:t>vs</a:t>
            </a:r>
            <a:r>
              <a:rPr lang="nb-NO" baseline="0" dirty="0"/>
              <a:t> 40% (</a:t>
            </a:r>
            <a:r>
              <a:rPr lang="nb-NO" baseline="0" dirty="0" err="1"/>
              <a:t>exons</a:t>
            </a:r>
            <a:r>
              <a:rPr lang="nb-NO" baseline="0" dirty="0"/>
              <a:t> and </a:t>
            </a:r>
            <a:r>
              <a:rPr lang="nb-NO" baseline="0" dirty="0" err="1"/>
              <a:t>introns</a:t>
            </a:r>
            <a:r>
              <a:rPr lang="nb-NO" baseline="0" dirty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209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/>
              <a:t>Note: The </a:t>
            </a:r>
            <a:r>
              <a:rPr lang="nb-NO" baseline="0" dirty="0" err="1"/>
              <a:t>previous</a:t>
            </a:r>
            <a:r>
              <a:rPr lang="nb-NO" baseline="0" dirty="0"/>
              <a:t> slide display a </a:t>
            </a:r>
            <a:r>
              <a:rPr lang="nb-NO" baseline="0" dirty="0" err="1"/>
              <a:t>model</a:t>
            </a:r>
            <a:r>
              <a:rPr lang="nb-NO" baseline="0" dirty="0"/>
              <a:t> used for </a:t>
            </a:r>
            <a:r>
              <a:rPr lang="nb-NO" baseline="0" dirty="0" err="1"/>
              <a:t>illustration</a:t>
            </a:r>
            <a:r>
              <a:rPr lang="nb-NO" baseline="0" dirty="0"/>
              <a:t>. The pre-</a:t>
            </a:r>
            <a:r>
              <a:rPr lang="nb-NO" baseline="0" dirty="0" err="1"/>
              <a:t>mRNA</a:t>
            </a:r>
            <a:r>
              <a:rPr lang="nb-NO" baseline="0" dirty="0"/>
              <a:t> </a:t>
            </a:r>
            <a:r>
              <a:rPr lang="nb-NO" baseline="0" dirty="0" err="1"/>
              <a:t>rarely</a:t>
            </a:r>
            <a:r>
              <a:rPr lang="nb-NO" baseline="0" dirty="0"/>
              <a:t> </a:t>
            </a:r>
            <a:r>
              <a:rPr lang="nb-NO" baseline="0" dirty="0" err="1"/>
              <a:t>look</a:t>
            </a:r>
            <a:r>
              <a:rPr lang="nb-NO" baseline="0" dirty="0"/>
              <a:t> like </a:t>
            </a:r>
            <a:r>
              <a:rPr lang="nb-NO" baseline="0" dirty="0" err="1"/>
              <a:t>this</a:t>
            </a:r>
            <a:r>
              <a:rPr lang="nb-NO" baseline="0" dirty="0"/>
              <a:t>. Processing </a:t>
            </a:r>
            <a:r>
              <a:rPr lang="nb-NO" baseline="0" dirty="0" err="1"/>
              <a:t>of</a:t>
            </a:r>
            <a:r>
              <a:rPr lang="nb-NO" baseline="0" dirty="0"/>
              <a:t>  pre-</a:t>
            </a:r>
            <a:r>
              <a:rPr lang="nb-NO" baseline="0" dirty="0" err="1"/>
              <a:t>mRNA</a:t>
            </a:r>
            <a:r>
              <a:rPr lang="nb-NO" baseline="0" dirty="0"/>
              <a:t> (like </a:t>
            </a:r>
            <a:r>
              <a:rPr lang="nb-NO" baseline="0" dirty="0" err="1"/>
              <a:t>intron</a:t>
            </a:r>
            <a:r>
              <a:rPr lang="nb-NO" baseline="0" dirty="0"/>
              <a:t> </a:t>
            </a:r>
            <a:r>
              <a:rPr lang="nb-NO" baseline="0" dirty="0" err="1"/>
              <a:t>removal</a:t>
            </a:r>
            <a:r>
              <a:rPr lang="nb-NO" baseline="0" dirty="0"/>
              <a:t>) </a:t>
            </a:r>
            <a:r>
              <a:rPr lang="nb-NO" baseline="0" dirty="0" err="1"/>
              <a:t>happen</a:t>
            </a:r>
            <a:r>
              <a:rPr lang="nb-NO" baseline="0" dirty="0"/>
              <a:t> </a:t>
            </a:r>
            <a:r>
              <a:rPr lang="nb-NO" baseline="0" dirty="0" err="1"/>
              <a:t>already</a:t>
            </a:r>
            <a:r>
              <a:rPr lang="nb-NO" baseline="0" dirty="0"/>
              <a:t> during </a:t>
            </a:r>
            <a:r>
              <a:rPr lang="nb-NO" baseline="0" dirty="0" err="1"/>
              <a:t>transcrition</a:t>
            </a:r>
            <a:r>
              <a:rPr lang="nb-NO" baseline="0" dirty="0"/>
              <a:t>. </a:t>
            </a:r>
            <a:r>
              <a:rPr lang="nb-NO" baseline="0" dirty="0" err="1"/>
              <a:t>When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poly</a:t>
            </a:r>
            <a:r>
              <a:rPr lang="nb-NO" baseline="0" dirty="0"/>
              <a:t>-A-</a:t>
            </a:r>
            <a:r>
              <a:rPr lang="nb-NO" baseline="0" dirty="0" err="1"/>
              <a:t>tail</a:t>
            </a:r>
            <a:r>
              <a:rPr lang="nb-NO" baseline="0" dirty="0"/>
              <a:t> is </a:t>
            </a:r>
            <a:r>
              <a:rPr lang="nb-NO" baseline="0" dirty="0" err="1"/>
              <a:t>added</a:t>
            </a:r>
            <a:r>
              <a:rPr lang="nb-NO" baseline="0" dirty="0"/>
              <a:t>, most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transcript</a:t>
            </a:r>
            <a:r>
              <a:rPr lang="nb-NO" baseline="0" dirty="0"/>
              <a:t> is </a:t>
            </a:r>
            <a:r>
              <a:rPr lang="nb-NO" baseline="0" dirty="0" err="1"/>
              <a:t>already</a:t>
            </a:r>
            <a:r>
              <a:rPr lang="nb-NO" baseline="0" dirty="0"/>
              <a:t> </a:t>
            </a:r>
            <a:r>
              <a:rPr lang="nb-NO" baseline="0" dirty="0" err="1"/>
              <a:t>processed</a:t>
            </a:r>
            <a:r>
              <a:rPr lang="nb-NO" baseline="0" dirty="0"/>
              <a:t>.</a:t>
            </a:r>
          </a:p>
          <a:p>
            <a:endParaRPr lang="nb-NO" dirty="0"/>
          </a:p>
          <a:p>
            <a:r>
              <a:rPr lang="nb-NO" dirty="0"/>
              <a:t>Protein </a:t>
            </a:r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introns</a:t>
            </a:r>
            <a:r>
              <a:rPr lang="nb-NO" dirty="0"/>
              <a:t> is ~40%</a:t>
            </a:r>
          </a:p>
          <a:p>
            <a:endParaRPr lang="nb-NO" dirty="0"/>
          </a:p>
          <a:p>
            <a:r>
              <a:rPr lang="nb-NO" dirty="0"/>
              <a:t>This</a:t>
            </a:r>
            <a:r>
              <a:rPr lang="nb-NO" baseline="0" dirty="0"/>
              <a:t> is </a:t>
            </a:r>
            <a:r>
              <a:rPr lang="nb-NO" baseline="0" dirty="0" err="1"/>
              <a:t>what</a:t>
            </a:r>
            <a:r>
              <a:rPr lang="nb-NO" baseline="0" dirty="0"/>
              <a:t>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actually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endParaRPr lang="nb-NO" dirty="0"/>
          </a:p>
          <a:p>
            <a:endParaRPr lang="nb-NO" dirty="0"/>
          </a:p>
          <a:p>
            <a:r>
              <a:rPr lang="nb-NO" dirty="0"/>
              <a:t>Ask:</a:t>
            </a:r>
            <a:r>
              <a:rPr lang="nb-NO" baseline="0" dirty="0"/>
              <a:t> How </a:t>
            </a:r>
            <a:r>
              <a:rPr lang="nb-NO" baseline="0" dirty="0" err="1"/>
              <a:t>much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total RNA </a:t>
            </a:r>
            <a:r>
              <a:rPr lang="nb-NO" baseline="0" dirty="0" err="1"/>
              <a:t>produced</a:t>
            </a:r>
            <a:r>
              <a:rPr lang="nb-NO" baseline="0" dirty="0"/>
              <a:t> by a </a:t>
            </a:r>
            <a:r>
              <a:rPr lang="nb-NO" baseline="0" dirty="0" err="1"/>
              <a:t>cell</a:t>
            </a:r>
            <a:r>
              <a:rPr lang="nb-NO" baseline="0" dirty="0"/>
              <a:t> is «proper» </a:t>
            </a:r>
            <a:r>
              <a:rPr lang="nb-NO" baseline="0" dirty="0" err="1"/>
              <a:t>mRNA</a:t>
            </a:r>
            <a:r>
              <a:rPr lang="nb-NO" baseline="0" dirty="0"/>
              <a:t>?</a:t>
            </a:r>
            <a:endParaRPr lang="nb-NO" dirty="0"/>
          </a:p>
          <a:p>
            <a:r>
              <a:rPr lang="nb-NO" dirty="0"/>
              <a:t>This is </a:t>
            </a:r>
            <a:r>
              <a:rPr lang="nb-NO" dirty="0" err="1"/>
              <a:t>actually</a:t>
            </a:r>
            <a:r>
              <a:rPr lang="nb-NO" baseline="0" dirty="0"/>
              <a:t> </a:t>
            </a:r>
            <a:r>
              <a:rPr lang="nb-NO" baseline="0" dirty="0" err="1"/>
              <a:t>what</a:t>
            </a:r>
            <a:r>
              <a:rPr lang="nb-NO" baseline="0" dirty="0"/>
              <a:t> </a:t>
            </a:r>
            <a:r>
              <a:rPr lang="nb-NO" baseline="0" dirty="0" err="1"/>
              <a:t>we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r>
              <a:rPr lang="nb-NO" baseline="0" dirty="0"/>
              <a:t>!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non-</a:t>
            </a:r>
            <a:r>
              <a:rPr lang="nb-NO" dirty="0" err="1"/>
              <a:t>coding</a:t>
            </a:r>
            <a:r>
              <a:rPr lang="nb-NO" dirty="0"/>
              <a:t> RNA species </a:t>
            </a:r>
            <a:r>
              <a:rPr lang="nb-NO" dirty="0" err="1"/>
              <a:t>will</a:t>
            </a:r>
            <a:r>
              <a:rPr lang="nb-NO" dirty="0"/>
              <a:t> have </a:t>
            </a:r>
            <a:r>
              <a:rPr lang="nb-NO" dirty="0" err="1"/>
              <a:t>this</a:t>
            </a:r>
            <a:r>
              <a:rPr lang="nb-NO" dirty="0"/>
              <a:t> form (point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illustration</a:t>
            </a:r>
            <a:r>
              <a:rPr lang="nb-NO" dirty="0"/>
              <a:t>), </a:t>
            </a:r>
            <a:r>
              <a:rPr lang="nb-NO" dirty="0" err="1"/>
              <a:t>others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not (</a:t>
            </a:r>
            <a:r>
              <a:rPr lang="nb-NO" dirty="0" err="1"/>
              <a:t>short</a:t>
            </a:r>
            <a:r>
              <a:rPr lang="nb-NO" baseline="0" dirty="0"/>
              <a:t> </a:t>
            </a:r>
            <a:r>
              <a:rPr lang="nb-NO" dirty="0" err="1"/>
              <a:t>miRNA</a:t>
            </a:r>
            <a:r>
              <a:rPr lang="nb-NO" dirty="0"/>
              <a:t>, </a:t>
            </a:r>
            <a:r>
              <a:rPr lang="nb-NO" dirty="0" err="1"/>
              <a:t>rRNA</a:t>
            </a:r>
            <a:r>
              <a:rPr lang="nb-NO" dirty="0"/>
              <a:t>,</a:t>
            </a:r>
            <a:r>
              <a:rPr lang="nb-NO" baseline="0" dirty="0"/>
              <a:t> </a:t>
            </a:r>
            <a:r>
              <a:rPr lang="nb-NO" baseline="0" dirty="0" err="1"/>
              <a:t>tRNA</a:t>
            </a:r>
            <a:r>
              <a:rPr lang="nb-NO" baseline="0" dirty="0"/>
              <a:t>)</a:t>
            </a:r>
            <a:r>
              <a:rPr lang="nb-NO" dirty="0"/>
              <a:t> </a:t>
            </a:r>
          </a:p>
          <a:p>
            <a:r>
              <a:rPr lang="nb-NO" dirty="0"/>
              <a:t>The ribosomal part </a:t>
            </a:r>
            <a:r>
              <a:rPr lang="nb-NO" dirty="0" err="1"/>
              <a:t>may</a:t>
            </a:r>
            <a:r>
              <a:rPr lang="nb-NO" dirty="0"/>
              <a:t> have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implications</a:t>
            </a:r>
            <a:r>
              <a:rPr lang="nb-NO" dirty="0"/>
              <a:t> for </a:t>
            </a:r>
            <a:r>
              <a:rPr lang="nb-NO" dirty="0" err="1"/>
              <a:t>sequencing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957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ribosomal part </a:t>
            </a:r>
            <a:r>
              <a:rPr lang="nb-NO" dirty="0" err="1"/>
              <a:t>may</a:t>
            </a:r>
            <a:r>
              <a:rPr lang="nb-NO" dirty="0"/>
              <a:t> have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implications</a:t>
            </a:r>
            <a:r>
              <a:rPr lang="nb-NO" dirty="0"/>
              <a:t> for </a:t>
            </a:r>
            <a:r>
              <a:rPr lang="nb-NO" dirty="0" err="1"/>
              <a:t>sequencing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957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References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found</a:t>
            </a:r>
            <a:r>
              <a:rPr lang="nb-NO" baseline="0" dirty="0"/>
              <a:t> in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reference</a:t>
            </a:r>
            <a:r>
              <a:rPr lang="nb-NO" baseline="0" dirty="0"/>
              <a:t> list. I </a:t>
            </a:r>
            <a:r>
              <a:rPr lang="nb-NO" baseline="0" dirty="0" err="1"/>
              <a:t>put</a:t>
            </a:r>
            <a:r>
              <a:rPr lang="nb-NO" baseline="0" dirty="0"/>
              <a:t> </a:t>
            </a:r>
            <a:r>
              <a:rPr lang="nb-NO" baseline="0" dirty="0" err="1"/>
              <a:t>them</a:t>
            </a:r>
            <a:r>
              <a:rPr lang="nb-NO" baseline="0" dirty="0"/>
              <a:t> </a:t>
            </a:r>
            <a:r>
              <a:rPr lang="nb-NO" baseline="0" dirty="0" err="1"/>
              <a:t>where</a:t>
            </a:r>
            <a:r>
              <a:rPr lang="nb-NO" baseline="0" dirty="0"/>
              <a:t> </a:t>
            </a:r>
            <a:r>
              <a:rPr lang="nb-NO" baseline="0" dirty="0" err="1"/>
              <a:t>they</a:t>
            </a:r>
            <a:r>
              <a:rPr lang="nb-NO" baseline="0" dirty="0"/>
              <a:t> </a:t>
            </a:r>
            <a:r>
              <a:rPr lang="nb-NO" baseline="0" dirty="0" err="1"/>
              <a:t>belong</a:t>
            </a:r>
            <a:r>
              <a:rPr lang="nb-NO" baseline="0" dirty="0"/>
              <a:t> on </a:t>
            </a:r>
            <a:r>
              <a:rPr lang="nb-NO" baseline="0" dirty="0" err="1"/>
              <a:t>the</a:t>
            </a:r>
            <a:r>
              <a:rPr lang="nb-NO" baseline="0" dirty="0"/>
              <a:t> slides so it is </a:t>
            </a:r>
            <a:r>
              <a:rPr lang="nb-NO" baseline="0" dirty="0" err="1"/>
              <a:t>easier</a:t>
            </a:r>
            <a:r>
              <a:rPr lang="nb-NO" baseline="0" dirty="0"/>
              <a:t> for </a:t>
            </a:r>
            <a:r>
              <a:rPr lang="nb-NO" baseline="0" dirty="0" err="1"/>
              <a:t>you</a:t>
            </a:r>
            <a:r>
              <a:rPr lang="nb-NO" baseline="0" dirty="0"/>
              <a:t> to </a:t>
            </a:r>
            <a:r>
              <a:rPr lang="nb-NO" baseline="0" dirty="0" err="1"/>
              <a:t>look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071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How it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usually</a:t>
            </a:r>
            <a:r>
              <a:rPr lang="nb-NO" dirty="0"/>
              <a:t> done..</a:t>
            </a:r>
          </a:p>
          <a:p>
            <a:endParaRPr lang="nb-NO" dirty="0"/>
          </a:p>
          <a:p>
            <a:r>
              <a:rPr lang="nb-NO" dirty="0"/>
              <a:t>SNP-</a:t>
            </a:r>
            <a:r>
              <a:rPr lang="nb-NO" dirty="0" err="1"/>
              <a:t>arrays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still </a:t>
            </a:r>
            <a:r>
              <a:rPr lang="nb-NO" dirty="0" err="1"/>
              <a:t>common</a:t>
            </a:r>
            <a:r>
              <a:rPr lang="nb-NO" dirty="0"/>
              <a:t> (as </a:t>
            </a:r>
            <a:r>
              <a:rPr lang="nb-NO" dirty="0" err="1"/>
              <a:t>einar</a:t>
            </a:r>
            <a:r>
              <a:rPr lang="nb-NO" dirty="0"/>
              <a:t> </a:t>
            </a:r>
            <a:r>
              <a:rPr lang="nb-NO" dirty="0" err="1"/>
              <a:t>probably</a:t>
            </a:r>
            <a:r>
              <a:rPr lang="nb-NO" dirty="0"/>
              <a:t> </a:t>
            </a:r>
            <a:r>
              <a:rPr lang="nb-NO" dirty="0" err="1"/>
              <a:t>said</a:t>
            </a:r>
            <a:r>
              <a:rPr lang="nb-NO" dirty="0"/>
              <a:t>).</a:t>
            </a:r>
          </a:p>
          <a:p>
            <a:endParaRPr lang="nb-NO" dirty="0"/>
          </a:p>
          <a:p>
            <a:r>
              <a:rPr lang="nb-NO" dirty="0" err="1"/>
              <a:t>Though</a:t>
            </a:r>
            <a:r>
              <a:rPr lang="nb-NO" dirty="0"/>
              <a:t> </a:t>
            </a:r>
            <a:r>
              <a:rPr lang="nb-NO" dirty="0" err="1"/>
              <a:t>generally</a:t>
            </a:r>
            <a:r>
              <a:rPr lang="nb-NO" dirty="0"/>
              <a:t> </a:t>
            </a:r>
            <a:r>
              <a:rPr lang="nb-NO" dirty="0" err="1"/>
              <a:t>cheap</a:t>
            </a:r>
            <a:r>
              <a:rPr lang="nb-NO" dirty="0"/>
              <a:t>,</a:t>
            </a:r>
            <a:r>
              <a:rPr lang="nb-NO" baseline="0" dirty="0"/>
              <a:t> </a:t>
            </a:r>
            <a:r>
              <a:rPr lang="nb-NO" baseline="0" dirty="0" err="1"/>
              <a:t>interrogation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splice</a:t>
            </a:r>
            <a:r>
              <a:rPr lang="nb-NO" baseline="0" dirty="0"/>
              <a:t>-variants and more </a:t>
            </a:r>
            <a:r>
              <a:rPr lang="nb-NO" baseline="0" dirty="0" err="1"/>
              <a:t>extensive</a:t>
            </a:r>
            <a:r>
              <a:rPr lang="nb-NO" baseline="0" dirty="0"/>
              <a:t> </a:t>
            </a:r>
            <a:r>
              <a:rPr lang="nb-NO" baseline="0" dirty="0" err="1"/>
              <a:t>genome</a:t>
            </a:r>
            <a:r>
              <a:rPr lang="nb-NO" baseline="0" dirty="0"/>
              <a:t> </a:t>
            </a:r>
            <a:r>
              <a:rPr lang="nb-NO" baseline="0" dirty="0" err="1"/>
              <a:t>mappings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more </a:t>
            </a:r>
            <a:r>
              <a:rPr lang="nb-NO" baseline="0" dirty="0" err="1"/>
              <a:t>expensive</a:t>
            </a:r>
            <a:r>
              <a:rPr lang="nb-NO" baseline="0" dirty="0"/>
              <a:t> (</a:t>
            </a:r>
            <a:r>
              <a:rPr lang="nb-NO" baseline="0" dirty="0" err="1"/>
              <a:t>becuase</a:t>
            </a:r>
            <a:r>
              <a:rPr lang="nb-NO" baseline="0" dirty="0"/>
              <a:t> </a:t>
            </a:r>
            <a:r>
              <a:rPr lang="nb-NO" baseline="0" dirty="0" err="1"/>
              <a:t>they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larger</a:t>
            </a:r>
            <a:r>
              <a:rPr lang="nb-NO" baseline="0" dirty="0"/>
              <a:t> and more </a:t>
            </a:r>
            <a:r>
              <a:rPr lang="nb-NO" baseline="0" dirty="0" err="1"/>
              <a:t>specialized</a:t>
            </a:r>
            <a:r>
              <a:rPr lang="nb-NO" baseline="0" dirty="0"/>
              <a:t>), and </a:t>
            </a:r>
            <a:r>
              <a:rPr lang="nb-NO" baseline="0" dirty="0" err="1"/>
              <a:t>generally</a:t>
            </a:r>
            <a:r>
              <a:rPr lang="nb-NO" baseline="0" dirty="0"/>
              <a:t> </a:t>
            </a:r>
            <a:r>
              <a:rPr lang="nb-NO" baseline="0" dirty="0" err="1"/>
              <a:t>inconvenient</a:t>
            </a:r>
            <a:r>
              <a:rPr lang="nb-NO" baseline="0" dirty="0"/>
              <a:t>. </a:t>
            </a:r>
          </a:p>
          <a:p>
            <a:endParaRPr lang="nb-NO" baseline="0" dirty="0"/>
          </a:p>
          <a:p>
            <a:r>
              <a:rPr lang="nb-NO" baseline="0" dirty="0" err="1"/>
              <a:t>Probes</a:t>
            </a:r>
            <a:r>
              <a:rPr lang="nb-NO" baseline="0" dirty="0"/>
              <a:t> </a:t>
            </a:r>
            <a:r>
              <a:rPr lang="nb-NO" baseline="0" dirty="0" err="1"/>
              <a:t>map</a:t>
            </a:r>
            <a:r>
              <a:rPr lang="nb-NO" baseline="0" dirty="0"/>
              <a:t> to 3’UTR is </a:t>
            </a:r>
            <a:r>
              <a:rPr lang="nb-NO" baseline="0" dirty="0" err="1"/>
              <a:t>common</a:t>
            </a:r>
            <a:r>
              <a:rPr lang="nb-NO" baseline="0" dirty="0"/>
              <a:t> in </a:t>
            </a:r>
            <a:r>
              <a:rPr lang="nb-NO" baseline="0" dirty="0" err="1"/>
              <a:t>microarrays</a:t>
            </a:r>
            <a:r>
              <a:rPr lang="nb-NO" baseline="0" dirty="0"/>
              <a:t> (</a:t>
            </a:r>
            <a:r>
              <a:rPr lang="nb-NO" baseline="0" dirty="0" err="1"/>
              <a:t>though</a:t>
            </a:r>
            <a:r>
              <a:rPr lang="nb-NO" baseline="0" dirty="0"/>
              <a:t>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also</a:t>
            </a:r>
            <a:r>
              <a:rPr lang="nb-NO" baseline="0" dirty="0"/>
              <a:t> have </a:t>
            </a:r>
            <a:r>
              <a:rPr lang="nb-NO" baseline="0" dirty="0" err="1"/>
              <a:t>other</a:t>
            </a:r>
            <a:r>
              <a:rPr lang="nb-NO" baseline="0" dirty="0"/>
              <a:t> </a:t>
            </a:r>
            <a:r>
              <a:rPr lang="nb-NO" baseline="0" dirty="0" err="1"/>
              <a:t>arrays</a:t>
            </a:r>
            <a:r>
              <a:rPr lang="nb-NO" baseline="0" dirty="0"/>
              <a:t>, like </a:t>
            </a:r>
            <a:r>
              <a:rPr lang="nb-NO" baseline="0" dirty="0" err="1"/>
              <a:t>exon</a:t>
            </a:r>
            <a:r>
              <a:rPr lang="nb-NO" baseline="0" dirty="0"/>
              <a:t> </a:t>
            </a:r>
            <a:r>
              <a:rPr lang="nb-NO" baseline="0" dirty="0" err="1"/>
              <a:t>arrays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baseline="0" dirty="0" err="1"/>
              <a:t>Though</a:t>
            </a:r>
            <a:r>
              <a:rPr lang="nb-NO" baseline="0" dirty="0"/>
              <a:t> RNA-</a:t>
            </a:r>
            <a:r>
              <a:rPr lang="nb-NO" baseline="0" dirty="0" err="1"/>
              <a:t>Seq</a:t>
            </a:r>
            <a:r>
              <a:rPr lang="nb-NO" baseline="0" dirty="0"/>
              <a:t> has «</a:t>
            </a:r>
            <a:r>
              <a:rPr lang="nb-NO" baseline="0" dirty="0" err="1"/>
              <a:t>taken</a:t>
            </a:r>
            <a:r>
              <a:rPr lang="nb-NO" baseline="0" dirty="0"/>
              <a:t> over» as a golden standard, a lot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previous</a:t>
            </a:r>
            <a:r>
              <a:rPr lang="nb-NO" baseline="0" dirty="0"/>
              <a:t> data is </a:t>
            </a:r>
            <a:r>
              <a:rPr lang="nb-NO" baseline="0" dirty="0" err="1"/>
              <a:t>available</a:t>
            </a:r>
            <a:r>
              <a:rPr lang="nb-NO" baseline="0" dirty="0"/>
              <a:t> as </a:t>
            </a:r>
            <a:r>
              <a:rPr lang="nb-NO" baseline="0" dirty="0" err="1"/>
              <a:t>microarray</a:t>
            </a:r>
            <a:r>
              <a:rPr lang="nb-NO" baseline="0" dirty="0"/>
              <a:t>. This is </a:t>
            </a:r>
            <a:r>
              <a:rPr lang="nb-NO" baseline="0" dirty="0" err="1"/>
              <a:t>important</a:t>
            </a:r>
            <a:r>
              <a:rPr lang="nb-NO" baseline="0" dirty="0"/>
              <a:t> to </a:t>
            </a:r>
            <a:r>
              <a:rPr lang="nb-NO" baseline="0" dirty="0" err="1"/>
              <a:t>integrate</a:t>
            </a:r>
            <a:r>
              <a:rPr lang="nb-NO" baseline="0" dirty="0"/>
              <a:t> in </a:t>
            </a:r>
            <a:r>
              <a:rPr lang="nb-NO" baseline="0" dirty="0" err="1"/>
              <a:t>bioinformatics</a:t>
            </a:r>
            <a:r>
              <a:rPr lang="nb-NO" baseline="0" dirty="0"/>
              <a:t> studies. </a:t>
            </a:r>
            <a:r>
              <a:rPr lang="nb-NO" baseline="0" dirty="0" err="1"/>
              <a:t>Several</a:t>
            </a:r>
            <a:r>
              <a:rPr lang="nb-NO" baseline="0" dirty="0"/>
              <a:t> </a:t>
            </a:r>
            <a:r>
              <a:rPr lang="nb-NO" baseline="0" dirty="0" err="1"/>
              <a:t>examples</a:t>
            </a:r>
            <a:r>
              <a:rPr lang="nb-NO" baseline="0" dirty="0"/>
              <a:t> from ECCB18 in Athens. </a:t>
            </a:r>
            <a:r>
              <a:rPr lang="nb-NO" baseline="0" dirty="0" err="1"/>
              <a:t>Important</a:t>
            </a:r>
            <a:r>
              <a:rPr lang="nb-NO" baseline="0" dirty="0"/>
              <a:t> to </a:t>
            </a:r>
            <a:r>
              <a:rPr lang="nb-NO" baseline="0" dirty="0" err="1"/>
              <a:t>know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relation</a:t>
            </a:r>
            <a:r>
              <a:rPr lang="nb-NO" baseline="0" dirty="0"/>
              <a:t> </a:t>
            </a:r>
            <a:r>
              <a:rPr lang="nb-NO" baseline="0" dirty="0" err="1"/>
              <a:t>between</a:t>
            </a:r>
            <a:r>
              <a:rPr lang="nb-NO" baseline="0" dirty="0"/>
              <a:t> </a:t>
            </a:r>
            <a:r>
              <a:rPr lang="nb-NO" baseline="0" dirty="0" err="1"/>
              <a:t>microarray</a:t>
            </a:r>
            <a:r>
              <a:rPr lang="nb-NO" baseline="0" dirty="0"/>
              <a:t> and RNA-</a:t>
            </a:r>
            <a:r>
              <a:rPr lang="nb-NO" baseline="0" dirty="0" err="1"/>
              <a:t>Seq</a:t>
            </a:r>
            <a:r>
              <a:rPr lang="nb-NO" baseline="0" dirty="0"/>
              <a:t> </a:t>
            </a:r>
            <a:r>
              <a:rPr lang="nb-NO" baseline="0" dirty="0" err="1"/>
              <a:t>based</a:t>
            </a:r>
            <a:r>
              <a:rPr lang="nb-NO" baseline="0" dirty="0"/>
              <a:t> </a:t>
            </a:r>
            <a:r>
              <a:rPr lang="nb-NO" baseline="0" dirty="0" err="1"/>
              <a:t>transcriptomics</a:t>
            </a:r>
            <a:r>
              <a:rPr lang="nb-NO" baseline="0" dirty="0"/>
              <a:t> (</a:t>
            </a:r>
            <a:r>
              <a:rPr lang="nb-NO" baseline="0" dirty="0" err="1"/>
              <a:t>even</a:t>
            </a:r>
            <a:r>
              <a:rPr lang="nb-NO" baseline="0" dirty="0"/>
              <a:t> </a:t>
            </a:r>
            <a:r>
              <a:rPr lang="nb-NO" baseline="0" dirty="0" err="1"/>
              <a:t>though</a:t>
            </a:r>
            <a:r>
              <a:rPr lang="nb-NO" baseline="0" dirty="0"/>
              <a:t> </a:t>
            </a:r>
            <a:r>
              <a:rPr lang="nb-NO" baseline="0" dirty="0" err="1"/>
              <a:t>arrays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today</a:t>
            </a:r>
            <a:r>
              <a:rPr lang="nb-NO" baseline="0" dirty="0"/>
              <a:t> </a:t>
            </a:r>
            <a:r>
              <a:rPr lang="nb-NO" baseline="0" dirty="0" err="1"/>
              <a:t>deprecated</a:t>
            </a:r>
            <a:r>
              <a:rPr lang="nb-NO" baseline="0" dirty="0"/>
              <a:t>!)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898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Poly</a:t>
            </a:r>
            <a:r>
              <a:rPr lang="nb-NO" dirty="0"/>
              <a:t>-A </a:t>
            </a:r>
            <a:r>
              <a:rPr lang="nb-NO" dirty="0" err="1"/>
              <a:t>ends</a:t>
            </a:r>
            <a:r>
              <a:rPr lang="nb-NO" dirty="0"/>
              <a:t> </a:t>
            </a:r>
            <a:r>
              <a:rPr lang="nb-NO" dirty="0" err="1"/>
              <a:t>cannot</a:t>
            </a:r>
            <a:r>
              <a:rPr lang="nb-NO" dirty="0"/>
              <a:t> be </a:t>
            </a:r>
            <a:r>
              <a:rPr lang="nb-NO" dirty="0" err="1"/>
              <a:t>aligned</a:t>
            </a:r>
            <a:r>
              <a:rPr lang="nb-NO" dirty="0"/>
              <a:t>,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course</a:t>
            </a:r>
            <a:r>
              <a:rPr lang="nb-NO" baseline="0" dirty="0"/>
              <a:t>. </a:t>
            </a:r>
          </a:p>
          <a:p>
            <a:endParaRPr lang="nb-NO" baseline="0" dirty="0"/>
          </a:p>
          <a:p>
            <a:r>
              <a:rPr lang="nb-NO" baseline="0" dirty="0"/>
              <a:t>Challenge: Junction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cannot</a:t>
            </a:r>
            <a:r>
              <a:rPr lang="nb-NO" baseline="0" dirty="0"/>
              <a:t> be </a:t>
            </a:r>
            <a:r>
              <a:rPr lang="nb-NO" baseline="0" dirty="0" err="1"/>
              <a:t>aligned</a:t>
            </a:r>
            <a:r>
              <a:rPr lang="nb-NO" baseline="0" dirty="0"/>
              <a:t> </a:t>
            </a:r>
            <a:r>
              <a:rPr lang="nb-NO" baseline="0" dirty="0" err="1"/>
              <a:t>directly</a:t>
            </a:r>
            <a:r>
              <a:rPr lang="nb-NO" baseline="0" dirty="0"/>
              <a:t> to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genome</a:t>
            </a:r>
            <a:r>
              <a:rPr lang="nb-NO" baseline="0" dirty="0"/>
              <a:t>.</a:t>
            </a:r>
          </a:p>
          <a:p>
            <a:r>
              <a:rPr lang="nb-NO" baseline="0" dirty="0" err="1"/>
              <a:t>Sequencing</a:t>
            </a:r>
            <a:r>
              <a:rPr lang="nb-NO" baseline="0" dirty="0"/>
              <a:t> </a:t>
            </a:r>
            <a:r>
              <a:rPr lang="nb-NO" baseline="0" dirty="0" err="1"/>
              <a:t>length</a:t>
            </a:r>
            <a:r>
              <a:rPr lang="nb-NO" baseline="0" dirty="0"/>
              <a:t> </a:t>
            </a:r>
            <a:r>
              <a:rPr lang="nb-NO" baseline="0" dirty="0" err="1"/>
              <a:t>depending</a:t>
            </a:r>
            <a:r>
              <a:rPr lang="nb-NO" baseline="0" dirty="0"/>
              <a:t> on technology. Most </a:t>
            </a:r>
            <a:r>
              <a:rPr lang="nb-NO" baseline="0" dirty="0" err="1"/>
              <a:t>common</a:t>
            </a:r>
            <a:r>
              <a:rPr lang="nb-NO" baseline="0" dirty="0"/>
              <a:t>: </a:t>
            </a:r>
            <a:r>
              <a:rPr lang="nb-NO" baseline="0" dirty="0" err="1"/>
              <a:t>Illumina</a:t>
            </a:r>
            <a:r>
              <a:rPr lang="nb-NO" baseline="0" dirty="0"/>
              <a:t>: </a:t>
            </a:r>
            <a:r>
              <a:rPr lang="nb-NO" baseline="0" dirty="0" err="1"/>
              <a:t>Now</a:t>
            </a:r>
            <a:r>
              <a:rPr lang="nb-NO" baseline="0" dirty="0"/>
              <a:t> </a:t>
            </a:r>
            <a:r>
              <a:rPr lang="nb-NO" baseline="0" dirty="0" err="1"/>
              <a:t>typicalla</a:t>
            </a:r>
            <a:r>
              <a:rPr lang="nb-NO" baseline="0" dirty="0"/>
              <a:t> up to 100 </a:t>
            </a:r>
            <a:r>
              <a:rPr lang="nb-NO" baseline="0" dirty="0" err="1"/>
              <a:t>bp</a:t>
            </a:r>
            <a:r>
              <a:rPr lang="nb-NO" baseline="0" dirty="0"/>
              <a:t> (</a:t>
            </a:r>
            <a:r>
              <a:rPr lang="nb-NO" baseline="0" dirty="0" err="1"/>
              <a:t>paired</a:t>
            </a:r>
            <a:r>
              <a:rPr lang="nb-NO" baseline="0" dirty="0"/>
              <a:t>-end)</a:t>
            </a:r>
          </a:p>
          <a:p>
            <a:endParaRPr lang="nb-NO" baseline="0" dirty="0"/>
          </a:p>
          <a:p>
            <a:r>
              <a:rPr lang="nb-NO" baseline="0" dirty="0"/>
              <a:t>An ORF (Open Reading </a:t>
            </a:r>
            <a:r>
              <a:rPr lang="nb-NO" baseline="0" dirty="0" err="1"/>
              <a:t>Frame</a:t>
            </a:r>
            <a:r>
              <a:rPr lang="nb-NO" baseline="0" dirty="0"/>
              <a:t> – The </a:t>
            </a:r>
            <a:r>
              <a:rPr lang="nb-NO" baseline="0" dirty="0" err="1"/>
              <a:t>sequence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start-</a:t>
            </a:r>
            <a:r>
              <a:rPr lang="nb-NO" baseline="0" dirty="0" err="1"/>
              <a:t>codon</a:t>
            </a:r>
            <a:r>
              <a:rPr lang="nb-NO" baseline="0" dirty="0"/>
              <a:t> to </a:t>
            </a:r>
            <a:r>
              <a:rPr lang="nb-NO" baseline="0" dirty="0" err="1"/>
              <a:t>the</a:t>
            </a:r>
            <a:r>
              <a:rPr lang="nb-NO" baseline="0" dirty="0"/>
              <a:t> stop-</a:t>
            </a:r>
            <a:r>
              <a:rPr lang="nb-NO" baseline="0" dirty="0" err="1"/>
              <a:t>codon</a:t>
            </a:r>
            <a:r>
              <a:rPr lang="nb-NO" baseline="0" dirty="0"/>
              <a:t>.) Is not </a:t>
            </a:r>
            <a:r>
              <a:rPr lang="nb-NO" baseline="0" dirty="0" err="1"/>
              <a:t>the</a:t>
            </a:r>
            <a:r>
              <a:rPr lang="nb-NO" baseline="0" dirty="0"/>
              <a:t> full </a:t>
            </a:r>
            <a:r>
              <a:rPr lang="nb-NO" baseline="0" dirty="0" err="1"/>
              <a:t>length</a:t>
            </a:r>
            <a:r>
              <a:rPr lang="nb-NO" baseline="0" dirty="0"/>
              <a:t> </a:t>
            </a:r>
            <a:r>
              <a:rPr lang="nb-NO" baseline="0" dirty="0" err="1"/>
              <a:t>transcript</a:t>
            </a:r>
            <a:r>
              <a:rPr lang="nb-NO" baseline="0" dirty="0"/>
              <a:t>, </a:t>
            </a:r>
            <a:r>
              <a:rPr lang="nb-NO" baseline="0" dirty="0" err="1"/>
              <a:t>becuase</a:t>
            </a:r>
            <a:r>
              <a:rPr lang="nb-NO" baseline="0" dirty="0"/>
              <a:t> it do not </a:t>
            </a:r>
            <a:r>
              <a:rPr lang="nb-NO" baseline="0" dirty="0" err="1"/>
              <a:t>contain</a:t>
            </a:r>
            <a:r>
              <a:rPr lang="nb-NO" baseline="0" dirty="0"/>
              <a:t> 3’ and 5’ UTR, </a:t>
            </a:r>
            <a:r>
              <a:rPr lang="nb-NO" baseline="0" dirty="0" err="1"/>
              <a:t>but</a:t>
            </a:r>
            <a:r>
              <a:rPr lang="nb-NO" baseline="0" dirty="0"/>
              <a:t> do </a:t>
            </a:r>
            <a:r>
              <a:rPr lang="nb-NO" baseline="0" dirty="0" err="1"/>
              <a:t>contain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introns</a:t>
            </a:r>
            <a:r>
              <a:rPr lang="nb-NO" baseline="0" dirty="0"/>
              <a:t>.  (ORF-term </a:t>
            </a:r>
            <a:r>
              <a:rPr lang="nb-NO" baseline="0" dirty="0" err="1"/>
              <a:t>mostly</a:t>
            </a:r>
            <a:r>
              <a:rPr lang="nb-NO" baseline="0" dirty="0"/>
              <a:t> used for prokaryotes </a:t>
            </a:r>
            <a:r>
              <a:rPr lang="nb-NO" baseline="0" dirty="0" err="1"/>
              <a:t>which</a:t>
            </a:r>
            <a:r>
              <a:rPr lang="nb-NO" baseline="0" dirty="0"/>
              <a:t> have </a:t>
            </a:r>
            <a:r>
              <a:rPr lang="nb-NO" baseline="0" dirty="0" err="1"/>
              <a:t>no</a:t>
            </a:r>
            <a:r>
              <a:rPr lang="nb-NO" baseline="0" dirty="0"/>
              <a:t> </a:t>
            </a:r>
            <a:r>
              <a:rPr lang="nb-NO" baseline="0" dirty="0" err="1"/>
              <a:t>introns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baseline="0" dirty="0"/>
              <a:t>The </a:t>
            </a:r>
            <a:r>
              <a:rPr lang="nb-NO" baseline="0" dirty="0" err="1"/>
              <a:t>difference</a:t>
            </a:r>
            <a:r>
              <a:rPr lang="nb-NO" baseline="0" dirty="0"/>
              <a:t> </a:t>
            </a:r>
            <a:r>
              <a:rPr lang="nb-NO" baseline="0" dirty="0" err="1"/>
              <a:t>between</a:t>
            </a:r>
            <a:r>
              <a:rPr lang="nb-NO" baseline="0" dirty="0"/>
              <a:t> </a:t>
            </a:r>
            <a:r>
              <a:rPr lang="nb-NO" baseline="0" dirty="0" err="1"/>
              <a:t>cDNA</a:t>
            </a:r>
            <a:r>
              <a:rPr lang="nb-NO" baseline="0" dirty="0"/>
              <a:t> and DNA: </a:t>
            </a:r>
            <a:r>
              <a:rPr lang="nb-NO" baseline="0" dirty="0" err="1"/>
              <a:t>cDNA</a:t>
            </a:r>
            <a:r>
              <a:rPr lang="nb-NO" baseline="0" dirty="0"/>
              <a:t> is </a:t>
            </a:r>
            <a:r>
              <a:rPr lang="nb-NO" baseline="0" dirty="0" err="1"/>
              <a:t>constructed</a:t>
            </a:r>
            <a:r>
              <a:rPr lang="nb-NO" baseline="0" dirty="0"/>
              <a:t> from RNA, and is </a:t>
            </a:r>
            <a:r>
              <a:rPr lang="nb-NO" baseline="0" dirty="0" err="1"/>
              <a:t>thus</a:t>
            </a:r>
            <a:r>
              <a:rPr lang="nb-NO" baseline="0" dirty="0"/>
              <a:t> not «real» DNA, </a:t>
            </a:r>
            <a:r>
              <a:rPr lang="nb-NO" baseline="0" dirty="0" err="1"/>
              <a:t>but</a:t>
            </a:r>
            <a:r>
              <a:rPr lang="nb-NO" baseline="0" dirty="0"/>
              <a:t> DNA </a:t>
            </a:r>
            <a:r>
              <a:rPr lang="nb-NO" baseline="0" dirty="0" err="1"/>
              <a:t>that</a:t>
            </a:r>
            <a:r>
              <a:rPr lang="nb-NO" baseline="0" dirty="0"/>
              <a:t> match to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transcriptome</a:t>
            </a:r>
            <a:r>
              <a:rPr lang="nb-NO" baseline="0" dirty="0"/>
              <a:t>, and not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genome</a:t>
            </a:r>
            <a:r>
              <a:rPr lang="nb-NO" baseline="0" dirty="0"/>
              <a:t>. The term </a:t>
            </a:r>
            <a:r>
              <a:rPr lang="nb-NO" baseline="0" dirty="0" err="1"/>
              <a:t>means</a:t>
            </a:r>
            <a:r>
              <a:rPr lang="nb-NO" baseline="0" dirty="0"/>
              <a:t> </a:t>
            </a:r>
            <a:r>
              <a:rPr lang="nb-NO" baseline="0" dirty="0" err="1"/>
              <a:t>complementary</a:t>
            </a:r>
            <a:r>
              <a:rPr lang="nb-NO" baseline="0" dirty="0"/>
              <a:t>-DNA (NOT </a:t>
            </a:r>
            <a:r>
              <a:rPr lang="nb-NO" baseline="0" dirty="0" err="1"/>
              <a:t>coding</a:t>
            </a:r>
            <a:r>
              <a:rPr lang="nb-NO" baseline="0" dirty="0"/>
              <a:t> DNA!)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108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 </a:t>
            </a:r>
            <a:r>
              <a:rPr lang="nb-NO" dirty="0" err="1"/>
              <a:t>identification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new</a:t>
            </a:r>
            <a:r>
              <a:rPr lang="nb-NO" baseline="0" dirty="0"/>
              <a:t> </a:t>
            </a:r>
            <a:r>
              <a:rPr lang="nb-NO" baseline="0" dirty="0" err="1"/>
              <a:t>transcriptional</a:t>
            </a:r>
            <a:r>
              <a:rPr lang="nb-NO" baseline="0" dirty="0"/>
              <a:t> </a:t>
            </a:r>
            <a:r>
              <a:rPr lang="nb-NO" baseline="0" dirty="0" err="1"/>
              <a:t>features</a:t>
            </a:r>
            <a:r>
              <a:rPr lang="nb-NO" baseline="0" dirty="0"/>
              <a:t> in MA,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will</a:t>
            </a:r>
            <a:r>
              <a:rPr lang="nb-NO" baseline="0" dirty="0"/>
              <a:t> </a:t>
            </a:r>
            <a:r>
              <a:rPr lang="nb-NO" baseline="0" dirty="0" err="1"/>
              <a:t>need</a:t>
            </a:r>
            <a:r>
              <a:rPr lang="nb-NO" baseline="0" dirty="0"/>
              <a:t> </a:t>
            </a:r>
            <a:r>
              <a:rPr lang="nb-NO" baseline="0" dirty="0" err="1"/>
              <a:t>quite</a:t>
            </a:r>
            <a:r>
              <a:rPr lang="nb-NO" baseline="0" dirty="0"/>
              <a:t> </a:t>
            </a:r>
            <a:r>
              <a:rPr lang="nb-NO" baseline="0" dirty="0" err="1"/>
              <a:t>many</a:t>
            </a:r>
            <a:r>
              <a:rPr lang="nb-NO" baseline="0" dirty="0"/>
              <a:t> </a:t>
            </a:r>
            <a:r>
              <a:rPr lang="nb-NO" baseline="0" dirty="0" err="1"/>
              <a:t>probes</a:t>
            </a:r>
            <a:r>
              <a:rPr lang="nb-NO" baseline="0" dirty="0"/>
              <a:t>. </a:t>
            </a:r>
            <a:r>
              <a:rPr lang="nb-NO" baseline="0" dirty="0" err="1"/>
              <a:t>Impractical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 err="1"/>
              <a:t>Unbiased</a:t>
            </a:r>
            <a:r>
              <a:rPr lang="nb-NO" baseline="0" dirty="0"/>
              <a:t>: </a:t>
            </a:r>
            <a:r>
              <a:rPr lang="nb-NO" baseline="0" dirty="0" err="1"/>
              <a:t>Can</a:t>
            </a:r>
            <a:r>
              <a:rPr lang="nb-NO" baseline="0" dirty="0"/>
              <a:t> be re-</a:t>
            </a:r>
            <a:r>
              <a:rPr lang="nb-NO" baseline="0" dirty="0" err="1"/>
              <a:t>analysed</a:t>
            </a:r>
            <a:r>
              <a:rPr lang="nb-NO" baseline="0" dirty="0"/>
              <a:t> for </a:t>
            </a:r>
            <a:r>
              <a:rPr lang="nb-NO" baseline="0" dirty="0" err="1"/>
              <a:t>new</a:t>
            </a:r>
            <a:r>
              <a:rPr lang="nb-NO" baseline="0" dirty="0"/>
              <a:t> </a:t>
            </a:r>
            <a:r>
              <a:rPr lang="nb-NO" baseline="0" dirty="0" err="1"/>
              <a:t>biological</a:t>
            </a:r>
            <a:r>
              <a:rPr lang="nb-NO" baseline="0" dirty="0"/>
              <a:t> </a:t>
            </a:r>
            <a:r>
              <a:rPr lang="nb-NO" baseline="0" dirty="0" err="1"/>
              <a:t>quaestions</a:t>
            </a:r>
            <a:r>
              <a:rPr lang="nb-NO" baseline="0" dirty="0"/>
              <a:t>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555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174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62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9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95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361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962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487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06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452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80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521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324B-B130-476A-BD11-C35A0470FC6B}" type="datetimeFigureOut">
              <a:rPr lang="nb-NO" smtClean="0"/>
              <a:t>09.03.2020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83200-BDF9-4087-8646-5EC37E51F5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962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6000" dirty="0"/>
              <a:t>RNA-</a:t>
            </a:r>
            <a:r>
              <a:rPr lang="nb-NO" sz="6000" dirty="0" err="1"/>
              <a:t>Seq</a:t>
            </a:r>
            <a:r>
              <a:rPr lang="nb-NO" sz="6000" dirty="0"/>
              <a:t> - </a:t>
            </a:r>
            <a:r>
              <a:rPr lang="nb-NO" sz="6000" dirty="0" err="1"/>
              <a:t>Introduction</a:t>
            </a:r>
            <a:endParaRPr lang="nb-NO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BI311F-1 20V Akvagenomikk og </a:t>
            </a:r>
            <a:r>
              <a:rPr lang="nb-NO" dirty="0" err="1"/>
              <a:t>bioinformatikk</a:t>
            </a:r>
            <a:r>
              <a:rPr lang="nb-NO" sz="2800" dirty="0"/>
              <a:t> </a:t>
            </a:r>
          </a:p>
          <a:p>
            <a:endParaRPr lang="nb-NO" sz="2800" i="1" dirty="0"/>
          </a:p>
          <a:p>
            <a:r>
              <a:rPr lang="nb-NO" sz="2800" i="1" dirty="0"/>
              <a:t>Robin </a:t>
            </a:r>
            <a:r>
              <a:rPr lang="nb-NO" sz="2800" i="1" dirty="0" err="1"/>
              <a:t>Mjelle</a:t>
            </a:r>
            <a:endParaRPr lang="nb-NO" sz="2800" i="1" dirty="0"/>
          </a:p>
        </p:txBody>
      </p:sp>
    </p:spTree>
    <p:extLst>
      <p:ext uri="{BB962C8B-B14F-4D97-AF65-F5344CB8AC3E}">
        <p14:creationId xmlns:p14="http://schemas.microsoft.com/office/powerpoint/2010/main" val="11648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Advantages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with</a:t>
            </a:r>
            <a:r>
              <a:rPr lang="nb-NO" sz="3600" dirty="0">
                <a:solidFill>
                  <a:srgbClr val="0070C0"/>
                </a:solidFill>
              </a:rPr>
              <a:t> RNA-</a:t>
            </a:r>
            <a:r>
              <a:rPr lang="nb-NO" sz="3600" dirty="0" err="1">
                <a:solidFill>
                  <a:srgbClr val="0070C0"/>
                </a:solidFill>
              </a:rPr>
              <a:t>Seq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nb-NO" sz="2800" b="1" dirty="0" err="1"/>
              <a:t>Good</a:t>
            </a:r>
            <a:r>
              <a:rPr lang="nb-NO" sz="2800" b="1" dirty="0"/>
              <a:t> </a:t>
            </a:r>
            <a:r>
              <a:rPr lang="nb-NO" sz="2800" b="1" dirty="0" err="1"/>
              <a:t>technical</a:t>
            </a:r>
            <a:r>
              <a:rPr lang="nb-NO" sz="2800" b="1" dirty="0"/>
              <a:t> </a:t>
            </a:r>
            <a:r>
              <a:rPr lang="nb-NO" sz="2800" b="1" dirty="0" err="1"/>
              <a:t>reproducability</a:t>
            </a:r>
            <a:r>
              <a:rPr lang="nb-NO" sz="2800" b="1" dirty="0"/>
              <a:t> </a:t>
            </a:r>
            <a:r>
              <a:rPr lang="nb-NO" sz="2800" i="1" dirty="0">
                <a:solidFill>
                  <a:schemeClr val="bg1">
                    <a:lumMod val="65000"/>
                  </a:schemeClr>
                </a:solidFill>
              </a:rPr>
              <a:t>(at </a:t>
            </a:r>
            <a:r>
              <a:rPr lang="nb-NO" sz="2800" i="1" dirty="0" err="1">
                <a:solidFill>
                  <a:schemeClr val="bg1">
                    <a:lumMod val="65000"/>
                  </a:schemeClr>
                </a:solidFill>
              </a:rPr>
              <a:t>least</a:t>
            </a:r>
            <a:r>
              <a:rPr lang="nb-NO" sz="2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bg1">
                    <a:lumMod val="65000"/>
                  </a:schemeClr>
                </a:solidFill>
              </a:rPr>
              <a:t>better</a:t>
            </a:r>
            <a:r>
              <a:rPr lang="nb-NO" sz="2800" i="1" dirty="0">
                <a:solidFill>
                  <a:schemeClr val="bg1">
                    <a:lumMod val="65000"/>
                  </a:schemeClr>
                </a:solidFill>
              </a:rPr>
              <a:t>..)</a:t>
            </a:r>
            <a:r>
              <a:rPr lang="nb-NO" sz="2800" i="1" dirty="0"/>
              <a:t> </a:t>
            </a:r>
            <a:r>
              <a:rPr lang="nb-NO" sz="2800" dirty="0"/>
              <a:t>                                                          </a:t>
            </a:r>
            <a:r>
              <a:rPr lang="nb-NO" sz="2800" i="1" dirty="0">
                <a:solidFill>
                  <a:schemeClr val="bg1">
                    <a:lumMod val="50000"/>
                  </a:schemeClr>
                </a:solidFill>
              </a:rPr>
              <a:t>MA: More </a:t>
            </a:r>
            <a:r>
              <a:rPr lang="nb-NO" sz="2800" i="1" dirty="0" err="1">
                <a:solidFill>
                  <a:schemeClr val="bg1">
                    <a:lumMod val="50000"/>
                  </a:schemeClr>
                </a:solidFill>
              </a:rPr>
              <a:t>technical</a:t>
            </a:r>
            <a:r>
              <a:rPr lang="nb-NO" sz="28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bg1">
                    <a:lumMod val="50000"/>
                  </a:schemeClr>
                </a:solidFill>
              </a:rPr>
              <a:t>noise</a:t>
            </a:r>
            <a:endParaRPr lang="nb-NO" sz="2800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nb-NO" sz="2800" b="1" dirty="0" err="1"/>
              <a:t>Sequence</a:t>
            </a:r>
            <a:r>
              <a:rPr lang="nb-NO" sz="2800" b="1" dirty="0"/>
              <a:t> </a:t>
            </a:r>
            <a:r>
              <a:rPr lang="nb-NO" sz="2800" b="1" dirty="0" err="1"/>
              <a:t>variation</a:t>
            </a:r>
            <a:r>
              <a:rPr lang="nb-NO" sz="2800" b="1" dirty="0"/>
              <a:t> </a:t>
            </a:r>
            <a:r>
              <a:rPr lang="nb-NO" sz="2800" b="1" dirty="0" err="1"/>
              <a:t>can</a:t>
            </a:r>
            <a:r>
              <a:rPr lang="nb-NO" sz="2800" b="1" dirty="0"/>
              <a:t> reveal allele </a:t>
            </a:r>
            <a:r>
              <a:rPr lang="nb-NO" sz="2800" b="1" dirty="0" err="1"/>
              <a:t>specific</a:t>
            </a:r>
            <a:r>
              <a:rPr lang="nb-NO" sz="2800" b="1" dirty="0"/>
              <a:t> </a:t>
            </a:r>
            <a:r>
              <a:rPr lang="nb-NO" sz="2800" b="1" dirty="0" err="1"/>
              <a:t>expression</a:t>
            </a:r>
            <a:r>
              <a:rPr lang="nb-NO" sz="2800" b="1" dirty="0"/>
              <a:t>:</a:t>
            </a:r>
            <a:r>
              <a:rPr lang="nb-NO" sz="2800" dirty="0"/>
              <a:t>                                                                   </a:t>
            </a:r>
            <a:r>
              <a:rPr lang="nb-NO" sz="2800" i="1" dirty="0">
                <a:solidFill>
                  <a:schemeClr val="bg1">
                    <a:lumMod val="50000"/>
                  </a:schemeClr>
                </a:solidFill>
              </a:rPr>
              <a:t>MA: Not </a:t>
            </a:r>
            <a:r>
              <a:rPr lang="nb-NO" sz="2800" i="1" dirty="0" err="1">
                <a:solidFill>
                  <a:schemeClr val="bg1">
                    <a:lumMod val="50000"/>
                  </a:schemeClr>
                </a:solidFill>
              </a:rPr>
              <a:t>possible</a:t>
            </a:r>
            <a:endParaRPr lang="nb-NO" sz="2800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nb-NO" sz="2800" b="1" dirty="0" err="1"/>
              <a:t>Can</a:t>
            </a:r>
            <a:r>
              <a:rPr lang="nb-NO" sz="2800" b="1" dirty="0"/>
              <a:t> reveal </a:t>
            </a:r>
            <a:r>
              <a:rPr lang="nb-NO" sz="2800" b="1" dirty="0" err="1"/>
              <a:t>novel</a:t>
            </a:r>
            <a:r>
              <a:rPr lang="nb-NO" sz="2800" b="1" dirty="0"/>
              <a:t> </a:t>
            </a:r>
            <a:r>
              <a:rPr lang="nb-NO" sz="2800" b="1" dirty="0" err="1"/>
              <a:t>splice-sites</a:t>
            </a:r>
            <a:r>
              <a:rPr lang="nb-NO" sz="2800" b="1" dirty="0"/>
              <a:t>, gene starts and gene </a:t>
            </a:r>
            <a:r>
              <a:rPr lang="nb-NO" sz="2800" b="1" dirty="0" err="1"/>
              <a:t>ends</a:t>
            </a:r>
            <a:r>
              <a:rPr lang="nb-NO" sz="2800" b="1" dirty="0"/>
              <a:t>.                                                                               </a:t>
            </a:r>
            <a:r>
              <a:rPr lang="nb-NO" sz="2800" i="1" dirty="0">
                <a:solidFill>
                  <a:schemeClr val="bg1">
                    <a:lumMod val="50000"/>
                  </a:schemeClr>
                </a:solidFill>
              </a:rPr>
              <a:t>MA: Not </a:t>
            </a:r>
            <a:r>
              <a:rPr lang="nb-NO" sz="2800" i="1" dirty="0" err="1">
                <a:solidFill>
                  <a:schemeClr val="bg1">
                    <a:lumMod val="50000"/>
                  </a:schemeClr>
                </a:solidFill>
              </a:rPr>
              <a:t>possible</a:t>
            </a:r>
            <a:endParaRPr lang="nb-NO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3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>
                <a:solidFill>
                  <a:srgbClr val="0070C0"/>
                </a:solidFill>
              </a:rPr>
              <a:t>Problems </a:t>
            </a:r>
            <a:r>
              <a:rPr lang="nb-NO" sz="3200" dirty="0" err="1">
                <a:solidFill>
                  <a:srgbClr val="0070C0"/>
                </a:solidFill>
              </a:rPr>
              <a:t>with</a:t>
            </a:r>
            <a:r>
              <a:rPr lang="nb-NO" sz="3200" dirty="0">
                <a:solidFill>
                  <a:srgbClr val="0070C0"/>
                </a:solidFill>
              </a:rPr>
              <a:t> </a:t>
            </a:r>
            <a:r>
              <a:rPr lang="nb-NO" sz="3200" dirty="0" err="1">
                <a:solidFill>
                  <a:srgbClr val="0070C0"/>
                </a:solidFill>
              </a:rPr>
              <a:t>both</a:t>
            </a:r>
            <a:r>
              <a:rPr lang="nb-NO" sz="3200" dirty="0">
                <a:solidFill>
                  <a:srgbClr val="0070C0"/>
                </a:solidFill>
              </a:rPr>
              <a:t> </a:t>
            </a:r>
            <a:r>
              <a:rPr lang="nb-NO" sz="3200" dirty="0" err="1">
                <a:solidFill>
                  <a:srgbClr val="0070C0"/>
                </a:solidFill>
              </a:rPr>
              <a:t>technologies</a:t>
            </a:r>
            <a:endParaRPr lang="nb-NO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</a:pPr>
            <a:r>
              <a:rPr lang="nb-NO" sz="3000" b="1" dirty="0" err="1"/>
              <a:t>Compare</a:t>
            </a:r>
            <a:r>
              <a:rPr lang="nb-NO" sz="3000" b="1" dirty="0"/>
              <a:t> </a:t>
            </a:r>
            <a:r>
              <a:rPr lang="nb-NO" sz="3000" b="1" dirty="0" err="1"/>
              <a:t>transcript</a:t>
            </a:r>
            <a:r>
              <a:rPr lang="nb-NO" sz="3000" b="1" dirty="0"/>
              <a:t> </a:t>
            </a:r>
            <a:r>
              <a:rPr lang="nb-NO" sz="3000" b="1" dirty="0" err="1"/>
              <a:t>levels</a:t>
            </a:r>
            <a:r>
              <a:rPr lang="nb-NO" sz="3000" b="1" dirty="0"/>
              <a:t> </a:t>
            </a:r>
            <a:r>
              <a:rPr lang="nb-NO" sz="3000" b="1" dirty="0" err="1"/>
              <a:t>within</a:t>
            </a:r>
            <a:r>
              <a:rPr lang="nb-NO" sz="3000" b="1" dirty="0"/>
              <a:t> a sample from </a:t>
            </a:r>
            <a:r>
              <a:rPr lang="nb-NO" sz="3000" b="1" dirty="0" err="1"/>
              <a:t>the</a:t>
            </a:r>
            <a:r>
              <a:rPr lang="nb-NO" sz="3000" b="1" dirty="0"/>
              <a:t> same run.                                                                                         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MA: Different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efficiency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hybridization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probes</a:t>
            </a:r>
            <a:r>
              <a:rPr lang="nb-NO" sz="3000" i="1" dirty="0"/>
              <a:t>               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RS: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Transcripts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are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not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sequenced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equal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probability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nb-NO" sz="3000" b="1" dirty="0" err="1"/>
              <a:t>Repeat</a:t>
            </a:r>
            <a:r>
              <a:rPr lang="nb-NO" sz="3000" b="1" dirty="0"/>
              <a:t> regions in </a:t>
            </a:r>
            <a:r>
              <a:rPr lang="nb-NO" sz="3000" b="1" dirty="0" err="1"/>
              <a:t>the</a:t>
            </a:r>
            <a:r>
              <a:rPr lang="nb-NO" sz="3000" b="1" dirty="0"/>
              <a:t> </a:t>
            </a:r>
            <a:r>
              <a:rPr lang="nb-NO" sz="3000" b="1" dirty="0" err="1"/>
              <a:t>genome</a:t>
            </a:r>
            <a:r>
              <a:rPr lang="nb-NO" sz="3000" b="1" dirty="0"/>
              <a:t>.</a:t>
            </a:r>
            <a:r>
              <a:rPr lang="nb-NO" sz="3000" dirty="0"/>
              <a:t>                                          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MA: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Probes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not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specific</a:t>
            </a:r>
            <a:r>
              <a:rPr lang="nb-NO" sz="3000" i="1" dirty="0"/>
              <a:t>                                                 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RS: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Ambiguous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sequence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mapping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nb-NO" sz="3000" b="1" dirty="0" err="1"/>
              <a:t>Lowly</a:t>
            </a:r>
            <a:r>
              <a:rPr lang="nb-NO" sz="3000" b="1" dirty="0"/>
              <a:t> </a:t>
            </a:r>
            <a:r>
              <a:rPr lang="nb-NO" sz="3000" b="1" dirty="0" err="1"/>
              <a:t>expressed</a:t>
            </a:r>
            <a:r>
              <a:rPr lang="nb-NO" sz="3000" b="1" dirty="0"/>
              <a:t> </a:t>
            </a:r>
            <a:r>
              <a:rPr lang="nb-NO" sz="3000" b="1" dirty="0" err="1"/>
              <a:t>transcripts</a:t>
            </a:r>
            <a:r>
              <a:rPr lang="nb-NO" sz="3000" b="1" dirty="0"/>
              <a:t>.</a:t>
            </a:r>
            <a:r>
              <a:rPr lang="nb-NO" sz="3000" dirty="0"/>
              <a:t>                                              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MA: Not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detectable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due to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background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noise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                  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RS: Not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detectable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due to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abundance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other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transcripts</a:t>
            </a:r>
            <a:r>
              <a:rPr lang="nb-NO" sz="3000" dirty="0"/>
              <a:t>  </a:t>
            </a:r>
            <a:r>
              <a:rPr lang="nb-NO" dirty="0"/>
              <a:t>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2215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>
                <a:solidFill>
                  <a:srgbClr val="0070C0"/>
                </a:solidFill>
              </a:rPr>
              <a:t>Problems </a:t>
            </a:r>
            <a:r>
              <a:rPr lang="nb-NO" sz="3200" dirty="0" err="1">
                <a:solidFill>
                  <a:srgbClr val="0070C0"/>
                </a:solidFill>
              </a:rPr>
              <a:t>with</a:t>
            </a:r>
            <a:r>
              <a:rPr lang="nb-NO" sz="3200" dirty="0">
                <a:solidFill>
                  <a:srgbClr val="0070C0"/>
                </a:solidFill>
              </a:rPr>
              <a:t> </a:t>
            </a:r>
            <a:r>
              <a:rPr lang="nb-NO" sz="3200" dirty="0" err="1">
                <a:solidFill>
                  <a:srgbClr val="0070C0"/>
                </a:solidFill>
              </a:rPr>
              <a:t>both</a:t>
            </a:r>
            <a:r>
              <a:rPr lang="nb-NO" sz="3200" dirty="0">
                <a:solidFill>
                  <a:srgbClr val="0070C0"/>
                </a:solidFill>
              </a:rPr>
              <a:t> </a:t>
            </a:r>
            <a:r>
              <a:rPr lang="nb-NO" sz="3200" dirty="0" err="1">
                <a:solidFill>
                  <a:srgbClr val="0070C0"/>
                </a:solidFill>
              </a:rPr>
              <a:t>technologies</a:t>
            </a:r>
            <a:endParaRPr lang="nb-NO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nb-NO" sz="3000" b="1" dirty="0" err="1"/>
              <a:t>Reproducability</a:t>
            </a:r>
            <a:r>
              <a:rPr lang="nb-NO" sz="3000" b="1" dirty="0"/>
              <a:t> </a:t>
            </a:r>
            <a:r>
              <a:rPr lang="nb-NO" sz="3000" b="1" dirty="0" err="1"/>
              <a:t>between</a:t>
            </a:r>
            <a:r>
              <a:rPr lang="nb-NO" sz="3000" b="1" dirty="0"/>
              <a:t> </a:t>
            </a:r>
            <a:r>
              <a:rPr lang="nb-NO" sz="3000" b="1" dirty="0" err="1"/>
              <a:t>experiments</a:t>
            </a:r>
            <a:r>
              <a:rPr lang="nb-NO" sz="3000" b="1" dirty="0"/>
              <a:t>                    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MA: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Difficult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compare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bg1">
                    <a:lumMod val="50000"/>
                  </a:schemeClr>
                </a:solidFill>
              </a:rPr>
              <a:t>experiments</a:t>
            </a:r>
            <a:r>
              <a:rPr lang="nb-NO" sz="3000" i="1" dirty="0">
                <a:solidFill>
                  <a:schemeClr val="bg1">
                    <a:lumMod val="50000"/>
                  </a:schemeClr>
                </a:solidFill>
              </a:rPr>
              <a:t>                  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RS: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Differences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due to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selection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sequencing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000" i="1" dirty="0" err="1">
                <a:solidFill>
                  <a:schemeClr val="accent3">
                    <a:lumMod val="75000"/>
                  </a:schemeClr>
                </a:solidFill>
              </a:rPr>
              <a:t>protocols</a:t>
            </a:r>
            <a:r>
              <a:rPr lang="nb-NO" sz="3000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62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Advantages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with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microarrays</a:t>
            </a:r>
            <a:r>
              <a:rPr lang="nb-NO" sz="3600" dirty="0">
                <a:solidFill>
                  <a:srgbClr val="0070C0"/>
                </a:solidFill>
              </a:rPr>
              <a:t>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nb-NO" sz="2800" dirty="0" err="1"/>
              <a:t>Mature</a:t>
            </a:r>
            <a:r>
              <a:rPr lang="nb-NO" sz="2800" dirty="0"/>
              <a:t> technology, and more </a:t>
            </a:r>
            <a:r>
              <a:rPr lang="nb-NO" sz="2800" dirty="0" err="1"/>
              <a:t>standardised</a:t>
            </a:r>
            <a:r>
              <a:rPr lang="nb-NO" sz="2800" dirty="0"/>
              <a:t> </a:t>
            </a:r>
            <a:r>
              <a:rPr lang="nb-NO" sz="2800" dirty="0" err="1"/>
              <a:t>analysis</a:t>
            </a:r>
            <a:r>
              <a:rPr lang="nb-NO" sz="2800" dirty="0"/>
              <a:t>.                        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RS: 2019: RNA-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Seq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has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also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matured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Standardized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efficient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analysis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established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(at gene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level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).</a:t>
            </a:r>
          </a:p>
          <a:p>
            <a:pPr>
              <a:spcAft>
                <a:spcPts val="1200"/>
              </a:spcAft>
            </a:pPr>
            <a:r>
              <a:rPr lang="nb-NO" sz="2800" dirty="0" err="1"/>
              <a:t>Cost</a:t>
            </a:r>
            <a:r>
              <a:rPr lang="nb-NO" sz="2800" dirty="0"/>
              <a:t> </a:t>
            </a:r>
            <a:r>
              <a:rPr lang="nb-NO" sz="2800" dirty="0" err="1"/>
              <a:t>of</a:t>
            </a:r>
            <a:r>
              <a:rPr lang="nb-NO" sz="2800" dirty="0"/>
              <a:t> </a:t>
            </a:r>
            <a:r>
              <a:rPr lang="nb-NO" sz="2800" dirty="0" err="1"/>
              <a:t>analysis</a:t>
            </a:r>
            <a:r>
              <a:rPr lang="nb-NO" sz="2800" dirty="0"/>
              <a:t>.                                                                                         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RS: For pure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expression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analysis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which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require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less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sequence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reads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, prices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are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now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comparable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Storage and </a:t>
            </a:r>
            <a:r>
              <a:rPr lang="nb-NO" sz="2800" dirty="0" err="1"/>
              <a:t>processing</a:t>
            </a:r>
            <a:r>
              <a:rPr lang="nb-NO" sz="2800" dirty="0"/>
              <a:t> time.                                                                 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RS: More data is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also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more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information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nb-NO" sz="2800" dirty="0" err="1"/>
              <a:t>Microarray</a:t>
            </a:r>
            <a:r>
              <a:rPr lang="nb-NO" sz="2800" dirty="0"/>
              <a:t> data not sensitive</a:t>
            </a:r>
            <a:br>
              <a:rPr lang="nb-NO" sz="2800" dirty="0"/>
            </a:b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RS: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Develop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solutions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to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(or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remove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sensitive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sequence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data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after</a:t>
            </a:r>
            <a:r>
              <a:rPr lang="nb-NO" sz="28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2800" i="1" dirty="0" err="1">
                <a:solidFill>
                  <a:schemeClr val="accent3">
                    <a:lumMod val="75000"/>
                  </a:schemeClr>
                </a:solidFill>
              </a:rPr>
              <a:t>processing</a:t>
            </a:r>
            <a:endParaRPr lang="nb-NO" sz="24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nb-NO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4120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>
                <a:solidFill>
                  <a:srgbClr val="0070C0"/>
                </a:solidFill>
              </a:rPr>
              <a:t>RNA-</a:t>
            </a:r>
            <a:r>
              <a:rPr lang="nb-NO" sz="3600" dirty="0" err="1">
                <a:solidFill>
                  <a:srgbClr val="0070C0"/>
                </a:solidFill>
              </a:rPr>
              <a:t>Seq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callenges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12776"/>
            <a:ext cx="3672408" cy="4623091"/>
          </a:xfrm>
        </p:spPr>
        <p:txBody>
          <a:bodyPr>
            <a:normAutofit fontScale="85000" lnSpcReduction="20000"/>
          </a:bodyPr>
          <a:lstStyle/>
          <a:p>
            <a:r>
              <a:rPr lang="nb-NO" dirty="0" err="1"/>
              <a:t>Domination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abundant </a:t>
            </a:r>
            <a:r>
              <a:rPr lang="nb-NO" dirty="0" err="1"/>
              <a:t>transcripts</a:t>
            </a:r>
            <a:r>
              <a:rPr lang="nb-NO" dirty="0"/>
              <a:t>. </a:t>
            </a:r>
          </a:p>
          <a:p>
            <a:pPr lvl="1">
              <a:spcAft>
                <a:spcPts val="600"/>
              </a:spcAft>
            </a:pPr>
            <a:r>
              <a:rPr lang="nb-NO" sz="2400" i="1" dirty="0"/>
              <a:t>Kits </a:t>
            </a:r>
            <a:r>
              <a:rPr lang="nb-NO" sz="2400" i="1" dirty="0" err="1"/>
              <a:t>that</a:t>
            </a:r>
            <a:r>
              <a:rPr lang="nb-NO" sz="2400" i="1" dirty="0"/>
              <a:t> </a:t>
            </a:r>
            <a:r>
              <a:rPr lang="nb-NO" sz="2400" i="1" dirty="0" err="1"/>
              <a:t>remove</a:t>
            </a:r>
            <a:r>
              <a:rPr lang="nb-NO" sz="2400" i="1" dirty="0"/>
              <a:t> abundant </a:t>
            </a:r>
            <a:r>
              <a:rPr lang="nb-NO" sz="2400" i="1" dirty="0" err="1"/>
              <a:t>transcripts</a:t>
            </a:r>
            <a:r>
              <a:rPr lang="nb-NO" sz="2400" i="1" dirty="0"/>
              <a:t> </a:t>
            </a:r>
            <a:r>
              <a:rPr lang="nb-NO" sz="2400" i="1" dirty="0" err="1"/>
              <a:t>are</a:t>
            </a:r>
            <a:r>
              <a:rPr lang="nb-NO" sz="2400" i="1" dirty="0"/>
              <a:t> </a:t>
            </a:r>
            <a:r>
              <a:rPr lang="nb-NO" sz="2400" i="1" dirty="0" err="1"/>
              <a:t>becoming</a:t>
            </a:r>
            <a:r>
              <a:rPr lang="nb-NO" sz="2400" i="1" dirty="0"/>
              <a:t> more </a:t>
            </a:r>
            <a:r>
              <a:rPr lang="nb-NO" sz="2400" i="1" dirty="0" err="1"/>
              <a:t>available</a:t>
            </a:r>
            <a:r>
              <a:rPr lang="nb-NO" sz="2400" i="1" dirty="0"/>
              <a:t>.</a:t>
            </a:r>
          </a:p>
          <a:p>
            <a:pPr lvl="1">
              <a:spcAft>
                <a:spcPts val="600"/>
              </a:spcAft>
            </a:pPr>
            <a:endParaRPr lang="nb-NO" sz="2400" i="1" dirty="0"/>
          </a:p>
          <a:p>
            <a:pPr lvl="1">
              <a:spcAft>
                <a:spcPts val="600"/>
              </a:spcAft>
            </a:pPr>
            <a:endParaRPr lang="nb-NO" sz="2400" i="1" dirty="0"/>
          </a:p>
          <a:p>
            <a:pPr lvl="1">
              <a:spcAft>
                <a:spcPts val="600"/>
              </a:spcAft>
            </a:pPr>
            <a:endParaRPr lang="nb-NO" sz="2400" i="1" dirty="0"/>
          </a:p>
          <a:p>
            <a:pPr>
              <a:spcAft>
                <a:spcPts val="600"/>
              </a:spcAft>
            </a:pPr>
            <a:r>
              <a:rPr lang="nb-NO" dirty="0"/>
              <a:t>Non uniform </a:t>
            </a:r>
            <a:r>
              <a:rPr lang="nb-NO" dirty="0" err="1"/>
              <a:t>sequencing</a:t>
            </a:r>
            <a:r>
              <a:rPr lang="nb-NO" dirty="0"/>
              <a:t> </a:t>
            </a:r>
            <a:r>
              <a:rPr lang="nb-NO" dirty="0" err="1"/>
              <a:t>preferences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genes</a:t>
            </a:r>
          </a:p>
          <a:p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83" y="1556792"/>
            <a:ext cx="3829744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3717032"/>
            <a:ext cx="4280939" cy="2664296"/>
          </a:xfrm>
          <a:prstGeom prst="rect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/>
          <p:cNvSpPr/>
          <p:nvPr/>
        </p:nvSpPr>
        <p:spPr>
          <a:xfrm>
            <a:off x="4748483" y="1412776"/>
            <a:ext cx="3999981" cy="4968552"/>
          </a:xfrm>
          <a:prstGeom prst="rect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94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nb-NO" sz="3200" dirty="0" err="1"/>
              <a:t>What</a:t>
            </a:r>
            <a:r>
              <a:rPr lang="nb-NO" sz="3200" dirty="0"/>
              <a:t> to </a:t>
            </a:r>
            <a:r>
              <a:rPr lang="nb-NO" sz="3200" dirty="0" err="1"/>
              <a:t>sequence</a:t>
            </a:r>
            <a:r>
              <a:rPr lang="nb-NO" sz="3200" dirty="0"/>
              <a:t>? </a:t>
            </a:r>
            <a:br>
              <a:rPr lang="nb-NO" sz="3200" dirty="0"/>
            </a:br>
            <a:r>
              <a:rPr lang="nb-NO" sz="3200" dirty="0" err="1"/>
              <a:t>Poly</a:t>
            </a:r>
            <a:r>
              <a:rPr lang="nb-NO" sz="3200" dirty="0"/>
              <a:t>-A </a:t>
            </a:r>
            <a:r>
              <a:rPr lang="nb-NO" sz="3200" dirty="0" err="1"/>
              <a:t>selection</a:t>
            </a:r>
            <a:r>
              <a:rPr lang="nb-NO" sz="3200" dirty="0"/>
              <a:t> </a:t>
            </a:r>
            <a:r>
              <a:rPr lang="nb-NO" sz="3200" dirty="0" err="1"/>
              <a:t>vs</a:t>
            </a:r>
            <a:r>
              <a:rPr lang="nb-NO" sz="3200" dirty="0"/>
              <a:t> ribosomal </a:t>
            </a:r>
            <a:r>
              <a:rPr lang="nb-NO" sz="3200" dirty="0" err="1"/>
              <a:t>depletion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nb-NO" b="1" dirty="0"/>
              <a:t>95% </a:t>
            </a:r>
            <a:r>
              <a:rPr lang="nb-NO" b="1" dirty="0" err="1"/>
              <a:t>of</a:t>
            </a:r>
            <a:r>
              <a:rPr lang="nb-NO" b="1" dirty="0"/>
              <a:t> RNA is ribosomal. How to </a:t>
            </a:r>
            <a:r>
              <a:rPr lang="nb-NO" b="1" dirty="0" err="1"/>
              <a:t>enrich</a:t>
            </a:r>
            <a:r>
              <a:rPr lang="nb-NO" b="1" dirty="0"/>
              <a:t> for proper </a:t>
            </a:r>
            <a:r>
              <a:rPr lang="nb-NO" b="1" dirty="0" err="1"/>
              <a:t>mRNA</a:t>
            </a:r>
            <a:r>
              <a:rPr lang="nb-NO" b="1" dirty="0"/>
              <a:t>?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70C0"/>
                </a:solidFill>
              </a:rPr>
              <a:t>Select for </a:t>
            </a:r>
            <a:r>
              <a:rPr lang="nb-NO" dirty="0" err="1">
                <a:solidFill>
                  <a:srgbClr val="0070C0"/>
                </a:solidFill>
              </a:rPr>
              <a:t>polyadenylated</a:t>
            </a:r>
            <a:r>
              <a:rPr lang="nb-NO" dirty="0">
                <a:solidFill>
                  <a:srgbClr val="0070C0"/>
                </a:solidFill>
              </a:rPr>
              <a:t> </a:t>
            </a:r>
            <a:r>
              <a:rPr lang="nb-NO" dirty="0" err="1">
                <a:solidFill>
                  <a:srgbClr val="0070C0"/>
                </a:solidFill>
              </a:rPr>
              <a:t>transcripts</a:t>
            </a:r>
            <a:r>
              <a:rPr lang="nb-NO" dirty="0">
                <a:solidFill>
                  <a:srgbClr val="0070C0"/>
                </a:solidFill>
              </a:rPr>
              <a:t> (</a:t>
            </a:r>
            <a:r>
              <a:rPr lang="nb-NO" dirty="0" err="1">
                <a:solidFill>
                  <a:srgbClr val="0070C0"/>
                </a:solidFill>
              </a:rPr>
              <a:t>poly</a:t>
            </a:r>
            <a:r>
              <a:rPr lang="nb-NO" dirty="0">
                <a:solidFill>
                  <a:srgbClr val="0070C0"/>
                </a:solidFill>
              </a:rPr>
              <a:t>(A)+ </a:t>
            </a:r>
            <a:r>
              <a:rPr lang="nb-NO" dirty="0" err="1">
                <a:solidFill>
                  <a:srgbClr val="0070C0"/>
                </a:solidFill>
              </a:rPr>
              <a:t>protocol</a:t>
            </a:r>
            <a:r>
              <a:rPr lang="nb-NO" dirty="0">
                <a:solidFill>
                  <a:srgbClr val="0070C0"/>
                </a:solidFill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nb-NO" sz="2600" dirty="0">
                <a:solidFill>
                  <a:srgbClr val="0070C0"/>
                </a:solidFill>
              </a:rPr>
              <a:t>A </a:t>
            </a:r>
            <a:r>
              <a:rPr lang="nb-NO" sz="2600" dirty="0" err="1">
                <a:solidFill>
                  <a:srgbClr val="0070C0"/>
                </a:solidFill>
              </a:rPr>
              <a:t>number</a:t>
            </a:r>
            <a:r>
              <a:rPr lang="nb-NO" sz="2600" dirty="0">
                <a:solidFill>
                  <a:srgbClr val="0070C0"/>
                </a:solidFill>
              </a:rPr>
              <a:t> </a:t>
            </a:r>
            <a:r>
              <a:rPr lang="nb-NO" sz="2600" dirty="0" err="1">
                <a:solidFill>
                  <a:srgbClr val="0070C0"/>
                </a:solidFill>
              </a:rPr>
              <a:t>of</a:t>
            </a:r>
            <a:r>
              <a:rPr lang="nb-NO" sz="2600" dirty="0">
                <a:solidFill>
                  <a:srgbClr val="0070C0"/>
                </a:solidFill>
              </a:rPr>
              <a:t> </a:t>
            </a:r>
            <a:r>
              <a:rPr lang="nb-NO" sz="2600" dirty="0" err="1">
                <a:solidFill>
                  <a:srgbClr val="0070C0"/>
                </a:solidFill>
              </a:rPr>
              <a:t>functional</a:t>
            </a:r>
            <a:r>
              <a:rPr lang="nb-NO" sz="2600" dirty="0">
                <a:solidFill>
                  <a:srgbClr val="0070C0"/>
                </a:solidFill>
              </a:rPr>
              <a:t> long </a:t>
            </a:r>
            <a:r>
              <a:rPr lang="nb-NO" sz="2600" dirty="0" err="1">
                <a:solidFill>
                  <a:srgbClr val="0070C0"/>
                </a:solidFill>
              </a:rPr>
              <a:t>transcripts</a:t>
            </a:r>
            <a:r>
              <a:rPr lang="nb-NO" sz="2600" dirty="0">
                <a:solidFill>
                  <a:srgbClr val="0070C0"/>
                </a:solidFill>
              </a:rPr>
              <a:t> </a:t>
            </a:r>
            <a:r>
              <a:rPr lang="nb-NO" sz="2600" dirty="0" err="1">
                <a:solidFill>
                  <a:srgbClr val="0070C0"/>
                </a:solidFill>
              </a:rPr>
              <a:t>are</a:t>
            </a:r>
            <a:r>
              <a:rPr lang="nb-NO" sz="2600" dirty="0">
                <a:solidFill>
                  <a:srgbClr val="0070C0"/>
                </a:solidFill>
              </a:rPr>
              <a:t> </a:t>
            </a:r>
            <a:r>
              <a:rPr lang="nb-NO" sz="2600" dirty="0" err="1">
                <a:solidFill>
                  <a:srgbClr val="0070C0"/>
                </a:solidFill>
              </a:rPr>
              <a:t>known</a:t>
            </a:r>
            <a:r>
              <a:rPr lang="nb-NO" sz="2600" dirty="0">
                <a:solidFill>
                  <a:srgbClr val="0070C0"/>
                </a:solidFill>
              </a:rPr>
              <a:t> to </a:t>
            </a:r>
            <a:r>
              <a:rPr lang="nb-NO" sz="2600" dirty="0" err="1">
                <a:solidFill>
                  <a:srgbClr val="0070C0"/>
                </a:solidFill>
              </a:rPr>
              <a:t>lack</a:t>
            </a:r>
            <a:r>
              <a:rPr lang="nb-NO" sz="2600" dirty="0">
                <a:solidFill>
                  <a:srgbClr val="0070C0"/>
                </a:solidFill>
              </a:rPr>
              <a:t> </a:t>
            </a:r>
            <a:r>
              <a:rPr lang="nb-NO" sz="2600" dirty="0" err="1">
                <a:solidFill>
                  <a:srgbClr val="0070C0"/>
                </a:solidFill>
              </a:rPr>
              <a:t>poly</a:t>
            </a:r>
            <a:r>
              <a:rPr lang="nb-NO" sz="2600" dirty="0">
                <a:solidFill>
                  <a:srgbClr val="0070C0"/>
                </a:solidFill>
              </a:rPr>
              <a:t>(A) </a:t>
            </a:r>
            <a:r>
              <a:rPr lang="nb-NO" sz="2600" dirty="0" err="1">
                <a:solidFill>
                  <a:srgbClr val="0070C0"/>
                </a:solidFill>
              </a:rPr>
              <a:t>tails</a:t>
            </a:r>
            <a:r>
              <a:rPr lang="nb-NO" sz="2600" dirty="0">
                <a:solidFill>
                  <a:srgbClr val="0070C0"/>
                </a:solidFill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nb-NO" dirty="0" err="1">
                <a:solidFill>
                  <a:schemeClr val="accent3">
                    <a:lumMod val="75000"/>
                  </a:schemeClr>
                </a:solidFill>
              </a:rPr>
              <a:t>Remove</a:t>
            </a:r>
            <a:r>
              <a:rPr lang="nb-NO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3">
                    <a:lumMod val="75000"/>
                  </a:schemeClr>
                </a:solidFill>
              </a:rPr>
              <a:t>ribsomal</a:t>
            </a:r>
            <a:r>
              <a:rPr lang="nb-NO" dirty="0">
                <a:solidFill>
                  <a:schemeClr val="accent3">
                    <a:lumMod val="75000"/>
                  </a:schemeClr>
                </a:solidFill>
              </a:rPr>
              <a:t> RNA from </a:t>
            </a:r>
            <a:r>
              <a:rPr lang="nb-NO" dirty="0" err="1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nb-NO" dirty="0">
                <a:solidFill>
                  <a:schemeClr val="accent3">
                    <a:lumMod val="75000"/>
                  </a:schemeClr>
                </a:solidFill>
              </a:rPr>
              <a:t> sample </a:t>
            </a:r>
            <a:r>
              <a:rPr lang="nb-NO" dirty="0" err="1">
                <a:solidFill>
                  <a:schemeClr val="accent3">
                    <a:lumMod val="75000"/>
                  </a:schemeClr>
                </a:solidFill>
              </a:rPr>
              <a:t>before</a:t>
            </a:r>
            <a:r>
              <a:rPr lang="nb-NO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dirty="0" err="1">
                <a:solidFill>
                  <a:schemeClr val="accent3">
                    <a:lumMod val="75000"/>
                  </a:schemeClr>
                </a:solidFill>
              </a:rPr>
              <a:t>sequencing</a:t>
            </a:r>
            <a:endParaRPr lang="nb-NO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72816"/>
            <a:ext cx="367240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432236" y="55823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5724128" y="5582352"/>
            <a:ext cx="360040" cy="3600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882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5338936" cy="1143000"/>
          </a:xfrm>
        </p:spPr>
        <p:txBody>
          <a:bodyPr>
            <a:normAutofit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Polyadenylation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/>
              <a:t>Most </a:t>
            </a:r>
            <a:r>
              <a:rPr lang="nb-NO" dirty="0" err="1"/>
              <a:t>transcripts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poly</a:t>
            </a:r>
            <a:r>
              <a:rPr lang="nb-NO" dirty="0"/>
              <a:t>(A)+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bimorphic</a:t>
            </a:r>
            <a:r>
              <a:rPr lang="nb-NO" dirty="0"/>
              <a:t> (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exist</a:t>
            </a:r>
            <a:r>
              <a:rPr lang="nb-NO" dirty="0"/>
              <a:t> as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poly</a:t>
            </a:r>
            <a:r>
              <a:rPr lang="nb-NO" dirty="0"/>
              <a:t>(A)+ and </a:t>
            </a:r>
            <a:r>
              <a:rPr lang="nb-NO" dirty="0" err="1"/>
              <a:t>poly</a:t>
            </a:r>
            <a:r>
              <a:rPr lang="nb-NO" dirty="0"/>
              <a:t>(A)-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Fewer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poly</a:t>
            </a:r>
            <a:r>
              <a:rPr lang="nb-NO" dirty="0"/>
              <a:t>(A)-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Poly</a:t>
            </a:r>
            <a:r>
              <a:rPr lang="nb-NO" dirty="0"/>
              <a:t>(A)- </a:t>
            </a:r>
            <a:r>
              <a:rPr lang="nb-NO" dirty="0" err="1"/>
              <a:t>transcripts</a:t>
            </a:r>
            <a:r>
              <a:rPr lang="nb-NO" dirty="0"/>
              <a:t> </a:t>
            </a:r>
            <a:r>
              <a:rPr lang="nb-NO" dirty="0" err="1"/>
              <a:t>include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long non-</a:t>
            </a:r>
            <a:r>
              <a:rPr lang="nb-NO" dirty="0" err="1"/>
              <a:t>coding</a:t>
            </a:r>
            <a:r>
              <a:rPr lang="nb-NO" dirty="0"/>
              <a:t> RNAs, a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histones</a:t>
            </a:r>
            <a:r>
              <a:rPr lang="nb-NO" dirty="0"/>
              <a:t> and </a:t>
            </a:r>
            <a:r>
              <a:rPr lang="nb-NO" dirty="0" err="1"/>
              <a:t>intronic</a:t>
            </a:r>
            <a:r>
              <a:rPr lang="nb-NO" dirty="0"/>
              <a:t> </a:t>
            </a:r>
            <a:r>
              <a:rPr lang="nb-NO" dirty="0" err="1"/>
              <a:t>sequences</a:t>
            </a:r>
            <a:endParaRPr lang="nb-N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0648"/>
            <a:ext cx="2304256" cy="95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397" y="1484784"/>
            <a:ext cx="3477604" cy="238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65104"/>
            <a:ext cx="20955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4032213"/>
            <a:ext cx="1965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Bimorphic</a:t>
            </a:r>
            <a:r>
              <a:rPr lang="nb-NO" sz="1600" dirty="0"/>
              <a:t> </a:t>
            </a:r>
            <a:r>
              <a:rPr lang="nb-NO" sz="1600" dirty="0" err="1"/>
              <a:t>transcripts</a:t>
            </a:r>
            <a:endParaRPr lang="nb-NO" sz="1600" dirty="0"/>
          </a:p>
        </p:txBody>
      </p:sp>
      <p:sp>
        <p:nvSpPr>
          <p:cNvPr id="5" name="Rectangle 4"/>
          <p:cNvSpPr/>
          <p:nvPr/>
        </p:nvSpPr>
        <p:spPr>
          <a:xfrm>
            <a:off x="5508104" y="4032213"/>
            <a:ext cx="3096344" cy="26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35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nb-NO" sz="3200" dirty="0" err="1">
                <a:solidFill>
                  <a:srgbClr val="0070C0"/>
                </a:solidFill>
              </a:rPr>
              <a:t>Cap</a:t>
            </a:r>
            <a:r>
              <a:rPr lang="nb-NO" sz="3200" dirty="0">
                <a:solidFill>
                  <a:srgbClr val="0070C0"/>
                </a:solidFill>
              </a:rPr>
              <a:t> Analysis </a:t>
            </a:r>
            <a:r>
              <a:rPr lang="nb-NO" sz="3200" dirty="0" err="1">
                <a:solidFill>
                  <a:srgbClr val="0070C0"/>
                </a:solidFill>
              </a:rPr>
              <a:t>of</a:t>
            </a:r>
            <a:r>
              <a:rPr lang="nb-NO" sz="3200" dirty="0">
                <a:solidFill>
                  <a:srgbClr val="0070C0"/>
                </a:solidFill>
              </a:rPr>
              <a:t> Gene Expression (</a:t>
            </a:r>
            <a:r>
              <a:rPr lang="nb-NO" sz="3200" b="1" dirty="0">
                <a:solidFill>
                  <a:srgbClr val="0070C0"/>
                </a:solidFill>
              </a:rPr>
              <a:t>CAGE</a:t>
            </a:r>
            <a:r>
              <a:rPr lang="nb-NO" sz="3200" dirty="0">
                <a:solidFill>
                  <a:srgbClr val="0070C0"/>
                </a:solidFill>
              </a:rPr>
              <a:t>)</a:t>
            </a:r>
            <a:br>
              <a:rPr lang="nb-NO" sz="3200" dirty="0">
                <a:solidFill>
                  <a:srgbClr val="0070C0"/>
                </a:solidFill>
              </a:rPr>
            </a:br>
            <a:endParaRPr lang="nb-NO" sz="3200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2696"/>
            <a:ext cx="5777086" cy="237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372200" y="3050836"/>
            <a:ext cx="2398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nb-NO" sz="1200" dirty="0"/>
              <a:t>Fantom </a:t>
            </a:r>
            <a:r>
              <a:rPr lang="nb-NO" sz="1200" dirty="0" err="1"/>
              <a:t>Consortium</a:t>
            </a:r>
            <a:r>
              <a:rPr lang="nb-NO" sz="1200" dirty="0"/>
              <a:t>, </a:t>
            </a:r>
            <a:r>
              <a:rPr lang="nb-NO" sz="1200" b="1" dirty="0"/>
              <a:t>2009</a:t>
            </a:r>
            <a:r>
              <a:rPr lang="nb-NO" sz="1200" dirty="0"/>
              <a:t>, </a:t>
            </a:r>
            <a:r>
              <a:rPr lang="nb-NO" sz="1200" i="1" dirty="0"/>
              <a:t>Nature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3501008"/>
            <a:ext cx="8229600" cy="3024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nb-NO" dirty="0" err="1"/>
              <a:t>Sequencing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Transcription</a:t>
            </a:r>
            <a:r>
              <a:rPr lang="nb-NO" dirty="0"/>
              <a:t> Start Sites (TSS)</a:t>
            </a:r>
          </a:p>
          <a:p>
            <a:pPr>
              <a:spcAft>
                <a:spcPts val="600"/>
              </a:spcAft>
              <a:defRPr/>
            </a:pPr>
            <a:r>
              <a:rPr lang="nb-NO" dirty="0"/>
              <a:t>Most </a:t>
            </a:r>
            <a:r>
              <a:rPr lang="nb-NO" dirty="0" err="1"/>
              <a:t>transcribed</a:t>
            </a:r>
            <a:r>
              <a:rPr lang="nb-NO" dirty="0"/>
              <a:t> RNA is </a:t>
            </a:r>
            <a:r>
              <a:rPr lang="nb-NO" dirty="0" err="1"/>
              <a:t>modified</a:t>
            </a:r>
            <a:r>
              <a:rPr lang="nb-NO" dirty="0"/>
              <a:t> (</a:t>
            </a:r>
            <a:r>
              <a:rPr lang="nb-NO" dirty="0" err="1"/>
              <a:t>capped</a:t>
            </a:r>
            <a:r>
              <a:rPr lang="nb-NO" dirty="0"/>
              <a:t>) at </a:t>
            </a:r>
            <a:r>
              <a:rPr lang="nb-NO" dirty="0" err="1"/>
              <a:t>its</a:t>
            </a:r>
            <a:r>
              <a:rPr lang="nb-NO" dirty="0"/>
              <a:t> 5’end, </a:t>
            </a:r>
            <a:r>
              <a:rPr lang="nb-NO" dirty="0" err="1"/>
              <a:t>indicative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point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initiation</a:t>
            </a:r>
            <a:r>
              <a:rPr lang="nb-NO" dirty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nb-NO" dirty="0" err="1"/>
              <a:t>Selection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capped</a:t>
            </a:r>
            <a:r>
              <a:rPr lang="nb-NO" dirty="0"/>
              <a:t> RNA-fragments. </a:t>
            </a:r>
          </a:p>
          <a:p>
            <a:pPr>
              <a:spcAft>
                <a:spcPts val="600"/>
              </a:spcAft>
              <a:defRPr/>
            </a:pPr>
            <a:r>
              <a:rPr lang="nb-NO" b="1" dirty="0"/>
              <a:t>CAGE</a:t>
            </a:r>
            <a:r>
              <a:rPr lang="nb-NO" dirty="0"/>
              <a:t>: </a:t>
            </a:r>
            <a:r>
              <a:rPr lang="nb-NO" dirty="0" err="1"/>
              <a:t>Selection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capped</a:t>
            </a:r>
            <a:r>
              <a:rPr lang="nb-NO" dirty="0"/>
              <a:t> RNA. </a:t>
            </a:r>
            <a:r>
              <a:rPr lang="nb-NO" dirty="0" err="1"/>
              <a:t>Sequencing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capped</a:t>
            </a:r>
            <a:r>
              <a:rPr lang="nb-NO" dirty="0"/>
              <a:t> end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direction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transcription</a:t>
            </a:r>
            <a:r>
              <a:rPr lang="nb-NO" dirty="0"/>
              <a:t>, making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strand </a:t>
            </a:r>
            <a:r>
              <a:rPr lang="nb-NO" dirty="0" err="1"/>
              <a:t>specific</a:t>
            </a:r>
            <a:r>
              <a:rPr lang="nb-NO" dirty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nb-NO" dirty="0" err="1"/>
              <a:t>Alignment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to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 </a:t>
            </a:r>
            <a:r>
              <a:rPr lang="nb-NO" dirty="0" err="1"/>
              <a:t>gives</a:t>
            </a:r>
            <a:r>
              <a:rPr lang="nb-NO" dirty="0"/>
              <a:t> a </a:t>
            </a:r>
            <a:r>
              <a:rPr lang="nb-NO" b="1" dirty="0" err="1"/>
              <a:t>genome</a:t>
            </a:r>
            <a:r>
              <a:rPr lang="nb-NO" b="1" dirty="0"/>
              <a:t> </a:t>
            </a:r>
            <a:r>
              <a:rPr lang="nb-NO" b="1" dirty="0" err="1"/>
              <a:t>wide</a:t>
            </a:r>
            <a:r>
              <a:rPr lang="nb-NO" b="1" dirty="0"/>
              <a:t> </a:t>
            </a:r>
            <a:r>
              <a:rPr lang="nb-NO" b="1" dirty="0" err="1"/>
              <a:t>map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TSS at single </a:t>
            </a:r>
            <a:r>
              <a:rPr lang="nb-NO" b="1" dirty="0" err="1"/>
              <a:t>bp</a:t>
            </a:r>
            <a:r>
              <a:rPr lang="nb-NO" b="1" dirty="0"/>
              <a:t> resolution </a:t>
            </a: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cell</a:t>
            </a:r>
            <a:r>
              <a:rPr lang="nb-NO" dirty="0"/>
              <a:t> line </a:t>
            </a:r>
            <a:r>
              <a:rPr lang="nb-NO" dirty="0" err="1"/>
              <a:t>sequenced</a:t>
            </a:r>
            <a:r>
              <a:rPr lang="nb-NO" dirty="0"/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nb-NO" dirty="0"/>
              <a:t>The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aligned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at a given </a:t>
            </a:r>
            <a:r>
              <a:rPr lang="nb-NO" dirty="0" err="1"/>
              <a:t>position</a:t>
            </a:r>
            <a:r>
              <a:rPr lang="nb-NO" dirty="0"/>
              <a:t> </a:t>
            </a:r>
            <a:r>
              <a:rPr lang="nb-NO" dirty="0" err="1"/>
              <a:t>indicative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relative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respective</a:t>
            </a:r>
            <a:r>
              <a:rPr lang="nb-NO" dirty="0"/>
              <a:t> TSS.</a:t>
            </a:r>
          </a:p>
          <a:p>
            <a:pPr>
              <a:spcAft>
                <a:spcPts val="600"/>
              </a:spcAft>
              <a:defRPr/>
            </a:pPr>
            <a:r>
              <a:rPr lang="nb-NO" dirty="0"/>
              <a:t>Sensitive to alternative TSS and non-</a:t>
            </a:r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.</a:t>
            </a:r>
          </a:p>
          <a:p>
            <a:pPr marL="0" indent="0">
              <a:buFont typeface="Arial" pitchFamily="34" charset="0"/>
              <a:buNone/>
              <a:defRPr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117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>
                <a:solidFill>
                  <a:srgbClr val="0070C0"/>
                </a:solidFill>
              </a:rPr>
              <a:t>Strand </a:t>
            </a:r>
            <a:r>
              <a:rPr lang="nb-NO" sz="3600" dirty="0" err="1">
                <a:solidFill>
                  <a:srgbClr val="0070C0"/>
                </a:solidFill>
              </a:rPr>
              <a:t>specific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protocols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nb-NO" dirty="0"/>
              <a:t>Standard RNA-</a:t>
            </a:r>
            <a:r>
              <a:rPr lang="nb-NO" dirty="0" err="1"/>
              <a:t>Seq</a:t>
            </a:r>
            <a:r>
              <a:rPr lang="nb-NO" dirty="0"/>
              <a:t> </a:t>
            </a:r>
            <a:r>
              <a:rPr lang="nb-NO" dirty="0" err="1"/>
              <a:t>approaches</a:t>
            </a:r>
            <a:r>
              <a:rPr lang="nb-NO" dirty="0"/>
              <a:t> </a:t>
            </a:r>
            <a:r>
              <a:rPr lang="nb-NO" dirty="0" err="1"/>
              <a:t>generally</a:t>
            </a:r>
            <a:r>
              <a:rPr lang="nb-NO" dirty="0"/>
              <a:t> </a:t>
            </a:r>
            <a:r>
              <a:rPr lang="nb-NO" dirty="0" err="1"/>
              <a:t>require</a:t>
            </a:r>
            <a:r>
              <a:rPr lang="nb-NO" dirty="0"/>
              <a:t> double-</a:t>
            </a:r>
            <a:r>
              <a:rPr lang="nb-NO" dirty="0" err="1"/>
              <a:t>stranded</a:t>
            </a:r>
            <a:r>
              <a:rPr lang="nb-NO" dirty="0"/>
              <a:t> </a:t>
            </a:r>
            <a:r>
              <a:rPr lang="nb-NO" dirty="0" err="1"/>
              <a:t>cDNA</a:t>
            </a:r>
            <a:r>
              <a:rPr lang="nb-NO" dirty="0"/>
              <a:t> </a:t>
            </a:r>
            <a:r>
              <a:rPr lang="nb-NO" dirty="0" err="1"/>
              <a:t>synthesis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erases</a:t>
            </a:r>
            <a:r>
              <a:rPr lang="nb-NO" dirty="0"/>
              <a:t> RNA-strand </a:t>
            </a:r>
            <a:r>
              <a:rPr lang="nb-NO" dirty="0" err="1"/>
              <a:t>information</a:t>
            </a:r>
            <a:endParaRPr lang="nb-NO" dirty="0"/>
          </a:p>
          <a:p>
            <a:r>
              <a:rPr lang="nb-NO" b="1" dirty="0"/>
              <a:t>Three </a:t>
            </a:r>
            <a:r>
              <a:rPr lang="nb-NO" b="1" dirty="0" err="1"/>
              <a:t>approaches</a:t>
            </a:r>
            <a:r>
              <a:rPr lang="nb-NO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Ligation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adaptors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in a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predetermined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orientation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ends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RNAs or to first strand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cDNA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molecules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Direct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sequencing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first strand DNA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cDNA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Chemical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marking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second strand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cDNA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dirty="0" err="1">
                <a:solidFill>
                  <a:schemeClr val="bg1">
                    <a:lumMod val="50000"/>
                  </a:schemeClr>
                </a:solidFill>
              </a:rPr>
              <a:t>synthesis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 products</a:t>
            </a:r>
          </a:p>
          <a:p>
            <a:pPr>
              <a:spcAft>
                <a:spcPts val="1200"/>
              </a:spcAft>
            </a:pPr>
            <a:r>
              <a:rPr lang="nb-NO" dirty="0" err="1"/>
              <a:t>Protocols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give</a:t>
            </a:r>
            <a:r>
              <a:rPr lang="nb-NO" dirty="0"/>
              <a:t> different </a:t>
            </a:r>
            <a:r>
              <a:rPr lang="nb-NO" dirty="0" err="1"/>
              <a:t>results</a:t>
            </a:r>
            <a:endParaRPr lang="nb-NO" dirty="0"/>
          </a:p>
          <a:p>
            <a:pPr marL="0" indent="0">
              <a:spcAft>
                <a:spcPts val="1200"/>
              </a:spcAft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1629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Paired</a:t>
            </a:r>
            <a:r>
              <a:rPr lang="nb-NO" sz="3600" dirty="0">
                <a:solidFill>
                  <a:srgbClr val="0070C0"/>
                </a:solidFill>
              </a:rPr>
              <a:t>-end </a:t>
            </a:r>
            <a:r>
              <a:rPr lang="nb-NO" sz="3600" dirty="0" err="1">
                <a:solidFill>
                  <a:srgbClr val="0070C0"/>
                </a:solidFill>
              </a:rPr>
              <a:t>Sequencing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nb-NO" sz="2400" dirty="0" err="1"/>
              <a:t>Sequencing</a:t>
            </a:r>
            <a:r>
              <a:rPr lang="nb-NO" sz="2400" dirty="0"/>
              <a:t> </a:t>
            </a:r>
            <a:r>
              <a:rPr lang="nb-NO" sz="2400" dirty="0" err="1"/>
              <a:t>cDNA</a:t>
            </a:r>
            <a:r>
              <a:rPr lang="nb-NO" sz="2400" dirty="0"/>
              <a:t> from </a:t>
            </a:r>
            <a:r>
              <a:rPr lang="nb-NO" sz="2400" dirty="0" err="1"/>
              <a:t>both</a:t>
            </a:r>
            <a:r>
              <a:rPr lang="nb-NO" sz="2400" dirty="0"/>
              <a:t> </a:t>
            </a:r>
            <a:r>
              <a:rPr lang="nb-NO" sz="2400" dirty="0" err="1"/>
              <a:t>ends</a:t>
            </a:r>
            <a:r>
              <a:rPr lang="nb-NO" sz="2400" dirty="0"/>
              <a:t> </a:t>
            </a:r>
            <a:r>
              <a:rPr lang="nb-NO" sz="2400" dirty="0" err="1"/>
              <a:t>ranther</a:t>
            </a:r>
            <a:r>
              <a:rPr lang="nb-NO" sz="2400" dirty="0"/>
              <a:t> </a:t>
            </a:r>
            <a:r>
              <a:rPr lang="nb-NO" sz="2400" dirty="0" err="1"/>
              <a:t>than</a:t>
            </a:r>
            <a:r>
              <a:rPr lang="nb-NO" sz="2400" dirty="0"/>
              <a:t> a single end</a:t>
            </a:r>
          </a:p>
          <a:p>
            <a:pPr>
              <a:spcAft>
                <a:spcPts val="1200"/>
              </a:spcAft>
            </a:pPr>
            <a:r>
              <a:rPr lang="nb-NO" sz="2400" dirty="0" err="1"/>
              <a:t>Recommended</a:t>
            </a:r>
            <a:r>
              <a:rPr lang="nb-NO" sz="2400" dirty="0"/>
              <a:t> for </a:t>
            </a:r>
            <a:r>
              <a:rPr lang="nb-NO" sz="2400" dirty="0" err="1"/>
              <a:t>splice</a:t>
            </a:r>
            <a:r>
              <a:rPr lang="nb-NO" sz="2400" dirty="0"/>
              <a:t>-variants and gene </a:t>
            </a:r>
            <a:r>
              <a:rPr lang="nb-NO" sz="2400" dirty="0" err="1"/>
              <a:t>fusions</a:t>
            </a:r>
            <a:r>
              <a:rPr lang="nb-NO" sz="2400" dirty="0"/>
              <a:t> </a:t>
            </a:r>
          </a:p>
          <a:p>
            <a:pPr>
              <a:spcAft>
                <a:spcPts val="1200"/>
              </a:spcAft>
            </a:pPr>
            <a:r>
              <a:rPr lang="nb-NO" sz="2400" dirty="0"/>
              <a:t>RNA-</a:t>
            </a:r>
            <a:r>
              <a:rPr lang="nb-NO" sz="2400" dirty="0" err="1"/>
              <a:t>Seq</a:t>
            </a:r>
            <a:r>
              <a:rPr lang="nb-NO" sz="2400" dirty="0"/>
              <a:t> standard </a:t>
            </a:r>
            <a:r>
              <a:rPr lang="nb-NO" sz="2400" dirty="0" err="1"/>
              <a:t>now</a:t>
            </a:r>
            <a:r>
              <a:rPr lang="nb-NO" sz="2400" dirty="0"/>
              <a:t>: </a:t>
            </a:r>
            <a:r>
              <a:rPr lang="nb-NO" sz="2400" dirty="0" err="1"/>
              <a:t>Paired</a:t>
            </a:r>
            <a:r>
              <a:rPr lang="nb-NO" sz="2400" dirty="0"/>
              <a:t>-end  150bp (75 </a:t>
            </a:r>
            <a:r>
              <a:rPr lang="nb-NO" sz="2400" dirty="0" err="1"/>
              <a:t>bp</a:t>
            </a:r>
            <a:r>
              <a:rPr lang="nb-NO" sz="2400" dirty="0"/>
              <a:t> from </a:t>
            </a:r>
            <a:r>
              <a:rPr lang="nb-NO" sz="2400" dirty="0" err="1"/>
              <a:t>each</a:t>
            </a:r>
            <a:r>
              <a:rPr lang="nb-NO" sz="2400" dirty="0"/>
              <a:t> end)</a:t>
            </a:r>
          </a:p>
          <a:p>
            <a:pPr>
              <a:spcAft>
                <a:spcPts val="1200"/>
              </a:spcAft>
            </a:pPr>
            <a:r>
              <a:rPr lang="nb-NO" sz="2400" dirty="0"/>
              <a:t>More </a:t>
            </a:r>
            <a:r>
              <a:rPr lang="nb-NO" sz="2400" dirty="0" err="1"/>
              <a:t>challenging</a:t>
            </a:r>
            <a:r>
              <a:rPr lang="nb-NO" sz="2400" dirty="0"/>
              <a:t> to </a:t>
            </a:r>
            <a:r>
              <a:rPr lang="nb-NO" sz="2400" dirty="0" err="1"/>
              <a:t>process</a:t>
            </a:r>
            <a:r>
              <a:rPr lang="nb-NO" sz="2400" dirty="0"/>
              <a:t> and analyse, (</a:t>
            </a:r>
            <a:r>
              <a:rPr lang="nb-NO" sz="2400" dirty="0" err="1"/>
              <a:t>but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software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</a:t>
            </a:r>
            <a:r>
              <a:rPr lang="nb-NO" sz="2400" dirty="0" err="1"/>
              <a:t>usually</a:t>
            </a:r>
            <a:r>
              <a:rPr lang="nb-NO" sz="2400" dirty="0"/>
              <a:t> handle </a:t>
            </a:r>
            <a:r>
              <a:rPr lang="nb-NO" sz="2400" dirty="0" err="1"/>
              <a:t>this</a:t>
            </a:r>
            <a:r>
              <a:rPr lang="nb-NO" sz="2400" dirty="0"/>
              <a:t> for </a:t>
            </a:r>
            <a:r>
              <a:rPr lang="nb-NO" sz="2400" dirty="0" err="1"/>
              <a:t>you</a:t>
            </a:r>
            <a:r>
              <a:rPr lang="nb-NO" sz="2400" dirty="0"/>
              <a:t>…)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25639"/>
            <a:ext cx="4402460" cy="4391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621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3456384" cy="4104456"/>
          </a:xfrm>
        </p:spPr>
      </p:pic>
      <p:sp>
        <p:nvSpPr>
          <p:cNvPr id="5" name="TextBox 4"/>
          <p:cNvSpPr txBox="1"/>
          <p:nvPr/>
        </p:nvSpPr>
        <p:spPr>
          <a:xfrm>
            <a:off x="4788024" y="2204864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b-NO" dirty="0"/>
              <a:t>First </a:t>
            </a:r>
            <a:r>
              <a:rPr lang="nb-NO" dirty="0" err="1"/>
              <a:t>stated</a:t>
            </a:r>
            <a:r>
              <a:rPr lang="nb-NO" dirty="0"/>
              <a:t> by Francis Crick in 1958</a:t>
            </a:r>
          </a:p>
          <a:p>
            <a:pPr marL="285750" indent="-285750">
              <a:buFont typeface="Arial" pitchFamily="34" charset="0"/>
              <a:buChar char="•"/>
            </a:pPr>
            <a:endParaRPr lang="nb-NO" b="1" dirty="0"/>
          </a:p>
          <a:p>
            <a:pPr marL="285750" indent="-285750">
              <a:buFont typeface="Arial" pitchFamily="34" charset="0"/>
              <a:buChar char="•"/>
            </a:pPr>
            <a:r>
              <a:rPr lang="nb-NO" b="1" dirty="0"/>
              <a:t>DNA &gt; RNA &gt; Protein</a:t>
            </a:r>
          </a:p>
          <a:p>
            <a:pPr marL="285750" indent="-285750">
              <a:buFont typeface="Arial" pitchFamily="34" charset="0"/>
              <a:buChar char="•"/>
            </a:pPr>
            <a:endParaRPr lang="nb-NO" dirty="0"/>
          </a:p>
          <a:p>
            <a:pPr marL="285750" indent="-285750">
              <a:buFont typeface="Arial" pitchFamily="34" charset="0"/>
              <a:buChar char="•"/>
            </a:pPr>
            <a:r>
              <a:rPr lang="nb-NO" dirty="0"/>
              <a:t>Protein </a:t>
            </a:r>
            <a:r>
              <a:rPr lang="nb-NO" dirty="0" err="1"/>
              <a:t>coding</a:t>
            </a:r>
            <a:r>
              <a:rPr lang="nb-NO" dirty="0"/>
              <a:t> genes </a:t>
            </a:r>
            <a:r>
              <a:rPr lang="nb-NO" dirty="0" err="1"/>
              <a:t>transcribed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nucleus</a:t>
            </a:r>
            <a:r>
              <a:rPr lang="nb-NO" dirty="0"/>
              <a:t> by RNA </a:t>
            </a:r>
            <a:r>
              <a:rPr lang="nb-NO" dirty="0" err="1"/>
              <a:t>Polymerase</a:t>
            </a:r>
            <a:r>
              <a:rPr lang="nb-NO" dirty="0"/>
              <a:t> 2 (Pol 2) </a:t>
            </a:r>
            <a:r>
              <a:rPr lang="nb-NO" dirty="0" err="1"/>
              <a:t>using</a:t>
            </a:r>
            <a:r>
              <a:rPr lang="nb-NO" dirty="0"/>
              <a:t> DNA as a </a:t>
            </a:r>
            <a:r>
              <a:rPr lang="nb-NO" dirty="0" err="1"/>
              <a:t>template</a:t>
            </a:r>
            <a:endParaRPr lang="nb-NO" dirty="0"/>
          </a:p>
          <a:p>
            <a:pPr marL="285750" indent="-285750">
              <a:buFont typeface="Arial" pitchFamily="34" charset="0"/>
              <a:buChar char="•"/>
            </a:pPr>
            <a:endParaRPr lang="nb-NO" dirty="0"/>
          </a:p>
          <a:p>
            <a:pPr marL="285750" indent="-285750">
              <a:buFont typeface="Arial" pitchFamily="34" charset="0"/>
              <a:buChar char="•"/>
            </a:pPr>
            <a:r>
              <a:rPr lang="nb-NO" dirty="0" err="1"/>
              <a:t>Exported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nucleus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ribosome</a:t>
            </a:r>
            <a:r>
              <a:rPr lang="nb-NO" dirty="0"/>
              <a:t> for </a:t>
            </a:r>
            <a:r>
              <a:rPr lang="nb-NO" dirty="0" err="1"/>
              <a:t>translation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protein </a:t>
            </a:r>
          </a:p>
          <a:p>
            <a:pPr marL="285750" indent="-285750">
              <a:buFont typeface="Arial" pitchFamily="34" charset="0"/>
              <a:buChar char="•"/>
            </a:pPr>
            <a:endParaRPr lang="nb-NO" dirty="0"/>
          </a:p>
          <a:p>
            <a:pPr marL="285750" indent="-285750">
              <a:buFont typeface="Arial" pitchFamily="34" charset="0"/>
              <a:buChar char="•"/>
            </a:pPr>
            <a:endParaRPr lang="nb-NO" b="1" dirty="0"/>
          </a:p>
          <a:p>
            <a:pPr marL="285750" indent="-285750">
              <a:buFont typeface="Arial" pitchFamily="34" charset="0"/>
              <a:buChar char="•"/>
            </a:pPr>
            <a:endParaRPr lang="nb-NO" dirty="0"/>
          </a:p>
        </p:txBody>
      </p:sp>
      <p:sp>
        <p:nvSpPr>
          <p:cNvPr id="3" name="Rectangle 2"/>
          <p:cNvSpPr/>
          <p:nvPr/>
        </p:nvSpPr>
        <p:spPr>
          <a:xfrm>
            <a:off x="497280" y="908720"/>
            <a:ext cx="3888432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>
                <a:solidFill>
                  <a:srgbClr val="0070C0"/>
                </a:solidFill>
              </a:rPr>
              <a:t>Central dogma </a:t>
            </a:r>
            <a:r>
              <a:rPr lang="nb-NO" sz="3600" dirty="0" err="1">
                <a:solidFill>
                  <a:srgbClr val="0070C0"/>
                </a:solidFill>
              </a:rPr>
              <a:t>of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molecular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biology</a:t>
            </a:r>
            <a:endParaRPr lang="nb-NO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78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rgbClr val="0070C0"/>
                </a:solidFill>
              </a:rPr>
              <a:t>Sequencing</a:t>
            </a:r>
            <a:r>
              <a:rPr lang="nb-NO" dirty="0">
                <a:solidFill>
                  <a:srgbClr val="0070C0"/>
                </a:solidFill>
              </a:rPr>
              <a:t> </a:t>
            </a:r>
            <a:r>
              <a:rPr lang="nb-NO" dirty="0" err="1">
                <a:solidFill>
                  <a:srgbClr val="0070C0"/>
                </a:solidFill>
              </a:rPr>
              <a:t>depth</a:t>
            </a:r>
            <a:endParaRPr lang="nb-NO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err="1"/>
              <a:t>Coverage</a:t>
            </a:r>
            <a:r>
              <a:rPr lang="nb-NO" dirty="0"/>
              <a:t> not straightforward in RNA-</a:t>
            </a:r>
            <a:r>
              <a:rPr lang="nb-NO" dirty="0" err="1"/>
              <a:t>Seq</a:t>
            </a:r>
            <a:r>
              <a:rPr lang="nb-NO" dirty="0"/>
              <a:t>, due to different </a:t>
            </a:r>
            <a:r>
              <a:rPr lang="nb-NO" dirty="0" err="1"/>
              <a:t>abundance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transcripts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Depend</a:t>
            </a:r>
            <a:r>
              <a:rPr lang="nb-NO" dirty="0"/>
              <a:t> on:</a:t>
            </a:r>
          </a:p>
          <a:p>
            <a:pPr lvl="1">
              <a:spcAft>
                <a:spcPts val="600"/>
              </a:spcAft>
            </a:pPr>
            <a:r>
              <a:rPr lang="nb-NO" dirty="0"/>
              <a:t>Expression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dirty="0" err="1"/>
              <a:t>Protocol</a:t>
            </a:r>
            <a:r>
              <a:rPr lang="nb-NO" dirty="0"/>
              <a:t> or </a:t>
            </a:r>
            <a:r>
              <a:rPr lang="nb-NO" dirty="0" err="1"/>
              <a:t>assay</a:t>
            </a:r>
            <a:r>
              <a:rPr lang="nb-NO" dirty="0"/>
              <a:t> used (for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removal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abundant </a:t>
            </a:r>
            <a:r>
              <a:rPr lang="nb-NO" dirty="0" err="1"/>
              <a:t>transcripts</a:t>
            </a:r>
            <a:r>
              <a:rPr lang="nb-NO" dirty="0"/>
              <a:t>)</a:t>
            </a:r>
          </a:p>
          <a:p>
            <a:pPr lvl="1">
              <a:spcAft>
                <a:spcPts val="600"/>
              </a:spcAft>
            </a:pPr>
            <a:r>
              <a:rPr lang="nb-NO" dirty="0" err="1"/>
              <a:t>Sequenced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 and </a:t>
            </a:r>
            <a:r>
              <a:rPr lang="nb-NO" dirty="0" err="1"/>
              <a:t>mappability</a:t>
            </a:r>
            <a:r>
              <a:rPr lang="nb-NO" dirty="0"/>
              <a:t> to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genome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dirty="0"/>
              <a:t>Sample material (</a:t>
            </a:r>
            <a:r>
              <a:rPr lang="nb-NO" dirty="0" err="1"/>
              <a:t>homogeneous</a:t>
            </a:r>
            <a:r>
              <a:rPr lang="nb-NO" dirty="0"/>
              <a:t> </a:t>
            </a:r>
            <a:r>
              <a:rPr lang="nb-NO" dirty="0" err="1"/>
              <a:t>cell</a:t>
            </a:r>
            <a:r>
              <a:rPr lang="nb-NO" dirty="0"/>
              <a:t> </a:t>
            </a:r>
            <a:r>
              <a:rPr lang="nb-NO" dirty="0" err="1"/>
              <a:t>cultures</a:t>
            </a:r>
            <a:r>
              <a:rPr lang="nb-NO" dirty="0"/>
              <a:t> versus </a:t>
            </a:r>
            <a:r>
              <a:rPr lang="nb-NO" dirty="0" err="1"/>
              <a:t>heterogenous</a:t>
            </a:r>
            <a:r>
              <a:rPr lang="nb-NO" dirty="0"/>
              <a:t> </a:t>
            </a:r>
            <a:r>
              <a:rPr lang="nb-NO" dirty="0" err="1"/>
              <a:t>tissue</a:t>
            </a:r>
            <a:r>
              <a:rPr lang="nb-NO" dirty="0"/>
              <a:t> samples?)</a:t>
            </a:r>
          </a:p>
          <a:p>
            <a:pPr lvl="1"/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!</a:t>
            </a:r>
          </a:p>
          <a:p>
            <a:pPr lvl="2"/>
            <a:r>
              <a:rPr lang="nb-NO" dirty="0"/>
              <a:t>Expression </a:t>
            </a:r>
            <a:r>
              <a:rPr lang="nb-NO" dirty="0" err="1"/>
              <a:t>changes</a:t>
            </a:r>
            <a:r>
              <a:rPr lang="nb-NO" dirty="0"/>
              <a:t>: 10-15 million </a:t>
            </a:r>
            <a:r>
              <a:rPr lang="nb-NO" dirty="0" err="1"/>
              <a:t>reads</a:t>
            </a:r>
            <a:endParaRPr lang="nb-NO" dirty="0"/>
          </a:p>
          <a:p>
            <a:pPr lvl="2"/>
            <a:r>
              <a:rPr lang="nb-NO" dirty="0" err="1"/>
              <a:t>Isoforms</a:t>
            </a:r>
            <a:r>
              <a:rPr lang="nb-NO" dirty="0"/>
              <a:t> and gene </a:t>
            </a:r>
            <a:r>
              <a:rPr lang="nb-NO" dirty="0" err="1"/>
              <a:t>fusions</a:t>
            </a:r>
            <a:r>
              <a:rPr lang="nb-NO" dirty="0"/>
              <a:t>: 30-50 million </a:t>
            </a:r>
            <a:r>
              <a:rPr lang="nb-NO" dirty="0" err="1"/>
              <a:t>reads</a:t>
            </a:r>
            <a:r>
              <a:rPr lang="nb-NO" dirty="0"/>
              <a:t> (or more)</a:t>
            </a:r>
          </a:p>
          <a:p>
            <a:pPr lvl="2"/>
            <a:r>
              <a:rPr lang="nb-NO" dirty="0" err="1"/>
              <a:t>Low-abundance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and SNVs (??) – </a:t>
            </a:r>
            <a:r>
              <a:rPr lang="nb-NO" i="1" dirty="0" err="1">
                <a:solidFill>
                  <a:srgbClr val="0070C0"/>
                </a:solidFill>
              </a:rPr>
              <a:t>Consider</a:t>
            </a:r>
            <a:r>
              <a:rPr lang="nb-NO" i="1" dirty="0">
                <a:solidFill>
                  <a:srgbClr val="0070C0"/>
                </a:solidFill>
              </a:rPr>
              <a:t> </a:t>
            </a:r>
            <a:r>
              <a:rPr lang="nb-NO" i="1" dirty="0" err="1">
                <a:solidFill>
                  <a:srgbClr val="0070C0"/>
                </a:solidFill>
              </a:rPr>
              <a:t>targeted</a:t>
            </a:r>
            <a:r>
              <a:rPr lang="nb-NO" i="1" dirty="0">
                <a:solidFill>
                  <a:srgbClr val="0070C0"/>
                </a:solidFill>
              </a:rPr>
              <a:t> </a:t>
            </a:r>
            <a:r>
              <a:rPr lang="nb-NO" i="1" dirty="0" err="1">
                <a:solidFill>
                  <a:srgbClr val="0070C0"/>
                </a:solidFill>
              </a:rPr>
              <a:t>sequencing</a:t>
            </a:r>
            <a:endParaRPr lang="nb-NO" i="1" dirty="0">
              <a:solidFill>
                <a:srgbClr val="0070C0"/>
              </a:solidFill>
            </a:endParaRP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35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Sequencing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depth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70784" cy="19728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b="1" dirty="0" err="1"/>
              <a:t>Example</a:t>
            </a:r>
            <a:r>
              <a:rPr lang="nb-NO" b="1" dirty="0"/>
              <a:t>:</a:t>
            </a:r>
            <a:r>
              <a:rPr lang="nb-NO" dirty="0"/>
              <a:t> </a:t>
            </a:r>
            <a:r>
              <a:rPr lang="nb-NO" dirty="0" err="1"/>
              <a:t>Heterogenous</a:t>
            </a:r>
            <a:r>
              <a:rPr lang="nb-NO" dirty="0"/>
              <a:t> </a:t>
            </a:r>
            <a:r>
              <a:rPr lang="nb-NO" dirty="0" err="1"/>
              <a:t>prostate</a:t>
            </a:r>
            <a:r>
              <a:rPr lang="nb-NO" dirty="0"/>
              <a:t> cancer </a:t>
            </a:r>
            <a:r>
              <a:rPr lang="nb-NO" dirty="0" err="1"/>
              <a:t>tissue</a:t>
            </a:r>
            <a:r>
              <a:rPr lang="nb-NO" dirty="0"/>
              <a:t> sample: </a:t>
            </a:r>
          </a:p>
          <a:p>
            <a:r>
              <a:rPr lang="nb-NO" dirty="0"/>
              <a:t>50% cancer </a:t>
            </a:r>
            <a:r>
              <a:rPr lang="nb-NO" dirty="0" err="1"/>
              <a:t>tissue</a:t>
            </a:r>
            <a:r>
              <a:rPr lang="nb-NO" dirty="0"/>
              <a:t>, </a:t>
            </a:r>
          </a:p>
          <a:p>
            <a:r>
              <a:rPr lang="nb-NO" dirty="0"/>
              <a:t>20% </a:t>
            </a:r>
            <a:r>
              <a:rPr lang="nb-NO" dirty="0" err="1"/>
              <a:t>stroma</a:t>
            </a:r>
            <a:endParaRPr lang="nb-NO" dirty="0"/>
          </a:p>
          <a:p>
            <a:r>
              <a:rPr lang="nb-NO" dirty="0"/>
              <a:t>30% benign </a:t>
            </a:r>
            <a:r>
              <a:rPr lang="nb-NO" dirty="0" err="1"/>
              <a:t>epithelium</a:t>
            </a:r>
            <a:endParaRPr lang="nb-N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273630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3292329"/>
            <a:ext cx="1972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Bertilsson,2010,Prostate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206" y="4045893"/>
            <a:ext cx="8461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 err="1"/>
              <a:t>Sequence</a:t>
            </a:r>
            <a:r>
              <a:rPr lang="nb-NO" sz="2400" b="1" dirty="0"/>
              <a:t> 50 million </a:t>
            </a:r>
            <a:r>
              <a:rPr lang="nb-NO" sz="2400" b="1" dirty="0" err="1"/>
              <a:t>reads</a:t>
            </a:r>
            <a:r>
              <a:rPr lang="nb-NO" sz="2400" dirty="0"/>
              <a:t>:</a:t>
            </a:r>
          </a:p>
          <a:p>
            <a:r>
              <a:rPr lang="nb-NO" sz="2400" dirty="0" err="1"/>
              <a:t>Mapping</a:t>
            </a:r>
            <a:r>
              <a:rPr lang="nb-NO" sz="2400" dirty="0"/>
              <a:t> to </a:t>
            </a:r>
            <a:r>
              <a:rPr lang="nb-NO" sz="2400" dirty="0" err="1"/>
              <a:t>reference</a:t>
            </a:r>
            <a:r>
              <a:rPr lang="nb-NO" sz="2400" dirty="0"/>
              <a:t> </a:t>
            </a:r>
            <a:r>
              <a:rPr lang="nb-NO" sz="2400" dirty="0" err="1"/>
              <a:t>genome</a:t>
            </a:r>
            <a:r>
              <a:rPr lang="nb-NO" sz="2400" dirty="0"/>
              <a:t>: 80% (40 million </a:t>
            </a:r>
            <a:r>
              <a:rPr lang="nb-NO" sz="2400" dirty="0" err="1"/>
              <a:t>reads</a:t>
            </a:r>
            <a:r>
              <a:rPr lang="nb-NO" sz="2400" dirty="0"/>
              <a:t>)</a:t>
            </a:r>
          </a:p>
          <a:p>
            <a:r>
              <a:rPr lang="nb-NO" sz="2400" dirty="0"/>
              <a:t>Sample </a:t>
            </a:r>
            <a:r>
              <a:rPr lang="nb-NO" sz="2400" dirty="0" err="1"/>
              <a:t>composition</a:t>
            </a:r>
            <a:r>
              <a:rPr lang="nb-NO" sz="2400" dirty="0"/>
              <a:t> (50% cancer): 20 million cancer </a:t>
            </a:r>
            <a:r>
              <a:rPr lang="nb-NO" sz="2400" dirty="0" err="1"/>
              <a:t>related</a:t>
            </a:r>
            <a:r>
              <a:rPr lang="nb-NO" sz="2400" dirty="0"/>
              <a:t> </a:t>
            </a:r>
            <a:r>
              <a:rPr lang="nb-NO" sz="2400" dirty="0" err="1"/>
              <a:t>reads</a:t>
            </a:r>
            <a:r>
              <a:rPr lang="nb-N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09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34880" cy="1143000"/>
          </a:xfrm>
        </p:spPr>
        <p:txBody>
          <a:bodyPr>
            <a:normAutofit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Targeted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sequencing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err="1"/>
              <a:t>Increase</a:t>
            </a:r>
            <a:r>
              <a:rPr lang="nb-NO" dirty="0"/>
              <a:t> </a:t>
            </a:r>
            <a:r>
              <a:rPr lang="nb-NO" dirty="0" err="1"/>
              <a:t>sequencing</a:t>
            </a:r>
            <a:r>
              <a:rPr lang="nb-NO" dirty="0"/>
              <a:t> </a:t>
            </a:r>
            <a:r>
              <a:rPr lang="nb-NO" dirty="0" err="1"/>
              <a:t>depth</a:t>
            </a:r>
            <a:r>
              <a:rPr lang="nb-NO" dirty="0"/>
              <a:t> by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sequencing</a:t>
            </a:r>
            <a:r>
              <a:rPr lang="nb-NO" dirty="0"/>
              <a:t> a </a:t>
            </a:r>
            <a:r>
              <a:rPr lang="nb-NO" dirty="0" err="1"/>
              <a:t>selected</a:t>
            </a:r>
            <a:r>
              <a:rPr lang="nb-NO" dirty="0"/>
              <a:t> </a:t>
            </a:r>
            <a:r>
              <a:rPr lang="nb-NO" dirty="0" err="1"/>
              <a:t>subset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transcripts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approach</a:t>
            </a:r>
            <a:r>
              <a:rPr lang="nb-NO" dirty="0"/>
              <a:t> 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looking</a:t>
            </a:r>
            <a:r>
              <a:rPr lang="nb-NO" dirty="0"/>
              <a:t> for</a:t>
            </a:r>
          </a:p>
          <a:p>
            <a:pPr>
              <a:spcAft>
                <a:spcPts val="600"/>
              </a:spcAft>
            </a:pPr>
            <a:r>
              <a:rPr lang="nb-NO" dirty="0"/>
              <a:t>Are </a:t>
            </a:r>
            <a:r>
              <a:rPr lang="nb-NO" dirty="0" err="1"/>
              <a:t>becoming</a:t>
            </a:r>
            <a:r>
              <a:rPr lang="nb-NO" dirty="0"/>
              <a:t> </a:t>
            </a:r>
            <a:r>
              <a:rPr lang="nb-NO" dirty="0" err="1"/>
              <a:t>increasingly</a:t>
            </a:r>
            <a:r>
              <a:rPr lang="nb-NO" dirty="0"/>
              <a:t> </a:t>
            </a:r>
            <a:r>
              <a:rPr lang="nb-NO" dirty="0" err="1"/>
              <a:t>affordable</a:t>
            </a:r>
            <a:endParaRPr lang="nb-NO" dirty="0"/>
          </a:p>
          <a:p>
            <a:pPr>
              <a:spcAft>
                <a:spcPts val="600"/>
              </a:spcAft>
            </a:pPr>
            <a:endParaRPr lang="nb-NO" dirty="0"/>
          </a:p>
          <a:p>
            <a:pPr>
              <a:spcAft>
                <a:spcPts val="600"/>
              </a:spcAft>
            </a:pPr>
            <a:r>
              <a:rPr lang="nb-NO" b="1" i="1" dirty="0"/>
              <a:t>Levin et al</a:t>
            </a:r>
            <a:r>
              <a:rPr lang="nb-NO" i="1" dirty="0"/>
              <a:t>. : </a:t>
            </a:r>
          </a:p>
          <a:p>
            <a:pPr lvl="1">
              <a:spcAft>
                <a:spcPts val="600"/>
              </a:spcAft>
            </a:pPr>
            <a:r>
              <a:rPr lang="nb-NO" i="1" dirty="0" err="1"/>
              <a:t>Selected</a:t>
            </a:r>
            <a:r>
              <a:rPr lang="nb-NO" i="1" dirty="0"/>
              <a:t> 467 cancer </a:t>
            </a:r>
            <a:r>
              <a:rPr lang="nb-NO" i="1" dirty="0" err="1"/>
              <a:t>related</a:t>
            </a:r>
            <a:r>
              <a:rPr lang="nb-NO" i="1" dirty="0"/>
              <a:t> genes, and </a:t>
            </a:r>
            <a:r>
              <a:rPr lang="nb-NO" i="1" dirty="0" err="1"/>
              <a:t>sequenced</a:t>
            </a:r>
            <a:r>
              <a:rPr lang="nb-NO" i="1" dirty="0"/>
              <a:t> 8 million </a:t>
            </a:r>
            <a:r>
              <a:rPr lang="nb-NO" i="1" dirty="0" err="1"/>
              <a:t>reads</a:t>
            </a:r>
            <a:r>
              <a:rPr lang="nb-NO" i="1" dirty="0"/>
              <a:t>. </a:t>
            </a:r>
          </a:p>
          <a:p>
            <a:pPr lvl="1">
              <a:spcAft>
                <a:spcPts val="600"/>
              </a:spcAft>
            </a:pPr>
            <a:r>
              <a:rPr lang="nb-NO" i="1" dirty="0"/>
              <a:t>95-98%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i="1" dirty="0" err="1"/>
              <a:t>reads</a:t>
            </a:r>
            <a:r>
              <a:rPr lang="nb-NO" i="1" dirty="0"/>
              <a:t> </a:t>
            </a:r>
            <a:r>
              <a:rPr lang="nb-NO" i="1" dirty="0" err="1"/>
              <a:t>mapped</a:t>
            </a:r>
            <a:r>
              <a:rPr lang="nb-NO" i="1" dirty="0"/>
              <a:t> to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selected</a:t>
            </a:r>
            <a:r>
              <a:rPr lang="nb-NO" i="1" dirty="0"/>
              <a:t> </a:t>
            </a:r>
            <a:r>
              <a:rPr lang="nb-NO" i="1" dirty="0" err="1"/>
              <a:t>sequences</a:t>
            </a:r>
            <a:r>
              <a:rPr lang="nb-NO" i="1" dirty="0"/>
              <a:t>, </a:t>
            </a:r>
            <a:r>
              <a:rPr lang="nb-NO" i="1" dirty="0" err="1"/>
              <a:t>compared</a:t>
            </a:r>
            <a:r>
              <a:rPr lang="nb-NO" i="1" dirty="0"/>
              <a:t> to 5% </a:t>
            </a:r>
            <a:r>
              <a:rPr lang="nb-NO" i="1" dirty="0" err="1"/>
              <a:t>without</a:t>
            </a:r>
            <a:r>
              <a:rPr lang="nb-NO" i="1" dirty="0"/>
              <a:t> </a:t>
            </a:r>
            <a:r>
              <a:rPr lang="nb-NO" i="1" dirty="0" err="1"/>
              <a:t>selection</a:t>
            </a:r>
            <a:endParaRPr lang="nb-NO" i="1" dirty="0"/>
          </a:p>
          <a:p>
            <a:pPr lvl="1">
              <a:spcAft>
                <a:spcPts val="600"/>
              </a:spcAft>
            </a:pPr>
            <a:r>
              <a:rPr lang="nb-NO" i="1" dirty="0" err="1"/>
              <a:t>Achieve</a:t>
            </a:r>
            <a:r>
              <a:rPr lang="nb-NO" i="1" dirty="0"/>
              <a:t> a </a:t>
            </a:r>
            <a:r>
              <a:rPr lang="nb-NO" i="1" dirty="0" err="1"/>
              <a:t>sequencing</a:t>
            </a:r>
            <a:r>
              <a:rPr lang="nb-NO" i="1" dirty="0"/>
              <a:t> </a:t>
            </a:r>
            <a:r>
              <a:rPr lang="nb-NO" i="1" dirty="0" err="1"/>
              <a:t>depth</a:t>
            </a:r>
            <a:r>
              <a:rPr lang="nb-NO" i="1" dirty="0"/>
              <a:t> for target genes </a:t>
            </a:r>
            <a:r>
              <a:rPr lang="nb-NO" i="1" dirty="0" err="1"/>
              <a:t>many</a:t>
            </a:r>
            <a:r>
              <a:rPr lang="nb-NO" i="1" dirty="0"/>
              <a:t>-fold </a:t>
            </a:r>
            <a:r>
              <a:rPr lang="nb-NO" i="1" dirty="0" err="1"/>
              <a:t>higher</a:t>
            </a:r>
            <a:r>
              <a:rPr lang="nb-NO" i="1" dirty="0"/>
              <a:t> </a:t>
            </a:r>
            <a:r>
              <a:rPr lang="nb-NO" i="1" dirty="0" err="1"/>
              <a:t>than</a:t>
            </a:r>
            <a:r>
              <a:rPr lang="nb-NO" i="1" dirty="0"/>
              <a:t> </a:t>
            </a:r>
            <a:r>
              <a:rPr lang="nb-NO" i="1" dirty="0" err="1"/>
              <a:t>what</a:t>
            </a:r>
            <a:r>
              <a:rPr lang="nb-NO" i="1" dirty="0"/>
              <a:t> is </a:t>
            </a:r>
            <a:r>
              <a:rPr lang="nb-NO" i="1" dirty="0" err="1"/>
              <a:t>practically</a:t>
            </a:r>
            <a:r>
              <a:rPr lang="nb-NO" i="1" dirty="0"/>
              <a:t> </a:t>
            </a:r>
            <a:r>
              <a:rPr lang="nb-NO" i="1" dirty="0" err="1"/>
              <a:t>possible</a:t>
            </a:r>
            <a:r>
              <a:rPr lang="nb-NO" i="1" dirty="0"/>
              <a:t> by full-</a:t>
            </a:r>
            <a:r>
              <a:rPr lang="nb-NO" i="1" dirty="0" err="1"/>
              <a:t>transcriptome</a:t>
            </a:r>
            <a:r>
              <a:rPr lang="nb-NO" i="1" dirty="0"/>
              <a:t> </a:t>
            </a:r>
            <a:r>
              <a:rPr lang="nb-NO" i="1" dirty="0" err="1"/>
              <a:t>sequencing</a:t>
            </a:r>
            <a:endParaRPr lang="nb-NO" i="1" dirty="0"/>
          </a:p>
          <a:p>
            <a:pPr>
              <a:spcAft>
                <a:spcPts val="600"/>
              </a:spcAft>
            </a:pPr>
            <a:endParaRPr lang="nb-NO" i="1" dirty="0"/>
          </a:p>
          <a:p>
            <a:pPr marL="0" indent="0">
              <a:buNone/>
            </a:pPr>
            <a:endParaRPr lang="nb-NO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2656"/>
            <a:ext cx="3672408" cy="10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26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Current</a:t>
            </a:r>
            <a:r>
              <a:rPr lang="nb-NO" sz="3600" dirty="0">
                <a:solidFill>
                  <a:srgbClr val="0070C0"/>
                </a:solidFill>
              </a:rPr>
              <a:t> and </a:t>
            </a:r>
            <a:r>
              <a:rPr lang="nb-NO" sz="3600" dirty="0" err="1">
                <a:solidFill>
                  <a:srgbClr val="0070C0"/>
                </a:solidFill>
              </a:rPr>
              <a:t>future</a:t>
            </a:r>
            <a:r>
              <a:rPr lang="nb-NO" sz="3600" dirty="0">
                <a:solidFill>
                  <a:srgbClr val="0070C0"/>
                </a:solidFill>
              </a:rPr>
              <a:t> developments </a:t>
            </a:r>
            <a:r>
              <a:rPr lang="nb-NO" sz="3600" dirty="0" err="1">
                <a:solidFill>
                  <a:srgbClr val="0070C0"/>
                </a:solidFill>
              </a:rPr>
              <a:t>of</a:t>
            </a:r>
            <a:r>
              <a:rPr lang="nb-NO" sz="3600" dirty="0">
                <a:solidFill>
                  <a:srgbClr val="0070C0"/>
                </a:solidFill>
              </a:rPr>
              <a:t> RNA-</a:t>
            </a:r>
            <a:r>
              <a:rPr lang="nb-NO" sz="3600" dirty="0" err="1">
                <a:solidFill>
                  <a:srgbClr val="0070C0"/>
                </a:solidFill>
              </a:rPr>
              <a:t>Seq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1200"/>
              </a:spcAft>
            </a:pPr>
            <a:r>
              <a:rPr lang="nb-NO" dirty="0"/>
              <a:t>Smaller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sample material.</a:t>
            </a:r>
          </a:p>
          <a:p>
            <a:pPr>
              <a:spcAft>
                <a:spcPts val="1200"/>
              </a:spcAft>
            </a:pPr>
            <a:r>
              <a:rPr lang="nb-NO" dirty="0"/>
              <a:t>Single-</a:t>
            </a:r>
            <a:r>
              <a:rPr lang="nb-NO" dirty="0" err="1"/>
              <a:t>cell</a:t>
            </a:r>
            <a:r>
              <a:rPr lang="nb-NO" dirty="0"/>
              <a:t> RNA-</a:t>
            </a:r>
            <a:r>
              <a:rPr lang="nb-NO" dirty="0" err="1"/>
              <a:t>Seq</a:t>
            </a:r>
            <a:endParaRPr lang="nb-NO" dirty="0"/>
          </a:p>
          <a:p>
            <a:pPr>
              <a:spcAft>
                <a:spcPts val="1200"/>
              </a:spcAft>
            </a:pPr>
            <a:r>
              <a:rPr lang="nb-NO" dirty="0" err="1"/>
              <a:t>Standardisation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processing</a:t>
            </a:r>
            <a:r>
              <a:rPr lang="nb-NO" dirty="0"/>
              <a:t> and </a:t>
            </a:r>
            <a:r>
              <a:rPr lang="nb-NO" dirty="0" err="1"/>
              <a:t>analysis</a:t>
            </a:r>
            <a:r>
              <a:rPr lang="nb-NO" dirty="0"/>
              <a:t> pipelines for all </a:t>
            </a:r>
            <a:r>
              <a:rPr lang="nb-NO" dirty="0" err="1"/>
              <a:t>aspects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.</a:t>
            </a:r>
          </a:p>
          <a:p>
            <a:pPr>
              <a:spcAft>
                <a:spcPts val="1200"/>
              </a:spcAft>
            </a:pPr>
            <a:r>
              <a:rPr lang="nb-NO" dirty="0" err="1"/>
              <a:t>Cheaper</a:t>
            </a:r>
            <a:r>
              <a:rPr lang="nb-NO" dirty="0"/>
              <a:t> </a:t>
            </a:r>
            <a:r>
              <a:rPr lang="nb-NO" dirty="0" err="1"/>
              <a:t>sequencing</a:t>
            </a:r>
            <a:r>
              <a:rPr lang="nb-NO" dirty="0"/>
              <a:t> due to technology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Continued</a:t>
            </a:r>
            <a:r>
              <a:rPr lang="nb-NO" dirty="0"/>
              <a:t> </a:t>
            </a:r>
            <a:r>
              <a:rPr lang="nb-NO" dirty="0" err="1"/>
              <a:t>development</a:t>
            </a:r>
            <a:r>
              <a:rPr lang="nb-NO" dirty="0"/>
              <a:t> og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sequencing</a:t>
            </a:r>
            <a:r>
              <a:rPr lang="nb-NO" dirty="0"/>
              <a:t> </a:t>
            </a:r>
            <a:r>
              <a:rPr lang="nb-NO" dirty="0" err="1"/>
              <a:t>kits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i="1" dirty="0" err="1"/>
              <a:t>Stranded</a:t>
            </a:r>
            <a:r>
              <a:rPr lang="nb-NO" i="1" dirty="0"/>
              <a:t> </a:t>
            </a:r>
            <a:r>
              <a:rPr lang="nb-NO" i="1" dirty="0" err="1"/>
              <a:t>sense</a:t>
            </a:r>
            <a:r>
              <a:rPr lang="nb-NO" i="1" dirty="0"/>
              <a:t>/</a:t>
            </a:r>
            <a:r>
              <a:rPr lang="nb-NO" i="1" dirty="0" err="1"/>
              <a:t>antisense</a:t>
            </a:r>
            <a:r>
              <a:rPr lang="nb-NO" i="1" dirty="0"/>
              <a:t> </a:t>
            </a:r>
            <a:r>
              <a:rPr lang="nb-NO" i="1" dirty="0" err="1"/>
              <a:t>protocols</a:t>
            </a:r>
            <a:r>
              <a:rPr lang="nb-NO" i="1" dirty="0"/>
              <a:t>,</a:t>
            </a:r>
          </a:p>
          <a:p>
            <a:pPr lvl="1">
              <a:spcAft>
                <a:spcPts val="600"/>
              </a:spcAft>
            </a:pPr>
            <a:r>
              <a:rPr lang="nb-NO" i="1" dirty="0"/>
              <a:t>Better </a:t>
            </a:r>
            <a:r>
              <a:rPr lang="nb-NO" i="1" dirty="0" err="1"/>
              <a:t>methods</a:t>
            </a:r>
            <a:r>
              <a:rPr lang="nb-NO" i="1" dirty="0"/>
              <a:t> for ribosomal RNA </a:t>
            </a:r>
            <a:r>
              <a:rPr lang="nb-NO" i="1" dirty="0" err="1"/>
              <a:t>depletion</a:t>
            </a:r>
            <a:r>
              <a:rPr lang="nb-NO" i="1" dirty="0"/>
              <a:t> for </a:t>
            </a:r>
            <a:r>
              <a:rPr lang="nb-NO" i="1" dirty="0" err="1"/>
              <a:t>selection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non-</a:t>
            </a:r>
            <a:r>
              <a:rPr lang="nb-NO" i="1" dirty="0" err="1"/>
              <a:t>poly</a:t>
            </a:r>
            <a:r>
              <a:rPr lang="nb-NO" i="1" dirty="0"/>
              <a:t>(A) species. (</a:t>
            </a:r>
            <a:r>
              <a:rPr lang="nb-NO" i="1" dirty="0" err="1"/>
              <a:t>Especially</a:t>
            </a:r>
            <a:r>
              <a:rPr lang="nb-NO" i="1" dirty="0"/>
              <a:t> </a:t>
            </a:r>
            <a:r>
              <a:rPr lang="nb-NO" i="1" dirty="0" err="1"/>
              <a:t>important</a:t>
            </a:r>
            <a:r>
              <a:rPr lang="nb-NO" i="1" dirty="0"/>
              <a:t> for prokaryotes)</a:t>
            </a:r>
          </a:p>
          <a:p>
            <a:pPr lvl="1">
              <a:spcAft>
                <a:spcPts val="600"/>
              </a:spcAft>
            </a:pPr>
            <a:r>
              <a:rPr lang="nb-NO" i="1" dirty="0" err="1"/>
              <a:t>Specialised</a:t>
            </a:r>
            <a:r>
              <a:rPr lang="nb-NO" i="1" dirty="0"/>
              <a:t> </a:t>
            </a:r>
            <a:r>
              <a:rPr lang="nb-NO" i="1" dirty="0" err="1"/>
              <a:t>protocols</a:t>
            </a:r>
            <a:r>
              <a:rPr lang="nb-NO" i="1" dirty="0"/>
              <a:t>, for </a:t>
            </a:r>
            <a:r>
              <a:rPr lang="nb-NO" i="1" dirty="0" err="1"/>
              <a:t>example</a:t>
            </a:r>
            <a:r>
              <a:rPr lang="nb-NO" i="1" dirty="0"/>
              <a:t> ribosomal </a:t>
            </a:r>
            <a:r>
              <a:rPr lang="nb-NO" i="1" dirty="0" err="1"/>
              <a:t>mRNA</a:t>
            </a:r>
            <a:r>
              <a:rPr lang="nb-NO" i="1" dirty="0"/>
              <a:t> («</a:t>
            </a:r>
            <a:r>
              <a:rPr lang="nb-NO" i="1" dirty="0" err="1"/>
              <a:t>translatome</a:t>
            </a:r>
            <a:r>
              <a:rPr lang="nb-NO" i="1" dirty="0"/>
              <a:t>»)  or </a:t>
            </a:r>
            <a:r>
              <a:rPr lang="nb-NO" i="1" dirty="0" err="1"/>
              <a:t>targeting</a:t>
            </a:r>
            <a:r>
              <a:rPr lang="nb-NO" i="1" dirty="0"/>
              <a:t> </a:t>
            </a:r>
            <a:r>
              <a:rPr lang="nb-NO" i="1" dirty="0" err="1"/>
              <a:t>classes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non-</a:t>
            </a:r>
            <a:r>
              <a:rPr lang="nb-NO" i="1" dirty="0" err="1"/>
              <a:t>coding</a:t>
            </a:r>
            <a:r>
              <a:rPr lang="nb-NO" i="1" dirty="0"/>
              <a:t> RNAs</a:t>
            </a:r>
          </a:p>
          <a:p>
            <a:pPr lvl="1">
              <a:spcAft>
                <a:spcPts val="1200"/>
              </a:spcAft>
            </a:pPr>
            <a:r>
              <a:rPr lang="nb-NO" i="1" dirty="0"/>
              <a:t>Kits </a:t>
            </a:r>
            <a:r>
              <a:rPr lang="nb-NO" i="1" dirty="0" err="1"/>
              <a:t>that</a:t>
            </a:r>
            <a:r>
              <a:rPr lang="nb-NO" i="1" dirty="0"/>
              <a:t> offer </a:t>
            </a:r>
            <a:r>
              <a:rPr lang="nb-NO" i="1" dirty="0" err="1"/>
              <a:t>several</a:t>
            </a:r>
            <a:r>
              <a:rPr lang="nb-NO" i="1" dirty="0"/>
              <a:t> </a:t>
            </a:r>
            <a:r>
              <a:rPr lang="nb-NO" i="1" dirty="0" err="1"/>
              <a:t>mRNA</a:t>
            </a:r>
            <a:r>
              <a:rPr lang="nb-NO" i="1" dirty="0"/>
              <a:t> </a:t>
            </a:r>
            <a:r>
              <a:rPr lang="nb-NO" i="1" dirty="0" err="1"/>
              <a:t>entities</a:t>
            </a:r>
            <a:r>
              <a:rPr lang="nb-NO" i="1" dirty="0"/>
              <a:t> from </a:t>
            </a:r>
            <a:r>
              <a:rPr lang="nb-NO" i="1" dirty="0" err="1"/>
              <a:t>the</a:t>
            </a:r>
            <a:r>
              <a:rPr lang="nb-NO" i="1" dirty="0"/>
              <a:t> same sample </a:t>
            </a:r>
          </a:p>
          <a:p>
            <a:pPr lvl="1">
              <a:spcAft>
                <a:spcPts val="1200"/>
              </a:spcAft>
            </a:pPr>
            <a:r>
              <a:rPr lang="nb-NO" i="1" dirty="0" err="1"/>
              <a:t>Customized</a:t>
            </a:r>
            <a:r>
              <a:rPr lang="nb-NO" i="1" dirty="0"/>
              <a:t> gene panels</a:t>
            </a:r>
          </a:p>
          <a:p>
            <a:r>
              <a:rPr lang="nb-NO" dirty="0"/>
              <a:t>longer </a:t>
            </a:r>
            <a:r>
              <a:rPr lang="nb-NO" dirty="0" err="1"/>
              <a:t>sequences</a:t>
            </a:r>
            <a:r>
              <a:rPr lang="nb-NO" dirty="0"/>
              <a:t>,  up to full </a:t>
            </a:r>
            <a:r>
              <a:rPr lang="nb-NO" dirty="0" err="1"/>
              <a:t>length</a:t>
            </a:r>
            <a:r>
              <a:rPr lang="nb-NO" dirty="0"/>
              <a:t> RNAs. </a:t>
            </a:r>
          </a:p>
        </p:txBody>
      </p:sp>
    </p:spTree>
    <p:extLst>
      <p:ext uri="{BB962C8B-B14F-4D97-AF65-F5344CB8AC3E}">
        <p14:creationId xmlns:p14="http://schemas.microsoft.com/office/powerpoint/2010/main" val="226344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20080"/>
          </a:xfrm>
        </p:spPr>
        <p:txBody>
          <a:bodyPr>
            <a:normAutofit/>
          </a:bodyPr>
          <a:lstStyle/>
          <a:p>
            <a:r>
              <a:rPr lang="nb-NO" sz="3200" dirty="0">
                <a:solidFill>
                  <a:srgbClr val="0070C0"/>
                </a:solidFill>
              </a:rPr>
              <a:t>Gene </a:t>
            </a:r>
            <a:r>
              <a:rPr lang="nb-NO" sz="3200" dirty="0" err="1">
                <a:solidFill>
                  <a:srgbClr val="0070C0"/>
                </a:solidFill>
              </a:rPr>
              <a:t>expression</a:t>
            </a:r>
            <a:r>
              <a:rPr lang="nb-NO" sz="3200" dirty="0">
                <a:solidFill>
                  <a:srgbClr val="0070C0"/>
                </a:solidFill>
              </a:rPr>
              <a:t> and protein </a:t>
            </a:r>
            <a:r>
              <a:rPr lang="nb-NO" sz="3200" dirty="0" err="1">
                <a:solidFill>
                  <a:srgbClr val="0070C0"/>
                </a:solidFill>
              </a:rPr>
              <a:t>level</a:t>
            </a:r>
            <a:r>
              <a:rPr lang="nb-NO" sz="3200" dirty="0">
                <a:solidFill>
                  <a:srgbClr val="0070C0"/>
                </a:solidFill>
              </a:rPr>
              <a:t>/</a:t>
            </a:r>
            <a:r>
              <a:rPr lang="nb-NO" sz="3200" dirty="0" err="1">
                <a:solidFill>
                  <a:srgbClr val="0070C0"/>
                </a:solidFill>
              </a:rPr>
              <a:t>activity</a:t>
            </a:r>
            <a:endParaRPr lang="nb-NO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72816"/>
            <a:ext cx="7931224" cy="583264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400" dirty="0"/>
              <a:t>Proteins and </a:t>
            </a:r>
            <a:r>
              <a:rPr lang="nb-NO" sz="2400" dirty="0" err="1"/>
              <a:t>their</a:t>
            </a:r>
            <a:r>
              <a:rPr lang="nb-NO" sz="2400" dirty="0"/>
              <a:t> </a:t>
            </a:r>
            <a:r>
              <a:rPr lang="nb-NO" sz="2400" dirty="0" err="1"/>
              <a:t>activity</a:t>
            </a:r>
            <a:r>
              <a:rPr lang="nb-NO" sz="2400" dirty="0"/>
              <a:t> status </a:t>
            </a:r>
            <a:r>
              <a:rPr lang="nb-NO" sz="2400" dirty="0" err="1"/>
              <a:t>are</a:t>
            </a:r>
            <a:r>
              <a:rPr lang="nb-NO" sz="2400" dirty="0"/>
              <a:t> </a:t>
            </a:r>
            <a:r>
              <a:rPr lang="nb-NO" sz="2400" dirty="0" err="1"/>
              <a:t>mainly</a:t>
            </a:r>
            <a:r>
              <a:rPr lang="nb-NO" sz="2400" dirty="0"/>
              <a:t> </a:t>
            </a:r>
            <a:r>
              <a:rPr lang="nb-NO" sz="2400" dirty="0" err="1"/>
              <a:t>responsible</a:t>
            </a:r>
            <a:r>
              <a:rPr lang="nb-NO" sz="2400" dirty="0"/>
              <a:t> for </a:t>
            </a:r>
            <a:r>
              <a:rPr lang="nb-NO" sz="2400" dirty="0" err="1"/>
              <a:t>the</a:t>
            </a:r>
            <a:r>
              <a:rPr lang="nb-NO" sz="2400" dirty="0"/>
              <a:t> phenotype and </a:t>
            </a:r>
            <a:r>
              <a:rPr lang="nb-NO" sz="2400" dirty="0" err="1"/>
              <a:t>functionality</a:t>
            </a:r>
            <a:r>
              <a:rPr lang="nb-NO" sz="2400" dirty="0"/>
              <a:t> in a </a:t>
            </a:r>
            <a:r>
              <a:rPr lang="nb-NO" sz="2400" dirty="0" err="1"/>
              <a:t>cell</a:t>
            </a:r>
            <a:endParaRPr lang="nb-NO" sz="2400" dirty="0"/>
          </a:p>
          <a:p>
            <a:pPr>
              <a:spcAft>
                <a:spcPts val="600"/>
              </a:spcAft>
            </a:pPr>
            <a:endParaRPr lang="nb-NO" sz="2400" dirty="0"/>
          </a:p>
          <a:p>
            <a:pPr>
              <a:spcAft>
                <a:spcPts val="600"/>
              </a:spcAft>
            </a:pPr>
            <a:r>
              <a:rPr lang="nb-NO" sz="2400" dirty="0" err="1"/>
              <a:t>What</a:t>
            </a:r>
            <a:r>
              <a:rPr lang="nb-NO" sz="2400" dirty="0"/>
              <a:t> </a:t>
            </a:r>
            <a:r>
              <a:rPr lang="nb-NO" sz="2400" dirty="0" err="1"/>
              <a:t>does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expression</a:t>
            </a:r>
            <a:r>
              <a:rPr lang="nb-NO" sz="2400" dirty="0"/>
              <a:t> </a:t>
            </a:r>
            <a:r>
              <a:rPr lang="nb-NO" sz="2400" dirty="0" err="1"/>
              <a:t>level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RNA tell </a:t>
            </a:r>
            <a:r>
              <a:rPr lang="nb-NO" sz="2400" dirty="0" err="1"/>
              <a:t>us</a:t>
            </a:r>
            <a:r>
              <a:rPr lang="nb-NO" sz="2400" dirty="0"/>
              <a:t> </a:t>
            </a:r>
            <a:r>
              <a:rPr lang="nb-NO" sz="2400" dirty="0" err="1"/>
              <a:t>about</a:t>
            </a:r>
            <a:r>
              <a:rPr lang="nb-NO" sz="2400" dirty="0"/>
              <a:t> protein </a:t>
            </a:r>
            <a:r>
              <a:rPr lang="nb-NO" sz="2400" dirty="0" err="1"/>
              <a:t>level</a:t>
            </a:r>
            <a:r>
              <a:rPr lang="nb-NO" sz="2400" dirty="0"/>
              <a:t> or </a:t>
            </a:r>
            <a:r>
              <a:rPr lang="nb-NO" sz="2400" dirty="0" err="1"/>
              <a:t>activity</a:t>
            </a:r>
            <a:r>
              <a:rPr lang="nb-NO" sz="2400" dirty="0"/>
              <a:t>?</a:t>
            </a:r>
          </a:p>
          <a:p>
            <a:pPr lvl="1"/>
            <a:endParaRPr lang="nb-NO" sz="3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nb-NO" sz="3800" dirty="0"/>
          </a:p>
        </p:txBody>
      </p:sp>
    </p:spTree>
    <p:extLst>
      <p:ext uri="{BB962C8B-B14F-4D97-AF65-F5344CB8AC3E}">
        <p14:creationId xmlns:p14="http://schemas.microsoft.com/office/powerpoint/2010/main" val="678633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20080"/>
          </a:xfrm>
        </p:spPr>
        <p:txBody>
          <a:bodyPr>
            <a:normAutofit/>
          </a:bodyPr>
          <a:lstStyle/>
          <a:p>
            <a:r>
              <a:rPr lang="nb-NO" sz="3200" dirty="0">
                <a:solidFill>
                  <a:srgbClr val="0070C0"/>
                </a:solidFill>
              </a:rPr>
              <a:t>Gene </a:t>
            </a:r>
            <a:r>
              <a:rPr lang="nb-NO" sz="3200" dirty="0" err="1">
                <a:solidFill>
                  <a:srgbClr val="0070C0"/>
                </a:solidFill>
              </a:rPr>
              <a:t>expression</a:t>
            </a:r>
            <a:r>
              <a:rPr lang="nb-NO" sz="3200" dirty="0">
                <a:solidFill>
                  <a:srgbClr val="0070C0"/>
                </a:solidFill>
              </a:rPr>
              <a:t> and protein </a:t>
            </a:r>
            <a:r>
              <a:rPr lang="nb-NO" sz="3200" dirty="0" err="1">
                <a:solidFill>
                  <a:srgbClr val="0070C0"/>
                </a:solidFill>
              </a:rPr>
              <a:t>level</a:t>
            </a:r>
            <a:r>
              <a:rPr lang="nb-NO" sz="3200" dirty="0">
                <a:solidFill>
                  <a:srgbClr val="0070C0"/>
                </a:solidFill>
              </a:rPr>
              <a:t>/</a:t>
            </a:r>
            <a:r>
              <a:rPr lang="nb-NO" sz="3200" dirty="0" err="1">
                <a:solidFill>
                  <a:srgbClr val="0070C0"/>
                </a:solidFill>
              </a:rPr>
              <a:t>activity</a:t>
            </a:r>
            <a:endParaRPr lang="nb-NO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00" y="1124744"/>
            <a:ext cx="7931224" cy="5832648"/>
          </a:xfrm>
        </p:spPr>
        <p:txBody>
          <a:bodyPr>
            <a:normAutofit/>
          </a:bodyPr>
          <a:lstStyle/>
          <a:p>
            <a:r>
              <a:rPr lang="nb-NO" sz="2000" dirty="0"/>
              <a:t>General </a:t>
            </a:r>
            <a:r>
              <a:rPr lang="nb-NO" sz="2000" dirty="0" err="1"/>
              <a:t>poor</a:t>
            </a:r>
            <a:r>
              <a:rPr lang="nb-NO" sz="2000" dirty="0"/>
              <a:t> </a:t>
            </a:r>
            <a:r>
              <a:rPr lang="nb-NO" sz="2000" dirty="0" err="1"/>
              <a:t>correlation</a:t>
            </a:r>
            <a:r>
              <a:rPr lang="nb-NO" sz="2000" dirty="0"/>
              <a:t> </a:t>
            </a:r>
            <a:r>
              <a:rPr lang="nb-NO" sz="2000" dirty="0" err="1"/>
              <a:t>between</a:t>
            </a:r>
            <a:r>
              <a:rPr lang="nb-NO" sz="2000" dirty="0"/>
              <a:t> </a:t>
            </a:r>
            <a:r>
              <a:rPr lang="nb-NO" sz="2000" dirty="0" err="1"/>
              <a:t>mRNA</a:t>
            </a:r>
            <a:r>
              <a:rPr lang="nb-NO" sz="2000" dirty="0"/>
              <a:t> </a:t>
            </a:r>
            <a:r>
              <a:rPr lang="nb-NO" sz="2000" dirty="0" err="1"/>
              <a:t>expression</a:t>
            </a:r>
            <a:r>
              <a:rPr lang="nb-NO" sz="2000" dirty="0"/>
              <a:t> and protein </a:t>
            </a:r>
            <a:r>
              <a:rPr lang="nb-NO" sz="2000" dirty="0" err="1"/>
              <a:t>levels</a:t>
            </a:r>
            <a:r>
              <a:rPr lang="nb-NO" sz="2000" dirty="0"/>
              <a:t> (~0.4)</a:t>
            </a:r>
          </a:p>
          <a:p>
            <a:pPr lvl="1"/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A single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mRNA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produce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many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proteins</a:t>
            </a:r>
          </a:p>
          <a:p>
            <a:pPr lvl="1"/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Post-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transcriptional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regulation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mRNA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, for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by micro-RNAs</a:t>
            </a:r>
          </a:p>
          <a:p>
            <a:pPr lvl="1"/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Longer half-lifes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proteins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than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mRNA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They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may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persist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even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if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proteins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not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produced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Including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b="1" i="1" dirty="0" err="1">
                <a:solidFill>
                  <a:schemeClr val="bg1">
                    <a:lumMod val="50000"/>
                  </a:schemeClr>
                </a:solidFill>
              </a:rPr>
              <a:t>translation</a:t>
            </a:r>
            <a:r>
              <a:rPr lang="nb-NO" sz="2000" b="1" i="1" dirty="0">
                <a:solidFill>
                  <a:schemeClr val="bg1">
                    <a:lumMod val="50000"/>
                  </a:schemeClr>
                </a:solidFill>
              </a:rPr>
              <a:t> rate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has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shown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improve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correlation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marL="457200" lvl="1" indent="0">
              <a:buNone/>
            </a:pPr>
            <a:endParaRPr lang="nb-NO" sz="20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sz="2000" i="1" dirty="0"/>
              <a:t>Even </a:t>
            </a:r>
            <a:r>
              <a:rPr lang="nb-NO" sz="2000" i="1" dirty="0" err="1"/>
              <a:t>poorere</a:t>
            </a:r>
            <a:r>
              <a:rPr lang="nb-NO" sz="2000" i="1" dirty="0"/>
              <a:t> </a:t>
            </a:r>
            <a:r>
              <a:rPr lang="nb-NO" sz="2000" i="1" dirty="0" err="1"/>
              <a:t>correlation</a:t>
            </a:r>
            <a:r>
              <a:rPr lang="nb-NO" sz="2000" i="1" dirty="0"/>
              <a:t> </a:t>
            </a:r>
            <a:r>
              <a:rPr lang="nb-NO" sz="2000" i="1" dirty="0" err="1"/>
              <a:t>between</a:t>
            </a:r>
            <a:r>
              <a:rPr lang="nb-NO" sz="2000" i="1" dirty="0"/>
              <a:t> </a:t>
            </a:r>
            <a:r>
              <a:rPr lang="nb-NO" sz="2000" i="1" dirty="0" err="1"/>
              <a:t>expression</a:t>
            </a:r>
            <a:r>
              <a:rPr lang="nb-NO" sz="2000" i="1" dirty="0"/>
              <a:t> </a:t>
            </a:r>
            <a:r>
              <a:rPr lang="nb-NO" sz="2000" i="1" dirty="0" err="1"/>
              <a:t>level</a:t>
            </a:r>
            <a:r>
              <a:rPr lang="nb-NO" sz="2000" i="1" dirty="0"/>
              <a:t> and protein </a:t>
            </a:r>
            <a:r>
              <a:rPr lang="nb-NO" sz="2000" i="1" dirty="0" err="1"/>
              <a:t>activity</a:t>
            </a:r>
            <a:r>
              <a:rPr lang="nb-NO" sz="2000" i="1" dirty="0"/>
              <a:t>:</a:t>
            </a:r>
          </a:p>
          <a:p>
            <a:pPr lvl="1"/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Largely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influenced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by Post-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translational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modifications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well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sz="2000" i="1" dirty="0" err="1">
                <a:solidFill>
                  <a:schemeClr val="bg1">
                    <a:lumMod val="50000"/>
                  </a:schemeClr>
                </a:solidFill>
              </a:rPr>
              <a:t>factors</a:t>
            </a:r>
            <a:r>
              <a:rPr lang="nb-NO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endParaRPr lang="nb-NO" sz="3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nb-NO" sz="3800" dirty="0"/>
          </a:p>
        </p:txBody>
      </p:sp>
    </p:spTree>
    <p:extLst>
      <p:ext uri="{BB962C8B-B14F-4D97-AF65-F5344CB8AC3E}">
        <p14:creationId xmlns:p14="http://schemas.microsoft.com/office/powerpoint/2010/main" val="2300265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Gene </a:t>
            </a:r>
            <a:r>
              <a:rPr lang="nb-NO" sz="3600" dirty="0" err="1"/>
              <a:t>expression</a:t>
            </a:r>
            <a:r>
              <a:rPr lang="nb-NO" sz="3600" dirty="0"/>
              <a:t> and protein </a:t>
            </a:r>
            <a:r>
              <a:rPr lang="nb-NO" sz="3600" dirty="0" err="1"/>
              <a:t>function</a:t>
            </a:r>
            <a:endParaRPr lang="nb-NO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48582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0152" y="6001543"/>
            <a:ext cx="239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Schwannhausser</a:t>
            </a:r>
            <a:r>
              <a:rPr lang="nb-NO" sz="1400" dirty="0"/>
              <a:t>, 2011,Nature</a:t>
            </a:r>
          </a:p>
        </p:txBody>
      </p:sp>
    </p:spTree>
    <p:extLst>
      <p:ext uri="{BB962C8B-B14F-4D97-AF65-F5344CB8AC3E}">
        <p14:creationId xmlns:p14="http://schemas.microsoft.com/office/powerpoint/2010/main" val="137018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8531"/>
            <a:ext cx="6840760" cy="591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9502" y="6484837"/>
            <a:ext cx="2721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Adapted</a:t>
            </a:r>
            <a:r>
              <a:rPr lang="nb-NO" sz="1400" dirty="0"/>
              <a:t> from </a:t>
            </a:r>
            <a:r>
              <a:rPr lang="nb-NO" sz="1400" dirty="0" err="1"/>
              <a:t>Biggar</a:t>
            </a:r>
            <a:r>
              <a:rPr lang="nb-NO" sz="1400" dirty="0"/>
              <a:t>, 2015, 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1701" y="23228"/>
            <a:ext cx="4288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solidFill>
                  <a:srgbClr val="0070C0"/>
                </a:solidFill>
              </a:rPr>
              <a:t>Protein </a:t>
            </a:r>
            <a:r>
              <a:rPr lang="nb-NO" sz="3200" dirty="0" err="1">
                <a:solidFill>
                  <a:srgbClr val="0070C0"/>
                </a:solidFill>
              </a:rPr>
              <a:t>level</a:t>
            </a:r>
            <a:r>
              <a:rPr lang="nb-NO" sz="3200" dirty="0">
                <a:solidFill>
                  <a:srgbClr val="0070C0"/>
                </a:solidFill>
              </a:rPr>
              <a:t> and </a:t>
            </a:r>
            <a:r>
              <a:rPr lang="nb-NO" sz="3200" dirty="0" err="1">
                <a:solidFill>
                  <a:srgbClr val="0070C0"/>
                </a:solidFill>
              </a:rPr>
              <a:t>activity</a:t>
            </a:r>
            <a:endParaRPr lang="nb-NO" sz="32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3768" y="3284984"/>
            <a:ext cx="302433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4499992" y="4221088"/>
            <a:ext cx="136815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/>
          <p:cNvSpPr/>
          <p:nvPr/>
        </p:nvSpPr>
        <p:spPr>
          <a:xfrm>
            <a:off x="2123728" y="4437112"/>
            <a:ext cx="792088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/>
          <p:cNvSpPr/>
          <p:nvPr/>
        </p:nvSpPr>
        <p:spPr>
          <a:xfrm>
            <a:off x="2771800" y="4761148"/>
            <a:ext cx="144016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118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20080"/>
          </a:xfrm>
        </p:spPr>
        <p:txBody>
          <a:bodyPr>
            <a:normAutofit/>
          </a:bodyPr>
          <a:lstStyle/>
          <a:p>
            <a:r>
              <a:rPr lang="nb-NO" sz="3600" b="1" dirty="0" err="1">
                <a:solidFill>
                  <a:srgbClr val="0070C0"/>
                </a:solidFill>
              </a:rPr>
              <a:t>Why</a:t>
            </a:r>
            <a:r>
              <a:rPr lang="nb-NO" sz="3600" b="1" dirty="0">
                <a:solidFill>
                  <a:srgbClr val="0070C0"/>
                </a:solidFill>
              </a:rPr>
              <a:t> </a:t>
            </a:r>
            <a:r>
              <a:rPr lang="nb-NO" sz="3600" b="1" dirty="0" err="1">
                <a:solidFill>
                  <a:srgbClr val="0070C0"/>
                </a:solidFill>
              </a:rPr>
              <a:t>mRNA</a:t>
            </a:r>
            <a:r>
              <a:rPr lang="nb-NO" sz="3600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00" y="1124744"/>
            <a:ext cx="7931224" cy="5112568"/>
          </a:xfrm>
        </p:spPr>
        <p:txBody>
          <a:bodyPr>
            <a:normAutofit fontScale="85000" lnSpcReduction="20000"/>
          </a:bodyPr>
          <a:lstStyle/>
          <a:p>
            <a:pPr lvl="1"/>
            <a:endParaRPr lang="nb-NO" sz="3800" dirty="0"/>
          </a:p>
          <a:p>
            <a:pPr>
              <a:spcAft>
                <a:spcPts val="1200"/>
              </a:spcAft>
            </a:pPr>
            <a:r>
              <a:rPr lang="nb-NO" sz="2600" dirty="0" err="1"/>
              <a:t>mRNA</a:t>
            </a:r>
            <a:r>
              <a:rPr lang="nb-NO" sz="2600" dirty="0"/>
              <a:t> </a:t>
            </a:r>
            <a:r>
              <a:rPr lang="nb-NO" sz="2600" dirty="0" err="1"/>
              <a:t>levels</a:t>
            </a:r>
            <a:r>
              <a:rPr lang="nb-NO" sz="2600" dirty="0"/>
              <a:t> </a:t>
            </a:r>
            <a:r>
              <a:rPr lang="nb-NO" sz="2600" dirty="0" err="1"/>
              <a:t>are</a:t>
            </a:r>
            <a:r>
              <a:rPr lang="nb-NO" sz="2600" dirty="0"/>
              <a:t> </a:t>
            </a:r>
            <a:r>
              <a:rPr lang="nb-NO" sz="2600" dirty="0" err="1"/>
              <a:t>reproducable</a:t>
            </a:r>
            <a:r>
              <a:rPr lang="nb-NO" sz="2600" dirty="0"/>
              <a:t> and </a:t>
            </a:r>
            <a:r>
              <a:rPr lang="nb-NO" sz="2600" dirty="0" err="1"/>
              <a:t>easy</a:t>
            </a:r>
            <a:r>
              <a:rPr lang="nb-NO" sz="2600" dirty="0"/>
              <a:t> to </a:t>
            </a:r>
            <a:r>
              <a:rPr lang="nb-NO" sz="2600" dirty="0" err="1"/>
              <a:t>measure</a:t>
            </a:r>
            <a:r>
              <a:rPr lang="nb-NO" sz="2600" dirty="0"/>
              <a:t> </a:t>
            </a:r>
            <a:r>
              <a:rPr lang="nb-NO" sz="2600" dirty="0" err="1"/>
              <a:t>compared</a:t>
            </a:r>
            <a:r>
              <a:rPr lang="nb-NO" sz="2600" dirty="0"/>
              <a:t> to </a:t>
            </a:r>
            <a:r>
              <a:rPr lang="nb-NO" sz="2600" dirty="0" err="1"/>
              <a:t>proteomes</a:t>
            </a:r>
            <a:r>
              <a:rPr lang="nb-NO" sz="2600" dirty="0"/>
              <a:t>, </a:t>
            </a:r>
            <a:r>
              <a:rPr lang="nb-NO" sz="2600" dirty="0" err="1"/>
              <a:t>translation</a:t>
            </a:r>
            <a:r>
              <a:rPr lang="nb-NO" sz="2600" dirty="0"/>
              <a:t> rates etc..</a:t>
            </a:r>
          </a:p>
          <a:p>
            <a:pPr>
              <a:spcAft>
                <a:spcPts val="1200"/>
              </a:spcAft>
            </a:pPr>
            <a:r>
              <a:rPr lang="nb-NO" sz="2600" dirty="0"/>
              <a:t>The most </a:t>
            </a:r>
            <a:r>
              <a:rPr lang="nb-NO" sz="2600" dirty="0" err="1"/>
              <a:t>accessible</a:t>
            </a:r>
            <a:r>
              <a:rPr lang="nb-NO" sz="2600" dirty="0"/>
              <a:t> «</a:t>
            </a:r>
            <a:r>
              <a:rPr lang="nb-NO" sz="2600" dirty="0" err="1"/>
              <a:t>surrogate</a:t>
            </a:r>
            <a:r>
              <a:rPr lang="nb-NO" sz="2600" dirty="0"/>
              <a:t>» to protein </a:t>
            </a:r>
            <a:r>
              <a:rPr lang="nb-NO" sz="2600" dirty="0" err="1"/>
              <a:t>expression</a:t>
            </a:r>
            <a:r>
              <a:rPr lang="nb-NO" sz="2600" dirty="0"/>
              <a:t> </a:t>
            </a:r>
            <a:r>
              <a:rPr lang="nb-NO" sz="2600" dirty="0" err="1"/>
              <a:t>levels</a:t>
            </a:r>
            <a:r>
              <a:rPr lang="nb-NO" sz="2600" dirty="0"/>
              <a:t>.</a:t>
            </a:r>
          </a:p>
          <a:p>
            <a:pPr>
              <a:spcAft>
                <a:spcPts val="600"/>
              </a:spcAft>
            </a:pPr>
            <a:r>
              <a:rPr lang="nb-NO" sz="2600" dirty="0"/>
              <a:t>RNA has </a:t>
            </a:r>
            <a:r>
              <a:rPr lang="nb-NO" sz="2600" dirty="0" err="1"/>
              <a:t>been</a:t>
            </a:r>
            <a:r>
              <a:rPr lang="nb-NO" sz="2600" dirty="0"/>
              <a:t> </a:t>
            </a:r>
            <a:r>
              <a:rPr lang="nb-NO" sz="2600" dirty="0" err="1"/>
              <a:t>studied</a:t>
            </a:r>
            <a:r>
              <a:rPr lang="nb-NO" sz="2600" dirty="0"/>
              <a:t> for a long time</a:t>
            </a:r>
          </a:p>
          <a:p>
            <a:pPr lvl="1">
              <a:spcAft>
                <a:spcPts val="600"/>
              </a:spcAft>
            </a:pPr>
            <a:r>
              <a:rPr lang="nb-NO" sz="2300" dirty="0"/>
              <a:t>Lots </a:t>
            </a:r>
            <a:r>
              <a:rPr lang="nb-NO" sz="2300" dirty="0" err="1"/>
              <a:t>of</a:t>
            </a:r>
            <a:r>
              <a:rPr lang="nb-NO" sz="2300" dirty="0"/>
              <a:t> data </a:t>
            </a:r>
            <a:r>
              <a:rPr lang="nb-NO" sz="2300" dirty="0" err="1"/>
              <a:t>available</a:t>
            </a:r>
            <a:endParaRPr lang="nb-NO" sz="2300" dirty="0"/>
          </a:p>
          <a:p>
            <a:pPr lvl="1">
              <a:spcAft>
                <a:spcPts val="600"/>
              </a:spcAft>
            </a:pPr>
            <a:r>
              <a:rPr lang="nb-NO" sz="2300" dirty="0" err="1"/>
              <a:t>Functional</a:t>
            </a:r>
            <a:r>
              <a:rPr lang="nb-NO" sz="2300" dirty="0"/>
              <a:t> </a:t>
            </a:r>
            <a:r>
              <a:rPr lang="nb-NO" sz="2300" dirty="0" err="1"/>
              <a:t>annotations</a:t>
            </a:r>
            <a:r>
              <a:rPr lang="nb-NO" sz="2300" dirty="0"/>
              <a:t> and </a:t>
            </a:r>
            <a:r>
              <a:rPr lang="nb-NO" sz="2300" dirty="0" err="1"/>
              <a:t>genesets</a:t>
            </a:r>
            <a:r>
              <a:rPr lang="nb-NO" sz="2300" dirty="0"/>
              <a:t> from RNA </a:t>
            </a:r>
            <a:r>
              <a:rPr lang="nb-NO" sz="2300" dirty="0" err="1"/>
              <a:t>widely</a:t>
            </a:r>
            <a:r>
              <a:rPr lang="nb-NO" sz="2300" dirty="0"/>
              <a:t> </a:t>
            </a:r>
            <a:r>
              <a:rPr lang="nb-NO" sz="2300" dirty="0" err="1"/>
              <a:t>available</a:t>
            </a:r>
            <a:endParaRPr lang="nb-NO" sz="2300" dirty="0"/>
          </a:p>
          <a:p>
            <a:pPr lvl="1">
              <a:spcAft>
                <a:spcPts val="600"/>
              </a:spcAft>
            </a:pPr>
            <a:r>
              <a:rPr lang="nb-NO" sz="2300" dirty="0"/>
              <a:t>RNA is </a:t>
            </a:r>
            <a:r>
              <a:rPr lang="nb-NO" sz="2300" dirty="0" err="1"/>
              <a:t>the</a:t>
            </a:r>
            <a:r>
              <a:rPr lang="nb-NO" sz="2300" dirty="0"/>
              <a:t> «</a:t>
            </a:r>
            <a:r>
              <a:rPr lang="nb-NO" sz="2300" dirty="0" err="1"/>
              <a:t>hub</a:t>
            </a:r>
            <a:r>
              <a:rPr lang="nb-NO" sz="2300" dirty="0"/>
              <a:t>» </a:t>
            </a:r>
            <a:r>
              <a:rPr lang="nb-NO" sz="2300" dirty="0" err="1"/>
              <a:t>wich</a:t>
            </a:r>
            <a:r>
              <a:rPr lang="nb-NO" sz="2300" dirty="0"/>
              <a:t> link </a:t>
            </a:r>
            <a:r>
              <a:rPr lang="nb-NO" sz="2300" dirty="0" err="1"/>
              <a:t>your</a:t>
            </a:r>
            <a:r>
              <a:rPr lang="nb-NO" sz="2300" dirty="0"/>
              <a:t> data to huge public resources. 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nb-NO" sz="2300" b="1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nb-NO" sz="3400" b="1" dirty="0" err="1">
                <a:solidFill>
                  <a:schemeClr val="accent3">
                    <a:lumMod val="75000"/>
                  </a:schemeClr>
                </a:solidFill>
              </a:rPr>
              <a:t>Always</a:t>
            </a:r>
            <a:r>
              <a:rPr lang="nb-NO" sz="3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400" b="1" dirty="0" err="1">
                <a:solidFill>
                  <a:schemeClr val="accent3">
                    <a:lumMod val="75000"/>
                  </a:schemeClr>
                </a:solidFill>
              </a:rPr>
              <a:t>include</a:t>
            </a:r>
            <a:r>
              <a:rPr lang="nb-NO" sz="3400" b="1" dirty="0">
                <a:solidFill>
                  <a:schemeClr val="accent3">
                    <a:lumMod val="75000"/>
                  </a:schemeClr>
                </a:solidFill>
              </a:rPr>
              <a:t> RNA in </a:t>
            </a:r>
            <a:r>
              <a:rPr lang="nb-NO" sz="3400" b="1" dirty="0" err="1">
                <a:solidFill>
                  <a:schemeClr val="accent3">
                    <a:lumMod val="75000"/>
                  </a:schemeClr>
                </a:solidFill>
              </a:rPr>
              <a:t>your</a:t>
            </a:r>
            <a:r>
              <a:rPr lang="nb-NO" sz="3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400" b="1" dirty="0" err="1">
                <a:solidFill>
                  <a:schemeClr val="accent3">
                    <a:lumMod val="75000"/>
                  </a:schemeClr>
                </a:solidFill>
              </a:rPr>
              <a:t>experiment</a:t>
            </a:r>
            <a:r>
              <a:rPr lang="nb-NO" sz="3400" b="1" dirty="0">
                <a:solidFill>
                  <a:schemeClr val="accent3">
                    <a:lumMod val="75000"/>
                  </a:schemeClr>
                </a:solidFill>
              </a:rPr>
              <a:t> if </a:t>
            </a:r>
            <a:r>
              <a:rPr lang="nb-NO" sz="3400" b="1" dirty="0" err="1">
                <a:solidFill>
                  <a:schemeClr val="accent3">
                    <a:lumMod val="75000"/>
                  </a:schemeClr>
                </a:solidFill>
              </a:rPr>
              <a:t>you</a:t>
            </a:r>
            <a:r>
              <a:rPr lang="nb-NO" sz="3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b-NO" sz="3400" b="1" dirty="0" err="1">
                <a:solidFill>
                  <a:schemeClr val="accent3">
                    <a:lumMod val="75000"/>
                  </a:schemeClr>
                </a:solidFill>
              </a:rPr>
              <a:t>can</a:t>
            </a:r>
            <a:r>
              <a:rPr lang="nb-NO" sz="3400" b="1" dirty="0">
                <a:solidFill>
                  <a:schemeClr val="accent3">
                    <a:lumMod val="75000"/>
                  </a:schemeClr>
                </a:solidFill>
              </a:rPr>
              <a:t>!</a:t>
            </a:r>
          </a:p>
          <a:p>
            <a:pPr marL="0" indent="0">
              <a:buNone/>
            </a:pP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461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>
                <a:solidFill>
                  <a:srgbClr val="0070C0"/>
                </a:solidFill>
              </a:rPr>
              <a:t>The </a:t>
            </a:r>
            <a:r>
              <a:rPr lang="nb-NO" sz="3600" dirty="0" err="1">
                <a:solidFill>
                  <a:srgbClr val="0070C0"/>
                </a:solidFill>
              </a:rPr>
              <a:t>transcript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</a:pPr>
            <a:r>
              <a:rPr lang="nb-NO" b="1" dirty="0"/>
              <a:t>5’ </a:t>
            </a:r>
            <a:r>
              <a:rPr lang="nb-NO" b="1" dirty="0" err="1"/>
              <a:t>cap</a:t>
            </a:r>
            <a:r>
              <a:rPr lang="nb-NO" dirty="0"/>
              <a:t>: </a:t>
            </a:r>
            <a:r>
              <a:rPr lang="nb-NO" dirty="0" err="1"/>
              <a:t>Modification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5’ end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</a:t>
            </a:r>
            <a:r>
              <a:rPr lang="nb-NO" dirty="0" err="1"/>
              <a:t>produced</a:t>
            </a:r>
            <a:r>
              <a:rPr lang="nb-NO" dirty="0"/>
              <a:t> by Pol 2. </a:t>
            </a:r>
            <a:r>
              <a:rPr lang="nb-NO" dirty="0" err="1"/>
              <a:t>Happens</a:t>
            </a:r>
            <a:r>
              <a:rPr lang="nb-NO" dirty="0"/>
              <a:t> </a:t>
            </a:r>
            <a:r>
              <a:rPr lang="nb-NO" dirty="0" err="1"/>
              <a:t>immediately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transcription</a:t>
            </a:r>
            <a:r>
              <a:rPr lang="nb-NO" dirty="0"/>
              <a:t> </a:t>
            </a:r>
            <a:r>
              <a:rPr lang="nb-NO" dirty="0" err="1"/>
              <a:t>initiation</a:t>
            </a:r>
            <a:r>
              <a:rPr lang="nb-NO" dirty="0"/>
              <a:t>. </a:t>
            </a:r>
          </a:p>
          <a:p>
            <a:pPr>
              <a:spcAft>
                <a:spcPts val="600"/>
              </a:spcAft>
            </a:pPr>
            <a:r>
              <a:rPr lang="nb-NO" b="1" dirty="0"/>
              <a:t>5’ UTR</a:t>
            </a:r>
            <a:r>
              <a:rPr lang="nb-NO" dirty="0"/>
              <a:t>: The </a:t>
            </a:r>
            <a:r>
              <a:rPr lang="nb-NO" dirty="0" err="1"/>
              <a:t>untranslated</a:t>
            </a:r>
            <a:r>
              <a:rPr lang="nb-NO" dirty="0"/>
              <a:t> region at </a:t>
            </a:r>
            <a:r>
              <a:rPr lang="nb-NO" dirty="0" err="1"/>
              <a:t>the</a:t>
            </a:r>
            <a:r>
              <a:rPr lang="nb-NO" dirty="0"/>
              <a:t> 5’ end </a:t>
            </a:r>
            <a:r>
              <a:rPr lang="nb-NO" dirty="0" err="1"/>
              <a:t>of</a:t>
            </a:r>
            <a:r>
              <a:rPr lang="nb-NO" dirty="0"/>
              <a:t> pre-</a:t>
            </a:r>
            <a:r>
              <a:rPr lang="nb-NO" dirty="0" err="1"/>
              <a:t>mRNA</a:t>
            </a:r>
            <a:r>
              <a:rPr lang="nb-NO" dirty="0"/>
              <a:t> and </a:t>
            </a:r>
            <a:r>
              <a:rPr lang="nb-NO" dirty="0" err="1"/>
              <a:t>mRNA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b="1" dirty="0" err="1"/>
              <a:t>Exons</a:t>
            </a:r>
            <a:r>
              <a:rPr lang="nb-NO" dirty="0"/>
              <a:t>: Protein </a:t>
            </a:r>
            <a:r>
              <a:rPr lang="nb-NO" dirty="0" err="1"/>
              <a:t>coding</a:t>
            </a:r>
            <a:r>
              <a:rPr lang="nb-NO" dirty="0"/>
              <a:t>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pre-</a:t>
            </a:r>
            <a:r>
              <a:rPr lang="nb-NO" dirty="0" err="1"/>
              <a:t>mRNA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b="1" dirty="0" err="1"/>
              <a:t>Introns</a:t>
            </a:r>
            <a:r>
              <a:rPr lang="nb-NO" dirty="0"/>
              <a:t>: Non-protein </a:t>
            </a:r>
            <a:r>
              <a:rPr lang="nb-NO" dirty="0" err="1"/>
              <a:t>coding</a:t>
            </a:r>
            <a:r>
              <a:rPr lang="nb-NO" dirty="0"/>
              <a:t>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pre-</a:t>
            </a:r>
            <a:r>
              <a:rPr lang="nb-NO" dirty="0" err="1"/>
              <a:t>mRNA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b="1" dirty="0"/>
              <a:t>3’ UTR</a:t>
            </a:r>
            <a:r>
              <a:rPr lang="nb-NO" dirty="0"/>
              <a:t>: The </a:t>
            </a:r>
            <a:r>
              <a:rPr lang="nb-NO" dirty="0" err="1"/>
              <a:t>untranslated</a:t>
            </a:r>
            <a:r>
              <a:rPr lang="nb-NO" dirty="0"/>
              <a:t> region at </a:t>
            </a:r>
            <a:r>
              <a:rPr lang="nb-NO" dirty="0" err="1"/>
              <a:t>the</a:t>
            </a:r>
            <a:r>
              <a:rPr lang="nb-NO" dirty="0"/>
              <a:t> 5’ end </a:t>
            </a:r>
            <a:r>
              <a:rPr lang="nb-NO" dirty="0" err="1"/>
              <a:t>of</a:t>
            </a:r>
            <a:r>
              <a:rPr lang="nb-NO" dirty="0"/>
              <a:t> pre-</a:t>
            </a:r>
            <a:r>
              <a:rPr lang="nb-NO" dirty="0" err="1"/>
              <a:t>mRNA</a:t>
            </a:r>
            <a:r>
              <a:rPr lang="nb-NO" dirty="0"/>
              <a:t> and </a:t>
            </a:r>
            <a:r>
              <a:rPr lang="nb-NO" dirty="0" err="1"/>
              <a:t>mRNA</a:t>
            </a:r>
            <a:r>
              <a:rPr lang="nb-NO" dirty="0"/>
              <a:t>. </a:t>
            </a:r>
            <a:r>
              <a:rPr lang="nb-NO" dirty="0" err="1"/>
              <a:t>Important</a:t>
            </a:r>
            <a:r>
              <a:rPr lang="nb-NO" dirty="0"/>
              <a:t> for post-</a:t>
            </a:r>
            <a:r>
              <a:rPr lang="nb-NO" dirty="0" err="1"/>
              <a:t>transcriptional</a:t>
            </a:r>
            <a:r>
              <a:rPr lang="nb-NO" dirty="0"/>
              <a:t> </a:t>
            </a:r>
            <a:r>
              <a:rPr lang="nb-NO" dirty="0" err="1"/>
              <a:t>regulation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mRNA</a:t>
            </a:r>
            <a:r>
              <a:rPr lang="nb-NO" dirty="0"/>
              <a:t>.</a:t>
            </a:r>
          </a:p>
          <a:p>
            <a:pPr>
              <a:spcAft>
                <a:spcPts val="600"/>
              </a:spcAft>
            </a:pPr>
            <a:r>
              <a:rPr lang="nb-NO" b="1" dirty="0" err="1"/>
              <a:t>Polyadenylation</a:t>
            </a:r>
            <a:r>
              <a:rPr lang="nb-NO" b="1" dirty="0"/>
              <a:t> (</a:t>
            </a:r>
            <a:r>
              <a:rPr lang="nb-NO" b="1" dirty="0" err="1"/>
              <a:t>poly</a:t>
            </a:r>
            <a:r>
              <a:rPr lang="nb-NO" b="1" dirty="0"/>
              <a:t>-A) </a:t>
            </a:r>
            <a:r>
              <a:rPr lang="nb-NO" b="1" dirty="0" err="1"/>
              <a:t>tail</a:t>
            </a:r>
            <a:r>
              <a:rPr lang="nb-NO" dirty="0"/>
              <a:t>: 150-200 A’s </a:t>
            </a:r>
            <a:r>
              <a:rPr lang="nb-NO" dirty="0" err="1"/>
              <a:t>added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end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. 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5’ </a:t>
            </a:r>
            <a:r>
              <a:rPr lang="nb-NO" dirty="0" err="1"/>
              <a:t>cap</a:t>
            </a:r>
            <a:r>
              <a:rPr lang="nb-NO" dirty="0"/>
              <a:t> and </a:t>
            </a:r>
            <a:r>
              <a:rPr lang="nb-NO" dirty="0" err="1"/>
              <a:t>poly</a:t>
            </a:r>
            <a:r>
              <a:rPr lang="nb-NO" dirty="0"/>
              <a:t>-A </a:t>
            </a:r>
            <a:r>
              <a:rPr lang="nb-NO" dirty="0" err="1"/>
              <a:t>tail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recognition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proper </a:t>
            </a:r>
            <a:r>
              <a:rPr lang="nb-NO" dirty="0" err="1"/>
              <a:t>transcript</a:t>
            </a:r>
            <a:r>
              <a:rPr lang="nb-NO" dirty="0"/>
              <a:t> by protein </a:t>
            </a:r>
            <a:r>
              <a:rPr lang="nb-NO" dirty="0" err="1"/>
              <a:t>complexes</a:t>
            </a:r>
            <a:r>
              <a:rPr lang="nb-NO" dirty="0"/>
              <a:t>, and </a:t>
            </a:r>
            <a:r>
              <a:rPr lang="nb-NO" dirty="0" err="1"/>
              <a:t>export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nucleus</a:t>
            </a:r>
            <a:r>
              <a:rPr lang="nb-NO" dirty="0"/>
              <a:t> for </a:t>
            </a:r>
            <a:r>
              <a:rPr lang="nb-NO" dirty="0" err="1"/>
              <a:t>translation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1161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pre-</a:t>
            </a:r>
            <a:r>
              <a:rPr lang="nb-NO" dirty="0" err="1"/>
              <a:t>mRNA</a:t>
            </a:r>
            <a:endParaRPr lang="nb-NO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291954" y="2636912"/>
            <a:ext cx="436827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79749" y="2636912"/>
            <a:ext cx="912205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60232" y="2636912"/>
            <a:ext cx="912205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91954" y="2636912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84168" y="2636912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95936" y="2636912"/>
            <a:ext cx="57606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9631" y="2564904"/>
            <a:ext cx="120117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TextBox 19"/>
          <p:cNvSpPr txBox="1"/>
          <p:nvPr/>
        </p:nvSpPr>
        <p:spPr>
          <a:xfrm>
            <a:off x="7452320" y="251380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b="1" dirty="0">
                <a:solidFill>
                  <a:schemeClr val="accent2">
                    <a:lumMod val="50000"/>
                  </a:schemeClr>
                </a:solidFill>
              </a:rPr>
              <a:t>AAAAAAAAAA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0999" y="2636912"/>
            <a:ext cx="616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5’ </a:t>
            </a:r>
            <a:r>
              <a:rPr lang="nb-NO" sz="1400" dirty="0" err="1"/>
              <a:t>cap</a:t>
            </a:r>
            <a:endParaRPr lang="nb-NO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4670" y="232913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5’ UTR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13007" y="263691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Exon</a:t>
            </a:r>
            <a:endParaRPr lang="nb-NO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104338" y="260613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Exon</a:t>
            </a:r>
            <a:endParaRPr lang="nb-NO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016106" y="263691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Exon</a:t>
            </a:r>
            <a:endParaRPr lang="nb-NO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131840" y="2319967"/>
            <a:ext cx="632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Intron</a:t>
            </a:r>
            <a:endParaRPr lang="nb-NO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076056" y="2335393"/>
            <a:ext cx="632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Intron</a:t>
            </a:r>
            <a:endParaRPr lang="nb-NO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7915" y="233968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3’ UTR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12360" y="2653680"/>
            <a:ext cx="919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Poly</a:t>
            </a:r>
            <a:r>
              <a:rPr lang="nb-NO" sz="1400" dirty="0"/>
              <a:t>-A </a:t>
            </a:r>
            <a:r>
              <a:rPr lang="nb-NO" sz="1400" dirty="0" err="1"/>
              <a:t>tail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40659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673" y="103195"/>
            <a:ext cx="8229600" cy="1143000"/>
          </a:xfrm>
        </p:spPr>
        <p:txBody>
          <a:bodyPr>
            <a:normAutofit/>
          </a:bodyPr>
          <a:lstStyle/>
          <a:p>
            <a:r>
              <a:rPr lang="nb-NO" sz="3600" dirty="0">
                <a:solidFill>
                  <a:srgbClr val="0070C0"/>
                </a:solidFill>
              </a:rPr>
              <a:t>The </a:t>
            </a:r>
            <a:r>
              <a:rPr lang="nb-NO" sz="3600" dirty="0" err="1">
                <a:solidFill>
                  <a:srgbClr val="0070C0"/>
                </a:solidFill>
              </a:rPr>
              <a:t>transcript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73" y="2636912"/>
            <a:ext cx="8229600" cy="3960440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err="1"/>
              <a:t>Capping</a:t>
            </a:r>
            <a:r>
              <a:rPr lang="nb-NO" dirty="0"/>
              <a:t>, </a:t>
            </a:r>
            <a:r>
              <a:rPr lang="nb-NO" dirty="0" err="1"/>
              <a:t>splicing</a:t>
            </a:r>
            <a:r>
              <a:rPr lang="nb-NO" dirty="0"/>
              <a:t> and </a:t>
            </a:r>
            <a:r>
              <a:rPr lang="nb-NO" dirty="0" err="1"/>
              <a:t>poly</a:t>
            </a:r>
            <a:r>
              <a:rPr lang="nb-NO" dirty="0"/>
              <a:t>-A </a:t>
            </a:r>
            <a:r>
              <a:rPr lang="nb-NO" dirty="0" err="1"/>
              <a:t>addition</a:t>
            </a:r>
            <a:r>
              <a:rPr lang="nb-NO" dirty="0"/>
              <a:t> </a:t>
            </a:r>
            <a:r>
              <a:rPr lang="nb-NO" dirty="0" err="1"/>
              <a:t>occurs</a:t>
            </a:r>
            <a:r>
              <a:rPr lang="nb-NO" dirty="0"/>
              <a:t> co-</a:t>
            </a:r>
            <a:r>
              <a:rPr lang="nb-NO" dirty="0" err="1"/>
              <a:t>transcriptionally</a:t>
            </a:r>
            <a:r>
              <a:rPr lang="nb-NO" dirty="0"/>
              <a:t>. </a:t>
            </a:r>
            <a:r>
              <a:rPr lang="nb-NO" dirty="0" err="1"/>
              <a:t>Processed</a:t>
            </a:r>
            <a:r>
              <a:rPr lang="nb-NO" dirty="0"/>
              <a:t>, stable </a:t>
            </a:r>
            <a:r>
              <a:rPr lang="nb-NO" dirty="0" err="1"/>
              <a:t>mRNA</a:t>
            </a:r>
            <a:r>
              <a:rPr lang="nb-NO" dirty="0"/>
              <a:t> is abundant </a:t>
            </a:r>
            <a:r>
              <a:rPr lang="nb-NO" dirty="0" err="1"/>
              <a:t>compared</a:t>
            </a:r>
            <a:r>
              <a:rPr lang="nb-NO" dirty="0"/>
              <a:t> to pre-</a:t>
            </a:r>
            <a:r>
              <a:rPr lang="nb-NO" dirty="0" err="1"/>
              <a:t>mRNA</a:t>
            </a:r>
            <a:r>
              <a:rPr lang="nb-NO" dirty="0"/>
              <a:t>.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have stable </a:t>
            </a:r>
            <a:r>
              <a:rPr lang="nb-NO" dirty="0" err="1"/>
              <a:t>mRNAs</a:t>
            </a:r>
            <a:r>
              <a:rPr lang="nb-NO" dirty="0"/>
              <a:t> and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RNAs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protein </a:t>
            </a:r>
            <a:r>
              <a:rPr lang="nb-NO" dirty="0" err="1"/>
              <a:t>coding</a:t>
            </a:r>
            <a:r>
              <a:rPr lang="nb-NO" dirty="0"/>
              <a:t>, in </a:t>
            </a:r>
            <a:r>
              <a:rPr lang="nb-NO" dirty="0" err="1"/>
              <a:t>addition</a:t>
            </a:r>
            <a:r>
              <a:rPr lang="nb-NO" dirty="0"/>
              <a:t> to ribosomal RNA (</a:t>
            </a:r>
            <a:r>
              <a:rPr lang="nb-NO" dirty="0" err="1"/>
              <a:t>rRNA</a:t>
            </a:r>
            <a:r>
              <a:rPr lang="nb-NO" dirty="0"/>
              <a:t>) and transfer RNA (</a:t>
            </a:r>
            <a:r>
              <a:rPr lang="nb-NO" dirty="0" err="1"/>
              <a:t>tRNA</a:t>
            </a:r>
            <a:r>
              <a:rPr lang="nb-NO" dirty="0"/>
              <a:t>)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Transcription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from most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 (60-80%),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~2% is protein </a:t>
            </a:r>
            <a:r>
              <a:rPr lang="nb-NO" dirty="0" err="1"/>
              <a:t>coding</a:t>
            </a:r>
            <a:r>
              <a:rPr lang="nb-NO" dirty="0"/>
              <a:t>. </a:t>
            </a:r>
          </a:p>
          <a:p>
            <a:r>
              <a:rPr lang="nb-NO" dirty="0" err="1"/>
              <a:t>Facts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Average</a:t>
            </a:r>
            <a:r>
              <a:rPr lang="nb-NO" dirty="0"/>
              <a:t> 5-9 </a:t>
            </a:r>
            <a:r>
              <a:rPr lang="nb-NO" dirty="0" err="1"/>
              <a:t>exons</a:t>
            </a:r>
            <a:r>
              <a:rPr lang="nb-NO" dirty="0"/>
              <a:t> pr gene</a:t>
            </a:r>
          </a:p>
          <a:p>
            <a:pPr lvl="1"/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exon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235 </a:t>
            </a:r>
            <a:r>
              <a:rPr lang="nb-NO" dirty="0" err="1"/>
              <a:t>bp</a:t>
            </a:r>
            <a:endParaRPr lang="nb-NO" dirty="0"/>
          </a:p>
          <a:p>
            <a:pPr lvl="1"/>
            <a:r>
              <a:rPr lang="nb-NO" dirty="0" err="1"/>
              <a:t>Average</a:t>
            </a:r>
            <a:r>
              <a:rPr lang="nb-NO" dirty="0"/>
              <a:t> pre-</a:t>
            </a:r>
            <a:r>
              <a:rPr lang="nb-NO" dirty="0" err="1"/>
              <a:t>mRNA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55 kb</a:t>
            </a:r>
          </a:p>
          <a:p>
            <a:pPr lvl="1"/>
            <a:r>
              <a:rPr lang="nb-NO" dirty="0" err="1"/>
              <a:t>Average</a:t>
            </a:r>
            <a:r>
              <a:rPr lang="nb-NO" dirty="0"/>
              <a:t> protein-</a:t>
            </a:r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mRNA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2.2kb</a:t>
            </a:r>
          </a:p>
          <a:p>
            <a:pPr lvl="1">
              <a:spcAft>
                <a:spcPts val="600"/>
              </a:spcAft>
            </a:pP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from one gene in a single </a:t>
            </a:r>
            <a:r>
              <a:rPr lang="nb-NO" dirty="0" err="1"/>
              <a:t>cell</a:t>
            </a:r>
            <a:r>
              <a:rPr lang="nb-NO" dirty="0"/>
              <a:t>: 10-15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Question</a:t>
            </a:r>
            <a:r>
              <a:rPr lang="nb-NO" dirty="0"/>
              <a:t>: How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total RNA </a:t>
            </a:r>
            <a:r>
              <a:rPr lang="nb-NO" dirty="0" err="1"/>
              <a:t>produced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cell</a:t>
            </a:r>
            <a:r>
              <a:rPr lang="nb-NO" dirty="0"/>
              <a:t> is «proper» </a:t>
            </a:r>
            <a:r>
              <a:rPr lang="nb-NO" dirty="0" err="1"/>
              <a:t>mRNA</a:t>
            </a:r>
            <a:r>
              <a:rPr lang="nb-NO" dirty="0"/>
              <a:t>? 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4" name="Oval 3"/>
          <p:cNvSpPr/>
          <p:nvPr/>
        </p:nvSpPr>
        <p:spPr>
          <a:xfrm>
            <a:off x="674529" y="1844824"/>
            <a:ext cx="120117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Straight Connector 4"/>
          <p:cNvCxnSpPr/>
          <p:nvPr/>
        </p:nvCxnSpPr>
        <p:spPr>
          <a:xfrm>
            <a:off x="803685" y="1916832"/>
            <a:ext cx="912205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6016" y="180956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b="1" dirty="0">
                <a:solidFill>
                  <a:schemeClr val="accent2">
                    <a:lumMod val="50000"/>
                  </a:schemeClr>
                </a:solidFill>
              </a:rPr>
              <a:t>AAAAAAAAAA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76130" y="1932678"/>
            <a:ext cx="912205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15890" y="1932678"/>
            <a:ext cx="216024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730" y="1246195"/>
            <a:ext cx="492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Processed</a:t>
            </a:r>
            <a:r>
              <a:rPr lang="nb-NO" dirty="0"/>
              <a:t> and </a:t>
            </a:r>
            <a:r>
              <a:rPr lang="nb-NO" dirty="0" err="1"/>
              <a:t>spliced</a:t>
            </a:r>
            <a:r>
              <a:rPr lang="nb-NO" dirty="0"/>
              <a:t> </a:t>
            </a:r>
            <a:r>
              <a:rPr lang="nb-NO" dirty="0" err="1"/>
              <a:t>mRNA</a:t>
            </a:r>
            <a:r>
              <a:rPr lang="nb-NO" dirty="0"/>
              <a:t>: </a:t>
            </a:r>
            <a:r>
              <a:rPr lang="nb-NO" dirty="0" err="1"/>
              <a:t>Introns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removed</a:t>
            </a:r>
            <a:endParaRPr lang="nb-NO" dirty="0"/>
          </a:p>
        </p:txBody>
      </p:sp>
      <p:sp>
        <p:nvSpPr>
          <p:cNvPr id="13" name="TextBox 12"/>
          <p:cNvSpPr txBox="1"/>
          <p:nvPr/>
        </p:nvSpPr>
        <p:spPr>
          <a:xfrm>
            <a:off x="2122238" y="1937490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 err="1"/>
              <a:t>Coding</a:t>
            </a:r>
            <a:r>
              <a:rPr lang="nb-NO" sz="1400" b="1" dirty="0"/>
              <a:t> RNA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938" y="1901899"/>
            <a:ext cx="616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5’ </a:t>
            </a:r>
            <a:r>
              <a:rPr lang="nb-NO" sz="1400" dirty="0" err="1"/>
              <a:t>cap</a:t>
            </a:r>
            <a:endParaRPr lang="nb-NO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28606" y="191683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5’ UTR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7293" y="190189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3’ UTR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6056" y="1932678"/>
            <a:ext cx="919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Poly</a:t>
            </a:r>
            <a:r>
              <a:rPr lang="nb-NO" sz="1400" dirty="0"/>
              <a:t>-A </a:t>
            </a:r>
            <a:r>
              <a:rPr lang="nb-NO" sz="1400" dirty="0" err="1"/>
              <a:t>tail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0820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673" y="103195"/>
            <a:ext cx="8229600" cy="1143000"/>
          </a:xfrm>
        </p:spPr>
        <p:txBody>
          <a:bodyPr>
            <a:normAutofit/>
          </a:bodyPr>
          <a:lstStyle/>
          <a:p>
            <a:r>
              <a:rPr lang="nb-NO" sz="3600" dirty="0">
                <a:solidFill>
                  <a:srgbClr val="0070C0"/>
                </a:solidFill>
              </a:rPr>
              <a:t>The </a:t>
            </a:r>
            <a:r>
              <a:rPr lang="nb-NO" sz="3600" dirty="0" err="1">
                <a:solidFill>
                  <a:srgbClr val="0070C0"/>
                </a:solidFill>
              </a:rPr>
              <a:t>transcript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73" y="2636912"/>
            <a:ext cx="8229600" cy="3960440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err="1"/>
              <a:t>Capping</a:t>
            </a:r>
            <a:r>
              <a:rPr lang="nb-NO" dirty="0"/>
              <a:t>, </a:t>
            </a:r>
            <a:r>
              <a:rPr lang="nb-NO" dirty="0" err="1"/>
              <a:t>splicing</a:t>
            </a:r>
            <a:r>
              <a:rPr lang="nb-NO" dirty="0"/>
              <a:t> and </a:t>
            </a:r>
            <a:r>
              <a:rPr lang="nb-NO" dirty="0" err="1"/>
              <a:t>poly</a:t>
            </a:r>
            <a:r>
              <a:rPr lang="nb-NO" dirty="0"/>
              <a:t>-A </a:t>
            </a:r>
            <a:r>
              <a:rPr lang="nb-NO" dirty="0" err="1"/>
              <a:t>addition</a:t>
            </a:r>
            <a:r>
              <a:rPr lang="nb-NO" dirty="0"/>
              <a:t> </a:t>
            </a:r>
            <a:r>
              <a:rPr lang="nb-NO" dirty="0" err="1"/>
              <a:t>occurs</a:t>
            </a:r>
            <a:r>
              <a:rPr lang="nb-NO" dirty="0"/>
              <a:t> co-</a:t>
            </a:r>
            <a:r>
              <a:rPr lang="nb-NO" dirty="0" err="1"/>
              <a:t>transcriptionally</a:t>
            </a:r>
            <a:r>
              <a:rPr lang="nb-NO" dirty="0"/>
              <a:t>. </a:t>
            </a:r>
            <a:r>
              <a:rPr lang="nb-NO" dirty="0" err="1"/>
              <a:t>Processed</a:t>
            </a:r>
            <a:r>
              <a:rPr lang="nb-NO" dirty="0"/>
              <a:t>, stable </a:t>
            </a:r>
            <a:r>
              <a:rPr lang="nb-NO" dirty="0" err="1"/>
              <a:t>mRNA</a:t>
            </a:r>
            <a:r>
              <a:rPr lang="nb-NO" dirty="0"/>
              <a:t> is abundant </a:t>
            </a:r>
            <a:r>
              <a:rPr lang="nb-NO" dirty="0" err="1"/>
              <a:t>compared</a:t>
            </a:r>
            <a:r>
              <a:rPr lang="nb-NO" dirty="0"/>
              <a:t> to pre-</a:t>
            </a:r>
            <a:r>
              <a:rPr lang="nb-NO" dirty="0" err="1"/>
              <a:t>mRNA</a:t>
            </a:r>
            <a:r>
              <a:rPr lang="nb-NO" dirty="0"/>
              <a:t>.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have stable </a:t>
            </a:r>
            <a:r>
              <a:rPr lang="nb-NO" dirty="0" err="1"/>
              <a:t>mRNAs</a:t>
            </a:r>
            <a:r>
              <a:rPr lang="nb-NO" dirty="0"/>
              <a:t> and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RNAs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protein </a:t>
            </a:r>
            <a:r>
              <a:rPr lang="nb-NO" dirty="0" err="1"/>
              <a:t>coding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dirty="0" err="1"/>
              <a:t>Transcription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from most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 (60-80%),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~2% is protein </a:t>
            </a:r>
            <a:r>
              <a:rPr lang="nb-NO" dirty="0" err="1"/>
              <a:t>coding</a:t>
            </a:r>
            <a:r>
              <a:rPr lang="nb-NO" dirty="0"/>
              <a:t>. </a:t>
            </a:r>
          </a:p>
          <a:p>
            <a:r>
              <a:rPr lang="nb-NO" dirty="0" err="1"/>
              <a:t>Facts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Average</a:t>
            </a:r>
            <a:r>
              <a:rPr lang="nb-NO" dirty="0"/>
              <a:t> 5-9 </a:t>
            </a:r>
            <a:r>
              <a:rPr lang="nb-NO" dirty="0" err="1"/>
              <a:t>exons</a:t>
            </a:r>
            <a:r>
              <a:rPr lang="nb-NO" dirty="0"/>
              <a:t> pr gene</a:t>
            </a:r>
          </a:p>
          <a:p>
            <a:pPr lvl="1"/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exon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235 </a:t>
            </a:r>
            <a:r>
              <a:rPr lang="nb-NO" dirty="0" err="1"/>
              <a:t>bp</a:t>
            </a:r>
            <a:endParaRPr lang="nb-NO" dirty="0"/>
          </a:p>
          <a:p>
            <a:pPr lvl="1"/>
            <a:r>
              <a:rPr lang="nb-NO" dirty="0" err="1"/>
              <a:t>Average</a:t>
            </a:r>
            <a:r>
              <a:rPr lang="nb-NO" dirty="0"/>
              <a:t> pre-</a:t>
            </a:r>
            <a:r>
              <a:rPr lang="nb-NO" dirty="0" err="1"/>
              <a:t>mRNA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55 kb</a:t>
            </a:r>
          </a:p>
          <a:p>
            <a:pPr lvl="1"/>
            <a:r>
              <a:rPr lang="nb-NO" dirty="0" err="1"/>
              <a:t>Average</a:t>
            </a:r>
            <a:r>
              <a:rPr lang="nb-NO" dirty="0"/>
              <a:t> protein-</a:t>
            </a:r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mRNA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2.2kb</a:t>
            </a:r>
          </a:p>
          <a:p>
            <a:pPr lvl="1">
              <a:spcAft>
                <a:spcPts val="600"/>
              </a:spcAft>
            </a:pP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from one gene in a single </a:t>
            </a:r>
            <a:r>
              <a:rPr lang="nb-NO" dirty="0" err="1"/>
              <a:t>cell</a:t>
            </a:r>
            <a:r>
              <a:rPr lang="nb-NO" dirty="0"/>
              <a:t>: 10-15</a:t>
            </a:r>
          </a:p>
          <a:p>
            <a:r>
              <a:rPr lang="nb-NO" b="1" dirty="0" err="1"/>
              <a:t>But</a:t>
            </a:r>
            <a:r>
              <a:rPr lang="nb-NO" b="1" dirty="0"/>
              <a:t>, </a:t>
            </a:r>
            <a:r>
              <a:rPr lang="nb-NO" b="1" dirty="0" err="1"/>
              <a:t>the</a:t>
            </a:r>
            <a:r>
              <a:rPr lang="nb-NO" b="1" dirty="0"/>
              <a:t> far most abundant RNA in a </a:t>
            </a:r>
            <a:r>
              <a:rPr lang="nb-NO" b="1" dirty="0" err="1"/>
              <a:t>cell</a:t>
            </a:r>
            <a:r>
              <a:rPr lang="nb-NO" b="1" dirty="0"/>
              <a:t> is ribosomal RNA. </a:t>
            </a:r>
            <a:r>
              <a:rPr lang="nb-NO" b="1" dirty="0" err="1"/>
              <a:t>Only</a:t>
            </a:r>
            <a:r>
              <a:rPr lang="nb-NO" b="1" dirty="0"/>
              <a:t> 3-5% </a:t>
            </a:r>
            <a:r>
              <a:rPr lang="nb-NO" b="1" dirty="0" err="1"/>
              <a:t>of</a:t>
            </a:r>
            <a:r>
              <a:rPr lang="nb-NO" b="1" dirty="0"/>
              <a:t> RNA is </a:t>
            </a:r>
            <a:r>
              <a:rPr lang="nb-NO" b="1" dirty="0" err="1"/>
              <a:t>properly</a:t>
            </a:r>
            <a:r>
              <a:rPr lang="nb-NO" b="1" dirty="0"/>
              <a:t> </a:t>
            </a:r>
            <a:r>
              <a:rPr lang="nb-NO" b="1" dirty="0" err="1"/>
              <a:t>processed</a:t>
            </a:r>
            <a:r>
              <a:rPr lang="nb-NO" b="1" dirty="0"/>
              <a:t> </a:t>
            </a:r>
            <a:r>
              <a:rPr lang="nb-NO" b="1" dirty="0" err="1"/>
              <a:t>mRNA</a:t>
            </a:r>
            <a:r>
              <a:rPr lang="nb-NO" b="1" dirty="0"/>
              <a:t>. </a:t>
            </a:r>
            <a:r>
              <a:rPr lang="nb-NO" b="1" dirty="0" err="1"/>
              <a:t>However</a:t>
            </a:r>
            <a:r>
              <a:rPr lang="nb-NO" b="1" dirty="0"/>
              <a:t>, Ribosomal RNA is </a:t>
            </a:r>
            <a:r>
              <a:rPr lang="nb-NO" b="1" dirty="0" err="1"/>
              <a:t>transcribed</a:t>
            </a:r>
            <a:r>
              <a:rPr lang="nb-NO" b="1" dirty="0"/>
              <a:t> by Pol 1 and 3, and is </a:t>
            </a:r>
            <a:r>
              <a:rPr lang="nb-NO" b="1" dirty="0" err="1"/>
              <a:t>thus</a:t>
            </a:r>
            <a:r>
              <a:rPr lang="nb-NO" b="1" dirty="0"/>
              <a:t> not </a:t>
            </a:r>
            <a:r>
              <a:rPr lang="nb-NO" b="1" dirty="0" err="1"/>
              <a:t>capped</a:t>
            </a:r>
            <a:r>
              <a:rPr lang="nb-NO" b="1" dirty="0"/>
              <a:t> and </a:t>
            </a:r>
            <a:r>
              <a:rPr lang="nb-NO" b="1" dirty="0" err="1"/>
              <a:t>poly-adenylated</a:t>
            </a:r>
            <a:r>
              <a:rPr lang="nb-NO" b="1" dirty="0"/>
              <a:t>. 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Oval 3"/>
          <p:cNvSpPr/>
          <p:nvPr/>
        </p:nvSpPr>
        <p:spPr>
          <a:xfrm>
            <a:off x="674529" y="1844824"/>
            <a:ext cx="120117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Straight Connector 4"/>
          <p:cNvCxnSpPr/>
          <p:nvPr/>
        </p:nvCxnSpPr>
        <p:spPr>
          <a:xfrm>
            <a:off x="803685" y="1916832"/>
            <a:ext cx="912205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6016" y="180956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b="1" dirty="0">
                <a:solidFill>
                  <a:schemeClr val="accent2">
                    <a:lumMod val="50000"/>
                  </a:schemeClr>
                </a:solidFill>
              </a:rPr>
              <a:t>AAAAAAAAAA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76130" y="1932678"/>
            <a:ext cx="912205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15890" y="1932678"/>
            <a:ext cx="216024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730" y="1246195"/>
            <a:ext cx="492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Processed</a:t>
            </a:r>
            <a:r>
              <a:rPr lang="nb-NO" dirty="0"/>
              <a:t> and </a:t>
            </a:r>
            <a:r>
              <a:rPr lang="nb-NO" dirty="0" err="1"/>
              <a:t>spliced</a:t>
            </a:r>
            <a:r>
              <a:rPr lang="nb-NO" dirty="0"/>
              <a:t> </a:t>
            </a:r>
            <a:r>
              <a:rPr lang="nb-NO" dirty="0" err="1"/>
              <a:t>mRNA</a:t>
            </a:r>
            <a:r>
              <a:rPr lang="nb-NO" dirty="0"/>
              <a:t>: </a:t>
            </a:r>
            <a:r>
              <a:rPr lang="nb-NO" dirty="0" err="1"/>
              <a:t>Introns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removed</a:t>
            </a:r>
            <a:endParaRPr lang="nb-NO" dirty="0"/>
          </a:p>
        </p:txBody>
      </p:sp>
      <p:sp>
        <p:nvSpPr>
          <p:cNvPr id="13" name="TextBox 12"/>
          <p:cNvSpPr txBox="1"/>
          <p:nvPr/>
        </p:nvSpPr>
        <p:spPr>
          <a:xfrm>
            <a:off x="2122238" y="1937490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 err="1"/>
              <a:t>Coding</a:t>
            </a:r>
            <a:r>
              <a:rPr lang="nb-NO" sz="1400" b="1" dirty="0"/>
              <a:t> RNA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938" y="1901899"/>
            <a:ext cx="616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5’ </a:t>
            </a:r>
            <a:r>
              <a:rPr lang="nb-NO" sz="1400" dirty="0" err="1"/>
              <a:t>cap</a:t>
            </a:r>
            <a:endParaRPr lang="nb-NO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28606" y="191683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5’ UTR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7293" y="190189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3’ UTR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6056" y="1932678"/>
            <a:ext cx="919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Poly</a:t>
            </a:r>
            <a:r>
              <a:rPr lang="nb-NO" sz="1400" dirty="0"/>
              <a:t>-A </a:t>
            </a:r>
            <a:r>
              <a:rPr lang="nb-NO" sz="1400" dirty="0" err="1"/>
              <a:t>tail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66991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b="1" dirty="0" err="1"/>
              <a:t>Transcriptomics</a:t>
            </a:r>
            <a:endParaRPr lang="nb-NO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6" y="3212976"/>
            <a:ext cx="7139136" cy="2952328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nb-NO" b="1" dirty="0">
                <a:solidFill>
                  <a:srgbClr val="0070C0"/>
                </a:solidFill>
              </a:rPr>
              <a:t>The goal </a:t>
            </a:r>
            <a:r>
              <a:rPr lang="nb-NO" b="1" dirty="0" err="1">
                <a:solidFill>
                  <a:srgbClr val="0070C0"/>
                </a:solidFill>
              </a:rPr>
              <a:t>of</a:t>
            </a:r>
            <a:r>
              <a:rPr lang="nb-NO" b="1" dirty="0">
                <a:solidFill>
                  <a:srgbClr val="0070C0"/>
                </a:solidFill>
              </a:rPr>
              <a:t> </a:t>
            </a:r>
            <a:r>
              <a:rPr lang="nb-NO" b="1" dirty="0" err="1">
                <a:solidFill>
                  <a:srgbClr val="0070C0"/>
                </a:solidFill>
              </a:rPr>
              <a:t>transcriptomics</a:t>
            </a:r>
            <a:r>
              <a:rPr lang="nb-NO" b="1" dirty="0">
                <a:solidFill>
                  <a:srgbClr val="0070C0"/>
                </a:solidFill>
              </a:rPr>
              <a:t> is</a:t>
            </a:r>
            <a:r>
              <a:rPr lang="nb-NO" dirty="0">
                <a:solidFill>
                  <a:srgbClr val="0070C0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nb-NO" i="1" dirty="0"/>
              <a:t>To </a:t>
            </a:r>
            <a:r>
              <a:rPr lang="nb-NO" i="1" dirty="0" err="1"/>
              <a:t>catalogue</a:t>
            </a:r>
            <a:r>
              <a:rPr lang="nb-NO" i="1" dirty="0"/>
              <a:t> all species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i="1" dirty="0" err="1"/>
              <a:t>transcript</a:t>
            </a:r>
            <a:r>
              <a:rPr lang="nb-NO" i="1" dirty="0"/>
              <a:t>, </a:t>
            </a:r>
            <a:r>
              <a:rPr lang="nb-NO" i="1" dirty="0" err="1"/>
              <a:t>including</a:t>
            </a:r>
            <a:r>
              <a:rPr lang="nb-NO" i="1" dirty="0"/>
              <a:t> </a:t>
            </a:r>
            <a:r>
              <a:rPr lang="nb-NO" i="1" dirty="0" err="1"/>
              <a:t>mRNAs</a:t>
            </a:r>
            <a:r>
              <a:rPr lang="nb-NO" i="1" dirty="0"/>
              <a:t>, non-</a:t>
            </a:r>
            <a:r>
              <a:rPr lang="nb-NO" i="1" dirty="0" err="1"/>
              <a:t>coding</a:t>
            </a:r>
            <a:r>
              <a:rPr lang="nb-NO" i="1" dirty="0"/>
              <a:t> RNAs and </a:t>
            </a:r>
            <a:r>
              <a:rPr lang="nb-NO" i="1" dirty="0" err="1"/>
              <a:t>small</a:t>
            </a:r>
            <a:r>
              <a:rPr lang="nb-NO" i="1" dirty="0"/>
              <a:t> RNAs</a:t>
            </a:r>
          </a:p>
          <a:p>
            <a:pPr>
              <a:spcAft>
                <a:spcPts val="600"/>
              </a:spcAft>
            </a:pPr>
            <a:r>
              <a:rPr lang="nb-NO" i="1" dirty="0"/>
              <a:t>To </a:t>
            </a:r>
            <a:r>
              <a:rPr lang="nb-NO" i="1" dirty="0" err="1"/>
              <a:t>determine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transcriptional</a:t>
            </a:r>
            <a:r>
              <a:rPr lang="nb-NO" i="1" dirty="0"/>
              <a:t> </a:t>
            </a:r>
            <a:r>
              <a:rPr lang="nb-NO" i="1" dirty="0" err="1"/>
              <a:t>structure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genes, in terms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i="1" dirty="0" err="1"/>
              <a:t>their</a:t>
            </a:r>
            <a:r>
              <a:rPr lang="nb-NO" i="1" dirty="0"/>
              <a:t> start </a:t>
            </a:r>
            <a:r>
              <a:rPr lang="nb-NO" i="1" dirty="0" err="1"/>
              <a:t>sites</a:t>
            </a:r>
            <a:r>
              <a:rPr lang="nb-NO" i="1" dirty="0"/>
              <a:t>, 5’ and 3’ </a:t>
            </a:r>
            <a:r>
              <a:rPr lang="nb-NO" i="1" dirty="0" err="1"/>
              <a:t>ends</a:t>
            </a:r>
            <a:r>
              <a:rPr lang="nb-NO" i="1" dirty="0"/>
              <a:t>, </a:t>
            </a:r>
            <a:r>
              <a:rPr lang="nb-NO" i="1" dirty="0" err="1"/>
              <a:t>splicing</a:t>
            </a:r>
            <a:r>
              <a:rPr lang="nb-NO" i="1" dirty="0"/>
              <a:t> </a:t>
            </a:r>
            <a:r>
              <a:rPr lang="nb-NO" i="1" dirty="0" err="1"/>
              <a:t>patterns</a:t>
            </a:r>
            <a:r>
              <a:rPr lang="nb-NO" i="1" dirty="0"/>
              <a:t> and </a:t>
            </a:r>
            <a:r>
              <a:rPr lang="nb-NO" i="1" dirty="0" err="1"/>
              <a:t>other</a:t>
            </a:r>
            <a:r>
              <a:rPr lang="nb-NO" i="1" dirty="0"/>
              <a:t> post-</a:t>
            </a:r>
            <a:r>
              <a:rPr lang="nb-NO" i="1" dirty="0" err="1"/>
              <a:t>transcriptional</a:t>
            </a:r>
            <a:r>
              <a:rPr lang="nb-NO" i="1" dirty="0"/>
              <a:t> </a:t>
            </a:r>
            <a:r>
              <a:rPr lang="nb-NO" i="1" dirty="0" err="1"/>
              <a:t>modifications</a:t>
            </a:r>
            <a:endParaRPr lang="nb-NO" i="1" dirty="0"/>
          </a:p>
          <a:p>
            <a:pPr>
              <a:spcAft>
                <a:spcPts val="600"/>
              </a:spcAft>
            </a:pPr>
            <a:r>
              <a:rPr lang="nb-NO" i="1" dirty="0"/>
              <a:t>To </a:t>
            </a:r>
            <a:r>
              <a:rPr lang="nb-NO" i="1" dirty="0" err="1"/>
              <a:t>quantify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changing</a:t>
            </a:r>
            <a:r>
              <a:rPr lang="nb-NO" i="1" dirty="0"/>
              <a:t> </a:t>
            </a:r>
            <a:r>
              <a:rPr lang="nb-NO" i="1" dirty="0" err="1"/>
              <a:t>expression</a:t>
            </a:r>
            <a:r>
              <a:rPr lang="nb-NO" i="1" dirty="0"/>
              <a:t> </a:t>
            </a:r>
            <a:r>
              <a:rPr lang="nb-NO" i="1" dirty="0" err="1"/>
              <a:t>levels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i="1" dirty="0" err="1"/>
              <a:t>each</a:t>
            </a:r>
            <a:r>
              <a:rPr lang="nb-NO" i="1" dirty="0"/>
              <a:t> </a:t>
            </a:r>
            <a:r>
              <a:rPr lang="nb-NO" i="1" dirty="0" err="1"/>
              <a:t>transcript</a:t>
            </a:r>
            <a:r>
              <a:rPr lang="nb-NO" i="1" dirty="0"/>
              <a:t> during </a:t>
            </a:r>
            <a:r>
              <a:rPr lang="nb-NO" i="1" dirty="0" err="1"/>
              <a:t>development</a:t>
            </a:r>
            <a:r>
              <a:rPr lang="nb-NO" i="1" dirty="0"/>
              <a:t> and under different </a:t>
            </a:r>
            <a:r>
              <a:rPr lang="nb-NO" i="1" dirty="0" err="1"/>
              <a:t>conditions</a:t>
            </a:r>
            <a:r>
              <a:rPr lang="nb-NO" i="1" dirty="0"/>
              <a:t>.</a:t>
            </a:r>
          </a:p>
          <a:p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486372" y="1412776"/>
            <a:ext cx="703795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200" b="1" dirty="0" err="1">
                <a:solidFill>
                  <a:srgbClr val="0070C0"/>
                </a:solidFill>
              </a:rPr>
              <a:t>Understanding</a:t>
            </a:r>
            <a:r>
              <a:rPr lang="nb-NO" sz="2200" b="1" dirty="0">
                <a:solidFill>
                  <a:srgbClr val="0070C0"/>
                </a:solidFill>
              </a:rPr>
              <a:t> </a:t>
            </a:r>
            <a:r>
              <a:rPr lang="nb-NO" sz="2200" b="1" dirty="0" err="1">
                <a:solidFill>
                  <a:srgbClr val="0070C0"/>
                </a:solidFill>
              </a:rPr>
              <a:t>the</a:t>
            </a:r>
            <a:r>
              <a:rPr lang="nb-NO" sz="2200" b="1" dirty="0">
                <a:solidFill>
                  <a:srgbClr val="0070C0"/>
                </a:solidFill>
              </a:rPr>
              <a:t> </a:t>
            </a:r>
            <a:r>
              <a:rPr lang="nb-NO" sz="2200" b="1" dirty="0" err="1">
                <a:solidFill>
                  <a:srgbClr val="0070C0"/>
                </a:solidFill>
              </a:rPr>
              <a:t>transcriptome</a:t>
            </a:r>
            <a:r>
              <a:rPr lang="nb-NO" sz="2200" b="1" dirty="0">
                <a:solidFill>
                  <a:srgbClr val="0070C0"/>
                </a:solidFill>
              </a:rPr>
              <a:t> is </a:t>
            </a:r>
            <a:r>
              <a:rPr lang="nb-NO" sz="2200" b="1" dirty="0" err="1">
                <a:solidFill>
                  <a:srgbClr val="0070C0"/>
                </a:solidFill>
              </a:rPr>
              <a:t>essential</a:t>
            </a:r>
            <a:r>
              <a:rPr lang="nb-NO" sz="2200" b="1" dirty="0">
                <a:solidFill>
                  <a:srgbClr val="0070C0"/>
                </a:solidFill>
              </a:rPr>
              <a:t> for</a:t>
            </a:r>
            <a:r>
              <a:rPr lang="nb-NO" sz="2200" dirty="0"/>
              <a:t>: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nb-NO" sz="2200" i="1" dirty="0" err="1"/>
              <a:t>Interpreting</a:t>
            </a:r>
            <a:r>
              <a:rPr lang="nb-NO" sz="2200" i="1" dirty="0"/>
              <a:t> </a:t>
            </a:r>
            <a:r>
              <a:rPr lang="nb-NO" sz="2200" i="1" dirty="0" err="1"/>
              <a:t>the</a:t>
            </a:r>
            <a:r>
              <a:rPr lang="nb-NO" sz="2200" i="1" dirty="0"/>
              <a:t> </a:t>
            </a:r>
            <a:r>
              <a:rPr lang="nb-NO" sz="2200" i="1" dirty="0" err="1"/>
              <a:t>functional</a:t>
            </a:r>
            <a:r>
              <a:rPr lang="nb-NO" sz="2200" i="1" dirty="0"/>
              <a:t> elements </a:t>
            </a:r>
            <a:r>
              <a:rPr lang="nb-NO" sz="2200" i="1" dirty="0" err="1"/>
              <a:t>of</a:t>
            </a:r>
            <a:r>
              <a:rPr lang="nb-NO" sz="2200" i="1" dirty="0"/>
              <a:t> </a:t>
            </a:r>
            <a:r>
              <a:rPr lang="nb-NO" sz="2200" i="1" dirty="0" err="1"/>
              <a:t>the</a:t>
            </a:r>
            <a:r>
              <a:rPr lang="nb-NO" sz="2200" i="1" dirty="0"/>
              <a:t> </a:t>
            </a:r>
            <a:r>
              <a:rPr lang="nb-NO" sz="2200" i="1" dirty="0" err="1"/>
              <a:t>genome</a:t>
            </a:r>
            <a:endParaRPr lang="nb-NO" sz="2200" i="1" dirty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nb-NO" sz="2200" i="1" dirty="0"/>
              <a:t>Revealing </a:t>
            </a:r>
            <a:r>
              <a:rPr lang="nb-NO" sz="2200" i="1" dirty="0" err="1"/>
              <a:t>the</a:t>
            </a:r>
            <a:r>
              <a:rPr lang="nb-NO" sz="2200" i="1" dirty="0"/>
              <a:t> </a:t>
            </a:r>
            <a:r>
              <a:rPr lang="nb-NO" sz="2200" i="1" dirty="0" err="1"/>
              <a:t>molecular</a:t>
            </a:r>
            <a:r>
              <a:rPr lang="nb-NO" sz="2200" i="1" dirty="0"/>
              <a:t> </a:t>
            </a:r>
            <a:r>
              <a:rPr lang="nb-NO" sz="2200" i="1" dirty="0" err="1"/>
              <a:t>constituents</a:t>
            </a:r>
            <a:r>
              <a:rPr lang="nb-NO" sz="2200" i="1" dirty="0"/>
              <a:t> </a:t>
            </a:r>
            <a:r>
              <a:rPr lang="nb-NO" sz="2200" i="1" dirty="0" err="1"/>
              <a:t>of</a:t>
            </a:r>
            <a:r>
              <a:rPr lang="nb-NO" sz="2200" i="1" dirty="0"/>
              <a:t> </a:t>
            </a:r>
            <a:r>
              <a:rPr lang="nb-NO" sz="2200" i="1" dirty="0" err="1"/>
              <a:t>cells</a:t>
            </a:r>
            <a:r>
              <a:rPr lang="nb-NO" sz="2200" i="1" dirty="0"/>
              <a:t> and </a:t>
            </a:r>
            <a:r>
              <a:rPr lang="nb-NO" sz="2200" i="1" dirty="0" err="1"/>
              <a:t>tissues</a:t>
            </a:r>
            <a:endParaRPr lang="nb-NO" sz="2200" i="1" dirty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nb-NO" sz="2200" i="1" dirty="0" err="1"/>
              <a:t>Understanding</a:t>
            </a:r>
            <a:r>
              <a:rPr lang="nb-NO" sz="2200" i="1" dirty="0"/>
              <a:t> </a:t>
            </a:r>
            <a:r>
              <a:rPr lang="nb-NO" sz="2200" i="1" dirty="0" err="1"/>
              <a:t>development</a:t>
            </a:r>
            <a:r>
              <a:rPr lang="nb-NO" sz="2200" i="1" dirty="0"/>
              <a:t> and </a:t>
            </a:r>
            <a:r>
              <a:rPr lang="nb-NO" sz="2200" i="1" dirty="0" err="1"/>
              <a:t>disease</a:t>
            </a:r>
            <a:r>
              <a:rPr lang="nb-NO" sz="2200" i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0232" y="6217435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Wang, 2009, Nature</a:t>
            </a:r>
          </a:p>
        </p:txBody>
      </p:sp>
    </p:spTree>
    <p:extLst>
      <p:ext uri="{BB962C8B-B14F-4D97-AF65-F5344CB8AC3E}">
        <p14:creationId xmlns:p14="http://schemas.microsoft.com/office/powerpoint/2010/main" val="40495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Microarrays</a:t>
            </a:r>
            <a:br>
              <a:rPr lang="nb-NO" sz="3600" dirty="0">
                <a:solidFill>
                  <a:srgbClr val="0070C0"/>
                </a:solidFill>
              </a:rPr>
            </a:b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fontScale="85000" lnSpcReduction="10000"/>
          </a:bodyPr>
          <a:lstStyle/>
          <a:p>
            <a:r>
              <a:rPr lang="nb-NO" sz="2600" dirty="0" err="1"/>
              <a:t>Previous</a:t>
            </a:r>
            <a:r>
              <a:rPr lang="nb-NO" sz="2600" dirty="0"/>
              <a:t> gold standard for </a:t>
            </a:r>
            <a:r>
              <a:rPr lang="nb-NO" sz="2600" dirty="0" err="1"/>
              <a:t>transcriptome</a:t>
            </a:r>
            <a:r>
              <a:rPr lang="nb-NO" sz="2600" dirty="0"/>
              <a:t> </a:t>
            </a:r>
            <a:r>
              <a:rPr lang="nb-NO" sz="2600" dirty="0" err="1"/>
              <a:t>analysis</a:t>
            </a:r>
            <a:endParaRPr lang="nb-NO" sz="2600" b="1" dirty="0"/>
          </a:p>
          <a:p>
            <a:endParaRPr lang="nb-NO" sz="2600" dirty="0"/>
          </a:p>
          <a:p>
            <a:r>
              <a:rPr lang="nb-NO" sz="2600" dirty="0" err="1"/>
              <a:t>Hybridization</a:t>
            </a:r>
            <a:r>
              <a:rPr lang="nb-NO" sz="2600" dirty="0"/>
              <a:t> </a:t>
            </a:r>
            <a:r>
              <a:rPr lang="nb-NO" sz="2600" dirty="0" err="1"/>
              <a:t>based</a:t>
            </a:r>
            <a:r>
              <a:rPr lang="nb-NO" sz="2600" dirty="0"/>
              <a:t> on pre-</a:t>
            </a:r>
            <a:r>
              <a:rPr lang="nb-NO" sz="2600" dirty="0" err="1"/>
              <a:t>defined</a:t>
            </a:r>
            <a:r>
              <a:rPr lang="nb-NO" sz="2600" dirty="0"/>
              <a:t> </a:t>
            </a:r>
            <a:r>
              <a:rPr lang="nb-NO" sz="2600" dirty="0" err="1"/>
              <a:t>probes</a:t>
            </a:r>
            <a:r>
              <a:rPr lang="nb-NO" sz="2600" dirty="0"/>
              <a:t> </a:t>
            </a:r>
          </a:p>
          <a:p>
            <a:endParaRPr lang="nb-NO" sz="2600" dirty="0"/>
          </a:p>
          <a:p>
            <a:r>
              <a:rPr lang="nb-NO" sz="2600" dirty="0" err="1"/>
              <a:t>commonly</a:t>
            </a:r>
            <a:r>
              <a:rPr lang="nb-NO" sz="2600" dirty="0"/>
              <a:t> </a:t>
            </a:r>
            <a:r>
              <a:rPr lang="nb-NO" sz="2600" b="1" dirty="0"/>
              <a:t>3’UTR</a:t>
            </a:r>
            <a:r>
              <a:rPr lang="nb-NO" sz="2600" dirty="0"/>
              <a:t> is </a:t>
            </a:r>
            <a:r>
              <a:rPr lang="nb-NO" sz="2600" dirty="0" err="1"/>
              <a:t>targeted</a:t>
            </a:r>
            <a:endParaRPr lang="nb-NO" sz="2600" dirty="0"/>
          </a:p>
          <a:p>
            <a:endParaRPr lang="nb-NO" sz="2600" dirty="0"/>
          </a:p>
          <a:p>
            <a:r>
              <a:rPr lang="nb-NO" sz="2600" dirty="0" err="1"/>
              <a:t>Mostly</a:t>
            </a:r>
            <a:r>
              <a:rPr lang="nb-NO" sz="2600" dirty="0"/>
              <a:t> used for gene </a:t>
            </a:r>
            <a:r>
              <a:rPr lang="nb-NO" sz="2600" dirty="0" err="1"/>
              <a:t>expression</a:t>
            </a:r>
            <a:r>
              <a:rPr lang="nb-NO" sz="2600" dirty="0"/>
              <a:t> studies, </a:t>
            </a:r>
            <a:r>
              <a:rPr lang="nb-NO" sz="2600" dirty="0" err="1"/>
              <a:t>though</a:t>
            </a:r>
            <a:r>
              <a:rPr lang="nb-NO" sz="2600" dirty="0"/>
              <a:t> </a:t>
            </a:r>
            <a:r>
              <a:rPr lang="nb-NO" sz="2600" dirty="0" err="1"/>
              <a:t>customised</a:t>
            </a:r>
            <a:r>
              <a:rPr lang="nb-NO" sz="2600" dirty="0"/>
              <a:t> </a:t>
            </a:r>
            <a:r>
              <a:rPr lang="nb-NO" sz="2600" dirty="0" err="1"/>
              <a:t>arrays</a:t>
            </a:r>
            <a:r>
              <a:rPr lang="nb-NO" sz="2600" dirty="0"/>
              <a:t> for SNPs and </a:t>
            </a:r>
            <a:r>
              <a:rPr lang="nb-NO" sz="2600" dirty="0" err="1"/>
              <a:t>splice-events</a:t>
            </a:r>
            <a:r>
              <a:rPr lang="nb-NO" sz="2600" dirty="0"/>
              <a:t> </a:t>
            </a:r>
            <a:r>
              <a:rPr lang="nb-NO" sz="2600" dirty="0" err="1"/>
              <a:t>also</a:t>
            </a:r>
            <a:r>
              <a:rPr lang="nb-NO" sz="2600" dirty="0"/>
              <a:t> </a:t>
            </a:r>
            <a:r>
              <a:rPr lang="nb-NO" sz="2600" dirty="0" err="1"/>
              <a:t>exist</a:t>
            </a:r>
            <a:r>
              <a:rPr lang="nb-NO" sz="2600" dirty="0"/>
              <a:t>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2816"/>
            <a:ext cx="420926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4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>
                <a:solidFill>
                  <a:srgbClr val="0070C0"/>
                </a:solidFill>
              </a:rPr>
              <a:t>RNA-</a:t>
            </a:r>
            <a:r>
              <a:rPr lang="nb-NO" sz="3600" dirty="0" err="1">
                <a:solidFill>
                  <a:srgbClr val="0070C0"/>
                </a:solidFill>
              </a:rPr>
              <a:t>Sequencing</a:t>
            </a:r>
            <a:r>
              <a:rPr lang="nb-NO" sz="3600" dirty="0">
                <a:solidFill>
                  <a:srgbClr val="0070C0"/>
                </a:solidFill>
              </a:rPr>
              <a:t> (RNA-</a:t>
            </a:r>
            <a:r>
              <a:rPr lang="nb-NO" sz="3600" dirty="0" err="1">
                <a:solidFill>
                  <a:srgbClr val="0070C0"/>
                </a:solidFill>
              </a:rPr>
              <a:t>Seq</a:t>
            </a:r>
            <a:r>
              <a:rPr lang="nb-NO" sz="3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088" y="1340768"/>
            <a:ext cx="3456384" cy="501317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nb-NO" sz="2000" dirty="0" err="1"/>
              <a:t>Captured</a:t>
            </a:r>
            <a:r>
              <a:rPr lang="nb-NO" sz="2000" dirty="0"/>
              <a:t> RNA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nb-NO" sz="2000" dirty="0"/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nb-NO" sz="2000" dirty="0" err="1"/>
              <a:t>Fragmentation</a:t>
            </a:r>
            <a:r>
              <a:rPr lang="nb-NO" sz="2000" dirty="0"/>
              <a:t> (200-500 </a:t>
            </a:r>
            <a:r>
              <a:rPr lang="nb-NO" sz="2000" dirty="0" err="1"/>
              <a:t>bp</a:t>
            </a:r>
            <a:r>
              <a:rPr lang="nb-NO" sz="2000" dirty="0"/>
              <a:t>), </a:t>
            </a:r>
            <a:r>
              <a:rPr lang="nb-NO" sz="2000" dirty="0" err="1"/>
              <a:t>reverse</a:t>
            </a:r>
            <a:r>
              <a:rPr lang="nb-NO" sz="2000" dirty="0"/>
              <a:t> </a:t>
            </a:r>
            <a:r>
              <a:rPr lang="nb-NO" sz="2000" dirty="0" err="1"/>
              <a:t>transcription</a:t>
            </a:r>
            <a:r>
              <a:rPr lang="nb-NO" sz="2000" dirty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cDNA</a:t>
            </a:r>
            <a:r>
              <a:rPr lang="nb-NO" sz="2000" dirty="0"/>
              <a:t>, </a:t>
            </a:r>
            <a:r>
              <a:rPr lang="nb-NO" sz="2000" dirty="0" err="1"/>
              <a:t>amplification</a:t>
            </a:r>
            <a:endParaRPr lang="nb-NO" sz="2000" dirty="0"/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nb-NO" sz="2000" dirty="0" err="1"/>
              <a:t>Sequencing</a:t>
            </a:r>
            <a:r>
              <a:rPr lang="nb-NO" sz="2000" dirty="0"/>
              <a:t> (50-150 </a:t>
            </a:r>
            <a:r>
              <a:rPr lang="nb-NO" sz="2000" dirty="0" err="1"/>
              <a:t>bp</a:t>
            </a:r>
            <a:r>
              <a:rPr lang="nb-NO" sz="2000" dirty="0"/>
              <a:t>)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nb-NO" sz="2000" dirty="0"/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nb-NO" sz="2000" dirty="0" err="1"/>
              <a:t>Alignment</a:t>
            </a:r>
            <a:r>
              <a:rPr lang="nb-NO" sz="2000" dirty="0"/>
              <a:t> to </a:t>
            </a:r>
            <a:r>
              <a:rPr lang="nb-NO" sz="2000" dirty="0" err="1"/>
              <a:t>reference</a:t>
            </a:r>
            <a:r>
              <a:rPr lang="nb-NO" sz="2000" dirty="0"/>
              <a:t> </a:t>
            </a:r>
            <a:r>
              <a:rPr lang="nb-NO" sz="2000" dirty="0" err="1"/>
              <a:t>genome</a:t>
            </a:r>
            <a:endParaRPr lang="nb-NO" sz="2000" dirty="0"/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nb-NO" sz="2000" dirty="0"/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endParaRPr lang="nb-NO" sz="2000" dirty="0"/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nb-NO" sz="2000" dirty="0"/>
              <a:t>Analysis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read</a:t>
            </a:r>
            <a:r>
              <a:rPr lang="nb-NO" sz="2000" dirty="0"/>
              <a:t> </a:t>
            </a:r>
            <a:r>
              <a:rPr lang="nb-NO" sz="2000" dirty="0" err="1"/>
              <a:t>enrichment</a:t>
            </a:r>
            <a:r>
              <a:rPr lang="nb-NO" sz="2000" dirty="0"/>
              <a:t> </a:t>
            </a:r>
            <a:r>
              <a:rPr lang="nb-NO" sz="2000" dirty="0" err="1"/>
              <a:t>profile</a:t>
            </a:r>
            <a:endParaRPr lang="nb-NO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7" y="1340768"/>
            <a:ext cx="4652565" cy="5013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581" y="6453336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Wang, 2009, Nature</a:t>
            </a:r>
          </a:p>
        </p:txBody>
      </p:sp>
    </p:spTree>
    <p:extLst>
      <p:ext uri="{BB962C8B-B14F-4D97-AF65-F5344CB8AC3E}">
        <p14:creationId xmlns:p14="http://schemas.microsoft.com/office/powerpoint/2010/main" val="348063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Advantages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with</a:t>
            </a:r>
            <a:r>
              <a:rPr lang="nb-NO" sz="3600" dirty="0">
                <a:solidFill>
                  <a:srgbClr val="0070C0"/>
                </a:solidFill>
              </a:rPr>
              <a:t> RNA-</a:t>
            </a:r>
            <a:r>
              <a:rPr lang="nb-NO" sz="3600" dirty="0" err="1">
                <a:solidFill>
                  <a:srgbClr val="0070C0"/>
                </a:solidFill>
              </a:rPr>
              <a:t>Seq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nb-NO" b="1" dirty="0"/>
              <a:t>Analyse gene-</a:t>
            </a:r>
            <a:r>
              <a:rPr lang="nb-NO" b="1" dirty="0" err="1"/>
              <a:t>expression</a:t>
            </a:r>
            <a:r>
              <a:rPr lang="nb-NO" b="1" dirty="0"/>
              <a:t> and </a:t>
            </a:r>
            <a:r>
              <a:rPr lang="nb-NO" b="1" dirty="0" err="1"/>
              <a:t>sequence</a:t>
            </a:r>
            <a:r>
              <a:rPr lang="nb-NO" b="1" dirty="0"/>
              <a:t> </a:t>
            </a:r>
            <a:r>
              <a:rPr lang="nb-NO" b="1" dirty="0" err="1"/>
              <a:t>features</a:t>
            </a:r>
            <a:r>
              <a:rPr lang="nb-NO" b="1" dirty="0"/>
              <a:t> in </a:t>
            </a:r>
            <a:r>
              <a:rPr lang="nb-NO" b="1" dirty="0" err="1"/>
              <a:t>the</a:t>
            </a:r>
            <a:r>
              <a:rPr lang="nb-NO" b="1" dirty="0"/>
              <a:t> same run.                                                                                  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MA: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need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different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probes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for different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features</a:t>
            </a:r>
            <a:endParaRPr lang="nb-NO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nb-NO" b="1" dirty="0" err="1"/>
              <a:t>Unbiased</a:t>
            </a:r>
            <a:r>
              <a:rPr lang="nb-NO" b="1" dirty="0"/>
              <a:t> </a:t>
            </a:r>
            <a:r>
              <a:rPr lang="nb-NO" b="1" dirty="0" err="1"/>
              <a:t>selection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sequences</a:t>
            </a:r>
            <a:r>
              <a:rPr lang="nb-NO" dirty="0"/>
              <a:t>.                                         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MA: Dependent on pre-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defined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probes</a:t>
            </a:r>
            <a:endParaRPr lang="nb-NO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nb-NO" b="1" dirty="0" err="1"/>
              <a:t>Unlimited</a:t>
            </a:r>
            <a:r>
              <a:rPr lang="nb-NO" b="1" dirty="0"/>
              <a:t> </a:t>
            </a:r>
            <a:r>
              <a:rPr lang="nb-NO" b="1" dirty="0" err="1"/>
              <a:t>dynamic</a:t>
            </a:r>
            <a:r>
              <a:rPr lang="nb-NO" b="1" dirty="0"/>
              <a:t> range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transcript</a:t>
            </a:r>
            <a:r>
              <a:rPr lang="nb-NO" b="1" dirty="0"/>
              <a:t> </a:t>
            </a:r>
            <a:r>
              <a:rPr lang="nb-NO" b="1" dirty="0" err="1"/>
              <a:t>expression</a:t>
            </a:r>
            <a:r>
              <a:rPr lang="nb-NO" b="1" dirty="0"/>
              <a:t>.</a:t>
            </a:r>
            <a:r>
              <a:rPr lang="nb-NO" dirty="0"/>
              <a:t>          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MA: Limited by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saturation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background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noise</a:t>
            </a:r>
            <a:endParaRPr lang="nb-NO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nb-NO" b="1" dirty="0" err="1"/>
              <a:t>Identification</a:t>
            </a:r>
            <a:r>
              <a:rPr lang="nb-NO" b="1" dirty="0"/>
              <a:t> and </a:t>
            </a:r>
            <a:r>
              <a:rPr lang="nb-NO" b="1" dirty="0" err="1"/>
              <a:t>annotation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novel</a:t>
            </a:r>
            <a:r>
              <a:rPr lang="nb-NO" b="1" dirty="0"/>
              <a:t> </a:t>
            </a:r>
            <a:r>
              <a:rPr lang="nb-NO" b="1" dirty="0" err="1"/>
              <a:t>transcripts</a:t>
            </a:r>
            <a:r>
              <a:rPr lang="nb-NO" b="1" dirty="0"/>
              <a:t>:         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MA: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Possible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not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very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feasable</a:t>
            </a:r>
            <a:endParaRPr lang="nb-NO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nb-NO" b="1" dirty="0"/>
              <a:t>Profiling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entire</a:t>
            </a:r>
            <a:r>
              <a:rPr lang="nb-NO" b="1" dirty="0"/>
              <a:t> </a:t>
            </a:r>
            <a:r>
              <a:rPr lang="nb-NO" b="1" dirty="0" err="1"/>
              <a:t>transcript</a:t>
            </a:r>
            <a:r>
              <a:rPr lang="nb-NO" dirty="0"/>
              <a:t>.                                                  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MA: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Probes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target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small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portion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transcript</a:t>
            </a:r>
            <a:endParaRPr lang="nb-NO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6093296"/>
            <a:ext cx="172887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/>
              <a:t>Wang, 2009, Nature</a:t>
            </a:r>
          </a:p>
          <a:p>
            <a:r>
              <a:rPr lang="nb-NO" sz="1200" dirty="0" err="1"/>
              <a:t>Oszolak</a:t>
            </a:r>
            <a:r>
              <a:rPr lang="nb-NO" sz="1200" dirty="0"/>
              <a:t>, 2011, Nature</a:t>
            </a:r>
          </a:p>
          <a:p>
            <a:r>
              <a:rPr lang="nb-NO" sz="1200" dirty="0" err="1"/>
              <a:t>Marioni</a:t>
            </a:r>
            <a:r>
              <a:rPr lang="nb-NO" sz="1200" dirty="0"/>
              <a:t>, 2008, Gen. Res</a:t>
            </a:r>
            <a:r>
              <a:rPr lang="nb-NO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79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3034</Words>
  <Application>Microsoft Macintosh PowerPoint</Application>
  <PresentationFormat>On-screen Show (4:3)</PresentationFormat>
  <Paragraphs>347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RNA-Seq - Introduction</vt:lpstr>
      <vt:lpstr>Central dogma of molecular biology</vt:lpstr>
      <vt:lpstr>The transcript</vt:lpstr>
      <vt:lpstr>The transcript</vt:lpstr>
      <vt:lpstr>The transcript</vt:lpstr>
      <vt:lpstr>Transcriptomics</vt:lpstr>
      <vt:lpstr>Microarrays </vt:lpstr>
      <vt:lpstr>RNA-Sequencing (RNA-Seq)</vt:lpstr>
      <vt:lpstr>Advantages with RNA-Seq</vt:lpstr>
      <vt:lpstr>Advantages with RNA-Seq</vt:lpstr>
      <vt:lpstr>Problems with both technologies</vt:lpstr>
      <vt:lpstr>Problems with both technologies</vt:lpstr>
      <vt:lpstr>Advantages with microarrays(?)</vt:lpstr>
      <vt:lpstr>RNA-Seq callenges</vt:lpstr>
      <vt:lpstr>What to sequence?  Poly-A selection vs ribosomal depletion</vt:lpstr>
      <vt:lpstr>Polyadenylation</vt:lpstr>
      <vt:lpstr>Cap Analysis of Gene Expression (CAGE) </vt:lpstr>
      <vt:lpstr>Strand specific protocols</vt:lpstr>
      <vt:lpstr>Paired-end Sequencing</vt:lpstr>
      <vt:lpstr>Sequencing depth</vt:lpstr>
      <vt:lpstr>Sequencing depth</vt:lpstr>
      <vt:lpstr>Targeted sequencing</vt:lpstr>
      <vt:lpstr>Current and future developments of RNA-Seq</vt:lpstr>
      <vt:lpstr>Gene expression and protein level/activity</vt:lpstr>
      <vt:lpstr>Gene expression and protein level/activity</vt:lpstr>
      <vt:lpstr>Gene expression and protein function</vt:lpstr>
      <vt:lpstr>PowerPoint Presentation</vt:lpstr>
      <vt:lpstr>Why mRNA?</vt:lpstr>
    </vt:vector>
  </TitlesOfParts>
  <Company>DMF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Beck Rye</dc:creator>
  <cp:lastModifiedBy>Microsoft Office User</cp:lastModifiedBy>
  <cp:revision>344</cp:revision>
  <cp:lastPrinted>2017-09-22T11:51:56Z</cp:lastPrinted>
  <dcterms:created xsi:type="dcterms:W3CDTF">2013-06-04T06:20:35Z</dcterms:created>
  <dcterms:modified xsi:type="dcterms:W3CDTF">2020-03-09T20:44:32Z</dcterms:modified>
</cp:coreProperties>
</file>