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778" r:id="rId2"/>
    <p:sldId id="779" r:id="rId3"/>
    <p:sldId id="780" r:id="rId4"/>
    <p:sldId id="781" r:id="rId5"/>
    <p:sldId id="782" r:id="rId6"/>
    <p:sldId id="783" r:id="rId7"/>
    <p:sldId id="784" r:id="rId8"/>
    <p:sldId id="785" r:id="rId9"/>
    <p:sldId id="786" r:id="rId10"/>
    <p:sldId id="787" r:id="rId11"/>
    <p:sldId id="788" r:id="rId12"/>
    <p:sldId id="789" r:id="rId13"/>
    <p:sldId id="790" r:id="rId14"/>
    <p:sldId id="792" r:id="rId15"/>
    <p:sldId id="793" r:id="rId16"/>
    <p:sldId id="794" r:id="rId17"/>
    <p:sldId id="795" r:id="rId18"/>
    <p:sldId id="796" r:id="rId19"/>
    <p:sldId id="855" r:id="rId20"/>
    <p:sldId id="798" r:id="rId21"/>
    <p:sldId id="799" r:id="rId22"/>
    <p:sldId id="800" r:id="rId23"/>
    <p:sldId id="801" r:id="rId24"/>
    <p:sldId id="802" r:id="rId25"/>
    <p:sldId id="803" r:id="rId26"/>
    <p:sldId id="804" r:id="rId27"/>
    <p:sldId id="805" r:id="rId28"/>
    <p:sldId id="806" r:id="rId29"/>
    <p:sldId id="856" r:id="rId30"/>
    <p:sldId id="807" r:id="rId31"/>
    <p:sldId id="808" r:id="rId32"/>
    <p:sldId id="809" r:id="rId33"/>
    <p:sldId id="810" r:id="rId34"/>
    <p:sldId id="818" r:id="rId35"/>
    <p:sldId id="819" r:id="rId36"/>
    <p:sldId id="820" r:id="rId37"/>
    <p:sldId id="821" r:id="rId38"/>
    <p:sldId id="822" r:id="rId39"/>
    <p:sldId id="823" r:id="rId40"/>
    <p:sldId id="854" r:id="rId41"/>
    <p:sldId id="825" r:id="rId42"/>
    <p:sldId id="826" r:id="rId43"/>
    <p:sldId id="827" r:id="rId44"/>
    <p:sldId id="828" r:id="rId45"/>
    <p:sldId id="829" r:id="rId46"/>
    <p:sldId id="830" r:id="rId47"/>
    <p:sldId id="831" r:id="rId48"/>
    <p:sldId id="845" r:id="rId4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88"/>
    <p:restoredTop sz="93274"/>
  </p:normalViewPr>
  <p:slideViewPr>
    <p:cSldViewPr snapToGrid="0">
      <p:cViewPr>
        <p:scale>
          <a:sx n="100" d="100"/>
          <a:sy n="100" d="100"/>
        </p:scale>
        <p:origin x="1960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Relationship Id="rId2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3E9BE2F-7251-B04D-953E-3B2AE8813F9E}" type="slidenum">
              <a:rPr lang="en-US" smtClean="0">
                <a:latin typeface="Times New Roman" charset="0"/>
              </a:rPr>
              <a:pPr>
                <a:defRPr/>
              </a:pPr>
              <a:t>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C1CC6FB-7AAC-3943-9E9A-D62D524BC692}" type="slidenum">
              <a:rPr lang="en-US" smtClean="0">
                <a:latin typeface="Times New Roman" charset="0"/>
              </a:rPr>
              <a:pPr>
                <a:defRPr/>
              </a:pPr>
              <a:t>11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E3A29DE-AFA9-D044-A27C-DBFAAAD1F6B6}" type="slidenum">
              <a:rPr lang="en-US" smtClean="0">
                <a:latin typeface="Times New Roman" charset="0"/>
              </a:rPr>
              <a:pPr>
                <a:defRPr/>
              </a:pPr>
              <a:t>12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F701F30-FBFD-DB45-AF66-8CDAFD7ECFEC}" type="slidenum">
              <a:rPr lang="en-US" smtClean="0">
                <a:latin typeface="Times New Roman" charset="0"/>
              </a:rPr>
              <a:pPr>
                <a:defRPr/>
              </a:pPr>
              <a:t>13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50A3F8F-3029-504A-B0ED-0148283903B1}" type="slidenum">
              <a:rPr lang="en-US" smtClean="0">
                <a:latin typeface="Times New Roman" charset="0"/>
              </a:rPr>
              <a:pPr>
                <a:defRPr/>
              </a:pPr>
              <a:t>14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3192899-4EC4-524B-9B1B-180D5EBC803E}" type="slidenum">
              <a:rPr lang="en-US" smtClean="0">
                <a:latin typeface="Times New Roman" charset="0"/>
              </a:rPr>
              <a:pPr>
                <a:defRPr/>
              </a:pPr>
              <a:t>15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0F3C29E-3854-4341-81BE-B78C5701A45B}" type="slidenum">
              <a:rPr lang="en-US" smtClean="0">
                <a:latin typeface="Times New Roman" charset="0"/>
              </a:rPr>
              <a:pPr>
                <a:defRPr/>
              </a:pPr>
              <a:t>16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C5D4D75-22F0-8641-86C8-800CC95B623A}" type="slidenum">
              <a:rPr lang="en-US" smtClean="0">
                <a:latin typeface="Times New Roman" charset="0"/>
              </a:rPr>
              <a:pPr>
                <a:defRPr/>
              </a:pPr>
              <a:t>17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4740D9A-F30C-464C-9C6F-4BE1B9B73ACF}" type="slidenum">
              <a:rPr lang="en-US" smtClean="0">
                <a:latin typeface="Times New Roman" charset="0"/>
              </a:rPr>
              <a:pPr>
                <a:defRPr/>
              </a:pPr>
              <a:t>18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0FE5F46-2591-A64E-8B54-DDD8797D56A2}" type="slidenum">
              <a:rPr lang="en-US" smtClean="0">
                <a:latin typeface="Times New Roman" charset="0"/>
              </a:rPr>
              <a:pPr>
                <a:defRPr/>
              </a:pPr>
              <a:t>20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370B718-DED0-2540-84E1-6A7756516BF1}" type="slidenum">
              <a:rPr lang="en-US" smtClean="0">
                <a:latin typeface="Times New Roman" charset="0"/>
              </a:rPr>
              <a:pPr>
                <a:defRPr/>
              </a:pPr>
              <a:t>21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7CA414A-E67F-5742-9A1E-4F66C53AEA82}" type="slidenum">
              <a:rPr lang="en-US" smtClean="0">
                <a:latin typeface="Times New Roman" charset="0"/>
              </a:rPr>
              <a:pPr>
                <a:defRPr/>
              </a:pPr>
              <a:t>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424B7D3-5E68-904E-9F3B-71F21986FE04}" type="slidenum">
              <a:rPr lang="en-US" smtClean="0">
                <a:latin typeface="Times New Roman" charset="0"/>
              </a:rPr>
              <a:pPr>
                <a:defRPr/>
              </a:pPr>
              <a:t>22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101A617-7ADA-A64E-814D-2A00FFED8B52}" type="slidenum">
              <a:rPr lang="en-US" smtClean="0">
                <a:latin typeface="Times New Roman" charset="0"/>
              </a:rPr>
              <a:pPr>
                <a:defRPr/>
              </a:pPr>
              <a:t>23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940C576-FFE9-1843-AF4E-1602D697ECE2}" type="slidenum">
              <a:rPr lang="en-US" smtClean="0">
                <a:latin typeface="Times New Roman" charset="0"/>
              </a:rPr>
              <a:pPr>
                <a:defRPr/>
              </a:pPr>
              <a:t>24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ECCA6F7-E66F-B247-A2DF-20467EFB1EDB}" type="slidenum">
              <a:rPr lang="en-US" smtClean="0">
                <a:latin typeface="Times New Roman" charset="0"/>
              </a:rPr>
              <a:pPr>
                <a:defRPr/>
              </a:pPr>
              <a:t>25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9345B74-F6FB-C244-A657-AED991280B9B}" type="slidenum">
              <a:rPr lang="en-US" smtClean="0">
                <a:latin typeface="Times New Roman" charset="0"/>
              </a:rPr>
              <a:pPr>
                <a:defRPr/>
              </a:pPr>
              <a:t>26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C76ADF6-AB64-0E45-9053-C7996BAA8C02}" type="slidenum">
              <a:rPr lang="en-US" smtClean="0">
                <a:latin typeface="Times New Roman" charset="0"/>
              </a:rPr>
              <a:pPr>
                <a:defRPr/>
              </a:pPr>
              <a:t>27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9379217-3244-E842-A8BF-454471994688}" type="slidenum">
              <a:rPr lang="en-US" smtClean="0">
                <a:latin typeface="Times New Roman" charset="0"/>
              </a:rPr>
              <a:pPr>
                <a:defRPr/>
              </a:pPr>
              <a:t>28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9379217-3244-E842-A8BF-454471994688}" type="slidenum">
              <a:rPr lang="en-US" smtClean="0">
                <a:latin typeface="Times New Roman" charset="0"/>
              </a:rPr>
              <a:pPr>
                <a:defRPr/>
              </a:pPr>
              <a:t>29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6470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0DF165F-D905-6541-97A3-622A76A28DFC}" type="slidenum">
              <a:rPr lang="en-US" smtClean="0">
                <a:latin typeface="Times New Roman" charset="0"/>
              </a:rPr>
              <a:pPr>
                <a:defRPr/>
              </a:pPr>
              <a:t>30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D3614EB-5819-364D-A81A-AFEED78A9F7C}" type="slidenum">
              <a:rPr lang="en-US" smtClean="0">
                <a:latin typeface="Times New Roman" charset="0"/>
              </a:rPr>
              <a:pPr>
                <a:defRPr/>
              </a:pPr>
              <a:t>31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2971F83-9BEE-2C46-8959-615E53920DD7}" type="slidenum">
              <a:rPr lang="en-US" smtClean="0">
                <a:latin typeface="Times New Roman" charset="0"/>
              </a:rPr>
              <a:pPr>
                <a:defRPr/>
              </a:pPr>
              <a:t>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4A7FFA5-3D7F-5843-8706-3D10BE4D0614}" type="slidenum">
              <a:rPr lang="en-US" smtClean="0">
                <a:latin typeface="Times New Roman" charset="0"/>
              </a:rPr>
              <a:pPr>
                <a:defRPr/>
              </a:pPr>
              <a:t>32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B45B211-B195-F643-8CB8-F2E2AB354F54}" type="slidenum">
              <a:rPr lang="en-US" smtClean="0">
                <a:latin typeface="Times New Roman" charset="0"/>
              </a:rPr>
              <a:pPr>
                <a:defRPr/>
              </a:pPr>
              <a:t>33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7893ABA-564B-C641-BE55-CD0903AF204C}" type="slidenum">
              <a:rPr lang="en-US" smtClean="0">
                <a:latin typeface="Times New Roman" charset="0"/>
              </a:rPr>
              <a:pPr>
                <a:defRPr/>
              </a:pPr>
              <a:t>34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ED006D3-7745-F44E-B942-1922EFC6FF09}" type="slidenum">
              <a:rPr lang="en-US" smtClean="0">
                <a:latin typeface="Times New Roman" charset="0"/>
              </a:rPr>
              <a:pPr>
                <a:defRPr/>
              </a:pPr>
              <a:t>35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1EFB9AD-3DD7-6D49-873A-617A57BA5251}" type="slidenum">
              <a:rPr lang="en-US" smtClean="0">
                <a:latin typeface="Times New Roman" charset="0"/>
              </a:rPr>
              <a:pPr>
                <a:defRPr/>
              </a:pPr>
              <a:t>36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3F26244-8005-D541-A87D-C8B0593B5B18}" type="slidenum">
              <a:rPr lang="en-US" smtClean="0">
                <a:latin typeface="Times New Roman" charset="0"/>
              </a:rPr>
              <a:pPr>
                <a:defRPr/>
              </a:pPr>
              <a:t>37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DD966A1-1D8B-FD43-8877-D68A7C95CBBB}" type="slidenum">
              <a:rPr lang="en-US" smtClean="0">
                <a:latin typeface="Times New Roman" charset="0"/>
              </a:rPr>
              <a:pPr>
                <a:defRPr/>
              </a:pPr>
              <a:t>38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FB98862-CCE3-5F4F-B596-A6B08F694823}" type="slidenum">
              <a:rPr lang="en-US" smtClean="0">
                <a:latin typeface="Times New Roman" charset="0"/>
              </a:rPr>
              <a:pPr>
                <a:defRPr/>
              </a:pPr>
              <a:t>39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FB98862-CCE3-5F4F-B596-A6B08F694823}" type="slidenum">
              <a:rPr lang="en-US" smtClean="0">
                <a:latin typeface="Times New Roman" charset="0"/>
              </a:rPr>
              <a:pPr>
                <a:defRPr/>
              </a:pPr>
              <a:t>40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D203BAE-2A03-E442-A1FF-94B6EE53EDEF}" type="slidenum">
              <a:rPr lang="en-US" smtClean="0">
                <a:latin typeface="Times New Roman" charset="0"/>
              </a:rPr>
              <a:pPr>
                <a:defRPr/>
              </a:pPr>
              <a:t>41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BEAD4EB-EF74-6849-BE06-F7C66DBC48E1}" type="slidenum">
              <a:rPr lang="en-US" smtClean="0">
                <a:latin typeface="Times New Roman" charset="0"/>
              </a:rPr>
              <a:pPr>
                <a:defRPr/>
              </a:pPr>
              <a:t>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AE2FBAA-B307-A649-A8FA-CAD53D6EF685}" type="slidenum">
              <a:rPr lang="en-US" smtClean="0">
                <a:latin typeface="Times New Roman" charset="0"/>
              </a:rPr>
              <a:pPr>
                <a:defRPr/>
              </a:pPr>
              <a:t>42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93E3C7B-2927-374C-8517-4A0B7CE73961}" type="slidenum">
              <a:rPr lang="en-US" smtClean="0">
                <a:latin typeface="Times New Roman" charset="0"/>
              </a:rPr>
              <a:pPr>
                <a:defRPr/>
              </a:pPr>
              <a:t>43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051B1AB-8823-974A-B45E-8CB1A3769EDC}" type="slidenum">
              <a:rPr lang="en-US" smtClean="0">
                <a:latin typeface="Times New Roman" charset="0"/>
              </a:rPr>
              <a:pPr>
                <a:defRPr/>
              </a:pPr>
              <a:t>44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59AD2B9-3611-9B42-8DC1-EC186A582AA2}" type="slidenum">
              <a:rPr lang="en-US" smtClean="0">
                <a:latin typeface="Times New Roman" charset="0"/>
              </a:rPr>
              <a:pPr>
                <a:defRPr/>
              </a:pPr>
              <a:t>45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2D1ED63-99DF-1446-BB47-4587931CC806}" type="slidenum">
              <a:rPr lang="en-US" smtClean="0">
                <a:latin typeface="Times New Roman" charset="0"/>
              </a:rPr>
              <a:pPr>
                <a:defRPr/>
              </a:pPr>
              <a:t>46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802510A-8295-5A48-B336-0633D29264CC}" type="slidenum">
              <a:rPr lang="en-US" smtClean="0">
                <a:latin typeface="Times New Roman" charset="0"/>
              </a:rPr>
              <a:pPr>
                <a:defRPr/>
              </a:pPr>
              <a:t>47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6C01862-5782-BB43-ADCE-4BC0A1F7BC06}" type="slidenum">
              <a:rPr lang="en-US" smtClean="0">
                <a:latin typeface="Times New Roman" charset="0"/>
              </a:rPr>
              <a:pPr>
                <a:defRPr/>
              </a:pPr>
              <a:t>48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718FBB-1C04-4B4F-A933-2D61F51C2281}" type="slidenum">
              <a:rPr lang="en-US" smtClean="0">
                <a:latin typeface="Times New Roman" charset="0"/>
              </a:rPr>
              <a:pPr>
                <a:defRPr/>
              </a:pPr>
              <a:t>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113D69F-0AFE-DC42-AA21-2D2004DBB32C}" type="slidenum">
              <a:rPr lang="en-US" smtClean="0">
                <a:latin typeface="Times New Roman" charset="0"/>
              </a:rPr>
              <a:pPr>
                <a:defRPr/>
              </a:pPr>
              <a:t>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0D5661B-0D07-6142-99FF-5BA62A16BC0B}" type="slidenum">
              <a:rPr lang="en-US" smtClean="0">
                <a:latin typeface="Times New Roman" charset="0"/>
              </a:rPr>
              <a:pPr>
                <a:defRPr/>
              </a:pPr>
              <a:t>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D3DD504-8246-6C49-8722-28D2830E7437}" type="slidenum">
              <a:rPr lang="en-US" smtClean="0">
                <a:latin typeface="Times New Roman" charset="0"/>
              </a:rPr>
              <a:pPr>
                <a:defRPr/>
              </a:pPr>
              <a:t>9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E358CB3-0175-5F44-B9F8-31B41F72D93C}" type="slidenum">
              <a:rPr lang="en-US" smtClean="0">
                <a:latin typeface="Times New Roman" charset="0"/>
              </a:rPr>
              <a:pPr>
                <a:defRPr/>
              </a:pPr>
              <a:t>10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294CE9D3-78A7-3649-814C-94A8540821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3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B4F68F87-111A-CE43-9673-05D8A727CB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5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69A14EDC-311E-EF4A-B1E3-0A4ECBD937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8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2B563CA9-DC36-0F41-8F18-C448448A32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7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.bin"/><Relationship Id="rId12" Type="http://schemas.openxmlformats.org/officeDocument/2006/relationships/oleObject" Target="../embeddings/oleObject7.bin"/><Relationship Id="rId13" Type="http://schemas.openxmlformats.org/officeDocument/2006/relationships/oleObject" Target="../embeddings/oleObject8.bin"/><Relationship Id="rId14" Type="http://schemas.openxmlformats.org/officeDocument/2006/relationships/oleObject" Target="../embeddings/oleObject9.bin"/><Relationship Id="rId15" Type="http://schemas.openxmlformats.org/officeDocument/2006/relationships/oleObject" Target="../embeddings/oleObject10.bin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2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3.wmf"/><Relationship Id="rId8" Type="http://schemas.openxmlformats.org/officeDocument/2006/relationships/oleObject" Target="../embeddings/oleObject3.bin"/><Relationship Id="rId9" Type="http://schemas.openxmlformats.org/officeDocument/2006/relationships/oleObject" Target="../embeddings/oleObject4.bin"/><Relationship Id="rId10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4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0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9.png"/><Relationship Id="rId6" Type="http://schemas.openxmlformats.org/officeDocument/2006/relationships/image" Target="../media/image45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9.png"/><Relationship Id="rId6" Type="http://schemas.openxmlformats.org/officeDocument/2006/relationships/image" Target="../media/image45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9.png"/><Relationship Id="rId6" Type="http://schemas.openxmlformats.org/officeDocument/2006/relationships/image" Target="../media/image45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6.png"/><Relationship Id="rId16" Type="http://schemas.openxmlformats.org/officeDocument/2006/relationships/image" Target="../media/image7.png"/><Relationship Id="rId17" Type="http://schemas.openxmlformats.org/officeDocument/2006/relationships/image" Target="../media/image46.pn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27.png"/><Relationship Id="rId5" Type="http://schemas.openxmlformats.org/officeDocument/2006/relationships/image" Target="../media/image47.png"/><Relationship Id="rId6" Type="http://schemas.openxmlformats.org/officeDocument/2006/relationships/image" Target="../media/image49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4.png"/><Relationship Id="rId24" Type="http://schemas.openxmlformats.org/officeDocument/2006/relationships/image" Target="../media/image25.png"/><Relationship Id="rId25" Type="http://schemas.openxmlformats.org/officeDocument/2006/relationships/image" Target="../media/image26.png"/><Relationship Id="rId26" Type="http://schemas.openxmlformats.org/officeDocument/2006/relationships/image" Target="../media/image3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48.png"/><Relationship Id="rId5" Type="http://schemas.openxmlformats.org/officeDocument/2006/relationships/image" Target="../media/image47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48.png"/><Relationship Id="rId5" Type="http://schemas.openxmlformats.org/officeDocument/2006/relationships/image" Target="../media/image47.png"/><Relationship Id="rId6" Type="http://schemas.openxmlformats.org/officeDocument/2006/relationships/image" Target="../media/image53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48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27.png"/><Relationship Id="rId6" Type="http://schemas.openxmlformats.org/officeDocument/2006/relationships/image" Target="../media/image58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4.png"/><Relationship Id="rId24" Type="http://schemas.openxmlformats.org/officeDocument/2006/relationships/image" Target="../media/image25.png"/><Relationship Id="rId25" Type="http://schemas.openxmlformats.org/officeDocument/2006/relationships/image" Target="../media/image26.png"/><Relationship Id="rId26" Type="http://schemas.openxmlformats.org/officeDocument/2006/relationships/image" Target="../media/image27.png"/><Relationship Id="rId27" Type="http://schemas.openxmlformats.org/officeDocument/2006/relationships/image" Target="../media/image28.png"/><Relationship Id="rId28" Type="http://schemas.openxmlformats.org/officeDocument/2006/relationships/image" Target="../media/image29.png"/><Relationship Id="rId29" Type="http://schemas.openxmlformats.org/officeDocument/2006/relationships/image" Target="../media/image30.png"/><Relationship Id="rId30" Type="http://schemas.openxmlformats.org/officeDocument/2006/relationships/image" Target="../media/image3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4.png"/><Relationship Id="rId24" Type="http://schemas.openxmlformats.org/officeDocument/2006/relationships/image" Target="../media/image25.png"/><Relationship Id="rId25" Type="http://schemas.openxmlformats.org/officeDocument/2006/relationships/image" Target="../media/image26.png"/><Relationship Id="rId26" Type="http://schemas.openxmlformats.org/officeDocument/2006/relationships/image" Target="../media/image31.png"/><Relationship Id="rId27" Type="http://schemas.openxmlformats.org/officeDocument/2006/relationships/image" Target="../media/image3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4.png"/><Relationship Id="rId24" Type="http://schemas.openxmlformats.org/officeDocument/2006/relationships/image" Target="../media/image25.png"/><Relationship Id="rId25" Type="http://schemas.openxmlformats.org/officeDocument/2006/relationships/image" Target="../media/image26.png"/><Relationship Id="rId26" Type="http://schemas.openxmlformats.org/officeDocument/2006/relationships/image" Target="../media/image3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4.png"/><Relationship Id="rId24" Type="http://schemas.openxmlformats.org/officeDocument/2006/relationships/image" Target="../media/image25.png"/><Relationship Id="rId25" Type="http://schemas.openxmlformats.org/officeDocument/2006/relationships/image" Target="../media/image26.png"/><Relationship Id="rId26" Type="http://schemas.openxmlformats.org/officeDocument/2006/relationships/image" Target="../media/image3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Down </a:t>
            </a:r>
            <a:r>
              <a:rPr lang="en-US" sz="2800" i="1" dirty="0" smtClean="0">
                <a:solidFill>
                  <a:srgbClr val="008000"/>
                </a:solidFill>
                <a:cs typeface="Arial" charset="0"/>
              </a:rPr>
              <a:t>Approach </a:t>
            </a:r>
            <a:r>
              <a:rPr lang="en-US" sz="2800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40962" name="Text Box 6"/>
          <p:cNvSpPr txBox="1">
            <a:spLocks noChangeArrowheads="1"/>
          </p:cNvSpPr>
          <p:nvPr/>
        </p:nvSpPr>
        <p:spPr bwMode="auto">
          <a:xfrm>
            <a:off x="369888" y="3241675"/>
            <a:ext cx="537845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 note on the use of these Powerpoint slides:</a:t>
            </a:r>
          </a:p>
          <a:p>
            <a:r>
              <a:rPr lang="en-US" sz="1200" dirty="0"/>
              <a:t>We</a:t>
            </a:r>
            <a:r>
              <a:rPr lang="ja-JP" altLang="en-US" sz="1200" dirty="0"/>
              <a:t>’</a:t>
            </a:r>
            <a:r>
              <a:rPr lang="en-US" altLang="ja-JP" sz="1200" dirty="0"/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/>
              <a:t>lot</a:t>
            </a:r>
            <a:r>
              <a:rPr lang="en-US" altLang="ja-JP" sz="1200" dirty="0"/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sz="1400" dirty="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90525" y="4370388"/>
            <a:ext cx="53784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400" dirty="0" smtClean="0">
              <a:latin typeface="Gill Sans MT" charset="0"/>
            </a:endParaRP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use these slides (e.g., in a class) that you mention their source (after all, we</a:t>
            </a:r>
            <a:r>
              <a:rPr lang="ja-JP" altLang="en-US" sz="1200" dirty="0" smtClean="0"/>
              <a:t>’</a:t>
            </a:r>
            <a:r>
              <a:rPr lang="en-US" altLang="ja-JP" sz="1200" dirty="0" smtClean="0"/>
              <a:t>d like people to use our book!)</a:t>
            </a: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post any slides on a www site, that you note that they are adapted from (or perhaps identical to) our slides, and note our copyright of this material.</a:t>
            </a:r>
          </a:p>
          <a:p>
            <a:pPr>
              <a:buClr>
                <a:schemeClr val="accent2"/>
              </a:buClr>
              <a:buFont typeface="Wingdings" charset="0"/>
              <a:buChar char="q"/>
              <a:defRPr/>
            </a:pPr>
            <a:endParaRPr lang="en-US" sz="1200" dirty="0" smtClean="0"/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charset="0"/>
              <a:buNone/>
              <a:defRPr/>
            </a:pPr>
            <a:r>
              <a:rPr lang="en-US" sz="1200" dirty="0" smtClean="0"/>
              <a:t>Thanks and enjoy!  JFK/KWR</a:t>
            </a:r>
          </a:p>
          <a:p>
            <a:pPr>
              <a:lnSpc>
                <a:spcPct val="85000"/>
              </a:lnSpc>
              <a:defRPr/>
            </a:pPr>
            <a:endParaRPr lang="en-US" sz="1200" dirty="0" smtClean="0"/>
          </a:p>
          <a:p>
            <a:pPr>
              <a:defRPr/>
            </a:pPr>
            <a:r>
              <a:rPr lang="en-US" sz="1200" dirty="0" smtClean="0"/>
              <a:t>     All material copyright 1996-2016</a:t>
            </a:r>
          </a:p>
          <a:p>
            <a:pPr>
              <a:defRPr/>
            </a:pPr>
            <a:r>
              <a:rPr lang="en-US" sz="1200" dirty="0" smtClean="0"/>
              <a:t>     J.F Kurose and K.W. Ross, All Rights Reserved</a:t>
            </a: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1" descr="kurose7e_cover_sma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edition 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Pearson/Addison Wesley</a:t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715963"/>
            <a:ext cx="480830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7</a:t>
            </a:r>
            <a: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Wireless and</a:t>
            </a:r>
          </a:p>
          <a:p>
            <a:pPr eaLnBrk="1" hangingPunct="1">
              <a:lnSpc>
                <a:spcPct val="85000"/>
              </a:lnSpc>
            </a:pP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Mobile Networks</a:t>
            </a:r>
            <a:endParaRPr lang="en-US" sz="4400" dirty="0">
              <a:solidFill>
                <a:srgbClr val="000099"/>
              </a:solidFill>
              <a:latin typeface="Gill Sans MT" charset="0"/>
              <a:cs typeface="Arial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38909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34512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45" name="Rectangle 240"/>
          <p:cNvSpPr>
            <a:spLocks noChangeArrowheads="1"/>
          </p:cNvSpPr>
          <p:nvPr/>
        </p:nvSpPr>
        <p:spPr bwMode="auto">
          <a:xfrm>
            <a:off x="5562600" y="1384300"/>
            <a:ext cx="1752600" cy="31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0592" name="Group 208"/>
          <p:cNvGrpSpPr>
            <a:grpSpLocks/>
          </p:cNvGrpSpPr>
          <p:nvPr/>
        </p:nvGrpSpPr>
        <p:grpSpPr bwMode="auto">
          <a:xfrm>
            <a:off x="876300" y="1717675"/>
            <a:ext cx="1755775" cy="1625600"/>
            <a:chOff x="1824" y="1076"/>
            <a:chExt cx="1106" cy="1024"/>
          </a:xfrm>
        </p:grpSpPr>
        <p:sp>
          <p:nvSpPr>
            <p:cNvPr id="10291" name="Oval 209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43" name="Group 210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44" name="Object 21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55" name="Clip" r:id="rId4" imgW="826829" imgH="840406" progId="MS_ClipArt_Gallery.2">
                      <p:embed/>
                    </p:oleObj>
                  </mc:Choice>
                  <mc:Fallback>
                    <p:oleObj name="Clip" r:id="rId4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5" name="Object 21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56" name="Clip" r:id="rId6" imgW="1268295" imgH="1199426" progId="MS_ClipArt_Gallery.2">
                      <p:embed/>
                    </p:oleObj>
                  </mc:Choice>
                  <mc:Fallback>
                    <p:oleObj name="Clip" r:id="rId6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247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ad hoc mode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no base stations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nodes can only transmit to other nodes within link coverage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nodes organize themselves into a network: route among themselves</a:t>
            </a:r>
          </a:p>
        </p:txBody>
      </p:sp>
      <p:grpSp>
        <p:nvGrpSpPr>
          <p:cNvPr id="400521" name="Group 137"/>
          <p:cNvGrpSpPr>
            <a:grpSpLocks/>
          </p:cNvGrpSpPr>
          <p:nvPr/>
        </p:nvGrpSpPr>
        <p:grpSpPr bwMode="auto">
          <a:xfrm>
            <a:off x="2181225" y="3041650"/>
            <a:ext cx="1755775" cy="1625600"/>
            <a:chOff x="1824" y="1076"/>
            <a:chExt cx="1106" cy="1024"/>
          </a:xfrm>
        </p:grpSpPr>
        <p:sp>
          <p:nvSpPr>
            <p:cNvPr id="10287" name="Oval 138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39" name="Group 139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40" name="Object 14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57" name="Clip" r:id="rId8" imgW="826829" imgH="840406" progId="MS_ClipArt_Gallery.2">
                      <p:embed/>
                    </p:oleObj>
                  </mc:Choice>
                  <mc:Fallback>
                    <p:oleObj name="Clip" r:id="rId8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1" name="Object 14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58" name="Clip" r:id="rId9" imgW="1268295" imgH="1199426" progId="MS_ClipArt_Gallery.2">
                      <p:embed/>
                    </p:oleObj>
                  </mc:Choice>
                  <mc:Fallback>
                    <p:oleObj name="Clip" r:id="rId9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582" name="Group 198"/>
          <p:cNvGrpSpPr>
            <a:grpSpLocks/>
          </p:cNvGrpSpPr>
          <p:nvPr/>
        </p:nvGrpSpPr>
        <p:grpSpPr bwMode="auto">
          <a:xfrm>
            <a:off x="1933575" y="4765675"/>
            <a:ext cx="1755775" cy="1625600"/>
            <a:chOff x="1824" y="1076"/>
            <a:chExt cx="1106" cy="1024"/>
          </a:xfrm>
        </p:grpSpPr>
        <p:sp>
          <p:nvSpPr>
            <p:cNvPr id="10283" name="Oval 199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35" name="Group 200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36" name="Object 20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59" name="Clip" r:id="rId10" imgW="826829" imgH="840406" progId="MS_ClipArt_Gallery.2">
                      <p:embed/>
                    </p:oleObj>
                  </mc:Choice>
                  <mc:Fallback>
                    <p:oleObj name="Clip" r:id="rId10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37" name="Object 20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60" name="Clip" r:id="rId11" imgW="1268295" imgH="1199426" progId="MS_ClipArt_Gallery.2">
                      <p:embed/>
                    </p:oleObj>
                  </mc:Choice>
                  <mc:Fallback>
                    <p:oleObj name="Clip" r:id="rId11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587" name="Group 203"/>
          <p:cNvGrpSpPr>
            <a:grpSpLocks/>
          </p:cNvGrpSpPr>
          <p:nvPr/>
        </p:nvGrpSpPr>
        <p:grpSpPr bwMode="auto">
          <a:xfrm>
            <a:off x="1047750" y="2317750"/>
            <a:ext cx="1755775" cy="1625600"/>
            <a:chOff x="1824" y="1076"/>
            <a:chExt cx="1106" cy="1024"/>
          </a:xfrm>
        </p:grpSpPr>
        <p:sp>
          <p:nvSpPr>
            <p:cNvPr id="10279" name="Oval 204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31" name="Group 205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32" name="Object 20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61" name="Clip" r:id="rId12" imgW="826829" imgH="840406" progId="MS_ClipArt_Gallery.2">
                      <p:embed/>
                    </p:oleObj>
                  </mc:Choice>
                  <mc:Fallback>
                    <p:oleObj name="Clip" r:id="rId12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33" name="Object 20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62" name="Clip" r:id="rId13" imgW="1268295" imgH="1199426" progId="MS_ClipArt_Gallery.2">
                      <p:embed/>
                    </p:oleObj>
                  </mc:Choice>
                  <mc:Fallback>
                    <p:oleObj name="Clip" r:id="rId13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496" name="Group 112"/>
          <p:cNvGrpSpPr>
            <a:grpSpLocks/>
          </p:cNvGrpSpPr>
          <p:nvPr/>
        </p:nvGrpSpPr>
        <p:grpSpPr bwMode="auto">
          <a:xfrm>
            <a:off x="1620838" y="2741613"/>
            <a:ext cx="1755775" cy="1625600"/>
            <a:chOff x="1824" y="1076"/>
            <a:chExt cx="1106" cy="1024"/>
          </a:xfrm>
        </p:grpSpPr>
        <p:sp>
          <p:nvSpPr>
            <p:cNvPr id="10275" name="Oval 113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27" name="Group 114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28" name="Object 11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63" name="Clip" r:id="rId14" imgW="826829" imgH="840406" progId="MS_ClipArt_Gallery.2">
                      <p:embed/>
                    </p:oleObj>
                  </mc:Choice>
                  <mc:Fallback>
                    <p:oleObj name="Clip" r:id="rId14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29" name="Object 11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64" name="Clip" r:id="rId15" imgW="1268295" imgH="1199426" progId="MS_ClipArt_Gallery.2">
                      <p:embed/>
                    </p:oleObj>
                  </mc:Choice>
                  <mc:Fallback>
                    <p:oleObj name="Clip" r:id="rId15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252" name="Rectangle 65"/>
          <p:cNvSpPr>
            <a:spLocks noChangeArrowheads="1"/>
          </p:cNvSpPr>
          <p:nvPr/>
        </p:nvSpPr>
        <p:spPr bwMode="auto">
          <a:xfrm>
            <a:off x="2693988" y="1468438"/>
            <a:ext cx="1728787" cy="238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3" name="Oval 214"/>
          <p:cNvSpPr>
            <a:spLocks noChangeArrowheads="1"/>
          </p:cNvSpPr>
          <p:nvPr/>
        </p:nvSpPr>
        <p:spPr bwMode="auto">
          <a:xfrm>
            <a:off x="879475" y="1730375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4" name="Oval 219"/>
          <p:cNvSpPr>
            <a:spLocks noChangeArrowheads="1"/>
          </p:cNvSpPr>
          <p:nvPr/>
        </p:nvSpPr>
        <p:spPr bwMode="auto">
          <a:xfrm>
            <a:off x="2184400" y="3054350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5" name="Oval 229"/>
          <p:cNvSpPr>
            <a:spLocks noChangeArrowheads="1"/>
          </p:cNvSpPr>
          <p:nvPr/>
        </p:nvSpPr>
        <p:spPr bwMode="auto">
          <a:xfrm>
            <a:off x="1050925" y="2330450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6" name="Oval 234"/>
          <p:cNvSpPr>
            <a:spLocks noChangeArrowheads="1"/>
          </p:cNvSpPr>
          <p:nvPr/>
        </p:nvSpPr>
        <p:spPr bwMode="auto">
          <a:xfrm>
            <a:off x="1624013" y="2754313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7" name="Oval 224"/>
          <p:cNvSpPr>
            <a:spLocks noChangeArrowheads="1"/>
          </p:cNvSpPr>
          <p:nvPr/>
        </p:nvSpPr>
        <p:spPr bwMode="auto">
          <a:xfrm>
            <a:off x="1936750" y="4778375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3809" name="Group 356"/>
          <p:cNvGrpSpPr>
            <a:grpSpLocks/>
          </p:cNvGrpSpPr>
          <p:nvPr/>
        </p:nvGrpSpPr>
        <p:grpSpPr bwMode="auto">
          <a:xfrm>
            <a:off x="1554163" y="2184400"/>
            <a:ext cx="465137" cy="481013"/>
            <a:chOff x="313" y="1497"/>
            <a:chExt cx="1152" cy="1014"/>
          </a:xfrm>
        </p:grpSpPr>
        <p:pic>
          <p:nvPicPr>
            <p:cNvPr id="33824" name="Picture 354" descr="laptop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5" name="Picture 355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0" name="Group 356"/>
          <p:cNvGrpSpPr>
            <a:grpSpLocks/>
          </p:cNvGrpSpPr>
          <p:nvPr/>
        </p:nvGrpSpPr>
        <p:grpSpPr bwMode="auto">
          <a:xfrm>
            <a:off x="2530475" y="5273675"/>
            <a:ext cx="463550" cy="479425"/>
            <a:chOff x="313" y="1497"/>
            <a:chExt cx="1152" cy="1014"/>
          </a:xfrm>
        </p:grpSpPr>
        <p:pic>
          <p:nvPicPr>
            <p:cNvPr id="33822" name="Picture 354" descr="laptop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3" name="Picture 355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1" name="Group 356"/>
          <p:cNvGrpSpPr>
            <a:grpSpLocks/>
          </p:cNvGrpSpPr>
          <p:nvPr/>
        </p:nvGrpSpPr>
        <p:grpSpPr bwMode="auto">
          <a:xfrm>
            <a:off x="2814638" y="3576638"/>
            <a:ext cx="465137" cy="481012"/>
            <a:chOff x="313" y="1497"/>
            <a:chExt cx="1152" cy="1014"/>
          </a:xfrm>
        </p:grpSpPr>
        <p:pic>
          <p:nvPicPr>
            <p:cNvPr id="33820" name="Picture 354" descr="laptop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1" name="Picture 355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2" name="Group 356"/>
          <p:cNvGrpSpPr>
            <a:grpSpLocks/>
          </p:cNvGrpSpPr>
          <p:nvPr/>
        </p:nvGrpSpPr>
        <p:grpSpPr bwMode="auto">
          <a:xfrm>
            <a:off x="1655763" y="2936875"/>
            <a:ext cx="465137" cy="479425"/>
            <a:chOff x="313" y="1497"/>
            <a:chExt cx="1152" cy="1014"/>
          </a:xfrm>
        </p:grpSpPr>
        <p:pic>
          <p:nvPicPr>
            <p:cNvPr id="33818" name="Picture 354" descr="laptop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9" name="Picture 355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3" name="Group 356"/>
          <p:cNvGrpSpPr>
            <a:grpSpLocks/>
          </p:cNvGrpSpPr>
          <p:nvPr/>
        </p:nvGrpSpPr>
        <p:grpSpPr bwMode="auto">
          <a:xfrm>
            <a:off x="2295525" y="3260725"/>
            <a:ext cx="465138" cy="481013"/>
            <a:chOff x="313" y="1497"/>
            <a:chExt cx="1152" cy="1014"/>
          </a:xfrm>
        </p:grpSpPr>
        <p:pic>
          <p:nvPicPr>
            <p:cNvPr id="33816" name="Picture 354" descr="laptop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7" name="Picture 355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63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33815" name="Picture 16" descr="underline_base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5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92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Wireless network taxonomy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2879725" y="1584325"/>
            <a:ext cx="14335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single hop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5575300" y="1577975"/>
            <a:ext cx="18589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multiple hops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74688" y="2425700"/>
            <a:ext cx="1749425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infrastructure</a:t>
            </a:r>
          </a:p>
          <a:p>
            <a:pPr algn="ctr">
              <a:defRPr/>
            </a:pPr>
            <a:r>
              <a:rPr lang="en-US" sz="2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(e.g., APs)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722313" y="4121150"/>
            <a:ext cx="1749425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no</a:t>
            </a:r>
          </a:p>
          <a:p>
            <a:pPr algn="ctr">
              <a:defRPr/>
            </a:pPr>
            <a:r>
              <a:rPr lang="en-US" sz="2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infrastructure</a:t>
            </a:r>
          </a:p>
        </p:txBody>
      </p:sp>
      <p:sp>
        <p:nvSpPr>
          <p:cNvPr id="11273" name="Text Box 14"/>
          <p:cNvSpPr txBox="1">
            <a:spLocks noChangeArrowheads="1"/>
          </p:cNvSpPr>
          <p:nvPr/>
        </p:nvSpPr>
        <p:spPr bwMode="auto">
          <a:xfrm>
            <a:off x="2792413" y="2179638"/>
            <a:ext cx="1966912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host connects to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base station (WiFi,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WiMAX, cellular)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which connects to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larger Internet</a:t>
            </a:r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2722563" y="4121150"/>
            <a:ext cx="2162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no base station, no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connection to larger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Internet (Bluetooth,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ad hoc nets)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5480050" y="2133600"/>
            <a:ext cx="2127250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host may have to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relay through several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wireless nodes to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connect to larger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Internet: </a:t>
            </a:r>
            <a:r>
              <a:rPr lang="en-US" i="1" dirty="0" smtClean="0">
                <a:latin typeface="Gill Sans MT" charset="0"/>
                <a:cs typeface="+mn-cs"/>
              </a:rPr>
              <a:t>mesh net</a:t>
            </a:r>
          </a:p>
        </p:txBody>
      </p:sp>
      <p:sp>
        <p:nvSpPr>
          <p:cNvPr id="11276" name="Text Box 17"/>
          <p:cNvSpPr txBox="1">
            <a:spLocks noChangeArrowheads="1"/>
          </p:cNvSpPr>
          <p:nvPr/>
        </p:nvSpPr>
        <p:spPr bwMode="auto">
          <a:xfrm>
            <a:off x="5487988" y="3716338"/>
            <a:ext cx="2170112" cy="175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no base station, no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connection to larger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Internet. May have to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relay to reach other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a given wireless node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MANET, VANET</a:t>
            </a:r>
            <a:endParaRPr lang="en-US" i="1" dirty="0" smtClean="0">
              <a:latin typeface="Gill Sans MT" charset="0"/>
              <a:cs typeface="+mn-cs"/>
            </a:endParaRPr>
          </a:p>
        </p:txBody>
      </p:sp>
      <p:sp>
        <p:nvSpPr>
          <p:cNvPr id="11277" name="Rectangle 19"/>
          <p:cNvSpPr>
            <a:spLocks noChangeArrowheads="1"/>
          </p:cNvSpPr>
          <p:nvPr/>
        </p:nvSpPr>
        <p:spPr bwMode="auto">
          <a:xfrm>
            <a:off x="701675" y="1606550"/>
            <a:ext cx="7232650" cy="3849688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11278" name="Line 20"/>
          <p:cNvSpPr>
            <a:spLocks noChangeShapeType="1"/>
          </p:cNvSpPr>
          <p:nvPr/>
        </p:nvSpPr>
        <p:spPr bwMode="auto">
          <a:xfrm>
            <a:off x="701675" y="2052638"/>
            <a:ext cx="72326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279" name="Line 21"/>
          <p:cNvSpPr>
            <a:spLocks noChangeShapeType="1"/>
          </p:cNvSpPr>
          <p:nvPr/>
        </p:nvSpPr>
        <p:spPr bwMode="auto">
          <a:xfrm>
            <a:off x="2425700" y="1604963"/>
            <a:ext cx="0" cy="38512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280" name="Line 22"/>
          <p:cNvSpPr>
            <a:spLocks noChangeShapeType="1"/>
          </p:cNvSpPr>
          <p:nvPr/>
        </p:nvSpPr>
        <p:spPr bwMode="auto">
          <a:xfrm>
            <a:off x="5037138" y="1604963"/>
            <a:ext cx="0" cy="38512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35856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02076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28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7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7.1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u="sng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7.2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7.3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7.4</a:t>
            </a:r>
            <a:r>
              <a:rPr lang="en-US" sz="2400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</a:t>
            </a:r>
            <a:r>
              <a:rPr lang="en-US" sz="2000" dirty="0" smtClean="0">
                <a:latin typeface="Gill Sans MT" charset="0"/>
              </a:rPr>
              <a:t>3G</a:t>
            </a:r>
            <a:r>
              <a:rPr lang="en-US" sz="2000" dirty="0">
                <a:latin typeface="Gill Sans MT" charset="0"/>
              </a:rPr>
              <a:t>, LTE)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9238"/>
            <a:ext cx="40544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dirty="0" smtClean="0">
                <a:solidFill>
                  <a:srgbClr val="000099"/>
                </a:solidFill>
                <a:ea typeface="+mn-ea"/>
                <a:cs typeface="+mn-cs"/>
              </a:rPr>
              <a:t>Mobility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7.5</a:t>
            </a:r>
            <a:r>
              <a:rPr lang="en-US" sz="2400" dirty="0" smtClean="0">
                <a:ea typeface="+mn-ea"/>
                <a:cs typeface="+mn-cs"/>
              </a:rPr>
              <a:t> Principles: addressing and routing to mobile users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7.6</a:t>
            </a:r>
            <a:r>
              <a:rPr lang="en-US" sz="2400" dirty="0" smtClean="0">
                <a:ea typeface="+mn-ea"/>
                <a:cs typeface="+mn-cs"/>
              </a:rPr>
              <a:t> Mobile IP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7.7</a:t>
            </a:r>
            <a:r>
              <a:rPr lang="en-US" sz="2400" dirty="0" smtClean="0">
                <a:ea typeface="+mn-ea"/>
                <a:cs typeface="+mn-cs"/>
              </a:rPr>
              <a:t> Handling mobility in cellular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7.8</a:t>
            </a:r>
            <a:r>
              <a:rPr lang="en-US" sz="2400" dirty="0" smtClean="0">
                <a:ea typeface="+mn-ea"/>
                <a:cs typeface="+mn-cs"/>
              </a:rPr>
              <a:t> Mobility and higher-layer protocols</a:t>
            </a:r>
          </a:p>
          <a:p>
            <a:pPr marL="0" indent="0">
              <a:buNone/>
              <a:defRPr/>
            </a:pPr>
            <a:endParaRPr lang="en-US" sz="2400" dirty="0" smtClean="0">
              <a:ea typeface="+mn-ea"/>
              <a:cs typeface="+mn-cs"/>
            </a:endParaRPr>
          </a:p>
        </p:txBody>
      </p:sp>
      <p:pic>
        <p:nvPicPr>
          <p:cNvPr id="37894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15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65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Wireless Link Characteristics (1)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14450"/>
            <a:ext cx="8213725" cy="5197475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important </a:t>
            </a:r>
            <a:r>
              <a:rPr lang="en-US" dirty="0">
                <a:latin typeface="Gill Sans MT" charset="0"/>
                <a:cs typeface="+mn-cs"/>
              </a:rPr>
              <a:t>differences from wired link ….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sz="2400" dirty="0">
              <a:latin typeface="Gill Sans MT" charset="0"/>
              <a:cs typeface="+mn-cs"/>
            </a:endParaRP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decreased signal strength: </a:t>
            </a:r>
            <a:r>
              <a:rPr lang="en-US" sz="2600" dirty="0">
                <a:latin typeface="Gill Sans MT" charset="0"/>
              </a:rPr>
              <a:t>radio signal attenuates as it propagates through matter (path loss)</a:t>
            </a: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interference from other sources: </a:t>
            </a:r>
            <a:r>
              <a:rPr lang="en-US" sz="2600" dirty="0">
                <a:latin typeface="Gill Sans MT" charset="0"/>
              </a:rPr>
              <a:t>standardized wireless network frequencies (e.g., 2.4 GHz) shared by other devices (e.g., phone); devices (motors) interfere as well</a:t>
            </a: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multipath propagation: </a:t>
            </a:r>
            <a:r>
              <a:rPr lang="en-US" sz="2600" dirty="0">
                <a:latin typeface="Gill Sans MT" charset="0"/>
              </a:rPr>
              <a:t>radio signal reflects off objects </a:t>
            </a:r>
            <a:r>
              <a:rPr lang="en-US" sz="2600" dirty="0" smtClean="0">
                <a:latin typeface="Gill Sans MT" charset="0"/>
              </a:rPr>
              <a:t>and ground</a:t>
            </a:r>
            <a:r>
              <a:rPr lang="en-US" sz="2600" dirty="0">
                <a:latin typeface="Gill Sans MT" charset="0"/>
              </a:rPr>
              <a:t>, arriving </a:t>
            </a:r>
            <a:r>
              <a:rPr lang="en-US" sz="2600" dirty="0" smtClean="0">
                <a:latin typeface="Gill Sans MT" charset="0"/>
              </a:rPr>
              <a:t>at </a:t>
            </a:r>
            <a:r>
              <a:rPr lang="en-US" sz="2600" dirty="0">
                <a:latin typeface="Gill Sans MT" charset="0"/>
              </a:rPr>
              <a:t>destination at slightly different times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>
                <a:latin typeface="Gill Sans MT" charset="0"/>
                <a:cs typeface="+mn-cs"/>
              </a:rPr>
              <a:t>…. make communication across (even a point to point) wireless link much more </a:t>
            </a:r>
            <a:r>
              <a:rPr lang="ja-JP" altLang="en-US" sz="2600" dirty="0">
                <a:latin typeface="Gill Sans MT" charset="0"/>
                <a:cs typeface="+mn-cs"/>
              </a:rPr>
              <a:t>“</a:t>
            </a:r>
            <a:r>
              <a:rPr lang="en-US" sz="2600" dirty="0">
                <a:latin typeface="Gill Sans MT" charset="0"/>
                <a:cs typeface="+mn-cs"/>
              </a:rPr>
              <a:t>difficult</a:t>
            </a:r>
            <a:r>
              <a:rPr lang="ja-JP" altLang="en-US" sz="2600" dirty="0">
                <a:latin typeface="Gill Sans MT" charset="0"/>
                <a:cs typeface="+mn-cs"/>
              </a:rPr>
              <a:t>”</a:t>
            </a:r>
            <a:r>
              <a:rPr lang="en-US" sz="2600" dirty="0">
                <a:latin typeface="Gill Sans MT" charset="0"/>
                <a:cs typeface="+mn-cs"/>
              </a:rPr>
              <a:t> </a:t>
            </a:r>
          </a:p>
          <a:p>
            <a:pPr>
              <a:lnSpc>
                <a:spcPct val="80000"/>
              </a:lnSpc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39941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9535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2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356"/>
          <p:cNvGrpSpPr>
            <a:grpSpLocks/>
          </p:cNvGrpSpPr>
          <p:nvPr/>
        </p:nvGrpSpPr>
        <p:grpSpPr bwMode="auto">
          <a:xfrm>
            <a:off x="2163763" y="2570163"/>
            <a:ext cx="627062" cy="642937"/>
            <a:chOff x="313" y="1497"/>
            <a:chExt cx="1152" cy="1014"/>
          </a:xfrm>
        </p:grpSpPr>
        <p:pic>
          <p:nvPicPr>
            <p:cNvPr id="44075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6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8788" y="1301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Wireless network characteristics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150938"/>
            <a:ext cx="7772400" cy="1117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Multiple wireless senders and receivers create additional problems (beyond multiple access):</a:t>
            </a:r>
          </a:p>
        </p:txBody>
      </p:sp>
      <p:sp>
        <p:nvSpPr>
          <p:cNvPr id="44038" name="Freeform 7"/>
          <p:cNvSpPr>
            <a:spLocks/>
          </p:cNvSpPr>
          <p:nvPr/>
        </p:nvSpPr>
        <p:spPr bwMode="auto">
          <a:xfrm>
            <a:off x="698500" y="2413000"/>
            <a:ext cx="2020888" cy="1085850"/>
          </a:xfrm>
          <a:custGeom>
            <a:avLst/>
            <a:gdLst>
              <a:gd name="T0" fmla="*/ 2147483647 w 1273"/>
              <a:gd name="T1" fmla="*/ 2147483647 h 684"/>
              <a:gd name="T2" fmla="*/ 2147483647 w 1273"/>
              <a:gd name="T3" fmla="*/ 0 h 684"/>
              <a:gd name="T4" fmla="*/ 2147483647 w 1273"/>
              <a:gd name="T5" fmla="*/ 2147483647 h 684"/>
              <a:gd name="T6" fmla="*/ 2147483647 w 1273"/>
              <a:gd name="T7" fmla="*/ 2147483647 h 684"/>
              <a:gd name="T8" fmla="*/ 2147483647 w 1273"/>
              <a:gd name="T9" fmla="*/ 2147483647 h 684"/>
              <a:gd name="T10" fmla="*/ 2147483647 w 1273"/>
              <a:gd name="T11" fmla="*/ 2147483647 h 684"/>
              <a:gd name="T12" fmla="*/ 2147483647 w 1273"/>
              <a:gd name="T13" fmla="*/ 2147483647 h 684"/>
              <a:gd name="T14" fmla="*/ 2147483647 w 1273"/>
              <a:gd name="T15" fmla="*/ 2147483647 h 684"/>
              <a:gd name="T16" fmla="*/ 2147483647 w 1273"/>
              <a:gd name="T17" fmla="*/ 2147483647 h 684"/>
              <a:gd name="T18" fmla="*/ 0 w 1273"/>
              <a:gd name="T19" fmla="*/ 2147483647 h 6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3" h="684">
                <a:moveTo>
                  <a:pt x="9" y="675"/>
                </a:moveTo>
                <a:lnTo>
                  <a:pt x="316" y="0"/>
                </a:lnTo>
                <a:lnTo>
                  <a:pt x="461" y="228"/>
                </a:lnTo>
                <a:lnTo>
                  <a:pt x="510" y="119"/>
                </a:lnTo>
                <a:lnTo>
                  <a:pt x="631" y="467"/>
                </a:lnTo>
                <a:lnTo>
                  <a:pt x="667" y="391"/>
                </a:lnTo>
                <a:lnTo>
                  <a:pt x="739" y="464"/>
                </a:lnTo>
                <a:lnTo>
                  <a:pt x="1058" y="57"/>
                </a:lnTo>
                <a:lnTo>
                  <a:pt x="1273" y="684"/>
                </a:lnTo>
                <a:lnTo>
                  <a:pt x="0" y="674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00CC66"/>
              </a:gs>
            </a:gsLst>
            <a:lin ang="5400000" scaled="1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5368" name="Line 26"/>
          <p:cNvSpPr>
            <a:spLocks noChangeShapeType="1"/>
          </p:cNvSpPr>
          <p:nvPr/>
        </p:nvSpPr>
        <p:spPr bwMode="auto">
          <a:xfrm flipV="1">
            <a:off x="1971675" y="3627438"/>
            <a:ext cx="998538" cy="169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369" name="Line 27"/>
          <p:cNvSpPr>
            <a:spLocks noChangeShapeType="1"/>
          </p:cNvSpPr>
          <p:nvPr/>
        </p:nvSpPr>
        <p:spPr bwMode="auto">
          <a:xfrm>
            <a:off x="2644775" y="3148013"/>
            <a:ext cx="407988" cy="322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370" name="Text Box 28"/>
          <p:cNvSpPr txBox="1">
            <a:spLocks noChangeArrowheads="1"/>
          </p:cNvSpPr>
          <p:nvPr/>
        </p:nvSpPr>
        <p:spPr bwMode="auto">
          <a:xfrm>
            <a:off x="1090613" y="3519488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5371" name="Text Box 29"/>
          <p:cNvSpPr txBox="1">
            <a:spLocks noChangeArrowheads="1"/>
          </p:cNvSpPr>
          <p:nvPr/>
        </p:nvSpPr>
        <p:spPr bwMode="auto">
          <a:xfrm>
            <a:off x="3563938" y="3292475"/>
            <a:ext cx="3381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5372" name="Text Box 30"/>
          <p:cNvSpPr txBox="1">
            <a:spLocks noChangeArrowheads="1"/>
          </p:cNvSpPr>
          <p:nvPr/>
        </p:nvSpPr>
        <p:spPr bwMode="auto">
          <a:xfrm>
            <a:off x="2741613" y="2587625"/>
            <a:ext cx="3508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5373" name="Rectangle 32"/>
          <p:cNvSpPr>
            <a:spLocks noChangeArrowheads="1"/>
          </p:cNvSpPr>
          <p:nvPr/>
        </p:nvSpPr>
        <p:spPr bwMode="auto">
          <a:xfrm>
            <a:off x="471488" y="4175125"/>
            <a:ext cx="4148137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Hidden terminal problem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A, C can not hear each other means A, C unaware of their interference at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3335" name="Text Box 47"/>
          <p:cNvSpPr txBox="1">
            <a:spLocks noChangeArrowheads="1"/>
          </p:cNvSpPr>
          <p:nvPr/>
        </p:nvSpPr>
        <p:spPr bwMode="auto">
          <a:xfrm>
            <a:off x="4943475" y="2292350"/>
            <a:ext cx="35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3336" name="Text Box 48"/>
          <p:cNvSpPr txBox="1">
            <a:spLocks noChangeArrowheads="1"/>
          </p:cNvSpPr>
          <p:nvPr/>
        </p:nvSpPr>
        <p:spPr bwMode="auto">
          <a:xfrm>
            <a:off x="6853238" y="2289175"/>
            <a:ext cx="328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3337" name="Text Box 49"/>
          <p:cNvSpPr txBox="1">
            <a:spLocks noChangeArrowheads="1"/>
          </p:cNvSpPr>
          <p:nvPr/>
        </p:nvSpPr>
        <p:spPr bwMode="auto">
          <a:xfrm>
            <a:off x="8034338" y="2332038"/>
            <a:ext cx="3508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3323" name="Text Box 55"/>
          <p:cNvSpPr txBox="1">
            <a:spLocks noChangeArrowheads="1"/>
          </p:cNvSpPr>
          <p:nvPr/>
        </p:nvSpPr>
        <p:spPr bwMode="auto">
          <a:xfrm>
            <a:off x="5016500" y="3119438"/>
            <a:ext cx="9366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ja-JP" altLang="en-US" sz="1400" smtClean="0">
                <a:solidFill>
                  <a:srgbClr val="FF0000"/>
                </a:solidFill>
                <a:latin typeface="Arial" charset="0"/>
                <a:cs typeface="Arial" charset="0"/>
              </a:rPr>
              <a:t>’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 signal</a:t>
            </a:r>
          </a:p>
          <a:p>
            <a:pPr>
              <a:defRPr/>
            </a:pPr>
            <a:r>
              <a:rPr lang="en-US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strength</a:t>
            </a:r>
          </a:p>
        </p:txBody>
      </p:sp>
      <p:sp>
        <p:nvSpPr>
          <p:cNvPr id="13324" name="Line 60"/>
          <p:cNvSpPr>
            <a:spLocks noChangeShapeType="1"/>
          </p:cNvSpPr>
          <p:nvPr/>
        </p:nvSpPr>
        <p:spPr bwMode="auto">
          <a:xfrm>
            <a:off x="5078413" y="4148138"/>
            <a:ext cx="326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25" name="Line 61"/>
          <p:cNvSpPr>
            <a:spLocks noChangeShapeType="1"/>
          </p:cNvSpPr>
          <p:nvPr/>
        </p:nvSpPr>
        <p:spPr bwMode="auto">
          <a:xfrm>
            <a:off x="5024438" y="2968625"/>
            <a:ext cx="0" cy="1138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26" name="Freeform 62"/>
          <p:cNvSpPr>
            <a:spLocks/>
          </p:cNvSpPr>
          <p:nvPr/>
        </p:nvSpPr>
        <p:spPr bwMode="auto">
          <a:xfrm>
            <a:off x="5106988" y="3024188"/>
            <a:ext cx="2995612" cy="1081087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3327" name="Text Box 63"/>
          <p:cNvSpPr txBox="1">
            <a:spLocks noChangeArrowheads="1"/>
          </p:cNvSpPr>
          <p:nvPr/>
        </p:nvSpPr>
        <p:spPr bwMode="auto">
          <a:xfrm>
            <a:off x="6362700" y="4111625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 smtClean="0">
                <a:latin typeface="Arial" charset="0"/>
                <a:cs typeface="Arial" charset="0"/>
              </a:rPr>
              <a:t>space</a:t>
            </a:r>
          </a:p>
        </p:txBody>
      </p:sp>
      <p:sp>
        <p:nvSpPr>
          <p:cNvPr id="13328" name="Freeform 65"/>
          <p:cNvSpPr>
            <a:spLocks/>
          </p:cNvSpPr>
          <p:nvPr/>
        </p:nvSpPr>
        <p:spPr bwMode="auto">
          <a:xfrm flipH="1">
            <a:off x="5202238" y="2994025"/>
            <a:ext cx="2995612" cy="1081088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3329" name="Text Box 66"/>
          <p:cNvSpPr txBox="1">
            <a:spLocks noChangeArrowheads="1"/>
          </p:cNvSpPr>
          <p:nvPr/>
        </p:nvSpPr>
        <p:spPr bwMode="auto">
          <a:xfrm>
            <a:off x="7643813" y="3048000"/>
            <a:ext cx="958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C</a:t>
            </a:r>
            <a:r>
              <a:rPr lang="ja-JP" altLang="en-US" sz="1400" smtClean="0">
                <a:solidFill>
                  <a:schemeClr val="accent2"/>
                </a:solidFill>
                <a:latin typeface="Arial" charset="0"/>
                <a:cs typeface="Arial" charset="0"/>
              </a:rPr>
              <a:t>’</a:t>
            </a:r>
            <a:r>
              <a:rPr lang="en-US" sz="14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s signal</a:t>
            </a:r>
          </a:p>
          <a:p>
            <a:pPr>
              <a:defRPr/>
            </a:pPr>
            <a:r>
              <a:rPr lang="en-US" sz="14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strength</a:t>
            </a:r>
          </a:p>
        </p:txBody>
      </p:sp>
      <p:sp>
        <p:nvSpPr>
          <p:cNvPr id="13330" name="Line 67"/>
          <p:cNvSpPr>
            <a:spLocks noChangeShapeType="1"/>
          </p:cNvSpPr>
          <p:nvPr/>
        </p:nvSpPr>
        <p:spPr bwMode="auto">
          <a:xfrm flipH="1">
            <a:off x="5403850" y="2855913"/>
            <a:ext cx="26988" cy="12636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31" name="Line 68"/>
          <p:cNvSpPr>
            <a:spLocks noChangeShapeType="1"/>
          </p:cNvSpPr>
          <p:nvPr/>
        </p:nvSpPr>
        <p:spPr bwMode="auto">
          <a:xfrm>
            <a:off x="6624638" y="2924175"/>
            <a:ext cx="0" cy="12080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32" name="Line 69"/>
          <p:cNvSpPr>
            <a:spLocks noChangeShapeType="1"/>
          </p:cNvSpPr>
          <p:nvPr/>
        </p:nvSpPr>
        <p:spPr bwMode="auto">
          <a:xfrm>
            <a:off x="7705725" y="2908300"/>
            <a:ext cx="0" cy="11811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21" name="Rectangle 70"/>
          <p:cNvSpPr>
            <a:spLocks noChangeArrowheads="1"/>
          </p:cNvSpPr>
          <p:nvPr/>
        </p:nvSpPr>
        <p:spPr bwMode="auto">
          <a:xfrm>
            <a:off x="4995863" y="4432300"/>
            <a:ext cx="4148137" cy="2075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Signal attenuation: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A, C can not hear each other interfering at B</a:t>
            </a:r>
          </a:p>
        </p:txBody>
      </p:sp>
      <p:grpSp>
        <p:nvGrpSpPr>
          <p:cNvPr id="44059" name="Group 356"/>
          <p:cNvGrpSpPr>
            <a:grpSpLocks/>
          </p:cNvGrpSpPr>
          <p:nvPr/>
        </p:nvGrpSpPr>
        <p:grpSpPr bwMode="auto">
          <a:xfrm>
            <a:off x="2925763" y="3119438"/>
            <a:ext cx="627062" cy="642937"/>
            <a:chOff x="313" y="1497"/>
            <a:chExt cx="1152" cy="1014"/>
          </a:xfrm>
        </p:grpSpPr>
        <p:pic>
          <p:nvPicPr>
            <p:cNvPr id="44073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4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60" name="Group 356"/>
          <p:cNvGrpSpPr>
            <a:grpSpLocks/>
          </p:cNvGrpSpPr>
          <p:nvPr/>
        </p:nvGrpSpPr>
        <p:grpSpPr bwMode="auto">
          <a:xfrm>
            <a:off x="1401763" y="3260725"/>
            <a:ext cx="627062" cy="644525"/>
            <a:chOff x="313" y="1497"/>
            <a:chExt cx="1152" cy="1014"/>
          </a:xfrm>
        </p:grpSpPr>
        <p:pic>
          <p:nvPicPr>
            <p:cNvPr id="44071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2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" name="Group 356"/>
          <p:cNvGrpSpPr>
            <a:grpSpLocks/>
          </p:cNvGrpSpPr>
          <p:nvPr/>
        </p:nvGrpSpPr>
        <p:grpSpPr bwMode="auto">
          <a:xfrm>
            <a:off x="5130800" y="2154238"/>
            <a:ext cx="627063" cy="642937"/>
            <a:chOff x="313" y="1497"/>
            <a:chExt cx="1152" cy="1014"/>
          </a:xfrm>
        </p:grpSpPr>
        <p:pic>
          <p:nvPicPr>
            <p:cNvPr id="44069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0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Group 356"/>
          <p:cNvGrpSpPr>
            <a:grpSpLocks/>
          </p:cNvGrpSpPr>
          <p:nvPr/>
        </p:nvGrpSpPr>
        <p:grpSpPr bwMode="auto">
          <a:xfrm>
            <a:off x="6319838" y="2193925"/>
            <a:ext cx="627062" cy="644525"/>
            <a:chOff x="313" y="1497"/>
            <a:chExt cx="1152" cy="1014"/>
          </a:xfrm>
        </p:grpSpPr>
        <p:pic>
          <p:nvPicPr>
            <p:cNvPr id="44067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8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356"/>
          <p:cNvGrpSpPr>
            <a:grpSpLocks/>
          </p:cNvGrpSpPr>
          <p:nvPr/>
        </p:nvGrpSpPr>
        <p:grpSpPr bwMode="auto">
          <a:xfrm>
            <a:off x="7396163" y="2124075"/>
            <a:ext cx="627062" cy="642938"/>
            <a:chOff x="313" y="1497"/>
            <a:chExt cx="1152" cy="1014"/>
          </a:xfrm>
        </p:grpSpPr>
        <p:pic>
          <p:nvPicPr>
            <p:cNvPr id="44065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6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4064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9535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74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5" grpId="0"/>
      <p:bldP spid="13336" grpId="0"/>
      <p:bldP spid="13337" grpId="0"/>
      <p:bldP spid="13323" grpId="0"/>
      <p:bldP spid="13326" grpId="0" animBg="1"/>
      <p:bldP spid="13327" grpId="0"/>
      <p:bldP spid="13328" grpId="0" animBg="1"/>
      <p:bldP spid="13329" grpId="0"/>
      <p:bldP spid="133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114300"/>
            <a:ext cx="8364537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Code Division Multiple Access (CDMA)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265238"/>
            <a:ext cx="7934325" cy="46482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unique </a:t>
            </a:r>
            <a:r>
              <a:rPr lang="ja-JP" altLang="en-US">
                <a:latin typeface="Gill Sans MT" charset="0"/>
                <a:cs typeface="+mn-cs"/>
              </a:rPr>
              <a:t>“</a:t>
            </a:r>
            <a:r>
              <a:rPr lang="en-US" dirty="0">
                <a:latin typeface="Gill Sans MT" charset="0"/>
                <a:cs typeface="+mn-cs"/>
              </a:rPr>
              <a:t>code</a:t>
            </a:r>
            <a:r>
              <a:rPr lang="ja-JP" altLang="en-US">
                <a:latin typeface="Gill Sans MT" charset="0"/>
                <a:cs typeface="+mn-cs"/>
              </a:rPr>
              <a:t>”</a:t>
            </a:r>
            <a:r>
              <a:rPr lang="en-US" dirty="0">
                <a:latin typeface="Gill Sans MT" charset="0"/>
                <a:cs typeface="+mn-cs"/>
              </a:rPr>
              <a:t> assigned to each user; i.e., code set partitioning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latin typeface="Gill Sans MT" charset="0"/>
              </a:rPr>
              <a:t>all users share same frequency, but each user has own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chipping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sequence (i.e., code) to encode data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latin typeface="Gill Sans MT" charset="0"/>
              </a:rPr>
              <a:t>allows multiple users to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coexist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and transmit simultaneously with minimal interference (if codes are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orthogonal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)</a:t>
            </a:r>
          </a:p>
          <a:p>
            <a:pPr>
              <a:lnSpc>
                <a:spcPct val="8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encoded signal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= (original data) X (chipping sequence)</a:t>
            </a:r>
          </a:p>
          <a:p>
            <a:pPr>
              <a:lnSpc>
                <a:spcPct val="8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decoding: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inner-product of encoded signal and chipping sequence</a:t>
            </a:r>
          </a:p>
          <a:p>
            <a:pPr>
              <a:lnSpc>
                <a:spcPct val="80000"/>
              </a:lnSpc>
              <a:defRPr/>
            </a:pPr>
            <a:endParaRPr lang="en-US" sz="3200" dirty="0">
              <a:latin typeface="Gill Sans MT" charset="0"/>
              <a:cs typeface="+mn-cs"/>
            </a:endParaRPr>
          </a:p>
        </p:txBody>
      </p:sp>
      <p:pic>
        <p:nvPicPr>
          <p:cNvPr id="46085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8763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881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CDMA encode/decode</a:t>
            </a:r>
          </a:p>
        </p:txBody>
      </p:sp>
      <p:sp>
        <p:nvSpPr>
          <p:cNvPr id="17413" name="Line 6"/>
          <p:cNvSpPr>
            <a:spLocks noChangeShapeType="1"/>
          </p:cNvSpPr>
          <p:nvPr/>
        </p:nvSpPr>
        <p:spPr bwMode="auto">
          <a:xfrm>
            <a:off x="3219450" y="15525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14" name="Line 9"/>
          <p:cNvSpPr>
            <a:spLocks noChangeShapeType="1"/>
          </p:cNvSpPr>
          <p:nvPr/>
        </p:nvSpPr>
        <p:spPr bwMode="auto">
          <a:xfrm>
            <a:off x="4276725" y="1528763"/>
            <a:ext cx="0" cy="1624012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15" name="Text Box 10"/>
          <p:cNvSpPr txBox="1">
            <a:spLocks noChangeArrowheads="1"/>
          </p:cNvSpPr>
          <p:nvPr/>
        </p:nvSpPr>
        <p:spPr bwMode="auto">
          <a:xfrm>
            <a:off x="2389188" y="2960688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17416" name="Text Box 11"/>
          <p:cNvSpPr txBox="1">
            <a:spLocks noChangeArrowheads="1"/>
          </p:cNvSpPr>
          <p:nvPr/>
        </p:nvSpPr>
        <p:spPr bwMode="auto">
          <a:xfrm>
            <a:off x="3408363" y="296545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0</a:t>
            </a:r>
          </a:p>
        </p:txBody>
      </p:sp>
      <p:grpSp>
        <p:nvGrpSpPr>
          <p:cNvPr id="404630" name="Group 150"/>
          <p:cNvGrpSpPr>
            <a:grpSpLocks/>
          </p:cNvGrpSpPr>
          <p:nvPr/>
        </p:nvGrpSpPr>
        <p:grpSpPr bwMode="auto">
          <a:xfrm>
            <a:off x="2084388" y="1462088"/>
            <a:ext cx="1254125" cy="1624012"/>
            <a:chOff x="1313" y="921"/>
            <a:chExt cx="790" cy="1023"/>
          </a:xfrm>
        </p:grpSpPr>
        <p:sp>
          <p:nvSpPr>
            <p:cNvPr id="17669" name="Line 5"/>
            <p:cNvSpPr>
              <a:spLocks noChangeShapeType="1"/>
            </p:cNvSpPr>
            <p:nvPr/>
          </p:nvSpPr>
          <p:spPr bwMode="auto">
            <a:xfrm>
              <a:off x="1350" y="921"/>
              <a:ext cx="0" cy="102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70" name="Rectangle 12"/>
            <p:cNvSpPr>
              <a:spLocks noChangeArrowheads="1"/>
            </p:cNvSpPr>
            <p:nvPr/>
          </p:nvSpPr>
          <p:spPr bwMode="auto">
            <a:xfrm>
              <a:off x="1350" y="1218"/>
              <a:ext cx="678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71" name="Text Box 15"/>
            <p:cNvSpPr txBox="1">
              <a:spLocks noChangeArrowheads="1"/>
            </p:cNvSpPr>
            <p:nvPr/>
          </p:nvSpPr>
          <p:spPr bwMode="auto">
            <a:xfrm>
              <a:off x="1436" y="1194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 smtClean="0">
                  <a:latin typeface="Arial" charset="0"/>
                  <a:cs typeface="Arial" charset="0"/>
                </a:rPr>
                <a:t>1</a:t>
              </a:r>
              <a:r>
                <a:rPr lang="en-US" sz="1200" dirty="0" smtClean="0">
                  <a:latin typeface="Arial" charset="0"/>
                  <a:cs typeface="Arial" charset="0"/>
                </a:rPr>
                <a:t> = -1</a:t>
              </a:r>
            </a:p>
          </p:txBody>
        </p:sp>
        <p:grpSp>
          <p:nvGrpSpPr>
            <p:cNvPr id="48391" name="Group 44"/>
            <p:cNvGrpSpPr>
              <a:grpSpLocks/>
            </p:cNvGrpSpPr>
            <p:nvPr/>
          </p:nvGrpSpPr>
          <p:grpSpPr bwMode="auto">
            <a:xfrm>
              <a:off x="1313" y="1534"/>
              <a:ext cx="790" cy="307"/>
              <a:chOff x="1313" y="1534"/>
              <a:chExt cx="790" cy="307"/>
            </a:xfrm>
          </p:grpSpPr>
          <p:sp>
            <p:nvSpPr>
              <p:cNvPr id="17673" name="Text Box 17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93" name="Group 22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696" name="Rectangle 18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7" name="Line 20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8" name="Line 21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394" name="Group 23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693" name="Rectangle 24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4" name="Line 25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5" name="Line 26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676" name="Rectangle 27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77" name="Rectangle 28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78" name="Text Box 29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79" name="Text Box 30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80" name="Text Box 31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400" name="Group 34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69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9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1" name="Group 35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689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90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2" name="Group 38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68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8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3" name="Group 41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68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8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sp>
        <p:nvSpPr>
          <p:cNvPr id="17418" name="Oval 74"/>
          <p:cNvSpPr>
            <a:spLocks noChangeArrowheads="1"/>
          </p:cNvSpPr>
          <p:nvPr/>
        </p:nvSpPr>
        <p:spPr bwMode="auto">
          <a:xfrm>
            <a:off x="4672013" y="1855788"/>
            <a:ext cx="419100" cy="4238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19" name="Text Box 75"/>
          <p:cNvSpPr txBox="1">
            <a:spLocks noChangeArrowheads="1"/>
          </p:cNvSpPr>
          <p:nvPr/>
        </p:nvSpPr>
        <p:spPr bwMode="auto">
          <a:xfrm>
            <a:off x="4298950" y="1444625"/>
            <a:ext cx="1197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Z</a:t>
            </a:r>
            <a:r>
              <a:rPr lang="en-US" baseline="-25000" dirty="0" smtClean="0">
                <a:latin typeface="Arial" charset="0"/>
                <a:cs typeface="Arial" charset="0"/>
              </a:rPr>
              <a:t>i,m</a:t>
            </a:r>
            <a:r>
              <a:rPr lang="en-US" dirty="0" smtClean="0">
                <a:latin typeface="Arial" charset="0"/>
                <a:cs typeface="Arial" charset="0"/>
              </a:rPr>
              <a:t>= d</a:t>
            </a:r>
            <a:r>
              <a:rPr lang="en-US" baseline="-25000" dirty="0" smtClean="0">
                <a:latin typeface="Arial" charset="0"/>
                <a:cs typeface="Arial" charset="0"/>
              </a:rPr>
              <a:t>i</a:t>
            </a:r>
            <a:r>
              <a:rPr lang="en-US" sz="2400" baseline="30000" dirty="0" smtClean="0">
                <a:latin typeface="Arial" charset="0"/>
                <a:cs typeface="Arial" charset="0"/>
              </a:rPr>
              <a:t>.</a:t>
            </a:r>
            <a:r>
              <a:rPr lang="en-US" dirty="0" smtClean="0">
                <a:latin typeface="Arial" charset="0"/>
                <a:cs typeface="Arial" charset="0"/>
              </a:rPr>
              <a:t>c</a:t>
            </a:r>
            <a:r>
              <a:rPr lang="en-US" baseline="-25000" dirty="0" smtClean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17420" name="Line 72"/>
          <p:cNvSpPr>
            <a:spLocks noChangeShapeType="1"/>
          </p:cNvSpPr>
          <p:nvPr/>
        </p:nvSpPr>
        <p:spPr bwMode="auto">
          <a:xfrm>
            <a:off x="4319588" y="1985963"/>
            <a:ext cx="319087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1" name="Line 73"/>
          <p:cNvSpPr>
            <a:spLocks noChangeShapeType="1"/>
          </p:cNvSpPr>
          <p:nvPr/>
        </p:nvSpPr>
        <p:spPr bwMode="auto">
          <a:xfrm flipV="1">
            <a:off x="4333875" y="2251075"/>
            <a:ext cx="403225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4629" name="Group 149"/>
          <p:cNvGrpSpPr>
            <a:grpSpLocks/>
          </p:cNvGrpSpPr>
          <p:nvPr/>
        </p:nvGrpSpPr>
        <p:grpSpPr bwMode="auto">
          <a:xfrm>
            <a:off x="3141663" y="1695450"/>
            <a:ext cx="1254125" cy="1236663"/>
            <a:chOff x="1979" y="1068"/>
            <a:chExt cx="790" cy="779"/>
          </a:xfrm>
        </p:grpSpPr>
        <p:sp>
          <p:nvSpPr>
            <p:cNvPr id="17640" name="Rectangle 13"/>
            <p:cNvSpPr>
              <a:spLocks noChangeArrowheads="1"/>
            </p:cNvSpPr>
            <p:nvPr/>
          </p:nvSpPr>
          <p:spPr bwMode="auto">
            <a:xfrm>
              <a:off x="2028" y="1092"/>
              <a:ext cx="669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41" name="Text Box 16"/>
            <p:cNvSpPr txBox="1">
              <a:spLocks noChangeArrowheads="1"/>
            </p:cNvSpPr>
            <p:nvPr/>
          </p:nvSpPr>
          <p:spPr bwMode="auto">
            <a:xfrm>
              <a:off x="2186" y="1068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 smtClean="0">
                  <a:latin typeface="Arial" charset="0"/>
                  <a:cs typeface="Arial" charset="0"/>
                </a:rPr>
                <a:t>0</a:t>
              </a:r>
              <a:r>
                <a:rPr lang="en-US" sz="1200" dirty="0" smtClean="0">
                  <a:latin typeface="Arial" charset="0"/>
                  <a:cs typeface="Arial" charset="0"/>
                </a:rPr>
                <a:t> = 1</a:t>
              </a:r>
            </a:p>
          </p:txBody>
        </p:sp>
        <p:grpSp>
          <p:nvGrpSpPr>
            <p:cNvPr id="48361" name="Group 45"/>
            <p:cNvGrpSpPr>
              <a:grpSpLocks/>
            </p:cNvGrpSpPr>
            <p:nvPr/>
          </p:nvGrpSpPr>
          <p:grpSpPr bwMode="auto">
            <a:xfrm>
              <a:off x="1979" y="1540"/>
              <a:ext cx="790" cy="307"/>
              <a:chOff x="1313" y="1534"/>
              <a:chExt cx="790" cy="307"/>
            </a:xfrm>
          </p:grpSpPr>
          <p:sp>
            <p:nvSpPr>
              <p:cNvPr id="17643" name="Text Box 46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63" name="Group 47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666" name="Rectangle 48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7" name="Line 49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8" name="Line 50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364" name="Group 51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663" name="Rectangle 52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4" name="Line 53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5" name="Line 54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646" name="Rectangle 55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47" name="Rectangle 56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48" name="Text Box 57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49" name="Text Box 58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50" name="Text Box 59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70" name="Group 60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66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6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1" name="Group 63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659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60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2" name="Group 66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65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5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3" name="Group 69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655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5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404556" name="Group 76"/>
          <p:cNvGrpSpPr>
            <a:grpSpLocks/>
          </p:cNvGrpSpPr>
          <p:nvPr/>
        </p:nvGrpSpPr>
        <p:grpSpPr bwMode="auto">
          <a:xfrm>
            <a:off x="6461125" y="1830388"/>
            <a:ext cx="1254125" cy="487362"/>
            <a:chOff x="1313" y="1534"/>
            <a:chExt cx="790" cy="307"/>
          </a:xfrm>
        </p:grpSpPr>
        <p:sp>
          <p:nvSpPr>
            <p:cNvPr id="17614" name="Text Box 77"/>
            <p:cNvSpPr txBox="1">
              <a:spLocks noChangeArrowheads="1"/>
            </p:cNvSpPr>
            <p:nvPr/>
          </p:nvSpPr>
          <p:spPr bwMode="auto">
            <a:xfrm>
              <a:off x="1313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 smtClean="0">
                  <a:latin typeface="Arial" charset="0"/>
                  <a:cs typeface="Arial" charset="0"/>
                </a:rPr>
                <a:t>1</a:t>
              </a:r>
            </a:p>
          </p:txBody>
        </p:sp>
        <p:grpSp>
          <p:nvGrpSpPr>
            <p:cNvPr id="48334" name="Group 78"/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17637" name="Rectangle 79"/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8" name="Line 80"/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9" name="Line 81"/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48335" name="Group 82"/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17634" name="Rectangle 83"/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5" name="Line 84"/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6" name="Line 85"/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7617" name="Rectangle 86"/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18" name="Rectangle 87"/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19" name="Text Box 88"/>
            <p:cNvSpPr txBox="1">
              <a:spLocks noChangeArrowheads="1"/>
            </p:cNvSpPr>
            <p:nvPr/>
          </p:nvSpPr>
          <p:spPr bwMode="auto">
            <a:xfrm>
              <a:off x="1391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 smtClean="0"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7620" name="Text Box 89"/>
            <p:cNvSpPr txBox="1">
              <a:spLocks noChangeArrowheads="1"/>
            </p:cNvSpPr>
            <p:nvPr/>
          </p:nvSpPr>
          <p:spPr bwMode="auto">
            <a:xfrm>
              <a:off x="1478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 smtClean="0"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7621" name="Text Box 90"/>
            <p:cNvSpPr txBox="1">
              <a:spLocks noChangeArrowheads="1"/>
            </p:cNvSpPr>
            <p:nvPr/>
          </p:nvSpPr>
          <p:spPr bwMode="auto">
            <a:xfrm>
              <a:off x="1652" y="1540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 smtClean="0">
                  <a:latin typeface="Arial" charset="0"/>
                  <a:cs typeface="Arial" charset="0"/>
                </a:rPr>
                <a:t>1</a:t>
              </a:r>
            </a:p>
          </p:txBody>
        </p:sp>
        <p:grpSp>
          <p:nvGrpSpPr>
            <p:cNvPr id="48341" name="Group 91"/>
            <p:cNvGrpSpPr>
              <a:grpSpLocks/>
            </p:cNvGrpSpPr>
            <p:nvPr/>
          </p:nvGrpSpPr>
          <p:grpSpPr bwMode="auto">
            <a:xfrm>
              <a:off x="1565" y="1684"/>
              <a:ext cx="211" cy="157"/>
              <a:chOff x="857" y="1909"/>
              <a:chExt cx="211" cy="157"/>
            </a:xfrm>
          </p:grpSpPr>
          <p:sp>
            <p:nvSpPr>
              <p:cNvPr id="17632" name="Text Box 92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33" name="Text Box 93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2" name="Group 94"/>
            <p:cNvGrpSpPr>
              <a:grpSpLocks/>
            </p:cNvGrpSpPr>
            <p:nvPr/>
          </p:nvGrpSpPr>
          <p:grpSpPr bwMode="auto">
            <a:xfrm>
              <a:off x="1730" y="1684"/>
              <a:ext cx="211" cy="157"/>
              <a:chOff x="857" y="1909"/>
              <a:chExt cx="211" cy="157"/>
            </a:xfrm>
          </p:grpSpPr>
          <p:sp>
            <p:nvSpPr>
              <p:cNvPr id="17630" name="Text Box 95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31" name="Text Box 96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3" name="Group 97"/>
            <p:cNvGrpSpPr>
              <a:grpSpLocks/>
            </p:cNvGrpSpPr>
            <p:nvPr/>
          </p:nvGrpSpPr>
          <p:grpSpPr bwMode="auto">
            <a:xfrm>
              <a:off x="1808" y="1684"/>
              <a:ext cx="211" cy="157"/>
              <a:chOff x="857" y="1909"/>
              <a:chExt cx="211" cy="157"/>
            </a:xfrm>
          </p:grpSpPr>
          <p:sp>
            <p:nvSpPr>
              <p:cNvPr id="17628" name="Text Box 98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29" name="Text Box 99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4" name="Group 100"/>
            <p:cNvGrpSpPr>
              <a:grpSpLocks/>
            </p:cNvGrpSpPr>
            <p:nvPr/>
          </p:nvGrpSpPr>
          <p:grpSpPr bwMode="auto">
            <a:xfrm>
              <a:off x="1892" y="1681"/>
              <a:ext cx="211" cy="157"/>
              <a:chOff x="857" y="1909"/>
              <a:chExt cx="211" cy="157"/>
            </a:xfrm>
          </p:grpSpPr>
          <p:sp>
            <p:nvSpPr>
              <p:cNvPr id="17626" name="Text Box 101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27" name="Text Box 102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404616" name="Group 136"/>
          <p:cNvGrpSpPr>
            <a:grpSpLocks/>
          </p:cNvGrpSpPr>
          <p:nvPr/>
        </p:nvGrpSpPr>
        <p:grpSpPr bwMode="auto">
          <a:xfrm>
            <a:off x="5360988" y="1830388"/>
            <a:ext cx="1249362" cy="487362"/>
            <a:chOff x="4928" y="1534"/>
            <a:chExt cx="787" cy="307"/>
          </a:xfrm>
        </p:grpSpPr>
        <p:grpSp>
          <p:nvGrpSpPr>
            <p:cNvPr id="48302" name="Group 134"/>
            <p:cNvGrpSpPr>
              <a:grpSpLocks/>
            </p:cNvGrpSpPr>
            <p:nvPr/>
          </p:nvGrpSpPr>
          <p:grpSpPr bwMode="auto">
            <a:xfrm>
              <a:off x="5354" y="1534"/>
              <a:ext cx="361" cy="154"/>
              <a:chOff x="5009" y="1132"/>
              <a:chExt cx="361" cy="154"/>
            </a:xfrm>
          </p:grpSpPr>
          <p:sp>
            <p:nvSpPr>
              <p:cNvPr id="17607" name="Text Box 104"/>
              <p:cNvSpPr txBox="1">
                <a:spLocks noChangeArrowheads="1"/>
              </p:cNvSpPr>
              <p:nvPr/>
            </p:nvSpPr>
            <p:spPr bwMode="auto">
              <a:xfrm>
                <a:off x="5009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27" name="Group 105"/>
              <p:cNvGrpSpPr>
                <a:grpSpLocks/>
              </p:cNvGrpSpPr>
              <p:nvPr/>
            </p:nvGrpSpPr>
            <p:grpSpPr bwMode="auto">
              <a:xfrm>
                <a:off x="5049" y="1137"/>
                <a:ext cx="258" cy="147"/>
                <a:chOff x="1353" y="1539"/>
                <a:chExt cx="258" cy="144"/>
              </a:xfrm>
            </p:grpSpPr>
            <p:sp>
              <p:nvSpPr>
                <p:cNvPr id="17611" name="Rectangle 10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12" name="Line 10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13" name="Line 10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609" name="Text Box 115"/>
              <p:cNvSpPr txBox="1">
                <a:spLocks noChangeArrowheads="1"/>
              </p:cNvSpPr>
              <p:nvPr/>
            </p:nvSpPr>
            <p:spPr bwMode="auto">
              <a:xfrm>
                <a:off x="5087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10" name="Text Box 116"/>
              <p:cNvSpPr txBox="1">
                <a:spLocks noChangeArrowheads="1"/>
              </p:cNvSpPr>
              <p:nvPr/>
            </p:nvSpPr>
            <p:spPr bwMode="auto">
              <a:xfrm>
                <a:off x="5174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</p:grpSp>
        <p:grpSp>
          <p:nvGrpSpPr>
            <p:cNvPr id="48303" name="Group 135"/>
            <p:cNvGrpSpPr>
              <a:grpSpLocks/>
            </p:cNvGrpSpPr>
            <p:nvPr/>
          </p:nvGrpSpPr>
          <p:grpSpPr bwMode="auto">
            <a:xfrm>
              <a:off x="4928" y="1536"/>
              <a:ext cx="550" cy="305"/>
              <a:chOff x="5114" y="1518"/>
              <a:chExt cx="550" cy="305"/>
            </a:xfrm>
          </p:grpSpPr>
          <p:grpSp>
            <p:nvGrpSpPr>
              <p:cNvPr id="48304" name="Group 133"/>
              <p:cNvGrpSpPr>
                <a:grpSpLocks/>
              </p:cNvGrpSpPr>
              <p:nvPr/>
            </p:nvGrpSpPr>
            <p:grpSpPr bwMode="auto">
              <a:xfrm>
                <a:off x="5375" y="1518"/>
                <a:ext cx="196" cy="158"/>
                <a:chOff x="5378" y="1518"/>
                <a:chExt cx="196" cy="158"/>
              </a:xfrm>
            </p:grpSpPr>
            <p:sp>
              <p:nvSpPr>
                <p:cNvPr id="17605" name="Rectangle 114"/>
                <p:cNvSpPr>
                  <a:spLocks noChangeArrowheads="1"/>
                </p:cNvSpPr>
                <p:nvPr/>
              </p:nvSpPr>
              <p:spPr bwMode="auto">
                <a:xfrm>
                  <a:off x="5418" y="1518"/>
                  <a:ext cx="81" cy="15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06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5378" y="152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48305" name="Group 132"/>
              <p:cNvGrpSpPr>
                <a:grpSpLocks/>
              </p:cNvGrpSpPr>
              <p:nvPr/>
            </p:nvGrpSpPr>
            <p:grpSpPr bwMode="auto">
              <a:xfrm>
                <a:off x="5453" y="1666"/>
                <a:ext cx="211" cy="157"/>
                <a:chOff x="5261" y="1282"/>
                <a:chExt cx="211" cy="157"/>
              </a:xfrm>
            </p:grpSpPr>
            <p:sp>
              <p:nvSpPr>
                <p:cNvPr id="17601" name="Rectangle 113"/>
                <p:cNvSpPr>
                  <a:spLocks noChangeArrowheads="1"/>
                </p:cNvSpPr>
                <p:nvPr/>
              </p:nvSpPr>
              <p:spPr bwMode="auto">
                <a:xfrm>
                  <a:off x="5307" y="1284"/>
                  <a:ext cx="81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48321" name="Group 118"/>
                <p:cNvGrpSpPr>
                  <a:grpSpLocks/>
                </p:cNvGrpSpPr>
                <p:nvPr/>
              </p:nvGrpSpPr>
              <p:grpSpPr bwMode="auto">
                <a:xfrm>
                  <a:off x="5261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603" name="Text Box 1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604" name="Text Box 1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  <p:grpSp>
            <p:nvGrpSpPr>
              <p:cNvPr id="48306" name="Group 131"/>
              <p:cNvGrpSpPr>
                <a:grpSpLocks/>
              </p:cNvGrpSpPr>
              <p:nvPr/>
            </p:nvGrpSpPr>
            <p:grpSpPr bwMode="auto">
              <a:xfrm>
                <a:off x="5114" y="1663"/>
                <a:ext cx="373" cy="160"/>
                <a:chOff x="5426" y="1279"/>
                <a:chExt cx="373" cy="160"/>
              </a:xfrm>
            </p:grpSpPr>
            <p:grpSp>
              <p:nvGrpSpPr>
                <p:cNvPr id="48307" name="Group 109"/>
                <p:cNvGrpSpPr>
                  <a:grpSpLocks/>
                </p:cNvGrpSpPr>
                <p:nvPr/>
              </p:nvGrpSpPr>
              <p:grpSpPr bwMode="auto">
                <a:xfrm>
                  <a:off x="5469" y="1284"/>
                  <a:ext cx="258" cy="144"/>
                  <a:chOff x="1353" y="1539"/>
                  <a:chExt cx="258" cy="144"/>
                </a:xfrm>
              </p:grpSpPr>
              <p:sp>
                <p:nvSpPr>
                  <p:cNvPr id="17598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599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600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48308" name="Group 121"/>
                <p:cNvGrpSpPr>
                  <a:grpSpLocks/>
                </p:cNvGrpSpPr>
                <p:nvPr/>
              </p:nvGrpSpPr>
              <p:grpSpPr bwMode="auto">
                <a:xfrm>
                  <a:off x="5426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596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7" name="Text Box 1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48309" name="Group 124"/>
                <p:cNvGrpSpPr>
                  <a:grpSpLocks/>
                </p:cNvGrpSpPr>
                <p:nvPr/>
              </p:nvGrpSpPr>
              <p:grpSpPr bwMode="auto">
                <a:xfrm>
                  <a:off x="5504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594" name="Text Box 1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5" name="Text Box 1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48310" name="Group 127"/>
                <p:cNvGrpSpPr>
                  <a:grpSpLocks/>
                </p:cNvGrpSpPr>
                <p:nvPr/>
              </p:nvGrpSpPr>
              <p:grpSpPr bwMode="auto">
                <a:xfrm>
                  <a:off x="5588" y="1279"/>
                  <a:ext cx="211" cy="157"/>
                  <a:chOff x="857" y="1909"/>
                  <a:chExt cx="211" cy="157"/>
                </a:xfrm>
              </p:grpSpPr>
              <p:sp>
                <p:nvSpPr>
                  <p:cNvPr id="17592" name="Text Box 1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3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</p:grpSp>
      </p:grpSp>
      <p:sp>
        <p:nvSpPr>
          <p:cNvPr id="17425" name="Text Box 137"/>
          <p:cNvSpPr txBox="1">
            <a:spLocks noChangeArrowheads="1"/>
          </p:cNvSpPr>
          <p:nvPr/>
        </p:nvSpPr>
        <p:spPr bwMode="auto">
          <a:xfrm>
            <a:off x="6556375" y="2308225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0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26" name="Text Box 138"/>
          <p:cNvSpPr txBox="1">
            <a:spLocks noChangeArrowheads="1"/>
          </p:cNvSpPr>
          <p:nvPr/>
        </p:nvSpPr>
        <p:spPr bwMode="auto">
          <a:xfrm>
            <a:off x="5513388" y="2327275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1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27" name="Line 139"/>
          <p:cNvSpPr>
            <a:spLocks noChangeShapeType="1"/>
          </p:cNvSpPr>
          <p:nvPr/>
        </p:nvSpPr>
        <p:spPr bwMode="auto">
          <a:xfrm flipH="1">
            <a:off x="5438775" y="1666875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8" name="Line 140"/>
          <p:cNvSpPr>
            <a:spLocks noChangeShapeType="1"/>
          </p:cNvSpPr>
          <p:nvPr/>
        </p:nvSpPr>
        <p:spPr bwMode="auto">
          <a:xfrm flipH="1">
            <a:off x="6510338" y="1647825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9" name="Line 141"/>
          <p:cNvSpPr>
            <a:spLocks noChangeShapeType="1"/>
          </p:cNvSpPr>
          <p:nvPr/>
        </p:nvSpPr>
        <p:spPr bwMode="auto">
          <a:xfrm flipH="1">
            <a:off x="7624763" y="1657350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0" name="Text Box 142"/>
          <p:cNvSpPr txBox="1">
            <a:spLocks noChangeArrowheads="1"/>
          </p:cNvSpPr>
          <p:nvPr/>
        </p:nvSpPr>
        <p:spPr bwMode="auto">
          <a:xfrm>
            <a:off x="5418138" y="1184275"/>
            <a:ext cx="2427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channel output Z</a:t>
            </a:r>
            <a:r>
              <a:rPr lang="en-US" sz="2000" baseline="-25000" dirty="0" smtClean="0">
                <a:latin typeface="Arial" charset="0"/>
                <a:cs typeface="Arial" charset="0"/>
              </a:rPr>
              <a:t>i,m</a:t>
            </a:r>
          </a:p>
        </p:txBody>
      </p:sp>
      <p:sp>
        <p:nvSpPr>
          <p:cNvPr id="17431" name="Text Box 143"/>
          <p:cNvSpPr txBox="1">
            <a:spLocks noChangeArrowheads="1"/>
          </p:cNvSpPr>
          <p:nvPr/>
        </p:nvSpPr>
        <p:spPr bwMode="auto">
          <a:xfrm>
            <a:off x="315913" y="2103438"/>
            <a:ext cx="992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17432" name="Text Box 144"/>
          <p:cNvSpPr txBox="1">
            <a:spLocks noChangeArrowheads="1"/>
          </p:cNvSpPr>
          <p:nvPr/>
        </p:nvSpPr>
        <p:spPr bwMode="auto">
          <a:xfrm>
            <a:off x="1485900" y="2454275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17433" name="Text Box 145"/>
          <p:cNvSpPr txBox="1">
            <a:spLocks noChangeArrowheads="1"/>
          </p:cNvSpPr>
          <p:nvPr/>
        </p:nvSpPr>
        <p:spPr bwMode="auto">
          <a:xfrm>
            <a:off x="1525588" y="1679575"/>
            <a:ext cx="62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data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bits</a:t>
            </a:r>
          </a:p>
        </p:txBody>
      </p:sp>
      <p:sp>
        <p:nvSpPr>
          <p:cNvPr id="17434" name="Line 146"/>
          <p:cNvSpPr>
            <a:spLocks noChangeShapeType="1"/>
          </p:cNvSpPr>
          <p:nvPr/>
        </p:nvSpPr>
        <p:spPr bwMode="auto">
          <a:xfrm>
            <a:off x="5132388" y="2054225"/>
            <a:ext cx="319087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5" name="Line 151"/>
          <p:cNvSpPr>
            <a:spLocks noChangeShapeType="1"/>
          </p:cNvSpPr>
          <p:nvPr/>
        </p:nvSpPr>
        <p:spPr bwMode="auto">
          <a:xfrm>
            <a:off x="4033838" y="4167188"/>
            <a:ext cx="0" cy="1624012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6" name="Line 152"/>
          <p:cNvSpPr>
            <a:spLocks noChangeShapeType="1"/>
          </p:cNvSpPr>
          <p:nvPr/>
        </p:nvSpPr>
        <p:spPr bwMode="auto">
          <a:xfrm>
            <a:off x="5110163" y="41433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7" name="Text Box 153"/>
          <p:cNvSpPr txBox="1">
            <a:spLocks noChangeArrowheads="1"/>
          </p:cNvSpPr>
          <p:nvPr/>
        </p:nvSpPr>
        <p:spPr bwMode="auto">
          <a:xfrm>
            <a:off x="3222625" y="557530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17438" name="Text Box 154"/>
          <p:cNvSpPr txBox="1">
            <a:spLocks noChangeArrowheads="1"/>
          </p:cNvSpPr>
          <p:nvPr/>
        </p:nvSpPr>
        <p:spPr bwMode="auto">
          <a:xfrm>
            <a:off x="4241800" y="5580063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0</a:t>
            </a:r>
          </a:p>
        </p:txBody>
      </p:sp>
      <p:sp>
        <p:nvSpPr>
          <p:cNvPr id="17439" name="Line 156"/>
          <p:cNvSpPr>
            <a:spLocks noChangeShapeType="1"/>
          </p:cNvSpPr>
          <p:nvPr/>
        </p:nvSpPr>
        <p:spPr bwMode="auto">
          <a:xfrm>
            <a:off x="2957513" y="42068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4778" name="Group 298"/>
          <p:cNvGrpSpPr>
            <a:grpSpLocks/>
          </p:cNvGrpSpPr>
          <p:nvPr/>
        </p:nvGrpSpPr>
        <p:grpSpPr bwMode="auto">
          <a:xfrm>
            <a:off x="6289675" y="4638675"/>
            <a:ext cx="1076325" cy="274638"/>
            <a:chOff x="3962" y="2922"/>
            <a:chExt cx="678" cy="173"/>
          </a:xfrm>
        </p:grpSpPr>
        <p:sp>
          <p:nvSpPr>
            <p:cNvPr id="17581" name="Rectangle 157"/>
            <p:cNvSpPr>
              <a:spLocks noChangeArrowheads="1"/>
            </p:cNvSpPr>
            <p:nvPr/>
          </p:nvSpPr>
          <p:spPr bwMode="auto">
            <a:xfrm>
              <a:off x="3962" y="2946"/>
              <a:ext cx="678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582" name="Text Box 158"/>
            <p:cNvSpPr txBox="1">
              <a:spLocks noChangeArrowheads="1"/>
            </p:cNvSpPr>
            <p:nvPr/>
          </p:nvSpPr>
          <p:spPr bwMode="auto">
            <a:xfrm>
              <a:off x="4048" y="2922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 smtClean="0">
                  <a:latin typeface="Arial" charset="0"/>
                  <a:cs typeface="Arial" charset="0"/>
                </a:rPr>
                <a:t>1</a:t>
              </a:r>
              <a:r>
                <a:rPr lang="en-US" sz="1200" dirty="0" smtClean="0">
                  <a:latin typeface="Arial" charset="0"/>
                  <a:cs typeface="Arial" charset="0"/>
                </a:rPr>
                <a:t> = -1</a:t>
              </a:r>
            </a:p>
          </p:txBody>
        </p:sp>
      </p:grpSp>
      <p:sp>
        <p:nvSpPr>
          <p:cNvPr id="17441" name="Oval 186"/>
          <p:cNvSpPr>
            <a:spLocks noChangeArrowheads="1"/>
          </p:cNvSpPr>
          <p:nvPr/>
        </p:nvSpPr>
        <p:spPr bwMode="auto">
          <a:xfrm>
            <a:off x="5505450" y="4470400"/>
            <a:ext cx="419100" cy="4238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42" name="Line 188"/>
          <p:cNvSpPr>
            <a:spLocks noChangeShapeType="1"/>
          </p:cNvSpPr>
          <p:nvPr/>
        </p:nvSpPr>
        <p:spPr bwMode="auto">
          <a:xfrm>
            <a:off x="5153025" y="4600575"/>
            <a:ext cx="319088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43" name="Line 189"/>
          <p:cNvSpPr>
            <a:spLocks noChangeShapeType="1"/>
          </p:cNvSpPr>
          <p:nvPr/>
        </p:nvSpPr>
        <p:spPr bwMode="auto">
          <a:xfrm flipV="1">
            <a:off x="5167313" y="4865688"/>
            <a:ext cx="403225" cy="430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4776" name="Group 296"/>
          <p:cNvGrpSpPr>
            <a:grpSpLocks/>
          </p:cNvGrpSpPr>
          <p:nvPr/>
        </p:nvGrpSpPr>
        <p:grpSpPr bwMode="auto">
          <a:xfrm>
            <a:off x="7366000" y="4438650"/>
            <a:ext cx="1062038" cy="274638"/>
            <a:chOff x="4640" y="2796"/>
            <a:chExt cx="669" cy="173"/>
          </a:xfrm>
        </p:grpSpPr>
        <p:sp>
          <p:nvSpPr>
            <p:cNvPr id="17579" name="Rectangle 191"/>
            <p:cNvSpPr>
              <a:spLocks noChangeArrowheads="1"/>
            </p:cNvSpPr>
            <p:nvPr/>
          </p:nvSpPr>
          <p:spPr bwMode="auto">
            <a:xfrm>
              <a:off x="4640" y="2820"/>
              <a:ext cx="669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580" name="Text Box 192"/>
            <p:cNvSpPr txBox="1">
              <a:spLocks noChangeArrowheads="1"/>
            </p:cNvSpPr>
            <p:nvPr/>
          </p:nvSpPr>
          <p:spPr bwMode="auto">
            <a:xfrm>
              <a:off x="4798" y="2796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 smtClean="0">
                  <a:latin typeface="Arial" charset="0"/>
                  <a:cs typeface="Arial" charset="0"/>
                </a:rPr>
                <a:t>0</a:t>
              </a:r>
              <a:r>
                <a:rPr lang="en-US" sz="1200" dirty="0" smtClean="0">
                  <a:latin typeface="Arial" charset="0"/>
                  <a:cs typeface="Arial" charset="0"/>
                </a:rPr>
                <a:t> = 1</a:t>
              </a:r>
            </a:p>
          </p:txBody>
        </p:sp>
      </p:grpSp>
      <p:grpSp>
        <p:nvGrpSpPr>
          <p:cNvPr id="404775" name="Group 295"/>
          <p:cNvGrpSpPr>
            <a:grpSpLocks/>
          </p:cNvGrpSpPr>
          <p:nvPr/>
        </p:nvGrpSpPr>
        <p:grpSpPr bwMode="auto">
          <a:xfrm>
            <a:off x="3965575" y="4362450"/>
            <a:ext cx="1263650" cy="1184275"/>
            <a:chOff x="2498" y="2748"/>
            <a:chExt cx="796" cy="746"/>
          </a:xfrm>
        </p:grpSpPr>
        <p:grpSp>
          <p:nvGrpSpPr>
            <p:cNvPr id="48244" name="Group 193"/>
            <p:cNvGrpSpPr>
              <a:grpSpLocks/>
            </p:cNvGrpSpPr>
            <p:nvPr/>
          </p:nvGrpSpPr>
          <p:grpSpPr bwMode="auto">
            <a:xfrm>
              <a:off x="2504" y="3187"/>
              <a:ext cx="790" cy="307"/>
              <a:chOff x="1313" y="1534"/>
              <a:chExt cx="790" cy="307"/>
            </a:xfrm>
          </p:grpSpPr>
          <p:sp>
            <p:nvSpPr>
              <p:cNvPr id="17553" name="Text Box 194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73" name="Group 195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76" name="Rectangle 19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7" name="Line 19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8" name="Line 19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274" name="Group 199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73" name="Rectangle 200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4" name="Line 201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5" name="Line 202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556" name="Rectangle 203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57" name="Rectangle 204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58" name="Text Box 205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59" name="Text Box 206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60" name="Text Box 207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80" name="Group 208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71" name="Text Box 20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72" name="Text Box 21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1" name="Group 211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69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70" name="Text Box 21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2" name="Group 214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67" name="Text Box 21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68" name="Text Box 21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3" name="Group 217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65" name="Text Box 218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66" name="Text Box 219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48245" name="Group 220"/>
            <p:cNvGrpSpPr>
              <a:grpSpLocks/>
            </p:cNvGrpSpPr>
            <p:nvPr/>
          </p:nvGrpSpPr>
          <p:grpSpPr bwMode="auto">
            <a:xfrm>
              <a:off x="2498" y="2748"/>
              <a:ext cx="790" cy="307"/>
              <a:chOff x="1313" y="1534"/>
              <a:chExt cx="790" cy="307"/>
            </a:xfrm>
          </p:grpSpPr>
          <p:sp>
            <p:nvSpPr>
              <p:cNvPr id="17527" name="Text Box 221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47" name="Group 222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50" name="Rectangle 223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51" name="Line 224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52" name="Line 225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248" name="Group 226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47" name="Rectangle 227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48" name="Line 228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49" name="Line 229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530" name="Rectangle 230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31" name="Rectangle 231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32" name="Text Box 232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33" name="Text Box 233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34" name="Text Box 234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54" name="Group 235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45" name="Text Box 236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6" name="Text Box 237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5" name="Group 238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4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4" name="Text Box 24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6" name="Group 241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41" name="Text Box 24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2" name="Text Box 24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7" name="Group 244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39" name="Text Box 24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0" name="Text Box 24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404777" name="Group 297"/>
          <p:cNvGrpSpPr>
            <a:grpSpLocks/>
          </p:cNvGrpSpPr>
          <p:nvPr/>
        </p:nvGrpSpPr>
        <p:grpSpPr bwMode="auto">
          <a:xfrm>
            <a:off x="2874963" y="4362450"/>
            <a:ext cx="1277937" cy="1174750"/>
            <a:chOff x="1811" y="2748"/>
            <a:chExt cx="805" cy="740"/>
          </a:xfrm>
        </p:grpSpPr>
        <p:grpSp>
          <p:nvGrpSpPr>
            <p:cNvPr id="48185" name="Group 159"/>
            <p:cNvGrpSpPr>
              <a:grpSpLocks/>
            </p:cNvGrpSpPr>
            <p:nvPr/>
          </p:nvGrpSpPr>
          <p:grpSpPr bwMode="auto">
            <a:xfrm>
              <a:off x="1826" y="3181"/>
              <a:ext cx="790" cy="307"/>
              <a:chOff x="1313" y="1534"/>
              <a:chExt cx="790" cy="307"/>
            </a:xfrm>
          </p:grpSpPr>
          <p:sp>
            <p:nvSpPr>
              <p:cNvPr id="17499" name="Text Box 160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19" name="Group 161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22" name="Rectangle 162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3" name="Line 163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4" name="Line 164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220" name="Group 165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19" name="Rectangle 16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0" name="Line 16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1" name="Line 16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502" name="Rectangle 169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03" name="Rectangle 170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04" name="Text Box 171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05" name="Text Box 172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06" name="Text Box 173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26" name="Group 174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17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8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7" name="Group 177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15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6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8" name="Group 180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13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4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9" name="Group 183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11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2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48186" name="Group 247"/>
            <p:cNvGrpSpPr>
              <a:grpSpLocks/>
            </p:cNvGrpSpPr>
            <p:nvPr/>
          </p:nvGrpSpPr>
          <p:grpSpPr bwMode="auto">
            <a:xfrm>
              <a:off x="1811" y="2748"/>
              <a:ext cx="787" cy="307"/>
              <a:chOff x="4928" y="1534"/>
              <a:chExt cx="787" cy="307"/>
            </a:xfrm>
          </p:grpSpPr>
          <p:grpSp>
            <p:nvGrpSpPr>
              <p:cNvPr id="48187" name="Group 248"/>
              <p:cNvGrpSpPr>
                <a:grpSpLocks/>
              </p:cNvGrpSpPr>
              <p:nvPr/>
            </p:nvGrpSpPr>
            <p:grpSpPr bwMode="auto">
              <a:xfrm>
                <a:off x="5354" y="1534"/>
                <a:ext cx="361" cy="154"/>
                <a:chOff x="5009" y="1132"/>
                <a:chExt cx="361" cy="154"/>
              </a:xfrm>
            </p:grpSpPr>
            <p:sp>
              <p:nvSpPr>
                <p:cNvPr id="17492" name="Text Box 249"/>
                <p:cNvSpPr txBox="1">
                  <a:spLocks noChangeArrowheads="1"/>
                </p:cNvSpPr>
                <p:nvPr/>
              </p:nvSpPr>
              <p:spPr bwMode="auto">
                <a:xfrm>
                  <a:off x="5009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grpSp>
              <p:nvGrpSpPr>
                <p:cNvPr id="48212" name="Group 250"/>
                <p:cNvGrpSpPr>
                  <a:grpSpLocks/>
                </p:cNvGrpSpPr>
                <p:nvPr/>
              </p:nvGrpSpPr>
              <p:grpSpPr bwMode="auto">
                <a:xfrm>
                  <a:off x="5049" y="1137"/>
                  <a:ext cx="258" cy="147"/>
                  <a:chOff x="1353" y="1539"/>
                  <a:chExt cx="258" cy="144"/>
                </a:xfrm>
              </p:grpSpPr>
              <p:sp>
                <p:nvSpPr>
                  <p:cNvPr id="17496" name="Rectangle 251"/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497" name="Line 252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498" name="Line 253"/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17494" name="Text Box 254"/>
                <p:cNvSpPr txBox="1">
                  <a:spLocks noChangeArrowheads="1"/>
                </p:cNvSpPr>
                <p:nvPr/>
              </p:nvSpPr>
              <p:spPr bwMode="auto">
                <a:xfrm>
                  <a:off x="5087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495" name="Text Box 255"/>
                <p:cNvSpPr txBox="1">
                  <a:spLocks noChangeArrowheads="1"/>
                </p:cNvSpPr>
                <p:nvPr/>
              </p:nvSpPr>
              <p:spPr bwMode="auto">
                <a:xfrm>
                  <a:off x="5174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48188" name="Group 256"/>
              <p:cNvGrpSpPr>
                <a:grpSpLocks/>
              </p:cNvGrpSpPr>
              <p:nvPr/>
            </p:nvGrpSpPr>
            <p:grpSpPr bwMode="auto">
              <a:xfrm>
                <a:off x="4928" y="1536"/>
                <a:ext cx="550" cy="305"/>
                <a:chOff x="5114" y="1518"/>
                <a:chExt cx="550" cy="305"/>
              </a:xfrm>
            </p:grpSpPr>
            <p:grpSp>
              <p:nvGrpSpPr>
                <p:cNvPr id="48189" name="Group 257"/>
                <p:cNvGrpSpPr>
                  <a:grpSpLocks/>
                </p:cNvGrpSpPr>
                <p:nvPr/>
              </p:nvGrpSpPr>
              <p:grpSpPr bwMode="auto">
                <a:xfrm>
                  <a:off x="5375" y="1518"/>
                  <a:ext cx="196" cy="158"/>
                  <a:chOff x="5378" y="1518"/>
                  <a:chExt cx="196" cy="158"/>
                </a:xfrm>
              </p:grpSpPr>
              <p:sp>
                <p:nvSpPr>
                  <p:cNvPr id="17490" name="Rectangle 258"/>
                  <p:cNvSpPr>
                    <a:spLocks noChangeArrowheads="1"/>
                  </p:cNvSpPr>
                  <p:nvPr/>
                </p:nvSpPr>
                <p:spPr bwMode="auto">
                  <a:xfrm>
                    <a:off x="5418" y="1518"/>
                    <a:ext cx="81" cy="15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491" name="Text Box 2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78" y="152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48190" name="Group 260"/>
                <p:cNvGrpSpPr>
                  <a:grpSpLocks/>
                </p:cNvGrpSpPr>
                <p:nvPr/>
              </p:nvGrpSpPr>
              <p:grpSpPr bwMode="auto">
                <a:xfrm>
                  <a:off x="5453" y="1666"/>
                  <a:ext cx="211" cy="157"/>
                  <a:chOff x="5261" y="1282"/>
                  <a:chExt cx="211" cy="157"/>
                </a:xfrm>
              </p:grpSpPr>
              <p:sp>
                <p:nvSpPr>
                  <p:cNvPr id="17486" name="Rectangle 261"/>
                  <p:cNvSpPr>
                    <a:spLocks noChangeArrowheads="1"/>
                  </p:cNvSpPr>
                  <p:nvPr/>
                </p:nvSpPr>
                <p:spPr bwMode="auto">
                  <a:xfrm>
                    <a:off x="5307" y="1284"/>
                    <a:ext cx="81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grpSp>
                <p:nvGrpSpPr>
                  <p:cNvPr id="48206" name="Group 262"/>
                  <p:cNvGrpSpPr>
                    <a:grpSpLocks/>
                  </p:cNvGrpSpPr>
                  <p:nvPr/>
                </p:nvGrpSpPr>
                <p:grpSpPr bwMode="auto">
                  <a:xfrm>
                    <a:off x="5261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88" name="Text Box 26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9" name="Text Box 26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  <p:grpSp>
              <p:nvGrpSpPr>
                <p:cNvPr id="48191" name="Group 265"/>
                <p:cNvGrpSpPr>
                  <a:grpSpLocks/>
                </p:cNvGrpSpPr>
                <p:nvPr/>
              </p:nvGrpSpPr>
              <p:grpSpPr bwMode="auto">
                <a:xfrm>
                  <a:off x="5114" y="1663"/>
                  <a:ext cx="373" cy="160"/>
                  <a:chOff x="5426" y="1279"/>
                  <a:chExt cx="373" cy="160"/>
                </a:xfrm>
              </p:grpSpPr>
              <p:grpSp>
                <p:nvGrpSpPr>
                  <p:cNvPr id="48192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5469" y="1284"/>
                    <a:ext cx="258" cy="144"/>
                    <a:chOff x="1353" y="1539"/>
                    <a:chExt cx="258" cy="144"/>
                  </a:xfrm>
                </p:grpSpPr>
                <p:sp>
                  <p:nvSpPr>
                    <p:cNvPr id="17483" name="Rectangle 2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3" y="1539"/>
                      <a:ext cx="258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17484" name="Line 2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1542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17485" name="Line 2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7" y="1545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48193" name="Group 270"/>
                  <p:cNvGrpSpPr>
                    <a:grpSpLocks/>
                  </p:cNvGrpSpPr>
                  <p:nvPr/>
                </p:nvGrpSpPr>
                <p:grpSpPr bwMode="auto">
                  <a:xfrm>
                    <a:off x="5426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81" name="Text Box 27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2" name="Text Box 27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48194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5504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79" name="Text Box 27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0" name="Text Box 27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48195" name="Group 276"/>
                  <p:cNvGrpSpPr>
                    <a:grpSpLocks/>
                  </p:cNvGrpSpPr>
                  <p:nvPr/>
                </p:nvGrpSpPr>
                <p:grpSpPr bwMode="auto">
                  <a:xfrm>
                    <a:off x="5588" y="1279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77" name="Text Box 27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78" name="Text Box 27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</p:grpSp>
        </p:grpSp>
      </p:grpSp>
      <p:sp>
        <p:nvSpPr>
          <p:cNvPr id="17447" name="Text Box 279"/>
          <p:cNvSpPr txBox="1">
            <a:spLocks noChangeArrowheads="1"/>
          </p:cNvSpPr>
          <p:nvPr/>
        </p:nvSpPr>
        <p:spPr bwMode="auto">
          <a:xfrm>
            <a:off x="7389813" y="4922838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0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48" name="Text Box 280"/>
          <p:cNvSpPr txBox="1">
            <a:spLocks noChangeArrowheads="1"/>
          </p:cNvSpPr>
          <p:nvPr/>
        </p:nvSpPr>
        <p:spPr bwMode="auto">
          <a:xfrm>
            <a:off x="6346825" y="4941888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1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49" name="Line 281"/>
          <p:cNvSpPr>
            <a:spLocks noChangeShapeType="1"/>
          </p:cNvSpPr>
          <p:nvPr/>
        </p:nvSpPr>
        <p:spPr bwMode="auto">
          <a:xfrm flipH="1">
            <a:off x="6272213" y="4281488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50" name="Line 282"/>
          <p:cNvSpPr>
            <a:spLocks noChangeShapeType="1"/>
          </p:cNvSpPr>
          <p:nvPr/>
        </p:nvSpPr>
        <p:spPr bwMode="auto">
          <a:xfrm flipH="1">
            <a:off x="7343775" y="4262438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51" name="Line 283"/>
          <p:cNvSpPr>
            <a:spLocks noChangeShapeType="1"/>
          </p:cNvSpPr>
          <p:nvPr/>
        </p:nvSpPr>
        <p:spPr bwMode="auto">
          <a:xfrm flipH="1">
            <a:off x="8458200" y="4271963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52" name="Text Box 285"/>
          <p:cNvSpPr txBox="1">
            <a:spLocks noChangeArrowheads="1"/>
          </p:cNvSpPr>
          <p:nvPr/>
        </p:nvSpPr>
        <p:spPr bwMode="auto">
          <a:xfrm>
            <a:off x="1233488" y="5446713"/>
            <a:ext cx="1096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receiver</a:t>
            </a:r>
          </a:p>
        </p:txBody>
      </p:sp>
      <p:sp>
        <p:nvSpPr>
          <p:cNvPr id="17453" name="Text Box 286"/>
          <p:cNvSpPr txBox="1">
            <a:spLocks noChangeArrowheads="1"/>
          </p:cNvSpPr>
          <p:nvPr/>
        </p:nvSpPr>
        <p:spPr bwMode="auto">
          <a:xfrm>
            <a:off x="2319338" y="5068888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17454" name="Text Box 287"/>
          <p:cNvSpPr txBox="1">
            <a:spLocks noChangeArrowheads="1"/>
          </p:cNvSpPr>
          <p:nvPr/>
        </p:nvSpPr>
        <p:spPr bwMode="auto">
          <a:xfrm>
            <a:off x="1341438" y="4303713"/>
            <a:ext cx="104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received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input</a:t>
            </a:r>
          </a:p>
        </p:txBody>
      </p:sp>
      <p:sp>
        <p:nvSpPr>
          <p:cNvPr id="17455" name="Line 288"/>
          <p:cNvSpPr>
            <a:spLocks noChangeShapeType="1"/>
          </p:cNvSpPr>
          <p:nvPr/>
        </p:nvSpPr>
        <p:spPr bwMode="auto">
          <a:xfrm>
            <a:off x="5965825" y="4668838"/>
            <a:ext cx="319088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8175" name="Group 294"/>
          <p:cNvGrpSpPr>
            <a:grpSpLocks/>
          </p:cNvGrpSpPr>
          <p:nvPr/>
        </p:nvGrpSpPr>
        <p:grpSpPr bwMode="auto">
          <a:xfrm>
            <a:off x="5003800" y="3530600"/>
            <a:ext cx="1517650" cy="977900"/>
            <a:chOff x="4239" y="2007"/>
            <a:chExt cx="956" cy="616"/>
          </a:xfrm>
        </p:grpSpPr>
        <p:sp>
          <p:nvSpPr>
            <p:cNvPr id="17461" name="Text Box 187"/>
            <p:cNvSpPr txBox="1">
              <a:spLocks noChangeArrowheads="1"/>
            </p:cNvSpPr>
            <p:nvPr/>
          </p:nvSpPr>
          <p:spPr bwMode="auto">
            <a:xfrm>
              <a:off x="4239" y="2047"/>
              <a:ext cx="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D</a:t>
              </a:r>
              <a:r>
                <a:rPr lang="en-US" baseline="-25000" dirty="0" smtClean="0">
                  <a:latin typeface="Arial" charset="0"/>
                  <a:cs typeface="Arial" charset="0"/>
                </a:rPr>
                <a:t>i </a:t>
              </a:r>
              <a:r>
                <a:rPr lang="en-US" dirty="0" smtClean="0">
                  <a:latin typeface="Arial" charset="0"/>
                  <a:cs typeface="Arial" charset="0"/>
                </a:rPr>
                <a:t>= </a:t>
              </a:r>
              <a:r>
                <a:rPr lang="en-US" sz="2800" dirty="0" smtClean="0">
                  <a:latin typeface="Symbol" charset="0"/>
                  <a:cs typeface="Arial" charset="0"/>
                </a:rPr>
                <a:t>S</a:t>
              </a:r>
              <a:r>
                <a:rPr lang="en-US" baseline="-25000" dirty="0" smtClean="0">
                  <a:latin typeface="Arial" charset="0"/>
                  <a:cs typeface="Arial" charset="0"/>
                </a:rPr>
                <a:t> </a:t>
              </a:r>
              <a:r>
                <a:rPr lang="en-US" dirty="0" smtClean="0">
                  <a:latin typeface="Arial" charset="0"/>
                  <a:cs typeface="Arial" charset="0"/>
                </a:rPr>
                <a:t>Z</a:t>
              </a:r>
              <a:r>
                <a:rPr lang="en-US" baseline="-25000" dirty="0" smtClean="0">
                  <a:latin typeface="Arial" charset="0"/>
                  <a:cs typeface="Arial" charset="0"/>
                </a:rPr>
                <a:t>i,m</a:t>
              </a:r>
              <a:r>
                <a:rPr lang="en-US" sz="2400" baseline="30000" dirty="0" smtClean="0">
                  <a:latin typeface="Arial" charset="0"/>
                  <a:cs typeface="Arial" charset="0"/>
                </a:rPr>
                <a:t>.</a:t>
              </a:r>
              <a:r>
                <a:rPr lang="en-US" dirty="0" smtClean="0">
                  <a:latin typeface="Arial" charset="0"/>
                  <a:cs typeface="Arial" charset="0"/>
                </a:rPr>
                <a:t>c</a:t>
              </a:r>
              <a:r>
                <a:rPr lang="en-US" baseline="-25000" dirty="0" smtClean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17462" name="Text Box 289"/>
            <p:cNvSpPr txBox="1">
              <a:spLocks noChangeArrowheads="1"/>
            </p:cNvSpPr>
            <p:nvPr/>
          </p:nvSpPr>
          <p:spPr bwMode="auto">
            <a:xfrm>
              <a:off x="4498" y="2258"/>
              <a:ext cx="3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latin typeface="Arial" charset="0"/>
                  <a:cs typeface="+mn-cs"/>
                </a:rPr>
                <a:t>m=1</a:t>
              </a:r>
            </a:p>
          </p:txBody>
        </p:sp>
        <p:sp>
          <p:nvSpPr>
            <p:cNvPr id="17463" name="Text Box 290"/>
            <p:cNvSpPr txBox="1">
              <a:spLocks noChangeArrowheads="1"/>
            </p:cNvSpPr>
            <p:nvPr/>
          </p:nvSpPr>
          <p:spPr bwMode="auto">
            <a:xfrm>
              <a:off x="4541" y="2007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latin typeface="Arial" charset="0"/>
                  <a:cs typeface="+mn-cs"/>
                </a:rPr>
                <a:t>M</a:t>
              </a:r>
            </a:p>
          </p:txBody>
        </p:sp>
        <p:sp>
          <p:nvSpPr>
            <p:cNvPr id="17464" name="Text Box 291"/>
            <p:cNvSpPr txBox="1">
              <a:spLocks noChangeArrowheads="1"/>
            </p:cNvSpPr>
            <p:nvPr/>
          </p:nvSpPr>
          <p:spPr bwMode="auto">
            <a:xfrm>
              <a:off x="4718" y="2392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M</a:t>
              </a:r>
            </a:p>
          </p:txBody>
        </p:sp>
        <p:sp>
          <p:nvSpPr>
            <p:cNvPr id="17465" name="Line 293"/>
            <p:cNvSpPr>
              <a:spLocks noChangeShapeType="1"/>
            </p:cNvSpPr>
            <p:nvPr/>
          </p:nvSpPr>
          <p:spPr bwMode="auto">
            <a:xfrm>
              <a:off x="4561" y="2410"/>
              <a:ext cx="5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04780" name="Freeform 300"/>
          <p:cNvSpPr>
            <a:spLocks/>
          </p:cNvSpPr>
          <p:nvPr/>
        </p:nvSpPr>
        <p:spPr bwMode="auto">
          <a:xfrm>
            <a:off x="7745413" y="2060575"/>
            <a:ext cx="341312" cy="1376363"/>
          </a:xfrm>
          <a:custGeom>
            <a:avLst/>
            <a:gdLst>
              <a:gd name="T0" fmla="*/ 0 w 215"/>
              <a:gd name="T1" fmla="*/ 0 h 819"/>
              <a:gd name="T2" fmla="*/ 2147483647 w 215"/>
              <a:gd name="T3" fmla="*/ 0 h 819"/>
              <a:gd name="T4" fmla="*/ 2147483647 w 215"/>
              <a:gd name="T5" fmla="*/ 2147483647 h 8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" h="819">
                <a:moveTo>
                  <a:pt x="0" y="0"/>
                </a:moveTo>
                <a:lnTo>
                  <a:pt x="215" y="0"/>
                </a:lnTo>
                <a:lnTo>
                  <a:pt x="215" y="81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04782" name="Line 302"/>
          <p:cNvSpPr>
            <a:spLocks noChangeShapeType="1"/>
          </p:cNvSpPr>
          <p:nvPr/>
        </p:nvSpPr>
        <p:spPr bwMode="auto">
          <a:xfrm flipH="1">
            <a:off x="2522538" y="3436938"/>
            <a:ext cx="5553075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4783" name="Freeform 303"/>
          <p:cNvSpPr>
            <a:spLocks/>
          </p:cNvSpPr>
          <p:nvPr/>
        </p:nvSpPr>
        <p:spPr bwMode="auto">
          <a:xfrm>
            <a:off x="2522538" y="3436938"/>
            <a:ext cx="396875" cy="1157287"/>
          </a:xfrm>
          <a:custGeom>
            <a:avLst/>
            <a:gdLst>
              <a:gd name="T0" fmla="*/ 0 w 250"/>
              <a:gd name="T1" fmla="*/ 0 h 729"/>
              <a:gd name="T2" fmla="*/ 0 w 250"/>
              <a:gd name="T3" fmla="*/ 2147483647 h 729"/>
              <a:gd name="T4" fmla="*/ 2147483647 w 250"/>
              <a:gd name="T5" fmla="*/ 2147483647 h 7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0" h="729">
                <a:moveTo>
                  <a:pt x="0" y="0"/>
                </a:moveTo>
                <a:lnTo>
                  <a:pt x="0" y="729"/>
                </a:lnTo>
                <a:lnTo>
                  <a:pt x="250" y="72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pic>
        <p:nvPicPr>
          <p:cNvPr id="48179" name="Picture 2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81121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29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327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40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40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40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40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0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4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40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40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000"/>
                                        <p:tgtEl>
                                          <p:spTgt spid="40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0"/>
                                        <p:tgtEl>
                                          <p:spTgt spid="40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000"/>
                                        <p:tgtEl>
                                          <p:spTgt spid="40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780" grpId="0" animBg="1"/>
      <p:bldP spid="40478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1125"/>
            <a:ext cx="7772400" cy="1036638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CDMA: two-sender interference</a:t>
            </a:r>
            <a:endParaRPr lang="en-US" dirty="0">
              <a:latin typeface="Gill Sans MT" charset="0"/>
              <a:cs typeface="+mj-cs"/>
            </a:endParaRPr>
          </a:p>
        </p:txBody>
      </p:sp>
      <p:pic>
        <p:nvPicPr>
          <p:cNvPr id="50180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1181100"/>
            <a:ext cx="5026025" cy="532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18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8255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TextBox 1"/>
          <p:cNvSpPr txBox="1">
            <a:spLocks noChangeArrowheads="1"/>
          </p:cNvSpPr>
          <p:nvPr/>
        </p:nvSpPr>
        <p:spPr bwMode="auto">
          <a:xfrm>
            <a:off x="6488113" y="4802188"/>
            <a:ext cx="248602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using same code as sender 1, receiver recovers sender 1’s original data from summed channel data!</a:t>
            </a:r>
          </a:p>
        </p:txBody>
      </p:sp>
      <p:sp>
        <p:nvSpPr>
          <p:cNvPr id="50183" name="TextBox 7"/>
          <p:cNvSpPr txBox="1">
            <a:spLocks noChangeArrowheads="1"/>
          </p:cNvSpPr>
          <p:nvPr/>
        </p:nvSpPr>
        <p:spPr bwMode="auto">
          <a:xfrm>
            <a:off x="417513" y="1773238"/>
            <a:ext cx="2486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Sender 1</a:t>
            </a:r>
          </a:p>
        </p:txBody>
      </p:sp>
      <p:sp>
        <p:nvSpPr>
          <p:cNvPr id="50184" name="TextBox 8"/>
          <p:cNvSpPr txBox="1">
            <a:spLocks noChangeArrowheads="1"/>
          </p:cNvSpPr>
          <p:nvPr/>
        </p:nvSpPr>
        <p:spPr bwMode="auto">
          <a:xfrm>
            <a:off x="423863" y="2840038"/>
            <a:ext cx="2486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Sender 2</a:t>
            </a:r>
          </a:p>
        </p:txBody>
      </p:sp>
      <p:sp>
        <p:nvSpPr>
          <p:cNvPr id="50185" name="TextBox 9"/>
          <p:cNvSpPr txBox="1">
            <a:spLocks noChangeArrowheads="1"/>
          </p:cNvSpPr>
          <p:nvPr/>
        </p:nvSpPr>
        <p:spPr bwMode="auto">
          <a:xfrm>
            <a:off x="6399213" y="1076325"/>
            <a:ext cx="248443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channel sums together transmissions by sender 1 and 2</a:t>
            </a:r>
          </a:p>
        </p:txBody>
      </p:sp>
      <p:cxnSp>
        <p:nvCxnSpPr>
          <p:cNvPr id="50186" name="Straight Connector 3"/>
          <p:cNvCxnSpPr>
            <a:cxnSpLocks noChangeShapeType="1"/>
          </p:cNvCxnSpPr>
          <p:nvPr/>
        </p:nvCxnSpPr>
        <p:spPr bwMode="auto">
          <a:xfrm flipH="1">
            <a:off x="6015038" y="1316038"/>
            <a:ext cx="438150" cy="646112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209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7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7.1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u="sng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 smtClean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7.3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“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”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7.4</a:t>
            </a:r>
            <a:r>
              <a:rPr lang="en-US" sz="2400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9238"/>
            <a:ext cx="40544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dirty="0" smtClean="0">
                <a:solidFill>
                  <a:srgbClr val="000099"/>
                </a:solidFill>
                <a:ea typeface="+mn-ea"/>
                <a:cs typeface="+mn-cs"/>
              </a:rPr>
              <a:t>Mobility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7.5</a:t>
            </a:r>
            <a:r>
              <a:rPr lang="en-US" sz="2400" dirty="0" smtClean="0">
                <a:ea typeface="+mn-ea"/>
                <a:cs typeface="+mn-cs"/>
              </a:rPr>
              <a:t> Principles: addressing and routing to mobile users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</a:t>
            </a: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.6</a:t>
            </a:r>
            <a:r>
              <a:rPr lang="en-US" sz="2400" dirty="0" smtClean="0">
                <a:ea typeface="+mn-ea"/>
                <a:cs typeface="+mn-cs"/>
              </a:rPr>
              <a:t> Mobile IP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7.7</a:t>
            </a:r>
            <a:r>
              <a:rPr lang="en-US" sz="2400" dirty="0" smtClean="0">
                <a:ea typeface="+mn-ea"/>
                <a:cs typeface="+mn-cs"/>
              </a:rPr>
              <a:t> Handling mobility in cellular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7.8</a:t>
            </a:r>
            <a:r>
              <a:rPr lang="en-US" sz="2400" dirty="0" smtClean="0">
                <a:ea typeface="+mn-ea"/>
                <a:cs typeface="+mn-cs"/>
              </a:rPr>
              <a:t> Mobility and higher-layer protocols</a:t>
            </a:r>
          </a:p>
        </p:txBody>
      </p:sp>
      <p:pic>
        <p:nvPicPr>
          <p:cNvPr id="52230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7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802.11 Standards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Wireless, Mobile Networks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6-</a:t>
            </a:r>
            <a:fld id="{294CE9D3-78A7-3649-814C-94A85408214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31150"/>
              </p:ext>
            </p:extLst>
          </p:nvPr>
        </p:nvGraphicFramePr>
        <p:xfrm>
          <a:off x="533400" y="1770380"/>
          <a:ext cx="7905750" cy="2839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250"/>
                <a:gridCol w="2635250"/>
                <a:gridCol w="2635250"/>
              </a:tblGrid>
              <a:tr h="473287"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Rate</a:t>
                      </a:r>
                      <a:endParaRPr lang="en-US" dirty="0"/>
                    </a:p>
                  </a:txBody>
                  <a:tcPr/>
                </a:tc>
              </a:tr>
              <a:tr h="473287">
                <a:tc>
                  <a:txBody>
                    <a:bodyPr/>
                    <a:lstStyle/>
                    <a:p>
                      <a:r>
                        <a:rPr lang="en-US" dirty="0" smtClean="0"/>
                        <a:t>802.11b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2.4GHz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 to 11 Mbps</a:t>
                      </a:r>
                      <a:endParaRPr lang="en-US" dirty="0"/>
                    </a:p>
                  </a:txBody>
                  <a:tcPr/>
                </a:tc>
              </a:tr>
              <a:tr h="473287">
                <a:tc>
                  <a:txBody>
                    <a:bodyPr/>
                    <a:lstStyle/>
                    <a:p>
                      <a:r>
                        <a:rPr lang="en-US" dirty="0" smtClean="0"/>
                        <a:t>802.11a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5GHz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 to 54 Mbps</a:t>
                      </a:r>
                      <a:endParaRPr lang="en-US" dirty="0"/>
                    </a:p>
                  </a:txBody>
                  <a:tcPr/>
                </a:tc>
              </a:tr>
              <a:tr h="473287">
                <a:tc>
                  <a:txBody>
                    <a:bodyPr/>
                    <a:lstStyle/>
                    <a:p>
                      <a:r>
                        <a:rPr lang="en-US" dirty="0" smtClean="0"/>
                        <a:t>802.11g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2.4GHz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 to 54 </a:t>
                      </a:r>
                      <a:r>
                        <a:rPr lang="en-US" dirty="0" err="1" smtClean="0"/>
                        <a:t>MBps</a:t>
                      </a:r>
                      <a:endParaRPr lang="en-US" dirty="0"/>
                    </a:p>
                  </a:txBody>
                  <a:tcPr/>
                </a:tc>
              </a:tr>
              <a:tr h="473287">
                <a:tc>
                  <a:txBody>
                    <a:bodyPr/>
                    <a:lstStyle/>
                    <a:p>
                      <a:r>
                        <a:rPr lang="en-US" dirty="0" smtClean="0"/>
                        <a:t>802.11n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2.5Ghz and 5GHz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</a:t>
                      </a:r>
                      <a:r>
                        <a:rPr lang="en-US" baseline="0" dirty="0" smtClean="0"/>
                        <a:t> to 450Mbps</a:t>
                      </a:r>
                      <a:endParaRPr lang="en-US" dirty="0"/>
                    </a:p>
                  </a:txBody>
                  <a:tcPr/>
                </a:tc>
              </a:tr>
              <a:tr h="473287">
                <a:tc>
                  <a:txBody>
                    <a:bodyPr/>
                    <a:lstStyle/>
                    <a:p>
                      <a:r>
                        <a:rPr lang="en-US" dirty="0" smtClean="0"/>
                        <a:t>802.11ac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5GHz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 to 1300 Mbps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94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255588"/>
            <a:ext cx="8736012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Ch. 6: Wireless and Mobile Networks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  <a:cs typeface="+mn-cs"/>
              </a:rPr>
              <a:t>Background: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# wireless (mobile) phone subscribers now exceeds # wired phone </a:t>
            </a:r>
            <a:r>
              <a:rPr lang="en-US" sz="2400" dirty="0" smtClean="0">
                <a:latin typeface="Gill Sans MT" charset="0"/>
                <a:cs typeface="+mn-cs"/>
              </a:rPr>
              <a:t>subscribers (5-to-1)!</a:t>
            </a:r>
            <a:endParaRPr lang="en-US" sz="2400" dirty="0"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# wireless Internet-connected devices </a:t>
            </a:r>
            <a:r>
              <a:rPr lang="en-US" sz="2400" dirty="0" smtClean="0">
                <a:latin typeface="Gill Sans MT" charset="0"/>
                <a:cs typeface="+mn-cs"/>
              </a:rPr>
              <a:t>equals # </a:t>
            </a:r>
            <a:r>
              <a:rPr lang="en-US" sz="2400" dirty="0">
                <a:latin typeface="Gill Sans MT" charset="0"/>
                <a:cs typeface="+mn-cs"/>
              </a:rPr>
              <a:t>wireline Internet-connected devices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laptops, Internet-enabled phones promise anytime untethered Internet access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two important (but different) challenges</a:t>
            </a:r>
          </a:p>
          <a:p>
            <a:pPr lvl="1">
              <a:defRPr/>
            </a:pP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wireless: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000" dirty="0">
                <a:latin typeface="Gill Sans MT" charset="0"/>
              </a:rPr>
              <a:t>communication over wireless link</a:t>
            </a:r>
          </a:p>
          <a:p>
            <a:pPr lvl="1">
              <a:defRPr/>
            </a:pP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mobility: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000" dirty="0">
                <a:latin typeface="Gill Sans MT" charset="0"/>
              </a:rPr>
              <a:t>handling the mobile user who changes point of attachment to network</a:t>
            </a:r>
          </a:p>
        </p:txBody>
      </p:sp>
      <p:pic>
        <p:nvPicPr>
          <p:cNvPr id="17413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0382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07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147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 LAN architecture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4984750" y="1390650"/>
            <a:ext cx="3965575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wireless host communicates with base station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base station = access point (AP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Basic Service Set (BSS) </a:t>
            </a:r>
            <a:r>
              <a:rPr lang="en-US" sz="2400" dirty="0">
                <a:latin typeface="Gill Sans MT" charset="0"/>
                <a:cs typeface="+mn-cs"/>
              </a:rPr>
              <a:t>(aka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cell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 in infrastructure mode contains: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wireless hosts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access point (AP): base station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ad hoc mode: hosts only</a:t>
            </a:r>
          </a:p>
        </p:txBody>
      </p:sp>
      <p:grpSp>
        <p:nvGrpSpPr>
          <p:cNvPr id="56325" name="Group 7"/>
          <p:cNvGrpSpPr>
            <a:grpSpLocks/>
          </p:cNvGrpSpPr>
          <p:nvPr/>
        </p:nvGrpSpPr>
        <p:grpSpPr bwMode="auto">
          <a:xfrm>
            <a:off x="3013075" y="3606800"/>
            <a:ext cx="417513" cy="192088"/>
            <a:chOff x="3600" y="219"/>
            <a:chExt cx="360" cy="175"/>
          </a:xfrm>
        </p:grpSpPr>
        <p:sp>
          <p:nvSpPr>
            <p:cNvPr id="21556" name="Oval 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557" name="Line 9"/>
            <p:cNvSpPr>
              <a:spLocks noChangeShapeType="1"/>
            </p:cNvSpPr>
            <p:nvPr/>
          </p:nvSpPr>
          <p:spPr bwMode="auto">
            <a:xfrm>
              <a:off x="3603" y="288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558" name="Line 10"/>
            <p:cNvSpPr>
              <a:spLocks noChangeShapeType="1"/>
            </p:cNvSpPr>
            <p:nvPr/>
          </p:nvSpPr>
          <p:spPr bwMode="auto">
            <a:xfrm>
              <a:off x="3960" y="288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559" name="Rectangle 11"/>
            <p:cNvSpPr>
              <a:spLocks noChangeArrowheads="1"/>
            </p:cNvSpPr>
            <p:nvPr/>
          </p:nvSpPr>
          <p:spPr bwMode="auto">
            <a:xfrm>
              <a:off x="3603" y="288"/>
              <a:ext cx="355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  <a:cs typeface="+mn-cs"/>
              </a:endParaRPr>
            </a:p>
          </p:txBody>
        </p:sp>
        <p:sp>
          <p:nvSpPr>
            <p:cNvPr id="21560" name="Oval 1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6376" name="Group 1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566" name="Line 14"/>
              <p:cNvSpPr>
                <a:spLocks noChangeShapeType="1"/>
              </p:cNvSpPr>
              <p:nvPr/>
            </p:nvSpPr>
            <p:spPr bwMode="auto">
              <a:xfrm flipV="1">
                <a:off x="2848" y="847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7" name="Line 15"/>
              <p:cNvSpPr>
                <a:spLocks noChangeShapeType="1"/>
              </p:cNvSpPr>
              <p:nvPr/>
            </p:nvSpPr>
            <p:spPr bwMode="auto">
              <a:xfrm>
                <a:off x="2943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8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56377" name="Group 1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563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4" name="Line 19"/>
              <p:cNvSpPr>
                <a:spLocks noChangeShapeType="1"/>
              </p:cNvSpPr>
              <p:nvPr/>
            </p:nvSpPr>
            <p:spPr bwMode="auto">
              <a:xfrm>
                <a:off x="2943" y="945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5" name="Line 20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21511" name="Text Box 24"/>
          <p:cNvSpPr txBox="1">
            <a:spLocks noChangeArrowheads="1"/>
          </p:cNvSpPr>
          <p:nvPr/>
        </p:nvSpPr>
        <p:spPr bwMode="auto">
          <a:xfrm>
            <a:off x="917575" y="4652963"/>
            <a:ext cx="1054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BSS 1</a:t>
            </a:r>
          </a:p>
        </p:txBody>
      </p:sp>
      <p:sp>
        <p:nvSpPr>
          <p:cNvPr id="21512" name="Text Box 27"/>
          <p:cNvSpPr txBox="1">
            <a:spLocks noChangeArrowheads="1"/>
          </p:cNvSpPr>
          <p:nvPr/>
        </p:nvSpPr>
        <p:spPr bwMode="auto">
          <a:xfrm>
            <a:off x="3211513" y="6086475"/>
            <a:ext cx="854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BSS 2</a:t>
            </a:r>
          </a:p>
        </p:txBody>
      </p:sp>
      <p:sp>
        <p:nvSpPr>
          <p:cNvPr id="21513" name="Line 28"/>
          <p:cNvSpPr>
            <a:spLocks noChangeShapeType="1"/>
          </p:cNvSpPr>
          <p:nvPr/>
        </p:nvSpPr>
        <p:spPr bwMode="auto">
          <a:xfrm flipV="1">
            <a:off x="3176588" y="2684463"/>
            <a:ext cx="214312" cy="908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29" name="Group 29"/>
          <p:cNvGrpSpPr>
            <a:grpSpLocks/>
          </p:cNvGrpSpPr>
          <p:nvPr/>
        </p:nvGrpSpPr>
        <p:grpSpPr bwMode="auto">
          <a:xfrm>
            <a:off x="2447925" y="1503363"/>
            <a:ext cx="1978025" cy="1444625"/>
            <a:chOff x="3744" y="1392"/>
            <a:chExt cx="1488" cy="1110"/>
          </a:xfrm>
        </p:grpSpPr>
        <p:sp>
          <p:nvSpPr>
            <p:cNvPr id="56369" name="Freeform 30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55" name="Text Box 31"/>
            <p:cNvSpPr txBox="1">
              <a:spLocks noChangeArrowheads="1"/>
            </p:cNvSpPr>
            <p:nvPr/>
          </p:nvSpPr>
          <p:spPr bwMode="auto">
            <a:xfrm>
              <a:off x="4129" y="1776"/>
              <a:ext cx="727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sp>
        <p:nvSpPr>
          <p:cNvPr id="21515" name="Text Box 32"/>
          <p:cNvSpPr txBox="1">
            <a:spLocks noChangeArrowheads="1"/>
          </p:cNvSpPr>
          <p:nvPr/>
        </p:nvSpPr>
        <p:spPr bwMode="auto">
          <a:xfrm>
            <a:off x="3348038" y="3408363"/>
            <a:ext cx="1390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hub, switch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or router</a:t>
            </a:r>
          </a:p>
        </p:txBody>
      </p:sp>
      <p:sp>
        <p:nvSpPr>
          <p:cNvPr id="21516" name="Oval 23"/>
          <p:cNvSpPr>
            <a:spLocks noChangeArrowheads="1"/>
          </p:cNvSpPr>
          <p:nvPr/>
        </p:nvSpPr>
        <p:spPr bwMode="auto">
          <a:xfrm>
            <a:off x="487363" y="2874963"/>
            <a:ext cx="1960562" cy="1798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32" name="Group 361"/>
          <p:cNvGrpSpPr>
            <a:grpSpLocks/>
          </p:cNvGrpSpPr>
          <p:nvPr/>
        </p:nvGrpSpPr>
        <p:grpSpPr bwMode="auto">
          <a:xfrm>
            <a:off x="1554163" y="3302000"/>
            <a:ext cx="639762" cy="581025"/>
            <a:chOff x="2967" y="478"/>
            <a:chExt cx="788" cy="625"/>
          </a:xfrm>
        </p:grpSpPr>
        <p:pic>
          <p:nvPicPr>
            <p:cNvPr id="5636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3" name="Group 356"/>
          <p:cNvGrpSpPr>
            <a:grpSpLocks/>
          </p:cNvGrpSpPr>
          <p:nvPr/>
        </p:nvGrpSpPr>
        <p:grpSpPr bwMode="auto">
          <a:xfrm>
            <a:off x="1798638" y="3860800"/>
            <a:ext cx="436562" cy="498475"/>
            <a:chOff x="313" y="1497"/>
            <a:chExt cx="1152" cy="1014"/>
          </a:xfrm>
        </p:grpSpPr>
        <p:pic>
          <p:nvPicPr>
            <p:cNvPr id="56365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6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4" name="Group 403"/>
          <p:cNvGrpSpPr>
            <a:grpSpLocks/>
          </p:cNvGrpSpPr>
          <p:nvPr/>
        </p:nvGrpSpPr>
        <p:grpSpPr bwMode="auto">
          <a:xfrm>
            <a:off x="1127125" y="3068638"/>
            <a:ext cx="446088" cy="382587"/>
            <a:chOff x="2751" y="1851"/>
            <a:chExt cx="462" cy="478"/>
          </a:xfrm>
        </p:grpSpPr>
        <p:pic>
          <p:nvPicPr>
            <p:cNvPr id="56363" name="Picture 364" descr="iphone_stylized_smal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5" name="Group 356"/>
          <p:cNvGrpSpPr>
            <a:grpSpLocks/>
          </p:cNvGrpSpPr>
          <p:nvPr/>
        </p:nvGrpSpPr>
        <p:grpSpPr bwMode="auto">
          <a:xfrm>
            <a:off x="1147763" y="3738563"/>
            <a:ext cx="436562" cy="498475"/>
            <a:chOff x="313" y="1497"/>
            <a:chExt cx="1152" cy="1014"/>
          </a:xfrm>
        </p:grpSpPr>
        <p:pic>
          <p:nvPicPr>
            <p:cNvPr id="56361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2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6" name="Group 356"/>
          <p:cNvGrpSpPr>
            <a:grpSpLocks/>
          </p:cNvGrpSpPr>
          <p:nvPr/>
        </p:nvGrpSpPr>
        <p:grpSpPr bwMode="auto">
          <a:xfrm>
            <a:off x="720725" y="3352800"/>
            <a:ext cx="438150" cy="498475"/>
            <a:chOff x="313" y="1497"/>
            <a:chExt cx="1152" cy="1014"/>
          </a:xfrm>
        </p:grpSpPr>
        <p:pic>
          <p:nvPicPr>
            <p:cNvPr id="56359" name="Picture 354" descr="laptop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0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22" name="Line 26"/>
          <p:cNvSpPr>
            <a:spLocks noChangeShapeType="1"/>
          </p:cNvSpPr>
          <p:nvPr/>
        </p:nvSpPr>
        <p:spPr bwMode="auto">
          <a:xfrm>
            <a:off x="1990725" y="3732213"/>
            <a:ext cx="102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3" name="Oval 23"/>
          <p:cNvSpPr>
            <a:spLocks noChangeArrowheads="1"/>
          </p:cNvSpPr>
          <p:nvPr/>
        </p:nvSpPr>
        <p:spPr bwMode="auto">
          <a:xfrm>
            <a:off x="2682875" y="4195763"/>
            <a:ext cx="1960563" cy="1798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39" name="Group 361"/>
          <p:cNvGrpSpPr>
            <a:grpSpLocks/>
          </p:cNvGrpSpPr>
          <p:nvPr/>
        </p:nvGrpSpPr>
        <p:grpSpPr bwMode="auto">
          <a:xfrm>
            <a:off x="3749675" y="4622800"/>
            <a:ext cx="639763" cy="581025"/>
            <a:chOff x="2967" y="478"/>
            <a:chExt cx="788" cy="625"/>
          </a:xfrm>
        </p:grpSpPr>
        <p:pic>
          <p:nvPicPr>
            <p:cNvPr id="5635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0" name="Group 356"/>
          <p:cNvGrpSpPr>
            <a:grpSpLocks/>
          </p:cNvGrpSpPr>
          <p:nvPr/>
        </p:nvGrpSpPr>
        <p:grpSpPr bwMode="auto">
          <a:xfrm>
            <a:off x="3992563" y="5181600"/>
            <a:ext cx="436562" cy="498475"/>
            <a:chOff x="313" y="1497"/>
            <a:chExt cx="1152" cy="1014"/>
          </a:xfrm>
        </p:grpSpPr>
        <p:pic>
          <p:nvPicPr>
            <p:cNvPr id="56355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6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1" name="Group 403"/>
          <p:cNvGrpSpPr>
            <a:grpSpLocks/>
          </p:cNvGrpSpPr>
          <p:nvPr/>
        </p:nvGrpSpPr>
        <p:grpSpPr bwMode="auto">
          <a:xfrm>
            <a:off x="3535363" y="5172075"/>
            <a:ext cx="569912" cy="544513"/>
            <a:chOff x="2751" y="1851"/>
            <a:chExt cx="462" cy="478"/>
          </a:xfrm>
        </p:grpSpPr>
        <p:pic>
          <p:nvPicPr>
            <p:cNvPr id="56353" name="Picture 364" descr="iphone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2" name="Group 356"/>
          <p:cNvGrpSpPr>
            <a:grpSpLocks/>
          </p:cNvGrpSpPr>
          <p:nvPr/>
        </p:nvGrpSpPr>
        <p:grpSpPr bwMode="auto">
          <a:xfrm>
            <a:off x="3078163" y="5191125"/>
            <a:ext cx="436562" cy="498475"/>
            <a:chOff x="313" y="1497"/>
            <a:chExt cx="1152" cy="1014"/>
          </a:xfrm>
        </p:grpSpPr>
        <p:pic>
          <p:nvPicPr>
            <p:cNvPr id="56351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2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3" name="Group 356"/>
          <p:cNvGrpSpPr>
            <a:grpSpLocks/>
          </p:cNvGrpSpPr>
          <p:nvPr/>
        </p:nvGrpSpPr>
        <p:grpSpPr bwMode="auto">
          <a:xfrm>
            <a:off x="3027363" y="4602163"/>
            <a:ext cx="436562" cy="498475"/>
            <a:chOff x="313" y="1497"/>
            <a:chExt cx="1152" cy="1014"/>
          </a:xfrm>
        </p:grpSpPr>
        <p:pic>
          <p:nvPicPr>
            <p:cNvPr id="56349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0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3203575" y="3794125"/>
            <a:ext cx="738188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45" name="Group 403"/>
          <p:cNvGrpSpPr>
            <a:grpSpLocks/>
          </p:cNvGrpSpPr>
          <p:nvPr/>
        </p:nvGrpSpPr>
        <p:grpSpPr bwMode="auto">
          <a:xfrm>
            <a:off x="3322638" y="4246563"/>
            <a:ext cx="568325" cy="544512"/>
            <a:chOff x="2751" y="1851"/>
            <a:chExt cx="462" cy="478"/>
          </a:xfrm>
        </p:grpSpPr>
        <p:pic>
          <p:nvPicPr>
            <p:cNvPr id="56347" name="Picture 364" descr="iphone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4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6346" name="Picture 19" descr="underline_base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96996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6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2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802.11: Channels, association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802.11b: 2.4GHz-2.485GHz spectrum divided into 11 channels at different frequencies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AP admin chooses frequency for AP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interference possible: channel can be same as that chosen by neighboring AP!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host: must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associate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with an AP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scans channels, listening for </a:t>
            </a:r>
            <a:r>
              <a:rPr lang="en-US" i="1" dirty="0">
                <a:latin typeface="Gill Sans MT" charset="0"/>
              </a:rPr>
              <a:t>beacon frames</a:t>
            </a:r>
            <a:r>
              <a:rPr lang="en-US" dirty="0">
                <a:latin typeface="Gill Sans MT" charset="0"/>
              </a:rPr>
              <a:t> containing AP</a:t>
            </a:r>
            <a:r>
              <a:rPr lang="ja-JP" altLang="en-US">
                <a:latin typeface="Gill Sans MT" charset="0"/>
              </a:rPr>
              <a:t>’</a:t>
            </a:r>
            <a:r>
              <a:rPr lang="en-US" dirty="0">
                <a:latin typeface="Gill Sans MT" charset="0"/>
              </a:rPr>
              <a:t>s name (SSID) and MAC address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selects AP to associate with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may perform authentication [Chapter 8]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will typically run DHCP to get IP address in AP</a:t>
            </a:r>
            <a:r>
              <a:rPr lang="ja-JP" altLang="en-US">
                <a:latin typeface="Gill Sans MT" charset="0"/>
              </a:rPr>
              <a:t>’</a:t>
            </a:r>
            <a:r>
              <a:rPr lang="en-US" dirty="0">
                <a:latin typeface="Gill Sans MT" charset="0"/>
              </a:rPr>
              <a:t>s subnet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58373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318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4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8112125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802.11: passive/active scanning</a:t>
            </a:r>
          </a:p>
        </p:txBody>
      </p:sp>
      <p:sp>
        <p:nvSpPr>
          <p:cNvPr id="23557" name="Oval 80"/>
          <p:cNvSpPr>
            <a:spLocks noChangeArrowheads="1"/>
          </p:cNvSpPr>
          <p:nvPr/>
        </p:nvSpPr>
        <p:spPr bwMode="auto">
          <a:xfrm>
            <a:off x="2208213" y="1484313"/>
            <a:ext cx="2335212" cy="2224087"/>
          </a:xfrm>
          <a:prstGeom prst="ellipse">
            <a:avLst/>
          </a:prstGeom>
          <a:solidFill>
            <a:srgbClr val="00CC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600" dirty="0">
              <a:cs typeface="+mn-cs"/>
            </a:endParaRPr>
          </a:p>
        </p:txBody>
      </p:sp>
      <p:sp>
        <p:nvSpPr>
          <p:cNvPr id="23558" name="Oval 81"/>
          <p:cNvSpPr>
            <a:spLocks noChangeArrowheads="1"/>
          </p:cNvSpPr>
          <p:nvPr/>
        </p:nvSpPr>
        <p:spPr bwMode="auto">
          <a:xfrm>
            <a:off x="352425" y="1419225"/>
            <a:ext cx="2335213" cy="2224088"/>
          </a:xfrm>
          <a:prstGeom prst="ellipse">
            <a:avLst/>
          </a:prstGeom>
          <a:solidFill>
            <a:srgbClr val="00CC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600" dirty="0">
              <a:latin typeface="Arial" charset="0"/>
              <a:cs typeface="+mn-cs"/>
            </a:endParaRPr>
          </a:p>
        </p:txBody>
      </p:sp>
      <p:sp>
        <p:nvSpPr>
          <p:cNvPr id="23559" name="Text Box 82"/>
          <p:cNvSpPr txBox="1">
            <a:spLocks noChangeArrowheads="1"/>
          </p:cNvSpPr>
          <p:nvPr/>
        </p:nvSpPr>
        <p:spPr bwMode="auto">
          <a:xfrm>
            <a:off x="3578225" y="2536825"/>
            <a:ext cx="62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AP 2</a:t>
            </a:r>
          </a:p>
        </p:txBody>
      </p:sp>
      <p:sp>
        <p:nvSpPr>
          <p:cNvPr id="23560" name="Text Box 83"/>
          <p:cNvSpPr txBox="1">
            <a:spLocks noChangeArrowheads="1"/>
          </p:cNvSpPr>
          <p:nvPr/>
        </p:nvSpPr>
        <p:spPr bwMode="auto">
          <a:xfrm>
            <a:off x="1839913" y="219075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600" dirty="0" smtClean="0">
              <a:latin typeface="Arial" charset="0"/>
              <a:cs typeface="+mn-cs"/>
            </a:endParaRPr>
          </a:p>
        </p:txBody>
      </p:sp>
      <p:sp>
        <p:nvSpPr>
          <p:cNvPr id="23561" name="Text Box 84"/>
          <p:cNvSpPr txBox="1">
            <a:spLocks noChangeArrowheads="1"/>
          </p:cNvSpPr>
          <p:nvPr/>
        </p:nvSpPr>
        <p:spPr bwMode="auto">
          <a:xfrm>
            <a:off x="846138" y="2547938"/>
            <a:ext cx="623887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AP 1</a:t>
            </a:r>
          </a:p>
        </p:txBody>
      </p:sp>
      <p:sp>
        <p:nvSpPr>
          <p:cNvPr id="23562" name="Text Box 85"/>
          <p:cNvSpPr txBox="1">
            <a:spLocks noChangeArrowheads="1"/>
          </p:cNvSpPr>
          <p:nvPr/>
        </p:nvSpPr>
        <p:spPr bwMode="auto">
          <a:xfrm>
            <a:off x="2205038" y="3206750"/>
            <a:ext cx="446087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23563" name="Text Box 87"/>
          <p:cNvSpPr txBox="1">
            <a:spLocks noChangeArrowheads="1"/>
          </p:cNvSpPr>
          <p:nvPr/>
        </p:nvSpPr>
        <p:spPr bwMode="auto">
          <a:xfrm>
            <a:off x="2995613" y="1541463"/>
            <a:ext cx="766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BBS 2</a:t>
            </a:r>
          </a:p>
        </p:txBody>
      </p:sp>
      <p:sp>
        <p:nvSpPr>
          <p:cNvPr id="23564" name="Text Box 88"/>
          <p:cNvSpPr txBox="1">
            <a:spLocks noChangeArrowheads="1"/>
          </p:cNvSpPr>
          <p:nvPr/>
        </p:nvSpPr>
        <p:spPr bwMode="auto">
          <a:xfrm>
            <a:off x="1179513" y="1490663"/>
            <a:ext cx="7651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BBS 1</a:t>
            </a:r>
          </a:p>
        </p:txBody>
      </p:sp>
      <p:sp>
        <p:nvSpPr>
          <p:cNvPr id="23565" name="Line 130"/>
          <p:cNvSpPr>
            <a:spLocks noChangeShapeType="1"/>
          </p:cNvSpPr>
          <p:nvPr/>
        </p:nvSpPr>
        <p:spPr bwMode="auto">
          <a:xfrm>
            <a:off x="1701800" y="2571750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566" name="Line 131"/>
          <p:cNvSpPr>
            <a:spLocks noChangeShapeType="1"/>
          </p:cNvSpPr>
          <p:nvPr/>
        </p:nvSpPr>
        <p:spPr bwMode="auto">
          <a:xfrm flipH="1">
            <a:off x="2589213" y="2587625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567" name="Line 132"/>
          <p:cNvSpPr>
            <a:spLocks noChangeShapeType="1"/>
          </p:cNvSpPr>
          <p:nvPr/>
        </p:nvSpPr>
        <p:spPr bwMode="auto">
          <a:xfrm flipH="1">
            <a:off x="2787650" y="2919413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568" name="Line 133"/>
          <p:cNvSpPr>
            <a:spLocks noChangeShapeType="1"/>
          </p:cNvSpPr>
          <p:nvPr/>
        </p:nvSpPr>
        <p:spPr bwMode="auto">
          <a:xfrm flipV="1">
            <a:off x="2743200" y="2740025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0432" name="Group 134"/>
          <p:cNvGrpSpPr>
            <a:grpSpLocks/>
          </p:cNvGrpSpPr>
          <p:nvPr/>
        </p:nvGrpSpPr>
        <p:grpSpPr bwMode="auto">
          <a:xfrm>
            <a:off x="2898775" y="2489200"/>
            <a:ext cx="282575" cy="304800"/>
            <a:chOff x="1255" y="3461"/>
            <a:chExt cx="178" cy="192"/>
          </a:xfrm>
        </p:grpSpPr>
        <p:sp>
          <p:nvSpPr>
            <p:cNvPr id="23631" name="Oval 135"/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32" name="Text Box 136"/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 smtClean="0">
                  <a:latin typeface="Arial" charset="0"/>
                  <a:cs typeface="+mn-cs"/>
                </a:rPr>
                <a:t>1</a:t>
              </a:r>
            </a:p>
          </p:txBody>
        </p:sp>
      </p:grpSp>
      <p:grpSp>
        <p:nvGrpSpPr>
          <p:cNvPr id="60433" name="Group 137"/>
          <p:cNvGrpSpPr>
            <a:grpSpLocks/>
          </p:cNvGrpSpPr>
          <p:nvPr/>
        </p:nvGrpSpPr>
        <p:grpSpPr bwMode="auto">
          <a:xfrm>
            <a:off x="2811463" y="2746375"/>
            <a:ext cx="282575" cy="304800"/>
            <a:chOff x="1851" y="2490"/>
            <a:chExt cx="178" cy="192"/>
          </a:xfrm>
        </p:grpSpPr>
        <p:sp>
          <p:nvSpPr>
            <p:cNvPr id="23629" name="Oval 138"/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30" name="Text Box 139"/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 smtClean="0">
                  <a:latin typeface="Arial" charset="0"/>
                  <a:cs typeface="+mn-cs"/>
                </a:rPr>
                <a:t>2</a:t>
              </a:r>
            </a:p>
          </p:txBody>
        </p:sp>
      </p:grpSp>
      <p:grpSp>
        <p:nvGrpSpPr>
          <p:cNvPr id="60434" name="Group 140"/>
          <p:cNvGrpSpPr>
            <a:grpSpLocks/>
          </p:cNvGrpSpPr>
          <p:nvPr/>
        </p:nvGrpSpPr>
        <p:grpSpPr bwMode="auto">
          <a:xfrm>
            <a:off x="3097213" y="2852738"/>
            <a:ext cx="282575" cy="304800"/>
            <a:chOff x="1851" y="2490"/>
            <a:chExt cx="178" cy="192"/>
          </a:xfrm>
        </p:grpSpPr>
        <p:sp>
          <p:nvSpPr>
            <p:cNvPr id="23627" name="Oval 141"/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28" name="Text Box 142"/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 smtClean="0">
                  <a:latin typeface="Arial" charset="0"/>
                  <a:cs typeface="+mn-cs"/>
                </a:rPr>
                <a:t>3</a:t>
              </a:r>
            </a:p>
          </p:txBody>
        </p:sp>
      </p:grpSp>
      <p:grpSp>
        <p:nvGrpSpPr>
          <p:cNvPr id="60435" name="Group 143"/>
          <p:cNvGrpSpPr>
            <a:grpSpLocks/>
          </p:cNvGrpSpPr>
          <p:nvPr/>
        </p:nvGrpSpPr>
        <p:grpSpPr bwMode="auto">
          <a:xfrm>
            <a:off x="1731963" y="2462213"/>
            <a:ext cx="282575" cy="304800"/>
            <a:chOff x="1255" y="3461"/>
            <a:chExt cx="178" cy="192"/>
          </a:xfrm>
        </p:grpSpPr>
        <p:sp>
          <p:nvSpPr>
            <p:cNvPr id="23625" name="Oval 144"/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26" name="Text Box 145"/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 smtClean="0">
                  <a:latin typeface="Arial" charset="0"/>
                  <a:cs typeface="+mn-cs"/>
                </a:rPr>
                <a:t>1</a:t>
              </a:r>
            </a:p>
          </p:txBody>
        </p:sp>
      </p:grpSp>
      <p:sp>
        <p:nvSpPr>
          <p:cNvPr id="23573" name="Text Box 146"/>
          <p:cNvSpPr txBox="1">
            <a:spLocks noChangeArrowheads="1"/>
          </p:cNvSpPr>
          <p:nvPr/>
        </p:nvSpPr>
        <p:spPr bwMode="auto">
          <a:xfrm>
            <a:off x="265113" y="3703638"/>
            <a:ext cx="4116387" cy="184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i="1" u="sng" dirty="0" smtClean="0">
                <a:solidFill>
                  <a:srgbClr val="C00000"/>
                </a:solidFill>
                <a:latin typeface="Gill Sans MT" charset="0"/>
                <a:cs typeface="+mn-cs"/>
              </a:rPr>
              <a:t>passive scanning:</a:t>
            </a:r>
            <a:r>
              <a:rPr lang="en-US" sz="2400" u="sng" dirty="0" smtClean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dirty="0" smtClean="0">
                <a:latin typeface="Gill Sans MT" charset="0"/>
                <a:cs typeface="+mn-cs"/>
              </a:rPr>
              <a:t>beacon frames sent from APs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dirty="0" smtClean="0">
                <a:latin typeface="Gill Sans MT" charset="0"/>
                <a:cs typeface="+mn-cs"/>
              </a:rPr>
              <a:t>association Request frame sent: H1 to selected AP 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dirty="0" smtClean="0">
                <a:latin typeface="Gill Sans MT" charset="0"/>
                <a:cs typeface="+mn-cs"/>
              </a:rPr>
              <a:t>association Response frame sent from  selected AP to H1</a:t>
            </a:r>
          </a:p>
        </p:txBody>
      </p:sp>
      <p:grpSp>
        <p:nvGrpSpPr>
          <p:cNvPr id="60437" name="Group 361"/>
          <p:cNvGrpSpPr>
            <a:grpSpLocks/>
          </p:cNvGrpSpPr>
          <p:nvPr/>
        </p:nvGrpSpPr>
        <p:grpSpPr bwMode="auto">
          <a:xfrm>
            <a:off x="1260475" y="2092325"/>
            <a:ext cx="649288" cy="561975"/>
            <a:chOff x="2967" y="478"/>
            <a:chExt cx="788" cy="625"/>
          </a:xfrm>
        </p:grpSpPr>
        <p:pic>
          <p:nvPicPr>
            <p:cNvPr id="6048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38" name="Group 361"/>
          <p:cNvGrpSpPr>
            <a:grpSpLocks/>
          </p:cNvGrpSpPr>
          <p:nvPr/>
        </p:nvGrpSpPr>
        <p:grpSpPr bwMode="auto">
          <a:xfrm>
            <a:off x="3170238" y="2112963"/>
            <a:ext cx="649287" cy="561975"/>
            <a:chOff x="2967" y="478"/>
            <a:chExt cx="788" cy="625"/>
          </a:xfrm>
        </p:grpSpPr>
        <p:pic>
          <p:nvPicPr>
            <p:cNvPr id="60484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5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39" name="Group 356"/>
          <p:cNvGrpSpPr>
            <a:grpSpLocks/>
          </p:cNvGrpSpPr>
          <p:nvPr/>
        </p:nvGrpSpPr>
        <p:grpSpPr bwMode="auto">
          <a:xfrm>
            <a:off x="2205038" y="2519363"/>
            <a:ext cx="436562" cy="498475"/>
            <a:chOff x="313" y="1497"/>
            <a:chExt cx="1152" cy="1014"/>
          </a:xfrm>
        </p:grpSpPr>
        <p:pic>
          <p:nvPicPr>
            <p:cNvPr id="60482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3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618038" y="1390650"/>
            <a:ext cx="4297362" cy="4976813"/>
            <a:chOff x="4618038" y="1390650"/>
            <a:chExt cx="4297362" cy="4976356"/>
          </a:xfrm>
        </p:grpSpPr>
        <p:sp>
          <p:nvSpPr>
            <p:cNvPr id="23579" name="Oval 6"/>
            <p:cNvSpPr>
              <a:spLocks noChangeArrowheads="1"/>
            </p:cNvSpPr>
            <p:nvPr/>
          </p:nvSpPr>
          <p:spPr bwMode="auto">
            <a:xfrm>
              <a:off x="6580188" y="1455732"/>
              <a:ext cx="2335212" cy="2223883"/>
            </a:xfrm>
            <a:prstGeom prst="ellipse">
              <a:avLst/>
            </a:prstGeom>
            <a:solidFill>
              <a:srgbClr val="00CCFF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cs typeface="+mn-cs"/>
              </a:endParaRPr>
            </a:p>
          </p:txBody>
        </p:sp>
        <p:sp>
          <p:nvSpPr>
            <p:cNvPr id="23580" name="Oval 7"/>
            <p:cNvSpPr>
              <a:spLocks noChangeArrowheads="1"/>
            </p:cNvSpPr>
            <p:nvPr/>
          </p:nvSpPr>
          <p:spPr bwMode="auto">
            <a:xfrm>
              <a:off x="4724400" y="1390650"/>
              <a:ext cx="2335213" cy="2223884"/>
            </a:xfrm>
            <a:prstGeom prst="ellipse">
              <a:avLst/>
            </a:prstGeom>
            <a:solidFill>
              <a:srgbClr val="00CCFF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23581" name="Text Box 8"/>
            <p:cNvSpPr txBox="1">
              <a:spLocks noChangeArrowheads="1"/>
            </p:cNvSpPr>
            <p:nvPr/>
          </p:nvSpPr>
          <p:spPr bwMode="auto">
            <a:xfrm>
              <a:off x="7961313" y="2406557"/>
              <a:ext cx="623887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AP 2</a:t>
              </a:r>
            </a:p>
          </p:txBody>
        </p:sp>
        <p:sp>
          <p:nvSpPr>
            <p:cNvPr id="23582" name="Text Box 9"/>
            <p:cNvSpPr txBox="1">
              <a:spLocks noChangeArrowheads="1"/>
            </p:cNvSpPr>
            <p:nvPr/>
          </p:nvSpPr>
          <p:spPr bwMode="auto">
            <a:xfrm>
              <a:off x="6211888" y="2162104"/>
              <a:ext cx="184150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1600" dirty="0" smtClean="0">
                <a:latin typeface="Arial" charset="0"/>
                <a:cs typeface="+mn-cs"/>
              </a:endParaRPr>
            </a:p>
          </p:txBody>
        </p:sp>
        <p:sp>
          <p:nvSpPr>
            <p:cNvPr id="23583" name="Text Box 10"/>
            <p:cNvSpPr txBox="1">
              <a:spLocks noChangeArrowheads="1"/>
            </p:cNvSpPr>
            <p:nvPr/>
          </p:nvSpPr>
          <p:spPr bwMode="auto">
            <a:xfrm>
              <a:off x="5289550" y="2590690"/>
              <a:ext cx="623888" cy="338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AP 1</a:t>
              </a:r>
            </a:p>
          </p:txBody>
        </p:sp>
        <p:sp>
          <p:nvSpPr>
            <p:cNvPr id="23584" name="Text Box 11"/>
            <p:cNvSpPr txBox="1">
              <a:spLocks noChangeArrowheads="1"/>
            </p:cNvSpPr>
            <p:nvPr/>
          </p:nvSpPr>
          <p:spPr bwMode="auto">
            <a:xfrm>
              <a:off x="6577013" y="3178011"/>
              <a:ext cx="446087" cy="338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H1</a:t>
              </a:r>
            </a:p>
          </p:txBody>
        </p:sp>
        <p:sp>
          <p:nvSpPr>
            <p:cNvPr id="23585" name="Text Box 12"/>
            <p:cNvSpPr txBox="1">
              <a:spLocks noChangeArrowheads="1"/>
            </p:cNvSpPr>
            <p:nvPr/>
          </p:nvSpPr>
          <p:spPr bwMode="auto">
            <a:xfrm>
              <a:off x="8218488" y="2981179"/>
              <a:ext cx="184150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1600" dirty="0" smtClean="0">
                <a:latin typeface="Arial" charset="0"/>
                <a:cs typeface="+mn-cs"/>
              </a:endParaRPr>
            </a:p>
          </p:txBody>
        </p:sp>
        <p:sp>
          <p:nvSpPr>
            <p:cNvPr id="23586" name="Text Box 13"/>
            <p:cNvSpPr txBox="1">
              <a:spLocks noChangeArrowheads="1"/>
            </p:cNvSpPr>
            <p:nvPr/>
          </p:nvSpPr>
          <p:spPr bwMode="auto">
            <a:xfrm>
              <a:off x="7367588" y="1512877"/>
              <a:ext cx="766762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BBS 2</a:t>
              </a:r>
            </a:p>
          </p:txBody>
        </p:sp>
        <p:sp>
          <p:nvSpPr>
            <p:cNvPr id="23587" name="Text Box 14"/>
            <p:cNvSpPr txBox="1">
              <a:spLocks noChangeArrowheads="1"/>
            </p:cNvSpPr>
            <p:nvPr/>
          </p:nvSpPr>
          <p:spPr bwMode="auto">
            <a:xfrm>
              <a:off x="5551488" y="1462081"/>
              <a:ext cx="765175" cy="338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BBS 1</a:t>
              </a:r>
            </a:p>
          </p:txBody>
        </p:sp>
        <p:sp>
          <p:nvSpPr>
            <p:cNvPr id="60451" name="Freeform 56"/>
            <p:cNvSpPr>
              <a:spLocks/>
            </p:cNvSpPr>
            <p:nvPr/>
          </p:nvSpPr>
          <p:spPr bwMode="auto">
            <a:xfrm>
              <a:off x="6837363" y="2466975"/>
              <a:ext cx="869950" cy="225425"/>
            </a:xfrm>
            <a:custGeom>
              <a:avLst/>
              <a:gdLst>
                <a:gd name="T0" fmla="*/ 0 w 548"/>
                <a:gd name="T1" fmla="*/ 2147483647 h 142"/>
                <a:gd name="T2" fmla="*/ 0 w 548"/>
                <a:gd name="T3" fmla="*/ 0 h 142"/>
                <a:gd name="T4" fmla="*/ 2147483647 w 548"/>
                <a:gd name="T5" fmla="*/ 0 h 1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142">
                  <a:moveTo>
                    <a:pt x="0" y="142"/>
                  </a:moveTo>
                  <a:lnTo>
                    <a:pt x="0" y="0"/>
                  </a:lnTo>
                  <a:lnTo>
                    <a:pt x="54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89" name="Line 57"/>
            <p:cNvSpPr>
              <a:spLocks noChangeShapeType="1"/>
            </p:cNvSpPr>
            <p:nvPr/>
          </p:nvSpPr>
          <p:spPr bwMode="auto">
            <a:xfrm flipH="1">
              <a:off x="6011863" y="2466876"/>
              <a:ext cx="823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0" name="Line 58"/>
            <p:cNvSpPr>
              <a:spLocks noChangeShapeType="1"/>
            </p:cNvSpPr>
            <p:nvPr/>
          </p:nvSpPr>
          <p:spPr bwMode="auto">
            <a:xfrm>
              <a:off x="6073775" y="2543069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1" name="Line 59"/>
            <p:cNvSpPr>
              <a:spLocks noChangeShapeType="1"/>
            </p:cNvSpPr>
            <p:nvPr/>
          </p:nvSpPr>
          <p:spPr bwMode="auto">
            <a:xfrm flipH="1">
              <a:off x="6961188" y="2558943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2" name="Line 60"/>
            <p:cNvSpPr>
              <a:spLocks noChangeShapeType="1"/>
            </p:cNvSpPr>
            <p:nvPr/>
          </p:nvSpPr>
          <p:spPr bwMode="auto">
            <a:xfrm flipH="1">
              <a:off x="7159625" y="2890700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3" name="Line 61"/>
            <p:cNvSpPr>
              <a:spLocks noChangeShapeType="1"/>
            </p:cNvSpPr>
            <p:nvPr/>
          </p:nvSpPr>
          <p:spPr bwMode="auto">
            <a:xfrm flipV="1">
              <a:off x="7115175" y="2711329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0457" name="Group 62"/>
            <p:cNvGrpSpPr>
              <a:grpSpLocks/>
            </p:cNvGrpSpPr>
            <p:nvPr/>
          </p:nvGrpSpPr>
          <p:grpSpPr bwMode="auto">
            <a:xfrm>
              <a:off x="6686550" y="2295525"/>
              <a:ext cx="282575" cy="304800"/>
              <a:chOff x="1255" y="3461"/>
              <a:chExt cx="178" cy="192"/>
            </a:xfrm>
          </p:grpSpPr>
          <p:sp>
            <p:nvSpPr>
              <p:cNvPr id="23617" name="Oval 63"/>
              <p:cNvSpPr>
                <a:spLocks noChangeArrowheads="1"/>
              </p:cNvSpPr>
              <p:nvPr/>
            </p:nvSpPr>
            <p:spPr bwMode="auto">
              <a:xfrm>
                <a:off x="1274" y="349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8" name="Text Box 64"/>
              <p:cNvSpPr txBox="1">
                <a:spLocks noChangeArrowheads="1"/>
              </p:cNvSpPr>
              <p:nvPr/>
            </p:nvSpPr>
            <p:spPr bwMode="auto">
              <a:xfrm>
                <a:off x="1255" y="346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 smtClean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60458" name="Group 65"/>
            <p:cNvGrpSpPr>
              <a:grpSpLocks/>
            </p:cNvGrpSpPr>
            <p:nvPr/>
          </p:nvGrpSpPr>
          <p:grpSpPr bwMode="auto">
            <a:xfrm>
              <a:off x="7258050" y="2492375"/>
              <a:ext cx="282575" cy="304800"/>
              <a:chOff x="1851" y="2490"/>
              <a:chExt cx="178" cy="192"/>
            </a:xfrm>
          </p:grpSpPr>
          <p:sp>
            <p:nvSpPr>
              <p:cNvPr id="23615" name="Oval 66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6" name="Text Box 67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 smtClean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60459" name="Group 68"/>
            <p:cNvGrpSpPr>
              <a:grpSpLocks/>
            </p:cNvGrpSpPr>
            <p:nvPr/>
          </p:nvGrpSpPr>
          <p:grpSpPr bwMode="auto">
            <a:xfrm>
              <a:off x="6180138" y="2509838"/>
              <a:ext cx="282575" cy="304800"/>
              <a:chOff x="1851" y="2490"/>
              <a:chExt cx="178" cy="192"/>
            </a:xfrm>
          </p:grpSpPr>
          <p:sp>
            <p:nvSpPr>
              <p:cNvPr id="23613" name="Oval 69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4" name="Text Box 70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 smtClean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60460" name="Group 71"/>
            <p:cNvGrpSpPr>
              <a:grpSpLocks/>
            </p:cNvGrpSpPr>
            <p:nvPr/>
          </p:nvGrpSpPr>
          <p:grpSpPr bwMode="auto">
            <a:xfrm>
              <a:off x="7200900" y="2735263"/>
              <a:ext cx="282575" cy="304800"/>
              <a:chOff x="1851" y="2490"/>
              <a:chExt cx="178" cy="192"/>
            </a:xfrm>
          </p:grpSpPr>
          <p:sp>
            <p:nvSpPr>
              <p:cNvPr id="23611" name="Oval 72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2" name="Text Box 73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 smtClean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60461" name="Group 74"/>
            <p:cNvGrpSpPr>
              <a:grpSpLocks/>
            </p:cNvGrpSpPr>
            <p:nvPr/>
          </p:nvGrpSpPr>
          <p:grpSpPr bwMode="auto">
            <a:xfrm>
              <a:off x="7489825" y="2827338"/>
              <a:ext cx="282575" cy="304800"/>
              <a:chOff x="1851" y="2490"/>
              <a:chExt cx="178" cy="192"/>
            </a:xfrm>
          </p:grpSpPr>
          <p:sp>
            <p:nvSpPr>
              <p:cNvPr id="23609" name="Oval 75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0" name="Text Box 76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 smtClean="0">
                    <a:latin typeface="Arial" charset="0"/>
                    <a:cs typeface="+mn-cs"/>
                  </a:rPr>
                  <a:t>4</a:t>
                </a:r>
              </a:p>
            </p:txBody>
          </p:sp>
        </p:grpSp>
        <p:sp>
          <p:nvSpPr>
            <p:cNvPr id="23599" name="Text Box 77"/>
            <p:cNvSpPr txBox="1">
              <a:spLocks noChangeArrowheads="1"/>
            </p:cNvSpPr>
            <p:nvPr/>
          </p:nvSpPr>
          <p:spPr bwMode="auto">
            <a:xfrm>
              <a:off x="4618038" y="3689139"/>
              <a:ext cx="3962400" cy="2677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i="1" u="sng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active  scanning</a:t>
              </a:r>
              <a:r>
                <a:rPr lang="en-US" sz="2400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: 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Probe Request frame broadcast from H1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Probe Response frames sent from APs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Association Request frame sent: H1 to selected AP 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Association Response frame sent from selected AP to H1</a:t>
              </a:r>
            </a:p>
          </p:txBody>
        </p:sp>
        <p:grpSp>
          <p:nvGrpSpPr>
            <p:cNvPr id="60463" name="Group 361"/>
            <p:cNvGrpSpPr>
              <a:grpSpLocks/>
            </p:cNvGrpSpPr>
            <p:nvPr/>
          </p:nvGrpSpPr>
          <p:grpSpPr bwMode="auto">
            <a:xfrm>
              <a:off x="5557520" y="2062480"/>
              <a:ext cx="650240" cy="561340"/>
              <a:chOff x="2967" y="478"/>
              <a:chExt cx="788" cy="625"/>
            </a:xfrm>
          </p:grpSpPr>
          <p:pic>
            <p:nvPicPr>
              <p:cNvPr id="60470" name="Picture 358" descr="access_point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71" name="Picture 360" descr="antenna_radiation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0464" name="Group 361"/>
            <p:cNvGrpSpPr>
              <a:grpSpLocks/>
            </p:cNvGrpSpPr>
            <p:nvPr/>
          </p:nvGrpSpPr>
          <p:grpSpPr bwMode="auto">
            <a:xfrm>
              <a:off x="7599680" y="2001520"/>
              <a:ext cx="650240" cy="561340"/>
              <a:chOff x="2967" y="478"/>
              <a:chExt cx="788" cy="625"/>
            </a:xfrm>
          </p:grpSpPr>
          <p:pic>
            <p:nvPicPr>
              <p:cNvPr id="60468" name="Picture 358" descr="access_point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69" name="Picture 360" descr="antenna_radiation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0465" name="Group 356"/>
            <p:cNvGrpSpPr>
              <a:grpSpLocks/>
            </p:cNvGrpSpPr>
            <p:nvPr/>
          </p:nvGrpSpPr>
          <p:grpSpPr bwMode="auto">
            <a:xfrm>
              <a:off x="6532880" y="2590799"/>
              <a:ext cx="436880" cy="497841"/>
              <a:chOff x="313" y="1497"/>
              <a:chExt cx="1152" cy="1014"/>
            </a:xfrm>
          </p:grpSpPr>
          <p:pic>
            <p:nvPicPr>
              <p:cNvPr id="6046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67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60441" name="Picture 17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318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8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27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IEEE 802.11: multiple access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60463"/>
            <a:ext cx="8188325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avoid collisions: 2</a:t>
            </a:r>
            <a:r>
              <a:rPr lang="en-US" sz="2400" baseline="30000" dirty="0">
                <a:latin typeface="Gill Sans MT" charset="0"/>
                <a:cs typeface="+mn-cs"/>
              </a:rPr>
              <a:t>+</a:t>
            </a:r>
            <a:r>
              <a:rPr lang="en-US" sz="2400" dirty="0">
                <a:latin typeface="Gill Sans MT" charset="0"/>
                <a:cs typeface="+mn-cs"/>
              </a:rPr>
              <a:t> nodes </a:t>
            </a:r>
            <a:r>
              <a:rPr lang="en-US" sz="2400" dirty="0">
                <a:latin typeface="Gill Sans MT" charset="0"/>
                <a:cs typeface="+mn-cs"/>
                <a:sym typeface="Symbol" charset="0"/>
              </a:rPr>
              <a:t>transmitting at same time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  <a:sym typeface="Symbol" charset="0"/>
              </a:rPr>
              <a:t>802.11: CSMA - sense before transmitting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don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t collide with ongoing transmission by other node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802.11: </a:t>
            </a:r>
            <a:r>
              <a:rPr lang="en-US" sz="2400" i="1" dirty="0">
                <a:latin typeface="Gill Sans MT" charset="0"/>
                <a:cs typeface="+mn-cs"/>
              </a:rPr>
              <a:t>no</a:t>
            </a:r>
            <a:r>
              <a:rPr lang="en-US" sz="2400" dirty="0">
                <a:latin typeface="Gill Sans MT" charset="0"/>
                <a:cs typeface="+mn-cs"/>
              </a:rPr>
              <a:t> collision detection!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difficult to receive (sense collisions) when transmitting due to weak received signals (fading)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can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t sense all collisions in any case: hidden terminal, fading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goal: </a:t>
            </a: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avoid collisions</a:t>
            </a:r>
            <a:r>
              <a:rPr lang="en-US" sz="2000" i="1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sz="2000" dirty="0">
                <a:latin typeface="Gill Sans MT" charset="0"/>
              </a:rPr>
              <a:t> CSMA/C(ollision)A(voidance)</a:t>
            </a:r>
            <a:endParaRPr lang="en-US" sz="2000" dirty="0">
              <a:solidFill>
                <a:srgbClr val="FF0000"/>
              </a:solidFill>
              <a:latin typeface="Gill Sans MT" charset="0"/>
            </a:endParaRPr>
          </a:p>
        </p:txBody>
      </p:sp>
      <p:sp>
        <p:nvSpPr>
          <p:cNvPr id="63" name="Text Box 63"/>
          <p:cNvSpPr txBox="1">
            <a:spLocks noChangeArrowheads="1"/>
          </p:cNvSpPr>
          <p:nvPr/>
        </p:nvSpPr>
        <p:spPr bwMode="auto">
          <a:xfrm>
            <a:off x="5824538" y="6032500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 smtClean="0">
                <a:latin typeface="Arial" charset="0"/>
                <a:cs typeface="Arial" charset="0"/>
              </a:rPr>
              <a:t>space</a:t>
            </a:r>
          </a:p>
        </p:txBody>
      </p:sp>
      <p:grpSp>
        <p:nvGrpSpPr>
          <p:cNvPr id="62470" name="Group 1"/>
          <p:cNvGrpSpPr>
            <a:grpSpLocks/>
          </p:cNvGrpSpPr>
          <p:nvPr/>
        </p:nvGrpSpPr>
        <p:grpSpPr bwMode="auto">
          <a:xfrm>
            <a:off x="1371600" y="4664075"/>
            <a:ext cx="2273300" cy="1028700"/>
            <a:chOff x="576580" y="4516120"/>
            <a:chExt cx="3170330" cy="1491615"/>
          </a:xfrm>
        </p:grpSpPr>
        <p:grpSp>
          <p:nvGrpSpPr>
            <p:cNvPr id="62494" name="Group 356"/>
            <p:cNvGrpSpPr>
              <a:grpSpLocks/>
            </p:cNvGrpSpPr>
            <p:nvPr/>
          </p:nvGrpSpPr>
          <p:grpSpPr bwMode="auto">
            <a:xfrm>
              <a:off x="2042160" y="4673600"/>
              <a:ext cx="627380" cy="643255"/>
              <a:chOff x="313" y="1497"/>
              <a:chExt cx="1152" cy="1014"/>
            </a:xfrm>
          </p:grpSpPr>
          <p:pic>
            <p:nvPicPr>
              <p:cNvPr id="62507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8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2495" name="Freeform 7"/>
            <p:cNvSpPr>
              <a:spLocks/>
            </p:cNvSpPr>
            <p:nvPr/>
          </p:nvSpPr>
          <p:spPr bwMode="auto">
            <a:xfrm>
              <a:off x="576580" y="4516120"/>
              <a:ext cx="2020888" cy="1085850"/>
            </a:xfrm>
            <a:custGeom>
              <a:avLst/>
              <a:gdLst>
                <a:gd name="T0" fmla="*/ 2147483647 w 1273"/>
                <a:gd name="T1" fmla="*/ 2147483647 h 684"/>
                <a:gd name="T2" fmla="*/ 2147483647 w 1273"/>
                <a:gd name="T3" fmla="*/ 0 h 684"/>
                <a:gd name="T4" fmla="*/ 2147483647 w 1273"/>
                <a:gd name="T5" fmla="*/ 2147483647 h 684"/>
                <a:gd name="T6" fmla="*/ 2147483647 w 1273"/>
                <a:gd name="T7" fmla="*/ 2147483647 h 684"/>
                <a:gd name="T8" fmla="*/ 2147483647 w 1273"/>
                <a:gd name="T9" fmla="*/ 2147483647 h 684"/>
                <a:gd name="T10" fmla="*/ 2147483647 w 1273"/>
                <a:gd name="T11" fmla="*/ 2147483647 h 684"/>
                <a:gd name="T12" fmla="*/ 2147483647 w 1273"/>
                <a:gd name="T13" fmla="*/ 2147483647 h 684"/>
                <a:gd name="T14" fmla="*/ 2147483647 w 1273"/>
                <a:gd name="T15" fmla="*/ 2147483647 h 684"/>
                <a:gd name="T16" fmla="*/ 2147483647 w 1273"/>
                <a:gd name="T17" fmla="*/ 2147483647 h 684"/>
                <a:gd name="T18" fmla="*/ 0 w 1273"/>
                <a:gd name="T19" fmla="*/ 2147483647 h 6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609" name="Line 26"/>
            <p:cNvSpPr>
              <a:spLocks noChangeShapeType="1"/>
            </p:cNvSpPr>
            <p:nvPr/>
          </p:nvSpPr>
          <p:spPr bwMode="auto">
            <a:xfrm flipV="1">
              <a:off x="1849583" y="5731510"/>
              <a:ext cx="998476" cy="1680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610" name="Line 27"/>
            <p:cNvSpPr>
              <a:spLocks noChangeShapeType="1"/>
            </p:cNvSpPr>
            <p:nvPr/>
          </p:nvSpPr>
          <p:spPr bwMode="auto">
            <a:xfrm>
              <a:off x="2522614" y="5250419"/>
              <a:ext cx="407361" cy="3222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611" name="Text Box 28"/>
            <p:cNvSpPr txBox="1">
              <a:spLocks noChangeArrowheads="1"/>
            </p:cNvSpPr>
            <p:nvPr/>
          </p:nvSpPr>
          <p:spPr bwMode="auto">
            <a:xfrm>
              <a:off x="968444" y="5623323"/>
              <a:ext cx="305521" cy="306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4612" name="Text Box 29"/>
            <p:cNvSpPr txBox="1">
              <a:spLocks noChangeArrowheads="1"/>
            </p:cNvSpPr>
            <p:nvPr/>
          </p:nvSpPr>
          <p:spPr bwMode="auto">
            <a:xfrm>
              <a:off x="3441389" y="5395436"/>
              <a:ext cx="305521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4613" name="Text Box 30"/>
            <p:cNvSpPr txBox="1">
              <a:spLocks noChangeArrowheads="1"/>
            </p:cNvSpPr>
            <p:nvPr/>
          </p:nvSpPr>
          <p:spPr bwMode="auto">
            <a:xfrm>
              <a:off x="2620027" y="4691063"/>
              <a:ext cx="314376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62501" name="Group 356"/>
            <p:cNvGrpSpPr>
              <a:grpSpLocks/>
            </p:cNvGrpSpPr>
            <p:nvPr/>
          </p:nvGrpSpPr>
          <p:grpSpPr bwMode="auto">
            <a:xfrm>
              <a:off x="2804160" y="5222240"/>
              <a:ext cx="627380" cy="643255"/>
              <a:chOff x="313" y="1497"/>
              <a:chExt cx="1152" cy="1014"/>
            </a:xfrm>
          </p:grpSpPr>
          <p:pic>
            <p:nvPicPr>
              <p:cNvPr id="6250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502" name="Group 356"/>
            <p:cNvGrpSpPr>
              <a:grpSpLocks/>
            </p:cNvGrpSpPr>
            <p:nvPr/>
          </p:nvGrpSpPr>
          <p:grpSpPr bwMode="auto">
            <a:xfrm>
              <a:off x="1280160" y="5364480"/>
              <a:ext cx="627380" cy="643255"/>
              <a:chOff x="313" y="1497"/>
              <a:chExt cx="1152" cy="1014"/>
            </a:xfrm>
          </p:grpSpPr>
          <p:pic>
            <p:nvPicPr>
              <p:cNvPr id="62503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4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62471" name="Group 2"/>
          <p:cNvGrpSpPr>
            <a:grpSpLocks/>
          </p:cNvGrpSpPr>
          <p:nvPr/>
        </p:nvGrpSpPr>
        <p:grpSpPr bwMode="auto">
          <a:xfrm>
            <a:off x="4724400" y="4460875"/>
            <a:ext cx="2809875" cy="1536700"/>
            <a:chOff x="4821555" y="4226560"/>
            <a:chExt cx="3545890" cy="2024698"/>
          </a:xfrm>
        </p:grpSpPr>
        <p:sp>
          <p:nvSpPr>
            <p:cNvPr id="24586" name="Text Box 47"/>
            <p:cNvSpPr txBox="1">
              <a:spLocks noChangeArrowheads="1"/>
            </p:cNvSpPr>
            <p:nvPr/>
          </p:nvSpPr>
          <p:spPr bwMode="auto">
            <a:xfrm>
              <a:off x="4821555" y="4395983"/>
              <a:ext cx="30450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4587" name="Text Box 48"/>
            <p:cNvSpPr txBox="1">
              <a:spLocks noChangeArrowheads="1"/>
            </p:cNvSpPr>
            <p:nvPr/>
          </p:nvSpPr>
          <p:spPr bwMode="auto">
            <a:xfrm>
              <a:off x="6730727" y="4391799"/>
              <a:ext cx="32854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4588" name="Text Box 49"/>
            <p:cNvSpPr txBox="1">
              <a:spLocks noChangeArrowheads="1"/>
            </p:cNvSpPr>
            <p:nvPr/>
          </p:nvSpPr>
          <p:spPr bwMode="auto">
            <a:xfrm>
              <a:off x="7912690" y="4435723"/>
              <a:ext cx="314522" cy="307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24589" name="Text Box 55"/>
            <p:cNvSpPr txBox="1">
              <a:spLocks noChangeArrowheads="1"/>
            </p:cNvSpPr>
            <p:nvPr/>
          </p:nvSpPr>
          <p:spPr bwMode="auto">
            <a:xfrm>
              <a:off x="4893675" y="5222176"/>
              <a:ext cx="827375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sz="120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2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2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24590" name="Line 60"/>
            <p:cNvSpPr>
              <a:spLocks noChangeShapeType="1"/>
            </p:cNvSpPr>
            <p:nvPr/>
          </p:nvSpPr>
          <p:spPr bwMode="auto">
            <a:xfrm>
              <a:off x="4955779" y="6251258"/>
              <a:ext cx="3265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591" name="Line 61"/>
            <p:cNvSpPr>
              <a:spLocks noChangeShapeType="1"/>
            </p:cNvSpPr>
            <p:nvPr/>
          </p:nvSpPr>
          <p:spPr bwMode="auto">
            <a:xfrm>
              <a:off x="4901688" y="5071579"/>
              <a:ext cx="0" cy="11378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479" name="Freeform 62"/>
            <p:cNvSpPr>
              <a:spLocks/>
            </p:cNvSpPr>
            <p:nvPr/>
          </p:nvSpPr>
          <p:spPr bwMode="auto">
            <a:xfrm>
              <a:off x="4985068" y="5127308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2480" name="Freeform 65"/>
            <p:cNvSpPr>
              <a:spLocks/>
            </p:cNvSpPr>
            <p:nvPr/>
          </p:nvSpPr>
          <p:spPr bwMode="auto">
            <a:xfrm flipH="1">
              <a:off x="5080318" y="5097145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594" name="Text Box 66"/>
            <p:cNvSpPr txBox="1">
              <a:spLocks noChangeArrowheads="1"/>
            </p:cNvSpPr>
            <p:nvPr/>
          </p:nvSpPr>
          <p:spPr bwMode="auto">
            <a:xfrm>
              <a:off x="7522041" y="5151061"/>
              <a:ext cx="845404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solidFill>
                    <a:schemeClr val="accent2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sz="1200" smtClean="0">
                  <a:solidFill>
                    <a:schemeClr val="accent2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200" dirty="0" smtClean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200" dirty="0" smtClean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24595" name="Line 67"/>
            <p:cNvSpPr>
              <a:spLocks noChangeShapeType="1"/>
            </p:cNvSpPr>
            <p:nvPr/>
          </p:nvSpPr>
          <p:spPr bwMode="auto">
            <a:xfrm flipH="1">
              <a:off x="5282320" y="4958631"/>
              <a:ext cx="26044" cy="1263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596" name="Line 68"/>
            <p:cNvSpPr>
              <a:spLocks noChangeShapeType="1"/>
            </p:cNvSpPr>
            <p:nvPr/>
          </p:nvSpPr>
          <p:spPr bwMode="auto">
            <a:xfrm>
              <a:off x="6502348" y="5027655"/>
              <a:ext cx="0" cy="12068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597" name="Line 69"/>
            <p:cNvSpPr>
              <a:spLocks noChangeShapeType="1"/>
            </p:cNvSpPr>
            <p:nvPr/>
          </p:nvSpPr>
          <p:spPr bwMode="auto">
            <a:xfrm>
              <a:off x="7584145" y="5010922"/>
              <a:ext cx="0" cy="11817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2485" name="Group 356"/>
            <p:cNvGrpSpPr>
              <a:grpSpLocks/>
            </p:cNvGrpSpPr>
            <p:nvPr/>
          </p:nvGrpSpPr>
          <p:grpSpPr bwMode="auto">
            <a:xfrm>
              <a:off x="5008880" y="4257040"/>
              <a:ext cx="627380" cy="643255"/>
              <a:chOff x="313" y="1497"/>
              <a:chExt cx="1152" cy="1014"/>
            </a:xfrm>
          </p:grpSpPr>
          <p:pic>
            <p:nvPicPr>
              <p:cNvPr id="6249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9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486" name="Group 356"/>
            <p:cNvGrpSpPr>
              <a:grpSpLocks/>
            </p:cNvGrpSpPr>
            <p:nvPr/>
          </p:nvGrpSpPr>
          <p:grpSpPr bwMode="auto">
            <a:xfrm>
              <a:off x="6197600" y="4297680"/>
              <a:ext cx="627380" cy="643255"/>
              <a:chOff x="313" y="1497"/>
              <a:chExt cx="1152" cy="1014"/>
            </a:xfrm>
          </p:grpSpPr>
          <p:pic>
            <p:nvPicPr>
              <p:cNvPr id="6249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9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487" name="Group 356"/>
            <p:cNvGrpSpPr>
              <a:grpSpLocks/>
            </p:cNvGrpSpPr>
            <p:nvPr/>
          </p:nvGrpSpPr>
          <p:grpSpPr bwMode="auto">
            <a:xfrm>
              <a:off x="7274560" y="4226560"/>
              <a:ext cx="627380" cy="643255"/>
              <a:chOff x="313" y="1497"/>
              <a:chExt cx="1152" cy="1014"/>
            </a:xfrm>
          </p:grpSpPr>
          <p:pic>
            <p:nvPicPr>
              <p:cNvPr id="62488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89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62472" name="Picture 18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81438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8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57163"/>
            <a:ext cx="8220075" cy="950912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IEEE 802.11 MAC Protocol: CSMA/CA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1222375"/>
            <a:ext cx="5630863" cy="49530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802.11 sender</a:t>
            </a:r>
            <a:endParaRPr lang="en-US" sz="2400" i="1" dirty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1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if sense channel idle</a:t>
            </a:r>
            <a:r>
              <a:rPr lang="en-US" sz="2000" dirty="0">
                <a:latin typeface="Arial" charset="0"/>
                <a:cs typeface="Arial" charset="0"/>
              </a:rPr>
              <a:t> for </a:t>
            </a:r>
            <a:r>
              <a:rPr lang="en-US" sz="2000" b="1" dirty="0">
                <a:latin typeface="Arial" charset="0"/>
                <a:cs typeface="Arial" charset="0"/>
              </a:rPr>
              <a:t>DIFS</a:t>
            </a:r>
            <a:r>
              <a:rPr lang="en-US" sz="2000" dirty="0">
                <a:latin typeface="Arial" charset="0"/>
                <a:cs typeface="Arial" charset="0"/>
              </a:rPr>
              <a:t> 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then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transmit entire frame (no CD)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2 if sense channel busy then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start random backoff time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timer counts down while channel idle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transmit when timer expires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if no ACK, increase random backoff interval, repeat 2</a:t>
            </a:r>
          </a:p>
          <a:p>
            <a:pPr>
              <a:buFont typeface="Wingdings" charset="0"/>
              <a:buNone/>
              <a:defRPr/>
            </a:pPr>
            <a:r>
              <a:rPr lang="en-US" sz="24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802.11 receiver</a:t>
            </a:r>
            <a:endParaRPr lang="en-US" sz="2400" i="1" dirty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-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if frame received OK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solidFill>
                  <a:schemeClr val="accent2"/>
                </a:solidFill>
                <a:latin typeface="Arial" charset="0"/>
                <a:cs typeface="Arial" charset="0"/>
              </a:rPr>
              <a:t>   </a:t>
            </a:r>
            <a:r>
              <a:rPr lang="en-US" sz="2000" dirty="0">
                <a:latin typeface="Arial" charset="0"/>
                <a:cs typeface="Arial" charset="0"/>
              </a:rPr>
              <a:t>return ACK after </a:t>
            </a:r>
            <a:r>
              <a:rPr lang="en-US" sz="2000" b="1" dirty="0">
                <a:latin typeface="Arial" charset="0"/>
                <a:cs typeface="Arial" charset="0"/>
              </a:rPr>
              <a:t>SIFS </a:t>
            </a:r>
            <a:r>
              <a:rPr lang="en-US" sz="2000" dirty="0">
                <a:latin typeface="Arial" charset="0"/>
                <a:cs typeface="Arial" charset="0"/>
              </a:rPr>
              <a:t>(ACK needed due to hidden terminal problem) </a:t>
            </a:r>
            <a:endParaRPr lang="en-US" sz="2400" b="1" dirty="0">
              <a:latin typeface="Arial" charset="0"/>
              <a:cs typeface="Arial" charset="0"/>
            </a:endParaRPr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6432550" y="2270125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8351838" y="2257425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6022975" y="1912938"/>
            <a:ext cx="828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7861300" y="1922463"/>
            <a:ext cx="9144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receiver</a:t>
            </a:r>
          </a:p>
        </p:txBody>
      </p:sp>
      <p:grpSp>
        <p:nvGrpSpPr>
          <p:cNvPr id="354327" name="Group 23"/>
          <p:cNvGrpSpPr>
            <a:grpSpLocks/>
          </p:cNvGrpSpPr>
          <p:nvPr/>
        </p:nvGrpSpPr>
        <p:grpSpPr bwMode="auto">
          <a:xfrm>
            <a:off x="5737225" y="2566988"/>
            <a:ext cx="2616200" cy="1690687"/>
            <a:chOff x="3614" y="1617"/>
            <a:chExt cx="1648" cy="1065"/>
          </a:xfrm>
        </p:grpSpPr>
        <p:grpSp>
          <p:nvGrpSpPr>
            <p:cNvPr id="64529" name="Group 22"/>
            <p:cNvGrpSpPr>
              <a:grpSpLocks/>
            </p:cNvGrpSpPr>
            <p:nvPr/>
          </p:nvGrpSpPr>
          <p:grpSpPr bwMode="auto">
            <a:xfrm>
              <a:off x="3614" y="1617"/>
              <a:ext cx="424" cy="194"/>
              <a:chOff x="3614" y="1617"/>
              <a:chExt cx="424" cy="194"/>
            </a:xfrm>
          </p:grpSpPr>
          <p:sp>
            <p:nvSpPr>
              <p:cNvPr id="25622" name="AutoShape 11"/>
              <p:cNvSpPr>
                <a:spLocks/>
              </p:cNvSpPr>
              <p:nvPr/>
            </p:nvSpPr>
            <p:spPr bwMode="auto">
              <a:xfrm>
                <a:off x="3984" y="1620"/>
                <a:ext cx="54" cy="162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5623" name="Text Box 12"/>
              <p:cNvSpPr txBox="1">
                <a:spLocks noChangeArrowheads="1"/>
              </p:cNvSpPr>
              <p:nvPr/>
            </p:nvSpPr>
            <p:spPr bwMode="auto">
              <a:xfrm>
                <a:off x="3614" y="1617"/>
                <a:ext cx="37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dirty="0" smtClean="0">
                    <a:latin typeface="Arial" charset="0"/>
                    <a:cs typeface="Arial" charset="0"/>
                  </a:rPr>
                  <a:t>DIFS</a:t>
                </a:r>
              </a:p>
            </p:txBody>
          </p:sp>
        </p:grpSp>
        <p:grpSp>
          <p:nvGrpSpPr>
            <p:cNvPr id="64530" name="Group 20"/>
            <p:cNvGrpSpPr>
              <a:grpSpLocks/>
            </p:cNvGrpSpPr>
            <p:nvPr/>
          </p:nvGrpSpPr>
          <p:grpSpPr bwMode="auto">
            <a:xfrm>
              <a:off x="4050" y="1782"/>
              <a:ext cx="1212" cy="900"/>
              <a:chOff x="4050" y="1782"/>
              <a:chExt cx="1212" cy="900"/>
            </a:xfrm>
          </p:grpSpPr>
          <p:sp>
            <p:nvSpPr>
              <p:cNvPr id="64531" name="Freeform 13"/>
              <p:cNvSpPr>
                <a:spLocks/>
              </p:cNvSpPr>
              <p:nvPr/>
            </p:nvSpPr>
            <p:spPr bwMode="auto">
              <a:xfrm>
                <a:off x="4050" y="1782"/>
                <a:ext cx="1212" cy="900"/>
              </a:xfrm>
              <a:custGeom>
                <a:avLst/>
                <a:gdLst>
                  <a:gd name="T0" fmla="*/ 6 w 1212"/>
                  <a:gd name="T1" fmla="*/ 0 h 900"/>
                  <a:gd name="T2" fmla="*/ 1212 w 1212"/>
                  <a:gd name="T3" fmla="*/ 228 h 900"/>
                  <a:gd name="T4" fmla="*/ 1212 w 1212"/>
                  <a:gd name="T5" fmla="*/ 900 h 900"/>
                  <a:gd name="T6" fmla="*/ 0 w 1212"/>
                  <a:gd name="T7" fmla="*/ 660 h 900"/>
                  <a:gd name="T8" fmla="*/ 6 w 1212"/>
                  <a:gd name="T9" fmla="*/ 0 h 9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900">
                    <a:moveTo>
                      <a:pt x="6" y="0"/>
                    </a:moveTo>
                    <a:lnTo>
                      <a:pt x="1212" y="228"/>
                    </a:lnTo>
                    <a:lnTo>
                      <a:pt x="1212" y="900"/>
                    </a:lnTo>
                    <a:lnTo>
                      <a:pt x="0" y="66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21" name="Text Box 18"/>
              <p:cNvSpPr txBox="1">
                <a:spLocks noChangeArrowheads="1"/>
              </p:cNvSpPr>
              <p:nvPr/>
            </p:nvSpPr>
            <p:spPr bwMode="auto">
              <a:xfrm>
                <a:off x="4394" y="2108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data</a:t>
                </a:r>
              </a:p>
            </p:txBody>
          </p:sp>
        </p:grpSp>
      </p:grpSp>
      <p:grpSp>
        <p:nvGrpSpPr>
          <p:cNvPr id="354328" name="Group 24"/>
          <p:cNvGrpSpPr>
            <a:grpSpLocks/>
          </p:cNvGrpSpPr>
          <p:nvPr/>
        </p:nvGrpSpPr>
        <p:grpSpPr bwMode="auto">
          <a:xfrm>
            <a:off x="6419850" y="4267200"/>
            <a:ext cx="2511425" cy="923925"/>
            <a:chOff x="4044" y="2688"/>
            <a:chExt cx="1582" cy="582"/>
          </a:xfrm>
        </p:grpSpPr>
        <p:sp>
          <p:nvSpPr>
            <p:cNvPr id="25613" name="Text Box 14"/>
            <p:cNvSpPr txBox="1">
              <a:spLocks noChangeArrowheads="1"/>
            </p:cNvSpPr>
            <p:nvPr/>
          </p:nvSpPr>
          <p:spPr bwMode="auto">
            <a:xfrm>
              <a:off x="5258" y="2697"/>
              <a:ext cx="36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SIFS</a:t>
              </a:r>
            </a:p>
          </p:txBody>
        </p:sp>
        <p:sp>
          <p:nvSpPr>
            <p:cNvPr id="25614" name="AutoShape 15"/>
            <p:cNvSpPr>
              <a:spLocks/>
            </p:cNvSpPr>
            <p:nvPr/>
          </p:nvSpPr>
          <p:spPr bwMode="auto">
            <a:xfrm flipH="1">
              <a:off x="5262" y="2688"/>
              <a:ext cx="54" cy="162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64526" name="Group 21"/>
            <p:cNvGrpSpPr>
              <a:grpSpLocks/>
            </p:cNvGrpSpPr>
            <p:nvPr/>
          </p:nvGrpSpPr>
          <p:grpSpPr bwMode="auto">
            <a:xfrm>
              <a:off x="4044" y="2856"/>
              <a:ext cx="1212" cy="414"/>
              <a:chOff x="4044" y="2856"/>
              <a:chExt cx="1212" cy="414"/>
            </a:xfrm>
          </p:grpSpPr>
          <p:sp>
            <p:nvSpPr>
              <p:cNvPr id="64527" name="Freeform 17"/>
              <p:cNvSpPr>
                <a:spLocks/>
              </p:cNvSpPr>
              <p:nvPr/>
            </p:nvSpPr>
            <p:spPr bwMode="auto">
              <a:xfrm flipV="1">
                <a:off x="4044" y="2856"/>
                <a:ext cx="1212" cy="414"/>
              </a:xfrm>
              <a:custGeom>
                <a:avLst/>
                <a:gdLst>
                  <a:gd name="T0" fmla="*/ 0 w 1212"/>
                  <a:gd name="T1" fmla="*/ 0 h 414"/>
                  <a:gd name="T2" fmla="*/ 1212 w 1212"/>
                  <a:gd name="T3" fmla="*/ 246 h 414"/>
                  <a:gd name="T4" fmla="*/ 1212 w 1212"/>
                  <a:gd name="T5" fmla="*/ 414 h 414"/>
                  <a:gd name="T6" fmla="*/ 6 w 1212"/>
                  <a:gd name="T7" fmla="*/ 174 h 414"/>
                  <a:gd name="T8" fmla="*/ 0 w 1212"/>
                  <a:gd name="T9" fmla="*/ 0 h 4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414">
                    <a:moveTo>
                      <a:pt x="0" y="0"/>
                    </a:moveTo>
                    <a:lnTo>
                      <a:pt x="1212" y="246"/>
                    </a:lnTo>
                    <a:lnTo>
                      <a:pt x="1212" y="414"/>
                    </a:lnTo>
                    <a:lnTo>
                      <a:pt x="6" y="1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17" name="Text Box 19"/>
              <p:cNvSpPr txBox="1">
                <a:spLocks noChangeArrowheads="1"/>
              </p:cNvSpPr>
              <p:nvPr/>
            </p:nvSpPr>
            <p:spPr bwMode="auto">
              <a:xfrm>
                <a:off x="4436" y="2954"/>
                <a:ext cx="41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ACK</a:t>
                </a:r>
              </a:p>
            </p:txBody>
          </p:sp>
        </p:grpSp>
      </p:grpSp>
      <p:pic>
        <p:nvPicPr>
          <p:cNvPr id="64523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84931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600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5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5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12725"/>
            <a:ext cx="8370887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Avoiding collisions (more)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1439863"/>
            <a:ext cx="7772400" cy="3611562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idea: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400" dirty="0">
                <a:latin typeface="Gill Sans MT" charset="0"/>
                <a:cs typeface="+mn-cs"/>
              </a:rPr>
              <a:t>allow sender to </a:t>
            </a:r>
            <a:r>
              <a:rPr lang="ja-JP" altLang="en-US" sz="240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reserve</a:t>
            </a:r>
            <a:r>
              <a:rPr lang="ja-JP" altLang="en-US" sz="240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channel rather than random access of data frames: avoid  collisions of long  data frames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sender first transmits </a:t>
            </a:r>
            <a:r>
              <a:rPr lang="en-US" sz="2400" i="1" dirty="0">
                <a:latin typeface="Gill Sans MT" charset="0"/>
                <a:cs typeface="+mn-cs"/>
              </a:rPr>
              <a:t>small</a:t>
            </a:r>
            <a:r>
              <a:rPr lang="en-US" sz="2400" dirty="0">
                <a:latin typeface="Gill Sans MT" charset="0"/>
                <a:cs typeface="+mn-cs"/>
              </a:rPr>
              <a:t> request-to-send (RTS) packets to BS using CSMA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RTSs may still collide with each other (but they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re short)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BS broadcasts clear-to-send CTS in response to RTS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CTS heard by all nodes</a:t>
            </a:r>
          </a:p>
          <a:p>
            <a:pPr lvl="1">
              <a:lnSpc>
                <a:spcPts val="2000"/>
              </a:lnSpc>
              <a:defRPr/>
            </a:pPr>
            <a:r>
              <a:rPr lang="en-US" sz="2000" dirty="0">
                <a:latin typeface="Gill Sans MT" charset="0"/>
              </a:rPr>
              <a:t>sender transmits data frame</a:t>
            </a:r>
          </a:p>
          <a:p>
            <a:pPr lvl="1">
              <a:lnSpc>
                <a:spcPts val="2000"/>
              </a:lnSpc>
              <a:defRPr/>
            </a:pPr>
            <a:r>
              <a:rPr lang="en-US" sz="2000" dirty="0">
                <a:latin typeface="Gill Sans MT" charset="0"/>
              </a:rPr>
              <a:t>other stations defer transmissions </a:t>
            </a:r>
          </a:p>
          <a:p>
            <a:pPr lvl="1">
              <a:buFont typeface="Wingdings" charset="0"/>
              <a:buNone/>
              <a:defRPr/>
            </a:pPr>
            <a:endParaRPr lang="en-US" sz="2000" dirty="0">
              <a:latin typeface="Gill Sans MT" charset="0"/>
            </a:endParaRP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1857375" y="5203825"/>
            <a:ext cx="535622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avoid data frame collisions completely </a:t>
            </a:r>
          </a:p>
          <a:p>
            <a:pPr algn="ctr">
              <a:defRPr/>
            </a:pPr>
            <a:r>
              <a:rPr lang="en-US" sz="2800" i="1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using small reservation packets!</a:t>
            </a: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1630363" y="5246688"/>
            <a:ext cx="5853112" cy="9144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6567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0080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509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15888"/>
            <a:ext cx="7772400" cy="941387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Collision Avoidance: RTS-CTS exchange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3246438" y="74612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3200" dirty="0" smtClean="0">
              <a:latin typeface="Times New Roman" charset="0"/>
              <a:cs typeface="+mn-cs"/>
            </a:endParaRPr>
          </a:p>
        </p:txBody>
      </p:sp>
      <p:sp>
        <p:nvSpPr>
          <p:cNvPr id="27654" name="Text Box 15"/>
          <p:cNvSpPr txBox="1">
            <a:spLocks noChangeArrowheads="1"/>
          </p:cNvSpPr>
          <p:nvPr/>
        </p:nvSpPr>
        <p:spPr bwMode="auto">
          <a:xfrm>
            <a:off x="4767263" y="1393825"/>
            <a:ext cx="4921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AP</a:t>
            </a:r>
          </a:p>
        </p:txBody>
      </p:sp>
      <p:sp>
        <p:nvSpPr>
          <p:cNvPr id="27655" name="Text Box 41"/>
          <p:cNvSpPr txBox="1">
            <a:spLocks noChangeArrowheads="1"/>
          </p:cNvSpPr>
          <p:nvPr/>
        </p:nvSpPr>
        <p:spPr bwMode="auto">
          <a:xfrm>
            <a:off x="2073275" y="1243013"/>
            <a:ext cx="35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27656" name="Text Box 42"/>
          <p:cNvSpPr txBox="1">
            <a:spLocks noChangeArrowheads="1"/>
          </p:cNvSpPr>
          <p:nvPr/>
        </p:nvSpPr>
        <p:spPr bwMode="auto">
          <a:xfrm>
            <a:off x="7670800" y="1241425"/>
            <a:ext cx="3381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27657" name="Line 45"/>
          <p:cNvSpPr>
            <a:spLocks noChangeShapeType="1"/>
          </p:cNvSpPr>
          <p:nvPr/>
        </p:nvSpPr>
        <p:spPr bwMode="auto">
          <a:xfrm>
            <a:off x="758825" y="1743075"/>
            <a:ext cx="41275" cy="393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658" name="Text Box 46"/>
          <p:cNvSpPr txBox="1">
            <a:spLocks noChangeArrowheads="1"/>
          </p:cNvSpPr>
          <p:nvPr/>
        </p:nvSpPr>
        <p:spPr bwMode="auto">
          <a:xfrm>
            <a:off x="188913" y="5378450"/>
            <a:ext cx="6207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time</a:t>
            </a:r>
          </a:p>
        </p:txBody>
      </p:sp>
      <p:sp>
        <p:nvSpPr>
          <p:cNvPr id="27659" name="Line 44"/>
          <p:cNvSpPr>
            <a:spLocks noChangeShapeType="1"/>
          </p:cNvSpPr>
          <p:nvPr/>
        </p:nvSpPr>
        <p:spPr bwMode="auto">
          <a:xfrm>
            <a:off x="744538" y="1728788"/>
            <a:ext cx="783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56422" name="Group 70"/>
          <p:cNvGrpSpPr>
            <a:grpSpLocks/>
          </p:cNvGrpSpPr>
          <p:nvPr/>
        </p:nvGrpSpPr>
        <p:grpSpPr bwMode="auto">
          <a:xfrm>
            <a:off x="1801813" y="1857375"/>
            <a:ext cx="6611937" cy="855663"/>
            <a:chOff x="1135" y="1170"/>
            <a:chExt cx="4165" cy="539"/>
          </a:xfrm>
        </p:grpSpPr>
        <p:grpSp>
          <p:nvGrpSpPr>
            <p:cNvPr id="68650" name="Group 9"/>
            <p:cNvGrpSpPr>
              <a:grpSpLocks/>
            </p:cNvGrpSpPr>
            <p:nvPr/>
          </p:nvGrpSpPr>
          <p:grpSpPr bwMode="auto">
            <a:xfrm>
              <a:off x="1135" y="1194"/>
              <a:ext cx="4163" cy="515"/>
              <a:chOff x="594" y="1184"/>
              <a:chExt cx="4163" cy="515"/>
            </a:xfrm>
          </p:grpSpPr>
          <p:sp>
            <p:nvSpPr>
              <p:cNvPr id="68653" name="Freeform 7"/>
              <p:cNvSpPr>
                <a:spLocks/>
              </p:cNvSpPr>
              <p:nvPr/>
            </p:nvSpPr>
            <p:spPr bwMode="auto">
              <a:xfrm>
                <a:off x="594" y="1238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68654" name="Freeform 8"/>
              <p:cNvSpPr>
                <a:spLocks/>
              </p:cNvSpPr>
              <p:nvPr/>
            </p:nvSpPr>
            <p:spPr bwMode="auto">
              <a:xfrm flipH="1">
                <a:off x="1115" y="1184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rgbClr val="FFFFFF">
                      <a:alpha val="6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7691" name="Text Box 51"/>
            <p:cNvSpPr txBox="1">
              <a:spLocks noChangeArrowheads="1"/>
            </p:cNvSpPr>
            <p:nvPr/>
          </p:nvSpPr>
          <p:spPr bwMode="auto">
            <a:xfrm rot="356404">
              <a:off x="1544" y="1279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RTS(A)</a:t>
              </a:r>
            </a:p>
          </p:txBody>
        </p:sp>
        <p:sp>
          <p:nvSpPr>
            <p:cNvPr id="27692" name="Text Box 52"/>
            <p:cNvSpPr txBox="1">
              <a:spLocks noChangeArrowheads="1"/>
            </p:cNvSpPr>
            <p:nvPr/>
          </p:nvSpPr>
          <p:spPr bwMode="auto">
            <a:xfrm rot="-354180">
              <a:off x="4699" y="1170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RTS(B)</a:t>
              </a:r>
            </a:p>
          </p:txBody>
        </p:sp>
      </p:grpSp>
      <p:grpSp>
        <p:nvGrpSpPr>
          <p:cNvPr id="356420" name="Group 68"/>
          <p:cNvGrpSpPr>
            <a:grpSpLocks/>
          </p:cNvGrpSpPr>
          <p:nvPr/>
        </p:nvGrpSpPr>
        <p:grpSpPr bwMode="auto">
          <a:xfrm>
            <a:off x="1800225" y="2693988"/>
            <a:ext cx="6472238" cy="1174750"/>
            <a:chOff x="1134" y="1697"/>
            <a:chExt cx="4077" cy="740"/>
          </a:xfrm>
        </p:grpSpPr>
        <p:sp>
          <p:nvSpPr>
            <p:cNvPr id="68644" name="Freeform 48"/>
            <p:cNvSpPr>
              <a:spLocks/>
            </p:cNvSpPr>
            <p:nvPr/>
          </p:nvSpPr>
          <p:spPr bwMode="auto">
            <a:xfrm>
              <a:off x="1134" y="1697"/>
              <a:ext cx="3642" cy="461"/>
            </a:xfrm>
            <a:custGeom>
              <a:avLst/>
              <a:gdLst>
                <a:gd name="T0" fmla="*/ 1 w 2996"/>
                <a:gd name="T1" fmla="*/ 0 h 461"/>
                <a:gd name="T2" fmla="*/ 9668 w 2996"/>
                <a:gd name="T3" fmla="*/ 298 h 461"/>
                <a:gd name="T4" fmla="*/ 9668 w 2996"/>
                <a:gd name="T5" fmla="*/ 461 h 461"/>
                <a:gd name="T6" fmla="*/ 0 w 2996"/>
                <a:gd name="T7" fmla="*/ 160 h 461"/>
                <a:gd name="T8" fmla="*/ 1 w 2996"/>
                <a:gd name="T9" fmla="*/ 0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96" h="461">
                  <a:moveTo>
                    <a:pt x="1" y="0"/>
                  </a:moveTo>
                  <a:lnTo>
                    <a:pt x="2996" y="298"/>
                  </a:lnTo>
                  <a:lnTo>
                    <a:pt x="2996" y="461"/>
                  </a:lnTo>
                  <a:lnTo>
                    <a:pt x="0" y="160"/>
                  </a:lnTo>
                  <a:lnTo>
                    <a:pt x="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85" name="Text Box 54"/>
            <p:cNvSpPr txBox="1">
              <a:spLocks noChangeArrowheads="1"/>
            </p:cNvSpPr>
            <p:nvPr/>
          </p:nvSpPr>
          <p:spPr bwMode="auto">
            <a:xfrm rot="356404">
              <a:off x="1551" y="1738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RTS(A)</a:t>
              </a:r>
            </a:p>
          </p:txBody>
        </p:sp>
        <p:sp>
          <p:nvSpPr>
            <p:cNvPr id="68646" name="Freeform 56"/>
            <p:cNvSpPr>
              <a:spLocks/>
            </p:cNvSpPr>
            <p:nvPr/>
          </p:nvSpPr>
          <p:spPr bwMode="auto">
            <a:xfrm>
              <a:off x="2951" y="2082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8647" name="Freeform 57"/>
            <p:cNvSpPr>
              <a:spLocks/>
            </p:cNvSpPr>
            <p:nvPr/>
          </p:nvSpPr>
          <p:spPr bwMode="auto">
            <a:xfrm>
              <a:off x="1134" y="2081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88" name="Text Box 58"/>
            <p:cNvSpPr txBox="1">
              <a:spLocks noChangeArrowheads="1"/>
            </p:cNvSpPr>
            <p:nvPr/>
          </p:nvSpPr>
          <p:spPr bwMode="auto">
            <a:xfrm rot="-379204">
              <a:off x="1584" y="215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CTS(A)</a:t>
              </a:r>
            </a:p>
          </p:txBody>
        </p:sp>
        <p:sp>
          <p:nvSpPr>
            <p:cNvPr id="27689" name="Text Box 59"/>
            <p:cNvSpPr txBox="1">
              <a:spLocks noChangeArrowheads="1"/>
            </p:cNvSpPr>
            <p:nvPr/>
          </p:nvSpPr>
          <p:spPr bwMode="auto">
            <a:xfrm rot="276164">
              <a:off x="3816" y="214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CTS(A)</a:t>
              </a:r>
            </a:p>
          </p:txBody>
        </p:sp>
      </p:grpSp>
      <p:grpSp>
        <p:nvGrpSpPr>
          <p:cNvPr id="356421" name="Group 69"/>
          <p:cNvGrpSpPr>
            <a:grpSpLocks/>
          </p:cNvGrpSpPr>
          <p:nvPr/>
        </p:nvGrpSpPr>
        <p:grpSpPr bwMode="auto">
          <a:xfrm>
            <a:off x="1825625" y="3956050"/>
            <a:ext cx="6472238" cy="2174875"/>
            <a:chOff x="1150" y="2492"/>
            <a:chExt cx="4077" cy="1370"/>
          </a:xfrm>
        </p:grpSpPr>
        <p:sp>
          <p:nvSpPr>
            <p:cNvPr id="68638" name="Freeform 60"/>
            <p:cNvSpPr>
              <a:spLocks/>
            </p:cNvSpPr>
            <p:nvPr/>
          </p:nvSpPr>
          <p:spPr bwMode="auto">
            <a:xfrm>
              <a:off x="1150" y="2492"/>
              <a:ext cx="3652" cy="1134"/>
            </a:xfrm>
            <a:custGeom>
              <a:avLst/>
              <a:gdLst>
                <a:gd name="T0" fmla="*/ 0 w 3652"/>
                <a:gd name="T1" fmla="*/ 0 h 1134"/>
                <a:gd name="T2" fmla="*/ 3652 w 3652"/>
                <a:gd name="T3" fmla="*/ 318 h 1134"/>
                <a:gd name="T4" fmla="*/ 3652 w 3652"/>
                <a:gd name="T5" fmla="*/ 1134 h 1134"/>
                <a:gd name="T6" fmla="*/ 1 w 3652"/>
                <a:gd name="T7" fmla="*/ 787 h 1134"/>
                <a:gd name="T8" fmla="*/ 0 w 3652"/>
                <a:gd name="T9" fmla="*/ 0 h 1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52" h="1134">
                  <a:moveTo>
                    <a:pt x="0" y="0"/>
                  </a:moveTo>
                  <a:lnTo>
                    <a:pt x="3652" y="318"/>
                  </a:lnTo>
                  <a:lnTo>
                    <a:pt x="3652" y="1134"/>
                  </a:lnTo>
                  <a:lnTo>
                    <a:pt x="1" y="78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79" name="Text Box 61"/>
            <p:cNvSpPr txBox="1">
              <a:spLocks noChangeArrowheads="1"/>
            </p:cNvSpPr>
            <p:nvPr/>
          </p:nvSpPr>
          <p:spPr bwMode="auto">
            <a:xfrm>
              <a:off x="1594" y="2814"/>
              <a:ext cx="11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DATA (A)</a:t>
              </a:r>
            </a:p>
          </p:txBody>
        </p:sp>
        <p:sp>
          <p:nvSpPr>
            <p:cNvPr id="68640" name="Freeform 62"/>
            <p:cNvSpPr>
              <a:spLocks/>
            </p:cNvSpPr>
            <p:nvPr/>
          </p:nvSpPr>
          <p:spPr bwMode="auto">
            <a:xfrm>
              <a:off x="2967" y="3507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8641" name="Freeform 63"/>
            <p:cNvSpPr>
              <a:spLocks/>
            </p:cNvSpPr>
            <p:nvPr/>
          </p:nvSpPr>
          <p:spPr bwMode="auto">
            <a:xfrm>
              <a:off x="1150" y="3506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82" name="Text Box 64"/>
            <p:cNvSpPr txBox="1">
              <a:spLocks noChangeArrowheads="1"/>
            </p:cNvSpPr>
            <p:nvPr/>
          </p:nvSpPr>
          <p:spPr bwMode="auto">
            <a:xfrm rot="-379204">
              <a:off x="1600" y="358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ACK(A)</a:t>
              </a:r>
            </a:p>
          </p:txBody>
        </p:sp>
        <p:sp>
          <p:nvSpPr>
            <p:cNvPr id="27683" name="Text Box 65"/>
            <p:cNvSpPr txBox="1">
              <a:spLocks noChangeArrowheads="1"/>
            </p:cNvSpPr>
            <p:nvPr/>
          </p:nvSpPr>
          <p:spPr bwMode="auto">
            <a:xfrm rot="276164">
              <a:off x="3832" y="357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ACK(A)</a:t>
              </a:r>
            </a:p>
          </p:txBody>
        </p:sp>
      </p:grpSp>
      <p:grpSp>
        <p:nvGrpSpPr>
          <p:cNvPr id="356418" name="Group 66"/>
          <p:cNvGrpSpPr>
            <a:grpSpLocks/>
          </p:cNvGrpSpPr>
          <p:nvPr/>
        </p:nvGrpSpPr>
        <p:grpSpPr bwMode="auto">
          <a:xfrm>
            <a:off x="4418013" y="2046288"/>
            <a:ext cx="3109912" cy="715962"/>
            <a:chOff x="2596" y="1330"/>
            <a:chExt cx="1959" cy="451"/>
          </a:xfrm>
        </p:grpSpPr>
        <p:sp>
          <p:nvSpPr>
            <p:cNvPr id="27676" name="AutoShape 10"/>
            <p:cNvSpPr>
              <a:spLocks noChangeArrowheads="1"/>
            </p:cNvSpPr>
            <p:nvPr/>
          </p:nvSpPr>
          <p:spPr bwMode="auto">
            <a:xfrm>
              <a:off x="2596" y="1330"/>
              <a:ext cx="683" cy="293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7677" name="Text Box 11"/>
            <p:cNvSpPr txBox="1">
              <a:spLocks noChangeArrowheads="1"/>
            </p:cNvSpPr>
            <p:nvPr/>
          </p:nvSpPr>
          <p:spPr bwMode="auto">
            <a:xfrm>
              <a:off x="2778" y="1550"/>
              <a:ext cx="17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reservation collision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8015288" y="3671888"/>
            <a:ext cx="711200" cy="2424112"/>
            <a:chOff x="8015288" y="3671888"/>
            <a:chExt cx="711200" cy="2424112"/>
          </a:xfrm>
        </p:grpSpPr>
        <p:sp>
          <p:nvSpPr>
            <p:cNvPr id="27664" name="Line 71"/>
            <p:cNvSpPr>
              <a:spLocks noChangeShapeType="1"/>
            </p:cNvSpPr>
            <p:nvPr/>
          </p:nvSpPr>
          <p:spPr bwMode="auto">
            <a:xfrm>
              <a:off x="8428038" y="3671888"/>
              <a:ext cx="0" cy="2424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665" name="Text Box 72"/>
            <p:cNvSpPr txBox="1">
              <a:spLocks noChangeArrowheads="1"/>
            </p:cNvSpPr>
            <p:nvPr/>
          </p:nvSpPr>
          <p:spPr bwMode="auto">
            <a:xfrm>
              <a:off x="8015288" y="4689475"/>
              <a:ext cx="71120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defer</a:t>
              </a:r>
            </a:p>
          </p:txBody>
        </p:sp>
      </p:grpSp>
      <p:grpSp>
        <p:nvGrpSpPr>
          <p:cNvPr id="68624" name="Group 361"/>
          <p:cNvGrpSpPr>
            <a:grpSpLocks/>
          </p:cNvGrpSpPr>
          <p:nvPr/>
        </p:nvGrpSpPr>
        <p:grpSpPr bwMode="auto">
          <a:xfrm>
            <a:off x="4327525" y="1117600"/>
            <a:ext cx="650875" cy="561975"/>
            <a:chOff x="2967" y="478"/>
            <a:chExt cx="788" cy="625"/>
          </a:xfrm>
        </p:grpSpPr>
        <p:pic>
          <p:nvPicPr>
            <p:cNvPr id="6863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3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625" name="Group 356"/>
          <p:cNvGrpSpPr>
            <a:grpSpLocks/>
          </p:cNvGrpSpPr>
          <p:nvPr/>
        </p:nvGrpSpPr>
        <p:grpSpPr bwMode="auto">
          <a:xfrm>
            <a:off x="1514475" y="1057275"/>
            <a:ext cx="609600" cy="598488"/>
            <a:chOff x="313" y="1497"/>
            <a:chExt cx="1152" cy="1014"/>
          </a:xfrm>
        </p:grpSpPr>
        <p:pic>
          <p:nvPicPr>
            <p:cNvPr id="68630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31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626" name="Group 356"/>
          <p:cNvGrpSpPr>
            <a:grpSpLocks/>
          </p:cNvGrpSpPr>
          <p:nvPr/>
        </p:nvGrpSpPr>
        <p:grpSpPr bwMode="auto">
          <a:xfrm>
            <a:off x="7966075" y="1087438"/>
            <a:ext cx="609600" cy="598487"/>
            <a:chOff x="313" y="1497"/>
            <a:chExt cx="1152" cy="1014"/>
          </a:xfrm>
        </p:grpSpPr>
        <p:pic>
          <p:nvPicPr>
            <p:cNvPr id="68628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29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8627" name="Picture 17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7461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4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29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5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5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5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9" name="Group 2"/>
          <p:cNvGrpSpPr>
            <a:grpSpLocks/>
          </p:cNvGrpSpPr>
          <p:nvPr/>
        </p:nvGrpSpPr>
        <p:grpSpPr bwMode="auto">
          <a:xfrm>
            <a:off x="288925" y="1812925"/>
            <a:ext cx="8077200" cy="985838"/>
            <a:chOff x="240" y="887"/>
            <a:chExt cx="5088" cy="621"/>
          </a:xfrm>
        </p:grpSpPr>
        <p:sp>
          <p:nvSpPr>
            <p:cNvPr id="28687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frame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control</a:t>
              </a:r>
            </a:p>
          </p:txBody>
        </p:sp>
        <p:sp>
          <p:nvSpPr>
            <p:cNvPr id="28688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duration</a:t>
              </a:r>
            </a:p>
          </p:txBody>
        </p:sp>
        <p:sp>
          <p:nvSpPr>
            <p:cNvPr id="28689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28690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691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28692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3</a:t>
              </a:r>
            </a:p>
          </p:txBody>
        </p:sp>
        <p:sp>
          <p:nvSpPr>
            <p:cNvPr id="28693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28694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payload</a:t>
              </a:r>
            </a:p>
          </p:txBody>
        </p:sp>
        <p:sp>
          <p:nvSpPr>
            <p:cNvPr id="28695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CRC</a:t>
              </a:r>
            </a:p>
          </p:txBody>
        </p:sp>
        <p:sp>
          <p:nvSpPr>
            <p:cNvPr id="28696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697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698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699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700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701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702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703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0 - 2312</a:t>
              </a:r>
            </a:p>
          </p:txBody>
        </p:sp>
        <p:sp>
          <p:nvSpPr>
            <p:cNvPr id="28704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28705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seq</a:t>
              </a:r>
            </a:p>
            <a:p>
              <a:pPr algn="ctr"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control</a:t>
              </a:r>
            </a:p>
          </p:txBody>
        </p:sp>
      </p:grpSp>
      <p:sp>
        <p:nvSpPr>
          <p:cNvPr id="28677" name="Rectangle 49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64055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 frame: addressing</a:t>
            </a:r>
          </a:p>
        </p:txBody>
      </p:sp>
      <p:sp>
        <p:nvSpPr>
          <p:cNvPr id="28678" name="Text Box 52"/>
          <p:cNvSpPr txBox="1">
            <a:spLocks noChangeArrowheads="1"/>
          </p:cNvSpPr>
          <p:nvPr/>
        </p:nvSpPr>
        <p:spPr bwMode="auto">
          <a:xfrm>
            <a:off x="823913" y="4719638"/>
            <a:ext cx="27352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Address 2: </a:t>
            </a:r>
            <a:r>
              <a:rPr lang="en-US" sz="2000" dirty="0" smtClean="0">
                <a:latin typeface="Gill Sans MT" charset="0"/>
                <a:cs typeface="+mn-cs"/>
              </a:rPr>
              <a:t>MAC address</a:t>
            </a:r>
          </a:p>
          <a:p>
            <a:pPr>
              <a:defRPr/>
            </a:pPr>
            <a:r>
              <a:rPr lang="en-US" sz="2000" dirty="0" smtClean="0">
                <a:latin typeface="Gill Sans MT" charset="0"/>
                <a:cs typeface="+mn-cs"/>
              </a:rPr>
              <a:t>of wireless host or AP </a:t>
            </a:r>
          </a:p>
          <a:p>
            <a:pPr>
              <a:defRPr/>
            </a:pPr>
            <a:r>
              <a:rPr lang="en-US" sz="2000" dirty="0" smtClean="0">
                <a:latin typeface="Gill Sans MT" charset="0"/>
                <a:cs typeface="+mn-cs"/>
              </a:rPr>
              <a:t>transmitting this frame</a:t>
            </a:r>
          </a:p>
        </p:txBody>
      </p:sp>
      <p:sp>
        <p:nvSpPr>
          <p:cNvPr id="28679" name="Line 53"/>
          <p:cNvSpPr>
            <a:spLocks noChangeShapeType="1"/>
          </p:cNvSpPr>
          <p:nvPr/>
        </p:nvSpPr>
        <p:spPr bwMode="auto">
          <a:xfrm flipV="1">
            <a:off x="974725" y="2835275"/>
            <a:ext cx="1235075" cy="7302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680" name="Line 54"/>
          <p:cNvSpPr>
            <a:spLocks noChangeShapeType="1"/>
          </p:cNvSpPr>
          <p:nvPr/>
        </p:nvSpPr>
        <p:spPr bwMode="auto">
          <a:xfrm flipH="1" flipV="1">
            <a:off x="3186113" y="2849563"/>
            <a:ext cx="44450" cy="18732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681" name="Text Box 55"/>
          <p:cNvSpPr txBox="1">
            <a:spLocks noChangeArrowheads="1"/>
          </p:cNvSpPr>
          <p:nvPr/>
        </p:nvSpPr>
        <p:spPr bwMode="auto">
          <a:xfrm>
            <a:off x="274638" y="3486150"/>
            <a:ext cx="27352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Address 1: </a:t>
            </a:r>
            <a:r>
              <a:rPr lang="en-US" sz="2000" dirty="0" smtClean="0">
                <a:latin typeface="Gill Sans MT" charset="0"/>
                <a:cs typeface="+mn-cs"/>
              </a:rPr>
              <a:t>MAC address</a:t>
            </a:r>
          </a:p>
          <a:p>
            <a:pPr>
              <a:defRPr/>
            </a:pPr>
            <a:r>
              <a:rPr lang="en-US" sz="2000" dirty="0" smtClean="0">
                <a:latin typeface="Gill Sans MT" charset="0"/>
                <a:cs typeface="+mn-cs"/>
              </a:rPr>
              <a:t>of wireless host or AP </a:t>
            </a:r>
          </a:p>
          <a:p>
            <a:pPr>
              <a:defRPr/>
            </a:pPr>
            <a:r>
              <a:rPr lang="en-US" sz="2000" dirty="0" smtClean="0">
                <a:latin typeface="Gill Sans MT" charset="0"/>
                <a:cs typeface="+mn-cs"/>
              </a:rPr>
              <a:t>to receive this frame</a:t>
            </a:r>
          </a:p>
        </p:txBody>
      </p:sp>
      <p:sp>
        <p:nvSpPr>
          <p:cNvPr id="28682" name="Line 56"/>
          <p:cNvSpPr>
            <a:spLocks noChangeShapeType="1"/>
          </p:cNvSpPr>
          <p:nvPr/>
        </p:nvSpPr>
        <p:spPr bwMode="auto">
          <a:xfrm flipH="1" flipV="1">
            <a:off x="3978275" y="2879725"/>
            <a:ext cx="609600" cy="8366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683" name="Text Box 57"/>
          <p:cNvSpPr txBox="1">
            <a:spLocks noChangeArrowheads="1"/>
          </p:cNvSpPr>
          <p:nvPr/>
        </p:nvSpPr>
        <p:spPr bwMode="auto">
          <a:xfrm>
            <a:off x="3598863" y="3851275"/>
            <a:ext cx="3049587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Address 3: </a:t>
            </a:r>
            <a:r>
              <a:rPr lang="en-US" sz="2000" dirty="0" smtClean="0">
                <a:latin typeface="Gill Sans MT" charset="0"/>
                <a:cs typeface="+mn-cs"/>
              </a:rPr>
              <a:t>MAC address</a:t>
            </a:r>
          </a:p>
          <a:p>
            <a:pPr>
              <a:defRPr/>
            </a:pPr>
            <a:r>
              <a:rPr lang="en-US" sz="2000" dirty="0" smtClean="0">
                <a:latin typeface="Gill Sans MT" charset="0"/>
                <a:cs typeface="+mn-cs"/>
              </a:rPr>
              <a:t>of router interface to which AP is attached</a:t>
            </a:r>
          </a:p>
        </p:txBody>
      </p:sp>
      <p:sp>
        <p:nvSpPr>
          <p:cNvPr id="28684" name="Text Box 58"/>
          <p:cNvSpPr txBox="1">
            <a:spLocks noChangeArrowheads="1"/>
          </p:cNvSpPr>
          <p:nvPr/>
        </p:nvSpPr>
        <p:spPr bwMode="auto">
          <a:xfrm>
            <a:off x="5838825" y="3071813"/>
            <a:ext cx="26066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Address 4: </a:t>
            </a:r>
            <a:r>
              <a:rPr lang="en-US" sz="2000" dirty="0" smtClean="0">
                <a:latin typeface="Gill Sans MT" charset="0"/>
                <a:cs typeface="+mn-cs"/>
              </a:rPr>
              <a:t>used only in ad hoc mode</a:t>
            </a:r>
          </a:p>
        </p:txBody>
      </p:sp>
      <p:sp>
        <p:nvSpPr>
          <p:cNvPr id="28685" name="Line 59"/>
          <p:cNvSpPr>
            <a:spLocks noChangeShapeType="1"/>
          </p:cNvSpPr>
          <p:nvPr/>
        </p:nvSpPr>
        <p:spPr bwMode="auto">
          <a:xfrm flipH="1" flipV="1">
            <a:off x="5594350" y="2833688"/>
            <a:ext cx="290513" cy="37941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0669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6043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9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1601788" y="1216025"/>
            <a:ext cx="2454275" cy="23749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9701" name="Line 23"/>
          <p:cNvSpPr>
            <a:spLocks noChangeShapeType="1"/>
          </p:cNvSpPr>
          <p:nvPr/>
        </p:nvSpPr>
        <p:spPr bwMode="auto">
          <a:xfrm>
            <a:off x="3581400" y="272891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9702" name="Line 25"/>
          <p:cNvSpPr>
            <a:spLocks noChangeShapeType="1"/>
          </p:cNvSpPr>
          <p:nvPr/>
        </p:nvSpPr>
        <p:spPr bwMode="auto">
          <a:xfrm flipV="1">
            <a:off x="5257800" y="2271713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2710" name="Group 26"/>
          <p:cNvGrpSpPr>
            <a:grpSpLocks/>
          </p:cNvGrpSpPr>
          <p:nvPr/>
        </p:nvGrpSpPr>
        <p:grpSpPr bwMode="auto">
          <a:xfrm>
            <a:off x="6019800" y="1433513"/>
            <a:ext cx="2362200" cy="1762125"/>
            <a:chOff x="3744" y="1392"/>
            <a:chExt cx="1488" cy="1110"/>
          </a:xfrm>
        </p:grpSpPr>
        <p:sp>
          <p:nvSpPr>
            <p:cNvPr id="72798" name="Freeform 27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792" name="Text Box 28"/>
            <p:cNvSpPr txBox="1">
              <a:spLocks noChangeArrowheads="1"/>
            </p:cNvSpPr>
            <p:nvPr/>
          </p:nvSpPr>
          <p:spPr bwMode="auto">
            <a:xfrm>
              <a:off x="4128" y="1776"/>
              <a:ext cx="6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grpSp>
        <p:nvGrpSpPr>
          <p:cNvPr id="72711" name="Group 161"/>
          <p:cNvGrpSpPr>
            <a:grpSpLocks/>
          </p:cNvGrpSpPr>
          <p:nvPr/>
        </p:nvGrpSpPr>
        <p:grpSpPr bwMode="auto">
          <a:xfrm>
            <a:off x="4699000" y="2284413"/>
            <a:ext cx="787400" cy="525462"/>
            <a:chOff x="2960" y="1439"/>
            <a:chExt cx="496" cy="331"/>
          </a:xfrm>
        </p:grpSpPr>
        <p:grpSp>
          <p:nvGrpSpPr>
            <p:cNvPr id="72783" name="Group 4"/>
            <p:cNvGrpSpPr>
              <a:grpSpLocks/>
            </p:cNvGrpSpPr>
            <p:nvPr/>
          </p:nvGrpSpPr>
          <p:grpSpPr bwMode="auto">
            <a:xfrm>
              <a:off x="3024" y="1623"/>
              <a:ext cx="315" cy="147"/>
              <a:chOff x="3600" y="219"/>
              <a:chExt cx="360" cy="175"/>
            </a:xfrm>
          </p:grpSpPr>
          <p:sp>
            <p:nvSpPr>
              <p:cNvPr id="29778" name="Oval 5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9779" name="Line 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80" name="Line 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81" name="Rectangle 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9782" name="Oval 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72790" name="Group 1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9788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9" name="Line 12"/>
                <p:cNvSpPr>
                  <a:spLocks noChangeShapeType="1"/>
                </p:cNvSpPr>
                <p:nvPr/>
              </p:nvSpPr>
              <p:spPr bwMode="auto">
                <a:xfrm>
                  <a:off x="2944" y="945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90" name="Line 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72791" name="Group 1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978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48" y="847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6" name="Line 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7" name="Line 17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29777" name="Text Box 29"/>
            <p:cNvSpPr txBox="1">
              <a:spLocks noChangeArrowheads="1"/>
            </p:cNvSpPr>
            <p:nvPr/>
          </p:nvSpPr>
          <p:spPr bwMode="auto">
            <a:xfrm>
              <a:off x="2960" y="1439"/>
              <a:ext cx="4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router</a:t>
              </a:r>
            </a:p>
          </p:txBody>
        </p:sp>
      </p:grpSp>
      <p:sp>
        <p:nvSpPr>
          <p:cNvPr id="29705" name="Text Box 90"/>
          <p:cNvSpPr txBox="1">
            <a:spLocks noChangeArrowheads="1"/>
          </p:cNvSpPr>
          <p:nvPr/>
        </p:nvSpPr>
        <p:spPr bwMode="auto">
          <a:xfrm>
            <a:off x="1727200" y="2347913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29706" name="Text Box 93"/>
          <p:cNvSpPr txBox="1">
            <a:spLocks noChangeArrowheads="1"/>
          </p:cNvSpPr>
          <p:nvPr/>
        </p:nvSpPr>
        <p:spPr bwMode="auto">
          <a:xfrm>
            <a:off x="4327525" y="2376488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R1</a:t>
            </a:r>
          </a:p>
        </p:txBody>
      </p:sp>
      <p:grpSp>
        <p:nvGrpSpPr>
          <p:cNvPr id="411805" name="Group 157"/>
          <p:cNvGrpSpPr>
            <a:grpSpLocks/>
          </p:cNvGrpSpPr>
          <p:nvPr/>
        </p:nvGrpSpPr>
        <p:grpSpPr bwMode="auto">
          <a:xfrm>
            <a:off x="349250" y="2392363"/>
            <a:ext cx="5356225" cy="3916362"/>
            <a:chOff x="268" y="1180"/>
            <a:chExt cx="3374" cy="2467"/>
          </a:xfrm>
        </p:grpSpPr>
        <p:sp>
          <p:nvSpPr>
            <p:cNvPr id="29747" name="Line 94"/>
            <p:cNvSpPr>
              <a:spLocks noChangeShapeType="1"/>
            </p:cNvSpPr>
            <p:nvPr/>
          </p:nvSpPr>
          <p:spPr bwMode="auto">
            <a:xfrm>
              <a:off x="1612" y="1180"/>
              <a:ext cx="566" cy="2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48" name="Rectangle 98"/>
            <p:cNvSpPr>
              <a:spLocks noChangeArrowheads="1"/>
            </p:cNvSpPr>
            <p:nvPr/>
          </p:nvSpPr>
          <p:spPr bwMode="auto">
            <a:xfrm>
              <a:off x="358" y="2897"/>
              <a:ext cx="3280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72756" name="Freeform 95"/>
            <p:cNvSpPr>
              <a:spLocks/>
            </p:cNvSpPr>
            <p:nvPr/>
          </p:nvSpPr>
          <p:spPr bwMode="auto">
            <a:xfrm>
              <a:off x="268" y="1426"/>
              <a:ext cx="3374" cy="1668"/>
            </a:xfrm>
            <a:custGeom>
              <a:avLst/>
              <a:gdLst>
                <a:gd name="T0" fmla="*/ 1397 w 3374"/>
                <a:gd name="T1" fmla="*/ 0 h 1668"/>
                <a:gd name="T2" fmla="*/ 104 w 3374"/>
                <a:gd name="T3" fmla="*/ 1445 h 1668"/>
                <a:gd name="T4" fmla="*/ 1294 w 3374"/>
                <a:gd name="T5" fmla="*/ 1418 h 1668"/>
                <a:gd name="T6" fmla="*/ 3374 w 3374"/>
                <a:gd name="T7" fmla="*/ 1445 h 1668"/>
                <a:gd name="T8" fmla="*/ 1585 w 3374"/>
                <a:gd name="T9" fmla="*/ 75 h 1668"/>
                <a:gd name="T10" fmla="*/ 1397 w 3374"/>
                <a:gd name="T11" fmla="*/ 0 h 16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74" h="1668">
                  <a:moveTo>
                    <a:pt x="1397" y="0"/>
                  </a:moveTo>
                  <a:cubicBezTo>
                    <a:pt x="1255" y="557"/>
                    <a:pt x="999" y="1064"/>
                    <a:pt x="104" y="1445"/>
                  </a:cubicBezTo>
                  <a:cubicBezTo>
                    <a:pt x="0" y="1641"/>
                    <a:pt x="719" y="1436"/>
                    <a:pt x="1294" y="1418"/>
                  </a:cubicBezTo>
                  <a:cubicBezTo>
                    <a:pt x="1839" y="1418"/>
                    <a:pt x="3326" y="1668"/>
                    <a:pt x="3374" y="1445"/>
                  </a:cubicBezTo>
                  <a:cubicBezTo>
                    <a:pt x="1983" y="1002"/>
                    <a:pt x="1929" y="582"/>
                    <a:pt x="1585" y="75"/>
                  </a:cubicBezTo>
                  <a:cubicBezTo>
                    <a:pt x="1491" y="25"/>
                    <a:pt x="1529" y="67"/>
                    <a:pt x="1397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5" name="Rectangle 96"/>
            <p:cNvSpPr>
              <a:spLocks noChangeArrowheads="1"/>
            </p:cNvSpPr>
            <p:nvPr/>
          </p:nvSpPr>
          <p:spPr bwMode="auto">
            <a:xfrm rot="1284652">
              <a:off x="1621" y="1314"/>
              <a:ext cx="355" cy="1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751" name="Text Box 97"/>
            <p:cNvSpPr txBox="1">
              <a:spLocks noChangeArrowheads="1"/>
            </p:cNvSpPr>
            <p:nvPr/>
          </p:nvSpPr>
          <p:spPr bwMode="auto">
            <a:xfrm>
              <a:off x="540" y="2923"/>
              <a:ext cx="29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AP MAC addr  H1 MAC addr R1 MAC addr</a:t>
              </a:r>
            </a:p>
          </p:txBody>
        </p:sp>
        <p:sp>
          <p:nvSpPr>
            <p:cNvPr id="29752" name="Line 99"/>
            <p:cNvSpPr>
              <a:spLocks noChangeShapeType="1"/>
            </p:cNvSpPr>
            <p:nvPr/>
          </p:nvSpPr>
          <p:spPr bwMode="auto">
            <a:xfrm>
              <a:off x="56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53" name="Line 100"/>
            <p:cNvSpPr>
              <a:spLocks noChangeShapeType="1"/>
            </p:cNvSpPr>
            <p:nvPr/>
          </p:nvSpPr>
          <p:spPr bwMode="auto">
            <a:xfrm>
              <a:off x="152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54" name="Line 101"/>
            <p:cNvSpPr>
              <a:spLocks noChangeShapeType="1"/>
            </p:cNvSpPr>
            <p:nvPr/>
          </p:nvSpPr>
          <p:spPr bwMode="auto">
            <a:xfrm>
              <a:off x="248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62" name="Group 106"/>
            <p:cNvGrpSpPr>
              <a:grpSpLocks/>
            </p:cNvGrpSpPr>
            <p:nvPr/>
          </p:nvGrpSpPr>
          <p:grpSpPr bwMode="auto">
            <a:xfrm>
              <a:off x="396" y="3107"/>
              <a:ext cx="120" cy="114"/>
              <a:chOff x="1300" y="3186"/>
              <a:chExt cx="120" cy="114"/>
            </a:xfrm>
          </p:grpSpPr>
          <p:sp>
            <p:nvSpPr>
              <p:cNvPr id="29773" name="Rectangle 10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1" name="Freeform 103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82" name="Freeform 104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63" name="Group 107"/>
            <p:cNvGrpSpPr>
              <a:grpSpLocks/>
            </p:cNvGrpSpPr>
            <p:nvPr/>
          </p:nvGrpSpPr>
          <p:grpSpPr bwMode="auto">
            <a:xfrm>
              <a:off x="412" y="2839"/>
              <a:ext cx="120" cy="114"/>
              <a:chOff x="1300" y="3186"/>
              <a:chExt cx="120" cy="114"/>
            </a:xfrm>
          </p:grpSpPr>
          <p:sp>
            <p:nvSpPr>
              <p:cNvPr id="29770" name="Rectangle 108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8" name="Freeform 109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9" name="Freeform 110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64" name="Group 111"/>
            <p:cNvGrpSpPr>
              <a:grpSpLocks/>
            </p:cNvGrpSpPr>
            <p:nvPr/>
          </p:nvGrpSpPr>
          <p:grpSpPr bwMode="auto">
            <a:xfrm>
              <a:off x="3456" y="2851"/>
              <a:ext cx="120" cy="114"/>
              <a:chOff x="1300" y="3186"/>
              <a:chExt cx="120" cy="114"/>
            </a:xfrm>
          </p:grpSpPr>
          <p:sp>
            <p:nvSpPr>
              <p:cNvPr id="29767" name="Rectangle 112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5" name="Freeform 113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6" name="Freeform 114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58" name="Line 115"/>
            <p:cNvSpPr>
              <a:spLocks noChangeShapeType="1"/>
            </p:cNvSpPr>
            <p:nvPr/>
          </p:nvSpPr>
          <p:spPr bwMode="auto">
            <a:xfrm>
              <a:off x="3404" y="2903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66" name="Group 116"/>
            <p:cNvGrpSpPr>
              <a:grpSpLocks/>
            </p:cNvGrpSpPr>
            <p:nvPr/>
          </p:nvGrpSpPr>
          <p:grpSpPr bwMode="auto">
            <a:xfrm>
              <a:off x="3462" y="3103"/>
              <a:ext cx="120" cy="114"/>
              <a:chOff x="1300" y="3186"/>
              <a:chExt cx="120" cy="114"/>
            </a:xfrm>
          </p:grpSpPr>
          <p:sp>
            <p:nvSpPr>
              <p:cNvPr id="29764" name="Rectangle 11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2" name="Freeform 11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3" name="Freeform 11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60" name="Text Box 120"/>
            <p:cNvSpPr txBox="1">
              <a:spLocks noChangeArrowheads="1"/>
            </p:cNvSpPr>
            <p:nvPr/>
          </p:nvSpPr>
          <p:spPr bwMode="auto">
            <a:xfrm>
              <a:off x="523" y="3182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address 1</a:t>
              </a:r>
            </a:p>
          </p:txBody>
        </p:sp>
        <p:sp>
          <p:nvSpPr>
            <p:cNvPr id="29761" name="Text Box 121"/>
            <p:cNvSpPr txBox="1">
              <a:spLocks noChangeArrowheads="1"/>
            </p:cNvSpPr>
            <p:nvPr/>
          </p:nvSpPr>
          <p:spPr bwMode="auto">
            <a:xfrm>
              <a:off x="1500" y="3180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address 2</a:t>
              </a:r>
            </a:p>
          </p:txBody>
        </p:sp>
        <p:sp>
          <p:nvSpPr>
            <p:cNvPr id="29762" name="Text Box 122"/>
            <p:cNvSpPr txBox="1">
              <a:spLocks noChangeArrowheads="1"/>
            </p:cNvSpPr>
            <p:nvPr/>
          </p:nvSpPr>
          <p:spPr bwMode="auto">
            <a:xfrm>
              <a:off x="2480" y="3171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address 3</a:t>
              </a:r>
            </a:p>
          </p:txBody>
        </p:sp>
        <p:sp>
          <p:nvSpPr>
            <p:cNvPr id="29763" name="Text Box 123"/>
            <p:cNvSpPr txBox="1">
              <a:spLocks noChangeArrowheads="1"/>
            </p:cNvSpPr>
            <p:nvPr/>
          </p:nvSpPr>
          <p:spPr bwMode="auto">
            <a:xfrm>
              <a:off x="2619" y="3414"/>
              <a:ext cx="9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802.</a:t>
              </a:r>
              <a:r>
                <a:rPr lang="en-US" b="1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11</a:t>
              </a: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 dirty="0" smtClean="0"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411808" name="Group 160"/>
          <p:cNvGrpSpPr>
            <a:grpSpLocks/>
          </p:cNvGrpSpPr>
          <p:nvPr/>
        </p:nvGrpSpPr>
        <p:grpSpPr bwMode="auto">
          <a:xfrm>
            <a:off x="3811588" y="2811463"/>
            <a:ext cx="4186237" cy="2155825"/>
            <a:chOff x="2401" y="1771"/>
            <a:chExt cx="2637" cy="1358"/>
          </a:xfrm>
        </p:grpSpPr>
        <p:sp>
          <p:nvSpPr>
            <p:cNvPr id="72727" name="Freeform 130"/>
            <p:cNvSpPr>
              <a:spLocks/>
            </p:cNvSpPr>
            <p:nvPr/>
          </p:nvSpPr>
          <p:spPr bwMode="auto">
            <a:xfrm>
              <a:off x="2592" y="2002"/>
              <a:ext cx="2419" cy="441"/>
            </a:xfrm>
            <a:custGeom>
              <a:avLst/>
              <a:gdLst>
                <a:gd name="T0" fmla="*/ 54 w 2419"/>
                <a:gd name="T1" fmla="*/ 9 h 441"/>
                <a:gd name="T2" fmla="*/ 0 w 2419"/>
                <a:gd name="T3" fmla="*/ 437 h 441"/>
                <a:gd name="T4" fmla="*/ 2419 w 2419"/>
                <a:gd name="T5" fmla="*/ 369 h 441"/>
                <a:gd name="T6" fmla="*/ 336 w 2419"/>
                <a:gd name="T7" fmla="*/ 5 h 441"/>
                <a:gd name="T8" fmla="*/ 54 w 2419"/>
                <a:gd name="T9" fmla="*/ 9 h 4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19" h="441">
                  <a:moveTo>
                    <a:pt x="54" y="9"/>
                  </a:moveTo>
                  <a:cubicBezTo>
                    <a:pt x="45" y="275"/>
                    <a:pt x="38" y="312"/>
                    <a:pt x="0" y="437"/>
                  </a:cubicBezTo>
                  <a:cubicBezTo>
                    <a:pt x="499" y="418"/>
                    <a:pt x="2363" y="441"/>
                    <a:pt x="2419" y="369"/>
                  </a:cubicBezTo>
                  <a:cubicBezTo>
                    <a:pt x="921" y="148"/>
                    <a:pt x="719" y="337"/>
                    <a:pt x="336" y="5"/>
                  </a:cubicBezTo>
                  <a:cubicBezTo>
                    <a:pt x="205" y="9"/>
                    <a:pt x="231" y="0"/>
                    <a:pt x="54" y="9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1" name="Line 127"/>
            <p:cNvSpPr>
              <a:spLocks noChangeShapeType="1"/>
            </p:cNvSpPr>
            <p:nvPr/>
          </p:nvSpPr>
          <p:spPr bwMode="auto">
            <a:xfrm>
              <a:off x="2401" y="1771"/>
              <a:ext cx="60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2" name="Rectangle 129"/>
            <p:cNvSpPr>
              <a:spLocks noChangeArrowheads="1"/>
            </p:cNvSpPr>
            <p:nvPr/>
          </p:nvSpPr>
          <p:spPr bwMode="auto">
            <a:xfrm>
              <a:off x="2620" y="2398"/>
              <a:ext cx="2385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7668" name="Rectangle 131"/>
            <p:cNvSpPr>
              <a:spLocks noChangeArrowheads="1"/>
            </p:cNvSpPr>
            <p:nvPr/>
          </p:nvSpPr>
          <p:spPr bwMode="auto">
            <a:xfrm>
              <a:off x="2563" y="1848"/>
              <a:ext cx="355" cy="1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724" name="Text Box 132"/>
            <p:cNvSpPr txBox="1">
              <a:spLocks noChangeArrowheads="1"/>
            </p:cNvSpPr>
            <p:nvPr/>
          </p:nvSpPr>
          <p:spPr bwMode="auto">
            <a:xfrm>
              <a:off x="2802" y="2424"/>
              <a:ext cx="20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R1 MAC addr  H1 MAC addr </a:t>
              </a:r>
            </a:p>
          </p:txBody>
        </p:sp>
        <p:sp>
          <p:nvSpPr>
            <p:cNvPr id="29725" name="Line 133"/>
            <p:cNvSpPr>
              <a:spLocks noChangeShapeType="1"/>
            </p:cNvSpPr>
            <p:nvPr/>
          </p:nvSpPr>
          <p:spPr bwMode="auto">
            <a:xfrm>
              <a:off x="282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6" name="Line 134"/>
            <p:cNvSpPr>
              <a:spLocks noChangeShapeType="1"/>
            </p:cNvSpPr>
            <p:nvPr/>
          </p:nvSpPr>
          <p:spPr bwMode="auto">
            <a:xfrm>
              <a:off x="378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7" name="Line 135"/>
            <p:cNvSpPr>
              <a:spLocks noChangeShapeType="1"/>
            </p:cNvSpPr>
            <p:nvPr/>
          </p:nvSpPr>
          <p:spPr bwMode="auto">
            <a:xfrm>
              <a:off x="474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35" name="Group 136"/>
            <p:cNvGrpSpPr>
              <a:grpSpLocks/>
            </p:cNvGrpSpPr>
            <p:nvPr/>
          </p:nvGrpSpPr>
          <p:grpSpPr bwMode="auto">
            <a:xfrm>
              <a:off x="2658" y="2608"/>
              <a:ext cx="120" cy="114"/>
              <a:chOff x="1300" y="3186"/>
              <a:chExt cx="120" cy="114"/>
            </a:xfrm>
          </p:grpSpPr>
          <p:sp>
            <p:nvSpPr>
              <p:cNvPr id="29744" name="Rectangle 13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52" name="Freeform 13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53" name="Freeform 13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6" name="Group 140"/>
            <p:cNvGrpSpPr>
              <a:grpSpLocks/>
            </p:cNvGrpSpPr>
            <p:nvPr/>
          </p:nvGrpSpPr>
          <p:grpSpPr bwMode="auto">
            <a:xfrm>
              <a:off x="2674" y="2340"/>
              <a:ext cx="120" cy="114"/>
              <a:chOff x="1300" y="3186"/>
              <a:chExt cx="120" cy="114"/>
            </a:xfrm>
          </p:grpSpPr>
          <p:sp>
            <p:nvSpPr>
              <p:cNvPr id="29741" name="Rectangle 141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9" name="Freeform 142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50" name="Freeform 143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7" name="Group 144"/>
            <p:cNvGrpSpPr>
              <a:grpSpLocks/>
            </p:cNvGrpSpPr>
            <p:nvPr/>
          </p:nvGrpSpPr>
          <p:grpSpPr bwMode="auto">
            <a:xfrm>
              <a:off x="4814" y="2352"/>
              <a:ext cx="120" cy="114"/>
              <a:chOff x="1300" y="3186"/>
              <a:chExt cx="120" cy="114"/>
            </a:xfrm>
          </p:grpSpPr>
          <p:sp>
            <p:nvSpPr>
              <p:cNvPr id="29738" name="Rectangle 14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6" name="Freeform 146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47" name="Freeform 147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8" name="Group 149"/>
            <p:cNvGrpSpPr>
              <a:grpSpLocks/>
            </p:cNvGrpSpPr>
            <p:nvPr/>
          </p:nvGrpSpPr>
          <p:grpSpPr bwMode="auto">
            <a:xfrm>
              <a:off x="4820" y="2604"/>
              <a:ext cx="120" cy="114"/>
              <a:chOff x="1300" y="3186"/>
              <a:chExt cx="120" cy="114"/>
            </a:xfrm>
          </p:grpSpPr>
          <p:sp>
            <p:nvSpPr>
              <p:cNvPr id="29735" name="Rectangle 150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3" name="Freeform 151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44" name="Freeform 152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32" name="Text Box 153"/>
            <p:cNvSpPr txBox="1">
              <a:spLocks noChangeArrowheads="1"/>
            </p:cNvSpPr>
            <p:nvPr/>
          </p:nvSpPr>
          <p:spPr bwMode="auto">
            <a:xfrm>
              <a:off x="2785" y="2683"/>
              <a:ext cx="8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dest. address </a:t>
              </a:r>
            </a:p>
          </p:txBody>
        </p:sp>
        <p:sp>
          <p:nvSpPr>
            <p:cNvPr id="29733" name="Text Box 154"/>
            <p:cNvSpPr txBox="1">
              <a:spLocks noChangeArrowheads="1"/>
            </p:cNvSpPr>
            <p:nvPr/>
          </p:nvSpPr>
          <p:spPr bwMode="auto">
            <a:xfrm>
              <a:off x="3762" y="2681"/>
              <a:ext cx="9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source address </a:t>
              </a:r>
            </a:p>
          </p:txBody>
        </p:sp>
        <p:sp>
          <p:nvSpPr>
            <p:cNvPr id="29734" name="Text Box 156"/>
            <p:cNvSpPr txBox="1">
              <a:spLocks noChangeArrowheads="1"/>
            </p:cNvSpPr>
            <p:nvPr/>
          </p:nvSpPr>
          <p:spPr bwMode="auto">
            <a:xfrm>
              <a:off x="4146" y="2896"/>
              <a:ext cx="8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802.</a:t>
              </a:r>
              <a:r>
                <a:rPr lang="en-US" b="1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3</a:t>
              </a:r>
              <a:r>
                <a:rPr lang="en-US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 dirty="0" smtClean="0"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72716" name="Group 361"/>
          <p:cNvGrpSpPr>
            <a:grpSpLocks/>
          </p:cNvGrpSpPr>
          <p:nvPr/>
        </p:nvGrpSpPr>
        <p:grpSpPr bwMode="auto">
          <a:xfrm>
            <a:off x="3311525" y="2235200"/>
            <a:ext cx="762000" cy="663575"/>
            <a:chOff x="2967" y="478"/>
            <a:chExt cx="788" cy="625"/>
          </a:xfrm>
        </p:grpSpPr>
        <p:pic>
          <p:nvPicPr>
            <p:cNvPr id="7272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17" name="Group 356"/>
          <p:cNvGrpSpPr>
            <a:grpSpLocks/>
          </p:cNvGrpSpPr>
          <p:nvPr/>
        </p:nvGrpSpPr>
        <p:grpSpPr bwMode="auto">
          <a:xfrm>
            <a:off x="1909763" y="1798638"/>
            <a:ext cx="609600" cy="598487"/>
            <a:chOff x="313" y="1497"/>
            <a:chExt cx="1152" cy="1014"/>
          </a:xfrm>
        </p:grpSpPr>
        <p:pic>
          <p:nvPicPr>
            <p:cNvPr id="72723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4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18" name="Group 356"/>
          <p:cNvGrpSpPr>
            <a:grpSpLocks/>
          </p:cNvGrpSpPr>
          <p:nvPr/>
        </p:nvGrpSpPr>
        <p:grpSpPr bwMode="auto">
          <a:xfrm>
            <a:off x="2874963" y="1493838"/>
            <a:ext cx="609600" cy="598487"/>
            <a:chOff x="313" y="1497"/>
            <a:chExt cx="1152" cy="1014"/>
          </a:xfrm>
        </p:grpSpPr>
        <p:pic>
          <p:nvPicPr>
            <p:cNvPr id="72721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2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719" name="Rectangle 49"/>
          <p:cNvSpPr txBox="1">
            <a:spLocks noChangeArrowheads="1"/>
          </p:cNvSpPr>
          <p:nvPr/>
        </p:nvSpPr>
        <p:spPr bwMode="auto">
          <a:xfrm>
            <a:off x="533400" y="157163"/>
            <a:ext cx="64055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802.11 frame: addressing</a:t>
            </a:r>
          </a:p>
        </p:txBody>
      </p:sp>
      <p:pic>
        <p:nvPicPr>
          <p:cNvPr id="72720" name="Picture 19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6043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9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94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1601788" y="1216025"/>
            <a:ext cx="2454275" cy="23749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9701" name="Line 23"/>
          <p:cNvSpPr>
            <a:spLocks noChangeShapeType="1"/>
          </p:cNvSpPr>
          <p:nvPr/>
        </p:nvSpPr>
        <p:spPr bwMode="auto">
          <a:xfrm>
            <a:off x="3581400" y="272891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9702" name="Line 25"/>
          <p:cNvSpPr>
            <a:spLocks noChangeShapeType="1"/>
          </p:cNvSpPr>
          <p:nvPr/>
        </p:nvSpPr>
        <p:spPr bwMode="auto">
          <a:xfrm flipV="1">
            <a:off x="5257800" y="2271713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2710" name="Group 26"/>
          <p:cNvGrpSpPr>
            <a:grpSpLocks/>
          </p:cNvGrpSpPr>
          <p:nvPr/>
        </p:nvGrpSpPr>
        <p:grpSpPr bwMode="auto">
          <a:xfrm>
            <a:off x="6019800" y="1433513"/>
            <a:ext cx="2362200" cy="1762125"/>
            <a:chOff x="3744" y="1392"/>
            <a:chExt cx="1488" cy="1110"/>
          </a:xfrm>
        </p:grpSpPr>
        <p:sp>
          <p:nvSpPr>
            <p:cNvPr id="72798" name="Freeform 27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792" name="Text Box 28"/>
            <p:cNvSpPr txBox="1">
              <a:spLocks noChangeArrowheads="1"/>
            </p:cNvSpPr>
            <p:nvPr/>
          </p:nvSpPr>
          <p:spPr bwMode="auto">
            <a:xfrm>
              <a:off x="4128" y="1776"/>
              <a:ext cx="6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grpSp>
        <p:nvGrpSpPr>
          <p:cNvPr id="72711" name="Group 161"/>
          <p:cNvGrpSpPr>
            <a:grpSpLocks/>
          </p:cNvGrpSpPr>
          <p:nvPr/>
        </p:nvGrpSpPr>
        <p:grpSpPr bwMode="auto">
          <a:xfrm>
            <a:off x="4699000" y="2284413"/>
            <a:ext cx="787400" cy="525462"/>
            <a:chOff x="2960" y="1439"/>
            <a:chExt cx="496" cy="331"/>
          </a:xfrm>
        </p:grpSpPr>
        <p:grpSp>
          <p:nvGrpSpPr>
            <p:cNvPr id="72783" name="Group 4"/>
            <p:cNvGrpSpPr>
              <a:grpSpLocks/>
            </p:cNvGrpSpPr>
            <p:nvPr/>
          </p:nvGrpSpPr>
          <p:grpSpPr bwMode="auto">
            <a:xfrm>
              <a:off x="3024" y="1623"/>
              <a:ext cx="315" cy="147"/>
              <a:chOff x="3600" y="219"/>
              <a:chExt cx="360" cy="175"/>
            </a:xfrm>
          </p:grpSpPr>
          <p:sp>
            <p:nvSpPr>
              <p:cNvPr id="29778" name="Oval 5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9779" name="Line 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80" name="Line 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81" name="Rectangle 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9782" name="Oval 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72790" name="Group 1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9788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9" name="Line 12"/>
                <p:cNvSpPr>
                  <a:spLocks noChangeShapeType="1"/>
                </p:cNvSpPr>
                <p:nvPr/>
              </p:nvSpPr>
              <p:spPr bwMode="auto">
                <a:xfrm>
                  <a:off x="2944" y="945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90" name="Line 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72791" name="Group 1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978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48" y="847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6" name="Line 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7" name="Line 17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29777" name="Text Box 29"/>
            <p:cNvSpPr txBox="1">
              <a:spLocks noChangeArrowheads="1"/>
            </p:cNvSpPr>
            <p:nvPr/>
          </p:nvSpPr>
          <p:spPr bwMode="auto">
            <a:xfrm>
              <a:off x="2960" y="1439"/>
              <a:ext cx="4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router</a:t>
              </a:r>
            </a:p>
          </p:txBody>
        </p:sp>
      </p:grpSp>
      <p:sp>
        <p:nvSpPr>
          <p:cNvPr id="29705" name="Text Box 90"/>
          <p:cNvSpPr txBox="1">
            <a:spLocks noChangeArrowheads="1"/>
          </p:cNvSpPr>
          <p:nvPr/>
        </p:nvSpPr>
        <p:spPr bwMode="auto">
          <a:xfrm>
            <a:off x="1727200" y="2347913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29706" name="Text Box 93"/>
          <p:cNvSpPr txBox="1">
            <a:spLocks noChangeArrowheads="1"/>
          </p:cNvSpPr>
          <p:nvPr/>
        </p:nvSpPr>
        <p:spPr bwMode="auto">
          <a:xfrm>
            <a:off x="4327525" y="2376488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R1</a:t>
            </a:r>
          </a:p>
        </p:txBody>
      </p:sp>
      <p:grpSp>
        <p:nvGrpSpPr>
          <p:cNvPr id="411805" name="Group 157"/>
          <p:cNvGrpSpPr>
            <a:grpSpLocks/>
          </p:cNvGrpSpPr>
          <p:nvPr/>
        </p:nvGrpSpPr>
        <p:grpSpPr bwMode="auto">
          <a:xfrm>
            <a:off x="349250" y="2392363"/>
            <a:ext cx="5356225" cy="3916362"/>
            <a:chOff x="268" y="1180"/>
            <a:chExt cx="3374" cy="2467"/>
          </a:xfrm>
        </p:grpSpPr>
        <p:sp>
          <p:nvSpPr>
            <p:cNvPr id="29747" name="Line 94"/>
            <p:cNvSpPr>
              <a:spLocks noChangeShapeType="1"/>
            </p:cNvSpPr>
            <p:nvPr/>
          </p:nvSpPr>
          <p:spPr bwMode="auto">
            <a:xfrm>
              <a:off x="1612" y="1180"/>
              <a:ext cx="566" cy="2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48" name="Rectangle 98"/>
            <p:cNvSpPr>
              <a:spLocks noChangeArrowheads="1"/>
            </p:cNvSpPr>
            <p:nvPr/>
          </p:nvSpPr>
          <p:spPr bwMode="auto">
            <a:xfrm>
              <a:off x="358" y="2897"/>
              <a:ext cx="3280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72756" name="Freeform 95"/>
            <p:cNvSpPr>
              <a:spLocks/>
            </p:cNvSpPr>
            <p:nvPr/>
          </p:nvSpPr>
          <p:spPr bwMode="auto">
            <a:xfrm>
              <a:off x="268" y="1426"/>
              <a:ext cx="3374" cy="1668"/>
            </a:xfrm>
            <a:custGeom>
              <a:avLst/>
              <a:gdLst>
                <a:gd name="T0" fmla="*/ 1397 w 3374"/>
                <a:gd name="T1" fmla="*/ 0 h 1668"/>
                <a:gd name="T2" fmla="*/ 104 w 3374"/>
                <a:gd name="T3" fmla="*/ 1445 h 1668"/>
                <a:gd name="T4" fmla="*/ 1294 w 3374"/>
                <a:gd name="T5" fmla="*/ 1418 h 1668"/>
                <a:gd name="T6" fmla="*/ 3374 w 3374"/>
                <a:gd name="T7" fmla="*/ 1445 h 1668"/>
                <a:gd name="T8" fmla="*/ 1585 w 3374"/>
                <a:gd name="T9" fmla="*/ 75 h 1668"/>
                <a:gd name="T10" fmla="*/ 1397 w 3374"/>
                <a:gd name="T11" fmla="*/ 0 h 16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74" h="1668">
                  <a:moveTo>
                    <a:pt x="1397" y="0"/>
                  </a:moveTo>
                  <a:cubicBezTo>
                    <a:pt x="1255" y="557"/>
                    <a:pt x="999" y="1064"/>
                    <a:pt x="104" y="1445"/>
                  </a:cubicBezTo>
                  <a:cubicBezTo>
                    <a:pt x="0" y="1641"/>
                    <a:pt x="719" y="1436"/>
                    <a:pt x="1294" y="1418"/>
                  </a:cubicBezTo>
                  <a:cubicBezTo>
                    <a:pt x="1839" y="1418"/>
                    <a:pt x="3326" y="1668"/>
                    <a:pt x="3374" y="1445"/>
                  </a:cubicBezTo>
                  <a:cubicBezTo>
                    <a:pt x="1983" y="1002"/>
                    <a:pt x="1929" y="582"/>
                    <a:pt x="1585" y="75"/>
                  </a:cubicBezTo>
                  <a:cubicBezTo>
                    <a:pt x="1491" y="25"/>
                    <a:pt x="1529" y="67"/>
                    <a:pt x="1397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5" name="Rectangle 96"/>
            <p:cNvSpPr>
              <a:spLocks noChangeArrowheads="1"/>
            </p:cNvSpPr>
            <p:nvPr/>
          </p:nvSpPr>
          <p:spPr bwMode="auto">
            <a:xfrm rot="1284652">
              <a:off x="1621" y="1314"/>
              <a:ext cx="355" cy="1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751" name="Text Box 97"/>
            <p:cNvSpPr txBox="1">
              <a:spLocks noChangeArrowheads="1"/>
            </p:cNvSpPr>
            <p:nvPr/>
          </p:nvSpPr>
          <p:spPr bwMode="auto">
            <a:xfrm>
              <a:off x="540" y="2923"/>
              <a:ext cx="28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H1</a:t>
              </a:r>
              <a:r>
                <a:rPr lang="en-US" dirty="0" smtClean="0">
                  <a:latin typeface="Arial" charset="0"/>
                  <a:cs typeface="Arial" charset="0"/>
                </a:rPr>
                <a:t> </a:t>
              </a:r>
              <a:r>
                <a:rPr lang="en-US" dirty="0" smtClean="0">
                  <a:latin typeface="Arial" charset="0"/>
                  <a:cs typeface="Arial" charset="0"/>
                </a:rPr>
                <a:t>MAC </a:t>
              </a:r>
              <a:r>
                <a:rPr lang="en-US" dirty="0" err="1" smtClean="0">
                  <a:latin typeface="Arial" charset="0"/>
                  <a:cs typeface="Arial" charset="0"/>
                </a:rPr>
                <a:t>addr</a:t>
              </a:r>
              <a:r>
                <a:rPr lang="en-US" dirty="0" smtClean="0">
                  <a:latin typeface="Arial" charset="0"/>
                  <a:cs typeface="Arial" charset="0"/>
                </a:rPr>
                <a:t>  </a:t>
              </a:r>
              <a:r>
                <a:rPr lang="en-US" dirty="0" smtClean="0">
                  <a:latin typeface="Arial" charset="0"/>
                  <a:cs typeface="Arial" charset="0"/>
                </a:rPr>
                <a:t>AP</a:t>
              </a:r>
              <a:r>
                <a:rPr lang="en-US" dirty="0" smtClean="0">
                  <a:latin typeface="Arial" charset="0"/>
                  <a:cs typeface="Arial" charset="0"/>
                </a:rPr>
                <a:t> </a:t>
              </a:r>
              <a:r>
                <a:rPr lang="en-US" dirty="0" smtClean="0">
                  <a:latin typeface="Arial" charset="0"/>
                  <a:cs typeface="Arial" charset="0"/>
                </a:rPr>
                <a:t>MAC addr R1 MAC addr</a:t>
              </a:r>
            </a:p>
          </p:txBody>
        </p:sp>
        <p:sp>
          <p:nvSpPr>
            <p:cNvPr id="29752" name="Line 99"/>
            <p:cNvSpPr>
              <a:spLocks noChangeShapeType="1"/>
            </p:cNvSpPr>
            <p:nvPr/>
          </p:nvSpPr>
          <p:spPr bwMode="auto">
            <a:xfrm>
              <a:off x="56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53" name="Line 100"/>
            <p:cNvSpPr>
              <a:spLocks noChangeShapeType="1"/>
            </p:cNvSpPr>
            <p:nvPr/>
          </p:nvSpPr>
          <p:spPr bwMode="auto">
            <a:xfrm>
              <a:off x="152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54" name="Line 101"/>
            <p:cNvSpPr>
              <a:spLocks noChangeShapeType="1"/>
            </p:cNvSpPr>
            <p:nvPr/>
          </p:nvSpPr>
          <p:spPr bwMode="auto">
            <a:xfrm>
              <a:off x="248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62" name="Group 106"/>
            <p:cNvGrpSpPr>
              <a:grpSpLocks/>
            </p:cNvGrpSpPr>
            <p:nvPr/>
          </p:nvGrpSpPr>
          <p:grpSpPr bwMode="auto">
            <a:xfrm>
              <a:off x="396" y="3107"/>
              <a:ext cx="120" cy="114"/>
              <a:chOff x="1300" y="3186"/>
              <a:chExt cx="120" cy="114"/>
            </a:xfrm>
          </p:grpSpPr>
          <p:sp>
            <p:nvSpPr>
              <p:cNvPr id="29773" name="Rectangle 10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1" name="Freeform 103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82" name="Freeform 104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63" name="Group 107"/>
            <p:cNvGrpSpPr>
              <a:grpSpLocks/>
            </p:cNvGrpSpPr>
            <p:nvPr/>
          </p:nvGrpSpPr>
          <p:grpSpPr bwMode="auto">
            <a:xfrm>
              <a:off x="412" y="2839"/>
              <a:ext cx="120" cy="114"/>
              <a:chOff x="1300" y="3186"/>
              <a:chExt cx="120" cy="114"/>
            </a:xfrm>
          </p:grpSpPr>
          <p:sp>
            <p:nvSpPr>
              <p:cNvPr id="29770" name="Rectangle 108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8" name="Freeform 109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9" name="Freeform 110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64" name="Group 111"/>
            <p:cNvGrpSpPr>
              <a:grpSpLocks/>
            </p:cNvGrpSpPr>
            <p:nvPr/>
          </p:nvGrpSpPr>
          <p:grpSpPr bwMode="auto">
            <a:xfrm>
              <a:off x="3456" y="2851"/>
              <a:ext cx="120" cy="114"/>
              <a:chOff x="1300" y="3186"/>
              <a:chExt cx="120" cy="114"/>
            </a:xfrm>
          </p:grpSpPr>
          <p:sp>
            <p:nvSpPr>
              <p:cNvPr id="29767" name="Rectangle 112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5" name="Freeform 113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6" name="Freeform 114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58" name="Line 115"/>
            <p:cNvSpPr>
              <a:spLocks noChangeShapeType="1"/>
            </p:cNvSpPr>
            <p:nvPr/>
          </p:nvSpPr>
          <p:spPr bwMode="auto">
            <a:xfrm>
              <a:off x="3404" y="2903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66" name="Group 116"/>
            <p:cNvGrpSpPr>
              <a:grpSpLocks/>
            </p:cNvGrpSpPr>
            <p:nvPr/>
          </p:nvGrpSpPr>
          <p:grpSpPr bwMode="auto">
            <a:xfrm>
              <a:off x="3462" y="3103"/>
              <a:ext cx="120" cy="114"/>
              <a:chOff x="1300" y="3186"/>
              <a:chExt cx="120" cy="114"/>
            </a:xfrm>
          </p:grpSpPr>
          <p:sp>
            <p:nvSpPr>
              <p:cNvPr id="29764" name="Rectangle 11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2" name="Freeform 11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3" name="Freeform 11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60" name="Text Box 120"/>
            <p:cNvSpPr txBox="1">
              <a:spLocks noChangeArrowheads="1"/>
            </p:cNvSpPr>
            <p:nvPr/>
          </p:nvSpPr>
          <p:spPr bwMode="auto">
            <a:xfrm>
              <a:off x="523" y="3182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address 1</a:t>
              </a:r>
            </a:p>
          </p:txBody>
        </p:sp>
        <p:sp>
          <p:nvSpPr>
            <p:cNvPr id="29761" name="Text Box 121"/>
            <p:cNvSpPr txBox="1">
              <a:spLocks noChangeArrowheads="1"/>
            </p:cNvSpPr>
            <p:nvPr/>
          </p:nvSpPr>
          <p:spPr bwMode="auto">
            <a:xfrm>
              <a:off x="1500" y="3180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address 2</a:t>
              </a:r>
            </a:p>
          </p:txBody>
        </p:sp>
        <p:sp>
          <p:nvSpPr>
            <p:cNvPr id="29762" name="Text Box 122"/>
            <p:cNvSpPr txBox="1">
              <a:spLocks noChangeArrowheads="1"/>
            </p:cNvSpPr>
            <p:nvPr/>
          </p:nvSpPr>
          <p:spPr bwMode="auto">
            <a:xfrm>
              <a:off x="2480" y="3171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address 3</a:t>
              </a:r>
            </a:p>
          </p:txBody>
        </p:sp>
        <p:sp>
          <p:nvSpPr>
            <p:cNvPr id="29763" name="Text Box 123"/>
            <p:cNvSpPr txBox="1">
              <a:spLocks noChangeArrowheads="1"/>
            </p:cNvSpPr>
            <p:nvPr/>
          </p:nvSpPr>
          <p:spPr bwMode="auto">
            <a:xfrm>
              <a:off x="2619" y="3414"/>
              <a:ext cx="9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802.</a:t>
              </a:r>
              <a:r>
                <a:rPr lang="en-US" b="1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11</a:t>
              </a: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 dirty="0" smtClean="0"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411808" name="Group 160"/>
          <p:cNvGrpSpPr>
            <a:grpSpLocks/>
          </p:cNvGrpSpPr>
          <p:nvPr/>
        </p:nvGrpSpPr>
        <p:grpSpPr bwMode="auto">
          <a:xfrm>
            <a:off x="3811588" y="2811463"/>
            <a:ext cx="4186237" cy="2155825"/>
            <a:chOff x="2401" y="1771"/>
            <a:chExt cx="2637" cy="1358"/>
          </a:xfrm>
        </p:grpSpPr>
        <p:sp>
          <p:nvSpPr>
            <p:cNvPr id="72727" name="Freeform 130"/>
            <p:cNvSpPr>
              <a:spLocks/>
            </p:cNvSpPr>
            <p:nvPr/>
          </p:nvSpPr>
          <p:spPr bwMode="auto">
            <a:xfrm>
              <a:off x="2592" y="2002"/>
              <a:ext cx="2419" cy="441"/>
            </a:xfrm>
            <a:custGeom>
              <a:avLst/>
              <a:gdLst>
                <a:gd name="T0" fmla="*/ 54 w 2419"/>
                <a:gd name="T1" fmla="*/ 9 h 441"/>
                <a:gd name="T2" fmla="*/ 0 w 2419"/>
                <a:gd name="T3" fmla="*/ 437 h 441"/>
                <a:gd name="T4" fmla="*/ 2419 w 2419"/>
                <a:gd name="T5" fmla="*/ 369 h 441"/>
                <a:gd name="T6" fmla="*/ 336 w 2419"/>
                <a:gd name="T7" fmla="*/ 5 h 441"/>
                <a:gd name="T8" fmla="*/ 54 w 2419"/>
                <a:gd name="T9" fmla="*/ 9 h 4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19" h="441">
                  <a:moveTo>
                    <a:pt x="54" y="9"/>
                  </a:moveTo>
                  <a:cubicBezTo>
                    <a:pt x="45" y="275"/>
                    <a:pt x="38" y="312"/>
                    <a:pt x="0" y="437"/>
                  </a:cubicBezTo>
                  <a:cubicBezTo>
                    <a:pt x="499" y="418"/>
                    <a:pt x="2363" y="441"/>
                    <a:pt x="2419" y="369"/>
                  </a:cubicBezTo>
                  <a:cubicBezTo>
                    <a:pt x="921" y="148"/>
                    <a:pt x="719" y="337"/>
                    <a:pt x="336" y="5"/>
                  </a:cubicBezTo>
                  <a:cubicBezTo>
                    <a:pt x="205" y="9"/>
                    <a:pt x="231" y="0"/>
                    <a:pt x="54" y="9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1" name="Line 127"/>
            <p:cNvSpPr>
              <a:spLocks noChangeShapeType="1"/>
            </p:cNvSpPr>
            <p:nvPr/>
          </p:nvSpPr>
          <p:spPr bwMode="auto">
            <a:xfrm>
              <a:off x="2401" y="1771"/>
              <a:ext cx="60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2" name="Rectangle 129"/>
            <p:cNvSpPr>
              <a:spLocks noChangeArrowheads="1"/>
            </p:cNvSpPr>
            <p:nvPr/>
          </p:nvSpPr>
          <p:spPr bwMode="auto">
            <a:xfrm>
              <a:off x="2620" y="2398"/>
              <a:ext cx="2385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7668" name="Rectangle 131"/>
            <p:cNvSpPr>
              <a:spLocks noChangeArrowheads="1"/>
            </p:cNvSpPr>
            <p:nvPr/>
          </p:nvSpPr>
          <p:spPr bwMode="auto">
            <a:xfrm>
              <a:off x="2563" y="1848"/>
              <a:ext cx="355" cy="1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724" name="Text Box 132"/>
            <p:cNvSpPr txBox="1">
              <a:spLocks noChangeArrowheads="1"/>
            </p:cNvSpPr>
            <p:nvPr/>
          </p:nvSpPr>
          <p:spPr bwMode="auto">
            <a:xfrm>
              <a:off x="2802" y="2424"/>
              <a:ext cx="19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H</a:t>
              </a:r>
              <a:r>
                <a:rPr lang="en-US" dirty="0" smtClean="0">
                  <a:latin typeface="Arial" charset="0"/>
                  <a:cs typeface="Arial" charset="0"/>
                </a:rPr>
                <a:t>1 </a:t>
              </a:r>
              <a:r>
                <a:rPr lang="en-US" dirty="0" smtClean="0">
                  <a:latin typeface="Arial" charset="0"/>
                  <a:cs typeface="Arial" charset="0"/>
                </a:rPr>
                <a:t>MAC </a:t>
              </a:r>
              <a:r>
                <a:rPr lang="en-US" dirty="0" err="1" smtClean="0">
                  <a:latin typeface="Arial" charset="0"/>
                  <a:cs typeface="Arial" charset="0"/>
                </a:rPr>
                <a:t>addr</a:t>
              </a:r>
              <a:r>
                <a:rPr lang="en-US" dirty="0" smtClean="0">
                  <a:latin typeface="Arial" charset="0"/>
                  <a:cs typeface="Arial" charset="0"/>
                </a:rPr>
                <a:t>  </a:t>
              </a:r>
              <a:r>
                <a:rPr lang="en-US" dirty="0" smtClean="0">
                  <a:latin typeface="Arial" charset="0"/>
                  <a:cs typeface="Arial" charset="0"/>
                </a:rPr>
                <a:t>R1 </a:t>
              </a:r>
              <a:r>
                <a:rPr lang="en-US" dirty="0" smtClean="0">
                  <a:latin typeface="Arial" charset="0"/>
                  <a:cs typeface="Arial" charset="0"/>
                </a:rPr>
                <a:t>MAC addr </a:t>
              </a:r>
            </a:p>
          </p:txBody>
        </p:sp>
        <p:sp>
          <p:nvSpPr>
            <p:cNvPr id="29725" name="Line 133"/>
            <p:cNvSpPr>
              <a:spLocks noChangeShapeType="1"/>
            </p:cNvSpPr>
            <p:nvPr/>
          </p:nvSpPr>
          <p:spPr bwMode="auto">
            <a:xfrm>
              <a:off x="282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6" name="Line 134"/>
            <p:cNvSpPr>
              <a:spLocks noChangeShapeType="1"/>
            </p:cNvSpPr>
            <p:nvPr/>
          </p:nvSpPr>
          <p:spPr bwMode="auto">
            <a:xfrm>
              <a:off x="378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7" name="Line 135"/>
            <p:cNvSpPr>
              <a:spLocks noChangeShapeType="1"/>
            </p:cNvSpPr>
            <p:nvPr/>
          </p:nvSpPr>
          <p:spPr bwMode="auto">
            <a:xfrm>
              <a:off x="474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35" name="Group 136"/>
            <p:cNvGrpSpPr>
              <a:grpSpLocks/>
            </p:cNvGrpSpPr>
            <p:nvPr/>
          </p:nvGrpSpPr>
          <p:grpSpPr bwMode="auto">
            <a:xfrm>
              <a:off x="2658" y="2608"/>
              <a:ext cx="120" cy="114"/>
              <a:chOff x="1300" y="3186"/>
              <a:chExt cx="120" cy="114"/>
            </a:xfrm>
          </p:grpSpPr>
          <p:sp>
            <p:nvSpPr>
              <p:cNvPr id="29744" name="Rectangle 13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52" name="Freeform 13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53" name="Freeform 13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6" name="Group 140"/>
            <p:cNvGrpSpPr>
              <a:grpSpLocks/>
            </p:cNvGrpSpPr>
            <p:nvPr/>
          </p:nvGrpSpPr>
          <p:grpSpPr bwMode="auto">
            <a:xfrm>
              <a:off x="2674" y="2340"/>
              <a:ext cx="120" cy="114"/>
              <a:chOff x="1300" y="3186"/>
              <a:chExt cx="120" cy="114"/>
            </a:xfrm>
          </p:grpSpPr>
          <p:sp>
            <p:nvSpPr>
              <p:cNvPr id="29741" name="Rectangle 141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9" name="Freeform 142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50" name="Freeform 143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7" name="Group 144"/>
            <p:cNvGrpSpPr>
              <a:grpSpLocks/>
            </p:cNvGrpSpPr>
            <p:nvPr/>
          </p:nvGrpSpPr>
          <p:grpSpPr bwMode="auto">
            <a:xfrm>
              <a:off x="4814" y="2352"/>
              <a:ext cx="120" cy="114"/>
              <a:chOff x="1300" y="3186"/>
              <a:chExt cx="120" cy="114"/>
            </a:xfrm>
          </p:grpSpPr>
          <p:sp>
            <p:nvSpPr>
              <p:cNvPr id="29738" name="Rectangle 14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6" name="Freeform 146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47" name="Freeform 147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8" name="Group 149"/>
            <p:cNvGrpSpPr>
              <a:grpSpLocks/>
            </p:cNvGrpSpPr>
            <p:nvPr/>
          </p:nvGrpSpPr>
          <p:grpSpPr bwMode="auto">
            <a:xfrm>
              <a:off x="4820" y="2604"/>
              <a:ext cx="120" cy="114"/>
              <a:chOff x="1300" y="3186"/>
              <a:chExt cx="120" cy="114"/>
            </a:xfrm>
          </p:grpSpPr>
          <p:sp>
            <p:nvSpPr>
              <p:cNvPr id="29735" name="Rectangle 150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3" name="Freeform 151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44" name="Freeform 152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32" name="Text Box 153"/>
            <p:cNvSpPr txBox="1">
              <a:spLocks noChangeArrowheads="1"/>
            </p:cNvSpPr>
            <p:nvPr/>
          </p:nvSpPr>
          <p:spPr bwMode="auto">
            <a:xfrm>
              <a:off x="2785" y="2683"/>
              <a:ext cx="8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dest. address </a:t>
              </a:r>
            </a:p>
          </p:txBody>
        </p:sp>
        <p:sp>
          <p:nvSpPr>
            <p:cNvPr id="29733" name="Text Box 154"/>
            <p:cNvSpPr txBox="1">
              <a:spLocks noChangeArrowheads="1"/>
            </p:cNvSpPr>
            <p:nvPr/>
          </p:nvSpPr>
          <p:spPr bwMode="auto">
            <a:xfrm>
              <a:off x="3762" y="2681"/>
              <a:ext cx="9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source address </a:t>
              </a:r>
            </a:p>
          </p:txBody>
        </p:sp>
        <p:sp>
          <p:nvSpPr>
            <p:cNvPr id="29734" name="Text Box 156"/>
            <p:cNvSpPr txBox="1">
              <a:spLocks noChangeArrowheads="1"/>
            </p:cNvSpPr>
            <p:nvPr/>
          </p:nvSpPr>
          <p:spPr bwMode="auto">
            <a:xfrm>
              <a:off x="4146" y="2896"/>
              <a:ext cx="8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802.</a:t>
              </a:r>
              <a:r>
                <a:rPr lang="en-US" b="1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3</a:t>
              </a:r>
              <a:r>
                <a:rPr lang="en-US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 dirty="0" smtClean="0"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72716" name="Group 361"/>
          <p:cNvGrpSpPr>
            <a:grpSpLocks/>
          </p:cNvGrpSpPr>
          <p:nvPr/>
        </p:nvGrpSpPr>
        <p:grpSpPr bwMode="auto">
          <a:xfrm>
            <a:off x="3311525" y="2235200"/>
            <a:ext cx="762000" cy="663575"/>
            <a:chOff x="2967" y="478"/>
            <a:chExt cx="788" cy="625"/>
          </a:xfrm>
        </p:grpSpPr>
        <p:pic>
          <p:nvPicPr>
            <p:cNvPr id="7272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17" name="Group 356"/>
          <p:cNvGrpSpPr>
            <a:grpSpLocks/>
          </p:cNvGrpSpPr>
          <p:nvPr/>
        </p:nvGrpSpPr>
        <p:grpSpPr bwMode="auto">
          <a:xfrm>
            <a:off x="1909763" y="1798638"/>
            <a:ext cx="609600" cy="598487"/>
            <a:chOff x="313" y="1497"/>
            <a:chExt cx="1152" cy="1014"/>
          </a:xfrm>
        </p:grpSpPr>
        <p:pic>
          <p:nvPicPr>
            <p:cNvPr id="72723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4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18" name="Group 356"/>
          <p:cNvGrpSpPr>
            <a:grpSpLocks/>
          </p:cNvGrpSpPr>
          <p:nvPr/>
        </p:nvGrpSpPr>
        <p:grpSpPr bwMode="auto">
          <a:xfrm>
            <a:off x="2874963" y="1493838"/>
            <a:ext cx="609600" cy="598487"/>
            <a:chOff x="313" y="1497"/>
            <a:chExt cx="1152" cy="1014"/>
          </a:xfrm>
        </p:grpSpPr>
        <p:pic>
          <p:nvPicPr>
            <p:cNvPr id="72721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2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719" name="Rectangle 49"/>
          <p:cNvSpPr txBox="1">
            <a:spLocks noChangeArrowheads="1"/>
          </p:cNvSpPr>
          <p:nvPr/>
        </p:nvSpPr>
        <p:spPr bwMode="auto">
          <a:xfrm>
            <a:off x="533400" y="157163"/>
            <a:ext cx="64055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802.11 frame: addressing</a:t>
            </a:r>
          </a:p>
        </p:txBody>
      </p:sp>
      <p:pic>
        <p:nvPicPr>
          <p:cNvPr id="72720" name="Picture 19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6043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9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5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7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7.1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u="sng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 smtClean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7.3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7.4</a:t>
            </a:r>
            <a:r>
              <a:rPr lang="en-US" sz="2400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</a:t>
            </a:r>
            <a:r>
              <a:rPr lang="en-US" sz="2000" dirty="0" smtClean="0">
                <a:latin typeface="Gill Sans MT" charset="0"/>
              </a:rPr>
              <a:t>, 3G, LTE)</a:t>
            </a:r>
            <a:endParaRPr lang="en-US" sz="2000" dirty="0">
              <a:latin typeface="Gill Sans MT" charset="0"/>
            </a:endParaRP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9238"/>
            <a:ext cx="40544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dirty="0" smtClean="0">
                <a:solidFill>
                  <a:srgbClr val="000099"/>
                </a:solidFill>
                <a:ea typeface="+mn-ea"/>
                <a:cs typeface="+mn-cs"/>
              </a:rPr>
              <a:t>Mobility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7.5</a:t>
            </a:r>
            <a:r>
              <a:rPr lang="en-US" sz="2400" dirty="0" smtClean="0">
                <a:ea typeface="+mn-ea"/>
                <a:cs typeface="+mn-cs"/>
              </a:rPr>
              <a:t> Principles: addressing and routing to mobile users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7.6</a:t>
            </a:r>
            <a:r>
              <a:rPr lang="en-US" sz="2400" dirty="0" smtClean="0">
                <a:ea typeface="+mn-ea"/>
                <a:cs typeface="+mn-cs"/>
              </a:rPr>
              <a:t> Mobile IP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7.7</a:t>
            </a:r>
            <a:r>
              <a:rPr lang="en-US" sz="2400" dirty="0" smtClean="0">
                <a:ea typeface="+mn-ea"/>
                <a:cs typeface="+mn-cs"/>
              </a:rPr>
              <a:t> Handling mobility in cellular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7.8</a:t>
            </a:r>
            <a:r>
              <a:rPr lang="en-US" sz="2400" dirty="0" smtClean="0">
                <a:ea typeface="+mn-ea"/>
                <a:cs typeface="+mn-cs"/>
              </a:rPr>
              <a:t> Mobility and higher-layer protocols</a:t>
            </a:r>
          </a:p>
          <a:p>
            <a:pPr marL="0" indent="0">
              <a:buNone/>
              <a:defRPr/>
            </a:pPr>
            <a:endParaRPr lang="en-US" sz="2400" dirty="0" smtClean="0">
              <a:ea typeface="+mn-ea"/>
              <a:cs typeface="+mn-cs"/>
            </a:endParaRPr>
          </a:p>
        </p:txBody>
      </p:sp>
      <p:pic>
        <p:nvPicPr>
          <p:cNvPr id="19462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7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5" name="Group 2"/>
          <p:cNvGrpSpPr>
            <a:grpSpLocks/>
          </p:cNvGrpSpPr>
          <p:nvPr/>
        </p:nvGrpSpPr>
        <p:grpSpPr bwMode="auto">
          <a:xfrm>
            <a:off x="519113" y="2179638"/>
            <a:ext cx="8077200" cy="985837"/>
            <a:chOff x="240" y="887"/>
            <a:chExt cx="5088" cy="621"/>
          </a:xfrm>
        </p:grpSpPr>
        <p:sp>
          <p:nvSpPr>
            <p:cNvPr id="30757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frame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control</a:t>
              </a:r>
            </a:p>
          </p:txBody>
        </p:sp>
        <p:sp>
          <p:nvSpPr>
            <p:cNvPr id="30758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duration</a:t>
              </a:r>
            </a:p>
          </p:txBody>
        </p:sp>
        <p:sp>
          <p:nvSpPr>
            <p:cNvPr id="30759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60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61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30762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3</a:t>
              </a:r>
            </a:p>
          </p:txBody>
        </p:sp>
        <p:sp>
          <p:nvSpPr>
            <p:cNvPr id="30763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30764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payload</a:t>
              </a:r>
            </a:p>
          </p:txBody>
        </p:sp>
        <p:sp>
          <p:nvSpPr>
            <p:cNvPr id="30765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CRC</a:t>
              </a:r>
            </a:p>
          </p:txBody>
        </p:sp>
        <p:sp>
          <p:nvSpPr>
            <p:cNvPr id="30766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67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68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69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70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71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72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73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0 - 2312</a:t>
              </a:r>
            </a:p>
          </p:txBody>
        </p:sp>
        <p:sp>
          <p:nvSpPr>
            <p:cNvPr id="30774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30775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seq</a:t>
              </a:r>
            </a:p>
            <a:p>
              <a:pPr algn="ctr"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control</a:t>
              </a:r>
            </a:p>
          </p:txBody>
        </p:sp>
      </p:grpSp>
      <p:grpSp>
        <p:nvGrpSpPr>
          <p:cNvPr id="74756" name="Group 23"/>
          <p:cNvGrpSpPr>
            <a:grpSpLocks/>
          </p:cNvGrpSpPr>
          <p:nvPr/>
        </p:nvGrpSpPr>
        <p:grpSpPr bwMode="auto">
          <a:xfrm>
            <a:off x="442913" y="3856038"/>
            <a:ext cx="8534400" cy="954087"/>
            <a:chOff x="240" y="1991"/>
            <a:chExt cx="5376" cy="601"/>
          </a:xfrm>
        </p:grpSpPr>
        <p:sp>
          <p:nvSpPr>
            <p:cNvPr id="30735" name="Rectangle 24"/>
            <p:cNvSpPr>
              <a:spLocks noChangeArrowheads="1"/>
            </p:cNvSpPr>
            <p:nvPr/>
          </p:nvSpPr>
          <p:spPr bwMode="auto">
            <a:xfrm>
              <a:off x="864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Type</a:t>
              </a:r>
            </a:p>
          </p:txBody>
        </p:sp>
        <p:sp>
          <p:nvSpPr>
            <p:cNvPr id="30736" name="Rectangle 25"/>
            <p:cNvSpPr>
              <a:spLocks noChangeArrowheads="1"/>
            </p:cNvSpPr>
            <p:nvPr/>
          </p:nvSpPr>
          <p:spPr bwMode="auto">
            <a:xfrm>
              <a:off x="259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From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AP</a:t>
              </a:r>
            </a:p>
          </p:txBody>
        </p:sp>
        <p:sp>
          <p:nvSpPr>
            <p:cNvPr id="30737" name="Rectangle 26"/>
            <p:cNvSpPr>
              <a:spLocks noChangeArrowheads="1"/>
            </p:cNvSpPr>
            <p:nvPr/>
          </p:nvSpPr>
          <p:spPr bwMode="auto">
            <a:xfrm>
              <a:off x="1488" y="2208"/>
              <a:ext cx="67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Subtype</a:t>
              </a:r>
            </a:p>
          </p:txBody>
        </p:sp>
        <p:sp>
          <p:nvSpPr>
            <p:cNvPr id="30738" name="Rectangle 27"/>
            <p:cNvSpPr>
              <a:spLocks noChangeArrowheads="1"/>
            </p:cNvSpPr>
            <p:nvPr/>
          </p:nvSpPr>
          <p:spPr bwMode="auto">
            <a:xfrm>
              <a:off x="216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To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AP</a:t>
              </a:r>
            </a:p>
          </p:txBody>
        </p:sp>
        <p:sp>
          <p:nvSpPr>
            <p:cNvPr id="30739" name="Rectangle 28"/>
            <p:cNvSpPr>
              <a:spLocks noChangeArrowheads="1"/>
            </p:cNvSpPr>
            <p:nvPr/>
          </p:nvSpPr>
          <p:spPr bwMode="auto">
            <a:xfrm>
              <a:off x="302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More 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frag</a:t>
              </a:r>
            </a:p>
          </p:txBody>
        </p:sp>
        <p:sp>
          <p:nvSpPr>
            <p:cNvPr id="30740" name="Rectangle 29"/>
            <p:cNvSpPr>
              <a:spLocks noChangeArrowheads="1"/>
            </p:cNvSpPr>
            <p:nvPr/>
          </p:nvSpPr>
          <p:spPr bwMode="auto">
            <a:xfrm>
              <a:off x="475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WEP</a:t>
              </a:r>
            </a:p>
          </p:txBody>
        </p:sp>
        <p:sp>
          <p:nvSpPr>
            <p:cNvPr id="30741" name="Rectangle 30"/>
            <p:cNvSpPr>
              <a:spLocks noChangeArrowheads="1"/>
            </p:cNvSpPr>
            <p:nvPr/>
          </p:nvSpPr>
          <p:spPr bwMode="auto">
            <a:xfrm>
              <a:off x="432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More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data</a:t>
              </a:r>
            </a:p>
          </p:txBody>
        </p:sp>
        <p:sp>
          <p:nvSpPr>
            <p:cNvPr id="30742" name="Rectangle 31"/>
            <p:cNvSpPr>
              <a:spLocks noChangeArrowheads="1"/>
            </p:cNvSpPr>
            <p:nvPr/>
          </p:nvSpPr>
          <p:spPr bwMode="auto">
            <a:xfrm>
              <a:off x="3888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Power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mgt</a:t>
              </a:r>
            </a:p>
          </p:txBody>
        </p:sp>
        <p:sp>
          <p:nvSpPr>
            <p:cNvPr id="30743" name="Rectangle 32"/>
            <p:cNvSpPr>
              <a:spLocks noChangeArrowheads="1"/>
            </p:cNvSpPr>
            <p:nvPr/>
          </p:nvSpPr>
          <p:spPr bwMode="auto">
            <a:xfrm>
              <a:off x="3456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Retry</a:t>
              </a:r>
            </a:p>
          </p:txBody>
        </p:sp>
        <p:sp>
          <p:nvSpPr>
            <p:cNvPr id="30744" name="Rectangle 33"/>
            <p:cNvSpPr>
              <a:spLocks noChangeArrowheads="1"/>
            </p:cNvSpPr>
            <p:nvPr/>
          </p:nvSpPr>
          <p:spPr bwMode="auto">
            <a:xfrm>
              <a:off x="518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Rsvd</a:t>
              </a:r>
            </a:p>
          </p:txBody>
        </p:sp>
        <p:sp>
          <p:nvSpPr>
            <p:cNvPr id="30745" name="Rectangle 34"/>
            <p:cNvSpPr>
              <a:spLocks noChangeArrowheads="1"/>
            </p:cNvSpPr>
            <p:nvPr/>
          </p:nvSpPr>
          <p:spPr bwMode="auto">
            <a:xfrm>
              <a:off x="240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Protocol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version</a:t>
              </a:r>
            </a:p>
          </p:txBody>
        </p:sp>
        <p:sp>
          <p:nvSpPr>
            <p:cNvPr id="30746" name="Text Box 35"/>
            <p:cNvSpPr txBox="1">
              <a:spLocks noChangeArrowheads="1"/>
            </p:cNvSpPr>
            <p:nvPr/>
          </p:nvSpPr>
          <p:spPr bwMode="auto">
            <a:xfrm>
              <a:off x="518" y="19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47" name="Text Box 36"/>
            <p:cNvSpPr txBox="1">
              <a:spLocks noChangeArrowheads="1"/>
            </p:cNvSpPr>
            <p:nvPr/>
          </p:nvSpPr>
          <p:spPr bwMode="auto">
            <a:xfrm>
              <a:off x="110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48" name="Text Box 37"/>
            <p:cNvSpPr txBox="1">
              <a:spLocks noChangeArrowheads="1"/>
            </p:cNvSpPr>
            <p:nvPr/>
          </p:nvSpPr>
          <p:spPr bwMode="auto">
            <a:xfrm>
              <a:off x="1728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30749" name="Text Box 38"/>
            <p:cNvSpPr txBox="1">
              <a:spLocks noChangeArrowheads="1"/>
            </p:cNvSpPr>
            <p:nvPr/>
          </p:nvSpPr>
          <p:spPr bwMode="auto">
            <a:xfrm>
              <a:off x="230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0" name="Text Box 39"/>
            <p:cNvSpPr txBox="1">
              <a:spLocks noChangeArrowheads="1"/>
            </p:cNvSpPr>
            <p:nvPr/>
          </p:nvSpPr>
          <p:spPr bwMode="auto">
            <a:xfrm>
              <a:off x="2688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1" name="Text Box 40"/>
            <p:cNvSpPr txBox="1">
              <a:spLocks noChangeArrowheads="1"/>
            </p:cNvSpPr>
            <p:nvPr/>
          </p:nvSpPr>
          <p:spPr bwMode="auto">
            <a:xfrm>
              <a:off x="312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2" name="Text Box 41"/>
            <p:cNvSpPr txBox="1">
              <a:spLocks noChangeArrowheads="1"/>
            </p:cNvSpPr>
            <p:nvPr/>
          </p:nvSpPr>
          <p:spPr bwMode="auto">
            <a:xfrm>
              <a:off x="446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3" name="Text Box 42"/>
            <p:cNvSpPr txBox="1">
              <a:spLocks noChangeArrowheads="1"/>
            </p:cNvSpPr>
            <p:nvPr/>
          </p:nvSpPr>
          <p:spPr bwMode="auto">
            <a:xfrm>
              <a:off x="4896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4" name="Text Box 43"/>
            <p:cNvSpPr txBox="1">
              <a:spLocks noChangeArrowheads="1"/>
            </p:cNvSpPr>
            <p:nvPr/>
          </p:nvSpPr>
          <p:spPr bwMode="auto">
            <a:xfrm>
              <a:off x="528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5" name="Text Box 44"/>
            <p:cNvSpPr txBox="1">
              <a:spLocks noChangeArrowheads="1"/>
            </p:cNvSpPr>
            <p:nvPr/>
          </p:nvSpPr>
          <p:spPr bwMode="auto">
            <a:xfrm>
              <a:off x="360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6" name="Text Box 45"/>
            <p:cNvSpPr txBox="1">
              <a:spLocks noChangeArrowheads="1"/>
            </p:cNvSpPr>
            <p:nvPr/>
          </p:nvSpPr>
          <p:spPr bwMode="auto">
            <a:xfrm>
              <a:off x="398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</p:grpSp>
      <p:sp>
        <p:nvSpPr>
          <p:cNvPr id="74757" name="Freeform 47"/>
          <p:cNvSpPr>
            <a:spLocks/>
          </p:cNvSpPr>
          <p:nvPr/>
        </p:nvSpPr>
        <p:spPr bwMode="auto">
          <a:xfrm>
            <a:off x="430213" y="3144838"/>
            <a:ext cx="8713787" cy="1066800"/>
          </a:xfrm>
          <a:custGeom>
            <a:avLst/>
            <a:gdLst>
              <a:gd name="T0" fmla="*/ 2147483647 w 5489"/>
              <a:gd name="T1" fmla="*/ 0 h 672"/>
              <a:gd name="T2" fmla="*/ 0 w 5489"/>
              <a:gd name="T3" fmla="*/ 2147483647 h 672"/>
              <a:gd name="T4" fmla="*/ 2147483647 w 5489"/>
              <a:gd name="T5" fmla="*/ 2147483647 h 672"/>
              <a:gd name="T6" fmla="*/ 2147483647 w 5489"/>
              <a:gd name="T7" fmla="*/ 0 h 672"/>
              <a:gd name="T8" fmla="*/ 2147483647 w 5489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89" h="672">
                <a:moveTo>
                  <a:pt x="64" y="0"/>
                </a:moveTo>
                <a:lnTo>
                  <a:pt x="0" y="664"/>
                </a:lnTo>
                <a:lnTo>
                  <a:pt x="5392" y="672"/>
                </a:lnTo>
                <a:cubicBezTo>
                  <a:pt x="5489" y="561"/>
                  <a:pt x="976" y="408"/>
                  <a:pt x="584" y="0"/>
                </a:cubicBezTo>
                <a:cubicBezTo>
                  <a:pt x="152" y="0"/>
                  <a:pt x="172" y="0"/>
                  <a:pt x="64" y="0"/>
                </a:cubicBez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>
                  <a:alpha val="17998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727" name="Text Box 49"/>
          <p:cNvSpPr txBox="1">
            <a:spLocks noChangeArrowheads="1"/>
          </p:cNvSpPr>
          <p:nvPr/>
        </p:nvSpPr>
        <p:spPr bwMode="auto">
          <a:xfrm>
            <a:off x="2132013" y="1335088"/>
            <a:ext cx="31813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duration of reserved 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transmission time (RTS/CTS)</a:t>
            </a:r>
          </a:p>
        </p:txBody>
      </p:sp>
      <p:sp>
        <p:nvSpPr>
          <p:cNvPr id="30728" name="Line 50"/>
          <p:cNvSpPr>
            <a:spLocks noChangeShapeType="1"/>
          </p:cNvSpPr>
          <p:nvPr/>
        </p:nvSpPr>
        <p:spPr bwMode="auto">
          <a:xfrm flipH="1">
            <a:off x="1905000" y="1554163"/>
            <a:ext cx="258763" cy="639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29" name="Text Box 51"/>
          <p:cNvSpPr txBox="1">
            <a:spLocks noChangeArrowheads="1"/>
          </p:cNvSpPr>
          <p:nvPr/>
        </p:nvSpPr>
        <p:spPr bwMode="auto">
          <a:xfrm>
            <a:off x="5926138" y="1196975"/>
            <a:ext cx="14033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frame seq #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(for RDT)</a:t>
            </a:r>
          </a:p>
        </p:txBody>
      </p:sp>
      <p:sp>
        <p:nvSpPr>
          <p:cNvPr id="30730" name="Line 52"/>
          <p:cNvSpPr>
            <a:spLocks noChangeShapeType="1"/>
          </p:cNvSpPr>
          <p:nvPr/>
        </p:nvSpPr>
        <p:spPr bwMode="auto">
          <a:xfrm flipH="1">
            <a:off x="5410200" y="1493838"/>
            <a:ext cx="487363" cy="912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1" name="Line 53"/>
          <p:cNvSpPr>
            <a:spLocks noChangeShapeType="1"/>
          </p:cNvSpPr>
          <p:nvPr/>
        </p:nvSpPr>
        <p:spPr bwMode="auto">
          <a:xfrm flipH="1" flipV="1">
            <a:off x="2012950" y="4908550"/>
            <a:ext cx="258763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2" name="Text Box 54"/>
          <p:cNvSpPr txBox="1">
            <a:spLocks noChangeArrowheads="1"/>
          </p:cNvSpPr>
          <p:nvPr/>
        </p:nvSpPr>
        <p:spPr bwMode="auto">
          <a:xfrm>
            <a:off x="2192338" y="5480050"/>
            <a:ext cx="25796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frame type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(RTS, CTS, ACK, data)</a:t>
            </a:r>
          </a:p>
        </p:txBody>
      </p:sp>
      <p:sp>
        <p:nvSpPr>
          <p:cNvPr id="74764" name="Rectangle 49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802.11 frame: more</a:t>
            </a:r>
          </a:p>
        </p:txBody>
      </p:sp>
      <p:pic>
        <p:nvPicPr>
          <p:cNvPr id="74765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862013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5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469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74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802.11: mobility within same subnet</a:t>
            </a:r>
          </a:p>
        </p:txBody>
      </p:sp>
      <p:sp>
        <p:nvSpPr>
          <p:cNvPr id="31749" name="Rectangle 94"/>
          <p:cNvSpPr>
            <a:spLocks noGrp="1" noChangeArrowheads="1"/>
          </p:cNvSpPr>
          <p:nvPr>
            <p:ph type="body" sz="half" idx="1"/>
          </p:nvPr>
        </p:nvSpPr>
        <p:spPr>
          <a:xfrm>
            <a:off x="452438" y="1325563"/>
            <a:ext cx="3643312" cy="4648200"/>
          </a:xfrm>
        </p:spPr>
        <p:txBody>
          <a:bodyPr/>
          <a:lstStyle/>
          <a:p>
            <a:pPr>
              <a:lnSpc>
                <a:spcPts val="3000"/>
              </a:lnSpc>
              <a:tabLst>
                <a:tab pos="746125" algn="l"/>
              </a:tabLst>
              <a:defRPr/>
            </a:pPr>
            <a:r>
              <a:rPr lang="en-US" dirty="0">
                <a:latin typeface="Gill Sans MT" charset="0"/>
                <a:cs typeface="+mn-cs"/>
              </a:rPr>
              <a:t>H1 remains in same IP subnet: IP address can remain same</a:t>
            </a:r>
          </a:p>
          <a:p>
            <a:pPr>
              <a:lnSpc>
                <a:spcPts val="3000"/>
              </a:lnSpc>
              <a:tabLst>
                <a:tab pos="746125" algn="l"/>
              </a:tabLst>
              <a:defRPr/>
            </a:pPr>
            <a:r>
              <a:rPr lang="en-US" dirty="0">
                <a:latin typeface="Gill Sans MT" charset="0"/>
                <a:cs typeface="+mn-cs"/>
              </a:rPr>
              <a:t>switch: which AP is associated with H1?</a:t>
            </a:r>
          </a:p>
          <a:p>
            <a:pPr marL="685800" lvl="1" indent="-228600">
              <a:lnSpc>
                <a:spcPts val="2600"/>
              </a:lnSpc>
              <a:tabLst>
                <a:tab pos="746125" algn="l"/>
              </a:tabLst>
              <a:defRPr/>
            </a:pPr>
            <a:r>
              <a:rPr lang="en-US" dirty="0">
                <a:latin typeface="Gill Sans MT" charset="0"/>
              </a:rPr>
              <a:t>self-learning (Ch. 5): switch will see frame from H1 and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remember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which switch port can be used to reach H1</a:t>
            </a:r>
          </a:p>
        </p:txBody>
      </p:sp>
      <p:sp>
        <p:nvSpPr>
          <p:cNvPr id="31750" name="Oval 5"/>
          <p:cNvSpPr>
            <a:spLocks noChangeArrowheads="1"/>
          </p:cNvSpPr>
          <p:nvPr/>
        </p:nvSpPr>
        <p:spPr bwMode="auto">
          <a:xfrm>
            <a:off x="6380163" y="3179763"/>
            <a:ext cx="2154237" cy="2093912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1" name="Oval 38"/>
          <p:cNvSpPr>
            <a:spLocks noChangeArrowheads="1"/>
          </p:cNvSpPr>
          <p:nvPr/>
        </p:nvSpPr>
        <p:spPr bwMode="auto">
          <a:xfrm>
            <a:off x="4673600" y="3241675"/>
            <a:ext cx="2278063" cy="205105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2" name="Line 59"/>
          <p:cNvSpPr>
            <a:spLocks noChangeShapeType="1"/>
          </p:cNvSpPr>
          <p:nvPr/>
        </p:nvSpPr>
        <p:spPr bwMode="auto">
          <a:xfrm>
            <a:off x="6792913" y="42259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3" name="Line 60"/>
          <p:cNvSpPr>
            <a:spLocks noChangeShapeType="1"/>
          </p:cNvSpPr>
          <p:nvPr/>
        </p:nvSpPr>
        <p:spPr bwMode="auto">
          <a:xfrm flipH="1">
            <a:off x="6305550" y="4129088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4" name="Line 61"/>
          <p:cNvSpPr>
            <a:spLocks noChangeShapeType="1"/>
          </p:cNvSpPr>
          <p:nvPr/>
        </p:nvSpPr>
        <p:spPr bwMode="auto">
          <a:xfrm flipH="1">
            <a:off x="6319838" y="4205288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5" name="Line 62"/>
          <p:cNvSpPr>
            <a:spLocks noChangeShapeType="1"/>
          </p:cNvSpPr>
          <p:nvPr/>
        </p:nvSpPr>
        <p:spPr bwMode="auto">
          <a:xfrm flipH="1">
            <a:off x="6262688" y="4271963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6811" name="Group 356"/>
          <p:cNvGrpSpPr>
            <a:grpSpLocks/>
          </p:cNvGrpSpPr>
          <p:nvPr/>
        </p:nvGrpSpPr>
        <p:grpSpPr bwMode="auto">
          <a:xfrm>
            <a:off x="8005763" y="3667125"/>
            <a:ext cx="333375" cy="369888"/>
            <a:chOff x="313" y="1497"/>
            <a:chExt cx="1152" cy="1014"/>
          </a:xfrm>
        </p:grpSpPr>
        <p:pic>
          <p:nvPicPr>
            <p:cNvPr id="76856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7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2" name="Group 403"/>
          <p:cNvGrpSpPr>
            <a:grpSpLocks/>
          </p:cNvGrpSpPr>
          <p:nvPr/>
        </p:nvGrpSpPr>
        <p:grpSpPr bwMode="auto">
          <a:xfrm>
            <a:off x="4968875" y="4156075"/>
            <a:ext cx="525463" cy="392113"/>
            <a:chOff x="2751" y="1851"/>
            <a:chExt cx="462" cy="478"/>
          </a:xfrm>
        </p:grpSpPr>
        <p:pic>
          <p:nvPicPr>
            <p:cNvPr id="76854" name="Picture 364" descr="iphone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3" name="Group 356"/>
          <p:cNvGrpSpPr>
            <a:grpSpLocks/>
          </p:cNvGrpSpPr>
          <p:nvPr/>
        </p:nvGrpSpPr>
        <p:grpSpPr bwMode="auto">
          <a:xfrm>
            <a:off x="7345363" y="4592638"/>
            <a:ext cx="363537" cy="338137"/>
            <a:chOff x="313" y="1497"/>
            <a:chExt cx="1152" cy="1014"/>
          </a:xfrm>
        </p:grpSpPr>
        <p:pic>
          <p:nvPicPr>
            <p:cNvPr id="76852" name="Picture 354" descr="laptop_stylized_smal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3" name="Picture 355" descr="antenna_stylize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4" name="Group 356"/>
          <p:cNvGrpSpPr>
            <a:grpSpLocks/>
          </p:cNvGrpSpPr>
          <p:nvPr/>
        </p:nvGrpSpPr>
        <p:grpSpPr bwMode="auto">
          <a:xfrm>
            <a:off x="6116638" y="4613275"/>
            <a:ext cx="376237" cy="347663"/>
            <a:chOff x="313" y="1497"/>
            <a:chExt cx="1152" cy="1014"/>
          </a:xfrm>
        </p:grpSpPr>
        <p:pic>
          <p:nvPicPr>
            <p:cNvPr id="76850" name="Picture 354" descr="laptop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1" name="Picture 355" descr="antenna_stylize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5" name="Group 356"/>
          <p:cNvGrpSpPr>
            <a:grpSpLocks/>
          </p:cNvGrpSpPr>
          <p:nvPr/>
        </p:nvGrpSpPr>
        <p:grpSpPr bwMode="auto">
          <a:xfrm>
            <a:off x="5394325" y="4632325"/>
            <a:ext cx="384175" cy="438150"/>
            <a:chOff x="313" y="1497"/>
            <a:chExt cx="1152" cy="1014"/>
          </a:xfrm>
        </p:grpSpPr>
        <p:pic>
          <p:nvPicPr>
            <p:cNvPr id="76848" name="Picture 354" descr="laptop_stylized_small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9" name="Picture 355" descr="antenna_stylize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6" name="Group 403"/>
          <p:cNvGrpSpPr>
            <a:grpSpLocks/>
          </p:cNvGrpSpPr>
          <p:nvPr/>
        </p:nvGrpSpPr>
        <p:grpSpPr bwMode="auto">
          <a:xfrm>
            <a:off x="5292725" y="3475038"/>
            <a:ext cx="487363" cy="401637"/>
            <a:chOff x="2751" y="1851"/>
            <a:chExt cx="462" cy="478"/>
          </a:xfrm>
        </p:grpSpPr>
        <p:pic>
          <p:nvPicPr>
            <p:cNvPr id="76846" name="Picture 364" descr="iphone_stylized_small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7" name="Group 403"/>
          <p:cNvGrpSpPr>
            <a:grpSpLocks/>
          </p:cNvGrpSpPr>
          <p:nvPr/>
        </p:nvGrpSpPr>
        <p:grpSpPr bwMode="auto">
          <a:xfrm>
            <a:off x="7853363" y="4135438"/>
            <a:ext cx="527050" cy="392112"/>
            <a:chOff x="2751" y="1851"/>
            <a:chExt cx="462" cy="478"/>
          </a:xfrm>
        </p:grpSpPr>
        <p:pic>
          <p:nvPicPr>
            <p:cNvPr id="76844" name="Picture 364" descr="iphone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8" name="Group 356"/>
          <p:cNvGrpSpPr>
            <a:grpSpLocks/>
          </p:cNvGrpSpPr>
          <p:nvPr/>
        </p:nvGrpSpPr>
        <p:grpSpPr bwMode="auto">
          <a:xfrm>
            <a:off x="6421438" y="3992563"/>
            <a:ext cx="376237" cy="349250"/>
            <a:chOff x="313" y="1497"/>
            <a:chExt cx="1152" cy="1014"/>
          </a:xfrm>
        </p:grpSpPr>
        <p:pic>
          <p:nvPicPr>
            <p:cNvPr id="76842" name="Picture 354" descr="laptop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3" name="Picture 355" descr="antenna_stylize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9" name="Group 361"/>
          <p:cNvGrpSpPr>
            <a:grpSpLocks/>
          </p:cNvGrpSpPr>
          <p:nvPr/>
        </p:nvGrpSpPr>
        <p:grpSpPr bwMode="auto">
          <a:xfrm>
            <a:off x="5516563" y="3810000"/>
            <a:ext cx="762000" cy="663575"/>
            <a:chOff x="2967" y="478"/>
            <a:chExt cx="788" cy="625"/>
          </a:xfrm>
        </p:grpSpPr>
        <p:pic>
          <p:nvPicPr>
            <p:cNvPr id="76840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1" name="Picture 360" descr="antenna_radiation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20" name="Group 361"/>
          <p:cNvGrpSpPr>
            <a:grpSpLocks/>
          </p:cNvGrpSpPr>
          <p:nvPr/>
        </p:nvGrpSpPr>
        <p:grpSpPr bwMode="auto">
          <a:xfrm>
            <a:off x="7153275" y="3830638"/>
            <a:ext cx="762000" cy="661987"/>
            <a:chOff x="2967" y="478"/>
            <a:chExt cx="788" cy="625"/>
          </a:xfrm>
        </p:grpSpPr>
        <p:pic>
          <p:nvPicPr>
            <p:cNvPr id="76838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39" name="Picture 360" descr="antenna_radiation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766" name="Text Box 18"/>
          <p:cNvSpPr txBox="1">
            <a:spLocks noChangeArrowheads="1"/>
          </p:cNvSpPr>
          <p:nvPr/>
        </p:nvSpPr>
        <p:spPr bwMode="auto">
          <a:xfrm>
            <a:off x="5719763" y="4894263"/>
            <a:ext cx="4460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31767" name="Text Box 20"/>
          <p:cNvSpPr txBox="1">
            <a:spLocks noChangeArrowheads="1"/>
          </p:cNvSpPr>
          <p:nvPr/>
        </p:nvSpPr>
        <p:spPr bwMode="auto">
          <a:xfrm>
            <a:off x="7721600" y="4887913"/>
            <a:ext cx="766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BBS 2</a:t>
            </a:r>
          </a:p>
        </p:txBody>
      </p:sp>
      <p:sp>
        <p:nvSpPr>
          <p:cNvPr id="31768" name="Text Box 20"/>
          <p:cNvSpPr txBox="1">
            <a:spLocks noChangeArrowheads="1"/>
          </p:cNvSpPr>
          <p:nvPr/>
        </p:nvSpPr>
        <p:spPr bwMode="auto">
          <a:xfrm>
            <a:off x="4613275" y="4989513"/>
            <a:ext cx="766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BBS 1</a:t>
            </a:r>
          </a:p>
        </p:txBody>
      </p:sp>
      <p:sp>
        <p:nvSpPr>
          <p:cNvPr id="31769" name="Line 13"/>
          <p:cNvSpPr>
            <a:spLocks noChangeShapeType="1"/>
          </p:cNvSpPr>
          <p:nvPr/>
        </p:nvSpPr>
        <p:spPr bwMode="auto">
          <a:xfrm flipV="1">
            <a:off x="6524625" y="1941513"/>
            <a:ext cx="14288" cy="773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70" name="Line 13"/>
          <p:cNvSpPr>
            <a:spLocks noChangeShapeType="1"/>
          </p:cNvSpPr>
          <p:nvPr/>
        </p:nvSpPr>
        <p:spPr bwMode="auto">
          <a:xfrm flipH="1" flipV="1">
            <a:off x="6630988" y="2997200"/>
            <a:ext cx="744537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71" name="Line 13"/>
          <p:cNvSpPr>
            <a:spLocks noChangeShapeType="1"/>
          </p:cNvSpPr>
          <p:nvPr/>
        </p:nvSpPr>
        <p:spPr bwMode="auto">
          <a:xfrm flipV="1">
            <a:off x="5784850" y="3017838"/>
            <a:ext cx="657225" cy="1138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6827" name="Group 332"/>
          <p:cNvGrpSpPr>
            <a:grpSpLocks/>
          </p:cNvGrpSpPr>
          <p:nvPr/>
        </p:nvGrpSpPr>
        <p:grpSpPr bwMode="auto">
          <a:xfrm>
            <a:off x="6075363" y="1689100"/>
            <a:ext cx="881062" cy="454025"/>
            <a:chOff x="2356" y="1300"/>
            <a:chExt cx="555" cy="194"/>
          </a:xfrm>
        </p:grpSpPr>
        <p:sp>
          <p:nvSpPr>
            <p:cNvPr id="7683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7683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7683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76833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6836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6837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1779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1780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31773" name="Picture 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2619375"/>
            <a:ext cx="7032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6829" name="Picture 16" descr="underline_base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8905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6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053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73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802.11: advanced capabilities</a:t>
            </a:r>
          </a:p>
        </p:txBody>
      </p:sp>
      <p:sp>
        <p:nvSpPr>
          <p:cNvPr id="32773" name="Rectangle 90"/>
          <p:cNvSpPr>
            <a:spLocks noGrp="1" noChangeArrowheads="1"/>
          </p:cNvSpPr>
          <p:nvPr>
            <p:ph type="body" sz="half" idx="1"/>
          </p:nvPr>
        </p:nvSpPr>
        <p:spPr>
          <a:xfrm>
            <a:off x="509588" y="1365250"/>
            <a:ext cx="3748087" cy="4648200"/>
          </a:xfrm>
        </p:spPr>
        <p:txBody>
          <a:bodyPr/>
          <a:lstStyle/>
          <a:p>
            <a:pPr>
              <a:buFont typeface="Wingdings" charset="0"/>
              <a:buNone/>
              <a:tabLst>
                <a:tab pos="746125" algn="l"/>
              </a:tabLst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Rate adaptation</a:t>
            </a:r>
          </a:p>
          <a:p>
            <a:pPr>
              <a:tabLst>
                <a:tab pos="746125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base station, mobile dynamically change transmission rate (physical layer modulation technique) as mobile moves, SNR varies </a:t>
            </a:r>
          </a:p>
        </p:txBody>
      </p:sp>
      <p:sp>
        <p:nvSpPr>
          <p:cNvPr id="32774" name="Line 140"/>
          <p:cNvSpPr>
            <a:spLocks noChangeShapeType="1"/>
          </p:cNvSpPr>
          <p:nvPr/>
        </p:nvSpPr>
        <p:spPr bwMode="auto">
          <a:xfrm>
            <a:off x="1997075" y="5237163"/>
            <a:ext cx="2968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5" name="Line 141"/>
          <p:cNvSpPr>
            <a:spLocks noChangeShapeType="1"/>
          </p:cNvSpPr>
          <p:nvPr/>
        </p:nvSpPr>
        <p:spPr bwMode="auto">
          <a:xfrm>
            <a:off x="1997075" y="5064125"/>
            <a:ext cx="296863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6" name="Line 142"/>
          <p:cNvSpPr>
            <a:spLocks noChangeShapeType="1"/>
          </p:cNvSpPr>
          <p:nvPr/>
        </p:nvSpPr>
        <p:spPr bwMode="auto">
          <a:xfrm>
            <a:off x="2006600" y="4894263"/>
            <a:ext cx="269875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7" name="Text Box 143"/>
          <p:cNvSpPr txBox="1">
            <a:spLocks noChangeArrowheads="1"/>
          </p:cNvSpPr>
          <p:nvPr/>
        </p:nvSpPr>
        <p:spPr bwMode="auto">
          <a:xfrm>
            <a:off x="2279650" y="4768850"/>
            <a:ext cx="12176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latin typeface="Arial" charset="0"/>
                <a:cs typeface="+mn-cs"/>
              </a:rPr>
              <a:t>QAM256 (8 Mbps)</a:t>
            </a:r>
          </a:p>
        </p:txBody>
      </p:sp>
      <p:sp>
        <p:nvSpPr>
          <p:cNvPr id="32778" name="Text Box 144"/>
          <p:cNvSpPr txBox="1">
            <a:spLocks noChangeArrowheads="1"/>
          </p:cNvSpPr>
          <p:nvPr/>
        </p:nvSpPr>
        <p:spPr bwMode="auto">
          <a:xfrm>
            <a:off x="2271713" y="4922838"/>
            <a:ext cx="1147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latin typeface="Arial" charset="0"/>
                <a:cs typeface="+mn-cs"/>
              </a:rPr>
              <a:t>QAM16 (4 Mbps)</a:t>
            </a:r>
          </a:p>
        </p:txBody>
      </p:sp>
      <p:sp>
        <p:nvSpPr>
          <p:cNvPr id="32779" name="Text Box 145"/>
          <p:cNvSpPr txBox="1">
            <a:spLocks noChangeArrowheads="1"/>
          </p:cNvSpPr>
          <p:nvPr/>
        </p:nvSpPr>
        <p:spPr bwMode="auto">
          <a:xfrm>
            <a:off x="2281238" y="5103813"/>
            <a:ext cx="1055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latin typeface="Arial" charset="0"/>
                <a:cs typeface="+mn-cs"/>
              </a:rPr>
              <a:t>BPSK (1 Mbps)</a:t>
            </a:r>
          </a:p>
        </p:txBody>
      </p:sp>
      <p:sp>
        <p:nvSpPr>
          <p:cNvPr id="78859" name="Freeform 124"/>
          <p:cNvSpPr>
            <a:spLocks/>
          </p:cNvSpPr>
          <p:nvPr/>
        </p:nvSpPr>
        <p:spPr bwMode="auto">
          <a:xfrm>
            <a:off x="5357813" y="1806575"/>
            <a:ext cx="631825" cy="1687513"/>
          </a:xfrm>
          <a:custGeom>
            <a:avLst/>
            <a:gdLst>
              <a:gd name="T0" fmla="*/ 0 w 384"/>
              <a:gd name="T1" fmla="*/ 0 h 1592"/>
              <a:gd name="T2" fmla="*/ 2147483647 w 384"/>
              <a:gd name="T3" fmla="*/ 2147483647 h 1592"/>
              <a:gd name="T4" fmla="*/ 2147483647 w 384"/>
              <a:gd name="T5" fmla="*/ 2147483647 h 1592"/>
              <a:gd name="T6" fmla="*/ 2147483647 w 384"/>
              <a:gd name="T7" fmla="*/ 2147483647 h 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8860" name="Freeform 125"/>
          <p:cNvSpPr>
            <a:spLocks/>
          </p:cNvSpPr>
          <p:nvPr/>
        </p:nvSpPr>
        <p:spPr bwMode="auto">
          <a:xfrm>
            <a:off x="5765800" y="1652588"/>
            <a:ext cx="604838" cy="1879600"/>
          </a:xfrm>
          <a:custGeom>
            <a:avLst/>
            <a:gdLst>
              <a:gd name="T0" fmla="*/ 0 w 432"/>
              <a:gd name="T1" fmla="*/ 0 h 1800"/>
              <a:gd name="T2" fmla="*/ 2147483647 w 432"/>
              <a:gd name="T3" fmla="*/ 2147483647 h 1800"/>
              <a:gd name="T4" fmla="*/ 2147483647 w 432"/>
              <a:gd name="T5" fmla="*/ 2147483647 h 1800"/>
              <a:gd name="T6" fmla="*/ 2147483647 w 432"/>
              <a:gd name="T7" fmla="*/ 2147483647 h 1800"/>
              <a:gd name="T8" fmla="*/ 2147483647 w 432"/>
              <a:gd name="T9" fmla="*/ 2147483647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8861" name="Freeform 126"/>
          <p:cNvSpPr>
            <a:spLocks/>
          </p:cNvSpPr>
          <p:nvPr/>
        </p:nvSpPr>
        <p:spPr bwMode="auto">
          <a:xfrm>
            <a:off x="6203950" y="1652588"/>
            <a:ext cx="571500" cy="1889125"/>
          </a:xfrm>
          <a:custGeom>
            <a:avLst/>
            <a:gdLst>
              <a:gd name="T0" fmla="*/ 0 w 408"/>
              <a:gd name="T1" fmla="*/ 0 h 1792"/>
              <a:gd name="T2" fmla="*/ 2147483647 w 408"/>
              <a:gd name="T3" fmla="*/ 2147483647 h 1792"/>
              <a:gd name="T4" fmla="*/ 2147483647 w 408"/>
              <a:gd name="T5" fmla="*/ 2147483647 h 1792"/>
              <a:gd name="T6" fmla="*/ 2147483647 w 408"/>
              <a:gd name="T7" fmla="*/ 2147483647 h 1792"/>
              <a:gd name="T8" fmla="*/ 2147483647 w 408"/>
              <a:gd name="T9" fmla="*/ 2147483647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783" name="Rectangle 127"/>
          <p:cNvSpPr>
            <a:spLocks noChangeArrowheads="1"/>
          </p:cNvSpPr>
          <p:nvPr/>
        </p:nvSpPr>
        <p:spPr bwMode="auto">
          <a:xfrm>
            <a:off x="5343525" y="1644650"/>
            <a:ext cx="1847850" cy="1911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4" name="Line 128"/>
          <p:cNvSpPr>
            <a:spLocks noChangeShapeType="1"/>
          </p:cNvSpPr>
          <p:nvPr/>
        </p:nvSpPr>
        <p:spPr bwMode="auto">
          <a:xfrm>
            <a:off x="5343525" y="1973263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5" name="Line 129"/>
          <p:cNvSpPr>
            <a:spLocks noChangeShapeType="1"/>
          </p:cNvSpPr>
          <p:nvPr/>
        </p:nvSpPr>
        <p:spPr bwMode="auto">
          <a:xfrm>
            <a:off x="5349875" y="2282825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6" name="Line 130"/>
          <p:cNvSpPr>
            <a:spLocks noChangeShapeType="1"/>
          </p:cNvSpPr>
          <p:nvPr/>
        </p:nvSpPr>
        <p:spPr bwMode="auto">
          <a:xfrm>
            <a:off x="5354638" y="2601913"/>
            <a:ext cx="1839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7" name="Line 131"/>
          <p:cNvSpPr>
            <a:spLocks noChangeShapeType="1"/>
          </p:cNvSpPr>
          <p:nvPr/>
        </p:nvSpPr>
        <p:spPr bwMode="auto">
          <a:xfrm>
            <a:off x="5360988" y="2911475"/>
            <a:ext cx="1839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8" name="Line 132"/>
          <p:cNvSpPr>
            <a:spLocks noChangeShapeType="1"/>
          </p:cNvSpPr>
          <p:nvPr/>
        </p:nvSpPr>
        <p:spPr bwMode="auto">
          <a:xfrm>
            <a:off x="5367338" y="3232150"/>
            <a:ext cx="1839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9" name="Line 133"/>
          <p:cNvSpPr>
            <a:spLocks noChangeShapeType="1"/>
          </p:cNvSpPr>
          <p:nvPr/>
        </p:nvSpPr>
        <p:spPr bwMode="auto">
          <a:xfrm>
            <a:off x="5826125" y="1644650"/>
            <a:ext cx="0" cy="191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90" name="Line 134"/>
          <p:cNvSpPr>
            <a:spLocks noChangeShapeType="1"/>
          </p:cNvSpPr>
          <p:nvPr/>
        </p:nvSpPr>
        <p:spPr bwMode="auto">
          <a:xfrm>
            <a:off x="6283325" y="1655763"/>
            <a:ext cx="0" cy="191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91" name="Line 135"/>
          <p:cNvSpPr>
            <a:spLocks noChangeShapeType="1"/>
          </p:cNvSpPr>
          <p:nvPr/>
        </p:nvSpPr>
        <p:spPr bwMode="auto">
          <a:xfrm>
            <a:off x="6738938" y="1649413"/>
            <a:ext cx="0" cy="191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92" name="Text Box 136"/>
          <p:cNvSpPr txBox="1">
            <a:spLocks noChangeArrowheads="1"/>
          </p:cNvSpPr>
          <p:nvPr/>
        </p:nvSpPr>
        <p:spPr bwMode="auto">
          <a:xfrm>
            <a:off x="5707063" y="354171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32793" name="Text Box 137"/>
          <p:cNvSpPr txBox="1">
            <a:spLocks noChangeArrowheads="1"/>
          </p:cNvSpPr>
          <p:nvPr/>
        </p:nvSpPr>
        <p:spPr bwMode="auto">
          <a:xfrm>
            <a:off x="6162675" y="354171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20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32794" name="Text Box 138"/>
          <p:cNvSpPr txBox="1">
            <a:spLocks noChangeArrowheads="1"/>
          </p:cNvSpPr>
          <p:nvPr/>
        </p:nvSpPr>
        <p:spPr bwMode="auto">
          <a:xfrm>
            <a:off x="6608763" y="354330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30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32795" name="Text Box 139"/>
          <p:cNvSpPr txBox="1">
            <a:spLocks noChangeArrowheads="1"/>
          </p:cNvSpPr>
          <p:nvPr/>
        </p:nvSpPr>
        <p:spPr bwMode="auto">
          <a:xfrm>
            <a:off x="7075488" y="35464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40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32796" name="Text Box 146"/>
          <p:cNvSpPr txBox="1">
            <a:spLocks noChangeArrowheads="1"/>
          </p:cNvSpPr>
          <p:nvPr/>
        </p:nvSpPr>
        <p:spPr bwMode="auto">
          <a:xfrm>
            <a:off x="5970588" y="367506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SNR(dB)</a:t>
            </a:r>
          </a:p>
        </p:txBody>
      </p:sp>
      <p:sp>
        <p:nvSpPr>
          <p:cNvPr id="32797" name="Text Box 147"/>
          <p:cNvSpPr txBox="1">
            <a:spLocks noChangeArrowheads="1"/>
          </p:cNvSpPr>
          <p:nvPr/>
        </p:nvSpPr>
        <p:spPr bwMode="auto">
          <a:xfrm rot="-5400000">
            <a:off x="4641057" y="2382044"/>
            <a:ext cx="550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BER</a:t>
            </a:r>
          </a:p>
        </p:txBody>
      </p:sp>
      <p:sp>
        <p:nvSpPr>
          <p:cNvPr id="32798" name="Text Box 148"/>
          <p:cNvSpPr txBox="1">
            <a:spLocks noChangeArrowheads="1"/>
          </p:cNvSpPr>
          <p:nvPr/>
        </p:nvSpPr>
        <p:spPr bwMode="auto">
          <a:xfrm>
            <a:off x="4973638" y="148748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-1</a:t>
            </a:r>
          </a:p>
        </p:txBody>
      </p:sp>
      <p:sp>
        <p:nvSpPr>
          <p:cNvPr id="32799" name="Text Box 149"/>
          <p:cNvSpPr txBox="1">
            <a:spLocks noChangeArrowheads="1"/>
          </p:cNvSpPr>
          <p:nvPr/>
        </p:nvSpPr>
        <p:spPr bwMode="auto">
          <a:xfrm>
            <a:off x="4986338" y="1806575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-2</a:t>
            </a:r>
          </a:p>
        </p:txBody>
      </p:sp>
      <p:sp>
        <p:nvSpPr>
          <p:cNvPr id="32800" name="Text Box 150"/>
          <p:cNvSpPr txBox="1">
            <a:spLocks noChangeArrowheads="1"/>
          </p:cNvSpPr>
          <p:nvPr/>
        </p:nvSpPr>
        <p:spPr bwMode="auto">
          <a:xfrm>
            <a:off x="4978400" y="2117725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-3</a:t>
            </a:r>
          </a:p>
        </p:txBody>
      </p:sp>
      <p:sp>
        <p:nvSpPr>
          <p:cNvPr id="32801" name="Text Box 151"/>
          <p:cNvSpPr txBox="1">
            <a:spLocks noChangeArrowheads="1"/>
          </p:cNvSpPr>
          <p:nvPr/>
        </p:nvSpPr>
        <p:spPr bwMode="auto">
          <a:xfrm>
            <a:off x="4986338" y="273843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-5</a:t>
            </a:r>
          </a:p>
        </p:txBody>
      </p:sp>
      <p:sp>
        <p:nvSpPr>
          <p:cNvPr id="32802" name="Text Box 152"/>
          <p:cNvSpPr txBox="1">
            <a:spLocks noChangeArrowheads="1"/>
          </p:cNvSpPr>
          <p:nvPr/>
        </p:nvSpPr>
        <p:spPr bwMode="auto">
          <a:xfrm>
            <a:off x="4987925" y="3057525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-6</a:t>
            </a:r>
          </a:p>
        </p:txBody>
      </p:sp>
      <p:sp>
        <p:nvSpPr>
          <p:cNvPr id="32803" name="Text Box 153"/>
          <p:cNvSpPr txBox="1">
            <a:spLocks noChangeArrowheads="1"/>
          </p:cNvSpPr>
          <p:nvPr/>
        </p:nvSpPr>
        <p:spPr bwMode="auto">
          <a:xfrm>
            <a:off x="4981575" y="3386138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-7</a:t>
            </a:r>
          </a:p>
        </p:txBody>
      </p:sp>
      <p:sp>
        <p:nvSpPr>
          <p:cNvPr id="32804" name="Text Box 154"/>
          <p:cNvSpPr txBox="1">
            <a:spLocks noChangeArrowheads="1"/>
          </p:cNvSpPr>
          <p:nvPr/>
        </p:nvSpPr>
        <p:spPr bwMode="auto">
          <a:xfrm>
            <a:off x="4975225" y="2441575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-4</a:t>
            </a:r>
          </a:p>
        </p:txBody>
      </p:sp>
      <p:sp>
        <p:nvSpPr>
          <p:cNvPr id="536734" name="Oval 158"/>
          <p:cNvSpPr>
            <a:spLocks noChangeArrowheads="1"/>
          </p:cNvSpPr>
          <p:nvPr/>
        </p:nvSpPr>
        <p:spPr bwMode="auto">
          <a:xfrm>
            <a:off x="6667500" y="3176588"/>
            <a:ext cx="152400" cy="1619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806" name="Oval 159"/>
          <p:cNvSpPr>
            <a:spLocks noChangeArrowheads="1"/>
          </p:cNvSpPr>
          <p:nvPr/>
        </p:nvSpPr>
        <p:spPr bwMode="auto">
          <a:xfrm>
            <a:off x="2065338" y="5330825"/>
            <a:ext cx="152400" cy="1619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807" name="Text Box 160"/>
          <p:cNvSpPr txBox="1">
            <a:spLocks noChangeArrowheads="1"/>
          </p:cNvSpPr>
          <p:nvPr/>
        </p:nvSpPr>
        <p:spPr bwMode="auto">
          <a:xfrm>
            <a:off x="2290763" y="5294313"/>
            <a:ext cx="10175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latin typeface="Arial" charset="0"/>
                <a:cs typeface="+mn-cs"/>
              </a:rPr>
              <a:t>operating point</a:t>
            </a:r>
          </a:p>
        </p:txBody>
      </p:sp>
      <p:sp>
        <p:nvSpPr>
          <p:cNvPr id="536737" name="Text Box 161"/>
          <p:cNvSpPr txBox="1">
            <a:spLocks noChangeArrowheads="1"/>
          </p:cNvSpPr>
          <p:nvPr/>
        </p:nvSpPr>
        <p:spPr bwMode="auto">
          <a:xfrm>
            <a:off x="4983163" y="4121150"/>
            <a:ext cx="32035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1. SNR decreases, BER increase as node moves away from base station</a:t>
            </a:r>
          </a:p>
        </p:txBody>
      </p:sp>
      <p:sp>
        <p:nvSpPr>
          <p:cNvPr id="536738" name="Text Box 162"/>
          <p:cNvSpPr txBox="1">
            <a:spLocks noChangeArrowheads="1"/>
          </p:cNvSpPr>
          <p:nvPr/>
        </p:nvSpPr>
        <p:spPr bwMode="auto">
          <a:xfrm>
            <a:off x="4994275" y="5059363"/>
            <a:ext cx="32035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2. When BER becomes too high, switch to lower transmission rate but with lower BER</a:t>
            </a:r>
          </a:p>
        </p:txBody>
      </p:sp>
      <p:pic>
        <p:nvPicPr>
          <p:cNvPr id="78889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9271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8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6 -3.33333E-6 C -0.00138 -0.0162 -0.00277 -0.03217 -0.0052 -0.04792 C -0.00763 -0.06366 -0.01145 -0.08032 -0.01423 -0.09421 C -0.01701 -0.1081 -0.01909 -0.11829 -0.02187 -0.13171 C -0.02465 -0.14514 -0.02847 -0.16505 -0.0309 -0.17454 C -0.03333 -0.18403 -0.03368 -0.18264 -0.03593 -0.18819 C -0.03819 -0.19375 -0.04166 -0.20116 -0.04496 -0.20856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536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96 -0.20857 C -0.04496 -0.20857 -0.04444 -0.09329 -0.04374 0.02222 " pathEditMode="relative" ptsTypes="aA">
                                      <p:cBhvr>
                                        <p:cTn id="12" dur="2000" fill="hold"/>
                                        <p:tgtEl>
                                          <p:spTgt spid="536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75 0.02222 C -0.04583 0.00856 -0.04791 -0.00486 -0.05017 -0.02223 C -0.05243 -0.03959 -0.05468 -0.06227 -0.05781 -0.08195 C -0.06093 -0.10162 -0.06753 -0.13033 -0.06944 -0.14005 " pathEditMode="relative" ptsTypes="aaaA">
                                      <p:cBhvr>
                                        <p:cTn id="17" dur="2000" fill="hold"/>
                                        <p:tgtEl>
                                          <p:spTgt spid="536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734" grpId="0" animBg="1"/>
      <p:bldP spid="536734" grpId="1" animBg="1"/>
      <p:bldP spid="536734" grpId="2" animBg="1"/>
      <p:bldP spid="536737" grpId="0"/>
      <p:bldP spid="53673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61963" y="1266825"/>
            <a:ext cx="73279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tabLst>
                <a:tab pos="746125" algn="l"/>
              </a:tabLst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power management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746125" algn="l"/>
              </a:tabLst>
              <a:defRPr/>
            </a:pPr>
            <a:r>
              <a:rPr lang="en-US" sz="2800" dirty="0">
                <a:latin typeface="Gill Sans MT" charset="0"/>
                <a:cs typeface="+mn-cs"/>
              </a:rPr>
              <a:t>node-to-AP: </a:t>
            </a:r>
            <a:r>
              <a:rPr lang="ja-JP" altLang="en-US" sz="2800" dirty="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going to sleep until next beacon frame</a:t>
            </a:r>
            <a:r>
              <a:rPr lang="ja-JP" altLang="en-US" sz="2800" dirty="0">
                <a:latin typeface="Gill Sans MT" charset="0"/>
                <a:cs typeface="+mn-cs"/>
              </a:rPr>
              <a:t>”</a:t>
            </a:r>
            <a:endParaRPr lang="en-US" sz="2800" dirty="0">
              <a:latin typeface="Gill Sans MT" charset="0"/>
              <a:cs typeface="+mn-cs"/>
            </a:endParaRP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854075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AP knows not to transmit frames to this node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854075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node wakes up before next beacon frame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746125" algn="l"/>
              </a:tabLst>
              <a:defRPr/>
            </a:pPr>
            <a:r>
              <a:rPr lang="en-US" sz="2800" dirty="0">
                <a:latin typeface="Gill Sans MT" charset="0"/>
                <a:cs typeface="+mn-cs"/>
              </a:rPr>
              <a:t>beacon frame: contains list of mobiles with AP-to-mobile frames waiting to be sent</a:t>
            </a:r>
          </a:p>
          <a:p>
            <a:pPr marL="701675" lvl="1" indent="-24447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793750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node will stay awake if AP-to-mobile frames to be sent; otherwise sleep again until next beacon frame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tabLst>
                <a:tab pos="746125" algn="l"/>
              </a:tabLst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33797" name="Rectangle 73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802.11: advanced capabilities</a:t>
            </a:r>
          </a:p>
        </p:txBody>
      </p:sp>
      <p:pic>
        <p:nvPicPr>
          <p:cNvPr id="80901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9271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7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7.1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 smtClean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 smtClean="0">
                <a:latin typeface="Gill Sans MT" charset="0"/>
                <a:cs typeface="+mn-cs"/>
              </a:rPr>
              <a:t>Wireless links, characteristics</a:t>
            </a:r>
            <a:endParaRPr lang="en-US" sz="2400" dirty="0"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7.3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.4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4199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7.5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Principles: addressing and routing to mobile users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.6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Mobile IP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.7</a:t>
            </a:r>
            <a:r>
              <a:rPr lang="en-US" sz="2400" dirty="0" smtClean="0">
                <a:latin typeface="Gill Sans MT" charset="0"/>
                <a:cs typeface="+mn-cs"/>
              </a:rPr>
              <a:t> Handling mobility in cellular </a:t>
            </a:r>
            <a:r>
              <a:rPr lang="en-US" sz="2400" dirty="0">
                <a:latin typeface="Gill Sans MT" charset="0"/>
                <a:cs typeface="+mn-cs"/>
              </a:rPr>
              <a:t>networks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7.8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Mobility and higher-layer protocols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94214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51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What is mobility?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601788"/>
            <a:ext cx="8197850" cy="57467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spectrum of mobility, from the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network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perspective:</a:t>
            </a:r>
          </a:p>
        </p:txBody>
      </p:sp>
      <p:grpSp>
        <p:nvGrpSpPr>
          <p:cNvPr id="96261" name="Group 4"/>
          <p:cNvGrpSpPr>
            <a:grpSpLocks/>
          </p:cNvGrpSpPr>
          <p:nvPr/>
        </p:nvGrpSpPr>
        <p:grpSpPr bwMode="auto">
          <a:xfrm>
            <a:off x="644525" y="2657475"/>
            <a:ext cx="7623175" cy="771525"/>
            <a:chOff x="390" y="890"/>
            <a:chExt cx="4802" cy="486"/>
          </a:xfrm>
        </p:grpSpPr>
        <p:sp>
          <p:nvSpPr>
            <p:cNvPr id="43022" name="Rectangle 5"/>
            <p:cNvSpPr>
              <a:spLocks noChangeArrowheads="1"/>
            </p:cNvSpPr>
            <p:nvPr/>
          </p:nvSpPr>
          <p:spPr bwMode="auto">
            <a:xfrm>
              <a:off x="392" y="1120"/>
              <a:ext cx="4800" cy="25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43023" name="Text Box 6"/>
            <p:cNvSpPr txBox="1">
              <a:spLocks noChangeArrowheads="1"/>
            </p:cNvSpPr>
            <p:nvPr/>
          </p:nvSpPr>
          <p:spPr bwMode="auto">
            <a:xfrm>
              <a:off x="390" y="890"/>
              <a:ext cx="8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no mobility</a:t>
              </a:r>
            </a:p>
          </p:txBody>
        </p:sp>
        <p:sp>
          <p:nvSpPr>
            <p:cNvPr id="43024" name="Text Box 7"/>
            <p:cNvSpPr txBox="1">
              <a:spLocks noChangeArrowheads="1"/>
            </p:cNvSpPr>
            <p:nvPr/>
          </p:nvSpPr>
          <p:spPr bwMode="auto">
            <a:xfrm>
              <a:off x="4246" y="898"/>
              <a:ext cx="9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high mobility</a:t>
              </a:r>
            </a:p>
          </p:txBody>
        </p:sp>
      </p:grpSp>
      <p:sp>
        <p:nvSpPr>
          <p:cNvPr id="43015" name="Text Box 8"/>
          <p:cNvSpPr txBox="1">
            <a:spLocks noChangeArrowheads="1"/>
          </p:cNvSpPr>
          <p:nvPr/>
        </p:nvSpPr>
        <p:spPr bwMode="auto">
          <a:xfrm>
            <a:off x="568325" y="4081463"/>
            <a:ext cx="27257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mobile wireless user, 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using same access 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point</a:t>
            </a:r>
          </a:p>
        </p:txBody>
      </p:sp>
      <p:sp>
        <p:nvSpPr>
          <p:cNvPr id="43016" name="Text Box 9"/>
          <p:cNvSpPr txBox="1">
            <a:spLocks noChangeArrowheads="1"/>
          </p:cNvSpPr>
          <p:nvPr/>
        </p:nvSpPr>
        <p:spPr bwMode="auto">
          <a:xfrm>
            <a:off x="6016625" y="4092575"/>
            <a:ext cx="2690813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mobile user, passing through multiple access point while maintaining ongoing connections (</a:t>
            </a:r>
            <a:r>
              <a:rPr lang="en-US" dirty="0" smtClean="0">
                <a:latin typeface="Arial" charset="0"/>
                <a:cs typeface="Arial" charset="0"/>
              </a:rPr>
              <a:t>like cell phone)</a:t>
            </a:r>
          </a:p>
        </p:txBody>
      </p:sp>
      <p:sp>
        <p:nvSpPr>
          <p:cNvPr id="43017" name="Text Box 10"/>
          <p:cNvSpPr txBox="1">
            <a:spLocks noChangeArrowheads="1"/>
          </p:cNvSpPr>
          <p:nvPr/>
        </p:nvSpPr>
        <p:spPr bwMode="auto">
          <a:xfrm>
            <a:off x="3248025" y="4094163"/>
            <a:ext cx="24320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mobile user, connecting/ disconnecting from network using DHCP.  </a:t>
            </a:r>
          </a:p>
        </p:txBody>
      </p:sp>
      <p:sp>
        <p:nvSpPr>
          <p:cNvPr id="43018" name="Line 11"/>
          <p:cNvSpPr>
            <a:spLocks noChangeShapeType="1"/>
          </p:cNvSpPr>
          <p:nvPr/>
        </p:nvSpPr>
        <p:spPr bwMode="auto">
          <a:xfrm flipH="1" flipV="1">
            <a:off x="1003300" y="3225800"/>
            <a:ext cx="215900" cy="8636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H="1" flipV="1">
            <a:off x="3962400" y="3222625"/>
            <a:ext cx="0" cy="8778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0" name="Line 11"/>
          <p:cNvSpPr>
            <a:spLocks noChangeShapeType="1"/>
          </p:cNvSpPr>
          <p:nvPr/>
        </p:nvSpPr>
        <p:spPr bwMode="auto">
          <a:xfrm flipV="1">
            <a:off x="6921500" y="3211513"/>
            <a:ext cx="165100" cy="88582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6268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26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5" name="Group 130"/>
          <p:cNvGrpSpPr>
            <a:grpSpLocks/>
          </p:cNvGrpSpPr>
          <p:nvPr/>
        </p:nvGrpSpPr>
        <p:grpSpPr bwMode="auto">
          <a:xfrm>
            <a:off x="1597025" y="2486025"/>
            <a:ext cx="6654800" cy="3421063"/>
            <a:chOff x="1597027" y="2486025"/>
            <a:chExt cx="6654798" cy="3421063"/>
          </a:xfrm>
        </p:grpSpPr>
        <p:sp>
          <p:nvSpPr>
            <p:cNvPr id="98316" name="Freeform 2"/>
            <p:cNvSpPr>
              <a:spLocks/>
            </p:cNvSpPr>
            <p:nvPr/>
          </p:nvSpPr>
          <p:spPr bwMode="auto">
            <a:xfrm>
              <a:off x="1612900" y="2616200"/>
              <a:ext cx="1866900" cy="1589088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317" name="Freeform 96"/>
            <p:cNvSpPr>
              <a:spLocks/>
            </p:cNvSpPr>
            <p:nvPr/>
          </p:nvSpPr>
          <p:spPr bwMode="auto">
            <a:xfrm>
              <a:off x="6413500" y="2486025"/>
              <a:ext cx="1838325" cy="1711325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318" name="Freeform 119"/>
            <p:cNvSpPr>
              <a:spLocks/>
            </p:cNvSpPr>
            <p:nvPr/>
          </p:nvSpPr>
          <p:spPr bwMode="auto">
            <a:xfrm>
              <a:off x="3954463" y="3432175"/>
              <a:ext cx="2109787" cy="1250950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319" name="Text Box 120"/>
            <p:cNvSpPr txBox="1">
              <a:spLocks noChangeArrowheads="1"/>
            </p:cNvSpPr>
            <p:nvPr/>
          </p:nvSpPr>
          <p:spPr bwMode="auto">
            <a:xfrm>
              <a:off x="4129088" y="3729038"/>
              <a:ext cx="14478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wide area network</a:t>
              </a:r>
            </a:p>
          </p:txBody>
        </p:sp>
        <p:sp>
          <p:nvSpPr>
            <p:cNvPr id="98320" name="Freeform 121"/>
            <p:cNvSpPr>
              <a:spLocks/>
            </p:cNvSpPr>
            <p:nvPr/>
          </p:nvSpPr>
          <p:spPr bwMode="auto">
            <a:xfrm>
              <a:off x="3259138" y="4995863"/>
              <a:ext cx="2944812" cy="911225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98321" name="Group 136"/>
            <p:cNvGrpSpPr>
              <a:grpSpLocks/>
            </p:cNvGrpSpPr>
            <p:nvPr/>
          </p:nvGrpSpPr>
          <p:grpSpPr bwMode="auto">
            <a:xfrm>
              <a:off x="1597027" y="2735489"/>
              <a:ext cx="1091746" cy="791482"/>
              <a:chOff x="4089854" y="1363889"/>
              <a:chExt cx="1091746" cy="791482"/>
            </a:xfrm>
          </p:grpSpPr>
          <p:sp>
            <p:nvSpPr>
              <p:cNvPr id="98327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98328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98329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8330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4405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5402" y="3570288"/>
              <a:ext cx="684213" cy="246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98323" name="Line 111"/>
            <p:cNvSpPr>
              <a:spLocks noChangeShapeType="1"/>
            </p:cNvSpPr>
            <p:nvPr/>
          </p:nvSpPr>
          <p:spPr bwMode="auto">
            <a:xfrm>
              <a:off x="2218192" y="3269796"/>
              <a:ext cx="503237" cy="3116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324" name="Line 111"/>
            <p:cNvSpPr>
              <a:spLocks noChangeShapeType="1"/>
            </p:cNvSpPr>
            <p:nvPr/>
          </p:nvSpPr>
          <p:spPr bwMode="auto">
            <a:xfrm flipV="1">
              <a:off x="3242104" y="3690257"/>
              <a:ext cx="948895" cy="15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325" name="Line 111"/>
            <p:cNvSpPr>
              <a:spLocks noChangeShapeType="1"/>
            </p:cNvSpPr>
            <p:nvPr/>
          </p:nvSpPr>
          <p:spPr bwMode="auto">
            <a:xfrm>
              <a:off x="5594073" y="3861937"/>
              <a:ext cx="1383670" cy="24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44055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739" y="4897438"/>
              <a:ext cx="906462" cy="788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4403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vocabulary</a:t>
            </a:r>
          </a:p>
        </p:txBody>
      </p:sp>
      <p:sp>
        <p:nvSpPr>
          <p:cNvPr id="44038" name="Text Box 22"/>
          <p:cNvSpPr txBox="1">
            <a:spLocks noChangeArrowheads="1"/>
          </p:cNvSpPr>
          <p:nvPr/>
        </p:nvSpPr>
        <p:spPr bwMode="auto">
          <a:xfrm>
            <a:off x="593725" y="1350963"/>
            <a:ext cx="33496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home network: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permanent </a:t>
            </a:r>
            <a:r>
              <a:rPr lang="ja-JP" altLang="en-US" sz="2000" smtClean="0">
                <a:latin typeface="Arial" charset="0"/>
                <a:cs typeface="Arial" charset="0"/>
              </a:rPr>
              <a:t>“</a:t>
            </a:r>
            <a:r>
              <a:rPr lang="en-US" sz="2000" dirty="0" smtClean="0">
                <a:latin typeface="Arial" charset="0"/>
                <a:cs typeface="Arial" charset="0"/>
              </a:rPr>
              <a:t>home</a:t>
            </a:r>
            <a:r>
              <a:rPr lang="ja-JP" altLang="en-US" sz="2000" smtClean="0">
                <a:latin typeface="Arial" charset="0"/>
                <a:cs typeface="Arial" charset="0"/>
              </a:rPr>
              <a:t>”</a:t>
            </a:r>
            <a:r>
              <a:rPr lang="en-US" sz="2000" dirty="0" smtClean="0">
                <a:latin typeface="Arial" charset="0"/>
                <a:cs typeface="Arial" charset="0"/>
              </a:rPr>
              <a:t> of mobile</a:t>
            </a:r>
          </a:p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(e.g., 128.119.40/24)</a:t>
            </a:r>
          </a:p>
        </p:txBody>
      </p:sp>
      <p:sp>
        <p:nvSpPr>
          <p:cNvPr id="44039" name="Text Box 23"/>
          <p:cNvSpPr txBox="1">
            <a:spLocks noChangeArrowheads="1"/>
          </p:cNvSpPr>
          <p:nvPr/>
        </p:nvSpPr>
        <p:spPr bwMode="auto">
          <a:xfrm>
            <a:off x="320675" y="4257675"/>
            <a:ext cx="29051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permanent address: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address in home network, </a:t>
            </a:r>
            <a:r>
              <a:rPr lang="en-US" sz="2000" i="1" dirty="0" smtClean="0">
                <a:latin typeface="Arial" charset="0"/>
                <a:cs typeface="Arial" charset="0"/>
              </a:rPr>
              <a:t>can always</a:t>
            </a:r>
            <a:r>
              <a:rPr lang="en-US" sz="2000" dirty="0" smtClean="0">
                <a:latin typeface="Arial" charset="0"/>
                <a:cs typeface="Arial" charset="0"/>
              </a:rPr>
              <a:t> be used to reach mobile</a:t>
            </a:r>
          </a:p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e.g., 128.119.40.186</a:t>
            </a:r>
          </a:p>
        </p:txBody>
      </p:sp>
      <p:sp>
        <p:nvSpPr>
          <p:cNvPr id="44040" name="Text Box 24"/>
          <p:cNvSpPr txBox="1">
            <a:spLocks noChangeArrowheads="1"/>
          </p:cNvSpPr>
          <p:nvPr/>
        </p:nvSpPr>
        <p:spPr bwMode="auto">
          <a:xfrm>
            <a:off x="4232275" y="1423988"/>
            <a:ext cx="39147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home agent: </a:t>
            </a:r>
            <a:r>
              <a:rPr lang="en-US" sz="2000" i="1" dirty="0" smtClean="0">
                <a:latin typeface="Arial" charset="0"/>
                <a:cs typeface="Arial" charset="0"/>
              </a:rPr>
              <a:t>entity that will perform mobility functions on behalf of mobile, when mobile is remote</a:t>
            </a:r>
            <a:endParaRPr 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44041" name="Line 124"/>
          <p:cNvSpPr>
            <a:spLocks noChangeShapeType="1"/>
          </p:cNvSpPr>
          <p:nvPr/>
        </p:nvSpPr>
        <p:spPr bwMode="auto">
          <a:xfrm>
            <a:off x="1169988" y="2298700"/>
            <a:ext cx="511175" cy="7127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4042" name="Line 124"/>
          <p:cNvSpPr>
            <a:spLocks noChangeShapeType="1"/>
          </p:cNvSpPr>
          <p:nvPr/>
        </p:nvSpPr>
        <p:spPr bwMode="auto">
          <a:xfrm flipV="1">
            <a:off x="1055688" y="3359150"/>
            <a:ext cx="766762" cy="97313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4043" name="Line 124"/>
          <p:cNvSpPr>
            <a:spLocks noChangeShapeType="1"/>
          </p:cNvSpPr>
          <p:nvPr/>
        </p:nvSpPr>
        <p:spPr bwMode="auto">
          <a:xfrm flipV="1">
            <a:off x="2994025" y="2003425"/>
            <a:ext cx="1262063" cy="15668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8315" name="Picture 21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3981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2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07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1"/>
          <p:cNvSpPr>
            <a:spLocks noGrp="1" noChangeArrowheads="1"/>
          </p:cNvSpPr>
          <p:nvPr>
            <p:ph type="title"/>
          </p:nvPr>
        </p:nvSpPr>
        <p:spPr>
          <a:xfrm>
            <a:off x="315913" y="90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more vocabulary</a:t>
            </a:r>
          </a:p>
        </p:txBody>
      </p:sp>
      <p:sp>
        <p:nvSpPr>
          <p:cNvPr id="100356" name="Freeform 2"/>
          <p:cNvSpPr>
            <a:spLocks/>
          </p:cNvSpPr>
          <p:nvPr/>
        </p:nvSpPr>
        <p:spPr bwMode="auto">
          <a:xfrm>
            <a:off x="1612900" y="26162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7" name="Freeform 96"/>
          <p:cNvSpPr>
            <a:spLocks/>
          </p:cNvSpPr>
          <p:nvPr/>
        </p:nvSpPr>
        <p:spPr bwMode="auto">
          <a:xfrm>
            <a:off x="6413500" y="2486025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8" name="Freeform 119"/>
          <p:cNvSpPr>
            <a:spLocks/>
          </p:cNvSpPr>
          <p:nvPr/>
        </p:nvSpPr>
        <p:spPr bwMode="auto">
          <a:xfrm>
            <a:off x="3954463" y="3432175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9" name="Text Box 120"/>
          <p:cNvSpPr txBox="1">
            <a:spLocks noChangeArrowheads="1"/>
          </p:cNvSpPr>
          <p:nvPr/>
        </p:nvSpPr>
        <p:spPr bwMode="auto">
          <a:xfrm>
            <a:off x="4129088" y="3729038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sp>
        <p:nvSpPr>
          <p:cNvPr id="100360" name="Freeform 121"/>
          <p:cNvSpPr>
            <a:spLocks/>
          </p:cNvSpPr>
          <p:nvPr/>
        </p:nvSpPr>
        <p:spPr bwMode="auto">
          <a:xfrm>
            <a:off x="3259138" y="4995863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4506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3570288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0362" name="Line 111"/>
          <p:cNvSpPr>
            <a:spLocks noChangeShapeType="1"/>
          </p:cNvSpPr>
          <p:nvPr/>
        </p:nvSpPr>
        <p:spPr bwMode="auto">
          <a:xfrm flipV="1">
            <a:off x="3241675" y="3690938"/>
            <a:ext cx="9493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63" name="Line 111"/>
          <p:cNvSpPr>
            <a:spLocks noChangeShapeType="1"/>
          </p:cNvSpPr>
          <p:nvPr/>
        </p:nvSpPr>
        <p:spPr bwMode="auto">
          <a:xfrm>
            <a:off x="5594350" y="3862388"/>
            <a:ext cx="13827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50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3" y="3711575"/>
            <a:ext cx="6842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0365" name="Line 111"/>
          <p:cNvSpPr>
            <a:spLocks noChangeShapeType="1"/>
          </p:cNvSpPr>
          <p:nvPr/>
        </p:nvSpPr>
        <p:spPr bwMode="auto">
          <a:xfrm flipH="1">
            <a:off x="7281863" y="3378200"/>
            <a:ext cx="346075" cy="322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66" name="Group 167"/>
          <p:cNvGrpSpPr>
            <a:grpSpLocks/>
          </p:cNvGrpSpPr>
          <p:nvPr/>
        </p:nvGrpSpPr>
        <p:grpSpPr bwMode="auto">
          <a:xfrm>
            <a:off x="7050088" y="2811463"/>
            <a:ext cx="1092200" cy="792162"/>
            <a:chOff x="4089854" y="1363889"/>
            <a:chExt cx="1091746" cy="791482"/>
          </a:xfrm>
        </p:grpSpPr>
        <p:sp>
          <p:nvSpPr>
            <p:cNvPr id="100379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00380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0038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038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4507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4897438"/>
            <a:ext cx="906462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5073" name="Text Box 22"/>
          <p:cNvSpPr txBox="1">
            <a:spLocks noChangeArrowheads="1"/>
          </p:cNvSpPr>
          <p:nvPr/>
        </p:nvSpPr>
        <p:spPr bwMode="auto">
          <a:xfrm>
            <a:off x="2914650" y="2295525"/>
            <a:ext cx="33353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care-of-address: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address  in visited network.</a:t>
            </a:r>
          </a:p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(e.g., 79,129.13.2) </a:t>
            </a:r>
          </a:p>
        </p:txBody>
      </p:sp>
      <p:sp>
        <p:nvSpPr>
          <p:cNvPr id="45074" name="Text Box 124"/>
          <p:cNvSpPr txBox="1">
            <a:spLocks noChangeArrowheads="1"/>
          </p:cNvSpPr>
          <p:nvPr/>
        </p:nvSpPr>
        <p:spPr bwMode="auto">
          <a:xfrm>
            <a:off x="5794375" y="1220788"/>
            <a:ext cx="3349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visited network: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network in which mobile currently resides </a:t>
            </a:r>
            <a:r>
              <a:rPr lang="en-US" sz="1600" dirty="0" smtClean="0">
                <a:latin typeface="Arial" charset="0"/>
                <a:cs typeface="Arial" charset="0"/>
              </a:rPr>
              <a:t>(e.g., 79.129.13/24)</a:t>
            </a:r>
          </a:p>
        </p:txBody>
      </p:sp>
      <p:sp>
        <p:nvSpPr>
          <p:cNvPr id="45075" name="Text Box 125"/>
          <p:cNvSpPr txBox="1">
            <a:spLocks noChangeArrowheads="1"/>
          </p:cNvSpPr>
          <p:nvPr/>
        </p:nvSpPr>
        <p:spPr bwMode="auto">
          <a:xfrm>
            <a:off x="1870075" y="1330325"/>
            <a:ext cx="3671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permanent address: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remains constant (</a:t>
            </a:r>
            <a:r>
              <a:rPr lang="en-US" sz="1600" dirty="0" smtClean="0">
                <a:latin typeface="Arial" charset="0"/>
                <a:cs typeface="Arial" charset="0"/>
              </a:rPr>
              <a:t>e.g., 128.119.40.186)</a:t>
            </a:r>
          </a:p>
        </p:txBody>
      </p:sp>
      <p:sp>
        <p:nvSpPr>
          <p:cNvPr id="45076" name="Text Box 126"/>
          <p:cNvSpPr txBox="1">
            <a:spLocks noChangeArrowheads="1"/>
          </p:cNvSpPr>
          <p:nvPr/>
        </p:nvSpPr>
        <p:spPr bwMode="auto">
          <a:xfrm>
            <a:off x="6581775" y="4370388"/>
            <a:ext cx="27479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foreign agent</a:t>
            </a:r>
            <a:r>
              <a:rPr lang="en-US" sz="2000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: </a:t>
            </a:r>
            <a:r>
              <a:rPr lang="en-US" sz="2000" i="1" dirty="0" smtClean="0">
                <a:latin typeface="Arial" charset="0"/>
                <a:cs typeface="Arial" charset="0"/>
              </a:rPr>
              <a:t>entity in visited network that performs mobility functions on behalf of mobile. </a:t>
            </a:r>
            <a:endParaRPr 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45077" name="Text Box 128"/>
          <p:cNvSpPr txBox="1">
            <a:spLocks noChangeArrowheads="1"/>
          </p:cNvSpPr>
          <p:nvPr/>
        </p:nvSpPr>
        <p:spPr bwMode="auto">
          <a:xfrm>
            <a:off x="682625" y="5235575"/>
            <a:ext cx="27479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correspondent: </a:t>
            </a:r>
            <a:r>
              <a:rPr lang="en-US" sz="2000" i="1" dirty="0" smtClean="0">
                <a:latin typeface="Arial" charset="0"/>
                <a:cs typeface="Arial" charset="0"/>
              </a:rPr>
              <a:t>wants to communicate with mobile</a:t>
            </a:r>
            <a:endParaRPr 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45078" name="Line 129"/>
          <p:cNvSpPr>
            <a:spLocks noChangeShapeType="1"/>
          </p:cNvSpPr>
          <p:nvPr/>
        </p:nvSpPr>
        <p:spPr bwMode="auto">
          <a:xfrm flipV="1">
            <a:off x="3144838" y="5403850"/>
            <a:ext cx="1169987" cy="3111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79" name="Line 129"/>
          <p:cNvSpPr>
            <a:spLocks noChangeShapeType="1"/>
          </p:cNvSpPr>
          <p:nvPr/>
        </p:nvSpPr>
        <p:spPr bwMode="auto">
          <a:xfrm>
            <a:off x="5072063" y="2776538"/>
            <a:ext cx="2047875" cy="4572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80" name="Line 129"/>
          <p:cNvSpPr>
            <a:spLocks noChangeShapeType="1"/>
          </p:cNvSpPr>
          <p:nvPr/>
        </p:nvSpPr>
        <p:spPr bwMode="auto">
          <a:xfrm>
            <a:off x="5126038" y="1781175"/>
            <a:ext cx="2036762" cy="134302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81" name="Line 129"/>
          <p:cNvSpPr>
            <a:spLocks noChangeShapeType="1"/>
          </p:cNvSpPr>
          <p:nvPr/>
        </p:nvSpPr>
        <p:spPr bwMode="auto">
          <a:xfrm flipH="1">
            <a:off x="7947025" y="2252663"/>
            <a:ext cx="0" cy="54451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82" name="Line 129"/>
          <p:cNvSpPr>
            <a:spLocks noChangeShapeType="1"/>
          </p:cNvSpPr>
          <p:nvPr/>
        </p:nvSpPr>
        <p:spPr bwMode="auto">
          <a:xfrm>
            <a:off x="7326313" y="4027488"/>
            <a:ext cx="217487" cy="376237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100378" name="Picture 19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87947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82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How do </a:t>
            </a:r>
            <a:r>
              <a:rPr lang="en-US" sz="4000" i="1" dirty="0">
                <a:latin typeface="Gill Sans MT" charset="0"/>
                <a:cs typeface="+mj-cs"/>
              </a:rPr>
              <a:t>you</a:t>
            </a:r>
            <a:r>
              <a:rPr lang="en-US" sz="4000" dirty="0">
                <a:latin typeface="Gill Sans MT" charset="0"/>
                <a:cs typeface="+mj-cs"/>
              </a:rPr>
              <a:t> contact a mobile friend: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9900" y="2546350"/>
            <a:ext cx="3824288" cy="247332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search all phone books?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call her parents?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expect her to let you know where he/she is</a:t>
            </a:r>
            <a:r>
              <a:rPr lang="en-US" sz="2400" dirty="0" smtClean="0">
                <a:latin typeface="Gill Sans MT" charset="0"/>
                <a:cs typeface="+mn-cs"/>
              </a:rPr>
              <a:t>?</a:t>
            </a:r>
          </a:p>
          <a:p>
            <a:pPr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Facebook!</a:t>
            </a: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102405" name="Picture 4" descr="worldf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0825" y="3729038"/>
            <a:ext cx="4813300" cy="2489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06" name="Picture 5" descr="Ali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88" y="5354638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7" name="Picture 6" descr="Bo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3151188"/>
            <a:ext cx="676275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9" name="Text Box 7"/>
          <p:cNvSpPr txBox="1">
            <a:spLocks noChangeArrowheads="1"/>
          </p:cNvSpPr>
          <p:nvPr/>
        </p:nvSpPr>
        <p:spPr bwMode="auto">
          <a:xfrm>
            <a:off x="6381750" y="1616075"/>
            <a:ext cx="26447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I wonder where Alice moved to?</a:t>
            </a:r>
          </a:p>
        </p:txBody>
      </p:sp>
      <p:sp>
        <p:nvSpPr>
          <p:cNvPr id="46090" name="Oval 8"/>
          <p:cNvSpPr>
            <a:spLocks noChangeArrowheads="1"/>
          </p:cNvSpPr>
          <p:nvPr/>
        </p:nvSpPr>
        <p:spPr bwMode="auto">
          <a:xfrm>
            <a:off x="5975350" y="1528763"/>
            <a:ext cx="3168650" cy="9921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1" name="Oval 9"/>
          <p:cNvSpPr>
            <a:spLocks noChangeArrowheads="1"/>
          </p:cNvSpPr>
          <p:nvPr/>
        </p:nvSpPr>
        <p:spPr bwMode="auto">
          <a:xfrm>
            <a:off x="6473825" y="2420938"/>
            <a:ext cx="1387475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2" name="Oval 10"/>
          <p:cNvSpPr>
            <a:spLocks noChangeArrowheads="1"/>
          </p:cNvSpPr>
          <p:nvPr/>
        </p:nvSpPr>
        <p:spPr bwMode="auto">
          <a:xfrm>
            <a:off x="6405563" y="2760663"/>
            <a:ext cx="708025" cy="142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3" name="Oval 11"/>
          <p:cNvSpPr>
            <a:spLocks noChangeArrowheads="1"/>
          </p:cNvSpPr>
          <p:nvPr/>
        </p:nvSpPr>
        <p:spPr bwMode="auto">
          <a:xfrm>
            <a:off x="6557963" y="2960688"/>
            <a:ext cx="280987" cy="95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4" name="Rectangle 12"/>
          <p:cNvSpPr>
            <a:spLocks noChangeArrowheads="1"/>
          </p:cNvSpPr>
          <p:nvPr/>
        </p:nvSpPr>
        <p:spPr bwMode="auto">
          <a:xfrm>
            <a:off x="330200" y="1492250"/>
            <a:ext cx="5322888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  <a:latin typeface="Gill Sans MT" charset="0"/>
                <a:cs typeface="+mn-cs"/>
              </a:rPr>
              <a:t>Consider friend frequently changing addresses, how do you find her?</a:t>
            </a:r>
          </a:p>
        </p:txBody>
      </p:sp>
      <p:pic>
        <p:nvPicPr>
          <p:cNvPr id="102414" name="Picture 15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9779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45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approaches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124" y="1467520"/>
            <a:ext cx="8107363" cy="4487863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let routing handle it: </a:t>
            </a:r>
            <a:r>
              <a:rPr lang="en-US" dirty="0">
                <a:latin typeface="Gill Sans MT" charset="0"/>
                <a:cs typeface="+mn-cs"/>
              </a:rPr>
              <a:t>routers advertise permanent address of mobile-nodes-in-residence via usual routing table exchange.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routing tables indicate where each mobile located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no changes to end-systems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let end-systems handle it: 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indirect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communication from correspondent to mobile goes through home agent, then forwarded to remote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correspondent gets </a:t>
            </a:r>
            <a:r>
              <a:rPr lang="en-US" dirty="0">
                <a:latin typeface="Gill Sans MT" charset="0"/>
              </a:rPr>
              <a:t>foreign address of mobile, sends directly to mobile</a:t>
            </a:r>
          </a:p>
        </p:txBody>
      </p:sp>
      <p:pic>
        <p:nvPicPr>
          <p:cNvPr id="104453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8874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64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3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4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5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7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8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9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10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11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13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518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1627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28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19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162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2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0" name="Group 1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160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61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60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1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1606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0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2" name="Group 100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1589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59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590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3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1587" name="Picture 354" descr="laptop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8" name="Picture 355" descr="antenna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4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1585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6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5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1583" name="Picture 354" descr="laptop_stylized_small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4" name="Picture 35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6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1581" name="Picture 364" descr="iphone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7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1579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8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1577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8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9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1575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6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0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1573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1" name="Group 142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1556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55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5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7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7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7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557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2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1554" name="Picture 354" descr="laptop_stylized_small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5" name="Picture 355" descr="antenna_stylize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3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1552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3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4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1550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1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5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1548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6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1546" name="Picture 354" descr="laptop_stylized_small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7" name="Picture 355" descr="antenna_stylize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7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1544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538" name="Picture 16" descr="underline_base"/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0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541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1542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8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12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2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approaches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124" y="1467520"/>
            <a:ext cx="8107363" cy="4487863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Gill Sans MT" charset="0"/>
                <a:cs typeface="+mn-cs"/>
              </a:rPr>
              <a:t>let routing handle it: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Gill Sans MT" charset="0"/>
                <a:cs typeface="+mn-cs"/>
              </a:rPr>
              <a:t>routers advertise permanent address of mobile-nodes-in-residence via usual routing table exchange.</a:t>
            </a:r>
          </a:p>
          <a:p>
            <a:pPr lvl="1">
              <a:defRPr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Gill Sans MT" charset="0"/>
              </a:rPr>
              <a:t>routing tables indicate where each mobile located</a:t>
            </a:r>
          </a:p>
          <a:p>
            <a:pPr lvl="1">
              <a:defRPr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Gill Sans MT" charset="0"/>
              </a:rPr>
              <a:t>no changes to end-systems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let end-systems handle it: 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indirect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communication from correspondent to mobile goes through home agent, then forwarded to remote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correspondent gets </a:t>
            </a:r>
            <a:r>
              <a:rPr lang="en-US" dirty="0">
                <a:latin typeface="Gill Sans MT" charset="0"/>
              </a:rPr>
              <a:t>foreign address of mobile, sends directly to mobile</a:t>
            </a:r>
          </a:p>
        </p:txBody>
      </p:sp>
      <p:pic>
        <p:nvPicPr>
          <p:cNvPr id="104453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8874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101975" y="1770063"/>
            <a:ext cx="2271713" cy="1743075"/>
            <a:chOff x="3101975" y="1770063"/>
            <a:chExt cx="2271713" cy="1743075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3265488" y="1770063"/>
              <a:ext cx="1887537" cy="174307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3700463" y="1944688"/>
              <a:ext cx="1133475" cy="136525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3101975" y="1958975"/>
              <a:ext cx="2271713" cy="131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dirty="0" smtClean="0">
                  <a:latin typeface="Arial" charset="0"/>
                  <a:cs typeface="Arial" charset="0"/>
                </a:rPr>
                <a:t>not </a:t>
              </a:r>
            </a:p>
            <a:p>
              <a:pPr algn="ctr">
                <a:defRPr/>
              </a:pPr>
              <a:r>
                <a:rPr lang="en-US" sz="2000" dirty="0" smtClean="0">
                  <a:latin typeface="Arial" charset="0"/>
                  <a:cs typeface="Arial" charset="0"/>
                </a:rPr>
                <a:t>scalable</a:t>
              </a:r>
            </a:p>
            <a:p>
              <a:pPr algn="ctr">
                <a:defRPr/>
              </a:pPr>
              <a:r>
                <a:rPr lang="en-US" sz="2000" dirty="0" smtClean="0">
                  <a:latin typeface="Arial" charset="0"/>
                  <a:cs typeface="Arial" charset="0"/>
                </a:rPr>
                <a:t> to millions of</a:t>
              </a:r>
            </a:p>
            <a:p>
              <a:pPr algn="ctr">
                <a:defRPr/>
              </a:pPr>
              <a:r>
                <a:rPr lang="en-US" sz="2000" dirty="0" smtClean="0">
                  <a:latin typeface="Arial" charset="0"/>
                  <a:cs typeface="Arial" charset="0"/>
                </a:rPr>
                <a:t>  mobiles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16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Freeform 2"/>
          <p:cNvSpPr>
            <a:spLocks/>
          </p:cNvSpPr>
          <p:nvPr/>
        </p:nvSpPr>
        <p:spPr bwMode="auto">
          <a:xfrm>
            <a:off x="1350963" y="1690688"/>
            <a:ext cx="1866900" cy="1589087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46" name="Freeform 96"/>
          <p:cNvSpPr>
            <a:spLocks/>
          </p:cNvSpPr>
          <p:nvPr/>
        </p:nvSpPr>
        <p:spPr bwMode="auto">
          <a:xfrm>
            <a:off x="6151563" y="1560513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47" name="Freeform 119"/>
          <p:cNvSpPr>
            <a:spLocks/>
          </p:cNvSpPr>
          <p:nvPr/>
        </p:nvSpPr>
        <p:spPr bwMode="auto">
          <a:xfrm>
            <a:off x="3692525" y="2506663"/>
            <a:ext cx="2109788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48" name="Text Box 120"/>
          <p:cNvSpPr txBox="1">
            <a:spLocks noChangeArrowheads="1"/>
          </p:cNvSpPr>
          <p:nvPr/>
        </p:nvSpPr>
        <p:spPr bwMode="auto">
          <a:xfrm>
            <a:off x="3867150" y="2803525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grpSp>
        <p:nvGrpSpPr>
          <p:cNvPr id="108549" name="Group 140"/>
          <p:cNvGrpSpPr>
            <a:grpSpLocks/>
          </p:cNvGrpSpPr>
          <p:nvPr/>
        </p:nvGrpSpPr>
        <p:grpSpPr bwMode="auto">
          <a:xfrm>
            <a:off x="1335088" y="1809750"/>
            <a:ext cx="1092200" cy="792163"/>
            <a:chOff x="4089854" y="1363889"/>
            <a:chExt cx="1091746" cy="791482"/>
          </a:xfrm>
        </p:grpSpPr>
        <p:sp>
          <p:nvSpPr>
            <p:cNvPr id="108583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pic>
          <p:nvPicPr>
            <p:cNvPr id="108584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5429" y="1550204"/>
              <a:ext cx="629104" cy="42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915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2644775"/>
            <a:ext cx="6858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8551" name="Line 111"/>
          <p:cNvSpPr>
            <a:spLocks noChangeShapeType="1"/>
          </p:cNvSpPr>
          <p:nvPr/>
        </p:nvSpPr>
        <p:spPr bwMode="auto">
          <a:xfrm>
            <a:off x="1957388" y="2344738"/>
            <a:ext cx="503237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52" name="Line 111"/>
          <p:cNvSpPr>
            <a:spLocks noChangeShapeType="1"/>
          </p:cNvSpPr>
          <p:nvPr/>
        </p:nvSpPr>
        <p:spPr bwMode="auto">
          <a:xfrm flipV="1">
            <a:off x="2981325" y="2765425"/>
            <a:ext cx="94773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53" name="Line 111"/>
          <p:cNvSpPr>
            <a:spLocks noChangeShapeType="1"/>
          </p:cNvSpPr>
          <p:nvPr/>
        </p:nvSpPr>
        <p:spPr bwMode="auto">
          <a:xfrm>
            <a:off x="5332413" y="2936875"/>
            <a:ext cx="13843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916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2786063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8555" name="Line 111"/>
          <p:cNvSpPr>
            <a:spLocks noChangeShapeType="1"/>
          </p:cNvSpPr>
          <p:nvPr/>
        </p:nvSpPr>
        <p:spPr bwMode="auto">
          <a:xfrm flipH="1">
            <a:off x="7021513" y="2452688"/>
            <a:ext cx="346075" cy="323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8556" name="Group 151"/>
          <p:cNvGrpSpPr>
            <a:grpSpLocks/>
          </p:cNvGrpSpPr>
          <p:nvPr/>
        </p:nvGrpSpPr>
        <p:grpSpPr bwMode="auto">
          <a:xfrm>
            <a:off x="6789738" y="1885950"/>
            <a:ext cx="1092200" cy="792163"/>
            <a:chOff x="4089854" y="1363889"/>
            <a:chExt cx="1091746" cy="791482"/>
          </a:xfrm>
        </p:grpSpPr>
        <p:sp>
          <p:nvSpPr>
            <p:cNvPr id="108579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08580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0858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58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9168" name="Rectangle 21"/>
          <p:cNvSpPr>
            <a:spLocks noGrp="1" noChangeArrowheads="1"/>
          </p:cNvSpPr>
          <p:nvPr>
            <p:ph type="title"/>
          </p:nvPr>
        </p:nvSpPr>
        <p:spPr>
          <a:xfrm>
            <a:off x="358775" y="1190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Mobility: registration</a:t>
            </a:r>
          </a:p>
        </p:txBody>
      </p:sp>
      <p:sp>
        <p:nvSpPr>
          <p:cNvPr id="434198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914400" y="5029200"/>
            <a:ext cx="7772400" cy="18288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end result: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foreign agent knows about mobile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home agent knows location of mobile</a:t>
            </a:r>
          </a:p>
        </p:txBody>
      </p:sp>
      <p:sp>
        <p:nvSpPr>
          <p:cNvPr id="49170" name="Text Box 119"/>
          <p:cNvSpPr txBox="1">
            <a:spLocks noChangeArrowheads="1"/>
          </p:cNvSpPr>
          <p:nvPr/>
        </p:nvSpPr>
        <p:spPr bwMode="auto">
          <a:xfrm>
            <a:off x="1635125" y="1535113"/>
            <a:ext cx="1887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home network</a:t>
            </a:r>
          </a:p>
        </p:txBody>
      </p:sp>
      <p:sp>
        <p:nvSpPr>
          <p:cNvPr id="49171" name="Text Box 120"/>
          <p:cNvSpPr txBox="1">
            <a:spLocks noChangeArrowheads="1"/>
          </p:cNvSpPr>
          <p:nvPr/>
        </p:nvSpPr>
        <p:spPr bwMode="auto">
          <a:xfrm>
            <a:off x="5861050" y="1300163"/>
            <a:ext cx="2265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visited network</a:t>
            </a:r>
          </a:p>
        </p:txBody>
      </p:sp>
      <p:grpSp>
        <p:nvGrpSpPr>
          <p:cNvPr id="434297" name="Group 121"/>
          <p:cNvGrpSpPr>
            <a:grpSpLocks/>
          </p:cNvGrpSpPr>
          <p:nvPr/>
        </p:nvGrpSpPr>
        <p:grpSpPr bwMode="auto">
          <a:xfrm>
            <a:off x="6600825" y="2409825"/>
            <a:ext cx="2141538" cy="2341563"/>
            <a:chOff x="4158" y="1518"/>
            <a:chExt cx="1349" cy="1475"/>
          </a:xfrm>
        </p:grpSpPr>
        <p:sp>
          <p:nvSpPr>
            <p:cNvPr id="49182" name="Line 122"/>
            <p:cNvSpPr>
              <a:spLocks noChangeShapeType="1"/>
            </p:cNvSpPr>
            <p:nvPr/>
          </p:nvSpPr>
          <p:spPr bwMode="auto">
            <a:xfrm flipV="1">
              <a:off x="4261" y="1538"/>
              <a:ext cx="310" cy="25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08574" name="Group 123"/>
            <p:cNvGrpSpPr>
              <a:grpSpLocks/>
            </p:cNvGrpSpPr>
            <p:nvPr/>
          </p:nvGrpSpPr>
          <p:grpSpPr bwMode="auto">
            <a:xfrm>
              <a:off x="4324" y="1518"/>
              <a:ext cx="202" cy="231"/>
              <a:chOff x="618" y="3500"/>
              <a:chExt cx="202" cy="231"/>
            </a:xfrm>
          </p:grpSpPr>
          <p:sp>
            <p:nvSpPr>
              <p:cNvPr id="49186" name="Oval 124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7" name="Text Box 125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cs typeface="+mn-cs"/>
                  </a:rPr>
                  <a:t>1</a:t>
                </a:r>
              </a:p>
            </p:txBody>
          </p:sp>
        </p:grpSp>
        <p:sp>
          <p:nvSpPr>
            <p:cNvPr id="49184" name="Text Box 126"/>
            <p:cNvSpPr txBox="1">
              <a:spLocks noChangeArrowheads="1"/>
            </p:cNvSpPr>
            <p:nvPr/>
          </p:nvSpPr>
          <p:spPr bwMode="auto">
            <a:xfrm>
              <a:off x="4158" y="2167"/>
              <a:ext cx="1349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 smtClean="0">
                  <a:latin typeface="Arial" charset="0"/>
                  <a:cs typeface="Arial" charset="0"/>
                </a:rPr>
                <a:t>mobile contacts foreign agent on entering visited network</a:t>
              </a:r>
            </a:p>
          </p:txBody>
        </p:sp>
        <p:sp>
          <p:nvSpPr>
            <p:cNvPr id="49185" name="Line 127"/>
            <p:cNvSpPr>
              <a:spLocks noChangeShapeType="1"/>
            </p:cNvSpPr>
            <p:nvPr/>
          </p:nvSpPr>
          <p:spPr bwMode="auto">
            <a:xfrm>
              <a:off x="4512" y="1760"/>
              <a:ext cx="560" cy="4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34304" name="Group 128"/>
          <p:cNvGrpSpPr>
            <a:grpSpLocks/>
          </p:cNvGrpSpPr>
          <p:nvPr/>
        </p:nvGrpSpPr>
        <p:grpSpPr bwMode="auto">
          <a:xfrm>
            <a:off x="2435225" y="2676525"/>
            <a:ext cx="4046538" cy="2087563"/>
            <a:chOff x="1534" y="1686"/>
            <a:chExt cx="2549" cy="1315"/>
          </a:xfrm>
        </p:grpSpPr>
        <p:sp>
          <p:nvSpPr>
            <p:cNvPr id="49176" name="Line 129"/>
            <p:cNvSpPr>
              <a:spLocks noChangeShapeType="1"/>
            </p:cNvSpPr>
            <p:nvPr/>
          </p:nvSpPr>
          <p:spPr bwMode="auto">
            <a:xfrm flipH="1" flipV="1">
              <a:off x="1801" y="1762"/>
              <a:ext cx="2167" cy="10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08568" name="Group 130"/>
            <p:cNvGrpSpPr>
              <a:grpSpLocks/>
            </p:cNvGrpSpPr>
            <p:nvPr/>
          </p:nvGrpSpPr>
          <p:grpSpPr bwMode="auto">
            <a:xfrm>
              <a:off x="2724" y="1686"/>
              <a:ext cx="214" cy="231"/>
              <a:chOff x="618" y="3500"/>
              <a:chExt cx="214" cy="231"/>
            </a:xfrm>
          </p:grpSpPr>
          <p:sp>
            <p:nvSpPr>
              <p:cNvPr id="49180" name="Oval 131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1" name="Text Box 132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cs typeface="+mn-cs"/>
                  </a:rPr>
                  <a:t>2</a:t>
                </a:r>
              </a:p>
            </p:txBody>
          </p:sp>
        </p:grpSp>
        <p:sp>
          <p:nvSpPr>
            <p:cNvPr id="49178" name="Text Box 133"/>
            <p:cNvSpPr txBox="1">
              <a:spLocks noChangeArrowheads="1"/>
            </p:cNvSpPr>
            <p:nvPr/>
          </p:nvSpPr>
          <p:spPr bwMode="auto">
            <a:xfrm>
              <a:off x="1534" y="2367"/>
              <a:ext cx="254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 smtClean="0">
                  <a:latin typeface="Arial" charset="0"/>
                  <a:cs typeface="Arial" charset="0"/>
                </a:rPr>
                <a:t>foreign agent contacts home agent home: </a:t>
              </a:r>
              <a:r>
                <a:rPr lang="ja-JP" altLang="en-US" sz="2000" smtClean="0">
                  <a:latin typeface="Arial" charset="0"/>
                  <a:cs typeface="Arial" charset="0"/>
                </a:rPr>
                <a:t>“</a:t>
              </a:r>
              <a:r>
                <a:rPr lang="en-US" sz="2000" dirty="0" smtClean="0">
                  <a:latin typeface="Arial" charset="0"/>
                  <a:cs typeface="Arial" charset="0"/>
                </a:rPr>
                <a:t>this mobile is resident in my network</a:t>
              </a:r>
              <a:r>
                <a:rPr lang="ja-JP" altLang="en-US" sz="2000" smtClean="0">
                  <a:latin typeface="Arial" charset="0"/>
                  <a:cs typeface="Arial" charset="0"/>
                </a:rPr>
                <a:t>”</a:t>
              </a:r>
              <a:endParaRPr lang="en-US" sz="20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49179" name="Line 134"/>
            <p:cNvSpPr>
              <a:spLocks noChangeShapeType="1"/>
            </p:cNvSpPr>
            <p:nvPr/>
          </p:nvSpPr>
          <p:spPr bwMode="auto">
            <a:xfrm flipH="1" flipV="1">
              <a:off x="2824" y="1944"/>
              <a:ext cx="0" cy="4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08565" name="Freeform 96"/>
          <p:cNvSpPr>
            <a:spLocks/>
          </p:cNvSpPr>
          <p:nvPr/>
        </p:nvSpPr>
        <p:spPr bwMode="auto">
          <a:xfrm>
            <a:off x="1462088" y="1857375"/>
            <a:ext cx="998537" cy="823913"/>
          </a:xfrm>
          <a:custGeom>
            <a:avLst/>
            <a:gdLst>
              <a:gd name="T0" fmla="*/ 99558033 w 10000"/>
              <a:gd name="T1" fmla="*/ 2147483647 h 10305"/>
              <a:gd name="T2" fmla="*/ 2147483647 w 10000"/>
              <a:gd name="T3" fmla="*/ 2147483647 h 10305"/>
              <a:gd name="T4" fmla="*/ 2147483647 w 10000"/>
              <a:gd name="T5" fmla="*/ 204436681 h 10305"/>
              <a:gd name="T6" fmla="*/ 2147483647 w 10000"/>
              <a:gd name="T7" fmla="*/ 2147483647 h 10305"/>
              <a:gd name="T8" fmla="*/ 2147483647 w 10000"/>
              <a:gd name="T9" fmla="*/ 2147483647 h 10305"/>
              <a:gd name="T10" fmla="*/ 2147483647 w 10000"/>
              <a:gd name="T11" fmla="*/ 2147483647 h 10305"/>
              <a:gd name="T12" fmla="*/ 2147483647 w 10000"/>
              <a:gd name="T13" fmla="*/ 2147483647 h 10305"/>
              <a:gd name="T14" fmla="*/ 2147483647 w 10000"/>
              <a:gd name="T15" fmla="*/ 2147483647 h 10305"/>
              <a:gd name="T16" fmla="*/ 2147483647 w 10000"/>
              <a:gd name="T17" fmla="*/ 2147483647 h 10305"/>
              <a:gd name="T18" fmla="*/ 2147483647 w 10000"/>
              <a:gd name="T19" fmla="*/ 2147483647 h 10305"/>
              <a:gd name="T20" fmla="*/ 99558033 w 10000"/>
              <a:gd name="T21" fmla="*/ 2147483647 h 1030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000" h="10305">
                <a:moveTo>
                  <a:pt x="1" y="4863"/>
                </a:moveTo>
                <a:cubicBezTo>
                  <a:pt x="1" y="3794"/>
                  <a:pt x="5" y="1801"/>
                  <a:pt x="686" y="991"/>
                </a:cubicBezTo>
                <a:cubicBezTo>
                  <a:pt x="1367" y="181"/>
                  <a:pt x="2904" y="-40"/>
                  <a:pt x="4086" y="5"/>
                </a:cubicBezTo>
                <a:cubicBezTo>
                  <a:pt x="5268" y="50"/>
                  <a:pt x="6836" y="553"/>
                  <a:pt x="7779" y="1264"/>
                </a:cubicBezTo>
                <a:cubicBezTo>
                  <a:pt x="8722" y="1975"/>
                  <a:pt x="9397" y="2830"/>
                  <a:pt x="9747" y="4270"/>
                </a:cubicBezTo>
                <a:cubicBezTo>
                  <a:pt x="10096" y="5710"/>
                  <a:pt x="10030" y="8980"/>
                  <a:pt x="9875" y="9905"/>
                </a:cubicBezTo>
                <a:cubicBezTo>
                  <a:pt x="9719" y="10828"/>
                  <a:pt x="9488" y="9873"/>
                  <a:pt x="8815" y="9814"/>
                </a:cubicBezTo>
                <a:cubicBezTo>
                  <a:pt x="8140" y="9757"/>
                  <a:pt x="6708" y="9565"/>
                  <a:pt x="5830" y="9554"/>
                </a:cubicBezTo>
                <a:cubicBezTo>
                  <a:pt x="4953" y="9543"/>
                  <a:pt x="4372" y="9985"/>
                  <a:pt x="3546" y="9748"/>
                </a:cubicBezTo>
                <a:cubicBezTo>
                  <a:pt x="2722" y="9508"/>
                  <a:pt x="1457" y="8935"/>
                  <a:pt x="867" y="8121"/>
                </a:cubicBezTo>
                <a:cubicBezTo>
                  <a:pt x="276" y="7307"/>
                  <a:pt x="-15" y="6195"/>
                  <a:pt x="1" y="4863"/>
                </a:cubicBezTo>
                <a:close/>
              </a:path>
            </a:pathLst>
          </a:custGeom>
          <a:solidFill>
            <a:srgbClr val="33CCCC">
              <a:alpha val="7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8566" name="Picture 23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865188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4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51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9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1"/>
          <p:cNvSpPr>
            <a:spLocks noGrp="1" noChangeArrowheads="1"/>
          </p:cNvSpPr>
          <p:nvPr>
            <p:ph type="title"/>
          </p:nvPr>
        </p:nvSpPr>
        <p:spPr>
          <a:xfrm>
            <a:off x="307975" y="1571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Mobility via indirect routing</a:t>
            </a:r>
          </a:p>
        </p:txBody>
      </p:sp>
      <p:sp>
        <p:nvSpPr>
          <p:cNvPr id="110596" name="Freeform 2"/>
          <p:cNvSpPr>
            <a:spLocks/>
          </p:cNvSpPr>
          <p:nvPr/>
        </p:nvSpPr>
        <p:spPr bwMode="auto">
          <a:xfrm>
            <a:off x="1565275" y="2689225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597" name="Freeform 96"/>
          <p:cNvSpPr>
            <a:spLocks/>
          </p:cNvSpPr>
          <p:nvPr/>
        </p:nvSpPr>
        <p:spPr bwMode="auto">
          <a:xfrm>
            <a:off x="6365875" y="2559050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598" name="Freeform 119"/>
          <p:cNvSpPr>
            <a:spLocks/>
          </p:cNvSpPr>
          <p:nvPr/>
        </p:nvSpPr>
        <p:spPr bwMode="auto">
          <a:xfrm>
            <a:off x="3906838" y="3505200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599" name="Text Box 120"/>
          <p:cNvSpPr txBox="1">
            <a:spLocks noChangeArrowheads="1"/>
          </p:cNvSpPr>
          <p:nvPr/>
        </p:nvSpPr>
        <p:spPr bwMode="auto">
          <a:xfrm>
            <a:off x="4081463" y="3802063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grpSp>
        <p:nvGrpSpPr>
          <p:cNvPr id="110600" name="Group 140"/>
          <p:cNvGrpSpPr>
            <a:grpSpLocks/>
          </p:cNvGrpSpPr>
          <p:nvPr/>
        </p:nvGrpSpPr>
        <p:grpSpPr bwMode="auto">
          <a:xfrm>
            <a:off x="1549400" y="2808288"/>
            <a:ext cx="1092200" cy="790575"/>
            <a:chOff x="4089854" y="1363889"/>
            <a:chExt cx="1091746" cy="791482"/>
          </a:xfrm>
        </p:grpSpPr>
        <p:sp>
          <p:nvSpPr>
            <p:cNvPr id="110650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pic>
          <p:nvPicPr>
            <p:cNvPr id="110651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5429" y="1550204"/>
              <a:ext cx="629104" cy="42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018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75" y="3643313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0602" name="Line 111"/>
          <p:cNvSpPr>
            <a:spLocks noChangeShapeType="1"/>
          </p:cNvSpPr>
          <p:nvPr/>
        </p:nvSpPr>
        <p:spPr bwMode="auto">
          <a:xfrm>
            <a:off x="2170113" y="3341688"/>
            <a:ext cx="503237" cy="31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03" name="Line 111"/>
          <p:cNvSpPr>
            <a:spLocks noChangeShapeType="1"/>
          </p:cNvSpPr>
          <p:nvPr/>
        </p:nvSpPr>
        <p:spPr bwMode="auto">
          <a:xfrm flipV="1">
            <a:off x="3194050" y="3762375"/>
            <a:ext cx="9493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04" name="Line 111"/>
          <p:cNvSpPr>
            <a:spLocks noChangeShapeType="1"/>
          </p:cNvSpPr>
          <p:nvPr/>
        </p:nvSpPr>
        <p:spPr bwMode="auto">
          <a:xfrm>
            <a:off x="5546725" y="3933825"/>
            <a:ext cx="138430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5019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288" y="3784600"/>
            <a:ext cx="6842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0606" name="Line 111"/>
          <p:cNvSpPr>
            <a:spLocks noChangeShapeType="1"/>
          </p:cNvSpPr>
          <p:nvPr/>
        </p:nvSpPr>
        <p:spPr bwMode="auto">
          <a:xfrm flipH="1">
            <a:off x="7235825" y="3451225"/>
            <a:ext cx="344488" cy="322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10607" name="Group 151"/>
          <p:cNvGrpSpPr>
            <a:grpSpLocks/>
          </p:cNvGrpSpPr>
          <p:nvPr/>
        </p:nvGrpSpPr>
        <p:grpSpPr bwMode="auto">
          <a:xfrm>
            <a:off x="7004050" y="2884488"/>
            <a:ext cx="1090613" cy="790575"/>
            <a:chOff x="4089854" y="1363889"/>
            <a:chExt cx="1091746" cy="791482"/>
          </a:xfrm>
        </p:grpSpPr>
        <p:sp>
          <p:nvSpPr>
            <p:cNvPr id="110646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10647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10648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649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10608" name="Freeform 96"/>
          <p:cNvSpPr>
            <a:spLocks/>
          </p:cNvSpPr>
          <p:nvPr/>
        </p:nvSpPr>
        <p:spPr bwMode="auto">
          <a:xfrm>
            <a:off x="1674813" y="2854325"/>
            <a:ext cx="1000125" cy="825500"/>
          </a:xfrm>
          <a:custGeom>
            <a:avLst/>
            <a:gdLst>
              <a:gd name="T0" fmla="*/ 100035003 w 10000"/>
              <a:gd name="T1" fmla="*/ 2147483647 h 10305"/>
              <a:gd name="T2" fmla="*/ 2147483647 w 10000"/>
              <a:gd name="T3" fmla="*/ 2147483647 h 10305"/>
              <a:gd name="T4" fmla="*/ 2147483647 w 10000"/>
              <a:gd name="T5" fmla="*/ 205622798 h 10305"/>
              <a:gd name="T6" fmla="*/ 2147483647 w 10000"/>
              <a:gd name="T7" fmla="*/ 2147483647 h 10305"/>
              <a:gd name="T8" fmla="*/ 2147483647 w 10000"/>
              <a:gd name="T9" fmla="*/ 2147483647 h 10305"/>
              <a:gd name="T10" fmla="*/ 2147483647 w 10000"/>
              <a:gd name="T11" fmla="*/ 2147483647 h 10305"/>
              <a:gd name="T12" fmla="*/ 2147483647 w 10000"/>
              <a:gd name="T13" fmla="*/ 2147483647 h 10305"/>
              <a:gd name="T14" fmla="*/ 2147483647 w 10000"/>
              <a:gd name="T15" fmla="*/ 2147483647 h 10305"/>
              <a:gd name="T16" fmla="*/ 2147483647 w 10000"/>
              <a:gd name="T17" fmla="*/ 2147483647 h 10305"/>
              <a:gd name="T18" fmla="*/ 2147483647 w 10000"/>
              <a:gd name="T19" fmla="*/ 2147483647 h 10305"/>
              <a:gd name="T20" fmla="*/ 100035003 w 10000"/>
              <a:gd name="T21" fmla="*/ 2147483647 h 1030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000" h="10305">
                <a:moveTo>
                  <a:pt x="1" y="4863"/>
                </a:moveTo>
                <a:cubicBezTo>
                  <a:pt x="1" y="3794"/>
                  <a:pt x="5" y="1801"/>
                  <a:pt x="686" y="991"/>
                </a:cubicBezTo>
                <a:cubicBezTo>
                  <a:pt x="1367" y="181"/>
                  <a:pt x="2904" y="-40"/>
                  <a:pt x="4086" y="5"/>
                </a:cubicBezTo>
                <a:cubicBezTo>
                  <a:pt x="5268" y="50"/>
                  <a:pt x="6836" y="553"/>
                  <a:pt x="7779" y="1264"/>
                </a:cubicBezTo>
                <a:cubicBezTo>
                  <a:pt x="8722" y="1975"/>
                  <a:pt x="9397" y="2830"/>
                  <a:pt x="9747" y="4270"/>
                </a:cubicBezTo>
                <a:cubicBezTo>
                  <a:pt x="10096" y="5710"/>
                  <a:pt x="10030" y="8980"/>
                  <a:pt x="9875" y="9905"/>
                </a:cubicBezTo>
                <a:cubicBezTo>
                  <a:pt x="9719" y="10828"/>
                  <a:pt x="9488" y="9873"/>
                  <a:pt x="8815" y="9814"/>
                </a:cubicBezTo>
                <a:cubicBezTo>
                  <a:pt x="8140" y="9757"/>
                  <a:pt x="6708" y="9565"/>
                  <a:pt x="5830" y="9554"/>
                </a:cubicBezTo>
                <a:cubicBezTo>
                  <a:pt x="4953" y="9543"/>
                  <a:pt x="4372" y="9985"/>
                  <a:pt x="3546" y="9748"/>
                </a:cubicBezTo>
                <a:cubicBezTo>
                  <a:pt x="2722" y="9508"/>
                  <a:pt x="1457" y="8935"/>
                  <a:pt x="867" y="8121"/>
                </a:cubicBezTo>
                <a:cubicBezTo>
                  <a:pt x="276" y="7307"/>
                  <a:pt x="-15" y="6195"/>
                  <a:pt x="1" y="4863"/>
                </a:cubicBezTo>
                <a:close/>
              </a:path>
            </a:pathLst>
          </a:custGeom>
          <a:solidFill>
            <a:srgbClr val="33CCCC">
              <a:alpha val="7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609" name="Freeform 121"/>
          <p:cNvSpPr>
            <a:spLocks/>
          </p:cNvSpPr>
          <p:nvPr/>
        </p:nvSpPr>
        <p:spPr bwMode="auto">
          <a:xfrm>
            <a:off x="3567113" y="5114925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5019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5126038"/>
            <a:ext cx="78105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0196" name="Text Box 120"/>
          <p:cNvSpPr txBox="1">
            <a:spLocks noChangeArrowheads="1"/>
          </p:cNvSpPr>
          <p:nvPr/>
        </p:nvSpPr>
        <p:spPr bwMode="auto">
          <a:xfrm>
            <a:off x="473075" y="2852738"/>
            <a:ext cx="1887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home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50197" name="Text Box 121"/>
          <p:cNvSpPr txBox="1">
            <a:spLocks noChangeArrowheads="1"/>
          </p:cNvSpPr>
          <p:nvPr/>
        </p:nvSpPr>
        <p:spPr bwMode="auto">
          <a:xfrm>
            <a:off x="7874000" y="2174875"/>
            <a:ext cx="127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visited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network</a:t>
            </a:r>
          </a:p>
        </p:txBody>
      </p:sp>
      <p:grpSp>
        <p:nvGrpSpPr>
          <p:cNvPr id="49" name="Group 122"/>
          <p:cNvGrpSpPr>
            <a:grpSpLocks/>
          </p:cNvGrpSpPr>
          <p:nvPr/>
        </p:nvGrpSpPr>
        <p:grpSpPr bwMode="auto">
          <a:xfrm>
            <a:off x="7119938" y="3325813"/>
            <a:ext cx="492125" cy="366712"/>
            <a:chOff x="4485" y="2095"/>
            <a:chExt cx="310" cy="231"/>
          </a:xfrm>
        </p:grpSpPr>
        <p:sp>
          <p:nvSpPr>
            <p:cNvPr id="50227" name="Line 123"/>
            <p:cNvSpPr>
              <a:spLocks noChangeShapeType="1"/>
            </p:cNvSpPr>
            <p:nvPr/>
          </p:nvSpPr>
          <p:spPr bwMode="auto">
            <a:xfrm flipV="1">
              <a:off x="4485" y="2106"/>
              <a:ext cx="310" cy="2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10643" name="Group 124"/>
            <p:cNvGrpSpPr>
              <a:grpSpLocks/>
            </p:cNvGrpSpPr>
            <p:nvPr/>
          </p:nvGrpSpPr>
          <p:grpSpPr bwMode="auto">
            <a:xfrm>
              <a:off x="4530" y="2095"/>
              <a:ext cx="214" cy="231"/>
              <a:chOff x="618" y="3500"/>
              <a:chExt cx="214" cy="231"/>
            </a:xfrm>
          </p:grpSpPr>
          <p:sp>
            <p:nvSpPr>
              <p:cNvPr id="50229" name="Oval 12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30" name="Text Box 12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</p:grpSp>
      <p:grpSp>
        <p:nvGrpSpPr>
          <p:cNvPr id="54" name="Group 127"/>
          <p:cNvGrpSpPr>
            <a:grpSpLocks/>
          </p:cNvGrpSpPr>
          <p:nvPr/>
        </p:nvGrpSpPr>
        <p:grpSpPr bwMode="auto">
          <a:xfrm>
            <a:off x="3181350" y="3838575"/>
            <a:ext cx="3486150" cy="638175"/>
            <a:chOff x="2004" y="2418"/>
            <a:chExt cx="2196" cy="402"/>
          </a:xfrm>
        </p:grpSpPr>
        <p:sp>
          <p:nvSpPr>
            <p:cNvPr id="110638" name="Freeform 128"/>
            <p:cNvSpPr>
              <a:spLocks/>
            </p:cNvSpPr>
            <p:nvPr/>
          </p:nvSpPr>
          <p:spPr bwMode="auto">
            <a:xfrm>
              <a:off x="2004" y="2418"/>
              <a:ext cx="2196" cy="318"/>
            </a:xfrm>
            <a:custGeom>
              <a:avLst/>
              <a:gdLst>
                <a:gd name="T0" fmla="*/ 0 w 2196"/>
                <a:gd name="T1" fmla="*/ 0 h 318"/>
                <a:gd name="T2" fmla="*/ 1194 w 2196"/>
                <a:gd name="T3" fmla="*/ 306 h 318"/>
                <a:gd name="T4" fmla="*/ 2196 w 2196"/>
                <a:gd name="T5" fmla="*/ 30 h 3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6" h="318">
                  <a:moveTo>
                    <a:pt x="0" y="0"/>
                  </a:moveTo>
                  <a:cubicBezTo>
                    <a:pt x="199" y="51"/>
                    <a:pt x="828" y="301"/>
                    <a:pt x="1194" y="306"/>
                  </a:cubicBezTo>
                  <a:cubicBezTo>
                    <a:pt x="1536" y="318"/>
                    <a:pt x="1987" y="88"/>
                    <a:pt x="2196" y="3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10639" name="Group 129"/>
            <p:cNvGrpSpPr>
              <a:grpSpLocks/>
            </p:cNvGrpSpPr>
            <p:nvPr/>
          </p:nvGrpSpPr>
          <p:grpSpPr bwMode="auto">
            <a:xfrm>
              <a:off x="3083" y="2589"/>
              <a:ext cx="214" cy="231"/>
              <a:chOff x="618" y="3500"/>
              <a:chExt cx="214" cy="231"/>
            </a:xfrm>
          </p:grpSpPr>
          <p:sp>
            <p:nvSpPr>
              <p:cNvPr id="50225" name="Oval 13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26" name="Text Box 13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</p:grpSp>
      </p:grpSp>
      <p:grpSp>
        <p:nvGrpSpPr>
          <p:cNvPr id="59" name="Group 132"/>
          <p:cNvGrpSpPr>
            <a:grpSpLocks/>
          </p:cNvGrpSpPr>
          <p:nvPr/>
        </p:nvGrpSpPr>
        <p:grpSpPr bwMode="auto">
          <a:xfrm>
            <a:off x="4826000" y="3424238"/>
            <a:ext cx="3103563" cy="2016125"/>
            <a:chOff x="3040" y="2157"/>
            <a:chExt cx="1955" cy="1270"/>
          </a:xfrm>
        </p:grpSpPr>
        <p:sp>
          <p:nvSpPr>
            <p:cNvPr id="110634" name="Freeform 133"/>
            <p:cNvSpPr>
              <a:spLocks/>
            </p:cNvSpPr>
            <p:nvPr/>
          </p:nvSpPr>
          <p:spPr bwMode="auto">
            <a:xfrm>
              <a:off x="3040" y="2157"/>
              <a:ext cx="1955" cy="1270"/>
            </a:xfrm>
            <a:custGeom>
              <a:avLst/>
              <a:gdLst>
                <a:gd name="T0" fmla="*/ 1955 w 1955"/>
                <a:gd name="T1" fmla="*/ 0 h 1270"/>
                <a:gd name="T2" fmla="*/ 1077 w 1955"/>
                <a:gd name="T3" fmla="*/ 765 h 1270"/>
                <a:gd name="T4" fmla="*/ 0 w 1955"/>
                <a:gd name="T5" fmla="*/ 1270 h 1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55" h="1270">
                  <a:moveTo>
                    <a:pt x="1955" y="0"/>
                  </a:moveTo>
                  <a:cubicBezTo>
                    <a:pt x="1809" y="127"/>
                    <a:pt x="1425" y="536"/>
                    <a:pt x="1077" y="765"/>
                  </a:cubicBezTo>
                  <a:cubicBezTo>
                    <a:pt x="729" y="994"/>
                    <a:pt x="224" y="1165"/>
                    <a:pt x="0" y="127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10635" name="Group 134"/>
            <p:cNvGrpSpPr>
              <a:grpSpLocks/>
            </p:cNvGrpSpPr>
            <p:nvPr/>
          </p:nvGrpSpPr>
          <p:grpSpPr bwMode="auto">
            <a:xfrm>
              <a:off x="3982" y="2835"/>
              <a:ext cx="214" cy="231"/>
              <a:chOff x="618" y="3500"/>
              <a:chExt cx="214" cy="231"/>
            </a:xfrm>
          </p:grpSpPr>
          <p:sp>
            <p:nvSpPr>
              <p:cNvPr id="50221" name="Oval 13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22" name="Text Box 13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</p:grpSp>
      </p:grpSp>
      <p:grpSp>
        <p:nvGrpSpPr>
          <p:cNvPr id="64" name="Group 137"/>
          <p:cNvGrpSpPr>
            <a:grpSpLocks/>
          </p:cNvGrpSpPr>
          <p:nvPr/>
        </p:nvGrpSpPr>
        <p:grpSpPr bwMode="auto">
          <a:xfrm>
            <a:off x="2986088" y="3889375"/>
            <a:ext cx="1357312" cy="1298575"/>
            <a:chOff x="1881" y="2450"/>
            <a:chExt cx="855" cy="818"/>
          </a:xfrm>
        </p:grpSpPr>
        <p:sp>
          <p:nvSpPr>
            <p:cNvPr id="50215" name="Line 138"/>
            <p:cNvSpPr>
              <a:spLocks noChangeShapeType="1"/>
            </p:cNvSpPr>
            <p:nvPr/>
          </p:nvSpPr>
          <p:spPr bwMode="auto">
            <a:xfrm flipH="1" flipV="1">
              <a:off x="1881" y="2450"/>
              <a:ext cx="855" cy="8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10631" name="Group 139"/>
            <p:cNvGrpSpPr>
              <a:grpSpLocks/>
            </p:cNvGrpSpPr>
            <p:nvPr/>
          </p:nvGrpSpPr>
          <p:grpSpPr bwMode="auto">
            <a:xfrm>
              <a:off x="2172" y="2702"/>
              <a:ext cx="207" cy="233"/>
              <a:chOff x="618" y="3500"/>
              <a:chExt cx="207" cy="233"/>
            </a:xfrm>
          </p:grpSpPr>
          <p:sp>
            <p:nvSpPr>
              <p:cNvPr id="50217" name="Oval 14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18" name="Text Box 14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</p:grpSp>
      </p:grpSp>
      <p:grpSp>
        <p:nvGrpSpPr>
          <p:cNvPr id="69" name="Group 142"/>
          <p:cNvGrpSpPr>
            <a:grpSpLocks/>
          </p:cNvGrpSpPr>
          <p:nvPr/>
        </p:nvGrpSpPr>
        <p:grpSpPr bwMode="auto">
          <a:xfrm>
            <a:off x="908050" y="4598988"/>
            <a:ext cx="2535238" cy="1198562"/>
            <a:chOff x="572" y="2897"/>
            <a:chExt cx="1597" cy="755"/>
          </a:xfrm>
        </p:grpSpPr>
        <p:sp>
          <p:nvSpPr>
            <p:cNvPr id="50213" name="Text Box 143"/>
            <p:cNvSpPr txBox="1">
              <a:spLocks noChangeArrowheads="1"/>
            </p:cNvSpPr>
            <p:nvPr/>
          </p:nvSpPr>
          <p:spPr bwMode="auto">
            <a:xfrm>
              <a:off x="572" y="2902"/>
              <a:ext cx="1597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correspondent addresses packets using home address of mobile</a:t>
              </a:r>
            </a:p>
          </p:txBody>
        </p:sp>
        <p:sp>
          <p:nvSpPr>
            <p:cNvPr id="50214" name="Line 144"/>
            <p:cNvSpPr>
              <a:spLocks noChangeShapeType="1"/>
            </p:cNvSpPr>
            <p:nvPr/>
          </p:nvSpPr>
          <p:spPr bwMode="auto">
            <a:xfrm flipV="1">
              <a:off x="1703" y="2897"/>
              <a:ext cx="465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2" name="Group 145"/>
          <p:cNvGrpSpPr>
            <a:grpSpLocks/>
          </p:cNvGrpSpPr>
          <p:nvPr/>
        </p:nvGrpSpPr>
        <p:grpSpPr bwMode="auto">
          <a:xfrm>
            <a:off x="2506663" y="1882775"/>
            <a:ext cx="2794000" cy="2168525"/>
            <a:chOff x="1579" y="1186"/>
            <a:chExt cx="1760" cy="1366"/>
          </a:xfrm>
        </p:grpSpPr>
        <p:sp>
          <p:nvSpPr>
            <p:cNvPr id="50211" name="Text Box 146"/>
            <p:cNvSpPr txBox="1">
              <a:spLocks noChangeArrowheads="1"/>
            </p:cNvSpPr>
            <p:nvPr/>
          </p:nvSpPr>
          <p:spPr bwMode="auto">
            <a:xfrm>
              <a:off x="1579" y="1186"/>
              <a:ext cx="176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home agent intercepts packets, forwards to foreign agent</a:t>
              </a:r>
            </a:p>
          </p:txBody>
        </p:sp>
        <p:sp>
          <p:nvSpPr>
            <p:cNvPr id="50212" name="Line 147"/>
            <p:cNvSpPr>
              <a:spLocks noChangeShapeType="1"/>
            </p:cNvSpPr>
            <p:nvPr/>
          </p:nvSpPr>
          <p:spPr bwMode="auto">
            <a:xfrm>
              <a:off x="2652" y="1698"/>
              <a:ext cx="466" cy="8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5" name="Group 148"/>
          <p:cNvGrpSpPr>
            <a:grpSpLocks/>
          </p:cNvGrpSpPr>
          <p:nvPr/>
        </p:nvGrpSpPr>
        <p:grpSpPr bwMode="auto">
          <a:xfrm>
            <a:off x="5432425" y="1387475"/>
            <a:ext cx="2338388" cy="1924050"/>
            <a:chOff x="3422" y="874"/>
            <a:chExt cx="1473" cy="1212"/>
          </a:xfrm>
        </p:grpSpPr>
        <p:sp>
          <p:nvSpPr>
            <p:cNvPr id="50209" name="Text Box 149"/>
            <p:cNvSpPr txBox="1">
              <a:spLocks noChangeArrowheads="1"/>
            </p:cNvSpPr>
            <p:nvPr/>
          </p:nvSpPr>
          <p:spPr bwMode="auto">
            <a:xfrm>
              <a:off x="3422" y="874"/>
              <a:ext cx="1473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foreign agent receives packets, forwards to mobile</a:t>
              </a:r>
            </a:p>
          </p:txBody>
        </p:sp>
        <p:sp>
          <p:nvSpPr>
            <p:cNvPr id="50210" name="Line 150"/>
            <p:cNvSpPr>
              <a:spLocks noChangeShapeType="1"/>
            </p:cNvSpPr>
            <p:nvPr/>
          </p:nvSpPr>
          <p:spPr bwMode="auto">
            <a:xfrm>
              <a:off x="4211" y="1420"/>
              <a:ext cx="377" cy="6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8" name="Group 151"/>
          <p:cNvGrpSpPr>
            <a:grpSpLocks/>
          </p:cNvGrpSpPr>
          <p:nvPr/>
        </p:nvGrpSpPr>
        <p:grpSpPr bwMode="auto">
          <a:xfrm>
            <a:off x="6653213" y="4776788"/>
            <a:ext cx="2247900" cy="1165225"/>
            <a:chOff x="4191" y="3009"/>
            <a:chExt cx="1416" cy="734"/>
          </a:xfrm>
        </p:grpSpPr>
        <p:sp>
          <p:nvSpPr>
            <p:cNvPr id="50207" name="Text Box 152"/>
            <p:cNvSpPr txBox="1">
              <a:spLocks noChangeArrowheads="1"/>
            </p:cNvSpPr>
            <p:nvPr/>
          </p:nvSpPr>
          <p:spPr bwMode="auto">
            <a:xfrm>
              <a:off x="4332" y="3166"/>
              <a:ext cx="1275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mobile replies directly to correspondent</a:t>
              </a:r>
            </a:p>
          </p:txBody>
        </p:sp>
        <p:sp>
          <p:nvSpPr>
            <p:cNvPr id="50208" name="Line 153"/>
            <p:cNvSpPr>
              <a:spLocks noChangeShapeType="1"/>
            </p:cNvSpPr>
            <p:nvPr/>
          </p:nvSpPr>
          <p:spPr bwMode="auto">
            <a:xfrm flipH="1" flipV="1">
              <a:off x="4191" y="3009"/>
              <a:ext cx="248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10621" name="Picture 20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91281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6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99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109538"/>
            <a:ext cx="8120063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Indirect Routing: comments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347788"/>
            <a:ext cx="80899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mobile uses two addresses:</a:t>
            </a:r>
          </a:p>
          <a:p>
            <a:pPr lvl="1"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permanent address:</a:t>
            </a:r>
            <a:r>
              <a:rPr lang="en-US" dirty="0">
                <a:latin typeface="Gill Sans MT" charset="0"/>
              </a:rPr>
              <a:t> used by correspondent (hence mobile location is 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transparent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to correspondent)</a:t>
            </a:r>
          </a:p>
          <a:p>
            <a:pPr lvl="1"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care-of-address:</a:t>
            </a:r>
            <a:r>
              <a:rPr lang="en-US" dirty="0">
                <a:latin typeface="Gill Sans MT" charset="0"/>
              </a:rPr>
              <a:t> used by home agent to forward datagrams to mobile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foreign agent functions may be done by mobile itself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triangle routing:</a:t>
            </a:r>
            <a:r>
              <a:rPr lang="en-US" dirty="0">
                <a:latin typeface="Gill Sans MT" charset="0"/>
                <a:cs typeface="+mn-cs"/>
              </a:rPr>
              <a:t> correspondent-home-network-mobile</a:t>
            </a:r>
          </a:p>
          <a:p>
            <a:pPr lvl="1">
              <a:lnSpc>
                <a:spcPts val="2200"/>
              </a:lnSpc>
              <a:defRPr/>
            </a:pPr>
            <a:r>
              <a:rPr lang="en-US" dirty="0">
                <a:latin typeface="Gill Sans MT" charset="0"/>
              </a:rPr>
              <a:t>inefficient when </a:t>
            </a:r>
          </a:p>
          <a:p>
            <a:pPr lvl="1">
              <a:lnSpc>
                <a:spcPts val="2200"/>
              </a:lnSpc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correspondent, mobile </a:t>
            </a:r>
          </a:p>
          <a:p>
            <a:pPr lvl="1">
              <a:lnSpc>
                <a:spcPts val="2200"/>
              </a:lnSpc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are in same network</a:t>
            </a:r>
            <a:endParaRPr lang="en-US" sz="2000" dirty="0">
              <a:latin typeface="Gill Sans MT" charset="0"/>
            </a:endParaRPr>
          </a:p>
        </p:txBody>
      </p:sp>
      <p:grpSp>
        <p:nvGrpSpPr>
          <p:cNvPr id="112645" name="Group 142"/>
          <p:cNvGrpSpPr>
            <a:grpSpLocks/>
          </p:cNvGrpSpPr>
          <p:nvPr/>
        </p:nvGrpSpPr>
        <p:grpSpPr bwMode="auto">
          <a:xfrm>
            <a:off x="4845050" y="4513263"/>
            <a:ext cx="2957513" cy="1512887"/>
            <a:chOff x="1549525" y="2558267"/>
            <a:chExt cx="6654798" cy="3467575"/>
          </a:xfrm>
        </p:grpSpPr>
        <p:sp>
          <p:nvSpPr>
            <p:cNvPr id="112647" name="Freeform 2"/>
            <p:cNvSpPr>
              <a:spLocks/>
            </p:cNvSpPr>
            <p:nvPr/>
          </p:nvSpPr>
          <p:spPr bwMode="auto">
            <a:xfrm>
              <a:off x="1565398" y="2688442"/>
              <a:ext cx="1866900" cy="1589088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648" name="Freeform 96"/>
            <p:cNvSpPr>
              <a:spLocks/>
            </p:cNvSpPr>
            <p:nvPr/>
          </p:nvSpPr>
          <p:spPr bwMode="auto">
            <a:xfrm>
              <a:off x="6365998" y="2558267"/>
              <a:ext cx="1838325" cy="1711325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649" name="Freeform 119"/>
            <p:cNvSpPr>
              <a:spLocks/>
            </p:cNvSpPr>
            <p:nvPr/>
          </p:nvSpPr>
          <p:spPr bwMode="auto">
            <a:xfrm>
              <a:off x="3906961" y="3504417"/>
              <a:ext cx="2109787" cy="1250950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12650" name="Group 146"/>
            <p:cNvGrpSpPr>
              <a:grpSpLocks/>
            </p:cNvGrpSpPr>
            <p:nvPr/>
          </p:nvGrpSpPr>
          <p:grpSpPr bwMode="auto">
            <a:xfrm>
              <a:off x="1549525" y="2807731"/>
              <a:ext cx="1091746" cy="791482"/>
              <a:chOff x="4089854" y="1363889"/>
              <a:chExt cx="1091746" cy="791482"/>
            </a:xfrm>
          </p:grpSpPr>
          <p:sp>
            <p:nvSpPr>
              <p:cNvPr id="112683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12684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1212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562" y="3642567"/>
              <a:ext cx="685841" cy="247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2652" name="Line 111"/>
            <p:cNvSpPr>
              <a:spLocks noChangeShapeType="1"/>
            </p:cNvSpPr>
            <p:nvPr/>
          </p:nvSpPr>
          <p:spPr bwMode="auto">
            <a:xfrm>
              <a:off x="2170690" y="3342038"/>
              <a:ext cx="503237" cy="3116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1214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934" y="3784471"/>
              <a:ext cx="685841" cy="247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2654" name="Line 111"/>
            <p:cNvSpPr>
              <a:spLocks noChangeShapeType="1"/>
            </p:cNvSpPr>
            <p:nvPr/>
          </p:nvSpPr>
          <p:spPr bwMode="auto">
            <a:xfrm flipH="1">
              <a:off x="7235041" y="3450896"/>
              <a:ext cx="345849" cy="3224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2655" name="Group 151"/>
            <p:cNvGrpSpPr>
              <a:grpSpLocks/>
            </p:cNvGrpSpPr>
            <p:nvPr/>
          </p:nvGrpSpPr>
          <p:grpSpPr bwMode="auto">
            <a:xfrm>
              <a:off x="7003268" y="2883931"/>
              <a:ext cx="1091746" cy="791482"/>
              <a:chOff x="4089854" y="1363889"/>
              <a:chExt cx="1091746" cy="791482"/>
            </a:xfrm>
          </p:grpSpPr>
          <p:sp>
            <p:nvSpPr>
              <p:cNvPr id="112679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2680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12681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2682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12656" name="Freeform 96"/>
            <p:cNvSpPr>
              <a:spLocks/>
            </p:cNvSpPr>
            <p:nvPr/>
          </p:nvSpPr>
          <p:spPr bwMode="auto">
            <a:xfrm>
              <a:off x="1675060" y="2854753"/>
              <a:ext cx="999199" cy="824438"/>
            </a:xfrm>
            <a:custGeom>
              <a:avLst/>
              <a:gdLst>
                <a:gd name="T0" fmla="*/ 9976002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204825281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9976002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657" name="Freeform 121"/>
            <p:cNvSpPr>
              <a:spLocks/>
            </p:cNvSpPr>
            <p:nvPr/>
          </p:nvSpPr>
          <p:spPr bwMode="auto">
            <a:xfrm>
              <a:off x="3567896" y="5114617"/>
              <a:ext cx="2944812" cy="911225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51219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8627" y="5127111"/>
              <a:ext cx="782288" cy="676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2659" name="Group 122"/>
            <p:cNvGrpSpPr>
              <a:grpSpLocks/>
            </p:cNvGrpSpPr>
            <p:nvPr/>
          </p:nvGrpSpPr>
          <p:grpSpPr bwMode="auto">
            <a:xfrm>
              <a:off x="7119938" y="3325813"/>
              <a:ext cx="492125" cy="369887"/>
              <a:chOff x="4485" y="2095"/>
              <a:chExt cx="310" cy="233"/>
            </a:xfrm>
          </p:grpSpPr>
          <p:sp>
            <p:nvSpPr>
              <p:cNvPr id="51236" name="Line 123"/>
              <p:cNvSpPr>
                <a:spLocks noChangeShapeType="1"/>
              </p:cNvSpPr>
              <p:nvPr/>
            </p:nvSpPr>
            <p:spPr bwMode="auto">
              <a:xfrm flipV="1">
                <a:off x="4484" y="2107"/>
                <a:ext cx="311" cy="21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2676" name="Group 124"/>
              <p:cNvGrpSpPr>
                <a:grpSpLocks/>
              </p:cNvGrpSpPr>
              <p:nvPr/>
            </p:nvGrpSpPr>
            <p:grpSpPr bwMode="auto">
              <a:xfrm>
                <a:off x="4530" y="2095"/>
                <a:ext cx="202" cy="233"/>
                <a:chOff x="618" y="3500"/>
                <a:chExt cx="202" cy="233"/>
              </a:xfrm>
            </p:grpSpPr>
            <p:sp>
              <p:nvSpPr>
                <p:cNvPr id="51238" name="Oval 125"/>
                <p:cNvSpPr>
                  <a:spLocks noChangeArrowheads="1"/>
                </p:cNvSpPr>
                <p:nvPr/>
              </p:nvSpPr>
              <p:spPr bwMode="auto">
                <a:xfrm>
                  <a:off x="617" y="3521"/>
                  <a:ext cx="203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39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626" y="3500"/>
                  <a:ext cx="117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 smtClean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112660" name="Group 127"/>
            <p:cNvGrpSpPr>
              <a:grpSpLocks/>
            </p:cNvGrpSpPr>
            <p:nvPr/>
          </p:nvGrpSpPr>
          <p:grpSpPr bwMode="auto">
            <a:xfrm>
              <a:off x="3181350" y="3838575"/>
              <a:ext cx="3486150" cy="641350"/>
              <a:chOff x="2004" y="2418"/>
              <a:chExt cx="2196" cy="404"/>
            </a:xfrm>
          </p:grpSpPr>
          <p:sp>
            <p:nvSpPr>
              <p:cNvPr id="112671" name="Freeform 128"/>
              <p:cNvSpPr>
                <a:spLocks/>
              </p:cNvSpPr>
              <p:nvPr/>
            </p:nvSpPr>
            <p:spPr bwMode="auto">
              <a:xfrm>
                <a:off x="2004" y="2418"/>
                <a:ext cx="2196" cy="318"/>
              </a:xfrm>
              <a:custGeom>
                <a:avLst/>
                <a:gdLst>
                  <a:gd name="T0" fmla="*/ 0 w 2196"/>
                  <a:gd name="T1" fmla="*/ 0 h 318"/>
                  <a:gd name="T2" fmla="*/ 1194 w 2196"/>
                  <a:gd name="T3" fmla="*/ 306 h 318"/>
                  <a:gd name="T4" fmla="*/ 2196 w 2196"/>
                  <a:gd name="T5" fmla="*/ 30 h 31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96" h="318">
                    <a:moveTo>
                      <a:pt x="0" y="0"/>
                    </a:moveTo>
                    <a:cubicBezTo>
                      <a:pt x="199" y="51"/>
                      <a:pt x="828" y="301"/>
                      <a:pt x="1194" y="306"/>
                    </a:cubicBezTo>
                    <a:cubicBezTo>
                      <a:pt x="1536" y="318"/>
                      <a:pt x="1987" y="88"/>
                      <a:pt x="2196" y="3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grpSp>
            <p:nvGrpSpPr>
              <p:cNvPr id="112672" name="Group 129"/>
              <p:cNvGrpSpPr>
                <a:grpSpLocks/>
              </p:cNvGrpSpPr>
              <p:nvPr/>
            </p:nvGrpSpPr>
            <p:grpSpPr bwMode="auto">
              <a:xfrm>
                <a:off x="3083" y="2589"/>
                <a:ext cx="202" cy="233"/>
                <a:chOff x="618" y="3500"/>
                <a:chExt cx="202" cy="233"/>
              </a:xfrm>
            </p:grpSpPr>
            <p:sp>
              <p:nvSpPr>
                <p:cNvPr id="51234" name="Oval 130"/>
                <p:cNvSpPr>
                  <a:spLocks noChangeArrowheads="1"/>
                </p:cNvSpPr>
                <p:nvPr/>
              </p:nvSpPr>
              <p:spPr bwMode="auto">
                <a:xfrm>
                  <a:off x="619" y="3520"/>
                  <a:ext cx="200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35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628" y="3499"/>
                  <a:ext cx="117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 smtClean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112661" name="Group 132"/>
            <p:cNvGrpSpPr>
              <a:grpSpLocks/>
            </p:cNvGrpSpPr>
            <p:nvPr/>
          </p:nvGrpSpPr>
          <p:grpSpPr bwMode="auto">
            <a:xfrm>
              <a:off x="4826000" y="3424238"/>
              <a:ext cx="3103563" cy="2016125"/>
              <a:chOff x="3040" y="2157"/>
              <a:chExt cx="1955" cy="1270"/>
            </a:xfrm>
          </p:grpSpPr>
          <p:sp>
            <p:nvSpPr>
              <p:cNvPr id="112667" name="Freeform 133"/>
              <p:cNvSpPr>
                <a:spLocks/>
              </p:cNvSpPr>
              <p:nvPr/>
            </p:nvSpPr>
            <p:spPr bwMode="auto">
              <a:xfrm>
                <a:off x="3040" y="2157"/>
                <a:ext cx="1955" cy="1270"/>
              </a:xfrm>
              <a:custGeom>
                <a:avLst/>
                <a:gdLst>
                  <a:gd name="T0" fmla="*/ 1955 w 1955"/>
                  <a:gd name="T1" fmla="*/ 0 h 1270"/>
                  <a:gd name="T2" fmla="*/ 1077 w 1955"/>
                  <a:gd name="T3" fmla="*/ 765 h 1270"/>
                  <a:gd name="T4" fmla="*/ 0 w 1955"/>
                  <a:gd name="T5" fmla="*/ 1270 h 127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55" h="1270">
                    <a:moveTo>
                      <a:pt x="1955" y="0"/>
                    </a:moveTo>
                    <a:cubicBezTo>
                      <a:pt x="1809" y="127"/>
                      <a:pt x="1425" y="536"/>
                      <a:pt x="1077" y="765"/>
                    </a:cubicBezTo>
                    <a:cubicBezTo>
                      <a:pt x="729" y="994"/>
                      <a:pt x="224" y="1165"/>
                      <a:pt x="0" y="127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grpSp>
            <p:nvGrpSpPr>
              <p:cNvPr id="112668" name="Group 134"/>
              <p:cNvGrpSpPr>
                <a:grpSpLocks/>
              </p:cNvGrpSpPr>
              <p:nvPr/>
            </p:nvGrpSpPr>
            <p:grpSpPr bwMode="auto">
              <a:xfrm>
                <a:off x="3982" y="2835"/>
                <a:ext cx="202" cy="233"/>
                <a:chOff x="618" y="3500"/>
                <a:chExt cx="202" cy="233"/>
              </a:xfrm>
            </p:grpSpPr>
            <p:sp>
              <p:nvSpPr>
                <p:cNvPr id="51230" name="Oval 135"/>
                <p:cNvSpPr>
                  <a:spLocks noChangeArrowheads="1"/>
                </p:cNvSpPr>
                <p:nvPr/>
              </p:nvSpPr>
              <p:spPr bwMode="auto">
                <a:xfrm>
                  <a:off x="618" y="3521"/>
                  <a:ext cx="203" cy="19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31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627" y="3500"/>
                  <a:ext cx="11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 smtClean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112662" name="Group 137"/>
            <p:cNvGrpSpPr>
              <a:grpSpLocks/>
            </p:cNvGrpSpPr>
            <p:nvPr/>
          </p:nvGrpSpPr>
          <p:grpSpPr bwMode="auto">
            <a:xfrm>
              <a:off x="2986088" y="3889375"/>
              <a:ext cx="1357312" cy="1298575"/>
              <a:chOff x="1881" y="2450"/>
              <a:chExt cx="855" cy="818"/>
            </a:xfrm>
          </p:grpSpPr>
          <p:sp>
            <p:nvSpPr>
              <p:cNvPr id="51224" name="Line 138"/>
              <p:cNvSpPr>
                <a:spLocks noChangeShapeType="1"/>
              </p:cNvSpPr>
              <p:nvPr/>
            </p:nvSpPr>
            <p:spPr bwMode="auto">
              <a:xfrm flipH="1" flipV="1">
                <a:off x="1881" y="2450"/>
                <a:ext cx="855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2664" name="Group 139"/>
              <p:cNvGrpSpPr>
                <a:grpSpLocks/>
              </p:cNvGrpSpPr>
              <p:nvPr/>
            </p:nvGrpSpPr>
            <p:grpSpPr bwMode="auto">
              <a:xfrm>
                <a:off x="2172" y="2702"/>
                <a:ext cx="202" cy="233"/>
                <a:chOff x="618" y="3500"/>
                <a:chExt cx="202" cy="233"/>
              </a:xfrm>
            </p:grpSpPr>
            <p:sp>
              <p:nvSpPr>
                <p:cNvPr id="51226" name="Oval 140"/>
                <p:cNvSpPr>
                  <a:spLocks noChangeArrowheads="1"/>
                </p:cNvSpPr>
                <p:nvPr/>
              </p:nvSpPr>
              <p:spPr bwMode="auto">
                <a:xfrm>
                  <a:off x="617" y="3521"/>
                  <a:ext cx="203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27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6" y="3501"/>
                  <a:ext cx="117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 smtClean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</p:grpSp>
      <p:pic>
        <p:nvPicPr>
          <p:cNvPr id="112646" name="Picture 20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620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68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8" y="123825"/>
            <a:ext cx="8561387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Indirect routing: moving between networks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347788"/>
            <a:ext cx="80899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suppose mobile user moves to another network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registers with new foreign agent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new foreign agent registers with home agent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home agent update care-of-address for mobile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packets continue to be forwarded to mobile (but with new care-of-address)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mobility, changing foreign networks transparent: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on going connections can be maintained!</a:t>
            </a:r>
          </a:p>
        </p:txBody>
      </p:sp>
      <p:pic>
        <p:nvPicPr>
          <p:cNvPr id="114693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881063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6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7" name="Group 154"/>
          <p:cNvGrpSpPr>
            <a:grpSpLocks/>
          </p:cNvGrpSpPr>
          <p:nvPr/>
        </p:nvGrpSpPr>
        <p:grpSpPr bwMode="auto">
          <a:xfrm>
            <a:off x="1128713" y="2232025"/>
            <a:ext cx="7159625" cy="3402013"/>
            <a:chOff x="641269" y="2624447"/>
            <a:chExt cx="7160820" cy="3401396"/>
          </a:xfrm>
        </p:grpSpPr>
        <p:sp>
          <p:nvSpPr>
            <p:cNvPr id="116755" name="Freeform 2"/>
            <p:cNvSpPr>
              <a:spLocks/>
            </p:cNvSpPr>
            <p:nvPr/>
          </p:nvSpPr>
          <p:spPr bwMode="auto">
            <a:xfrm>
              <a:off x="658349" y="2752138"/>
              <a:ext cx="2008857" cy="1558760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756" name="Freeform 96"/>
            <p:cNvSpPr>
              <a:spLocks/>
            </p:cNvSpPr>
            <p:nvPr/>
          </p:nvSpPr>
          <p:spPr bwMode="auto">
            <a:xfrm>
              <a:off x="5823980" y="2624447"/>
              <a:ext cx="1978109" cy="1678664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757" name="Freeform 119"/>
            <p:cNvSpPr>
              <a:spLocks/>
            </p:cNvSpPr>
            <p:nvPr/>
          </p:nvSpPr>
          <p:spPr bwMode="auto">
            <a:xfrm>
              <a:off x="3177961" y="3552540"/>
              <a:ext cx="2270212" cy="1227075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16758" name="Group 158"/>
            <p:cNvGrpSpPr>
              <a:grpSpLocks/>
            </p:cNvGrpSpPr>
            <p:nvPr/>
          </p:nvGrpSpPr>
          <p:grpSpPr bwMode="auto">
            <a:xfrm>
              <a:off x="641269" y="2869150"/>
              <a:ext cx="1174761" cy="776376"/>
              <a:chOff x="4089854" y="1363889"/>
              <a:chExt cx="1091746" cy="791482"/>
            </a:xfrm>
          </p:grpSpPr>
          <p:sp>
            <p:nvSpPr>
              <p:cNvPr id="116785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1678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3272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843" y="3687879"/>
              <a:ext cx="736723" cy="24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6760" name="Line 111"/>
            <p:cNvSpPr>
              <a:spLocks noChangeShapeType="1"/>
            </p:cNvSpPr>
            <p:nvPr/>
          </p:nvSpPr>
          <p:spPr bwMode="auto">
            <a:xfrm>
              <a:off x="1309667" y="3393260"/>
              <a:ext cx="541502" cy="3056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3274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337" y="3827554"/>
              <a:ext cx="736723" cy="24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6762" name="Line 111"/>
            <p:cNvSpPr>
              <a:spLocks noChangeShapeType="1"/>
            </p:cNvSpPr>
            <p:nvPr/>
          </p:nvSpPr>
          <p:spPr bwMode="auto">
            <a:xfrm flipH="1">
              <a:off x="6759104" y="3500040"/>
              <a:ext cx="372147" cy="316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6763" name="Group 163"/>
            <p:cNvGrpSpPr>
              <a:grpSpLocks/>
            </p:cNvGrpSpPr>
            <p:nvPr/>
          </p:nvGrpSpPr>
          <p:grpSpPr bwMode="auto">
            <a:xfrm>
              <a:off x="6509707" y="2943896"/>
              <a:ext cx="1174761" cy="776376"/>
              <a:chOff x="4089854" y="1363889"/>
              <a:chExt cx="1091746" cy="791482"/>
            </a:xfrm>
          </p:grpSpPr>
          <p:sp>
            <p:nvSpPr>
              <p:cNvPr id="116781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782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16783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6784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16764" name="Freeform 96"/>
            <p:cNvSpPr>
              <a:spLocks/>
            </p:cNvSpPr>
            <p:nvPr/>
          </p:nvSpPr>
          <p:spPr bwMode="auto">
            <a:xfrm>
              <a:off x="776350" y="2915275"/>
              <a:ext cx="1075177" cy="808704"/>
            </a:xfrm>
            <a:custGeom>
              <a:avLst/>
              <a:gdLst>
                <a:gd name="T0" fmla="*/ 13423541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189457570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13423541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765" name="Freeform 121"/>
            <p:cNvSpPr>
              <a:spLocks/>
            </p:cNvSpPr>
            <p:nvPr/>
          </p:nvSpPr>
          <p:spPr bwMode="auto">
            <a:xfrm>
              <a:off x="2813114" y="5132009"/>
              <a:ext cx="3168732" cy="893834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53279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586" y="5143353"/>
              <a:ext cx="839927" cy="665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6767" name="Group 137"/>
            <p:cNvGrpSpPr>
              <a:grpSpLocks/>
            </p:cNvGrpSpPr>
            <p:nvPr/>
          </p:nvGrpSpPr>
          <p:grpSpPr bwMode="auto">
            <a:xfrm>
              <a:off x="1949560" y="3989527"/>
              <a:ext cx="1460520" cy="1273792"/>
              <a:chOff x="1881" y="2450"/>
              <a:chExt cx="855" cy="818"/>
            </a:xfrm>
          </p:grpSpPr>
          <p:sp>
            <p:nvSpPr>
              <p:cNvPr id="53290" name="Line 138"/>
              <p:cNvSpPr>
                <a:spLocks noChangeShapeType="1"/>
              </p:cNvSpPr>
              <p:nvPr/>
            </p:nvSpPr>
            <p:spPr bwMode="auto">
              <a:xfrm flipH="1" flipV="1">
                <a:off x="1881" y="2450"/>
                <a:ext cx="855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6778" name="Group 139"/>
              <p:cNvGrpSpPr>
                <a:grpSpLocks/>
              </p:cNvGrpSpPr>
              <p:nvPr/>
            </p:nvGrpSpPr>
            <p:grpSpPr bwMode="auto">
              <a:xfrm>
                <a:off x="2172" y="2702"/>
                <a:ext cx="202" cy="237"/>
                <a:chOff x="618" y="3500"/>
                <a:chExt cx="202" cy="237"/>
              </a:xfrm>
            </p:grpSpPr>
            <p:sp>
              <p:nvSpPr>
                <p:cNvPr id="53292" name="Oval 140"/>
                <p:cNvSpPr>
                  <a:spLocks noChangeArrowheads="1"/>
                </p:cNvSpPr>
                <p:nvPr/>
              </p:nvSpPr>
              <p:spPr bwMode="auto">
                <a:xfrm>
                  <a:off x="618" y="3520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3293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8" y="3500"/>
                  <a:ext cx="182" cy="2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</p:grpSp>
        <p:sp>
          <p:nvSpPr>
            <p:cNvPr id="53281" name="Line 138"/>
            <p:cNvSpPr>
              <a:spLocks noChangeShapeType="1"/>
            </p:cNvSpPr>
            <p:nvPr/>
          </p:nvSpPr>
          <p:spPr bwMode="auto">
            <a:xfrm rot="10800000" flipH="1" flipV="1">
              <a:off x="2363993" y="3951356"/>
              <a:ext cx="1459157" cy="12745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2" name="Oval 140"/>
            <p:cNvSpPr>
              <a:spLocks noChangeArrowheads="1"/>
            </p:cNvSpPr>
            <p:nvPr/>
          </p:nvSpPr>
          <p:spPr bwMode="auto">
            <a:xfrm rot="261078">
              <a:off x="2884780" y="4360857"/>
              <a:ext cx="344545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3" name="Text Box 141"/>
            <p:cNvSpPr txBox="1">
              <a:spLocks noChangeArrowheads="1"/>
            </p:cNvSpPr>
            <p:nvPr/>
          </p:nvSpPr>
          <p:spPr bwMode="auto">
            <a:xfrm>
              <a:off x="2892720" y="4310066"/>
              <a:ext cx="312789" cy="369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3284" name="Line 138"/>
            <p:cNvSpPr>
              <a:spLocks noChangeShapeType="1"/>
            </p:cNvSpPr>
            <p:nvPr/>
          </p:nvSpPr>
          <p:spPr bwMode="auto">
            <a:xfrm rot="10800000" flipH="1">
              <a:off x="4596391" y="3491065"/>
              <a:ext cx="2184765" cy="16745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5" name="Oval 140"/>
            <p:cNvSpPr>
              <a:spLocks noChangeArrowheads="1"/>
            </p:cNvSpPr>
            <p:nvPr/>
          </p:nvSpPr>
          <p:spPr bwMode="auto">
            <a:xfrm rot="261078">
              <a:off x="5566516" y="4097380"/>
              <a:ext cx="344544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6" name="Text Box 141"/>
            <p:cNvSpPr txBox="1">
              <a:spLocks noChangeArrowheads="1"/>
            </p:cNvSpPr>
            <p:nvPr/>
          </p:nvSpPr>
          <p:spPr bwMode="auto">
            <a:xfrm>
              <a:off x="5574454" y="4046589"/>
              <a:ext cx="314377" cy="369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53287" name="Line 138"/>
            <p:cNvSpPr>
              <a:spLocks noChangeShapeType="1"/>
            </p:cNvSpPr>
            <p:nvPr/>
          </p:nvSpPr>
          <p:spPr bwMode="auto">
            <a:xfrm rot="10800000" flipH="1">
              <a:off x="4748816" y="3643437"/>
              <a:ext cx="2184765" cy="16745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8" name="Oval 140"/>
            <p:cNvSpPr>
              <a:spLocks noChangeArrowheads="1"/>
            </p:cNvSpPr>
            <p:nvPr/>
          </p:nvSpPr>
          <p:spPr bwMode="auto">
            <a:xfrm rot="261078">
              <a:off x="5326763" y="4630683"/>
              <a:ext cx="344545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9" name="Text Box 141"/>
            <p:cNvSpPr txBox="1">
              <a:spLocks noChangeArrowheads="1"/>
            </p:cNvSpPr>
            <p:nvPr/>
          </p:nvSpPr>
          <p:spPr bwMode="auto">
            <a:xfrm>
              <a:off x="5336290" y="4579892"/>
              <a:ext cx="312790" cy="368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4</a:t>
              </a:r>
            </a:p>
          </p:txBody>
        </p:sp>
      </p:grpSp>
      <p:sp>
        <p:nvSpPr>
          <p:cNvPr id="53253" name="Rectangle 21"/>
          <p:cNvSpPr>
            <a:spLocks noGrp="1" noChangeArrowheads="1"/>
          </p:cNvSpPr>
          <p:nvPr>
            <p:ph type="title"/>
          </p:nvPr>
        </p:nvSpPr>
        <p:spPr>
          <a:xfrm>
            <a:off x="39052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Mobility via direct routing</a:t>
            </a:r>
          </a:p>
        </p:txBody>
      </p:sp>
      <p:sp>
        <p:nvSpPr>
          <p:cNvPr id="53254" name="Text Box 120"/>
          <p:cNvSpPr txBox="1">
            <a:spLocks noChangeArrowheads="1"/>
          </p:cNvSpPr>
          <p:nvPr/>
        </p:nvSpPr>
        <p:spPr bwMode="auto">
          <a:xfrm>
            <a:off x="473075" y="2852738"/>
            <a:ext cx="1887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home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53255" name="Text Box 121"/>
          <p:cNvSpPr txBox="1">
            <a:spLocks noChangeArrowheads="1"/>
          </p:cNvSpPr>
          <p:nvPr/>
        </p:nvSpPr>
        <p:spPr bwMode="auto">
          <a:xfrm>
            <a:off x="7874000" y="2174875"/>
            <a:ext cx="127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visited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53256" name="Text Box 138"/>
          <p:cNvSpPr txBox="1">
            <a:spLocks noChangeArrowheads="1"/>
          </p:cNvSpPr>
          <p:nvPr/>
        </p:nvSpPr>
        <p:spPr bwMode="auto">
          <a:xfrm>
            <a:off x="908050" y="4606925"/>
            <a:ext cx="25352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correspondent requests, receives foreign address of mobile</a:t>
            </a:r>
          </a:p>
        </p:txBody>
      </p:sp>
      <p:sp>
        <p:nvSpPr>
          <p:cNvPr id="53257" name="Line 139"/>
          <p:cNvSpPr>
            <a:spLocks noChangeShapeType="1"/>
          </p:cNvSpPr>
          <p:nvPr/>
        </p:nvSpPr>
        <p:spPr bwMode="auto">
          <a:xfrm flipV="1">
            <a:off x="2703513" y="4598988"/>
            <a:ext cx="738187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8" name="Text Box 140"/>
          <p:cNvSpPr txBox="1">
            <a:spLocks noChangeArrowheads="1"/>
          </p:cNvSpPr>
          <p:nvPr/>
        </p:nvSpPr>
        <p:spPr bwMode="auto">
          <a:xfrm>
            <a:off x="2506663" y="1882775"/>
            <a:ext cx="279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correspondent forwards to foreign agent</a:t>
            </a:r>
          </a:p>
        </p:txBody>
      </p:sp>
      <p:sp>
        <p:nvSpPr>
          <p:cNvPr id="53259" name="Line 141"/>
          <p:cNvSpPr>
            <a:spLocks noChangeShapeType="1"/>
          </p:cNvSpPr>
          <p:nvPr/>
        </p:nvSpPr>
        <p:spPr bwMode="auto">
          <a:xfrm>
            <a:off x="4541838" y="2232025"/>
            <a:ext cx="1408112" cy="146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16747" name="Group 142"/>
          <p:cNvGrpSpPr>
            <a:grpSpLocks/>
          </p:cNvGrpSpPr>
          <p:nvPr/>
        </p:nvGrpSpPr>
        <p:grpSpPr bwMode="auto">
          <a:xfrm>
            <a:off x="5432425" y="1387475"/>
            <a:ext cx="2338388" cy="2020888"/>
            <a:chOff x="3422" y="874"/>
            <a:chExt cx="1473" cy="1273"/>
          </a:xfrm>
        </p:grpSpPr>
        <p:sp>
          <p:nvSpPr>
            <p:cNvPr id="53266" name="Text Box 143"/>
            <p:cNvSpPr txBox="1">
              <a:spLocks noChangeArrowheads="1"/>
            </p:cNvSpPr>
            <p:nvPr/>
          </p:nvSpPr>
          <p:spPr bwMode="auto">
            <a:xfrm>
              <a:off x="3422" y="874"/>
              <a:ext cx="1473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foreign agent receives packets, forwards to mobile</a:t>
              </a:r>
            </a:p>
          </p:txBody>
        </p:sp>
        <p:sp>
          <p:nvSpPr>
            <p:cNvPr id="53267" name="Line 144"/>
            <p:cNvSpPr>
              <a:spLocks noChangeShapeType="1"/>
            </p:cNvSpPr>
            <p:nvPr/>
          </p:nvSpPr>
          <p:spPr bwMode="auto">
            <a:xfrm>
              <a:off x="4211" y="1420"/>
              <a:ext cx="240" cy="7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16748" name="Group 145"/>
          <p:cNvGrpSpPr>
            <a:grpSpLocks/>
          </p:cNvGrpSpPr>
          <p:nvPr/>
        </p:nvGrpSpPr>
        <p:grpSpPr bwMode="auto">
          <a:xfrm>
            <a:off x="6308725" y="4230688"/>
            <a:ext cx="2247900" cy="1165225"/>
            <a:chOff x="4191" y="3009"/>
            <a:chExt cx="1416" cy="734"/>
          </a:xfrm>
        </p:grpSpPr>
        <p:sp>
          <p:nvSpPr>
            <p:cNvPr id="53264" name="Text Box 146"/>
            <p:cNvSpPr txBox="1">
              <a:spLocks noChangeArrowheads="1"/>
            </p:cNvSpPr>
            <p:nvPr/>
          </p:nvSpPr>
          <p:spPr bwMode="auto">
            <a:xfrm>
              <a:off x="4332" y="3166"/>
              <a:ext cx="1275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mobile replies directly to correspondent</a:t>
              </a:r>
            </a:p>
          </p:txBody>
        </p:sp>
        <p:sp>
          <p:nvSpPr>
            <p:cNvPr id="53265" name="Line 147"/>
            <p:cNvSpPr>
              <a:spLocks noChangeShapeType="1"/>
            </p:cNvSpPr>
            <p:nvPr/>
          </p:nvSpPr>
          <p:spPr bwMode="auto">
            <a:xfrm flipH="1" flipV="1">
              <a:off x="4191" y="3009"/>
              <a:ext cx="248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53262" name="Line 148"/>
          <p:cNvSpPr>
            <a:spLocks noChangeShapeType="1"/>
          </p:cNvSpPr>
          <p:nvPr/>
        </p:nvSpPr>
        <p:spPr bwMode="auto">
          <a:xfrm flipV="1">
            <a:off x="2730500" y="4262438"/>
            <a:ext cx="769938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116750" name="Picture 21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76517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5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20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25425" y="109538"/>
            <a:ext cx="8383588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Mobility via direct routing: comments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347788"/>
            <a:ext cx="80899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overcome triangle routing problem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non-transparent to correspondent: </a:t>
            </a:r>
            <a:r>
              <a:rPr lang="en-US" dirty="0">
                <a:latin typeface="Gill Sans MT" charset="0"/>
                <a:cs typeface="+mn-cs"/>
              </a:rPr>
              <a:t>correspondent must get care-of-address from home agent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what if mobile changes visited network?</a:t>
            </a:r>
          </a:p>
        </p:txBody>
      </p:sp>
      <p:grpSp>
        <p:nvGrpSpPr>
          <p:cNvPr id="118789" name="Group 128"/>
          <p:cNvGrpSpPr>
            <a:grpSpLocks/>
          </p:cNvGrpSpPr>
          <p:nvPr/>
        </p:nvGrpSpPr>
        <p:grpSpPr bwMode="auto">
          <a:xfrm>
            <a:off x="2046288" y="3649663"/>
            <a:ext cx="4618037" cy="1987550"/>
            <a:chOff x="641269" y="2624447"/>
            <a:chExt cx="7160820" cy="3401396"/>
          </a:xfrm>
        </p:grpSpPr>
        <p:sp>
          <p:nvSpPr>
            <p:cNvPr id="118791" name="Freeform 2"/>
            <p:cNvSpPr>
              <a:spLocks/>
            </p:cNvSpPr>
            <p:nvPr/>
          </p:nvSpPr>
          <p:spPr bwMode="auto">
            <a:xfrm>
              <a:off x="658349" y="2752138"/>
              <a:ext cx="2008857" cy="1558760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792" name="Freeform 96"/>
            <p:cNvSpPr>
              <a:spLocks/>
            </p:cNvSpPr>
            <p:nvPr/>
          </p:nvSpPr>
          <p:spPr bwMode="auto">
            <a:xfrm>
              <a:off x="5823980" y="2624447"/>
              <a:ext cx="1978109" cy="1678664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793" name="Freeform 119"/>
            <p:cNvSpPr>
              <a:spLocks/>
            </p:cNvSpPr>
            <p:nvPr/>
          </p:nvSpPr>
          <p:spPr bwMode="auto">
            <a:xfrm>
              <a:off x="3177961" y="3552540"/>
              <a:ext cx="2270212" cy="1227075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18794" name="Group 132"/>
            <p:cNvGrpSpPr>
              <a:grpSpLocks/>
            </p:cNvGrpSpPr>
            <p:nvPr/>
          </p:nvGrpSpPr>
          <p:grpSpPr bwMode="auto">
            <a:xfrm>
              <a:off x="641269" y="2869150"/>
              <a:ext cx="1174761" cy="776376"/>
              <a:chOff x="4089854" y="1363889"/>
              <a:chExt cx="1091746" cy="791482"/>
            </a:xfrm>
          </p:grpSpPr>
          <p:sp>
            <p:nvSpPr>
              <p:cNvPr id="118821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100" dirty="0"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1882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4284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529" y="3689421"/>
              <a:ext cx="736022" cy="239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8796" name="Line 111"/>
            <p:cNvSpPr>
              <a:spLocks noChangeShapeType="1"/>
            </p:cNvSpPr>
            <p:nvPr/>
          </p:nvSpPr>
          <p:spPr bwMode="auto">
            <a:xfrm>
              <a:off x="1309667" y="3393260"/>
              <a:ext cx="541502" cy="3056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428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9433" y="3827975"/>
              <a:ext cx="736022" cy="239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8798" name="Line 111"/>
            <p:cNvSpPr>
              <a:spLocks noChangeShapeType="1"/>
            </p:cNvSpPr>
            <p:nvPr/>
          </p:nvSpPr>
          <p:spPr bwMode="auto">
            <a:xfrm flipH="1">
              <a:off x="6759104" y="3500040"/>
              <a:ext cx="372147" cy="316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8799" name="Group 137"/>
            <p:cNvGrpSpPr>
              <a:grpSpLocks/>
            </p:cNvGrpSpPr>
            <p:nvPr/>
          </p:nvGrpSpPr>
          <p:grpSpPr bwMode="auto">
            <a:xfrm>
              <a:off x="6509707" y="2943896"/>
              <a:ext cx="1174761" cy="776376"/>
              <a:chOff x="4089854" y="1363889"/>
              <a:chExt cx="1091746" cy="791482"/>
            </a:xfrm>
          </p:grpSpPr>
          <p:sp>
            <p:nvSpPr>
              <p:cNvPr id="118817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100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8818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18819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8820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18800" name="Freeform 96"/>
            <p:cNvSpPr>
              <a:spLocks/>
            </p:cNvSpPr>
            <p:nvPr/>
          </p:nvSpPr>
          <p:spPr bwMode="auto">
            <a:xfrm>
              <a:off x="776350" y="2915275"/>
              <a:ext cx="1075177" cy="808704"/>
            </a:xfrm>
            <a:custGeom>
              <a:avLst/>
              <a:gdLst>
                <a:gd name="T0" fmla="*/ 13423541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189457570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13423541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801" name="Freeform 121"/>
            <p:cNvSpPr>
              <a:spLocks/>
            </p:cNvSpPr>
            <p:nvPr/>
          </p:nvSpPr>
          <p:spPr bwMode="auto">
            <a:xfrm>
              <a:off x="2813114" y="5132009"/>
              <a:ext cx="3168732" cy="893834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54291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434" y="5142892"/>
              <a:ext cx="839409" cy="665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8803" name="Group 137"/>
            <p:cNvGrpSpPr>
              <a:grpSpLocks/>
            </p:cNvGrpSpPr>
            <p:nvPr/>
          </p:nvGrpSpPr>
          <p:grpSpPr bwMode="auto">
            <a:xfrm>
              <a:off x="1949560" y="3989527"/>
              <a:ext cx="1460520" cy="1273792"/>
              <a:chOff x="1881" y="2450"/>
              <a:chExt cx="855" cy="818"/>
            </a:xfrm>
          </p:grpSpPr>
          <p:sp>
            <p:nvSpPr>
              <p:cNvPr id="54302" name="Line 138"/>
              <p:cNvSpPr>
                <a:spLocks noChangeShapeType="1"/>
              </p:cNvSpPr>
              <p:nvPr/>
            </p:nvSpPr>
            <p:spPr bwMode="auto">
              <a:xfrm flipH="1" flipV="1">
                <a:off x="1880" y="2449"/>
                <a:ext cx="856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8814" name="Group 139"/>
              <p:cNvGrpSpPr>
                <a:grpSpLocks/>
              </p:cNvGrpSpPr>
              <p:nvPr/>
            </p:nvGrpSpPr>
            <p:grpSpPr bwMode="auto">
              <a:xfrm>
                <a:off x="2172" y="2702"/>
                <a:ext cx="249" cy="288"/>
                <a:chOff x="618" y="3500"/>
                <a:chExt cx="249" cy="288"/>
              </a:xfrm>
            </p:grpSpPr>
            <p:sp>
              <p:nvSpPr>
                <p:cNvPr id="54304" name="Oval 140"/>
                <p:cNvSpPr>
                  <a:spLocks noChangeArrowheads="1"/>
                </p:cNvSpPr>
                <p:nvPr/>
              </p:nvSpPr>
              <p:spPr bwMode="auto">
                <a:xfrm>
                  <a:off x="617" y="3519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100" dirty="0">
                    <a:cs typeface="+mn-cs"/>
                  </a:endParaRPr>
                </a:p>
              </p:txBody>
            </p:sp>
            <p:sp>
              <p:nvSpPr>
                <p:cNvPr id="54305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7" y="3498"/>
                  <a:ext cx="239" cy="2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1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</p:grpSp>
        <p:sp>
          <p:nvSpPr>
            <p:cNvPr id="54293" name="Line 138"/>
            <p:cNvSpPr>
              <a:spLocks noChangeShapeType="1"/>
            </p:cNvSpPr>
            <p:nvPr/>
          </p:nvSpPr>
          <p:spPr bwMode="auto">
            <a:xfrm rot="10800000" flipH="1" flipV="1">
              <a:off x="2364395" y="3952947"/>
              <a:ext cx="1459733" cy="12714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294" name="Oval 140"/>
            <p:cNvSpPr>
              <a:spLocks noChangeArrowheads="1"/>
            </p:cNvSpPr>
            <p:nvPr/>
          </p:nvSpPr>
          <p:spPr bwMode="auto">
            <a:xfrm rot="261078">
              <a:off x="2883794" y="4360462"/>
              <a:ext cx="347088" cy="31242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100" dirty="0">
                <a:cs typeface="+mn-cs"/>
              </a:endParaRPr>
            </a:p>
          </p:txBody>
        </p:sp>
        <p:sp>
          <p:nvSpPr>
            <p:cNvPr id="54295" name="Text Box 141"/>
            <p:cNvSpPr txBox="1">
              <a:spLocks noChangeArrowheads="1"/>
            </p:cNvSpPr>
            <p:nvPr/>
          </p:nvSpPr>
          <p:spPr bwMode="auto">
            <a:xfrm>
              <a:off x="2893641" y="4311560"/>
              <a:ext cx="408627" cy="445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00" dirty="0" smtClean="0"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4296" name="Line 138"/>
            <p:cNvSpPr>
              <a:spLocks noChangeShapeType="1"/>
            </p:cNvSpPr>
            <p:nvPr/>
          </p:nvSpPr>
          <p:spPr bwMode="auto">
            <a:xfrm rot="10800000" flipH="1">
              <a:off x="4594613" y="3491096"/>
              <a:ext cx="2185909" cy="16735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297" name="Oval 140"/>
            <p:cNvSpPr>
              <a:spLocks noChangeArrowheads="1"/>
            </p:cNvSpPr>
            <p:nvPr/>
          </p:nvSpPr>
          <p:spPr bwMode="auto">
            <a:xfrm rot="261078">
              <a:off x="5566948" y="4096936"/>
              <a:ext cx="344625" cy="3124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100" dirty="0">
                <a:cs typeface="+mn-cs"/>
              </a:endParaRPr>
            </a:p>
          </p:txBody>
        </p:sp>
        <p:sp>
          <p:nvSpPr>
            <p:cNvPr id="54298" name="Text Box 141"/>
            <p:cNvSpPr txBox="1">
              <a:spLocks noChangeArrowheads="1"/>
            </p:cNvSpPr>
            <p:nvPr/>
          </p:nvSpPr>
          <p:spPr bwMode="auto">
            <a:xfrm>
              <a:off x="5574334" y="4048034"/>
              <a:ext cx="408627" cy="448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00" dirty="0" smtClean="0"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54299" name="Line 138"/>
            <p:cNvSpPr>
              <a:spLocks noChangeShapeType="1"/>
            </p:cNvSpPr>
            <p:nvPr/>
          </p:nvSpPr>
          <p:spPr bwMode="auto">
            <a:xfrm rot="10800000" flipH="1">
              <a:off x="4747233" y="3643235"/>
              <a:ext cx="2185909" cy="16762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300" name="Oval 140"/>
            <p:cNvSpPr>
              <a:spLocks noChangeArrowheads="1"/>
            </p:cNvSpPr>
            <p:nvPr/>
          </p:nvSpPr>
          <p:spPr bwMode="auto">
            <a:xfrm rot="261078">
              <a:off x="5328173" y="4629423"/>
              <a:ext cx="344625" cy="3124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100" dirty="0">
                <a:cs typeface="+mn-cs"/>
              </a:endParaRPr>
            </a:p>
          </p:txBody>
        </p:sp>
        <p:sp>
          <p:nvSpPr>
            <p:cNvPr id="54301" name="Text Box 141"/>
            <p:cNvSpPr txBox="1">
              <a:spLocks noChangeArrowheads="1"/>
            </p:cNvSpPr>
            <p:nvPr/>
          </p:nvSpPr>
          <p:spPr bwMode="auto">
            <a:xfrm>
              <a:off x="5335557" y="4580521"/>
              <a:ext cx="408627" cy="448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00" dirty="0" smtClean="0">
                  <a:latin typeface="Arial" charset="0"/>
                  <a:cs typeface="Arial" charset="0"/>
                </a:rPr>
                <a:t>4</a:t>
              </a:r>
            </a:p>
          </p:txBody>
        </p:sp>
      </p:grpSp>
      <p:pic>
        <p:nvPicPr>
          <p:cNvPr id="118790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8969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4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9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Freeform 92"/>
          <p:cNvSpPr>
            <a:spLocks/>
          </p:cNvSpPr>
          <p:nvPr/>
        </p:nvSpPr>
        <p:spPr bwMode="auto">
          <a:xfrm>
            <a:off x="4219575" y="3071813"/>
            <a:ext cx="1838325" cy="14065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36" name="Freeform 110"/>
          <p:cNvSpPr>
            <a:spLocks/>
          </p:cNvSpPr>
          <p:nvPr/>
        </p:nvSpPr>
        <p:spPr bwMode="auto">
          <a:xfrm>
            <a:off x="1760538" y="3802063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37" name="Text Box 111"/>
          <p:cNvSpPr txBox="1">
            <a:spLocks noChangeArrowheads="1"/>
          </p:cNvSpPr>
          <p:nvPr/>
        </p:nvSpPr>
        <p:spPr bwMode="auto">
          <a:xfrm>
            <a:off x="1935163" y="4098925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sp>
        <p:nvSpPr>
          <p:cNvPr id="120838" name="Freeform 112"/>
          <p:cNvSpPr>
            <a:spLocks/>
          </p:cNvSpPr>
          <p:nvPr/>
        </p:nvSpPr>
        <p:spPr bwMode="auto">
          <a:xfrm>
            <a:off x="1065213" y="5365750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39" name="Freeform 115"/>
          <p:cNvSpPr>
            <a:spLocks/>
          </p:cNvSpPr>
          <p:nvPr/>
        </p:nvSpPr>
        <p:spPr bwMode="auto">
          <a:xfrm>
            <a:off x="5045075" y="3789363"/>
            <a:ext cx="512763" cy="301625"/>
          </a:xfrm>
          <a:custGeom>
            <a:avLst/>
            <a:gdLst>
              <a:gd name="T0" fmla="*/ 0 w 235"/>
              <a:gd name="T1" fmla="*/ 2147483647 h 238"/>
              <a:gd name="T2" fmla="*/ 2147483647 w 235"/>
              <a:gd name="T3" fmla="*/ 0 h 23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35" h="238">
                <a:moveTo>
                  <a:pt x="0" y="238"/>
                </a:moveTo>
                <a:lnTo>
                  <a:pt x="235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0840" name="Freeform 116"/>
          <p:cNvSpPr>
            <a:spLocks/>
          </p:cNvSpPr>
          <p:nvPr/>
        </p:nvSpPr>
        <p:spPr bwMode="auto">
          <a:xfrm>
            <a:off x="2501900" y="4319588"/>
            <a:ext cx="2047875" cy="1296987"/>
          </a:xfrm>
          <a:custGeom>
            <a:avLst/>
            <a:gdLst>
              <a:gd name="T0" fmla="*/ 0 w 1290"/>
              <a:gd name="T1" fmla="*/ 2147483647 h 817"/>
              <a:gd name="T2" fmla="*/ 2147483647 w 1290"/>
              <a:gd name="T3" fmla="*/ 2147483647 h 817"/>
              <a:gd name="T4" fmla="*/ 2147483647 w 1290"/>
              <a:gd name="T5" fmla="*/ 0 h 8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90" h="817">
                <a:moveTo>
                  <a:pt x="0" y="817"/>
                </a:moveTo>
                <a:cubicBezTo>
                  <a:pt x="91" y="728"/>
                  <a:pt x="333" y="419"/>
                  <a:pt x="548" y="283"/>
                </a:cubicBezTo>
                <a:cubicBezTo>
                  <a:pt x="816" y="127"/>
                  <a:pt x="1136" y="59"/>
                  <a:pt x="129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20841" name="Group 117"/>
          <p:cNvGrpSpPr>
            <a:grpSpLocks/>
          </p:cNvGrpSpPr>
          <p:nvPr/>
        </p:nvGrpSpPr>
        <p:grpSpPr bwMode="auto">
          <a:xfrm>
            <a:off x="3162300" y="4557713"/>
            <a:ext cx="320675" cy="366712"/>
            <a:chOff x="618" y="3500"/>
            <a:chExt cx="202" cy="231"/>
          </a:xfrm>
        </p:grpSpPr>
        <p:sp>
          <p:nvSpPr>
            <p:cNvPr id="55431" name="Oval 118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432" name="Text Box 119"/>
            <p:cNvSpPr txBox="1">
              <a:spLocks noChangeArrowheads="1"/>
            </p:cNvSpPr>
            <p:nvPr/>
          </p:nvSpPr>
          <p:spPr bwMode="auto">
            <a:xfrm>
              <a:off x="628" y="3500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cs typeface="+mn-cs"/>
                </a:rPr>
                <a:t>1</a:t>
              </a:r>
            </a:p>
          </p:txBody>
        </p:sp>
      </p:grpSp>
      <p:sp>
        <p:nvSpPr>
          <p:cNvPr id="55307" name="Text Box 121"/>
          <p:cNvSpPr txBox="1">
            <a:spLocks noChangeArrowheads="1"/>
          </p:cNvSpPr>
          <p:nvPr/>
        </p:nvSpPr>
        <p:spPr bwMode="auto">
          <a:xfrm>
            <a:off x="6056313" y="3221038"/>
            <a:ext cx="16478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foreign net  visited 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at session start</a:t>
            </a:r>
          </a:p>
        </p:txBody>
      </p:sp>
      <p:sp>
        <p:nvSpPr>
          <p:cNvPr id="55308" name="Text Box 122"/>
          <p:cNvSpPr txBox="1">
            <a:spLocks noChangeArrowheads="1"/>
          </p:cNvSpPr>
          <p:nvPr/>
        </p:nvSpPr>
        <p:spPr bwMode="auto">
          <a:xfrm>
            <a:off x="3867150" y="3641725"/>
            <a:ext cx="9858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anchor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foreign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agent</a:t>
            </a:r>
          </a:p>
        </p:txBody>
      </p:sp>
      <p:sp>
        <p:nvSpPr>
          <p:cNvPr id="120844" name="Freeform 123"/>
          <p:cNvSpPr>
            <a:spLocks/>
          </p:cNvSpPr>
          <p:nvPr/>
        </p:nvSpPr>
        <p:spPr bwMode="auto">
          <a:xfrm>
            <a:off x="5146675" y="4430713"/>
            <a:ext cx="1838325" cy="14065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45" name="Line 138"/>
          <p:cNvSpPr>
            <a:spLocks noChangeShapeType="1"/>
          </p:cNvSpPr>
          <p:nvPr/>
        </p:nvSpPr>
        <p:spPr bwMode="auto">
          <a:xfrm flipV="1">
            <a:off x="5889625" y="5070475"/>
            <a:ext cx="603250" cy="3540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46" name="Freeform 146"/>
          <p:cNvSpPr>
            <a:spLocks/>
          </p:cNvSpPr>
          <p:nvPr/>
        </p:nvSpPr>
        <p:spPr bwMode="auto">
          <a:xfrm>
            <a:off x="4892675" y="4332288"/>
            <a:ext cx="596900" cy="1054100"/>
          </a:xfrm>
          <a:custGeom>
            <a:avLst/>
            <a:gdLst>
              <a:gd name="T0" fmla="*/ 2147483647 w 376"/>
              <a:gd name="T1" fmla="*/ 2147483647 h 664"/>
              <a:gd name="T2" fmla="*/ 0 w 376"/>
              <a:gd name="T3" fmla="*/ 0 h 66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6" h="664">
                <a:moveTo>
                  <a:pt x="376" y="664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20847" name="Group 147"/>
          <p:cNvGrpSpPr>
            <a:grpSpLocks/>
          </p:cNvGrpSpPr>
          <p:nvPr/>
        </p:nvGrpSpPr>
        <p:grpSpPr bwMode="auto">
          <a:xfrm>
            <a:off x="5562600" y="3649663"/>
            <a:ext cx="914400" cy="590550"/>
            <a:chOff x="10665" y="3225"/>
            <a:chExt cx="1440" cy="930"/>
          </a:xfrm>
        </p:grpSpPr>
        <p:sp>
          <p:nvSpPr>
            <p:cNvPr id="120896" name="Oval 148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0897" name="Group 149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120898" name="Freeform 150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>
                  <a:gd name="T0" fmla="*/ 0 w 788"/>
                  <a:gd name="T1" fmla="*/ 0 h 1138"/>
                  <a:gd name="T2" fmla="*/ 0 w 788"/>
                  <a:gd name="T3" fmla="*/ 0 h 1138"/>
                  <a:gd name="T4" fmla="*/ 0 w 788"/>
                  <a:gd name="T5" fmla="*/ 0 h 1138"/>
                  <a:gd name="T6" fmla="*/ 0 w 788"/>
                  <a:gd name="T7" fmla="*/ 0 h 1138"/>
                  <a:gd name="T8" fmla="*/ 0 w 788"/>
                  <a:gd name="T9" fmla="*/ 0 h 1138"/>
                  <a:gd name="T10" fmla="*/ 0 w 788"/>
                  <a:gd name="T11" fmla="*/ 0 h 1138"/>
                  <a:gd name="T12" fmla="*/ 0 w 788"/>
                  <a:gd name="T13" fmla="*/ 0 h 1138"/>
                  <a:gd name="T14" fmla="*/ 0 w 788"/>
                  <a:gd name="T15" fmla="*/ 0 h 1138"/>
                  <a:gd name="T16" fmla="*/ 0 w 788"/>
                  <a:gd name="T17" fmla="*/ 0 h 1138"/>
                  <a:gd name="T18" fmla="*/ 0 w 788"/>
                  <a:gd name="T19" fmla="*/ 0 h 1138"/>
                  <a:gd name="T20" fmla="*/ 0 w 788"/>
                  <a:gd name="T21" fmla="*/ 0 h 1138"/>
                  <a:gd name="T22" fmla="*/ 0 w 788"/>
                  <a:gd name="T23" fmla="*/ 0 h 1138"/>
                  <a:gd name="T24" fmla="*/ 0 w 788"/>
                  <a:gd name="T25" fmla="*/ 1 h 1138"/>
                  <a:gd name="T26" fmla="*/ 0 w 788"/>
                  <a:gd name="T27" fmla="*/ 1 h 1138"/>
                  <a:gd name="T28" fmla="*/ 0 w 788"/>
                  <a:gd name="T29" fmla="*/ 1 h 1138"/>
                  <a:gd name="T30" fmla="*/ 0 w 788"/>
                  <a:gd name="T31" fmla="*/ 1 h 1138"/>
                  <a:gd name="T32" fmla="*/ 0 w 788"/>
                  <a:gd name="T33" fmla="*/ 1 h 1138"/>
                  <a:gd name="T34" fmla="*/ 0 w 788"/>
                  <a:gd name="T35" fmla="*/ 1 h 1138"/>
                  <a:gd name="T36" fmla="*/ 1 w 788"/>
                  <a:gd name="T37" fmla="*/ 2 h 1138"/>
                  <a:gd name="T38" fmla="*/ 1 w 788"/>
                  <a:gd name="T39" fmla="*/ 2 h 1138"/>
                  <a:gd name="T40" fmla="*/ 1 w 788"/>
                  <a:gd name="T41" fmla="*/ 2 h 1138"/>
                  <a:gd name="T42" fmla="*/ 1 w 788"/>
                  <a:gd name="T43" fmla="*/ 2 h 1138"/>
                  <a:gd name="T44" fmla="*/ 1 w 788"/>
                  <a:gd name="T45" fmla="*/ 1 h 1138"/>
                  <a:gd name="T46" fmla="*/ 1 w 788"/>
                  <a:gd name="T47" fmla="*/ 1 h 1138"/>
                  <a:gd name="T48" fmla="*/ 1 w 788"/>
                  <a:gd name="T49" fmla="*/ 1 h 1138"/>
                  <a:gd name="T50" fmla="*/ 1 w 788"/>
                  <a:gd name="T51" fmla="*/ 1 h 1138"/>
                  <a:gd name="T52" fmla="*/ 1 w 788"/>
                  <a:gd name="T53" fmla="*/ 1 h 1138"/>
                  <a:gd name="T54" fmla="*/ 1 w 788"/>
                  <a:gd name="T55" fmla="*/ 1 h 1138"/>
                  <a:gd name="T56" fmla="*/ 1 w 788"/>
                  <a:gd name="T57" fmla="*/ 1 h 1138"/>
                  <a:gd name="T58" fmla="*/ 1 w 788"/>
                  <a:gd name="T59" fmla="*/ 1 h 1138"/>
                  <a:gd name="T60" fmla="*/ 1 w 788"/>
                  <a:gd name="T61" fmla="*/ 1 h 1138"/>
                  <a:gd name="T62" fmla="*/ 1 w 788"/>
                  <a:gd name="T63" fmla="*/ 1 h 1138"/>
                  <a:gd name="T64" fmla="*/ 1 w 788"/>
                  <a:gd name="T65" fmla="*/ 1 h 1138"/>
                  <a:gd name="T66" fmla="*/ 1 w 788"/>
                  <a:gd name="T67" fmla="*/ 0 h 1138"/>
                  <a:gd name="T68" fmla="*/ 0 w 788"/>
                  <a:gd name="T69" fmla="*/ 0 h 1138"/>
                  <a:gd name="T70" fmla="*/ 0 w 788"/>
                  <a:gd name="T71" fmla="*/ 0 h 113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899" name="Freeform 151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>
                  <a:gd name="T0" fmla="*/ 0 w 425"/>
                  <a:gd name="T1" fmla="*/ 0 h 936"/>
                  <a:gd name="T2" fmla="*/ 0 w 425"/>
                  <a:gd name="T3" fmla="*/ 0 h 936"/>
                  <a:gd name="T4" fmla="*/ 0 w 425"/>
                  <a:gd name="T5" fmla="*/ 0 h 936"/>
                  <a:gd name="T6" fmla="*/ 0 w 425"/>
                  <a:gd name="T7" fmla="*/ 0 h 936"/>
                  <a:gd name="T8" fmla="*/ 0 w 425"/>
                  <a:gd name="T9" fmla="*/ 0 h 936"/>
                  <a:gd name="T10" fmla="*/ 0 w 425"/>
                  <a:gd name="T11" fmla="*/ 0 h 936"/>
                  <a:gd name="T12" fmla="*/ 0 w 425"/>
                  <a:gd name="T13" fmla="*/ 0 h 936"/>
                  <a:gd name="T14" fmla="*/ 0 w 425"/>
                  <a:gd name="T15" fmla="*/ 0 h 936"/>
                  <a:gd name="T16" fmla="*/ 0 w 425"/>
                  <a:gd name="T17" fmla="*/ 0 h 936"/>
                  <a:gd name="T18" fmla="*/ 0 w 425"/>
                  <a:gd name="T19" fmla="*/ 0 h 936"/>
                  <a:gd name="T20" fmla="*/ 0 w 425"/>
                  <a:gd name="T21" fmla="*/ 0 h 936"/>
                  <a:gd name="T22" fmla="*/ 0 w 425"/>
                  <a:gd name="T23" fmla="*/ 0 h 936"/>
                  <a:gd name="T24" fmla="*/ 0 w 425"/>
                  <a:gd name="T25" fmla="*/ 0 h 936"/>
                  <a:gd name="T26" fmla="*/ 0 w 425"/>
                  <a:gd name="T27" fmla="*/ 0 h 936"/>
                  <a:gd name="T28" fmla="*/ 0 w 425"/>
                  <a:gd name="T29" fmla="*/ 1 h 936"/>
                  <a:gd name="T30" fmla="*/ 0 w 425"/>
                  <a:gd name="T31" fmla="*/ 1 h 936"/>
                  <a:gd name="T32" fmla="*/ 0 w 425"/>
                  <a:gd name="T33" fmla="*/ 1 h 936"/>
                  <a:gd name="T34" fmla="*/ 0 w 425"/>
                  <a:gd name="T35" fmla="*/ 1 h 936"/>
                  <a:gd name="T36" fmla="*/ 0 w 425"/>
                  <a:gd name="T37" fmla="*/ 1 h 936"/>
                  <a:gd name="T38" fmla="*/ 0 w 425"/>
                  <a:gd name="T39" fmla="*/ 1 h 936"/>
                  <a:gd name="T40" fmla="*/ 0 w 425"/>
                  <a:gd name="T41" fmla="*/ 1 h 936"/>
                  <a:gd name="T42" fmla="*/ 0 w 425"/>
                  <a:gd name="T43" fmla="*/ 1 h 936"/>
                  <a:gd name="T44" fmla="*/ 0 w 425"/>
                  <a:gd name="T45" fmla="*/ 1 h 936"/>
                  <a:gd name="T46" fmla="*/ 0 w 425"/>
                  <a:gd name="T47" fmla="*/ 1 h 936"/>
                  <a:gd name="T48" fmla="*/ 0 w 425"/>
                  <a:gd name="T49" fmla="*/ 1 h 936"/>
                  <a:gd name="T50" fmla="*/ 0 w 425"/>
                  <a:gd name="T51" fmla="*/ 1 h 936"/>
                  <a:gd name="T52" fmla="*/ 0 w 425"/>
                  <a:gd name="T53" fmla="*/ 1 h 936"/>
                  <a:gd name="T54" fmla="*/ 0 w 425"/>
                  <a:gd name="T55" fmla="*/ 1 h 936"/>
                  <a:gd name="T56" fmla="*/ 0 w 425"/>
                  <a:gd name="T57" fmla="*/ 1 h 936"/>
                  <a:gd name="T58" fmla="*/ 0 w 425"/>
                  <a:gd name="T59" fmla="*/ 1 h 936"/>
                  <a:gd name="T60" fmla="*/ 0 w 425"/>
                  <a:gd name="T61" fmla="*/ 1 h 936"/>
                  <a:gd name="T62" fmla="*/ 1 w 425"/>
                  <a:gd name="T63" fmla="*/ 1 h 936"/>
                  <a:gd name="T64" fmla="*/ 1 w 425"/>
                  <a:gd name="T65" fmla="*/ 1 h 936"/>
                  <a:gd name="T66" fmla="*/ 1 w 425"/>
                  <a:gd name="T67" fmla="*/ 1 h 936"/>
                  <a:gd name="T68" fmla="*/ 1 w 425"/>
                  <a:gd name="T69" fmla="*/ 1 h 936"/>
                  <a:gd name="T70" fmla="*/ 0 w 425"/>
                  <a:gd name="T71" fmla="*/ 1 h 936"/>
                  <a:gd name="T72" fmla="*/ 0 w 425"/>
                  <a:gd name="T73" fmla="*/ 1 h 936"/>
                  <a:gd name="T74" fmla="*/ 0 w 425"/>
                  <a:gd name="T75" fmla="*/ 1 h 936"/>
                  <a:gd name="T76" fmla="*/ 0 w 425"/>
                  <a:gd name="T77" fmla="*/ 1 h 936"/>
                  <a:gd name="T78" fmla="*/ 0 w 425"/>
                  <a:gd name="T79" fmla="*/ 1 h 936"/>
                  <a:gd name="T80" fmla="*/ 0 w 425"/>
                  <a:gd name="T81" fmla="*/ 1 h 936"/>
                  <a:gd name="T82" fmla="*/ 0 w 425"/>
                  <a:gd name="T83" fmla="*/ 1 h 936"/>
                  <a:gd name="T84" fmla="*/ 0 w 425"/>
                  <a:gd name="T85" fmla="*/ 0 h 936"/>
                  <a:gd name="T86" fmla="*/ 0 w 425"/>
                  <a:gd name="T87" fmla="*/ 0 h 936"/>
                  <a:gd name="T88" fmla="*/ 0 w 425"/>
                  <a:gd name="T89" fmla="*/ 0 h 936"/>
                  <a:gd name="T90" fmla="*/ 0 w 425"/>
                  <a:gd name="T91" fmla="*/ 0 h 936"/>
                  <a:gd name="T92" fmla="*/ 0 w 425"/>
                  <a:gd name="T93" fmla="*/ 0 h 936"/>
                  <a:gd name="T94" fmla="*/ 0 w 425"/>
                  <a:gd name="T95" fmla="*/ 0 h 936"/>
                  <a:gd name="T96" fmla="*/ 0 w 425"/>
                  <a:gd name="T97" fmla="*/ 0 h 9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0" name="Freeform 152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>
                  <a:gd name="T0" fmla="*/ 0 w 192"/>
                  <a:gd name="T1" fmla="*/ 0 h 208"/>
                  <a:gd name="T2" fmla="*/ 0 w 192"/>
                  <a:gd name="T3" fmla="*/ 0 h 208"/>
                  <a:gd name="T4" fmla="*/ 0 w 192"/>
                  <a:gd name="T5" fmla="*/ 0 h 208"/>
                  <a:gd name="T6" fmla="*/ 0 w 192"/>
                  <a:gd name="T7" fmla="*/ 0 h 208"/>
                  <a:gd name="T8" fmla="*/ 0 w 192"/>
                  <a:gd name="T9" fmla="*/ 0 h 208"/>
                  <a:gd name="T10" fmla="*/ 0 w 192"/>
                  <a:gd name="T11" fmla="*/ 0 h 208"/>
                  <a:gd name="T12" fmla="*/ 0 w 192"/>
                  <a:gd name="T13" fmla="*/ 0 h 208"/>
                  <a:gd name="T14" fmla="*/ 0 w 192"/>
                  <a:gd name="T15" fmla="*/ 0 h 208"/>
                  <a:gd name="T16" fmla="*/ 0 w 192"/>
                  <a:gd name="T17" fmla="*/ 0 h 208"/>
                  <a:gd name="T18" fmla="*/ 0 w 192"/>
                  <a:gd name="T19" fmla="*/ 0 h 208"/>
                  <a:gd name="T20" fmla="*/ 0 w 192"/>
                  <a:gd name="T21" fmla="*/ 0 h 208"/>
                  <a:gd name="T22" fmla="*/ 0 w 192"/>
                  <a:gd name="T23" fmla="*/ 0 h 208"/>
                  <a:gd name="T24" fmla="*/ 0 w 192"/>
                  <a:gd name="T25" fmla="*/ 0 h 208"/>
                  <a:gd name="T26" fmla="*/ 0 w 192"/>
                  <a:gd name="T27" fmla="*/ 0 h 208"/>
                  <a:gd name="T28" fmla="*/ 0 w 192"/>
                  <a:gd name="T29" fmla="*/ 0 h 208"/>
                  <a:gd name="T30" fmla="*/ 0 w 192"/>
                  <a:gd name="T31" fmla="*/ 0 h 208"/>
                  <a:gd name="T32" fmla="*/ 0 w 192"/>
                  <a:gd name="T33" fmla="*/ 0 h 208"/>
                  <a:gd name="T34" fmla="*/ 0 w 192"/>
                  <a:gd name="T35" fmla="*/ 0 h 208"/>
                  <a:gd name="T36" fmla="*/ 0 w 192"/>
                  <a:gd name="T37" fmla="*/ 0 h 208"/>
                  <a:gd name="T38" fmla="*/ 0 w 192"/>
                  <a:gd name="T39" fmla="*/ 0 h 208"/>
                  <a:gd name="T40" fmla="*/ 0 w 192"/>
                  <a:gd name="T41" fmla="*/ 0 h 208"/>
                  <a:gd name="T42" fmla="*/ 0 w 192"/>
                  <a:gd name="T43" fmla="*/ 0 h 208"/>
                  <a:gd name="T44" fmla="*/ 0 w 192"/>
                  <a:gd name="T45" fmla="*/ 0 h 208"/>
                  <a:gd name="T46" fmla="*/ 0 w 192"/>
                  <a:gd name="T47" fmla="*/ 0 h 208"/>
                  <a:gd name="T48" fmla="*/ 0 w 192"/>
                  <a:gd name="T49" fmla="*/ 0 h 208"/>
                  <a:gd name="T50" fmla="*/ 0 w 192"/>
                  <a:gd name="T51" fmla="*/ 0 h 208"/>
                  <a:gd name="T52" fmla="*/ 0 w 192"/>
                  <a:gd name="T53" fmla="*/ 0 h 208"/>
                  <a:gd name="T54" fmla="*/ 0 w 192"/>
                  <a:gd name="T55" fmla="*/ 0 h 208"/>
                  <a:gd name="T56" fmla="*/ 0 w 192"/>
                  <a:gd name="T57" fmla="*/ 0 h 20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1" name="Freeform 153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>
                  <a:gd name="T0" fmla="*/ 0 w 247"/>
                  <a:gd name="T1" fmla="*/ 0 h 251"/>
                  <a:gd name="T2" fmla="*/ 0 w 247"/>
                  <a:gd name="T3" fmla="*/ 0 h 251"/>
                  <a:gd name="T4" fmla="*/ 0 w 247"/>
                  <a:gd name="T5" fmla="*/ 0 h 251"/>
                  <a:gd name="T6" fmla="*/ 0 w 247"/>
                  <a:gd name="T7" fmla="*/ 0 h 251"/>
                  <a:gd name="T8" fmla="*/ 0 w 247"/>
                  <a:gd name="T9" fmla="*/ 0 h 251"/>
                  <a:gd name="T10" fmla="*/ 0 w 247"/>
                  <a:gd name="T11" fmla="*/ 0 h 251"/>
                  <a:gd name="T12" fmla="*/ 0 w 247"/>
                  <a:gd name="T13" fmla="*/ 0 h 251"/>
                  <a:gd name="T14" fmla="*/ 0 w 247"/>
                  <a:gd name="T15" fmla="*/ 0 h 251"/>
                  <a:gd name="T16" fmla="*/ 0 w 247"/>
                  <a:gd name="T17" fmla="*/ 0 h 251"/>
                  <a:gd name="T18" fmla="*/ 0 w 247"/>
                  <a:gd name="T19" fmla="*/ 0 h 251"/>
                  <a:gd name="T20" fmla="*/ 0 w 247"/>
                  <a:gd name="T21" fmla="*/ 0 h 251"/>
                  <a:gd name="T22" fmla="*/ 0 w 247"/>
                  <a:gd name="T23" fmla="*/ 0 h 251"/>
                  <a:gd name="T24" fmla="*/ 0 w 247"/>
                  <a:gd name="T25" fmla="*/ 0 h 251"/>
                  <a:gd name="T26" fmla="*/ 0 w 247"/>
                  <a:gd name="T27" fmla="*/ 0 h 251"/>
                  <a:gd name="T28" fmla="*/ 0 w 247"/>
                  <a:gd name="T29" fmla="*/ 0 h 251"/>
                  <a:gd name="T30" fmla="*/ 0 w 247"/>
                  <a:gd name="T31" fmla="*/ 0 h 251"/>
                  <a:gd name="T32" fmla="*/ 0 w 247"/>
                  <a:gd name="T33" fmla="*/ 0 h 251"/>
                  <a:gd name="T34" fmla="*/ 0 w 247"/>
                  <a:gd name="T35" fmla="*/ 0 h 251"/>
                  <a:gd name="T36" fmla="*/ 0 w 247"/>
                  <a:gd name="T37" fmla="*/ 0 h 251"/>
                  <a:gd name="T38" fmla="*/ 0 w 247"/>
                  <a:gd name="T39" fmla="*/ 0 h 251"/>
                  <a:gd name="T40" fmla="*/ 0 w 247"/>
                  <a:gd name="T41" fmla="*/ 0 h 251"/>
                  <a:gd name="T42" fmla="*/ 0 w 247"/>
                  <a:gd name="T43" fmla="*/ 0 h 251"/>
                  <a:gd name="T44" fmla="*/ 0 w 247"/>
                  <a:gd name="T45" fmla="*/ 0 h 251"/>
                  <a:gd name="T46" fmla="*/ 0 w 247"/>
                  <a:gd name="T47" fmla="*/ 0 h 251"/>
                  <a:gd name="T48" fmla="*/ 0 w 247"/>
                  <a:gd name="T49" fmla="*/ 0 h 251"/>
                  <a:gd name="T50" fmla="*/ 0 w 247"/>
                  <a:gd name="T51" fmla="*/ 0 h 251"/>
                  <a:gd name="T52" fmla="*/ 0 w 247"/>
                  <a:gd name="T53" fmla="*/ 0 h 251"/>
                  <a:gd name="T54" fmla="*/ 0 w 247"/>
                  <a:gd name="T55" fmla="*/ 0 h 251"/>
                  <a:gd name="T56" fmla="*/ 0 w 247"/>
                  <a:gd name="T57" fmla="*/ 0 h 251"/>
                  <a:gd name="T58" fmla="*/ 0 w 247"/>
                  <a:gd name="T59" fmla="*/ 0 h 251"/>
                  <a:gd name="T60" fmla="*/ 0 w 247"/>
                  <a:gd name="T61" fmla="*/ 0 h 251"/>
                  <a:gd name="T62" fmla="*/ 0 w 247"/>
                  <a:gd name="T63" fmla="*/ 0 h 251"/>
                  <a:gd name="T64" fmla="*/ 0 w 247"/>
                  <a:gd name="T65" fmla="*/ 0 h 251"/>
                  <a:gd name="T66" fmla="*/ 0 w 247"/>
                  <a:gd name="T67" fmla="*/ 0 h 251"/>
                  <a:gd name="T68" fmla="*/ 0 w 247"/>
                  <a:gd name="T69" fmla="*/ 0 h 251"/>
                  <a:gd name="T70" fmla="*/ 0 w 247"/>
                  <a:gd name="T71" fmla="*/ 0 h 251"/>
                  <a:gd name="T72" fmla="*/ 0 w 247"/>
                  <a:gd name="T73" fmla="*/ 0 h 251"/>
                  <a:gd name="T74" fmla="*/ 0 w 247"/>
                  <a:gd name="T75" fmla="*/ 0 h 251"/>
                  <a:gd name="T76" fmla="*/ 0 w 247"/>
                  <a:gd name="T77" fmla="*/ 0 h 251"/>
                  <a:gd name="T78" fmla="*/ 0 w 247"/>
                  <a:gd name="T79" fmla="*/ 0 h 251"/>
                  <a:gd name="T80" fmla="*/ 0 w 247"/>
                  <a:gd name="T81" fmla="*/ 0 h 25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2" name="Freeform 154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>
                  <a:gd name="T0" fmla="*/ 0 w 226"/>
                  <a:gd name="T1" fmla="*/ 0 h 240"/>
                  <a:gd name="T2" fmla="*/ 0 w 226"/>
                  <a:gd name="T3" fmla="*/ 0 h 240"/>
                  <a:gd name="T4" fmla="*/ 0 w 226"/>
                  <a:gd name="T5" fmla="*/ 0 h 240"/>
                  <a:gd name="T6" fmla="*/ 0 w 226"/>
                  <a:gd name="T7" fmla="*/ 0 h 240"/>
                  <a:gd name="T8" fmla="*/ 0 w 226"/>
                  <a:gd name="T9" fmla="*/ 0 h 240"/>
                  <a:gd name="T10" fmla="*/ 0 w 226"/>
                  <a:gd name="T11" fmla="*/ 0 h 240"/>
                  <a:gd name="T12" fmla="*/ 0 w 226"/>
                  <a:gd name="T13" fmla="*/ 0 h 240"/>
                  <a:gd name="T14" fmla="*/ 0 w 226"/>
                  <a:gd name="T15" fmla="*/ 0 h 240"/>
                  <a:gd name="T16" fmla="*/ 0 w 226"/>
                  <a:gd name="T17" fmla="*/ 0 h 240"/>
                  <a:gd name="T18" fmla="*/ 0 w 226"/>
                  <a:gd name="T19" fmla="*/ 0 h 240"/>
                  <a:gd name="T20" fmla="*/ 0 w 226"/>
                  <a:gd name="T21" fmla="*/ 0 h 240"/>
                  <a:gd name="T22" fmla="*/ 0 w 226"/>
                  <a:gd name="T23" fmla="*/ 0 h 240"/>
                  <a:gd name="T24" fmla="*/ 0 w 226"/>
                  <a:gd name="T25" fmla="*/ 0 h 240"/>
                  <a:gd name="T26" fmla="*/ 0 w 226"/>
                  <a:gd name="T27" fmla="*/ 0 h 240"/>
                  <a:gd name="T28" fmla="*/ 0 w 226"/>
                  <a:gd name="T29" fmla="*/ 0 h 240"/>
                  <a:gd name="T30" fmla="*/ 0 w 226"/>
                  <a:gd name="T31" fmla="*/ 0 h 240"/>
                  <a:gd name="T32" fmla="*/ 0 w 226"/>
                  <a:gd name="T33" fmla="*/ 0 h 240"/>
                  <a:gd name="T34" fmla="*/ 0 w 226"/>
                  <a:gd name="T35" fmla="*/ 0 h 240"/>
                  <a:gd name="T36" fmla="*/ 0 w 226"/>
                  <a:gd name="T37" fmla="*/ 0 h 240"/>
                  <a:gd name="T38" fmla="*/ 0 w 226"/>
                  <a:gd name="T39" fmla="*/ 0 h 240"/>
                  <a:gd name="T40" fmla="*/ 0 w 226"/>
                  <a:gd name="T41" fmla="*/ 0 h 240"/>
                  <a:gd name="T42" fmla="*/ 0 w 226"/>
                  <a:gd name="T43" fmla="*/ 0 h 240"/>
                  <a:gd name="T44" fmla="*/ 0 w 226"/>
                  <a:gd name="T45" fmla="*/ 0 h 240"/>
                  <a:gd name="T46" fmla="*/ 0 w 226"/>
                  <a:gd name="T47" fmla="*/ 0 h 240"/>
                  <a:gd name="T48" fmla="*/ 0 w 226"/>
                  <a:gd name="T49" fmla="*/ 0 h 240"/>
                  <a:gd name="T50" fmla="*/ 0 w 226"/>
                  <a:gd name="T51" fmla="*/ 0 h 240"/>
                  <a:gd name="T52" fmla="*/ 0 w 226"/>
                  <a:gd name="T53" fmla="*/ 0 h 240"/>
                  <a:gd name="T54" fmla="*/ 0 w 226"/>
                  <a:gd name="T55" fmla="*/ 0 h 240"/>
                  <a:gd name="T56" fmla="*/ 0 w 226"/>
                  <a:gd name="T57" fmla="*/ 0 h 240"/>
                  <a:gd name="T58" fmla="*/ 0 w 226"/>
                  <a:gd name="T59" fmla="*/ 0 h 240"/>
                  <a:gd name="T60" fmla="*/ 0 w 226"/>
                  <a:gd name="T61" fmla="*/ 0 h 240"/>
                  <a:gd name="T62" fmla="*/ 0 w 226"/>
                  <a:gd name="T63" fmla="*/ 0 h 240"/>
                  <a:gd name="T64" fmla="*/ 0 w 226"/>
                  <a:gd name="T65" fmla="*/ 0 h 240"/>
                  <a:gd name="T66" fmla="*/ 0 w 226"/>
                  <a:gd name="T67" fmla="*/ 0 h 240"/>
                  <a:gd name="T68" fmla="*/ 0 w 226"/>
                  <a:gd name="T69" fmla="*/ 0 h 240"/>
                  <a:gd name="T70" fmla="*/ 0 w 226"/>
                  <a:gd name="T71" fmla="*/ 0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3" name="Freeform 155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>
                  <a:gd name="T0" fmla="*/ 0 w 279"/>
                  <a:gd name="T1" fmla="*/ 0 h 270"/>
                  <a:gd name="T2" fmla="*/ 0 w 279"/>
                  <a:gd name="T3" fmla="*/ 0 h 270"/>
                  <a:gd name="T4" fmla="*/ 0 w 279"/>
                  <a:gd name="T5" fmla="*/ 0 h 270"/>
                  <a:gd name="T6" fmla="*/ 0 w 279"/>
                  <a:gd name="T7" fmla="*/ 0 h 270"/>
                  <a:gd name="T8" fmla="*/ 0 w 279"/>
                  <a:gd name="T9" fmla="*/ 0 h 270"/>
                  <a:gd name="T10" fmla="*/ 0 w 279"/>
                  <a:gd name="T11" fmla="*/ 0 h 270"/>
                  <a:gd name="T12" fmla="*/ 0 w 279"/>
                  <a:gd name="T13" fmla="*/ 0 h 270"/>
                  <a:gd name="T14" fmla="*/ 0 w 279"/>
                  <a:gd name="T15" fmla="*/ 0 h 270"/>
                  <a:gd name="T16" fmla="*/ 0 w 279"/>
                  <a:gd name="T17" fmla="*/ 0 h 270"/>
                  <a:gd name="T18" fmla="*/ 0 w 279"/>
                  <a:gd name="T19" fmla="*/ 0 h 270"/>
                  <a:gd name="T20" fmla="*/ 0 w 279"/>
                  <a:gd name="T21" fmla="*/ 0 h 270"/>
                  <a:gd name="T22" fmla="*/ 0 w 279"/>
                  <a:gd name="T23" fmla="*/ 0 h 270"/>
                  <a:gd name="T24" fmla="*/ 0 w 279"/>
                  <a:gd name="T25" fmla="*/ 0 h 270"/>
                  <a:gd name="T26" fmla="*/ 0 w 279"/>
                  <a:gd name="T27" fmla="*/ 0 h 270"/>
                  <a:gd name="T28" fmla="*/ 0 w 279"/>
                  <a:gd name="T29" fmla="*/ 0 h 270"/>
                  <a:gd name="T30" fmla="*/ 0 w 279"/>
                  <a:gd name="T31" fmla="*/ 0 h 270"/>
                  <a:gd name="T32" fmla="*/ 0 w 279"/>
                  <a:gd name="T33" fmla="*/ 0 h 270"/>
                  <a:gd name="T34" fmla="*/ 0 w 279"/>
                  <a:gd name="T35" fmla="*/ 0 h 270"/>
                  <a:gd name="T36" fmla="*/ 0 w 279"/>
                  <a:gd name="T37" fmla="*/ 0 h 270"/>
                  <a:gd name="T38" fmla="*/ 0 w 279"/>
                  <a:gd name="T39" fmla="*/ 0 h 270"/>
                  <a:gd name="T40" fmla="*/ 0 w 279"/>
                  <a:gd name="T41" fmla="*/ 0 h 270"/>
                  <a:gd name="T42" fmla="*/ 0 w 279"/>
                  <a:gd name="T43" fmla="*/ 0 h 270"/>
                  <a:gd name="T44" fmla="*/ 0 w 279"/>
                  <a:gd name="T45" fmla="*/ 0 h 270"/>
                  <a:gd name="T46" fmla="*/ 0 w 279"/>
                  <a:gd name="T47" fmla="*/ 0 h 270"/>
                  <a:gd name="T48" fmla="*/ 0 w 279"/>
                  <a:gd name="T49" fmla="*/ 0 h 270"/>
                  <a:gd name="T50" fmla="*/ 0 w 279"/>
                  <a:gd name="T51" fmla="*/ 0 h 270"/>
                  <a:gd name="T52" fmla="*/ 0 w 279"/>
                  <a:gd name="T53" fmla="*/ 0 h 270"/>
                  <a:gd name="T54" fmla="*/ 0 w 279"/>
                  <a:gd name="T55" fmla="*/ 0 h 270"/>
                  <a:gd name="T56" fmla="*/ 0 w 279"/>
                  <a:gd name="T57" fmla="*/ 0 h 270"/>
                  <a:gd name="T58" fmla="*/ 0 w 279"/>
                  <a:gd name="T59" fmla="*/ 0 h 270"/>
                  <a:gd name="T60" fmla="*/ 0 w 279"/>
                  <a:gd name="T61" fmla="*/ 0 h 270"/>
                  <a:gd name="T62" fmla="*/ 0 w 279"/>
                  <a:gd name="T63" fmla="*/ 0 h 270"/>
                  <a:gd name="T64" fmla="*/ 0 w 279"/>
                  <a:gd name="T65" fmla="*/ 0 h 270"/>
                  <a:gd name="T66" fmla="*/ 0 w 279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4" name="Freeform 156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>
                  <a:gd name="T0" fmla="*/ 0 w 72"/>
                  <a:gd name="T1" fmla="*/ 0 h 75"/>
                  <a:gd name="T2" fmla="*/ 0 w 72"/>
                  <a:gd name="T3" fmla="*/ 0 h 75"/>
                  <a:gd name="T4" fmla="*/ 0 w 72"/>
                  <a:gd name="T5" fmla="*/ 0 h 75"/>
                  <a:gd name="T6" fmla="*/ 0 w 72"/>
                  <a:gd name="T7" fmla="*/ 0 h 75"/>
                  <a:gd name="T8" fmla="*/ 0 w 72"/>
                  <a:gd name="T9" fmla="*/ 0 h 75"/>
                  <a:gd name="T10" fmla="*/ 0 w 72"/>
                  <a:gd name="T11" fmla="*/ 0 h 75"/>
                  <a:gd name="T12" fmla="*/ 0 w 72"/>
                  <a:gd name="T13" fmla="*/ 0 h 75"/>
                  <a:gd name="T14" fmla="*/ 0 w 72"/>
                  <a:gd name="T15" fmla="*/ 0 h 75"/>
                  <a:gd name="T16" fmla="*/ 0 w 72"/>
                  <a:gd name="T17" fmla="*/ 0 h 75"/>
                  <a:gd name="T18" fmla="*/ 0 w 72"/>
                  <a:gd name="T19" fmla="*/ 0 h 75"/>
                  <a:gd name="T20" fmla="*/ 0 w 72"/>
                  <a:gd name="T21" fmla="*/ 0 h 75"/>
                  <a:gd name="T22" fmla="*/ 0 w 72"/>
                  <a:gd name="T23" fmla="*/ 0 h 75"/>
                  <a:gd name="T24" fmla="*/ 0 w 72"/>
                  <a:gd name="T25" fmla="*/ 0 h 75"/>
                  <a:gd name="T26" fmla="*/ 0 w 72"/>
                  <a:gd name="T27" fmla="*/ 0 h 75"/>
                  <a:gd name="T28" fmla="*/ 0 w 72"/>
                  <a:gd name="T29" fmla="*/ 0 h 75"/>
                  <a:gd name="T30" fmla="*/ 0 w 72"/>
                  <a:gd name="T31" fmla="*/ 0 h 75"/>
                  <a:gd name="T32" fmla="*/ 0 w 72"/>
                  <a:gd name="T33" fmla="*/ 0 h 75"/>
                  <a:gd name="T34" fmla="*/ 0 w 72"/>
                  <a:gd name="T35" fmla="*/ 0 h 75"/>
                  <a:gd name="T36" fmla="*/ 0 w 72"/>
                  <a:gd name="T37" fmla="*/ 0 h 75"/>
                  <a:gd name="T38" fmla="*/ 0 w 72"/>
                  <a:gd name="T39" fmla="*/ 0 h 75"/>
                  <a:gd name="T40" fmla="*/ 0 w 72"/>
                  <a:gd name="T41" fmla="*/ 0 h 75"/>
                  <a:gd name="T42" fmla="*/ 0 w 72"/>
                  <a:gd name="T43" fmla="*/ 0 h 75"/>
                  <a:gd name="T44" fmla="*/ 0 w 72"/>
                  <a:gd name="T45" fmla="*/ 0 h 75"/>
                  <a:gd name="T46" fmla="*/ 0 w 72"/>
                  <a:gd name="T47" fmla="*/ 0 h 75"/>
                  <a:gd name="T48" fmla="*/ 0 w 72"/>
                  <a:gd name="T49" fmla="*/ 0 h 75"/>
                  <a:gd name="T50" fmla="*/ 0 w 72"/>
                  <a:gd name="T51" fmla="*/ 0 h 75"/>
                  <a:gd name="T52" fmla="*/ 0 w 72"/>
                  <a:gd name="T53" fmla="*/ 0 h 75"/>
                  <a:gd name="T54" fmla="*/ 0 w 72"/>
                  <a:gd name="T55" fmla="*/ 0 h 75"/>
                  <a:gd name="T56" fmla="*/ 0 w 72"/>
                  <a:gd name="T57" fmla="*/ 0 h 7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5" name="Freeform 157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>
                  <a:gd name="T0" fmla="*/ 0 w 70"/>
                  <a:gd name="T1" fmla="*/ 0 h 59"/>
                  <a:gd name="T2" fmla="*/ 0 w 70"/>
                  <a:gd name="T3" fmla="*/ 0 h 59"/>
                  <a:gd name="T4" fmla="*/ 0 w 70"/>
                  <a:gd name="T5" fmla="*/ 0 h 59"/>
                  <a:gd name="T6" fmla="*/ 0 w 70"/>
                  <a:gd name="T7" fmla="*/ 0 h 59"/>
                  <a:gd name="T8" fmla="*/ 0 w 70"/>
                  <a:gd name="T9" fmla="*/ 0 h 59"/>
                  <a:gd name="T10" fmla="*/ 0 w 70"/>
                  <a:gd name="T11" fmla="*/ 0 h 59"/>
                  <a:gd name="T12" fmla="*/ 0 w 70"/>
                  <a:gd name="T13" fmla="*/ 0 h 59"/>
                  <a:gd name="T14" fmla="*/ 0 w 70"/>
                  <a:gd name="T15" fmla="*/ 0 h 59"/>
                  <a:gd name="T16" fmla="*/ 0 w 70"/>
                  <a:gd name="T17" fmla="*/ 0 h 59"/>
                  <a:gd name="T18" fmla="*/ 0 w 70"/>
                  <a:gd name="T19" fmla="*/ 0 h 59"/>
                  <a:gd name="T20" fmla="*/ 0 w 70"/>
                  <a:gd name="T21" fmla="*/ 0 h 59"/>
                  <a:gd name="T22" fmla="*/ 0 w 70"/>
                  <a:gd name="T23" fmla="*/ 0 h 59"/>
                  <a:gd name="T24" fmla="*/ 0 w 70"/>
                  <a:gd name="T25" fmla="*/ 0 h 59"/>
                  <a:gd name="T26" fmla="*/ 0 w 70"/>
                  <a:gd name="T27" fmla="*/ 0 h 59"/>
                  <a:gd name="T28" fmla="*/ 0 w 70"/>
                  <a:gd name="T29" fmla="*/ 0 h 59"/>
                  <a:gd name="T30" fmla="*/ 0 w 70"/>
                  <a:gd name="T31" fmla="*/ 0 h 59"/>
                  <a:gd name="T32" fmla="*/ 0 w 70"/>
                  <a:gd name="T33" fmla="*/ 0 h 59"/>
                  <a:gd name="T34" fmla="*/ 0 w 70"/>
                  <a:gd name="T35" fmla="*/ 0 h 59"/>
                  <a:gd name="T36" fmla="*/ 0 w 70"/>
                  <a:gd name="T37" fmla="*/ 0 h 59"/>
                  <a:gd name="T38" fmla="*/ 0 w 70"/>
                  <a:gd name="T39" fmla="*/ 0 h 59"/>
                  <a:gd name="T40" fmla="*/ 0 w 70"/>
                  <a:gd name="T41" fmla="*/ 0 h 59"/>
                  <a:gd name="T42" fmla="*/ 0 w 70"/>
                  <a:gd name="T43" fmla="*/ 0 h 59"/>
                  <a:gd name="T44" fmla="*/ 0 w 70"/>
                  <a:gd name="T45" fmla="*/ 0 h 59"/>
                  <a:gd name="T46" fmla="*/ 0 w 70"/>
                  <a:gd name="T47" fmla="*/ 0 h 59"/>
                  <a:gd name="T48" fmla="*/ 0 w 70"/>
                  <a:gd name="T49" fmla="*/ 0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6" name="Freeform 158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>
                  <a:gd name="T0" fmla="*/ 0 w 65"/>
                  <a:gd name="T1" fmla="*/ 0 h 60"/>
                  <a:gd name="T2" fmla="*/ 0 w 65"/>
                  <a:gd name="T3" fmla="*/ 0 h 60"/>
                  <a:gd name="T4" fmla="*/ 0 w 65"/>
                  <a:gd name="T5" fmla="*/ 0 h 60"/>
                  <a:gd name="T6" fmla="*/ 0 w 65"/>
                  <a:gd name="T7" fmla="*/ 0 h 60"/>
                  <a:gd name="T8" fmla="*/ 0 w 65"/>
                  <a:gd name="T9" fmla="*/ 0 h 60"/>
                  <a:gd name="T10" fmla="*/ 0 w 65"/>
                  <a:gd name="T11" fmla="*/ 0 h 60"/>
                  <a:gd name="T12" fmla="*/ 0 w 65"/>
                  <a:gd name="T13" fmla="*/ 0 h 60"/>
                  <a:gd name="T14" fmla="*/ 0 w 65"/>
                  <a:gd name="T15" fmla="*/ 0 h 60"/>
                  <a:gd name="T16" fmla="*/ 0 w 65"/>
                  <a:gd name="T17" fmla="*/ 0 h 60"/>
                  <a:gd name="T18" fmla="*/ 0 w 65"/>
                  <a:gd name="T19" fmla="*/ 0 h 60"/>
                  <a:gd name="T20" fmla="*/ 0 w 65"/>
                  <a:gd name="T21" fmla="*/ 0 h 60"/>
                  <a:gd name="T22" fmla="*/ 0 w 65"/>
                  <a:gd name="T23" fmla="*/ 0 h 60"/>
                  <a:gd name="T24" fmla="*/ 0 w 65"/>
                  <a:gd name="T25" fmla="*/ 0 h 60"/>
                  <a:gd name="T26" fmla="*/ 0 w 65"/>
                  <a:gd name="T27" fmla="*/ 0 h 60"/>
                  <a:gd name="T28" fmla="*/ 0 w 65"/>
                  <a:gd name="T29" fmla="*/ 0 h 60"/>
                  <a:gd name="T30" fmla="*/ 0 w 65"/>
                  <a:gd name="T31" fmla="*/ 0 h 60"/>
                  <a:gd name="T32" fmla="*/ 0 w 65"/>
                  <a:gd name="T33" fmla="*/ 0 h 60"/>
                  <a:gd name="T34" fmla="*/ 0 w 65"/>
                  <a:gd name="T35" fmla="*/ 0 h 60"/>
                  <a:gd name="T36" fmla="*/ 0 w 65"/>
                  <a:gd name="T37" fmla="*/ 0 h 60"/>
                  <a:gd name="T38" fmla="*/ 0 w 65"/>
                  <a:gd name="T39" fmla="*/ 0 h 60"/>
                  <a:gd name="T40" fmla="*/ 0 w 65"/>
                  <a:gd name="T41" fmla="*/ 0 h 60"/>
                  <a:gd name="T42" fmla="*/ 0 w 65"/>
                  <a:gd name="T43" fmla="*/ 0 h 6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7" name="Freeform 159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>
                  <a:gd name="T0" fmla="*/ 0 w 69"/>
                  <a:gd name="T1" fmla="*/ 0 h 47"/>
                  <a:gd name="T2" fmla="*/ 0 w 69"/>
                  <a:gd name="T3" fmla="*/ 0 h 47"/>
                  <a:gd name="T4" fmla="*/ 0 w 69"/>
                  <a:gd name="T5" fmla="*/ 0 h 47"/>
                  <a:gd name="T6" fmla="*/ 0 w 69"/>
                  <a:gd name="T7" fmla="*/ 0 h 47"/>
                  <a:gd name="T8" fmla="*/ 0 w 69"/>
                  <a:gd name="T9" fmla="*/ 0 h 47"/>
                  <a:gd name="T10" fmla="*/ 0 w 69"/>
                  <a:gd name="T11" fmla="*/ 0 h 47"/>
                  <a:gd name="T12" fmla="*/ 0 w 69"/>
                  <a:gd name="T13" fmla="*/ 0 h 47"/>
                  <a:gd name="T14" fmla="*/ 0 w 69"/>
                  <a:gd name="T15" fmla="*/ 0 h 47"/>
                  <a:gd name="T16" fmla="*/ 0 w 69"/>
                  <a:gd name="T17" fmla="*/ 0 h 47"/>
                  <a:gd name="T18" fmla="*/ 0 w 69"/>
                  <a:gd name="T19" fmla="*/ 0 h 47"/>
                  <a:gd name="T20" fmla="*/ 0 w 69"/>
                  <a:gd name="T21" fmla="*/ 0 h 47"/>
                  <a:gd name="T22" fmla="*/ 0 w 69"/>
                  <a:gd name="T23" fmla="*/ 0 h 47"/>
                  <a:gd name="T24" fmla="*/ 0 w 69"/>
                  <a:gd name="T25" fmla="*/ 0 h 47"/>
                  <a:gd name="T26" fmla="*/ 0 w 69"/>
                  <a:gd name="T27" fmla="*/ 0 h 47"/>
                  <a:gd name="T28" fmla="*/ 0 w 69"/>
                  <a:gd name="T29" fmla="*/ 0 h 47"/>
                  <a:gd name="T30" fmla="*/ 0 w 69"/>
                  <a:gd name="T31" fmla="*/ 0 h 47"/>
                  <a:gd name="T32" fmla="*/ 0 w 69"/>
                  <a:gd name="T33" fmla="*/ 0 h 47"/>
                  <a:gd name="T34" fmla="*/ 0 w 69"/>
                  <a:gd name="T35" fmla="*/ 0 h 47"/>
                  <a:gd name="T36" fmla="*/ 0 w 69"/>
                  <a:gd name="T37" fmla="*/ 0 h 47"/>
                  <a:gd name="T38" fmla="*/ 0 w 69"/>
                  <a:gd name="T39" fmla="*/ 0 h 47"/>
                  <a:gd name="T40" fmla="*/ 0 w 69"/>
                  <a:gd name="T41" fmla="*/ 0 h 47"/>
                  <a:gd name="T42" fmla="*/ 0 w 69"/>
                  <a:gd name="T43" fmla="*/ 0 h 47"/>
                  <a:gd name="T44" fmla="*/ 0 w 69"/>
                  <a:gd name="T45" fmla="*/ 0 h 47"/>
                  <a:gd name="T46" fmla="*/ 0 w 69"/>
                  <a:gd name="T47" fmla="*/ 0 h 47"/>
                  <a:gd name="T48" fmla="*/ 0 w 69"/>
                  <a:gd name="T49" fmla="*/ 0 h 47"/>
                  <a:gd name="T50" fmla="*/ 0 w 69"/>
                  <a:gd name="T51" fmla="*/ 0 h 47"/>
                  <a:gd name="T52" fmla="*/ 0 w 69"/>
                  <a:gd name="T53" fmla="*/ 0 h 47"/>
                  <a:gd name="T54" fmla="*/ 0 w 69"/>
                  <a:gd name="T55" fmla="*/ 0 h 47"/>
                  <a:gd name="T56" fmla="*/ 0 w 69"/>
                  <a:gd name="T57" fmla="*/ 0 h 47"/>
                  <a:gd name="T58" fmla="*/ 0 w 69"/>
                  <a:gd name="T59" fmla="*/ 0 h 47"/>
                  <a:gd name="T60" fmla="*/ 0 w 69"/>
                  <a:gd name="T61" fmla="*/ 0 h 47"/>
                  <a:gd name="T62" fmla="*/ 0 w 69"/>
                  <a:gd name="T63" fmla="*/ 0 h 47"/>
                  <a:gd name="T64" fmla="*/ 0 w 69"/>
                  <a:gd name="T65" fmla="*/ 0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8" name="Freeform 160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>
                  <a:gd name="T0" fmla="*/ 0 w 60"/>
                  <a:gd name="T1" fmla="*/ 0 h 58"/>
                  <a:gd name="T2" fmla="*/ 0 w 60"/>
                  <a:gd name="T3" fmla="*/ 0 h 58"/>
                  <a:gd name="T4" fmla="*/ 0 w 60"/>
                  <a:gd name="T5" fmla="*/ 0 h 58"/>
                  <a:gd name="T6" fmla="*/ 0 w 60"/>
                  <a:gd name="T7" fmla="*/ 0 h 58"/>
                  <a:gd name="T8" fmla="*/ 0 w 60"/>
                  <a:gd name="T9" fmla="*/ 0 h 58"/>
                  <a:gd name="T10" fmla="*/ 0 w 60"/>
                  <a:gd name="T11" fmla="*/ 0 h 58"/>
                  <a:gd name="T12" fmla="*/ 0 w 60"/>
                  <a:gd name="T13" fmla="*/ 0 h 58"/>
                  <a:gd name="T14" fmla="*/ 0 w 60"/>
                  <a:gd name="T15" fmla="*/ 0 h 58"/>
                  <a:gd name="T16" fmla="*/ 0 w 60"/>
                  <a:gd name="T17" fmla="*/ 0 h 58"/>
                  <a:gd name="T18" fmla="*/ 0 w 60"/>
                  <a:gd name="T19" fmla="*/ 0 h 58"/>
                  <a:gd name="T20" fmla="*/ 0 w 60"/>
                  <a:gd name="T21" fmla="*/ 0 h 58"/>
                  <a:gd name="T22" fmla="*/ 0 w 60"/>
                  <a:gd name="T23" fmla="*/ 0 h 58"/>
                  <a:gd name="T24" fmla="*/ 0 w 60"/>
                  <a:gd name="T25" fmla="*/ 0 h 58"/>
                  <a:gd name="T26" fmla="*/ 0 w 60"/>
                  <a:gd name="T27" fmla="*/ 0 h 58"/>
                  <a:gd name="T28" fmla="*/ 0 w 60"/>
                  <a:gd name="T29" fmla="*/ 0 h 58"/>
                  <a:gd name="T30" fmla="*/ 0 w 60"/>
                  <a:gd name="T31" fmla="*/ 0 h 58"/>
                  <a:gd name="T32" fmla="*/ 0 w 60"/>
                  <a:gd name="T33" fmla="*/ 0 h 58"/>
                  <a:gd name="T34" fmla="*/ 0 w 60"/>
                  <a:gd name="T35" fmla="*/ 0 h 58"/>
                  <a:gd name="T36" fmla="*/ 0 w 60"/>
                  <a:gd name="T37" fmla="*/ 0 h 58"/>
                  <a:gd name="T38" fmla="*/ 0 w 60"/>
                  <a:gd name="T39" fmla="*/ 0 h 58"/>
                  <a:gd name="T40" fmla="*/ 0 w 60"/>
                  <a:gd name="T41" fmla="*/ 0 h 58"/>
                  <a:gd name="T42" fmla="*/ 0 w 60"/>
                  <a:gd name="T43" fmla="*/ 0 h 58"/>
                  <a:gd name="T44" fmla="*/ 0 w 60"/>
                  <a:gd name="T45" fmla="*/ 0 h 58"/>
                  <a:gd name="T46" fmla="*/ 0 w 60"/>
                  <a:gd name="T47" fmla="*/ 0 h 58"/>
                  <a:gd name="T48" fmla="*/ 0 w 60"/>
                  <a:gd name="T49" fmla="*/ 0 h 5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9" name="Freeform 161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>
                  <a:gd name="T0" fmla="*/ 0 w 59"/>
                  <a:gd name="T1" fmla="*/ 0 h 55"/>
                  <a:gd name="T2" fmla="*/ 0 w 59"/>
                  <a:gd name="T3" fmla="*/ 0 h 55"/>
                  <a:gd name="T4" fmla="*/ 0 w 59"/>
                  <a:gd name="T5" fmla="*/ 0 h 55"/>
                  <a:gd name="T6" fmla="*/ 0 w 59"/>
                  <a:gd name="T7" fmla="*/ 0 h 55"/>
                  <a:gd name="T8" fmla="*/ 0 w 59"/>
                  <a:gd name="T9" fmla="*/ 0 h 55"/>
                  <a:gd name="T10" fmla="*/ 0 w 59"/>
                  <a:gd name="T11" fmla="*/ 0 h 55"/>
                  <a:gd name="T12" fmla="*/ 0 w 59"/>
                  <a:gd name="T13" fmla="*/ 0 h 55"/>
                  <a:gd name="T14" fmla="*/ 0 w 59"/>
                  <a:gd name="T15" fmla="*/ 0 h 55"/>
                  <a:gd name="T16" fmla="*/ 0 w 59"/>
                  <a:gd name="T17" fmla="*/ 0 h 55"/>
                  <a:gd name="T18" fmla="*/ 0 w 59"/>
                  <a:gd name="T19" fmla="*/ 0 h 55"/>
                  <a:gd name="T20" fmla="*/ 0 w 59"/>
                  <a:gd name="T21" fmla="*/ 0 h 55"/>
                  <a:gd name="T22" fmla="*/ 0 w 59"/>
                  <a:gd name="T23" fmla="*/ 0 h 55"/>
                  <a:gd name="T24" fmla="*/ 0 w 59"/>
                  <a:gd name="T25" fmla="*/ 0 h 55"/>
                  <a:gd name="T26" fmla="*/ 0 w 59"/>
                  <a:gd name="T27" fmla="*/ 0 h 55"/>
                  <a:gd name="T28" fmla="*/ 0 w 59"/>
                  <a:gd name="T29" fmla="*/ 0 h 55"/>
                  <a:gd name="T30" fmla="*/ 0 w 59"/>
                  <a:gd name="T31" fmla="*/ 0 h 55"/>
                  <a:gd name="T32" fmla="*/ 0 w 59"/>
                  <a:gd name="T33" fmla="*/ 0 h 55"/>
                  <a:gd name="T34" fmla="*/ 0 w 59"/>
                  <a:gd name="T35" fmla="*/ 0 h 55"/>
                  <a:gd name="T36" fmla="*/ 0 w 59"/>
                  <a:gd name="T37" fmla="*/ 0 h 55"/>
                  <a:gd name="T38" fmla="*/ 0 w 59"/>
                  <a:gd name="T39" fmla="*/ 0 h 55"/>
                  <a:gd name="T40" fmla="*/ 0 w 59"/>
                  <a:gd name="T41" fmla="*/ 0 h 5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0" name="Freeform 162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>
                  <a:gd name="T0" fmla="*/ 0 w 82"/>
                  <a:gd name="T1" fmla="*/ 0 h 76"/>
                  <a:gd name="T2" fmla="*/ 0 w 82"/>
                  <a:gd name="T3" fmla="*/ 0 h 76"/>
                  <a:gd name="T4" fmla="*/ 0 w 82"/>
                  <a:gd name="T5" fmla="*/ 0 h 76"/>
                  <a:gd name="T6" fmla="*/ 0 w 82"/>
                  <a:gd name="T7" fmla="*/ 0 h 76"/>
                  <a:gd name="T8" fmla="*/ 0 w 82"/>
                  <a:gd name="T9" fmla="*/ 0 h 76"/>
                  <a:gd name="T10" fmla="*/ 0 w 82"/>
                  <a:gd name="T11" fmla="*/ 0 h 76"/>
                  <a:gd name="T12" fmla="*/ 0 w 82"/>
                  <a:gd name="T13" fmla="*/ 0 h 76"/>
                  <a:gd name="T14" fmla="*/ 0 w 82"/>
                  <a:gd name="T15" fmla="*/ 0 h 76"/>
                  <a:gd name="T16" fmla="*/ 0 w 82"/>
                  <a:gd name="T17" fmla="*/ 0 h 76"/>
                  <a:gd name="T18" fmla="*/ 0 w 82"/>
                  <a:gd name="T19" fmla="*/ 0 h 76"/>
                  <a:gd name="T20" fmla="*/ 0 w 82"/>
                  <a:gd name="T21" fmla="*/ 0 h 76"/>
                  <a:gd name="T22" fmla="*/ 0 w 82"/>
                  <a:gd name="T23" fmla="*/ 0 h 76"/>
                  <a:gd name="T24" fmla="*/ 0 w 82"/>
                  <a:gd name="T25" fmla="*/ 0 h 76"/>
                  <a:gd name="T26" fmla="*/ 0 w 82"/>
                  <a:gd name="T27" fmla="*/ 0 h 76"/>
                  <a:gd name="T28" fmla="*/ 0 w 82"/>
                  <a:gd name="T29" fmla="*/ 0 h 76"/>
                  <a:gd name="T30" fmla="*/ 0 w 82"/>
                  <a:gd name="T31" fmla="*/ 0 h 76"/>
                  <a:gd name="T32" fmla="*/ 0 w 82"/>
                  <a:gd name="T33" fmla="*/ 0 h 76"/>
                  <a:gd name="T34" fmla="*/ 0 w 82"/>
                  <a:gd name="T35" fmla="*/ 0 h 76"/>
                  <a:gd name="T36" fmla="*/ 0 w 82"/>
                  <a:gd name="T37" fmla="*/ 0 h 76"/>
                  <a:gd name="T38" fmla="*/ 0 w 82"/>
                  <a:gd name="T39" fmla="*/ 0 h 76"/>
                  <a:gd name="T40" fmla="*/ 0 w 82"/>
                  <a:gd name="T41" fmla="*/ 0 h 76"/>
                  <a:gd name="T42" fmla="*/ 0 w 82"/>
                  <a:gd name="T43" fmla="*/ 0 h 76"/>
                  <a:gd name="T44" fmla="*/ 0 w 82"/>
                  <a:gd name="T45" fmla="*/ 0 h 76"/>
                  <a:gd name="T46" fmla="*/ 0 w 82"/>
                  <a:gd name="T47" fmla="*/ 0 h 76"/>
                  <a:gd name="T48" fmla="*/ 0 w 82"/>
                  <a:gd name="T49" fmla="*/ 0 h 76"/>
                  <a:gd name="T50" fmla="*/ 0 w 82"/>
                  <a:gd name="T51" fmla="*/ 0 h 76"/>
                  <a:gd name="T52" fmla="*/ 0 w 82"/>
                  <a:gd name="T53" fmla="*/ 0 h 76"/>
                  <a:gd name="T54" fmla="*/ 0 w 82"/>
                  <a:gd name="T55" fmla="*/ 0 h 76"/>
                  <a:gd name="T56" fmla="*/ 0 w 82"/>
                  <a:gd name="T57" fmla="*/ 0 h 76"/>
                  <a:gd name="T58" fmla="*/ 0 w 82"/>
                  <a:gd name="T59" fmla="*/ 0 h 76"/>
                  <a:gd name="T60" fmla="*/ 0 w 82"/>
                  <a:gd name="T61" fmla="*/ 0 h 76"/>
                  <a:gd name="T62" fmla="*/ 0 w 82"/>
                  <a:gd name="T63" fmla="*/ 0 h 76"/>
                  <a:gd name="T64" fmla="*/ 0 w 82"/>
                  <a:gd name="T65" fmla="*/ 0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1" name="Freeform 163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>
                  <a:gd name="T0" fmla="*/ 0 w 75"/>
                  <a:gd name="T1" fmla="*/ 0 h 66"/>
                  <a:gd name="T2" fmla="*/ 0 w 75"/>
                  <a:gd name="T3" fmla="*/ 0 h 66"/>
                  <a:gd name="T4" fmla="*/ 0 w 75"/>
                  <a:gd name="T5" fmla="*/ 0 h 66"/>
                  <a:gd name="T6" fmla="*/ 0 w 75"/>
                  <a:gd name="T7" fmla="*/ 0 h 66"/>
                  <a:gd name="T8" fmla="*/ 0 w 75"/>
                  <a:gd name="T9" fmla="*/ 0 h 66"/>
                  <a:gd name="T10" fmla="*/ 0 w 75"/>
                  <a:gd name="T11" fmla="*/ 0 h 66"/>
                  <a:gd name="T12" fmla="*/ 0 w 75"/>
                  <a:gd name="T13" fmla="*/ 0 h 66"/>
                  <a:gd name="T14" fmla="*/ 0 w 75"/>
                  <a:gd name="T15" fmla="*/ 0 h 66"/>
                  <a:gd name="T16" fmla="*/ 0 w 75"/>
                  <a:gd name="T17" fmla="*/ 0 h 66"/>
                  <a:gd name="T18" fmla="*/ 0 w 75"/>
                  <a:gd name="T19" fmla="*/ 0 h 66"/>
                  <a:gd name="T20" fmla="*/ 0 w 75"/>
                  <a:gd name="T21" fmla="*/ 0 h 66"/>
                  <a:gd name="T22" fmla="*/ 0 w 75"/>
                  <a:gd name="T23" fmla="*/ 0 h 66"/>
                  <a:gd name="T24" fmla="*/ 0 w 75"/>
                  <a:gd name="T25" fmla="*/ 0 h 66"/>
                  <a:gd name="T26" fmla="*/ 0 w 75"/>
                  <a:gd name="T27" fmla="*/ 0 h 66"/>
                  <a:gd name="T28" fmla="*/ 0 w 75"/>
                  <a:gd name="T29" fmla="*/ 0 h 66"/>
                  <a:gd name="T30" fmla="*/ 0 w 75"/>
                  <a:gd name="T31" fmla="*/ 0 h 66"/>
                  <a:gd name="T32" fmla="*/ 0 w 75"/>
                  <a:gd name="T33" fmla="*/ 0 h 66"/>
                  <a:gd name="T34" fmla="*/ 0 w 75"/>
                  <a:gd name="T35" fmla="*/ 0 h 66"/>
                  <a:gd name="T36" fmla="*/ 0 w 75"/>
                  <a:gd name="T37" fmla="*/ 0 h 66"/>
                  <a:gd name="T38" fmla="*/ 0 w 75"/>
                  <a:gd name="T39" fmla="*/ 0 h 66"/>
                  <a:gd name="T40" fmla="*/ 0 w 75"/>
                  <a:gd name="T41" fmla="*/ 0 h 66"/>
                  <a:gd name="T42" fmla="*/ 0 w 75"/>
                  <a:gd name="T43" fmla="*/ 0 h 66"/>
                  <a:gd name="T44" fmla="*/ 0 w 75"/>
                  <a:gd name="T45" fmla="*/ 0 h 66"/>
                  <a:gd name="T46" fmla="*/ 0 w 75"/>
                  <a:gd name="T47" fmla="*/ 0 h 66"/>
                  <a:gd name="T48" fmla="*/ 0 w 75"/>
                  <a:gd name="T49" fmla="*/ 0 h 66"/>
                  <a:gd name="T50" fmla="*/ 0 w 75"/>
                  <a:gd name="T51" fmla="*/ 0 h 66"/>
                  <a:gd name="T52" fmla="*/ 0 w 75"/>
                  <a:gd name="T53" fmla="*/ 0 h 66"/>
                  <a:gd name="T54" fmla="*/ 0 w 75"/>
                  <a:gd name="T55" fmla="*/ 0 h 66"/>
                  <a:gd name="T56" fmla="*/ 0 w 75"/>
                  <a:gd name="T57" fmla="*/ 0 h 6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2" name="Freeform 164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>
                  <a:gd name="T0" fmla="*/ 0 w 75"/>
                  <a:gd name="T1" fmla="*/ 0 h 63"/>
                  <a:gd name="T2" fmla="*/ 0 w 75"/>
                  <a:gd name="T3" fmla="*/ 0 h 63"/>
                  <a:gd name="T4" fmla="*/ 0 w 75"/>
                  <a:gd name="T5" fmla="*/ 0 h 63"/>
                  <a:gd name="T6" fmla="*/ 0 w 75"/>
                  <a:gd name="T7" fmla="*/ 0 h 63"/>
                  <a:gd name="T8" fmla="*/ 0 w 75"/>
                  <a:gd name="T9" fmla="*/ 0 h 63"/>
                  <a:gd name="T10" fmla="*/ 0 w 75"/>
                  <a:gd name="T11" fmla="*/ 0 h 63"/>
                  <a:gd name="T12" fmla="*/ 0 w 75"/>
                  <a:gd name="T13" fmla="*/ 0 h 63"/>
                  <a:gd name="T14" fmla="*/ 0 w 75"/>
                  <a:gd name="T15" fmla="*/ 0 h 63"/>
                  <a:gd name="T16" fmla="*/ 0 w 75"/>
                  <a:gd name="T17" fmla="*/ 0 h 63"/>
                  <a:gd name="T18" fmla="*/ 0 w 75"/>
                  <a:gd name="T19" fmla="*/ 0 h 63"/>
                  <a:gd name="T20" fmla="*/ 0 w 75"/>
                  <a:gd name="T21" fmla="*/ 0 h 63"/>
                  <a:gd name="T22" fmla="*/ 0 w 75"/>
                  <a:gd name="T23" fmla="*/ 0 h 63"/>
                  <a:gd name="T24" fmla="*/ 0 w 75"/>
                  <a:gd name="T25" fmla="*/ 0 h 63"/>
                  <a:gd name="T26" fmla="*/ 0 w 75"/>
                  <a:gd name="T27" fmla="*/ 0 h 63"/>
                  <a:gd name="T28" fmla="*/ 0 w 75"/>
                  <a:gd name="T29" fmla="*/ 0 h 63"/>
                  <a:gd name="T30" fmla="*/ 0 w 75"/>
                  <a:gd name="T31" fmla="*/ 0 h 63"/>
                  <a:gd name="T32" fmla="*/ 0 w 75"/>
                  <a:gd name="T33" fmla="*/ 0 h 63"/>
                  <a:gd name="T34" fmla="*/ 0 w 75"/>
                  <a:gd name="T35" fmla="*/ 0 h 63"/>
                  <a:gd name="T36" fmla="*/ 0 w 75"/>
                  <a:gd name="T37" fmla="*/ 0 h 63"/>
                  <a:gd name="T38" fmla="*/ 0 w 75"/>
                  <a:gd name="T39" fmla="*/ 0 h 63"/>
                  <a:gd name="T40" fmla="*/ 0 w 75"/>
                  <a:gd name="T41" fmla="*/ 0 h 63"/>
                  <a:gd name="T42" fmla="*/ 0 w 75"/>
                  <a:gd name="T43" fmla="*/ 0 h 63"/>
                  <a:gd name="T44" fmla="*/ 0 w 75"/>
                  <a:gd name="T45" fmla="*/ 0 h 63"/>
                  <a:gd name="T46" fmla="*/ 0 w 75"/>
                  <a:gd name="T47" fmla="*/ 0 h 63"/>
                  <a:gd name="T48" fmla="*/ 0 w 75"/>
                  <a:gd name="T49" fmla="*/ 0 h 63"/>
                  <a:gd name="T50" fmla="*/ 0 w 75"/>
                  <a:gd name="T51" fmla="*/ 0 h 63"/>
                  <a:gd name="T52" fmla="*/ 0 w 75"/>
                  <a:gd name="T53" fmla="*/ 0 h 63"/>
                  <a:gd name="T54" fmla="*/ 0 w 75"/>
                  <a:gd name="T55" fmla="*/ 0 h 63"/>
                  <a:gd name="T56" fmla="*/ 0 w 75"/>
                  <a:gd name="T57" fmla="*/ 0 h 6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3" name="Freeform 165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>
                  <a:gd name="T0" fmla="*/ 0 w 250"/>
                  <a:gd name="T1" fmla="*/ 0 h 290"/>
                  <a:gd name="T2" fmla="*/ 0 w 250"/>
                  <a:gd name="T3" fmla="*/ 0 h 290"/>
                  <a:gd name="T4" fmla="*/ 0 w 250"/>
                  <a:gd name="T5" fmla="*/ 0 h 290"/>
                  <a:gd name="T6" fmla="*/ 0 w 250"/>
                  <a:gd name="T7" fmla="*/ 0 h 290"/>
                  <a:gd name="T8" fmla="*/ 0 w 250"/>
                  <a:gd name="T9" fmla="*/ 0 h 290"/>
                  <a:gd name="T10" fmla="*/ 0 w 250"/>
                  <a:gd name="T11" fmla="*/ 0 h 290"/>
                  <a:gd name="T12" fmla="*/ 0 w 250"/>
                  <a:gd name="T13" fmla="*/ 0 h 290"/>
                  <a:gd name="T14" fmla="*/ 0 w 250"/>
                  <a:gd name="T15" fmla="*/ 0 h 290"/>
                  <a:gd name="T16" fmla="*/ 0 w 250"/>
                  <a:gd name="T17" fmla="*/ 0 h 290"/>
                  <a:gd name="T18" fmla="*/ 0 w 250"/>
                  <a:gd name="T19" fmla="*/ 0 h 290"/>
                  <a:gd name="T20" fmla="*/ 0 w 250"/>
                  <a:gd name="T21" fmla="*/ 0 h 290"/>
                  <a:gd name="T22" fmla="*/ 0 w 250"/>
                  <a:gd name="T23" fmla="*/ 0 h 290"/>
                  <a:gd name="T24" fmla="*/ 0 w 250"/>
                  <a:gd name="T25" fmla="*/ 0 h 290"/>
                  <a:gd name="T26" fmla="*/ 0 w 250"/>
                  <a:gd name="T27" fmla="*/ 0 h 290"/>
                  <a:gd name="T28" fmla="*/ 0 w 250"/>
                  <a:gd name="T29" fmla="*/ 0 h 290"/>
                  <a:gd name="T30" fmla="*/ 0 w 250"/>
                  <a:gd name="T31" fmla="*/ 0 h 290"/>
                  <a:gd name="T32" fmla="*/ 0 w 250"/>
                  <a:gd name="T33" fmla="*/ 0 h 290"/>
                  <a:gd name="T34" fmla="*/ 0 w 250"/>
                  <a:gd name="T35" fmla="*/ 0 h 290"/>
                  <a:gd name="T36" fmla="*/ 0 w 250"/>
                  <a:gd name="T37" fmla="*/ 0 h 290"/>
                  <a:gd name="T38" fmla="*/ 0 w 250"/>
                  <a:gd name="T39" fmla="*/ 0 h 290"/>
                  <a:gd name="T40" fmla="*/ 0 w 250"/>
                  <a:gd name="T41" fmla="*/ 0 h 290"/>
                  <a:gd name="T42" fmla="*/ 0 w 250"/>
                  <a:gd name="T43" fmla="*/ 0 h 290"/>
                  <a:gd name="T44" fmla="*/ 0 w 250"/>
                  <a:gd name="T45" fmla="*/ 0 h 290"/>
                  <a:gd name="T46" fmla="*/ 0 w 250"/>
                  <a:gd name="T47" fmla="*/ 0 h 290"/>
                  <a:gd name="T48" fmla="*/ 0 w 250"/>
                  <a:gd name="T49" fmla="*/ 0 h 290"/>
                  <a:gd name="T50" fmla="*/ 0 w 250"/>
                  <a:gd name="T51" fmla="*/ 0 h 290"/>
                  <a:gd name="T52" fmla="*/ 0 w 250"/>
                  <a:gd name="T53" fmla="*/ 0 h 290"/>
                  <a:gd name="T54" fmla="*/ 0 w 250"/>
                  <a:gd name="T55" fmla="*/ 0 h 290"/>
                  <a:gd name="T56" fmla="*/ 0 w 250"/>
                  <a:gd name="T57" fmla="*/ 0 h 290"/>
                  <a:gd name="T58" fmla="*/ 0 w 250"/>
                  <a:gd name="T59" fmla="*/ 0 h 290"/>
                  <a:gd name="T60" fmla="*/ 0 w 250"/>
                  <a:gd name="T61" fmla="*/ 0 h 290"/>
                  <a:gd name="T62" fmla="*/ 0 w 250"/>
                  <a:gd name="T63" fmla="*/ 0 h 290"/>
                  <a:gd name="T64" fmla="*/ 0 w 250"/>
                  <a:gd name="T65" fmla="*/ 0 h 290"/>
                  <a:gd name="T66" fmla="*/ 0 w 250"/>
                  <a:gd name="T67" fmla="*/ 0 h 290"/>
                  <a:gd name="T68" fmla="*/ 0 w 250"/>
                  <a:gd name="T69" fmla="*/ 0 h 290"/>
                  <a:gd name="T70" fmla="*/ 0 w 250"/>
                  <a:gd name="T71" fmla="*/ 0 h 290"/>
                  <a:gd name="T72" fmla="*/ 0 w 250"/>
                  <a:gd name="T73" fmla="*/ 0 h 290"/>
                  <a:gd name="T74" fmla="*/ 0 w 250"/>
                  <a:gd name="T75" fmla="*/ 0 h 290"/>
                  <a:gd name="T76" fmla="*/ 0 w 250"/>
                  <a:gd name="T77" fmla="*/ 0 h 290"/>
                  <a:gd name="T78" fmla="*/ 0 w 250"/>
                  <a:gd name="T79" fmla="*/ 0 h 290"/>
                  <a:gd name="T80" fmla="*/ 0 w 250"/>
                  <a:gd name="T81" fmla="*/ 0 h 290"/>
                  <a:gd name="T82" fmla="*/ 0 w 250"/>
                  <a:gd name="T83" fmla="*/ 0 h 290"/>
                  <a:gd name="T84" fmla="*/ 0 w 250"/>
                  <a:gd name="T85" fmla="*/ 0 h 290"/>
                  <a:gd name="T86" fmla="*/ 0 w 250"/>
                  <a:gd name="T87" fmla="*/ 0 h 290"/>
                  <a:gd name="T88" fmla="*/ 0 w 250"/>
                  <a:gd name="T89" fmla="*/ 0 h 290"/>
                  <a:gd name="T90" fmla="*/ 0 w 250"/>
                  <a:gd name="T91" fmla="*/ 0 h 290"/>
                  <a:gd name="T92" fmla="*/ 0 w 250"/>
                  <a:gd name="T93" fmla="*/ 0 h 290"/>
                  <a:gd name="T94" fmla="*/ 0 w 250"/>
                  <a:gd name="T95" fmla="*/ 0 h 290"/>
                  <a:gd name="T96" fmla="*/ 0 w 250"/>
                  <a:gd name="T97" fmla="*/ 0 h 29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4" name="Freeform 166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>
                  <a:gd name="T0" fmla="*/ 0 w 160"/>
                  <a:gd name="T1" fmla="*/ 0 h 225"/>
                  <a:gd name="T2" fmla="*/ 0 w 160"/>
                  <a:gd name="T3" fmla="*/ 0 h 225"/>
                  <a:gd name="T4" fmla="*/ 0 w 160"/>
                  <a:gd name="T5" fmla="*/ 0 h 225"/>
                  <a:gd name="T6" fmla="*/ 0 w 160"/>
                  <a:gd name="T7" fmla="*/ 0 h 225"/>
                  <a:gd name="T8" fmla="*/ 0 w 160"/>
                  <a:gd name="T9" fmla="*/ 0 h 225"/>
                  <a:gd name="T10" fmla="*/ 0 w 160"/>
                  <a:gd name="T11" fmla="*/ 0 h 225"/>
                  <a:gd name="T12" fmla="*/ 0 w 160"/>
                  <a:gd name="T13" fmla="*/ 0 h 225"/>
                  <a:gd name="T14" fmla="*/ 0 w 160"/>
                  <a:gd name="T15" fmla="*/ 0 h 225"/>
                  <a:gd name="T16" fmla="*/ 0 w 160"/>
                  <a:gd name="T17" fmla="*/ 0 h 225"/>
                  <a:gd name="T18" fmla="*/ 0 w 160"/>
                  <a:gd name="T19" fmla="*/ 0 h 225"/>
                  <a:gd name="T20" fmla="*/ 0 w 160"/>
                  <a:gd name="T21" fmla="*/ 0 h 225"/>
                  <a:gd name="T22" fmla="*/ 0 w 160"/>
                  <a:gd name="T23" fmla="*/ 0 h 225"/>
                  <a:gd name="T24" fmla="*/ 0 w 160"/>
                  <a:gd name="T25" fmla="*/ 0 h 225"/>
                  <a:gd name="T26" fmla="*/ 0 w 160"/>
                  <a:gd name="T27" fmla="*/ 0 h 225"/>
                  <a:gd name="T28" fmla="*/ 0 w 160"/>
                  <a:gd name="T29" fmla="*/ 0 h 225"/>
                  <a:gd name="T30" fmla="*/ 0 w 160"/>
                  <a:gd name="T31" fmla="*/ 0 h 225"/>
                  <a:gd name="T32" fmla="*/ 0 w 160"/>
                  <a:gd name="T33" fmla="*/ 0 h 225"/>
                  <a:gd name="T34" fmla="*/ 0 w 160"/>
                  <a:gd name="T35" fmla="*/ 0 h 225"/>
                  <a:gd name="T36" fmla="*/ 0 w 160"/>
                  <a:gd name="T37" fmla="*/ 0 h 225"/>
                  <a:gd name="T38" fmla="*/ 0 w 160"/>
                  <a:gd name="T39" fmla="*/ 0 h 225"/>
                  <a:gd name="T40" fmla="*/ 0 w 160"/>
                  <a:gd name="T41" fmla="*/ 0 h 225"/>
                  <a:gd name="T42" fmla="*/ 0 w 160"/>
                  <a:gd name="T43" fmla="*/ 0 h 225"/>
                  <a:gd name="T44" fmla="*/ 0 w 160"/>
                  <a:gd name="T45" fmla="*/ 0 h 225"/>
                  <a:gd name="T46" fmla="*/ 0 w 160"/>
                  <a:gd name="T47" fmla="*/ 0 h 225"/>
                  <a:gd name="T48" fmla="*/ 0 w 160"/>
                  <a:gd name="T49" fmla="*/ 0 h 225"/>
                  <a:gd name="T50" fmla="*/ 0 w 160"/>
                  <a:gd name="T51" fmla="*/ 0 h 225"/>
                  <a:gd name="T52" fmla="*/ 0 w 160"/>
                  <a:gd name="T53" fmla="*/ 0 h 225"/>
                  <a:gd name="T54" fmla="*/ 0 w 160"/>
                  <a:gd name="T55" fmla="*/ 0 h 225"/>
                  <a:gd name="T56" fmla="*/ 0 w 160"/>
                  <a:gd name="T57" fmla="*/ 0 h 225"/>
                  <a:gd name="T58" fmla="*/ 0 w 160"/>
                  <a:gd name="T59" fmla="*/ 0 h 225"/>
                  <a:gd name="T60" fmla="*/ 0 w 160"/>
                  <a:gd name="T61" fmla="*/ 0 h 225"/>
                  <a:gd name="T62" fmla="*/ 0 w 160"/>
                  <a:gd name="T63" fmla="*/ 0 h 225"/>
                  <a:gd name="T64" fmla="*/ 0 w 160"/>
                  <a:gd name="T65" fmla="*/ 0 h 225"/>
                  <a:gd name="T66" fmla="*/ 0 w 160"/>
                  <a:gd name="T67" fmla="*/ 0 h 225"/>
                  <a:gd name="T68" fmla="*/ 0 w 160"/>
                  <a:gd name="T69" fmla="*/ 0 h 225"/>
                  <a:gd name="T70" fmla="*/ 0 w 160"/>
                  <a:gd name="T71" fmla="*/ 0 h 225"/>
                  <a:gd name="T72" fmla="*/ 0 w 160"/>
                  <a:gd name="T73" fmla="*/ 0 h 225"/>
                  <a:gd name="T74" fmla="*/ 0 w 160"/>
                  <a:gd name="T75" fmla="*/ 0 h 225"/>
                  <a:gd name="T76" fmla="*/ 0 w 160"/>
                  <a:gd name="T77" fmla="*/ 0 h 225"/>
                  <a:gd name="T78" fmla="*/ 0 w 160"/>
                  <a:gd name="T79" fmla="*/ 0 h 225"/>
                  <a:gd name="T80" fmla="*/ 0 w 160"/>
                  <a:gd name="T81" fmla="*/ 0 h 22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5" name="Freeform 167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>
                  <a:gd name="T0" fmla="*/ 0 w 404"/>
                  <a:gd name="T1" fmla="*/ 0 h 472"/>
                  <a:gd name="T2" fmla="*/ 0 w 404"/>
                  <a:gd name="T3" fmla="*/ 0 h 472"/>
                  <a:gd name="T4" fmla="*/ 0 w 404"/>
                  <a:gd name="T5" fmla="*/ 0 h 472"/>
                  <a:gd name="T6" fmla="*/ 0 w 404"/>
                  <a:gd name="T7" fmla="*/ 0 h 472"/>
                  <a:gd name="T8" fmla="*/ 0 w 404"/>
                  <a:gd name="T9" fmla="*/ 0 h 472"/>
                  <a:gd name="T10" fmla="*/ 0 w 404"/>
                  <a:gd name="T11" fmla="*/ 0 h 472"/>
                  <a:gd name="T12" fmla="*/ 0 w 404"/>
                  <a:gd name="T13" fmla="*/ 1 h 472"/>
                  <a:gd name="T14" fmla="*/ 0 w 404"/>
                  <a:gd name="T15" fmla="*/ 1 h 472"/>
                  <a:gd name="T16" fmla="*/ 0 w 404"/>
                  <a:gd name="T17" fmla="*/ 1 h 472"/>
                  <a:gd name="T18" fmla="*/ 0 w 404"/>
                  <a:gd name="T19" fmla="*/ 1 h 472"/>
                  <a:gd name="T20" fmla="*/ 0 w 404"/>
                  <a:gd name="T21" fmla="*/ 1 h 472"/>
                  <a:gd name="T22" fmla="*/ 0 w 404"/>
                  <a:gd name="T23" fmla="*/ 1 h 472"/>
                  <a:gd name="T24" fmla="*/ 0 w 404"/>
                  <a:gd name="T25" fmla="*/ 1 h 472"/>
                  <a:gd name="T26" fmla="*/ 0 w 404"/>
                  <a:gd name="T27" fmla="*/ 1 h 472"/>
                  <a:gd name="T28" fmla="*/ 0 w 404"/>
                  <a:gd name="T29" fmla="*/ 1 h 472"/>
                  <a:gd name="T30" fmla="*/ 0 w 404"/>
                  <a:gd name="T31" fmla="*/ 1 h 472"/>
                  <a:gd name="T32" fmla="*/ 1 w 404"/>
                  <a:gd name="T33" fmla="*/ 1 h 472"/>
                  <a:gd name="T34" fmla="*/ 1 w 404"/>
                  <a:gd name="T35" fmla="*/ 1 h 472"/>
                  <a:gd name="T36" fmla="*/ 1 w 404"/>
                  <a:gd name="T37" fmla="*/ 1 h 472"/>
                  <a:gd name="T38" fmla="*/ 1 w 404"/>
                  <a:gd name="T39" fmla="*/ 1 h 472"/>
                  <a:gd name="T40" fmla="*/ 1 w 404"/>
                  <a:gd name="T41" fmla="*/ 1 h 472"/>
                  <a:gd name="T42" fmla="*/ 0 w 404"/>
                  <a:gd name="T43" fmla="*/ 1 h 472"/>
                  <a:gd name="T44" fmla="*/ 0 w 404"/>
                  <a:gd name="T45" fmla="*/ 1 h 472"/>
                  <a:gd name="T46" fmla="*/ 0 w 404"/>
                  <a:gd name="T47" fmla="*/ 1 h 472"/>
                  <a:gd name="T48" fmla="*/ 0 w 404"/>
                  <a:gd name="T49" fmla="*/ 1 h 472"/>
                  <a:gd name="T50" fmla="*/ 0 w 404"/>
                  <a:gd name="T51" fmla="*/ 1 h 472"/>
                  <a:gd name="T52" fmla="*/ 0 w 404"/>
                  <a:gd name="T53" fmla="*/ 1 h 472"/>
                  <a:gd name="T54" fmla="*/ 0 w 404"/>
                  <a:gd name="T55" fmla="*/ 1 h 472"/>
                  <a:gd name="T56" fmla="*/ 0 w 404"/>
                  <a:gd name="T57" fmla="*/ 0 h 472"/>
                  <a:gd name="T58" fmla="*/ 0 w 404"/>
                  <a:gd name="T59" fmla="*/ 0 h 472"/>
                  <a:gd name="T60" fmla="*/ 0 w 404"/>
                  <a:gd name="T61" fmla="*/ 0 h 472"/>
                  <a:gd name="T62" fmla="*/ 0 w 404"/>
                  <a:gd name="T63" fmla="*/ 0 h 472"/>
                  <a:gd name="T64" fmla="*/ 0 w 404"/>
                  <a:gd name="T65" fmla="*/ 0 h 472"/>
                  <a:gd name="T66" fmla="*/ 0 w 404"/>
                  <a:gd name="T67" fmla="*/ 0 h 472"/>
                  <a:gd name="T68" fmla="*/ 0 w 404"/>
                  <a:gd name="T69" fmla="*/ 0 h 472"/>
                  <a:gd name="T70" fmla="*/ 0 w 404"/>
                  <a:gd name="T71" fmla="*/ 0 h 472"/>
                  <a:gd name="T72" fmla="*/ 0 w 404"/>
                  <a:gd name="T73" fmla="*/ 0 h 472"/>
                  <a:gd name="T74" fmla="*/ 0 w 404"/>
                  <a:gd name="T75" fmla="*/ 0 h 472"/>
                  <a:gd name="T76" fmla="*/ 0 w 404"/>
                  <a:gd name="T77" fmla="*/ 0 h 472"/>
                  <a:gd name="T78" fmla="*/ 0 w 404"/>
                  <a:gd name="T79" fmla="*/ 0 h 472"/>
                  <a:gd name="T80" fmla="*/ 0 w 404"/>
                  <a:gd name="T81" fmla="*/ 0 h 472"/>
                  <a:gd name="T82" fmla="*/ 0 w 404"/>
                  <a:gd name="T83" fmla="*/ 0 h 472"/>
                  <a:gd name="T84" fmla="*/ 0 w 404"/>
                  <a:gd name="T85" fmla="*/ 0 h 472"/>
                  <a:gd name="T86" fmla="*/ 0 w 404"/>
                  <a:gd name="T87" fmla="*/ 0 h 47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6" name="Freeform 168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>
                  <a:gd name="T0" fmla="*/ 0 w 354"/>
                  <a:gd name="T1" fmla="*/ 0 h 315"/>
                  <a:gd name="T2" fmla="*/ 0 w 354"/>
                  <a:gd name="T3" fmla="*/ 0 h 315"/>
                  <a:gd name="T4" fmla="*/ 0 w 354"/>
                  <a:gd name="T5" fmla="*/ 0 h 315"/>
                  <a:gd name="T6" fmla="*/ 0 w 354"/>
                  <a:gd name="T7" fmla="*/ 0 h 315"/>
                  <a:gd name="T8" fmla="*/ 0 w 354"/>
                  <a:gd name="T9" fmla="*/ 0 h 315"/>
                  <a:gd name="T10" fmla="*/ 0 w 354"/>
                  <a:gd name="T11" fmla="*/ 0 h 315"/>
                  <a:gd name="T12" fmla="*/ 0 w 354"/>
                  <a:gd name="T13" fmla="*/ 0 h 315"/>
                  <a:gd name="T14" fmla="*/ 0 w 354"/>
                  <a:gd name="T15" fmla="*/ 0 h 315"/>
                  <a:gd name="T16" fmla="*/ 0 w 354"/>
                  <a:gd name="T17" fmla="*/ 0 h 315"/>
                  <a:gd name="T18" fmla="*/ 0 w 354"/>
                  <a:gd name="T19" fmla="*/ 0 h 315"/>
                  <a:gd name="T20" fmla="*/ 0 w 354"/>
                  <a:gd name="T21" fmla="*/ 0 h 315"/>
                  <a:gd name="T22" fmla="*/ 0 w 354"/>
                  <a:gd name="T23" fmla="*/ 0 h 315"/>
                  <a:gd name="T24" fmla="*/ 0 w 354"/>
                  <a:gd name="T25" fmla="*/ 0 h 315"/>
                  <a:gd name="T26" fmla="*/ 0 w 354"/>
                  <a:gd name="T27" fmla="*/ 0 h 315"/>
                  <a:gd name="T28" fmla="*/ 0 w 354"/>
                  <a:gd name="T29" fmla="*/ 0 h 315"/>
                  <a:gd name="T30" fmla="*/ 0 w 354"/>
                  <a:gd name="T31" fmla="*/ 0 h 315"/>
                  <a:gd name="T32" fmla="*/ 0 w 354"/>
                  <a:gd name="T33" fmla="*/ 0 h 315"/>
                  <a:gd name="T34" fmla="*/ 0 w 354"/>
                  <a:gd name="T35" fmla="*/ 0 h 315"/>
                  <a:gd name="T36" fmla="*/ 0 w 354"/>
                  <a:gd name="T37" fmla="*/ 0 h 315"/>
                  <a:gd name="T38" fmla="*/ 0 w 354"/>
                  <a:gd name="T39" fmla="*/ 0 h 315"/>
                  <a:gd name="T40" fmla="*/ 0 w 354"/>
                  <a:gd name="T41" fmla="*/ 0 h 315"/>
                  <a:gd name="T42" fmla="*/ 0 w 354"/>
                  <a:gd name="T43" fmla="*/ 0 h 315"/>
                  <a:gd name="T44" fmla="*/ 0 w 354"/>
                  <a:gd name="T45" fmla="*/ 0 h 315"/>
                  <a:gd name="T46" fmla="*/ 0 w 354"/>
                  <a:gd name="T47" fmla="*/ 0 h 315"/>
                  <a:gd name="T48" fmla="*/ 0 w 354"/>
                  <a:gd name="T49" fmla="*/ 0 h 315"/>
                  <a:gd name="T50" fmla="*/ 0 w 354"/>
                  <a:gd name="T51" fmla="*/ 0 h 315"/>
                  <a:gd name="T52" fmla="*/ 0 w 354"/>
                  <a:gd name="T53" fmla="*/ 0 h 315"/>
                  <a:gd name="T54" fmla="*/ 0 w 354"/>
                  <a:gd name="T55" fmla="*/ 0 h 315"/>
                  <a:gd name="T56" fmla="*/ 0 w 354"/>
                  <a:gd name="T57" fmla="*/ 0 h 315"/>
                  <a:gd name="T58" fmla="*/ 0 w 354"/>
                  <a:gd name="T59" fmla="*/ 0 h 315"/>
                  <a:gd name="T60" fmla="*/ 0 w 354"/>
                  <a:gd name="T61" fmla="*/ 0 h 315"/>
                  <a:gd name="T62" fmla="*/ 0 w 354"/>
                  <a:gd name="T63" fmla="*/ 0 h 315"/>
                  <a:gd name="T64" fmla="*/ 0 w 354"/>
                  <a:gd name="T65" fmla="*/ 0 h 315"/>
                  <a:gd name="T66" fmla="*/ 0 w 354"/>
                  <a:gd name="T67" fmla="*/ 0 h 315"/>
                  <a:gd name="T68" fmla="*/ 0 w 354"/>
                  <a:gd name="T69" fmla="*/ 0 h 315"/>
                  <a:gd name="T70" fmla="*/ 0 w 354"/>
                  <a:gd name="T71" fmla="*/ 0 h 315"/>
                  <a:gd name="T72" fmla="*/ 0 w 354"/>
                  <a:gd name="T73" fmla="*/ 0 h 315"/>
                  <a:gd name="T74" fmla="*/ 0 w 354"/>
                  <a:gd name="T75" fmla="*/ 0 h 315"/>
                  <a:gd name="T76" fmla="*/ 0 w 354"/>
                  <a:gd name="T77" fmla="*/ 0 h 315"/>
                  <a:gd name="T78" fmla="*/ 0 w 354"/>
                  <a:gd name="T79" fmla="*/ 0 h 315"/>
                  <a:gd name="T80" fmla="*/ 0 w 354"/>
                  <a:gd name="T81" fmla="*/ 0 h 315"/>
                  <a:gd name="T82" fmla="*/ 0 w 354"/>
                  <a:gd name="T83" fmla="*/ 0 h 315"/>
                  <a:gd name="T84" fmla="*/ 0 w 354"/>
                  <a:gd name="T85" fmla="*/ 0 h 315"/>
                  <a:gd name="T86" fmla="*/ 0 w 354"/>
                  <a:gd name="T87" fmla="*/ 0 h 315"/>
                  <a:gd name="T88" fmla="*/ 0 w 354"/>
                  <a:gd name="T89" fmla="*/ 0 h 315"/>
                  <a:gd name="T90" fmla="*/ 0 w 354"/>
                  <a:gd name="T91" fmla="*/ 0 h 315"/>
                  <a:gd name="T92" fmla="*/ 0 w 354"/>
                  <a:gd name="T93" fmla="*/ 0 h 315"/>
                  <a:gd name="T94" fmla="*/ 0 w 354"/>
                  <a:gd name="T95" fmla="*/ 0 h 315"/>
                  <a:gd name="T96" fmla="*/ 0 w 354"/>
                  <a:gd name="T97" fmla="*/ 0 h 315"/>
                  <a:gd name="T98" fmla="*/ 0 w 354"/>
                  <a:gd name="T99" fmla="*/ 0 h 315"/>
                  <a:gd name="T100" fmla="*/ 0 w 354"/>
                  <a:gd name="T101" fmla="*/ 0 h 315"/>
                  <a:gd name="T102" fmla="*/ 0 w 354"/>
                  <a:gd name="T103" fmla="*/ 0 h 315"/>
                  <a:gd name="T104" fmla="*/ 0 w 354"/>
                  <a:gd name="T105" fmla="*/ 0 h 315"/>
                  <a:gd name="T106" fmla="*/ 0 w 354"/>
                  <a:gd name="T107" fmla="*/ 0 h 315"/>
                  <a:gd name="T108" fmla="*/ 0 w 354"/>
                  <a:gd name="T109" fmla="*/ 0 h 315"/>
                  <a:gd name="T110" fmla="*/ 0 w 354"/>
                  <a:gd name="T111" fmla="*/ 0 h 315"/>
                  <a:gd name="T112" fmla="*/ 0 w 354"/>
                  <a:gd name="T113" fmla="*/ 0 h 315"/>
                  <a:gd name="T114" fmla="*/ 0 w 354"/>
                  <a:gd name="T115" fmla="*/ 0 h 315"/>
                  <a:gd name="T116" fmla="*/ 0 w 354"/>
                  <a:gd name="T117" fmla="*/ 0 h 315"/>
                  <a:gd name="T118" fmla="*/ 0 w 354"/>
                  <a:gd name="T119" fmla="*/ 0 h 315"/>
                  <a:gd name="T120" fmla="*/ 0 w 354"/>
                  <a:gd name="T121" fmla="*/ 0 h 31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6350" cmpd="sng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7" name="Freeform 169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>
                  <a:gd name="T0" fmla="*/ 0 w 143"/>
                  <a:gd name="T1" fmla="*/ 0 h 297"/>
                  <a:gd name="T2" fmla="*/ 0 w 143"/>
                  <a:gd name="T3" fmla="*/ 0 h 297"/>
                  <a:gd name="T4" fmla="*/ 0 w 143"/>
                  <a:gd name="T5" fmla="*/ 0 h 297"/>
                  <a:gd name="T6" fmla="*/ 0 w 143"/>
                  <a:gd name="T7" fmla="*/ 0 h 297"/>
                  <a:gd name="T8" fmla="*/ 0 w 143"/>
                  <a:gd name="T9" fmla="*/ 0 h 297"/>
                  <a:gd name="T10" fmla="*/ 0 w 143"/>
                  <a:gd name="T11" fmla="*/ 0 h 297"/>
                  <a:gd name="T12" fmla="*/ 0 w 143"/>
                  <a:gd name="T13" fmla="*/ 0 h 297"/>
                  <a:gd name="T14" fmla="*/ 0 w 143"/>
                  <a:gd name="T15" fmla="*/ 0 h 297"/>
                  <a:gd name="T16" fmla="*/ 0 w 143"/>
                  <a:gd name="T17" fmla="*/ 0 h 297"/>
                  <a:gd name="T18" fmla="*/ 0 w 143"/>
                  <a:gd name="T19" fmla="*/ 0 h 297"/>
                  <a:gd name="T20" fmla="*/ 0 w 143"/>
                  <a:gd name="T21" fmla="*/ 0 h 297"/>
                  <a:gd name="T22" fmla="*/ 0 w 143"/>
                  <a:gd name="T23" fmla="*/ 0 h 297"/>
                  <a:gd name="T24" fmla="*/ 0 w 143"/>
                  <a:gd name="T25" fmla="*/ 0 h 297"/>
                  <a:gd name="T26" fmla="*/ 0 w 143"/>
                  <a:gd name="T27" fmla="*/ 0 h 297"/>
                  <a:gd name="T28" fmla="*/ 0 w 143"/>
                  <a:gd name="T29" fmla="*/ 0 h 297"/>
                  <a:gd name="T30" fmla="*/ 0 w 143"/>
                  <a:gd name="T31" fmla="*/ 0 h 297"/>
                  <a:gd name="T32" fmla="*/ 0 w 143"/>
                  <a:gd name="T33" fmla="*/ 0 h 297"/>
                  <a:gd name="T34" fmla="*/ 0 w 143"/>
                  <a:gd name="T35" fmla="*/ 0 h 297"/>
                  <a:gd name="T36" fmla="*/ 0 w 143"/>
                  <a:gd name="T37" fmla="*/ 0 h 297"/>
                  <a:gd name="T38" fmla="*/ 0 w 143"/>
                  <a:gd name="T39" fmla="*/ 0 h 297"/>
                  <a:gd name="T40" fmla="*/ 0 w 143"/>
                  <a:gd name="T41" fmla="*/ 0 h 297"/>
                  <a:gd name="T42" fmla="*/ 0 w 143"/>
                  <a:gd name="T43" fmla="*/ 0 h 297"/>
                  <a:gd name="T44" fmla="*/ 0 w 143"/>
                  <a:gd name="T45" fmla="*/ 0 h 297"/>
                  <a:gd name="T46" fmla="*/ 0 w 143"/>
                  <a:gd name="T47" fmla="*/ 0 h 297"/>
                  <a:gd name="T48" fmla="*/ 0 w 143"/>
                  <a:gd name="T49" fmla="*/ 0 h 297"/>
                  <a:gd name="T50" fmla="*/ 0 w 143"/>
                  <a:gd name="T51" fmla="*/ 0 h 297"/>
                  <a:gd name="T52" fmla="*/ 0 w 143"/>
                  <a:gd name="T53" fmla="*/ 0 h 297"/>
                  <a:gd name="T54" fmla="*/ 0 w 143"/>
                  <a:gd name="T55" fmla="*/ 0 h 297"/>
                  <a:gd name="T56" fmla="*/ 0 w 143"/>
                  <a:gd name="T57" fmla="*/ 0 h 297"/>
                  <a:gd name="T58" fmla="*/ 0 w 143"/>
                  <a:gd name="T59" fmla="*/ 0 h 297"/>
                  <a:gd name="T60" fmla="*/ 0 w 143"/>
                  <a:gd name="T61" fmla="*/ 0 h 297"/>
                  <a:gd name="T62" fmla="*/ 0 w 143"/>
                  <a:gd name="T63" fmla="*/ 0 h 297"/>
                  <a:gd name="T64" fmla="*/ 0 w 143"/>
                  <a:gd name="T65" fmla="*/ 0 h 297"/>
                  <a:gd name="T66" fmla="*/ 0 w 143"/>
                  <a:gd name="T67" fmla="*/ 0 h 297"/>
                  <a:gd name="T68" fmla="*/ 0 w 143"/>
                  <a:gd name="T69" fmla="*/ 0 h 297"/>
                  <a:gd name="T70" fmla="*/ 0 w 143"/>
                  <a:gd name="T71" fmla="*/ 0 h 297"/>
                  <a:gd name="T72" fmla="*/ 0 w 143"/>
                  <a:gd name="T73" fmla="*/ 0 h 297"/>
                  <a:gd name="T74" fmla="*/ 0 w 143"/>
                  <a:gd name="T75" fmla="*/ 0 h 297"/>
                  <a:gd name="T76" fmla="*/ 0 w 143"/>
                  <a:gd name="T77" fmla="*/ 0 h 297"/>
                  <a:gd name="T78" fmla="*/ 0 w 143"/>
                  <a:gd name="T79" fmla="*/ 0 h 297"/>
                  <a:gd name="T80" fmla="*/ 0 w 143"/>
                  <a:gd name="T81" fmla="*/ 0 h 29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8" name="Freeform 170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>
                  <a:gd name="T0" fmla="*/ 0 w 309"/>
                  <a:gd name="T1" fmla="*/ 0 h 388"/>
                  <a:gd name="T2" fmla="*/ 0 w 309"/>
                  <a:gd name="T3" fmla="*/ 0 h 388"/>
                  <a:gd name="T4" fmla="*/ 0 w 309"/>
                  <a:gd name="T5" fmla="*/ 0 h 388"/>
                  <a:gd name="T6" fmla="*/ 0 w 309"/>
                  <a:gd name="T7" fmla="*/ 0 h 388"/>
                  <a:gd name="T8" fmla="*/ 0 w 309"/>
                  <a:gd name="T9" fmla="*/ 0 h 388"/>
                  <a:gd name="T10" fmla="*/ 0 w 309"/>
                  <a:gd name="T11" fmla="*/ 0 h 388"/>
                  <a:gd name="T12" fmla="*/ 0 w 309"/>
                  <a:gd name="T13" fmla="*/ 0 h 388"/>
                  <a:gd name="T14" fmla="*/ 0 w 309"/>
                  <a:gd name="T15" fmla="*/ 0 h 388"/>
                  <a:gd name="T16" fmla="*/ 0 w 309"/>
                  <a:gd name="T17" fmla="*/ 0 h 388"/>
                  <a:gd name="T18" fmla="*/ 0 w 309"/>
                  <a:gd name="T19" fmla="*/ 0 h 388"/>
                  <a:gd name="T20" fmla="*/ 0 w 309"/>
                  <a:gd name="T21" fmla="*/ 1 h 388"/>
                  <a:gd name="T22" fmla="*/ 0 w 309"/>
                  <a:gd name="T23" fmla="*/ 1 h 388"/>
                  <a:gd name="T24" fmla="*/ 0 w 309"/>
                  <a:gd name="T25" fmla="*/ 1 h 388"/>
                  <a:gd name="T26" fmla="*/ 0 w 309"/>
                  <a:gd name="T27" fmla="*/ 1 h 388"/>
                  <a:gd name="T28" fmla="*/ 0 w 309"/>
                  <a:gd name="T29" fmla="*/ 1 h 388"/>
                  <a:gd name="T30" fmla="*/ 0 w 309"/>
                  <a:gd name="T31" fmla="*/ 0 h 388"/>
                  <a:gd name="T32" fmla="*/ 0 w 309"/>
                  <a:gd name="T33" fmla="*/ 0 h 388"/>
                  <a:gd name="T34" fmla="*/ 0 w 309"/>
                  <a:gd name="T35" fmla="*/ 0 h 388"/>
                  <a:gd name="T36" fmla="*/ 0 w 309"/>
                  <a:gd name="T37" fmla="*/ 0 h 388"/>
                  <a:gd name="T38" fmla="*/ 0 w 309"/>
                  <a:gd name="T39" fmla="*/ 0 h 388"/>
                  <a:gd name="T40" fmla="*/ 0 w 309"/>
                  <a:gd name="T41" fmla="*/ 0 h 388"/>
                  <a:gd name="T42" fmla="*/ 0 w 309"/>
                  <a:gd name="T43" fmla="*/ 0 h 388"/>
                  <a:gd name="T44" fmla="*/ 0 w 309"/>
                  <a:gd name="T45" fmla="*/ 0 h 388"/>
                  <a:gd name="T46" fmla="*/ 0 w 309"/>
                  <a:gd name="T47" fmla="*/ 0 h 388"/>
                  <a:gd name="T48" fmla="*/ 0 w 309"/>
                  <a:gd name="T49" fmla="*/ 0 h 388"/>
                  <a:gd name="T50" fmla="*/ 0 w 309"/>
                  <a:gd name="T51" fmla="*/ 0 h 388"/>
                  <a:gd name="T52" fmla="*/ 0 w 309"/>
                  <a:gd name="T53" fmla="*/ 0 h 388"/>
                  <a:gd name="T54" fmla="*/ 0 w 309"/>
                  <a:gd name="T55" fmla="*/ 0 h 388"/>
                  <a:gd name="T56" fmla="*/ 0 w 309"/>
                  <a:gd name="T57" fmla="*/ 0 h 388"/>
                  <a:gd name="T58" fmla="*/ 0 w 309"/>
                  <a:gd name="T59" fmla="*/ 0 h 388"/>
                  <a:gd name="T60" fmla="*/ 0 w 309"/>
                  <a:gd name="T61" fmla="*/ 0 h 388"/>
                  <a:gd name="T62" fmla="*/ 0 w 309"/>
                  <a:gd name="T63" fmla="*/ 0 h 388"/>
                  <a:gd name="T64" fmla="*/ 0 w 309"/>
                  <a:gd name="T65" fmla="*/ 0 h 388"/>
                  <a:gd name="T66" fmla="*/ 0 w 309"/>
                  <a:gd name="T67" fmla="*/ 0 h 388"/>
                  <a:gd name="T68" fmla="*/ 0 w 309"/>
                  <a:gd name="T69" fmla="*/ 0 h 388"/>
                  <a:gd name="T70" fmla="*/ 0 w 309"/>
                  <a:gd name="T71" fmla="*/ 0 h 388"/>
                  <a:gd name="T72" fmla="*/ 0 w 309"/>
                  <a:gd name="T73" fmla="*/ 0 h 388"/>
                  <a:gd name="T74" fmla="*/ 0 w 309"/>
                  <a:gd name="T75" fmla="*/ 0 h 3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9" name="Freeform 171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>
                  <a:gd name="T0" fmla="*/ 0 w 406"/>
                  <a:gd name="T1" fmla="*/ 0 h 292"/>
                  <a:gd name="T2" fmla="*/ 0 w 406"/>
                  <a:gd name="T3" fmla="*/ 0 h 292"/>
                  <a:gd name="T4" fmla="*/ 1 w 406"/>
                  <a:gd name="T5" fmla="*/ 0 h 292"/>
                  <a:gd name="T6" fmla="*/ 1 w 406"/>
                  <a:gd name="T7" fmla="*/ 0 h 292"/>
                  <a:gd name="T8" fmla="*/ 1 w 406"/>
                  <a:gd name="T9" fmla="*/ 0 h 292"/>
                  <a:gd name="T10" fmla="*/ 1 w 406"/>
                  <a:gd name="T11" fmla="*/ 0 h 292"/>
                  <a:gd name="T12" fmla="*/ 1 w 406"/>
                  <a:gd name="T13" fmla="*/ 0 h 292"/>
                  <a:gd name="T14" fmla="*/ 1 w 406"/>
                  <a:gd name="T15" fmla="*/ 0 h 292"/>
                  <a:gd name="T16" fmla="*/ 0 w 406"/>
                  <a:gd name="T17" fmla="*/ 0 h 292"/>
                  <a:gd name="T18" fmla="*/ 0 w 406"/>
                  <a:gd name="T19" fmla="*/ 0 h 292"/>
                  <a:gd name="T20" fmla="*/ 0 w 406"/>
                  <a:gd name="T21" fmla="*/ 0 h 292"/>
                  <a:gd name="T22" fmla="*/ 0 w 406"/>
                  <a:gd name="T23" fmla="*/ 0 h 292"/>
                  <a:gd name="T24" fmla="*/ 0 w 406"/>
                  <a:gd name="T25" fmla="*/ 0 h 292"/>
                  <a:gd name="T26" fmla="*/ 0 w 406"/>
                  <a:gd name="T27" fmla="*/ 0 h 292"/>
                  <a:gd name="T28" fmla="*/ 0 w 406"/>
                  <a:gd name="T29" fmla="*/ 0 h 292"/>
                  <a:gd name="T30" fmla="*/ 0 w 406"/>
                  <a:gd name="T31" fmla="*/ 0 h 292"/>
                  <a:gd name="T32" fmla="*/ 0 w 406"/>
                  <a:gd name="T33" fmla="*/ 0 h 292"/>
                  <a:gd name="T34" fmla="*/ 0 w 406"/>
                  <a:gd name="T35" fmla="*/ 0 h 292"/>
                  <a:gd name="T36" fmla="*/ 0 w 406"/>
                  <a:gd name="T37" fmla="*/ 0 h 292"/>
                  <a:gd name="T38" fmla="*/ 0 w 406"/>
                  <a:gd name="T39" fmla="*/ 0 h 292"/>
                  <a:gd name="T40" fmla="*/ 0 w 406"/>
                  <a:gd name="T41" fmla="*/ 0 h 292"/>
                  <a:gd name="T42" fmla="*/ 0 w 406"/>
                  <a:gd name="T43" fmla="*/ 0 h 292"/>
                  <a:gd name="T44" fmla="*/ 0 w 406"/>
                  <a:gd name="T45" fmla="*/ 0 h 292"/>
                  <a:gd name="T46" fmla="*/ 0 w 406"/>
                  <a:gd name="T47" fmla="*/ 0 h 292"/>
                  <a:gd name="T48" fmla="*/ 0 w 406"/>
                  <a:gd name="T49" fmla="*/ 0 h 292"/>
                  <a:gd name="T50" fmla="*/ 0 w 406"/>
                  <a:gd name="T51" fmla="*/ 0 h 292"/>
                  <a:gd name="T52" fmla="*/ 0 w 406"/>
                  <a:gd name="T53" fmla="*/ 0 h 292"/>
                  <a:gd name="T54" fmla="*/ 0 w 406"/>
                  <a:gd name="T55" fmla="*/ 0 h 292"/>
                  <a:gd name="T56" fmla="*/ 0 w 406"/>
                  <a:gd name="T57" fmla="*/ 0 h 292"/>
                  <a:gd name="T58" fmla="*/ 0 w 406"/>
                  <a:gd name="T59" fmla="*/ 0 h 292"/>
                  <a:gd name="T60" fmla="*/ 0 w 406"/>
                  <a:gd name="T61" fmla="*/ 0 h 292"/>
                  <a:gd name="T62" fmla="*/ 0 w 406"/>
                  <a:gd name="T63" fmla="*/ 0 h 29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0" name="Freeform 172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>
                  <a:gd name="T0" fmla="*/ 0 w 439"/>
                  <a:gd name="T1" fmla="*/ 0 h 960"/>
                  <a:gd name="T2" fmla="*/ 0 w 439"/>
                  <a:gd name="T3" fmla="*/ 0 h 960"/>
                  <a:gd name="T4" fmla="*/ 0 w 439"/>
                  <a:gd name="T5" fmla="*/ 1 h 960"/>
                  <a:gd name="T6" fmla="*/ 0 w 439"/>
                  <a:gd name="T7" fmla="*/ 1 h 960"/>
                  <a:gd name="T8" fmla="*/ 0 w 439"/>
                  <a:gd name="T9" fmla="*/ 1 h 960"/>
                  <a:gd name="T10" fmla="*/ 0 w 439"/>
                  <a:gd name="T11" fmla="*/ 1 h 960"/>
                  <a:gd name="T12" fmla="*/ 0 w 439"/>
                  <a:gd name="T13" fmla="*/ 1 h 960"/>
                  <a:gd name="T14" fmla="*/ 0 w 439"/>
                  <a:gd name="T15" fmla="*/ 1 h 960"/>
                  <a:gd name="T16" fmla="*/ 0 w 439"/>
                  <a:gd name="T17" fmla="*/ 1 h 960"/>
                  <a:gd name="T18" fmla="*/ 1 w 439"/>
                  <a:gd name="T19" fmla="*/ 1 h 960"/>
                  <a:gd name="T20" fmla="*/ 1 w 439"/>
                  <a:gd name="T21" fmla="*/ 1 h 960"/>
                  <a:gd name="T22" fmla="*/ 1 w 439"/>
                  <a:gd name="T23" fmla="*/ 1 h 960"/>
                  <a:gd name="T24" fmla="*/ 1 w 439"/>
                  <a:gd name="T25" fmla="*/ 1 h 960"/>
                  <a:gd name="T26" fmla="*/ 1 w 439"/>
                  <a:gd name="T27" fmla="*/ 1 h 960"/>
                  <a:gd name="T28" fmla="*/ 1 w 439"/>
                  <a:gd name="T29" fmla="*/ 1 h 960"/>
                  <a:gd name="T30" fmla="*/ 1 w 439"/>
                  <a:gd name="T31" fmla="*/ 1 h 960"/>
                  <a:gd name="T32" fmla="*/ 1 w 439"/>
                  <a:gd name="T33" fmla="*/ 1 h 960"/>
                  <a:gd name="T34" fmla="*/ 1 w 439"/>
                  <a:gd name="T35" fmla="*/ 1 h 960"/>
                  <a:gd name="T36" fmla="*/ 0 w 439"/>
                  <a:gd name="T37" fmla="*/ 1 h 960"/>
                  <a:gd name="T38" fmla="*/ 0 w 439"/>
                  <a:gd name="T39" fmla="*/ 1 h 960"/>
                  <a:gd name="T40" fmla="*/ 0 w 439"/>
                  <a:gd name="T41" fmla="*/ 1 h 960"/>
                  <a:gd name="T42" fmla="*/ 0 w 439"/>
                  <a:gd name="T43" fmla="*/ 1 h 960"/>
                  <a:gd name="T44" fmla="*/ 0 w 439"/>
                  <a:gd name="T45" fmla="*/ 1 h 960"/>
                  <a:gd name="T46" fmla="*/ 0 w 439"/>
                  <a:gd name="T47" fmla="*/ 0 h 960"/>
                  <a:gd name="T48" fmla="*/ 0 w 439"/>
                  <a:gd name="T49" fmla="*/ 0 h 960"/>
                  <a:gd name="T50" fmla="*/ 0 w 439"/>
                  <a:gd name="T51" fmla="*/ 0 h 960"/>
                  <a:gd name="T52" fmla="*/ 0 w 439"/>
                  <a:gd name="T53" fmla="*/ 0 h 960"/>
                  <a:gd name="T54" fmla="*/ 0 w 439"/>
                  <a:gd name="T55" fmla="*/ 0 h 960"/>
                  <a:gd name="T56" fmla="*/ 0 w 439"/>
                  <a:gd name="T57" fmla="*/ 0 h 960"/>
                  <a:gd name="T58" fmla="*/ 0 w 439"/>
                  <a:gd name="T59" fmla="*/ 0 h 960"/>
                  <a:gd name="T60" fmla="*/ 0 w 439"/>
                  <a:gd name="T61" fmla="*/ 0 h 960"/>
                  <a:gd name="T62" fmla="*/ 0 w 439"/>
                  <a:gd name="T63" fmla="*/ 0 h 960"/>
                  <a:gd name="T64" fmla="*/ 0 w 439"/>
                  <a:gd name="T65" fmla="*/ 0 h 960"/>
                  <a:gd name="T66" fmla="*/ 0 w 439"/>
                  <a:gd name="T67" fmla="*/ 0 h 9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1" name="Freeform 173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>
                  <a:gd name="T0" fmla="*/ 0 w 382"/>
                  <a:gd name="T1" fmla="*/ 0 h 198"/>
                  <a:gd name="T2" fmla="*/ 0 w 382"/>
                  <a:gd name="T3" fmla="*/ 0 h 198"/>
                  <a:gd name="T4" fmla="*/ 0 w 382"/>
                  <a:gd name="T5" fmla="*/ 0 h 198"/>
                  <a:gd name="T6" fmla="*/ 0 w 382"/>
                  <a:gd name="T7" fmla="*/ 0 h 198"/>
                  <a:gd name="T8" fmla="*/ 0 w 382"/>
                  <a:gd name="T9" fmla="*/ 0 h 198"/>
                  <a:gd name="T10" fmla="*/ 0 w 382"/>
                  <a:gd name="T11" fmla="*/ 0 h 198"/>
                  <a:gd name="T12" fmla="*/ 0 w 382"/>
                  <a:gd name="T13" fmla="*/ 0 h 198"/>
                  <a:gd name="T14" fmla="*/ 0 w 382"/>
                  <a:gd name="T15" fmla="*/ 0 h 198"/>
                  <a:gd name="T16" fmla="*/ 0 w 382"/>
                  <a:gd name="T17" fmla="*/ 0 h 198"/>
                  <a:gd name="T18" fmla="*/ 0 w 382"/>
                  <a:gd name="T19" fmla="*/ 0 h 198"/>
                  <a:gd name="T20" fmla="*/ 0 w 382"/>
                  <a:gd name="T21" fmla="*/ 0 h 198"/>
                  <a:gd name="T22" fmla="*/ 0 w 382"/>
                  <a:gd name="T23" fmla="*/ 0 h 198"/>
                  <a:gd name="T24" fmla="*/ 0 w 382"/>
                  <a:gd name="T25" fmla="*/ 0 h 198"/>
                  <a:gd name="T26" fmla="*/ 0 w 382"/>
                  <a:gd name="T27" fmla="*/ 0 h 198"/>
                  <a:gd name="T28" fmla="*/ 0 w 382"/>
                  <a:gd name="T29" fmla="*/ 0 h 198"/>
                  <a:gd name="T30" fmla="*/ 0 w 382"/>
                  <a:gd name="T31" fmla="*/ 0 h 198"/>
                  <a:gd name="T32" fmla="*/ 0 w 382"/>
                  <a:gd name="T33" fmla="*/ 0 h 198"/>
                  <a:gd name="T34" fmla="*/ 0 w 382"/>
                  <a:gd name="T35" fmla="*/ 0 h 198"/>
                  <a:gd name="T36" fmla="*/ 0 w 382"/>
                  <a:gd name="T37" fmla="*/ 0 h 198"/>
                  <a:gd name="T38" fmla="*/ 0 w 382"/>
                  <a:gd name="T39" fmla="*/ 0 h 198"/>
                  <a:gd name="T40" fmla="*/ 1 w 382"/>
                  <a:gd name="T41" fmla="*/ 0 h 198"/>
                  <a:gd name="T42" fmla="*/ 1 w 382"/>
                  <a:gd name="T43" fmla="*/ 0 h 198"/>
                  <a:gd name="T44" fmla="*/ 1 w 382"/>
                  <a:gd name="T45" fmla="*/ 0 h 198"/>
                  <a:gd name="T46" fmla="*/ 1 w 382"/>
                  <a:gd name="T47" fmla="*/ 0 h 198"/>
                  <a:gd name="T48" fmla="*/ 1 w 382"/>
                  <a:gd name="T49" fmla="*/ 0 h 198"/>
                  <a:gd name="T50" fmla="*/ 1 w 382"/>
                  <a:gd name="T51" fmla="*/ 0 h 198"/>
                  <a:gd name="T52" fmla="*/ 1 w 382"/>
                  <a:gd name="T53" fmla="*/ 0 h 198"/>
                  <a:gd name="T54" fmla="*/ 1 w 382"/>
                  <a:gd name="T55" fmla="*/ 0 h 198"/>
                  <a:gd name="T56" fmla="*/ 0 w 382"/>
                  <a:gd name="T57" fmla="*/ 0 h 198"/>
                  <a:gd name="T58" fmla="*/ 0 w 382"/>
                  <a:gd name="T59" fmla="*/ 0 h 198"/>
                  <a:gd name="T60" fmla="*/ 0 w 382"/>
                  <a:gd name="T61" fmla="*/ 0 h 198"/>
                  <a:gd name="T62" fmla="*/ 0 w 382"/>
                  <a:gd name="T63" fmla="*/ 0 h 198"/>
                  <a:gd name="T64" fmla="*/ 0 w 382"/>
                  <a:gd name="T65" fmla="*/ 0 h 198"/>
                  <a:gd name="T66" fmla="*/ 0 w 382"/>
                  <a:gd name="T67" fmla="*/ 0 h 198"/>
                  <a:gd name="T68" fmla="*/ 0 w 382"/>
                  <a:gd name="T69" fmla="*/ 0 h 198"/>
                  <a:gd name="T70" fmla="*/ 0 w 382"/>
                  <a:gd name="T71" fmla="*/ 0 h 198"/>
                  <a:gd name="T72" fmla="*/ 0 w 382"/>
                  <a:gd name="T73" fmla="*/ 0 h 198"/>
                  <a:gd name="T74" fmla="*/ 0 w 382"/>
                  <a:gd name="T75" fmla="*/ 0 h 198"/>
                  <a:gd name="T76" fmla="*/ 0 w 382"/>
                  <a:gd name="T77" fmla="*/ 0 h 198"/>
                  <a:gd name="T78" fmla="*/ 0 w 382"/>
                  <a:gd name="T79" fmla="*/ 0 h 198"/>
                  <a:gd name="T80" fmla="*/ 0 w 382"/>
                  <a:gd name="T81" fmla="*/ 0 h 198"/>
                  <a:gd name="T82" fmla="*/ 0 w 382"/>
                  <a:gd name="T83" fmla="*/ 0 h 198"/>
                  <a:gd name="T84" fmla="*/ 0 w 382"/>
                  <a:gd name="T85" fmla="*/ 0 h 198"/>
                  <a:gd name="T86" fmla="*/ 0 w 382"/>
                  <a:gd name="T87" fmla="*/ 0 h 198"/>
                  <a:gd name="T88" fmla="*/ 0 w 382"/>
                  <a:gd name="T89" fmla="*/ 0 h 198"/>
                  <a:gd name="T90" fmla="*/ 0 w 382"/>
                  <a:gd name="T91" fmla="*/ 0 h 19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2" name="Freeform 174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>
                  <a:gd name="T0" fmla="*/ 0 w 229"/>
                  <a:gd name="T1" fmla="*/ 0 h 240"/>
                  <a:gd name="T2" fmla="*/ 0 w 229"/>
                  <a:gd name="T3" fmla="*/ 0 h 240"/>
                  <a:gd name="T4" fmla="*/ 0 w 229"/>
                  <a:gd name="T5" fmla="*/ 0 h 240"/>
                  <a:gd name="T6" fmla="*/ 0 w 229"/>
                  <a:gd name="T7" fmla="*/ 0 h 240"/>
                  <a:gd name="T8" fmla="*/ 0 w 229"/>
                  <a:gd name="T9" fmla="*/ 0 h 240"/>
                  <a:gd name="T10" fmla="*/ 0 w 229"/>
                  <a:gd name="T11" fmla="*/ 0 h 240"/>
                  <a:gd name="T12" fmla="*/ 0 w 229"/>
                  <a:gd name="T13" fmla="*/ 0 h 240"/>
                  <a:gd name="T14" fmla="*/ 0 w 229"/>
                  <a:gd name="T15" fmla="*/ 0 h 240"/>
                  <a:gd name="T16" fmla="*/ 0 w 229"/>
                  <a:gd name="T17" fmla="*/ 0 h 240"/>
                  <a:gd name="T18" fmla="*/ 0 w 229"/>
                  <a:gd name="T19" fmla="*/ 0 h 240"/>
                  <a:gd name="T20" fmla="*/ 0 w 229"/>
                  <a:gd name="T21" fmla="*/ 0 h 240"/>
                  <a:gd name="T22" fmla="*/ 0 w 229"/>
                  <a:gd name="T23" fmla="*/ 0 h 240"/>
                  <a:gd name="T24" fmla="*/ 0 w 229"/>
                  <a:gd name="T25" fmla="*/ 0 h 240"/>
                  <a:gd name="T26" fmla="*/ 0 w 229"/>
                  <a:gd name="T27" fmla="*/ 0 h 240"/>
                  <a:gd name="T28" fmla="*/ 0 w 229"/>
                  <a:gd name="T29" fmla="*/ 0 h 240"/>
                  <a:gd name="T30" fmla="*/ 0 w 229"/>
                  <a:gd name="T31" fmla="*/ 0 h 240"/>
                  <a:gd name="T32" fmla="*/ 0 w 229"/>
                  <a:gd name="T33" fmla="*/ 0 h 240"/>
                  <a:gd name="T34" fmla="*/ 0 w 229"/>
                  <a:gd name="T35" fmla="*/ 0 h 240"/>
                  <a:gd name="T36" fmla="*/ 0 w 229"/>
                  <a:gd name="T37" fmla="*/ 0 h 240"/>
                  <a:gd name="T38" fmla="*/ 0 w 229"/>
                  <a:gd name="T39" fmla="*/ 0 h 240"/>
                  <a:gd name="T40" fmla="*/ 0 w 229"/>
                  <a:gd name="T41" fmla="*/ 0 h 240"/>
                  <a:gd name="T42" fmla="*/ 0 w 229"/>
                  <a:gd name="T43" fmla="*/ 0 h 240"/>
                  <a:gd name="T44" fmla="*/ 0 w 229"/>
                  <a:gd name="T45" fmla="*/ 0 h 240"/>
                  <a:gd name="T46" fmla="*/ 0 w 229"/>
                  <a:gd name="T47" fmla="*/ 0 h 240"/>
                  <a:gd name="T48" fmla="*/ 0 w 229"/>
                  <a:gd name="T49" fmla="*/ 0 h 240"/>
                  <a:gd name="T50" fmla="*/ 0 w 229"/>
                  <a:gd name="T51" fmla="*/ 0 h 240"/>
                  <a:gd name="T52" fmla="*/ 0 w 229"/>
                  <a:gd name="T53" fmla="*/ 0 h 240"/>
                  <a:gd name="T54" fmla="*/ 0 w 229"/>
                  <a:gd name="T55" fmla="*/ 0 h 240"/>
                  <a:gd name="T56" fmla="*/ 0 w 229"/>
                  <a:gd name="T57" fmla="*/ 0 h 240"/>
                  <a:gd name="T58" fmla="*/ 0 w 229"/>
                  <a:gd name="T59" fmla="*/ 0 h 240"/>
                  <a:gd name="T60" fmla="*/ 0 w 229"/>
                  <a:gd name="T61" fmla="*/ 0 h 240"/>
                  <a:gd name="T62" fmla="*/ 0 w 229"/>
                  <a:gd name="T63" fmla="*/ 0 h 240"/>
                  <a:gd name="T64" fmla="*/ 0 w 229"/>
                  <a:gd name="T65" fmla="*/ 0 h 240"/>
                  <a:gd name="T66" fmla="*/ 0 w 229"/>
                  <a:gd name="T67" fmla="*/ 0 h 240"/>
                  <a:gd name="T68" fmla="*/ 0 w 229"/>
                  <a:gd name="T69" fmla="*/ 0 h 240"/>
                  <a:gd name="T70" fmla="*/ 0 w 229"/>
                  <a:gd name="T71" fmla="*/ 0 h 240"/>
                  <a:gd name="T72" fmla="*/ 0 w 229"/>
                  <a:gd name="T73" fmla="*/ 0 h 240"/>
                  <a:gd name="T74" fmla="*/ 0 w 229"/>
                  <a:gd name="T75" fmla="*/ 0 h 2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3" name="Freeform 175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>
                  <a:gd name="T0" fmla="*/ 0 w 281"/>
                  <a:gd name="T1" fmla="*/ 0 h 270"/>
                  <a:gd name="T2" fmla="*/ 0 w 281"/>
                  <a:gd name="T3" fmla="*/ 0 h 270"/>
                  <a:gd name="T4" fmla="*/ 0 w 281"/>
                  <a:gd name="T5" fmla="*/ 0 h 270"/>
                  <a:gd name="T6" fmla="*/ 0 w 281"/>
                  <a:gd name="T7" fmla="*/ 0 h 270"/>
                  <a:gd name="T8" fmla="*/ 0 w 281"/>
                  <a:gd name="T9" fmla="*/ 0 h 270"/>
                  <a:gd name="T10" fmla="*/ 0 w 281"/>
                  <a:gd name="T11" fmla="*/ 0 h 270"/>
                  <a:gd name="T12" fmla="*/ 0 w 281"/>
                  <a:gd name="T13" fmla="*/ 0 h 270"/>
                  <a:gd name="T14" fmla="*/ 0 w 281"/>
                  <a:gd name="T15" fmla="*/ 0 h 270"/>
                  <a:gd name="T16" fmla="*/ 0 w 281"/>
                  <a:gd name="T17" fmla="*/ 0 h 270"/>
                  <a:gd name="T18" fmla="*/ 0 w 281"/>
                  <a:gd name="T19" fmla="*/ 0 h 270"/>
                  <a:gd name="T20" fmla="*/ 0 w 281"/>
                  <a:gd name="T21" fmla="*/ 0 h 270"/>
                  <a:gd name="T22" fmla="*/ 0 w 281"/>
                  <a:gd name="T23" fmla="*/ 0 h 270"/>
                  <a:gd name="T24" fmla="*/ 0 w 281"/>
                  <a:gd name="T25" fmla="*/ 0 h 270"/>
                  <a:gd name="T26" fmla="*/ 0 w 281"/>
                  <a:gd name="T27" fmla="*/ 0 h 270"/>
                  <a:gd name="T28" fmla="*/ 0 w 281"/>
                  <a:gd name="T29" fmla="*/ 0 h 270"/>
                  <a:gd name="T30" fmla="*/ 0 w 281"/>
                  <a:gd name="T31" fmla="*/ 0 h 270"/>
                  <a:gd name="T32" fmla="*/ 0 w 281"/>
                  <a:gd name="T33" fmla="*/ 0 h 270"/>
                  <a:gd name="T34" fmla="*/ 0 w 281"/>
                  <a:gd name="T35" fmla="*/ 0 h 270"/>
                  <a:gd name="T36" fmla="*/ 0 w 281"/>
                  <a:gd name="T37" fmla="*/ 0 h 270"/>
                  <a:gd name="T38" fmla="*/ 0 w 281"/>
                  <a:gd name="T39" fmla="*/ 0 h 270"/>
                  <a:gd name="T40" fmla="*/ 0 w 281"/>
                  <a:gd name="T41" fmla="*/ 0 h 270"/>
                  <a:gd name="T42" fmla="*/ 0 w 281"/>
                  <a:gd name="T43" fmla="*/ 0 h 270"/>
                  <a:gd name="T44" fmla="*/ 0 w 281"/>
                  <a:gd name="T45" fmla="*/ 0 h 270"/>
                  <a:gd name="T46" fmla="*/ 0 w 281"/>
                  <a:gd name="T47" fmla="*/ 0 h 270"/>
                  <a:gd name="T48" fmla="*/ 0 w 281"/>
                  <a:gd name="T49" fmla="*/ 0 h 270"/>
                  <a:gd name="T50" fmla="*/ 0 w 281"/>
                  <a:gd name="T51" fmla="*/ 0 h 270"/>
                  <a:gd name="T52" fmla="*/ 0 w 281"/>
                  <a:gd name="T53" fmla="*/ 0 h 270"/>
                  <a:gd name="T54" fmla="*/ 0 w 281"/>
                  <a:gd name="T55" fmla="*/ 0 h 270"/>
                  <a:gd name="T56" fmla="*/ 0 w 281"/>
                  <a:gd name="T57" fmla="*/ 0 h 270"/>
                  <a:gd name="T58" fmla="*/ 0 w 281"/>
                  <a:gd name="T59" fmla="*/ 0 h 270"/>
                  <a:gd name="T60" fmla="*/ 0 w 281"/>
                  <a:gd name="T61" fmla="*/ 0 h 270"/>
                  <a:gd name="T62" fmla="*/ 0 w 281"/>
                  <a:gd name="T63" fmla="*/ 0 h 270"/>
                  <a:gd name="T64" fmla="*/ 0 w 281"/>
                  <a:gd name="T65" fmla="*/ 0 h 270"/>
                  <a:gd name="T66" fmla="*/ 0 w 281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4" name="Freeform 176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0 w 15"/>
                  <a:gd name="T5" fmla="*/ 0 h 13"/>
                  <a:gd name="T6" fmla="*/ 0 w 15"/>
                  <a:gd name="T7" fmla="*/ 0 h 13"/>
                  <a:gd name="T8" fmla="*/ 0 w 15"/>
                  <a:gd name="T9" fmla="*/ 0 h 13"/>
                  <a:gd name="T10" fmla="*/ 0 w 15"/>
                  <a:gd name="T11" fmla="*/ 0 h 13"/>
                  <a:gd name="T12" fmla="*/ 0 w 15"/>
                  <a:gd name="T13" fmla="*/ 0 h 13"/>
                  <a:gd name="T14" fmla="*/ 0 w 15"/>
                  <a:gd name="T15" fmla="*/ 0 h 13"/>
                  <a:gd name="T16" fmla="*/ 0 w 15"/>
                  <a:gd name="T17" fmla="*/ 0 h 13"/>
                  <a:gd name="T18" fmla="*/ 0 w 15"/>
                  <a:gd name="T19" fmla="*/ 0 h 13"/>
                  <a:gd name="T20" fmla="*/ 0 w 15"/>
                  <a:gd name="T21" fmla="*/ 0 h 13"/>
                  <a:gd name="T22" fmla="*/ 0 w 15"/>
                  <a:gd name="T23" fmla="*/ 0 h 13"/>
                  <a:gd name="T24" fmla="*/ 0 w 15"/>
                  <a:gd name="T25" fmla="*/ 0 h 13"/>
                  <a:gd name="T26" fmla="*/ 0 w 15"/>
                  <a:gd name="T27" fmla="*/ 0 h 13"/>
                  <a:gd name="T28" fmla="*/ 0 w 15"/>
                  <a:gd name="T29" fmla="*/ 0 h 13"/>
                  <a:gd name="T30" fmla="*/ 0 w 15"/>
                  <a:gd name="T31" fmla="*/ 0 h 13"/>
                  <a:gd name="T32" fmla="*/ 0 w 15"/>
                  <a:gd name="T33" fmla="*/ 0 h 13"/>
                  <a:gd name="T34" fmla="*/ 0 w 15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5" name="Freeform 177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0 h 17"/>
                  <a:gd name="T4" fmla="*/ 0 w 17"/>
                  <a:gd name="T5" fmla="*/ 0 h 17"/>
                  <a:gd name="T6" fmla="*/ 0 w 17"/>
                  <a:gd name="T7" fmla="*/ 0 h 17"/>
                  <a:gd name="T8" fmla="*/ 0 w 17"/>
                  <a:gd name="T9" fmla="*/ 0 h 17"/>
                  <a:gd name="T10" fmla="*/ 0 w 17"/>
                  <a:gd name="T11" fmla="*/ 0 h 17"/>
                  <a:gd name="T12" fmla="*/ 0 w 17"/>
                  <a:gd name="T13" fmla="*/ 0 h 17"/>
                  <a:gd name="T14" fmla="*/ 0 w 17"/>
                  <a:gd name="T15" fmla="*/ 0 h 17"/>
                  <a:gd name="T16" fmla="*/ 0 w 17"/>
                  <a:gd name="T17" fmla="*/ 0 h 17"/>
                  <a:gd name="T18" fmla="*/ 0 w 17"/>
                  <a:gd name="T19" fmla="*/ 0 h 17"/>
                  <a:gd name="T20" fmla="*/ 0 w 17"/>
                  <a:gd name="T21" fmla="*/ 0 h 17"/>
                  <a:gd name="T22" fmla="*/ 0 w 17"/>
                  <a:gd name="T23" fmla="*/ 0 h 17"/>
                  <a:gd name="T24" fmla="*/ 0 w 17"/>
                  <a:gd name="T25" fmla="*/ 0 h 17"/>
                  <a:gd name="T26" fmla="*/ 0 w 17"/>
                  <a:gd name="T27" fmla="*/ 0 h 17"/>
                  <a:gd name="T28" fmla="*/ 0 w 17"/>
                  <a:gd name="T29" fmla="*/ 0 h 17"/>
                  <a:gd name="T30" fmla="*/ 0 w 17"/>
                  <a:gd name="T31" fmla="*/ 0 h 17"/>
                  <a:gd name="T32" fmla="*/ 0 w 17"/>
                  <a:gd name="T33" fmla="*/ 0 h 17"/>
                  <a:gd name="T34" fmla="*/ 0 w 17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6" name="Freeform 178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0 w 9"/>
                  <a:gd name="T5" fmla="*/ 0 h 9"/>
                  <a:gd name="T6" fmla="*/ 0 w 9"/>
                  <a:gd name="T7" fmla="*/ 0 h 9"/>
                  <a:gd name="T8" fmla="*/ 0 w 9"/>
                  <a:gd name="T9" fmla="*/ 0 h 9"/>
                  <a:gd name="T10" fmla="*/ 0 w 9"/>
                  <a:gd name="T11" fmla="*/ 0 h 9"/>
                  <a:gd name="T12" fmla="*/ 0 w 9"/>
                  <a:gd name="T13" fmla="*/ 0 h 9"/>
                  <a:gd name="T14" fmla="*/ 0 w 9"/>
                  <a:gd name="T15" fmla="*/ 0 h 9"/>
                  <a:gd name="T16" fmla="*/ 0 w 9"/>
                  <a:gd name="T17" fmla="*/ 0 h 9"/>
                  <a:gd name="T18" fmla="*/ 0 w 9"/>
                  <a:gd name="T19" fmla="*/ 0 h 9"/>
                  <a:gd name="T20" fmla="*/ 0 w 9"/>
                  <a:gd name="T21" fmla="*/ 0 h 9"/>
                  <a:gd name="T22" fmla="*/ 0 w 9"/>
                  <a:gd name="T23" fmla="*/ 0 h 9"/>
                  <a:gd name="T24" fmla="*/ 0 w 9"/>
                  <a:gd name="T25" fmla="*/ 0 h 9"/>
                  <a:gd name="T26" fmla="*/ 0 w 9"/>
                  <a:gd name="T27" fmla="*/ 0 h 9"/>
                  <a:gd name="T28" fmla="*/ 0 w 9"/>
                  <a:gd name="T29" fmla="*/ 0 h 9"/>
                  <a:gd name="T30" fmla="*/ 0 w 9"/>
                  <a:gd name="T31" fmla="*/ 0 h 9"/>
                  <a:gd name="T32" fmla="*/ 0 w 9"/>
                  <a:gd name="T33" fmla="*/ 0 h 9"/>
                  <a:gd name="T34" fmla="*/ 0 w 9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7" name="Freeform 179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8" name="Freeform 180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>
                  <a:gd name="T0" fmla="*/ 0 w 7"/>
                  <a:gd name="T1" fmla="*/ 0 h 9"/>
                  <a:gd name="T2" fmla="*/ 0 w 7"/>
                  <a:gd name="T3" fmla="*/ 0 h 9"/>
                  <a:gd name="T4" fmla="*/ 0 w 7"/>
                  <a:gd name="T5" fmla="*/ 0 h 9"/>
                  <a:gd name="T6" fmla="*/ 0 w 7"/>
                  <a:gd name="T7" fmla="*/ 0 h 9"/>
                  <a:gd name="T8" fmla="*/ 0 w 7"/>
                  <a:gd name="T9" fmla="*/ 0 h 9"/>
                  <a:gd name="T10" fmla="*/ 0 w 7"/>
                  <a:gd name="T11" fmla="*/ 0 h 9"/>
                  <a:gd name="T12" fmla="*/ 0 w 7"/>
                  <a:gd name="T13" fmla="*/ 0 h 9"/>
                  <a:gd name="T14" fmla="*/ 0 w 7"/>
                  <a:gd name="T15" fmla="*/ 0 h 9"/>
                  <a:gd name="T16" fmla="*/ 0 w 7"/>
                  <a:gd name="T17" fmla="*/ 0 h 9"/>
                  <a:gd name="T18" fmla="*/ 0 w 7"/>
                  <a:gd name="T19" fmla="*/ 0 h 9"/>
                  <a:gd name="T20" fmla="*/ 0 w 7"/>
                  <a:gd name="T21" fmla="*/ 0 h 9"/>
                  <a:gd name="T22" fmla="*/ 0 w 7"/>
                  <a:gd name="T23" fmla="*/ 0 h 9"/>
                  <a:gd name="T24" fmla="*/ 0 w 7"/>
                  <a:gd name="T25" fmla="*/ 0 h 9"/>
                  <a:gd name="T26" fmla="*/ 0 w 7"/>
                  <a:gd name="T27" fmla="*/ 0 h 9"/>
                  <a:gd name="T28" fmla="*/ 0 w 7"/>
                  <a:gd name="T29" fmla="*/ 0 h 9"/>
                  <a:gd name="T30" fmla="*/ 0 w 7"/>
                  <a:gd name="T31" fmla="*/ 0 h 9"/>
                  <a:gd name="T32" fmla="*/ 0 w 7"/>
                  <a:gd name="T33" fmla="*/ 0 h 9"/>
                  <a:gd name="T34" fmla="*/ 0 w 7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9" name="Freeform 181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>
                  <a:gd name="T0" fmla="*/ 0 w 20"/>
                  <a:gd name="T1" fmla="*/ 0 h 20"/>
                  <a:gd name="T2" fmla="*/ 0 w 20"/>
                  <a:gd name="T3" fmla="*/ 0 h 20"/>
                  <a:gd name="T4" fmla="*/ 0 w 20"/>
                  <a:gd name="T5" fmla="*/ 0 h 20"/>
                  <a:gd name="T6" fmla="*/ 0 w 20"/>
                  <a:gd name="T7" fmla="*/ 0 h 20"/>
                  <a:gd name="T8" fmla="*/ 0 w 20"/>
                  <a:gd name="T9" fmla="*/ 0 h 20"/>
                  <a:gd name="T10" fmla="*/ 0 w 20"/>
                  <a:gd name="T11" fmla="*/ 0 h 20"/>
                  <a:gd name="T12" fmla="*/ 0 w 20"/>
                  <a:gd name="T13" fmla="*/ 0 h 20"/>
                  <a:gd name="T14" fmla="*/ 0 w 20"/>
                  <a:gd name="T15" fmla="*/ 0 h 20"/>
                  <a:gd name="T16" fmla="*/ 0 w 20"/>
                  <a:gd name="T17" fmla="*/ 0 h 20"/>
                  <a:gd name="T18" fmla="*/ 0 w 20"/>
                  <a:gd name="T19" fmla="*/ 0 h 20"/>
                  <a:gd name="T20" fmla="*/ 0 w 20"/>
                  <a:gd name="T21" fmla="*/ 0 h 20"/>
                  <a:gd name="T22" fmla="*/ 0 w 20"/>
                  <a:gd name="T23" fmla="*/ 0 h 20"/>
                  <a:gd name="T24" fmla="*/ 0 w 20"/>
                  <a:gd name="T25" fmla="*/ 0 h 20"/>
                  <a:gd name="T26" fmla="*/ 0 w 20"/>
                  <a:gd name="T27" fmla="*/ 0 h 20"/>
                  <a:gd name="T28" fmla="*/ 0 w 20"/>
                  <a:gd name="T29" fmla="*/ 0 h 20"/>
                  <a:gd name="T30" fmla="*/ 0 w 20"/>
                  <a:gd name="T31" fmla="*/ 0 h 20"/>
                  <a:gd name="T32" fmla="*/ 0 w 20"/>
                  <a:gd name="T33" fmla="*/ 0 h 20"/>
                  <a:gd name="T34" fmla="*/ 0 w 20"/>
                  <a:gd name="T35" fmla="*/ 0 h 2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0" name="Freeform 182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>
                  <a:gd name="T0" fmla="*/ 0 w 12"/>
                  <a:gd name="T1" fmla="*/ 0 h 13"/>
                  <a:gd name="T2" fmla="*/ 0 w 12"/>
                  <a:gd name="T3" fmla="*/ 0 h 13"/>
                  <a:gd name="T4" fmla="*/ 0 w 12"/>
                  <a:gd name="T5" fmla="*/ 0 h 13"/>
                  <a:gd name="T6" fmla="*/ 0 w 12"/>
                  <a:gd name="T7" fmla="*/ 0 h 13"/>
                  <a:gd name="T8" fmla="*/ 0 w 12"/>
                  <a:gd name="T9" fmla="*/ 0 h 13"/>
                  <a:gd name="T10" fmla="*/ 0 w 12"/>
                  <a:gd name="T11" fmla="*/ 0 h 13"/>
                  <a:gd name="T12" fmla="*/ 0 w 12"/>
                  <a:gd name="T13" fmla="*/ 0 h 13"/>
                  <a:gd name="T14" fmla="*/ 0 w 12"/>
                  <a:gd name="T15" fmla="*/ 0 h 13"/>
                  <a:gd name="T16" fmla="*/ 0 w 12"/>
                  <a:gd name="T17" fmla="*/ 0 h 13"/>
                  <a:gd name="T18" fmla="*/ 0 w 12"/>
                  <a:gd name="T19" fmla="*/ 0 h 13"/>
                  <a:gd name="T20" fmla="*/ 0 w 12"/>
                  <a:gd name="T21" fmla="*/ 0 h 13"/>
                  <a:gd name="T22" fmla="*/ 0 w 12"/>
                  <a:gd name="T23" fmla="*/ 0 h 13"/>
                  <a:gd name="T24" fmla="*/ 0 w 12"/>
                  <a:gd name="T25" fmla="*/ 0 h 13"/>
                  <a:gd name="T26" fmla="*/ 0 w 12"/>
                  <a:gd name="T27" fmla="*/ 0 h 13"/>
                  <a:gd name="T28" fmla="*/ 0 w 12"/>
                  <a:gd name="T29" fmla="*/ 0 h 13"/>
                  <a:gd name="T30" fmla="*/ 0 w 12"/>
                  <a:gd name="T31" fmla="*/ 0 h 13"/>
                  <a:gd name="T32" fmla="*/ 0 w 12"/>
                  <a:gd name="T33" fmla="*/ 0 h 13"/>
                  <a:gd name="T34" fmla="*/ 0 w 12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1" name="Freeform 183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>
                  <a:gd name="T0" fmla="*/ 0 w 13"/>
                  <a:gd name="T1" fmla="*/ 0 h 12"/>
                  <a:gd name="T2" fmla="*/ 0 w 13"/>
                  <a:gd name="T3" fmla="*/ 0 h 12"/>
                  <a:gd name="T4" fmla="*/ 0 w 13"/>
                  <a:gd name="T5" fmla="*/ 0 h 12"/>
                  <a:gd name="T6" fmla="*/ 0 w 13"/>
                  <a:gd name="T7" fmla="*/ 0 h 12"/>
                  <a:gd name="T8" fmla="*/ 0 w 13"/>
                  <a:gd name="T9" fmla="*/ 0 h 12"/>
                  <a:gd name="T10" fmla="*/ 0 w 13"/>
                  <a:gd name="T11" fmla="*/ 0 h 12"/>
                  <a:gd name="T12" fmla="*/ 0 w 13"/>
                  <a:gd name="T13" fmla="*/ 0 h 12"/>
                  <a:gd name="T14" fmla="*/ 0 w 13"/>
                  <a:gd name="T15" fmla="*/ 0 h 12"/>
                  <a:gd name="T16" fmla="*/ 0 w 13"/>
                  <a:gd name="T17" fmla="*/ 0 h 12"/>
                  <a:gd name="T18" fmla="*/ 0 w 13"/>
                  <a:gd name="T19" fmla="*/ 0 h 12"/>
                  <a:gd name="T20" fmla="*/ 0 w 13"/>
                  <a:gd name="T21" fmla="*/ 0 h 12"/>
                  <a:gd name="T22" fmla="*/ 0 w 13"/>
                  <a:gd name="T23" fmla="*/ 0 h 12"/>
                  <a:gd name="T24" fmla="*/ 0 w 13"/>
                  <a:gd name="T25" fmla="*/ 0 h 12"/>
                  <a:gd name="T26" fmla="*/ 0 w 13"/>
                  <a:gd name="T27" fmla="*/ 0 h 12"/>
                  <a:gd name="T28" fmla="*/ 0 w 13"/>
                  <a:gd name="T29" fmla="*/ 0 h 12"/>
                  <a:gd name="T30" fmla="*/ 0 w 13"/>
                  <a:gd name="T31" fmla="*/ 0 h 12"/>
                  <a:gd name="T32" fmla="*/ 0 w 13"/>
                  <a:gd name="T33" fmla="*/ 0 h 12"/>
                  <a:gd name="T34" fmla="*/ 0 w 13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2" name="Freeform 184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>
                  <a:gd name="T0" fmla="*/ 0 w 8"/>
                  <a:gd name="T1" fmla="*/ 0 h 7"/>
                  <a:gd name="T2" fmla="*/ 0 w 8"/>
                  <a:gd name="T3" fmla="*/ 0 h 7"/>
                  <a:gd name="T4" fmla="*/ 0 w 8"/>
                  <a:gd name="T5" fmla="*/ 0 h 7"/>
                  <a:gd name="T6" fmla="*/ 0 w 8"/>
                  <a:gd name="T7" fmla="*/ 0 h 7"/>
                  <a:gd name="T8" fmla="*/ 0 w 8"/>
                  <a:gd name="T9" fmla="*/ 0 h 7"/>
                  <a:gd name="T10" fmla="*/ 0 w 8"/>
                  <a:gd name="T11" fmla="*/ 0 h 7"/>
                  <a:gd name="T12" fmla="*/ 0 w 8"/>
                  <a:gd name="T13" fmla="*/ 0 h 7"/>
                  <a:gd name="T14" fmla="*/ 0 w 8"/>
                  <a:gd name="T15" fmla="*/ 0 h 7"/>
                  <a:gd name="T16" fmla="*/ 0 w 8"/>
                  <a:gd name="T17" fmla="*/ 0 h 7"/>
                  <a:gd name="T18" fmla="*/ 0 w 8"/>
                  <a:gd name="T19" fmla="*/ 0 h 7"/>
                  <a:gd name="T20" fmla="*/ 0 w 8"/>
                  <a:gd name="T21" fmla="*/ 0 h 7"/>
                  <a:gd name="T22" fmla="*/ 0 w 8"/>
                  <a:gd name="T23" fmla="*/ 0 h 7"/>
                  <a:gd name="T24" fmla="*/ 0 w 8"/>
                  <a:gd name="T25" fmla="*/ 0 h 7"/>
                  <a:gd name="T26" fmla="*/ 0 w 8"/>
                  <a:gd name="T27" fmla="*/ 0 h 7"/>
                  <a:gd name="T28" fmla="*/ 0 w 8"/>
                  <a:gd name="T29" fmla="*/ 0 h 7"/>
                  <a:gd name="T30" fmla="*/ 0 w 8"/>
                  <a:gd name="T31" fmla="*/ 0 h 7"/>
                  <a:gd name="T32" fmla="*/ 0 w 8"/>
                  <a:gd name="T33" fmla="*/ 0 h 7"/>
                  <a:gd name="T34" fmla="*/ 0 w 8"/>
                  <a:gd name="T35" fmla="*/ 0 h 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3" name="Freeform 185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4" name="Freeform 186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>
                  <a:gd name="T0" fmla="*/ 0 w 16"/>
                  <a:gd name="T1" fmla="*/ 0 h 17"/>
                  <a:gd name="T2" fmla="*/ 0 w 16"/>
                  <a:gd name="T3" fmla="*/ 0 h 17"/>
                  <a:gd name="T4" fmla="*/ 0 w 16"/>
                  <a:gd name="T5" fmla="*/ 0 h 17"/>
                  <a:gd name="T6" fmla="*/ 0 w 16"/>
                  <a:gd name="T7" fmla="*/ 0 h 17"/>
                  <a:gd name="T8" fmla="*/ 0 w 16"/>
                  <a:gd name="T9" fmla="*/ 0 h 17"/>
                  <a:gd name="T10" fmla="*/ 0 w 16"/>
                  <a:gd name="T11" fmla="*/ 0 h 17"/>
                  <a:gd name="T12" fmla="*/ 0 w 16"/>
                  <a:gd name="T13" fmla="*/ 0 h 17"/>
                  <a:gd name="T14" fmla="*/ 0 w 16"/>
                  <a:gd name="T15" fmla="*/ 0 h 17"/>
                  <a:gd name="T16" fmla="*/ 0 w 16"/>
                  <a:gd name="T17" fmla="*/ 0 h 17"/>
                  <a:gd name="T18" fmla="*/ 0 w 16"/>
                  <a:gd name="T19" fmla="*/ 0 h 17"/>
                  <a:gd name="T20" fmla="*/ 0 w 16"/>
                  <a:gd name="T21" fmla="*/ 0 h 17"/>
                  <a:gd name="T22" fmla="*/ 0 w 16"/>
                  <a:gd name="T23" fmla="*/ 0 h 17"/>
                  <a:gd name="T24" fmla="*/ 0 w 16"/>
                  <a:gd name="T25" fmla="*/ 0 h 17"/>
                  <a:gd name="T26" fmla="*/ 0 w 16"/>
                  <a:gd name="T27" fmla="*/ 0 h 17"/>
                  <a:gd name="T28" fmla="*/ 0 w 16"/>
                  <a:gd name="T29" fmla="*/ 0 h 17"/>
                  <a:gd name="T30" fmla="*/ 0 w 16"/>
                  <a:gd name="T31" fmla="*/ 0 h 17"/>
                  <a:gd name="T32" fmla="*/ 0 w 16"/>
                  <a:gd name="T33" fmla="*/ 0 h 17"/>
                  <a:gd name="T34" fmla="*/ 0 w 16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5" name="Freeform 187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>
                  <a:gd name="T0" fmla="*/ 0 w 12"/>
                  <a:gd name="T1" fmla="*/ 0 h 12"/>
                  <a:gd name="T2" fmla="*/ 0 w 12"/>
                  <a:gd name="T3" fmla="*/ 0 h 12"/>
                  <a:gd name="T4" fmla="*/ 0 w 12"/>
                  <a:gd name="T5" fmla="*/ 0 h 12"/>
                  <a:gd name="T6" fmla="*/ 0 w 12"/>
                  <a:gd name="T7" fmla="*/ 0 h 12"/>
                  <a:gd name="T8" fmla="*/ 0 w 12"/>
                  <a:gd name="T9" fmla="*/ 0 h 12"/>
                  <a:gd name="T10" fmla="*/ 0 w 12"/>
                  <a:gd name="T11" fmla="*/ 0 h 12"/>
                  <a:gd name="T12" fmla="*/ 0 w 12"/>
                  <a:gd name="T13" fmla="*/ 0 h 12"/>
                  <a:gd name="T14" fmla="*/ 0 w 12"/>
                  <a:gd name="T15" fmla="*/ 0 h 12"/>
                  <a:gd name="T16" fmla="*/ 0 w 12"/>
                  <a:gd name="T17" fmla="*/ 0 h 12"/>
                  <a:gd name="T18" fmla="*/ 0 w 12"/>
                  <a:gd name="T19" fmla="*/ 0 h 12"/>
                  <a:gd name="T20" fmla="*/ 0 w 12"/>
                  <a:gd name="T21" fmla="*/ 0 h 12"/>
                  <a:gd name="T22" fmla="*/ 0 w 12"/>
                  <a:gd name="T23" fmla="*/ 0 h 12"/>
                  <a:gd name="T24" fmla="*/ 0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6" name="Freeform 188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>
                  <a:gd name="T0" fmla="*/ 0 w 74"/>
                  <a:gd name="T1" fmla="*/ 0 h 75"/>
                  <a:gd name="T2" fmla="*/ 0 w 74"/>
                  <a:gd name="T3" fmla="*/ 0 h 75"/>
                  <a:gd name="T4" fmla="*/ 0 w 74"/>
                  <a:gd name="T5" fmla="*/ 0 h 75"/>
                  <a:gd name="T6" fmla="*/ 0 w 74"/>
                  <a:gd name="T7" fmla="*/ 0 h 75"/>
                  <a:gd name="T8" fmla="*/ 0 w 74"/>
                  <a:gd name="T9" fmla="*/ 0 h 75"/>
                  <a:gd name="T10" fmla="*/ 0 w 74"/>
                  <a:gd name="T11" fmla="*/ 0 h 75"/>
                  <a:gd name="T12" fmla="*/ 0 w 74"/>
                  <a:gd name="T13" fmla="*/ 0 h 75"/>
                  <a:gd name="T14" fmla="*/ 0 w 74"/>
                  <a:gd name="T15" fmla="*/ 0 h 75"/>
                  <a:gd name="T16" fmla="*/ 0 w 74"/>
                  <a:gd name="T17" fmla="*/ 0 h 75"/>
                  <a:gd name="T18" fmla="*/ 0 w 74"/>
                  <a:gd name="T19" fmla="*/ 0 h 75"/>
                  <a:gd name="T20" fmla="*/ 0 w 74"/>
                  <a:gd name="T21" fmla="*/ 0 h 75"/>
                  <a:gd name="T22" fmla="*/ 0 w 74"/>
                  <a:gd name="T23" fmla="*/ 0 h 75"/>
                  <a:gd name="T24" fmla="*/ 0 w 74"/>
                  <a:gd name="T25" fmla="*/ 0 h 75"/>
                  <a:gd name="T26" fmla="*/ 0 w 74"/>
                  <a:gd name="T27" fmla="*/ 0 h 75"/>
                  <a:gd name="T28" fmla="*/ 0 w 74"/>
                  <a:gd name="T29" fmla="*/ 0 h 75"/>
                  <a:gd name="T30" fmla="*/ 0 w 74"/>
                  <a:gd name="T31" fmla="*/ 0 h 75"/>
                  <a:gd name="T32" fmla="*/ 0 w 74"/>
                  <a:gd name="T33" fmla="*/ 0 h 75"/>
                  <a:gd name="T34" fmla="*/ 0 w 74"/>
                  <a:gd name="T35" fmla="*/ 0 h 75"/>
                  <a:gd name="T36" fmla="*/ 0 w 74"/>
                  <a:gd name="T37" fmla="*/ 0 h 75"/>
                  <a:gd name="T38" fmla="*/ 0 w 74"/>
                  <a:gd name="T39" fmla="*/ 0 h 75"/>
                  <a:gd name="T40" fmla="*/ 0 w 74"/>
                  <a:gd name="T41" fmla="*/ 0 h 75"/>
                  <a:gd name="T42" fmla="*/ 0 w 74"/>
                  <a:gd name="T43" fmla="*/ 0 h 75"/>
                  <a:gd name="T44" fmla="*/ 0 w 74"/>
                  <a:gd name="T45" fmla="*/ 0 h 75"/>
                  <a:gd name="T46" fmla="*/ 0 w 74"/>
                  <a:gd name="T47" fmla="*/ 0 h 75"/>
                  <a:gd name="T48" fmla="*/ 0 w 74"/>
                  <a:gd name="T49" fmla="*/ 0 h 7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7" name="Freeform 189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>
                  <a:gd name="T0" fmla="*/ 0 w 69"/>
                  <a:gd name="T1" fmla="*/ 0 h 59"/>
                  <a:gd name="T2" fmla="*/ 0 w 69"/>
                  <a:gd name="T3" fmla="*/ 0 h 59"/>
                  <a:gd name="T4" fmla="*/ 0 w 69"/>
                  <a:gd name="T5" fmla="*/ 0 h 59"/>
                  <a:gd name="T6" fmla="*/ 0 w 69"/>
                  <a:gd name="T7" fmla="*/ 0 h 59"/>
                  <a:gd name="T8" fmla="*/ 0 w 69"/>
                  <a:gd name="T9" fmla="*/ 0 h 59"/>
                  <a:gd name="T10" fmla="*/ 0 w 69"/>
                  <a:gd name="T11" fmla="*/ 0 h 59"/>
                  <a:gd name="T12" fmla="*/ 0 w 69"/>
                  <a:gd name="T13" fmla="*/ 0 h 59"/>
                  <a:gd name="T14" fmla="*/ 0 w 69"/>
                  <a:gd name="T15" fmla="*/ 0 h 59"/>
                  <a:gd name="T16" fmla="*/ 0 w 69"/>
                  <a:gd name="T17" fmla="*/ 0 h 59"/>
                  <a:gd name="T18" fmla="*/ 0 w 69"/>
                  <a:gd name="T19" fmla="*/ 0 h 59"/>
                  <a:gd name="T20" fmla="*/ 0 w 69"/>
                  <a:gd name="T21" fmla="*/ 0 h 59"/>
                  <a:gd name="T22" fmla="*/ 0 w 69"/>
                  <a:gd name="T23" fmla="*/ 0 h 59"/>
                  <a:gd name="T24" fmla="*/ 0 w 69"/>
                  <a:gd name="T25" fmla="*/ 0 h 59"/>
                  <a:gd name="T26" fmla="*/ 0 w 69"/>
                  <a:gd name="T27" fmla="*/ 0 h 59"/>
                  <a:gd name="T28" fmla="*/ 0 w 69"/>
                  <a:gd name="T29" fmla="*/ 0 h 59"/>
                  <a:gd name="T30" fmla="*/ 0 w 69"/>
                  <a:gd name="T31" fmla="*/ 0 h 59"/>
                  <a:gd name="T32" fmla="*/ 0 w 69"/>
                  <a:gd name="T33" fmla="*/ 0 h 59"/>
                  <a:gd name="T34" fmla="*/ 0 w 69"/>
                  <a:gd name="T35" fmla="*/ 0 h 59"/>
                  <a:gd name="T36" fmla="*/ 0 w 69"/>
                  <a:gd name="T37" fmla="*/ 0 h 59"/>
                  <a:gd name="T38" fmla="*/ 0 w 69"/>
                  <a:gd name="T39" fmla="*/ 0 h 59"/>
                  <a:gd name="T40" fmla="*/ 0 w 69"/>
                  <a:gd name="T41" fmla="*/ 0 h 5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8" name="Freeform 190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>
                  <a:gd name="T0" fmla="*/ 0 w 69"/>
                  <a:gd name="T1" fmla="*/ 0 h 60"/>
                  <a:gd name="T2" fmla="*/ 0 w 69"/>
                  <a:gd name="T3" fmla="*/ 0 h 60"/>
                  <a:gd name="T4" fmla="*/ 0 w 69"/>
                  <a:gd name="T5" fmla="*/ 0 h 60"/>
                  <a:gd name="T6" fmla="*/ 0 w 69"/>
                  <a:gd name="T7" fmla="*/ 0 h 60"/>
                  <a:gd name="T8" fmla="*/ 0 w 69"/>
                  <a:gd name="T9" fmla="*/ 0 h 60"/>
                  <a:gd name="T10" fmla="*/ 0 w 69"/>
                  <a:gd name="T11" fmla="*/ 0 h 60"/>
                  <a:gd name="T12" fmla="*/ 0 w 69"/>
                  <a:gd name="T13" fmla="*/ 0 h 60"/>
                  <a:gd name="T14" fmla="*/ 0 w 69"/>
                  <a:gd name="T15" fmla="*/ 0 h 60"/>
                  <a:gd name="T16" fmla="*/ 0 w 69"/>
                  <a:gd name="T17" fmla="*/ 0 h 60"/>
                  <a:gd name="T18" fmla="*/ 0 w 69"/>
                  <a:gd name="T19" fmla="*/ 0 h 60"/>
                  <a:gd name="T20" fmla="*/ 0 w 69"/>
                  <a:gd name="T21" fmla="*/ 0 h 60"/>
                  <a:gd name="T22" fmla="*/ 0 w 69"/>
                  <a:gd name="T23" fmla="*/ 0 h 60"/>
                  <a:gd name="T24" fmla="*/ 0 w 69"/>
                  <a:gd name="T25" fmla="*/ 0 h 60"/>
                  <a:gd name="T26" fmla="*/ 0 w 69"/>
                  <a:gd name="T27" fmla="*/ 0 h 60"/>
                  <a:gd name="T28" fmla="*/ 0 w 69"/>
                  <a:gd name="T29" fmla="*/ 0 h 60"/>
                  <a:gd name="T30" fmla="*/ 0 w 69"/>
                  <a:gd name="T31" fmla="*/ 0 h 60"/>
                  <a:gd name="T32" fmla="*/ 0 w 69"/>
                  <a:gd name="T33" fmla="*/ 0 h 60"/>
                  <a:gd name="T34" fmla="*/ 0 w 69"/>
                  <a:gd name="T35" fmla="*/ 0 h 60"/>
                  <a:gd name="T36" fmla="*/ 0 w 69"/>
                  <a:gd name="T37" fmla="*/ 0 h 60"/>
                  <a:gd name="T38" fmla="*/ 0 w 69"/>
                  <a:gd name="T39" fmla="*/ 0 h 60"/>
                  <a:gd name="T40" fmla="*/ 0 w 69"/>
                  <a:gd name="T41" fmla="*/ 0 h 60"/>
                  <a:gd name="T42" fmla="*/ 0 w 69"/>
                  <a:gd name="T43" fmla="*/ 0 h 60"/>
                  <a:gd name="T44" fmla="*/ 0 w 69"/>
                  <a:gd name="T45" fmla="*/ 0 h 60"/>
                  <a:gd name="T46" fmla="*/ 0 w 69"/>
                  <a:gd name="T47" fmla="*/ 0 h 60"/>
                  <a:gd name="T48" fmla="*/ 0 w 69"/>
                  <a:gd name="T49" fmla="*/ 0 h 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9" name="Freeform 191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>
                  <a:gd name="T0" fmla="*/ 0 w 75"/>
                  <a:gd name="T1" fmla="*/ 0 h 48"/>
                  <a:gd name="T2" fmla="*/ 0 w 75"/>
                  <a:gd name="T3" fmla="*/ 0 h 48"/>
                  <a:gd name="T4" fmla="*/ 0 w 75"/>
                  <a:gd name="T5" fmla="*/ 0 h 48"/>
                  <a:gd name="T6" fmla="*/ 0 w 75"/>
                  <a:gd name="T7" fmla="*/ 0 h 48"/>
                  <a:gd name="T8" fmla="*/ 0 w 75"/>
                  <a:gd name="T9" fmla="*/ 0 h 48"/>
                  <a:gd name="T10" fmla="*/ 0 w 75"/>
                  <a:gd name="T11" fmla="*/ 0 h 48"/>
                  <a:gd name="T12" fmla="*/ 0 w 75"/>
                  <a:gd name="T13" fmla="*/ 0 h 48"/>
                  <a:gd name="T14" fmla="*/ 0 w 75"/>
                  <a:gd name="T15" fmla="*/ 0 h 48"/>
                  <a:gd name="T16" fmla="*/ 0 w 75"/>
                  <a:gd name="T17" fmla="*/ 0 h 48"/>
                  <a:gd name="T18" fmla="*/ 0 w 75"/>
                  <a:gd name="T19" fmla="*/ 0 h 48"/>
                  <a:gd name="T20" fmla="*/ 0 w 75"/>
                  <a:gd name="T21" fmla="*/ 0 h 48"/>
                  <a:gd name="T22" fmla="*/ 0 w 75"/>
                  <a:gd name="T23" fmla="*/ 0 h 48"/>
                  <a:gd name="T24" fmla="*/ 0 w 75"/>
                  <a:gd name="T25" fmla="*/ 0 h 48"/>
                  <a:gd name="T26" fmla="*/ 0 w 75"/>
                  <a:gd name="T27" fmla="*/ 0 h 48"/>
                  <a:gd name="T28" fmla="*/ 0 w 75"/>
                  <a:gd name="T29" fmla="*/ 0 h 48"/>
                  <a:gd name="T30" fmla="*/ 0 w 75"/>
                  <a:gd name="T31" fmla="*/ 0 h 48"/>
                  <a:gd name="T32" fmla="*/ 0 w 75"/>
                  <a:gd name="T33" fmla="*/ 0 h 48"/>
                  <a:gd name="T34" fmla="*/ 0 w 75"/>
                  <a:gd name="T35" fmla="*/ 0 h 48"/>
                  <a:gd name="T36" fmla="*/ 0 w 75"/>
                  <a:gd name="T37" fmla="*/ 0 h 48"/>
                  <a:gd name="T38" fmla="*/ 0 w 75"/>
                  <a:gd name="T39" fmla="*/ 0 h 48"/>
                  <a:gd name="T40" fmla="*/ 0 w 75"/>
                  <a:gd name="T41" fmla="*/ 0 h 48"/>
                  <a:gd name="T42" fmla="*/ 0 w 75"/>
                  <a:gd name="T43" fmla="*/ 0 h 48"/>
                  <a:gd name="T44" fmla="*/ 0 w 75"/>
                  <a:gd name="T45" fmla="*/ 0 h 48"/>
                  <a:gd name="T46" fmla="*/ 0 w 75"/>
                  <a:gd name="T47" fmla="*/ 0 h 48"/>
                  <a:gd name="T48" fmla="*/ 0 w 75"/>
                  <a:gd name="T49" fmla="*/ 0 h 48"/>
                  <a:gd name="T50" fmla="*/ 0 w 75"/>
                  <a:gd name="T51" fmla="*/ 0 h 48"/>
                  <a:gd name="T52" fmla="*/ 0 w 75"/>
                  <a:gd name="T53" fmla="*/ 0 h 48"/>
                  <a:gd name="T54" fmla="*/ 0 w 75"/>
                  <a:gd name="T55" fmla="*/ 0 h 48"/>
                  <a:gd name="T56" fmla="*/ 0 w 75"/>
                  <a:gd name="T57" fmla="*/ 0 h 4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0" name="Freeform 192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>
                  <a:gd name="T0" fmla="*/ 0 w 63"/>
                  <a:gd name="T1" fmla="*/ 0 h 57"/>
                  <a:gd name="T2" fmla="*/ 0 w 63"/>
                  <a:gd name="T3" fmla="*/ 0 h 57"/>
                  <a:gd name="T4" fmla="*/ 0 w 63"/>
                  <a:gd name="T5" fmla="*/ 0 h 57"/>
                  <a:gd name="T6" fmla="*/ 0 w 63"/>
                  <a:gd name="T7" fmla="*/ 0 h 57"/>
                  <a:gd name="T8" fmla="*/ 0 w 63"/>
                  <a:gd name="T9" fmla="*/ 0 h 57"/>
                  <a:gd name="T10" fmla="*/ 0 w 63"/>
                  <a:gd name="T11" fmla="*/ 0 h 57"/>
                  <a:gd name="T12" fmla="*/ 0 w 63"/>
                  <a:gd name="T13" fmla="*/ 0 h 57"/>
                  <a:gd name="T14" fmla="*/ 0 w 63"/>
                  <a:gd name="T15" fmla="*/ 0 h 57"/>
                  <a:gd name="T16" fmla="*/ 0 w 63"/>
                  <a:gd name="T17" fmla="*/ 0 h 57"/>
                  <a:gd name="T18" fmla="*/ 0 w 63"/>
                  <a:gd name="T19" fmla="*/ 0 h 57"/>
                  <a:gd name="T20" fmla="*/ 0 w 63"/>
                  <a:gd name="T21" fmla="*/ 0 h 57"/>
                  <a:gd name="T22" fmla="*/ 0 w 63"/>
                  <a:gd name="T23" fmla="*/ 0 h 57"/>
                  <a:gd name="T24" fmla="*/ 0 w 63"/>
                  <a:gd name="T25" fmla="*/ 0 h 57"/>
                  <a:gd name="T26" fmla="*/ 0 w 63"/>
                  <a:gd name="T27" fmla="*/ 0 h 57"/>
                  <a:gd name="T28" fmla="*/ 0 w 63"/>
                  <a:gd name="T29" fmla="*/ 0 h 57"/>
                  <a:gd name="T30" fmla="*/ 0 w 63"/>
                  <a:gd name="T31" fmla="*/ 0 h 57"/>
                  <a:gd name="T32" fmla="*/ 0 w 63"/>
                  <a:gd name="T33" fmla="*/ 0 h 57"/>
                  <a:gd name="T34" fmla="*/ 0 w 63"/>
                  <a:gd name="T35" fmla="*/ 0 h 57"/>
                  <a:gd name="T36" fmla="*/ 0 w 63"/>
                  <a:gd name="T37" fmla="*/ 0 h 57"/>
                  <a:gd name="T38" fmla="*/ 0 w 63"/>
                  <a:gd name="T39" fmla="*/ 0 h 57"/>
                  <a:gd name="T40" fmla="*/ 0 w 63"/>
                  <a:gd name="T41" fmla="*/ 0 h 57"/>
                  <a:gd name="T42" fmla="*/ 0 w 63"/>
                  <a:gd name="T43" fmla="*/ 0 h 57"/>
                  <a:gd name="T44" fmla="*/ 0 w 63"/>
                  <a:gd name="T45" fmla="*/ 0 h 57"/>
                  <a:gd name="T46" fmla="*/ 0 w 63"/>
                  <a:gd name="T47" fmla="*/ 0 h 57"/>
                  <a:gd name="T48" fmla="*/ 0 w 63"/>
                  <a:gd name="T49" fmla="*/ 0 h 5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1" name="Freeform 193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>
                  <a:gd name="T0" fmla="*/ 0 w 65"/>
                  <a:gd name="T1" fmla="*/ 0 h 57"/>
                  <a:gd name="T2" fmla="*/ 0 w 65"/>
                  <a:gd name="T3" fmla="*/ 0 h 57"/>
                  <a:gd name="T4" fmla="*/ 0 w 65"/>
                  <a:gd name="T5" fmla="*/ 0 h 57"/>
                  <a:gd name="T6" fmla="*/ 0 w 65"/>
                  <a:gd name="T7" fmla="*/ 0 h 57"/>
                  <a:gd name="T8" fmla="*/ 0 w 65"/>
                  <a:gd name="T9" fmla="*/ 0 h 57"/>
                  <a:gd name="T10" fmla="*/ 0 w 65"/>
                  <a:gd name="T11" fmla="*/ 0 h 57"/>
                  <a:gd name="T12" fmla="*/ 0 w 65"/>
                  <a:gd name="T13" fmla="*/ 0 h 57"/>
                  <a:gd name="T14" fmla="*/ 0 w 65"/>
                  <a:gd name="T15" fmla="*/ 0 h 57"/>
                  <a:gd name="T16" fmla="*/ 0 w 65"/>
                  <a:gd name="T17" fmla="*/ 0 h 57"/>
                  <a:gd name="T18" fmla="*/ 0 w 65"/>
                  <a:gd name="T19" fmla="*/ 0 h 57"/>
                  <a:gd name="T20" fmla="*/ 0 w 65"/>
                  <a:gd name="T21" fmla="*/ 0 h 57"/>
                  <a:gd name="T22" fmla="*/ 0 w 65"/>
                  <a:gd name="T23" fmla="*/ 0 h 57"/>
                  <a:gd name="T24" fmla="*/ 0 w 65"/>
                  <a:gd name="T25" fmla="*/ 0 h 57"/>
                  <a:gd name="T26" fmla="*/ 0 w 65"/>
                  <a:gd name="T27" fmla="*/ 0 h 57"/>
                  <a:gd name="T28" fmla="*/ 0 w 65"/>
                  <a:gd name="T29" fmla="*/ 0 h 57"/>
                  <a:gd name="T30" fmla="*/ 0 w 65"/>
                  <a:gd name="T31" fmla="*/ 0 h 57"/>
                  <a:gd name="T32" fmla="*/ 0 w 65"/>
                  <a:gd name="T33" fmla="*/ 0 h 57"/>
                  <a:gd name="T34" fmla="*/ 0 w 65"/>
                  <a:gd name="T35" fmla="*/ 0 h 57"/>
                  <a:gd name="T36" fmla="*/ 0 w 65"/>
                  <a:gd name="T37" fmla="*/ 0 h 57"/>
                  <a:gd name="T38" fmla="*/ 0 w 65"/>
                  <a:gd name="T39" fmla="*/ 0 h 57"/>
                  <a:gd name="T40" fmla="*/ 0 w 65"/>
                  <a:gd name="T41" fmla="*/ 0 h 5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2" name="Freeform 194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>
                  <a:gd name="T0" fmla="*/ 0 w 79"/>
                  <a:gd name="T1" fmla="*/ 0 h 80"/>
                  <a:gd name="T2" fmla="*/ 0 w 79"/>
                  <a:gd name="T3" fmla="*/ 0 h 80"/>
                  <a:gd name="T4" fmla="*/ 0 w 79"/>
                  <a:gd name="T5" fmla="*/ 0 h 80"/>
                  <a:gd name="T6" fmla="*/ 0 w 79"/>
                  <a:gd name="T7" fmla="*/ 0 h 80"/>
                  <a:gd name="T8" fmla="*/ 0 w 79"/>
                  <a:gd name="T9" fmla="*/ 0 h 80"/>
                  <a:gd name="T10" fmla="*/ 0 w 79"/>
                  <a:gd name="T11" fmla="*/ 0 h 80"/>
                  <a:gd name="T12" fmla="*/ 0 w 79"/>
                  <a:gd name="T13" fmla="*/ 0 h 80"/>
                  <a:gd name="T14" fmla="*/ 0 w 79"/>
                  <a:gd name="T15" fmla="*/ 0 h 80"/>
                  <a:gd name="T16" fmla="*/ 0 w 79"/>
                  <a:gd name="T17" fmla="*/ 0 h 80"/>
                  <a:gd name="T18" fmla="*/ 0 w 79"/>
                  <a:gd name="T19" fmla="*/ 0 h 80"/>
                  <a:gd name="T20" fmla="*/ 0 w 79"/>
                  <a:gd name="T21" fmla="*/ 0 h 80"/>
                  <a:gd name="T22" fmla="*/ 0 w 79"/>
                  <a:gd name="T23" fmla="*/ 0 h 80"/>
                  <a:gd name="T24" fmla="*/ 0 w 79"/>
                  <a:gd name="T25" fmla="*/ 0 h 80"/>
                  <a:gd name="T26" fmla="*/ 0 w 79"/>
                  <a:gd name="T27" fmla="*/ 0 h 80"/>
                  <a:gd name="T28" fmla="*/ 0 w 79"/>
                  <a:gd name="T29" fmla="*/ 0 h 80"/>
                  <a:gd name="T30" fmla="*/ 0 w 79"/>
                  <a:gd name="T31" fmla="*/ 0 h 80"/>
                  <a:gd name="T32" fmla="*/ 0 w 79"/>
                  <a:gd name="T33" fmla="*/ 0 h 80"/>
                  <a:gd name="T34" fmla="*/ 0 w 79"/>
                  <a:gd name="T35" fmla="*/ 0 h 80"/>
                  <a:gd name="T36" fmla="*/ 0 w 79"/>
                  <a:gd name="T37" fmla="*/ 0 h 80"/>
                  <a:gd name="T38" fmla="*/ 0 w 79"/>
                  <a:gd name="T39" fmla="*/ 0 h 80"/>
                  <a:gd name="T40" fmla="*/ 0 w 79"/>
                  <a:gd name="T41" fmla="*/ 0 h 80"/>
                  <a:gd name="T42" fmla="*/ 0 w 79"/>
                  <a:gd name="T43" fmla="*/ 0 h 80"/>
                  <a:gd name="T44" fmla="*/ 0 w 79"/>
                  <a:gd name="T45" fmla="*/ 0 h 80"/>
                  <a:gd name="T46" fmla="*/ 0 w 79"/>
                  <a:gd name="T47" fmla="*/ 0 h 80"/>
                  <a:gd name="T48" fmla="*/ 0 w 79"/>
                  <a:gd name="T49" fmla="*/ 0 h 80"/>
                  <a:gd name="T50" fmla="*/ 0 w 79"/>
                  <a:gd name="T51" fmla="*/ 0 h 80"/>
                  <a:gd name="T52" fmla="*/ 0 w 79"/>
                  <a:gd name="T53" fmla="*/ 0 h 80"/>
                  <a:gd name="T54" fmla="*/ 0 w 79"/>
                  <a:gd name="T55" fmla="*/ 0 h 80"/>
                  <a:gd name="T56" fmla="*/ 0 w 79"/>
                  <a:gd name="T57" fmla="*/ 0 h 8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3" name="Freeform 195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>
                  <a:gd name="T0" fmla="*/ 0 w 79"/>
                  <a:gd name="T1" fmla="*/ 0 h 67"/>
                  <a:gd name="T2" fmla="*/ 0 w 79"/>
                  <a:gd name="T3" fmla="*/ 0 h 67"/>
                  <a:gd name="T4" fmla="*/ 0 w 79"/>
                  <a:gd name="T5" fmla="*/ 0 h 67"/>
                  <a:gd name="T6" fmla="*/ 0 w 79"/>
                  <a:gd name="T7" fmla="*/ 0 h 67"/>
                  <a:gd name="T8" fmla="*/ 0 w 79"/>
                  <a:gd name="T9" fmla="*/ 0 h 67"/>
                  <a:gd name="T10" fmla="*/ 0 w 79"/>
                  <a:gd name="T11" fmla="*/ 0 h 67"/>
                  <a:gd name="T12" fmla="*/ 0 w 79"/>
                  <a:gd name="T13" fmla="*/ 0 h 67"/>
                  <a:gd name="T14" fmla="*/ 0 w 79"/>
                  <a:gd name="T15" fmla="*/ 0 h 67"/>
                  <a:gd name="T16" fmla="*/ 0 w 79"/>
                  <a:gd name="T17" fmla="*/ 0 h 67"/>
                  <a:gd name="T18" fmla="*/ 0 w 79"/>
                  <a:gd name="T19" fmla="*/ 0 h 67"/>
                  <a:gd name="T20" fmla="*/ 0 w 79"/>
                  <a:gd name="T21" fmla="*/ 0 h 67"/>
                  <a:gd name="T22" fmla="*/ 0 w 79"/>
                  <a:gd name="T23" fmla="*/ 0 h 67"/>
                  <a:gd name="T24" fmla="*/ 0 w 79"/>
                  <a:gd name="T25" fmla="*/ 0 h 67"/>
                  <a:gd name="T26" fmla="*/ 0 w 79"/>
                  <a:gd name="T27" fmla="*/ 0 h 67"/>
                  <a:gd name="T28" fmla="*/ 0 w 79"/>
                  <a:gd name="T29" fmla="*/ 0 h 67"/>
                  <a:gd name="T30" fmla="*/ 0 w 79"/>
                  <a:gd name="T31" fmla="*/ 0 h 67"/>
                  <a:gd name="T32" fmla="*/ 0 w 79"/>
                  <a:gd name="T33" fmla="*/ 0 h 67"/>
                  <a:gd name="T34" fmla="*/ 0 w 79"/>
                  <a:gd name="T35" fmla="*/ 0 h 67"/>
                  <a:gd name="T36" fmla="*/ 0 w 79"/>
                  <a:gd name="T37" fmla="*/ 0 h 67"/>
                  <a:gd name="T38" fmla="*/ 0 w 79"/>
                  <a:gd name="T39" fmla="*/ 0 h 67"/>
                  <a:gd name="T40" fmla="*/ 0 w 79"/>
                  <a:gd name="T41" fmla="*/ 0 h 67"/>
                  <a:gd name="T42" fmla="*/ 0 w 79"/>
                  <a:gd name="T43" fmla="*/ 0 h 67"/>
                  <a:gd name="T44" fmla="*/ 0 w 79"/>
                  <a:gd name="T45" fmla="*/ 0 h 67"/>
                  <a:gd name="T46" fmla="*/ 0 w 79"/>
                  <a:gd name="T47" fmla="*/ 0 h 67"/>
                  <a:gd name="T48" fmla="*/ 0 w 79"/>
                  <a:gd name="T49" fmla="*/ 0 h 67"/>
                  <a:gd name="T50" fmla="*/ 0 w 79"/>
                  <a:gd name="T51" fmla="*/ 0 h 67"/>
                  <a:gd name="T52" fmla="*/ 0 w 79"/>
                  <a:gd name="T53" fmla="*/ 0 h 67"/>
                  <a:gd name="T54" fmla="*/ 0 w 79"/>
                  <a:gd name="T55" fmla="*/ 0 h 67"/>
                  <a:gd name="T56" fmla="*/ 0 w 79"/>
                  <a:gd name="T57" fmla="*/ 0 h 6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4" name="Freeform 196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>
                  <a:gd name="T0" fmla="*/ 0 w 77"/>
                  <a:gd name="T1" fmla="*/ 0 h 62"/>
                  <a:gd name="T2" fmla="*/ 0 w 77"/>
                  <a:gd name="T3" fmla="*/ 0 h 62"/>
                  <a:gd name="T4" fmla="*/ 0 w 77"/>
                  <a:gd name="T5" fmla="*/ 0 h 62"/>
                  <a:gd name="T6" fmla="*/ 0 w 77"/>
                  <a:gd name="T7" fmla="*/ 0 h 62"/>
                  <a:gd name="T8" fmla="*/ 0 w 77"/>
                  <a:gd name="T9" fmla="*/ 0 h 62"/>
                  <a:gd name="T10" fmla="*/ 0 w 77"/>
                  <a:gd name="T11" fmla="*/ 0 h 62"/>
                  <a:gd name="T12" fmla="*/ 0 w 77"/>
                  <a:gd name="T13" fmla="*/ 0 h 62"/>
                  <a:gd name="T14" fmla="*/ 0 w 77"/>
                  <a:gd name="T15" fmla="*/ 0 h 62"/>
                  <a:gd name="T16" fmla="*/ 0 w 77"/>
                  <a:gd name="T17" fmla="*/ 0 h 62"/>
                  <a:gd name="T18" fmla="*/ 0 w 77"/>
                  <a:gd name="T19" fmla="*/ 0 h 62"/>
                  <a:gd name="T20" fmla="*/ 0 w 77"/>
                  <a:gd name="T21" fmla="*/ 0 h 62"/>
                  <a:gd name="T22" fmla="*/ 0 w 77"/>
                  <a:gd name="T23" fmla="*/ 0 h 62"/>
                  <a:gd name="T24" fmla="*/ 0 w 77"/>
                  <a:gd name="T25" fmla="*/ 0 h 62"/>
                  <a:gd name="T26" fmla="*/ 0 w 77"/>
                  <a:gd name="T27" fmla="*/ 0 h 62"/>
                  <a:gd name="T28" fmla="*/ 0 w 77"/>
                  <a:gd name="T29" fmla="*/ 0 h 62"/>
                  <a:gd name="T30" fmla="*/ 0 w 77"/>
                  <a:gd name="T31" fmla="*/ 0 h 62"/>
                  <a:gd name="T32" fmla="*/ 0 w 77"/>
                  <a:gd name="T33" fmla="*/ 0 h 62"/>
                  <a:gd name="T34" fmla="*/ 0 w 77"/>
                  <a:gd name="T35" fmla="*/ 0 h 62"/>
                  <a:gd name="T36" fmla="*/ 0 w 77"/>
                  <a:gd name="T37" fmla="*/ 0 h 62"/>
                  <a:gd name="T38" fmla="*/ 0 w 77"/>
                  <a:gd name="T39" fmla="*/ 0 h 62"/>
                  <a:gd name="T40" fmla="*/ 0 w 77"/>
                  <a:gd name="T41" fmla="*/ 0 h 62"/>
                  <a:gd name="T42" fmla="*/ 0 w 77"/>
                  <a:gd name="T43" fmla="*/ 0 h 62"/>
                  <a:gd name="T44" fmla="*/ 0 w 77"/>
                  <a:gd name="T45" fmla="*/ 0 h 62"/>
                  <a:gd name="T46" fmla="*/ 0 w 77"/>
                  <a:gd name="T47" fmla="*/ 0 h 62"/>
                  <a:gd name="T48" fmla="*/ 0 w 77"/>
                  <a:gd name="T49" fmla="*/ 0 h 6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5" name="Freeform 197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>
                  <a:gd name="T0" fmla="*/ 0 w 366"/>
                  <a:gd name="T1" fmla="*/ 0 h 845"/>
                  <a:gd name="T2" fmla="*/ 0 w 366"/>
                  <a:gd name="T3" fmla="*/ 0 h 845"/>
                  <a:gd name="T4" fmla="*/ 0 w 366"/>
                  <a:gd name="T5" fmla="*/ 0 h 845"/>
                  <a:gd name="T6" fmla="*/ 0 w 366"/>
                  <a:gd name="T7" fmla="*/ 1 h 845"/>
                  <a:gd name="T8" fmla="*/ 0 w 366"/>
                  <a:gd name="T9" fmla="*/ 1 h 845"/>
                  <a:gd name="T10" fmla="*/ 0 w 366"/>
                  <a:gd name="T11" fmla="*/ 1 h 845"/>
                  <a:gd name="T12" fmla="*/ 0 w 366"/>
                  <a:gd name="T13" fmla="*/ 1 h 845"/>
                  <a:gd name="T14" fmla="*/ 0 w 366"/>
                  <a:gd name="T15" fmla="*/ 1 h 845"/>
                  <a:gd name="T16" fmla="*/ 0 w 366"/>
                  <a:gd name="T17" fmla="*/ 1 h 845"/>
                  <a:gd name="T18" fmla="*/ 0 w 366"/>
                  <a:gd name="T19" fmla="*/ 1 h 845"/>
                  <a:gd name="T20" fmla="*/ 0 w 366"/>
                  <a:gd name="T21" fmla="*/ 1 h 845"/>
                  <a:gd name="T22" fmla="*/ 0 w 366"/>
                  <a:gd name="T23" fmla="*/ 1 h 845"/>
                  <a:gd name="T24" fmla="*/ 1 w 366"/>
                  <a:gd name="T25" fmla="*/ 1 h 845"/>
                  <a:gd name="T26" fmla="*/ 0 w 366"/>
                  <a:gd name="T27" fmla="*/ 1 h 845"/>
                  <a:gd name="T28" fmla="*/ 0 w 366"/>
                  <a:gd name="T29" fmla="*/ 1 h 845"/>
                  <a:gd name="T30" fmla="*/ 0 w 366"/>
                  <a:gd name="T31" fmla="*/ 1 h 845"/>
                  <a:gd name="T32" fmla="*/ 0 w 366"/>
                  <a:gd name="T33" fmla="*/ 1 h 845"/>
                  <a:gd name="T34" fmla="*/ 0 w 366"/>
                  <a:gd name="T35" fmla="*/ 1 h 845"/>
                  <a:gd name="T36" fmla="*/ 0 w 366"/>
                  <a:gd name="T37" fmla="*/ 1 h 845"/>
                  <a:gd name="T38" fmla="*/ 0 w 366"/>
                  <a:gd name="T39" fmla="*/ 1 h 845"/>
                  <a:gd name="T40" fmla="*/ 0 w 366"/>
                  <a:gd name="T41" fmla="*/ 1 h 845"/>
                  <a:gd name="T42" fmla="*/ 0 w 366"/>
                  <a:gd name="T43" fmla="*/ 1 h 845"/>
                  <a:gd name="T44" fmla="*/ 0 w 366"/>
                  <a:gd name="T45" fmla="*/ 1 h 845"/>
                  <a:gd name="T46" fmla="*/ 0 w 366"/>
                  <a:gd name="T47" fmla="*/ 0 h 845"/>
                  <a:gd name="T48" fmla="*/ 0 w 366"/>
                  <a:gd name="T49" fmla="*/ 0 h 845"/>
                  <a:gd name="T50" fmla="*/ 0 w 366"/>
                  <a:gd name="T51" fmla="*/ 0 h 845"/>
                  <a:gd name="T52" fmla="*/ 0 w 366"/>
                  <a:gd name="T53" fmla="*/ 0 h 845"/>
                  <a:gd name="T54" fmla="*/ 0 w 366"/>
                  <a:gd name="T55" fmla="*/ 0 h 845"/>
                  <a:gd name="T56" fmla="*/ 0 w 366"/>
                  <a:gd name="T57" fmla="*/ 0 h 845"/>
                  <a:gd name="T58" fmla="*/ 0 w 366"/>
                  <a:gd name="T59" fmla="*/ 0 h 845"/>
                  <a:gd name="T60" fmla="*/ 0 w 366"/>
                  <a:gd name="T61" fmla="*/ 0 h 845"/>
                  <a:gd name="T62" fmla="*/ 0 w 366"/>
                  <a:gd name="T63" fmla="*/ 0 h 84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6" name="Freeform 198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>
                  <a:gd name="T0" fmla="*/ 0 w 88"/>
                  <a:gd name="T1" fmla="*/ 0 h 87"/>
                  <a:gd name="T2" fmla="*/ 0 w 88"/>
                  <a:gd name="T3" fmla="*/ 0 h 87"/>
                  <a:gd name="T4" fmla="*/ 0 w 88"/>
                  <a:gd name="T5" fmla="*/ 0 h 87"/>
                  <a:gd name="T6" fmla="*/ 0 w 88"/>
                  <a:gd name="T7" fmla="*/ 0 h 87"/>
                  <a:gd name="T8" fmla="*/ 0 w 88"/>
                  <a:gd name="T9" fmla="*/ 0 h 87"/>
                  <a:gd name="T10" fmla="*/ 0 w 88"/>
                  <a:gd name="T11" fmla="*/ 0 h 87"/>
                  <a:gd name="T12" fmla="*/ 0 w 88"/>
                  <a:gd name="T13" fmla="*/ 0 h 87"/>
                  <a:gd name="T14" fmla="*/ 0 w 88"/>
                  <a:gd name="T15" fmla="*/ 0 h 87"/>
                  <a:gd name="T16" fmla="*/ 0 w 88"/>
                  <a:gd name="T17" fmla="*/ 0 h 87"/>
                  <a:gd name="T18" fmla="*/ 0 w 88"/>
                  <a:gd name="T19" fmla="*/ 0 h 87"/>
                  <a:gd name="T20" fmla="*/ 0 w 88"/>
                  <a:gd name="T21" fmla="*/ 0 h 87"/>
                  <a:gd name="T22" fmla="*/ 0 w 88"/>
                  <a:gd name="T23" fmla="*/ 0 h 87"/>
                  <a:gd name="T24" fmla="*/ 0 w 88"/>
                  <a:gd name="T25" fmla="*/ 0 h 87"/>
                  <a:gd name="T26" fmla="*/ 0 w 88"/>
                  <a:gd name="T27" fmla="*/ 0 h 87"/>
                  <a:gd name="T28" fmla="*/ 0 w 88"/>
                  <a:gd name="T29" fmla="*/ 0 h 87"/>
                  <a:gd name="T30" fmla="*/ 0 w 88"/>
                  <a:gd name="T31" fmla="*/ 0 h 87"/>
                  <a:gd name="T32" fmla="*/ 0 w 88"/>
                  <a:gd name="T33" fmla="*/ 0 h 87"/>
                  <a:gd name="T34" fmla="*/ 0 w 88"/>
                  <a:gd name="T35" fmla="*/ 0 h 87"/>
                  <a:gd name="T36" fmla="*/ 0 w 88"/>
                  <a:gd name="T37" fmla="*/ 0 h 87"/>
                  <a:gd name="T38" fmla="*/ 0 w 88"/>
                  <a:gd name="T39" fmla="*/ 0 h 87"/>
                  <a:gd name="T40" fmla="*/ 0 w 88"/>
                  <a:gd name="T41" fmla="*/ 0 h 87"/>
                  <a:gd name="T42" fmla="*/ 0 w 88"/>
                  <a:gd name="T43" fmla="*/ 0 h 87"/>
                  <a:gd name="T44" fmla="*/ 0 w 88"/>
                  <a:gd name="T45" fmla="*/ 0 h 87"/>
                  <a:gd name="T46" fmla="*/ 0 w 88"/>
                  <a:gd name="T47" fmla="*/ 0 h 87"/>
                  <a:gd name="T48" fmla="*/ 0 w 88"/>
                  <a:gd name="T49" fmla="*/ 0 h 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7" name="Freeform 199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>
                  <a:gd name="T0" fmla="*/ 0 w 102"/>
                  <a:gd name="T1" fmla="*/ 0 h 28"/>
                  <a:gd name="T2" fmla="*/ 0 w 102"/>
                  <a:gd name="T3" fmla="*/ 0 h 28"/>
                  <a:gd name="T4" fmla="*/ 0 w 102"/>
                  <a:gd name="T5" fmla="*/ 0 h 28"/>
                  <a:gd name="T6" fmla="*/ 0 w 102"/>
                  <a:gd name="T7" fmla="*/ 0 h 28"/>
                  <a:gd name="T8" fmla="*/ 0 w 102"/>
                  <a:gd name="T9" fmla="*/ 0 h 28"/>
                  <a:gd name="T10" fmla="*/ 0 w 102"/>
                  <a:gd name="T11" fmla="*/ 0 h 28"/>
                  <a:gd name="T12" fmla="*/ 0 w 102"/>
                  <a:gd name="T13" fmla="*/ 0 h 28"/>
                  <a:gd name="T14" fmla="*/ 0 w 102"/>
                  <a:gd name="T15" fmla="*/ 0 h 28"/>
                  <a:gd name="T16" fmla="*/ 0 w 102"/>
                  <a:gd name="T17" fmla="*/ 0 h 28"/>
                  <a:gd name="T18" fmla="*/ 0 w 102"/>
                  <a:gd name="T19" fmla="*/ 0 h 28"/>
                  <a:gd name="T20" fmla="*/ 0 w 102"/>
                  <a:gd name="T21" fmla="*/ 0 h 28"/>
                  <a:gd name="T22" fmla="*/ 0 w 102"/>
                  <a:gd name="T23" fmla="*/ 0 h 28"/>
                  <a:gd name="T24" fmla="*/ 0 w 102"/>
                  <a:gd name="T25" fmla="*/ 0 h 28"/>
                  <a:gd name="T26" fmla="*/ 0 w 102"/>
                  <a:gd name="T27" fmla="*/ 0 h 28"/>
                  <a:gd name="T28" fmla="*/ 0 w 102"/>
                  <a:gd name="T29" fmla="*/ 0 h 28"/>
                  <a:gd name="T30" fmla="*/ 0 w 102"/>
                  <a:gd name="T31" fmla="*/ 0 h 28"/>
                  <a:gd name="T32" fmla="*/ 0 w 102"/>
                  <a:gd name="T33" fmla="*/ 0 h 28"/>
                  <a:gd name="T34" fmla="*/ 0 w 102"/>
                  <a:gd name="T35" fmla="*/ 0 h 28"/>
                  <a:gd name="T36" fmla="*/ 0 w 102"/>
                  <a:gd name="T37" fmla="*/ 0 h 28"/>
                  <a:gd name="T38" fmla="*/ 0 w 102"/>
                  <a:gd name="T39" fmla="*/ 0 h 28"/>
                  <a:gd name="T40" fmla="*/ 0 w 102"/>
                  <a:gd name="T41" fmla="*/ 0 h 28"/>
                  <a:gd name="T42" fmla="*/ 0 w 102"/>
                  <a:gd name="T43" fmla="*/ 0 h 28"/>
                  <a:gd name="T44" fmla="*/ 0 w 102"/>
                  <a:gd name="T45" fmla="*/ 0 h 28"/>
                  <a:gd name="T46" fmla="*/ 0 w 102"/>
                  <a:gd name="T47" fmla="*/ 0 h 28"/>
                  <a:gd name="T48" fmla="*/ 0 w 102"/>
                  <a:gd name="T49" fmla="*/ 0 h 2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8" name="Freeform 200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>
                  <a:gd name="T0" fmla="*/ 0 w 142"/>
                  <a:gd name="T1" fmla="*/ 0 h 36"/>
                  <a:gd name="T2" fmla="*/ 0 w 142"/>
                  <a:gd name="T3" fmla="*/ 0 h 36"/>
                  <a:gd name="T4" fmla="*/ 0 w 142"/>
                  <a:gd name="T5" fmla="*/ 0 h 36"/>
                  <a:gd name="T6" fmla="*/ 0 w 142"/>
                  <a:gd name="T7" fmla="*/ 0 h 36"/>
                  <a:gd name="T8" fmla="*/ 0 w 142"/>
                  <a:gd name="T9" fmla="*/ 0 h 36"/>
                  <a:gd name="T10" fmla="*/ 0 w 142"/>
                  <a:gd name="T11" fmla="*/ 0 h 36"/>
                  <a:gd name="T12" fmla="*/ 0 w 142"/>
                  <a:gd name="T13" fmla="*/ 0 h 36"/>
                  <a:gd name="T14" fmla="*/ 0 w 142"/>
                  <a:gd name="T15" fmla="*/ 0 h 36"/>
                  <a:gd name="T16" fmla="*/ 0 w 142"/>
                  <a:gd name="T17" fmla="*/ 0 h 36"/>
                  <a:gd name="T18" fmla="*/ 0 w 142"/>
                  <a:gd name="T19" fmla="*/ 0 h 36"/>
                  <a:gd name="T20" fmla="*/ 0 w 142"/>
                  <a:gd name="T21" fmla="*/ 0 h 36"/>
                  <a:gd name="T22" fmla="*/ 0 w 142"/>
                  <a:gd name="T23" fmla="*/ 0 h 36"/>
                  <a:gd name="T24" fmla="*/ 0 w 142"/>
                  <a:gd name="T25" fmla="*/ 0 h 36"/>
                  <a:gd name="T26" fmla="*/ 0 w 142"/>
                  <a:gd name="T27" fmla="*/ 0 h 36"/>
                  <a:gd name="T28" fmla="*/ 0 w 142"/>
                  <a:gd name="T29" fmla="*/ 0 h 36"/>
                  <a:gd name="T30" fmla="*/ 0 w 142"/>
                  <a:gd name="T31" fmla="*/ 0 h 36"/>
                  <a:gd name="T32" fmla="*/ 0 w 142"/>
                  <a:gd name="T33" fmla="*/ 0 h 36"/>
                  <a:gd name="T34" fmla="*/ 0 w 142"/>
                  <a:gd name="T35" fmla="*/ 0 h 36"/>
                  <a:gd name="T36" fmla="*/ 0 w 142"/>
                  <a:gd name="T37" fmla="*/ 0 h 36"/>
                  <a:gd name="T38" fmla="*/ 0 w 142"/>
                  <a:gd name="T39" fmla="*/ 0 h 36"/>
                  <a:gd name="T40" fmla="*/ 0 w 142"/>
                  <a:gd name="T41" fmla="*/ 0 h 36"/>
                  <a:gd name="T42" fmla="*/ 0 w 142"/>
                  <a:gd name="T43" fmla="*/ 0 h 36"/>
                  <a:gd name="T44" fmla="*/ 0 w 142"/>
                  <a:gd name="T45" fmla="*/ 0 h 36"/>
                  <a:gd name="T46" fmla="*/ 0 w 142"/>
                  <a:gd name="T47" fmla="*/ 0 h 36"/>
                  <a:gd name="T48" fmla="*/ 0 w 14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9" name="Freeform 201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>
                  <a:gd name="T0" fmla="*/ 0 w 351"/>
                  <a:gd name="T1" fmla="*/ 0 h 601"/>
                  <a:gd name="T2" fmla="*/ 0 w 351"/>
                  <a:gd name="T3" fmla="*/ 0 h 601"/>
                  <a:gd name="T4" fmla="*/ 0 w 351"/>
                  <a:gd name="T5" fmla="*/ 1 h 601"/>
                  <a:gd name="T6" fmla="*/ 0 w 351"/>
                  <a:gd name="T7" fmla="*/ 1 h 601"/>
                  <a:gd name="T8" fmla="*/ 0 w 351"/>
                  <a:gd name="T9" fmla="*/ 1 h 601"/>
                  <a:gd name="T10" fmla="*/ 0 w 351"/>
                  <a:gd name="T11" fmla="*/ 1 h 601"/>
                  <a:gd name="T12" fmla="*/ 0 w 351"/>
                  <a:gd name="T13" fmla="*/ 1 h 601"/>
                  <a:gd name="T14" fmla="*/ 0 w 351"/>
                  <a:gd name="T15" fmla="*/ 1 h 601"/>
                  <a:gd name="T16" fmla="*/ 0 w 351"/>
                  <a:gd name="T17" fmla="*/ 1 h 601"/>
                  <a:gd name="T18" fmla="*/ 0 w 351"/>
                  <a:gd name="T19" fmla="*/ 1 h 601"/>
                  <a:gd name="T20" fmla="*/ 0 w 351"/>
                  <a:gd name="T21" fmla="*/ 1 h 601"/>
                  <a:gd name="T22" fmla="*/ 0 w 351"/>
                  <a:gd name="T23" fmla="*/ 1 h 601"/>
                  <a:gd name="T24" fmla="*/ 0 w 351"/>
                  <a:gd name="T25" fmla="*/ 1 h 601"/>
                  <a:gd name="T26" fmla="*/ 0 w 351"/>
                  <a:gd name="T27" fmla="*/ 1 h 601"/>
                  <a:gd name="T28" fmla="*/ 0 w 351"/>
                  <a:gd name="T29" fmla="*/ 1 h 601"/>
                  <a:gd name="T30" fmla="*/ 0 w 351"/>
                  <a:gd name="T31" fmla="*/ 1 h 601"/>
                  <a:gd name="T32" fmla="*/ 0 w 351"/>
                  <a:gd name="T33" fmla="*/ 1 h 601"/>
                  <a:gd name="T34" fmla="*/ 0 w 351"/>
                  <a:gd name="T35" fmla="*/ 1 h 601"/>
                  <a:gd name="T36" fmla="*/ 0 w 351"/>
                  <a:gd name="T37" fmla="*/ 1 h 601"/>
                  <a:gd name="T38" fmla="*/ 0 w 351"/>
                  <a:gd name="T39" fmla="*/ 1 h 601"/>
                  <a:gd name="T40" fmla="*/ 0 w 351"/>
                  <a:gd name="T41" fmla="*/ 1 h 601"/>
                  <a:gd name="T42" fmla="*/ 0 w 351"/>
                  <a:gd name="T43" fmla="*/ 1 h 601"/>
                  <a:gd name="T44" fmla="*/ 0 w 351"/>
                  <a:gd name="T45" fmla="*/ 0 h 601"/>
                  <a:gd name="T46" fmla="*/ 0 w 351"/>
                  <a:gd name="T47" fmla="*/ 0 h 601"/>
                  <a:gd name="T48" fmla="*/ 0 w 351"/>
                  <a:gd name="T49" fmla="*/ 0 h 601"/>
                  <a:gd name="T50" fmla="*/ 0 w 351"/>
                  <a:gd name="T51" fmla="*/ 0 h 601"/>
                  <a:gd name="T52" fmla="*/ 0 w 351"/>
                  <a:gd name="T53" fmla="*/ 0 h 601"/>
                  <a:gd name="T54" fmla="*/ 0 w 351"/>
                  <a:gd name="T55" fmla="*/ 0 h 601"/>
                  <a:gd name="T56" fmla="*/ 0 w 351"/>
                  <a:gd name="T57" fmla="*/ 0 h 601"/>
                  <a:gd name="T58" fmla="*/ 0 w 351"/>
                  <a:gd name="T59" fmla="*/ 0 h 601"/>
                  <a:gd name="T60" fmla="*/ 0 w 351"/>
                  <a:gd name="T61" fmla="*/ 0 h 601"/>
                  <a:gd name="T62" fmla="*/ 0 w 351"/>
                  <a:gd name="T63" fmla="*/ 0 h 601"/>
                  <a:gd name="T64" fmla="*/ 0 w 351"/>
                  <a:gd name="T65" fmla="*/ 0 h 601"/>
                  <a:gd name="T66" fmla="*/ 0 w 351"/>
                  <a:gd name="T67" fmla="*/ 0 h 601"/>
                  <a:gd name="T68" fmla="*/ 0 w 351"/>
                  <a:gd name="T69" fmla="*/ 0 h 601"/>
                  <a:gd name="T70" fmla="*/ 0 w 351"/>
                  <a:gd name="T71" fmla="*/ 0 h 601"/>
                  <a:gd name="T72" fmla="*/ 0 w 351"/>
                  <a:gd name="T73" fmla="*/ 0 h 601"/>
                  <a:gd name="T74" fmla="*/ 0 w 351"/>
                  <a:gd name="T75" fmla="*/ 0 h 601"/>
                  <a:gd name="T76" fmla="*/ 0 w 351"/>
                  <a:gd name="T77" fmla="*/ 0 h 601"/>
                  <a:gd name="T78" fmla="*/ 0 w 351"/>
                  <a:gd name="T79" fmla="*/ 0 h 601"/>
                  <a:gd name="T80" fmla="*/ 0 w 351"/>
                  <a:gd name="T81" fmla="*/ 0 h 60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0" name="Freeform 202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>
                  <a:gd name="T0" fmla="*/ 0 w 2164"/>
                  <a:gd name="T1" fmla="*/ 0 h 1979"/>
                  <a:gd name="T2" fmla="*/ 0 w 2164"/>
                  <a:gd name="T3" fmla="*/ 0 h 1979"/>
                  <a:gd name="T4" fmla="*/ 0 w 2164"/>
                  <a:gd name="T5" fmla="*/ 0 h 1979"/>
                  <a:gd name="T6" fmla="*/ 0 w 2164"/>
                  <a:gd name="T7" fmla="*/ 0 h 1979"/>
                  <a:gd name="T8" fmla="*/ 0 w 2164"/>
                  <a:gd name="T9" fmla="*/ 0 h 1979"/>
                  <a:gd name="T10" fmla="*/ 0 w 2164"/>
                  <a:gd name="T11" fmla="*/ 0 h 1979"/>
                  <a:gd name="T12" fmla="*/ 0 w 2164"/>
                  <a:gd name="T13" fmla="*/ 0 h 1979"/>
                  <a:gd name="T14" fmla="*/ 0 w 2164"/>
                  <a:gd name="T15" fmla="*/ 0 h 1979"/>
                  <a:gd name="T16" fmla="*/ 0 w 2164"/>
                  <a:gd name="T17" fmla="*/ 0 h 1979"/>
                  <a:gd name="T18" fmla="*/ 1 w 2164"/>
                  <a:gd name="T19" fmla="*/ 0 h 1979"/>
                  <a:gd name="T20" fmla="*/ 1 w 2164"/>
                  <a:gd name="T21" fmla="*/ 0 h 1979"/>
                  <a:gd name="T22" fmla="*/ 1 w 2164"/>
                  <a:gd name="T23" fmla="*/ 0 h 1979"/>
                  <a:gd name="T24" fmla="*/ 1 w 2164"/>
                  <a:gd name="T25" fmla="*/ 0 h 1979"/>
                  <a:gd name="T26" fmla="*/ 1 w 2164"/>
                  <a:gd name="T27" fmla="*/ 0 h 1979"/>
                  <a:gd name="T28" fmla="*/ 1 w 2164"/>
                  <a:gd name="T29" fmla="*/ 0 h 1979"/>
                  <a:gd name="T30" fmla="*/ 1 w 2164"/>
                  <a:gd name="T31" fmla="*/ 0 h 1979"/>
                  <a:gd name="T32" fmla="*/ 1 w 2164"/>
                  <a:gd name="T33" fmla="*/ 0 h 1979"/>
                  <a:gd name="T34" fmla="*/ 1 w 2164"/>
                  <a:gd name="T35" fmla="*/ 0 h 1979"/>
                  <a:gd name="T36" fmla="*/ 1 w 2164"/>
                  <a:gd name="T37" fmla="*/ 0 h 1979"/>
                  <a:gd name="T38" fmla="*/ 1 w 2164"/>
                  <a:gd name="T39" fmla="*/ 0 h 1979"/>
                  <a:gd name="T40" fmla="*/ 1 w 2164"/>
                  <a:gd name="T41" fmla="*/ 1 h 1979"/>
                  <a:gd name="T42" fmla="*/ 1 w 2164"/>
                  <a:gd name="T43" fmla="*/ 1 h 1979"/>
                  <a:gd name="T44" fmla="*/ 1 w 2164"/>
                  <a:gd name="T45" fmla="*/ 1 h 1979"/>
                  <a:gd name="T46" fmla="*/ 1 w 2164"/>
                  <a:gd name="T47" fmla="*/ 1 h 1979"/>
                  <a:gd name="T48" fmla="*/ 1 w 2164"/>
                  <a:gd name="T49" fmla="*/ 1 h 1979"/>
                  <a:gd name="T50" fmla="*/ 1 w 2164"/>
                  <a:gd name="T51" fmla="*/ 1 h 1979"/>
                  <a:gd name="T52" fmla="*/ 0 w 2164"/>
                  <a:gd name="T53" fmla="*/ 1 h 1979"/>
                  <a:gd name="T54" fmla="*/ 0 w 2164"/>
                  <a:gd name="T55" fmla="*/ 1 h 1979"/>
                  <a:gd name="T56" fmla="*/ 0 w 2164"/>
                  <a:gd name="T57" fmla="*/ 1 h 1979"/>
                  <a:gd name="T58" fmla="*/ 0 w 2164"/>
                  <a:gd name="T59" fmla="*/ 1 h 1979"/>
                  <a:gd name="T60" fmla="*/ 0 w 2164"/>
                  <a:gd name="T61" fmla="*/ 1 h 1979"/>
                  <a:gd name="T62" fmla="*/ 0 w 2164"/>
                  <a:gd name="T63" fmla="*/ 1 h 1979"/>
                  <a:gd name="T64" fmla="*/ 0 w 2164"/>
                  <a:gd name="T65" fmla="*/ 1 h 1979"/>
                  <a:gd name="T66" fmla="*/ 0 w 2164"/>
                  <a:gd name="T67" fmla="*/ 1 h 1979"/>
                  <a:gd name="T68" fmla="*/ 0 w 2164"/>
                  <a:gd name="T69" fmla="*/ 1 h 1979"/>
                  <a:gd name="T70" fmla="*/ 0 w 2164"/>
                  <a:gd name="T71" fmla="*/ 1 h 1979"/>
                  <a:gd name="T72" fmla="*/ 0 w 2164"/>
                  <a:gd name="T73" fmla="*/ 1 h 1979"/>
                  <a:gd name="T74" fmla="*/ 0 w 2164"/>
                  <a:gd name="T75" fmla="*/ 1 h 1979"/>
                  <a:gd name="T76" fmla="*/ 0 w 2164"/>
                  <a:gd name="T77" fmla="*/ 1 h 1979"/>
                  <a:gd name="T78" fmla="*/ 0 w 2164"/>
                  <a:gd name="T79" fmla="*/ 1 h 1979"/>
                  <a:gd name="T80" fmla="*/ 0 w 2164"/>
                  <a:gd name="T81" fmla="*/ 1 h 1979"/>
                  <a:gd name="T82" fmla="*/ 0 w 2164"/>
                  <a:gd name="T83" fmla="*/ 1 h 1979"/>
                  <a:gd name="T84" fmla="*/ 0 w 2164"/>
                  <a:gd name="T85" fmla="*/ 0 h 1979"/>
                  <a:gd name="T86" fmla="*/ 0 w 2164"/>
                  <a:gd name="T87" fmla="*/ 0 h 1979"/>
                  <a:gd name="T88" fmla="*/ 0 w 2164"/>
                  <a:gd name="T89" fmla="*/ 0 h 1979"/>
                  <a:gd name="T90" fmla="*/ 0 w 2164"/>
                  <a:gd name="T91" fmla="*/ 0 h 1979"/>
                  <a:gd name="T92" fmla="*/ 0 w 2164"/>
                  <a:gd name="T93" fmla="*/ 0 h 19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1" name="Freeform 203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>
                  <a:gd name="T0" fmla="*/ 0 w 1244"/>
                  <a:gd name="T1" fmla="*/ 0 h 930"/>
                  <a:gd name="T2" fmla="*/ 0 w 1244"/>
                  <a:gd name="T3" fmla="*/ 0 h 930"/>
                  <a:gd name="T4" fmla="*/ 0 w 1244"/>
                  <a:gd name="T5" fmla="*/ 0 h 930"/>
                  <a:gd name="T6" fmla="*/ 0 w 1244"/>
                  <a:gd name="T7" fmla="*/ 0 h 930"/>
                  <a:gd name="T8" fmla="*/ 0 w 1244"/>
                  <a:gd name="T9" fmla="*/ 0 h 9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2" name="Freeform 204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>
                  <a:gd name="T0" fmla="*/ 0 w 952"/>
                  <a:gd name="T1" fmla="*/ 0 h 366"/>
                  <a:gd name="T2" fmla="*/ 0 w 952"/>
                  <a:gd name="T3" fmla="*/ 0 h 366"/>
                  <a:gd name="T4" fmla="*/ 0 w 952"/>
                  <a:gd name="T5" fmla="*/ 0 h 366"/>
                  <a:gd name="T6" fmla="*/ 0 w 952"/>
                  <a:gd name="T7" fmla="*/ 0 h 366"/>
                  <a:gd name="T8" fmla="*/ 0 w 952"/>
                  <a:gd name="T9" fmla="*/ 0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3" name="Freeform 205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>
                  <a:gd name="T0" fmla="*/ 0 w 1259"/>
                  <a:gd name="T1" fmla="*/ 0 h 337"/>
                  <a:gd name="T2" fmla="*/ 0 w 1259"/>
                  <a:gd name="T3" fmla="*/ 0 h 337"/>
                  <a:gd name="T4" fmla="*/ 0 w 1259"/>
                  <a:gd name="T5" fmla="*/ 0 h 337"/>
                  <a:gd name="T6" fmla="*/ 0 w 1259"/>
                  <a:gd name="T7" fmla="*/ 0 h 337"/>
                  <a:gd name="T8" fmla="*/ 0 w 1259"/>
                  <a:gd name="T9" fmla="*/ 0 h 3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4" name="Freeform 206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>
                  <a:gd name="T0" fmla="*/ 0 w 1265"/>
                  <a:gd name="T1" fmla="*/ 0 h 342"/>
                  <a:gd name="T2" fmla="*/ 0 w 1265"/>
                  <a:gd name="T3" fmla="*/ 0 h 342"/>
                  <a:gd name="T4" fmla="*/ 0 w 1265"/>
                  <a:gd name="T5" fmla="*/ 0 h 342"/>
                  <a:gd name="T6" fmla="*/ 0 w 1265"/>
                  <a:gd name="T7" fmla="*/ 0 h 342"/>
                  <a:gd name="T8" fmla="*/ 0 w 1265"/>
                  <a:gd name="T9" fmla="*/ 0 h 3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5" name="Freeform 207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>
                  <a:gd name="T0" fmla="*/ 0 w 1264"/>
                  <a:gd name="T1" fmla="*/ 0 h 344"/>
                  <a:gd name="T2" fmla="*/ 0 w 1264"/>
                  <a:gd name="T3" fmla="*/ 0 h 344"/>
                  <a:gd name="T4" fmla="*/ 0 w 1264"/>
                  <a:gd name="T5" fmla="*/ 0 h 344"/>
                  <a:gd name="T6" fmla="*/ 0 w 1264"/>
                  <a:gd name="T7" fmla="*/ 0 h 344"/>
                  <a:gd name="T8" fmla="*/ 0 w 1264"/>
                  <a:gd name="T9" fmla="*/ 0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6" name="Freeform 208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>
                  <a:gd name="T0" fmla="*/ 0 w 190"/>
                  <a:gd name="T1" fmla="*/ 0 h 79"/>
                  <a:gd name="T2" fmla="*/ 0 w 190"/>
                  <a:gd name="T3" fmla="*/ 0 h 79"/>
                  <a:gd name="T4" fmla="*/ 0 w 190"/>
                  <a:gd name="T5" fmla="*/ 0 h 79"/>
                  <a:gd name="T6" fmla="*/ 0 w 190"/>
                  <a:gd name="T7" fmla="*/ 0 h 79"/>
                  <a:gd name="T8" fmla="*/ 0 w 190"/>
                  <a:gd name="T9" fmla="*/ 0 h 79"/>
                  <a:gd name="T10" fmla="*/ 0 w 190"/>
                  <a:gd name="T11" fmla="*/ 0 h 79"/>
                  <a:gd name="T12" fmla="*/ 0 w 190"/>
                  <a:gd name="T13" fmla="*/ 0 h 79"/>
                  <a:gd name="T14" fmla="*/ 0 w 190"/>
                  <a:gd name="T15" fmla="*/ 0 h 79"/>
                  <a:gd name="T16" fmla="*/ 0 w 190"/>
                  <a:gd name="T17" fmla="*/ 0 h 79"/>
                  <a:gd name="T18" fmla="*/ 0 w 190"/>
                  <a:gd name="T19" fmla="*/ 0 h 79"/>
                  <a:gd name="T20" fmla="*/ 0 w 190"/>
                  <a:gd name="T21" fmla="*/ 0 h 79"/>
                  <a:gd name="T22" fmla="*/ 0 w 190"/>
                  <a:gd name="T23" fmla="*/ 0 h 79"/>
                  <a:gd name="T24" fmla="*/ 0 w 190"/>
                  <a:gd name="T25" fmla="*/ 0 h 79"/>
                  <a:gd name="T26" fmla="*/ 0 w 190"/>
                  <a:gd name="T27" fmla="*/ 0 h 79"/>
                  <a:gd name="T28" fmla="*/ 0 w 190"/>
                  <a:gd name="T29" fmla="*/ 0 h 79"/>
                  <a:gd name="T30" fmla="*/ 0 w 190"/>
                  <a:gd name="T31" fmla="*/ 0 h 79"/>
                  <a:gd name="T32" fmla="*/ 0 w 190"/>
                  <a:gd name="T33" fmla="*/ 0 h 79"/>
                  <a:gd name="T34" fmla="*/ 0 w 190"/>
                  <a:gd name="T35" fmla="*/ 0 h 79"/>
                  <a:gd name="T36" fmla="*/ 0 w 190"/>
                  <a:gd name="T37" fmla="*/ 0 h 79"/>
                  <a:gd name="T38" fmla="*/ 0 w 190"/>
                  <a:gd name="T39" fmla="*/ 0 h 79"/>
                  <a:gd name="T40" fmla="*/ 0 w 190"/>
                  <a:gd name="T41" fmla="*/ 0 h 79"/>
                  <a:gd name="T42" fmla="*/ 0 w 190"/>
                  <a:gd name="T43" fmla="*/ 0 h 79"/>
                  <a:gd name="T44" fmla="*/ 0 w 190"/>
                  <a:gd name="T45" fmla="*/ 0 h 79"/>
                  <a:gd name="T46" fmla="*/ 0 w 190"/>
                  <a:gd name="T47" fmla="*/ 0 h 79"/>
                  <a:gd name="T48" fmla="*/ 0 w 190"/>
                  <a:gd name="T49" fmla="*/ 0 h 79"/>
                  <a:gd name="T50" fmla="*/ 0 w 190"/>
                  <a:gd name="T51" fmla="*/ 0 h 79"/>
                  <a:gd name="T52" fmla="*/ 0 w 190"/>
                  <a:gd name="T53" fmla="*/ 0 h 79"/>
                  <a:gd name="T54" fmla="*/ 0 w 190"/>
                  <a:gd name="T55" fmla="*/ 0 h 79"/>
                  <a:gd name="T56" fmla="*/ 0 w 190"/>
                  <a:gd name="T57" fmla="*/ 0 h 79"/>
                  <a:gd name="T58" fmla="*/ 0 w 190"/>
                  <a:gd name="T59" fmla="*/ 0 h 79"/>
                  <a:gd name="T60" fmla="*/ 0 w 190"/>
                  <a:gd name="T61" fmla="*/ 0 h 79"/>
                  <a:gd name="T62" fmla="*/ 0 w 190"/>
                  <a:gd name="T63" fmla="*/ 0 h 79"/>
                  <a:gd name="T64" fmla="*/ 0 w 190"/>
                  <a:gd name="T65" fmla="*/ 0 h 7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7" name="Freeform 209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>
                  <a:gd name="T0" fmla="*/ 0 w 107"/>
                  <a:gd name="T1" fmla="*/ 0 h 63"/>
                  <a:gd name="T2" fmla="*/ 0 w 107"/>
                  <a:gd name="T3" fmla="*/ 0 h 63"/>
                  <a:gd name="T4" fmla="*/ 0 w 107"/>
                  <a:gd name="T5" fmla="*/ 0 h 63"/>
                  <a:gd name="T6" fmla="*/ 0 w 107"/>
                  <a:gd name="T7" fmla="*/ 0 h 63"/>
                  <a:gd name="T8" fmla="*/ 0 w 107"/>
                  <a:gd name="T9" fmla="*/ 0 h 63"/>
                  <a:gd name="T10" fmla="*/ 0 w 107"/>
                  <a:gd name="T11" fmla="*/ 0 h 63"/>
                  <a:gd name="T12" fmla="*/ 0 w 107"/>
                  <a:gd name="T13" fmla="*/ 0 h 63"/>
                  <a:gd name="T14" fmla="*/ 0 w 107"/>
                  <a:gd name="T15" fmla="*/ 0 h 63"/>
                  <a:gd name="T16" fmla="*/ 0 w 107"/>
                  <a:gd name="T17" fmla="*/ 0 h 63"/>
                  <a:gd name="T18" fmla="*/ 0 w 107"/>
                  <a:gd name="T19" fmla="*/ 0 h 63"/>
                  <a:gd name="T20" fmla="*/ 0 w 107"/>
                  <a:gd name="T21" fmla="*/ 0 h 63"/>
                  <a:gd name="T22" fmla="*/ 0 w 107"/>
                  <a:gd name="T23" fmla="*/ 0 h 63"/>
                  <a:gd name="T24" fmla="*/ 0 w 107"/>
                  <a:gd name="T25" fmla="*/ 0 h 63"/>
                  <a:gd name="T26" fmla="*/ 0 w 107"/>
                  <a:gd name="T27" fmla="*/ 0 h 63"/>
                  <a:gd name="T28" fmla="*/ 0 w 107"/>
                  <a:gd name="T29" fmla="*/ 0 h 63"/>
                  <a:gd name="T30" fmla="*/ 0 w 107"/>
                  <a:gd name="T31" fmla="*/ 0 h 63"/>
                  <a:gd name="T32" fmla="*/ 0 w 107"/>
                  <a:gd name="T33" fmla="*/ 0 h 63"/>
                  <a:gd name="T34" fmla="*/ 0 w 107"/>
                  <a:gd name="T35" fmla="*/ 0 h 63"/>
                  <a:gd name="T36" fmla="*/ 0 w 107"/>
                  <a:gd name="T37" fmla="*/ 0 h 63"/>
                  <a:gd name="T38" fmla="*/ 0 w 107"/>
                  <a:gd name="T39" fmla="*/ 0 h 63"/>
                  <a:gd name="T40" fmla="*/ 0 w 107"/>
                  <a:gd name="T41" fmla="*/ 0 h 63"/>
                  <a:gd name="T42" fmla="*/ 0 w 107"/>
                  <a:gd name="T43" fmla="*/ 0 h 63"/>
                  <a:gd name="T44" fmla="*/ 0 w 107"/>
                  <a:gd name="T45" fmla="*/ 0 h 63"/>
                  <a:gd name="T46" fmla="*/ 0 w 107"/>
                  <a:gd name="T47" fmla="*/ 0 h 63"/>
                  <a:gd name="T48" fmla="*/ 0 w 107"/>
                  <a:gd name="T49" fmla="*/ 0 h 63"/>
                  <a:gd name="T50" fmla="*/ 0 w 107"/>
                  <a:gd name="T51" fmla="*/ 0 h 63"/>
                  <a:gd name="T52" fmla="*/ 0 w 107"/>
                  <a:gd name="T53" fmla="*/ 0 h 63"/>
                  <a:gd name="T54" fmla="*/ 0 w 107"/>
                  <a:gd name="T55" fmla="*/ 0 h 63"/>
                  <a:gd name="T56" fmla="*/ 0 w 107"/>
                  <a:gd name="T57" fmla="*/ 0 h 63"/>
                  <a:gd name="T58" fmla="*/ 0 w 107"/>
                  <a:gd name="T59" fmla="*/ 0 h 63"/>
                  <a:gd name="T60" fmla="*/ 0 w 107"/>
                  <a:gd name="T61" fmla="*/ 0 h 63"/>
                  <a:gd name="T62" fmla="*/ 0 w 107"/>
                  <a:gd name="T63" fmla="*/ 0 h 63"/>
                  <a:gd name="T64" fmla="*/ 0 w 107"/>
                  <a:gd name="T65" fmla="*/ 0 h 6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8" name="Freeform 210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>
                  <a:gd name="T0" fmla="*/ 0 w 1469"/>
                  <a:gd name="T1" fmla="*/ 0 h 525"/>
                  <a:gd name="T2" fmla="*/ 0 w 1469"/>
                  <a:gd name="T3" fmla="*/ 0 h 525"/>
                  <a:gd name="T4" fmla="*/ 0 w 1469"/>
                  <a:gd name="T5" fmla="*/ 0 h 525"/>
                  <a:gd name="T6" fmla="*/ 0 w 1469"/>
                  <a:gd name="T7" fmla="*/ 0 h 525"/>
                  <a:gd name="T8" fmla="*/ 0 w 1469"/>
                  <a:gd name="T9" fmla="*/ 0 h 525"/>
                  <a:gd name="T10" fmla="*/ 0 w 1469"/>
                  <a:gd name="T11" fmla="*/ 0 h 525"/>
                  <a:gd name="T12" fmla="*/ 0 w 1469"/>
                  <a:gd name="T13" fmla="*/ 0 h 525"/>
                  <a:gd name="T14" fmla="*/ 0 w 1469"/>
                  <a:gd name="T15" fmla="*/ 0 h 525"/>
                  <a:gd name="T16" fmla="*/ 0 w 1469"/>
                  <a:gd name="T17" fmla="*/ 0 h 525"/>
                  <a:gd name="T18" fmla="*/ 0 w 1469"/>
                  <a:gd name="T19" fmla="*/ 0 h 525"/>
                  <a:gd name="T20" fmla="*/ 0 w 1469"/>
                  <a:gd name="T21" fmla="*/ 0 h 525"/>
                  <a:gd name="T22" fmla="*/ 0 w 1469"/>
                  <a:gd name="T23" fmla="*/ 0 h 525"/>
                  <a:gd name="T24" fmla="*/ 0 w 1469"/>
                  <a:gd name="T25" fmla="*/ 0 h 525"/>
                  <a:gd name="T26" fmla="*/ 0 w 1469"/>
                  <a:gd name="T27" fmla="*/ 0 h 525"/>
                  <a:gd name="T28" fmla="*/ 0 w 1469"/>
                  <a:gd name="T29" fmla="*/ 0 h 525"/>
                  <a:gd name="T30" fmla="*/ 0 w 1469"/>
                  <a:gd name="T31" fmla="*/ 0 h 525"/>
                  <a:gd name="T32" fmla="*/ 0 w 1469"/>
                  <a:gd name="T33" fmla="*/ 0 h 525"/>
                  <a:gd name="T34" fmla="*/ 0 w 1469"/>
                  <a:gd name="T35" fmla="*/ 0 h 525"/>
                  <a:gd name="T36" fmla="*/ 0 w 1469"/>
                  <a:gd name="T37" fmla="*/ 0 h 525"/>
                  <a:gd name="T38" fmla="*/ 0 w 1469"/>
                  <a:gd name="T39" fmla="*/ 0 h 525"/>
                  <a:gd name="T40" fmla="*/ 0 w 1469"/>
                  <a:gd name="T41" fmla="*/ 0 h 525"/>
                  <a:gd name="T42" fmla="*/ 0 w 1469"/>
                  <a:gd name="T43" fmla="*/ 0 h 525"/>
                  <a:gd name="T44" fmla="*/ 0 w 1469"/>
                  <a:gd name="T45" fmla="*/ 0 h 525"/>
                  <a:gd name="T46" fmla="*/ 0 w 1469"/>
                  <a:gd name="T47" fmla="*/ 0 h 525"/>
                  <a:gd name="T48" fmla="*/ 0 w 1469"/>
                  <a:gd name="T49" fmla="*/ 0 h 525"/>
                  <a:gd name="T50" fmla="*/ 0 w 1469"/>
                  <a:gd name="T51" fmla="*/ 0 h 525"/>
                  <a:gd name="T52" fmla="*/ 0 w 1469"/>
                  <a:gd name="T53" fmla="*/ 0 h 525"/>
                  <a:gd name="T54" fmla="*/ 0 w 1469"/>
                  <a:gd name="T55" fmla="*/ 0 h 525"/>
                  <a:gd name="T56" fmla="*/ 0 w 1469"/>
                  <a:gd name="T57" fmla="*/ 0 h 525"/>
                  <a:gd name="T58" fmla="*/ 0 w 1469"/>
                  <a:gd name="T59" fmla="*/ 0 h 525"/>
                  <a:gd name="T60" fmla="*/ 0 w 1469"/>
                  <a:gd name="T61" fmla="*/ 0 h 525"/>
                  <a:gd name="T62" fmla="*/ 0 w 1469"/>
                  <a:gd name="T63" fmla="*/ 0 h 525"/>
                  <a:gd name="T64" fmla="*/ 0 w 1469"/>
                  <a:gd name="T65" fmla="*/ 0 h 525"/>
                  <a:gd name="T66" fmla="*/ 0 w 1469"/>
                  <a:gd name="T67" fmla="*/ 0 h 525"/>
                  <a:gd name="T68" fmla="*/ 0 w 1469"/>
                  <a:gd name="T69" fmla="*/ 0 h 525"/>
                  <a:gd name="T70" fmla="*/ 0 w 1469"/>
                  <a:gd name="T71" fmla="*/ 0 h 525"/>
                  <a:gd name="T72" fmla="*/ 0 w 1469"/>
                  <a:gd name="T73" fmla="*/ 0 h 525"/>
                  <a:gd name="T74" fmla="*/ 0 w 1469"/>
                  <a:gd name="T75" fmla="*/ 0 h 525"/>
                  <a:gd name="T76" fmla="*/ 0 w 1469"/>
                  <a:gd name="T77" fmla="*/ 0 h 525"/>
                  <a:gd name="T78" fmla="*/ 0 w 1469"/>
                  <a:gd name="T79" fmla="*/ 0 h 52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9" name="Freeform 211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>
                  <a:gd name="T0" fmla="*/ 0 w 170"/>
                  <a:gd name="T1" fmla="*/ 0 h 120"/>
                  <a:gd name="T2" fmla="*/ 0 w 170"/>
                  <a:gd name="T3" fmla="*/ 0 h 120"/>
                  <a:gd name="T4" fmla="*/ 0 w 170"/>
                  <a:gd name="T5" fmla="*/ 0 h 120"/>
                  <a:gd name="T6" fmla="*/ 0 w 170"/>
                  <a:gd name="T7" fmla="*/ 0 h 120"/>
                  <a:gd name="T8" fmla="*/ 0 w 170"/>
                  <a:gd name="T9" fmla="*/ 0 h 120"/>
                  <a:gd name="T10" fmla="*/ 0 w 170"/>
                  <a:gd name="T11" fmla="*/ 0 h 120"/>
                  <a:gd name="T12" fmla="*/ 0 w 170"/>
                  <a:gd name="T13" fmla="*/ 0 h 120"/>
                  <a:gd name="T14" fmla="*/ 0 w 170"/>
                  <a:gd name="T15" fmla="*/ 0 h 120"/>
                  <a:gd name="T16" fmla="*/ 0 w 170"/>
                  <a:gd name="T17" fmla="*/ 0 h 120"/>
                  <a:gd name="T18" fmla="*/ 0 w 170"/>
                  <a:gd name="T19" fmla="*/ 0 h 120"/>
                  <a:gd name="T20" fmla="*/ 0 w 170"/>
                  <a:gd name="T21" fmla="*/ 0 h 120"/>
                  <a:gd name="T22" fmla="*/ 0 w 170"/>
                  <a:gd name="T23" fmla="*/ 0 h 120"/>
                  <a:gd name="T24" fmla="*/ 0 w 170"/>
                  <a:gd name="T25" fmla="*/ 0 h 120"/>
                  <a:gd name="T26" fmla="*/ 0 w 170"/>
                  <a:gd name="T27" fmla="*/ 0 h 120"/>
                  <a:gd name="T28" fmla="*/ 0 w 170"/>
                  <a:gd name="T29" fmla="*/ 0 h 120"/>
                  <a:gd name="T30" fmla="*/ 0 w 170"/>
                  <a:gd name="T31" fmla="*/ 0 h 120"/>
                  <a:gd name="T32" fmla="*/ 0 w 170"/>
                  <a:gd name="T33" fmla="*/ 0 h 120"/>
                  <a:gd name="T34" fmla="*/ 0 w 170"/>
                  <a:gd name="T35" fmla="*/ 0 h 120"/>
                  <a:gd name="T36" fmla="*/ 0 w 170"/>
                  <a:gd name="T37" fmla="*/ 0 h 1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0" name="Freeform 212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>
                  <a:gd name="T0" fmla="*/ 0 w 170"/>
                  <a:gd name="T1" fmla="*/ 0 h 119"/>
                  <a:gd name="T2" fmla="*/ 0 w 170"/>
                  <a:gd name="T3" fmla="*/ 0 h 119"/>
                  <a:gd name="T4" fmla="*/ 0 w 170"/>
                  <a:gd name="T5" fmla="*/ 0 h 119"/>
                  <a:gd name="T6" fmla="*/ 0 w 170"/>
                  <a:gd name="T7" fmla="*/ 0 h 119"/>
                  <a:gd name="T8" fmla="*/ 0 w 170"/>
                  <a:gd name="T9" fmla="*/ 0 h 119"/>
                  <a:gd name="T10" fmla="*/ 0 w 170"/>
                  <a:gd name="T11" fmla="*/ 0 h 119"/>
                  <a:gd name="T12" fmla="*/ 0 w 170"/>
                  <a:gd name="T13" fmla="*/ 0 h 119"/>
                  <a:gd name="T14" fmla="*/ 0 w 170"/>
                  <a:gd name="T15" fmla="*/ 0 h 119"/>
                  <a:gd name="T16" fmla="*/ 0 w 170"/>
                  <a:gd name="T17" fmla="*/ 0 h 119"/>
                  <a:gd name="T18" fmla="*/ 0 w 170"/>
                  <a:gd name="T19" fmla="*/ 0 h 119"/>
                  <a:gd name="T20" fmla="*/ 0 w 170"/>
                  <a:gd name="T21" fmla="*/ 0 h 119"/>
                  <a:gd name="T22" fmla="*/ 0 w 170"/>
                  <a:gd name="T23" fmla="*/ 0 h 119"/>
                  <a:gd name="T24" fmla="*/ 0 w 170"/>
                  <a:gd name="T25" fmla="*/ 0 h 119"/>
                  <a:gd name="T26" fmla="*/ 0 w 170"/>
                  <a:gd name="T27" fmla="*/ 0 h 119"/>
                  <a:gd name="T28" fmla="*/ 0 w 170"/>
                  <a:gd name="T29" fmla="*/ 0 h 119"/>
                  <a:gd name="T30" fmla="*/ 0 w 170"/>
                  <a:gd name="T31" fmla="*/ 0 h 119"/>
                  <a:gd name="T32" fmla="*/ 0 w 170"/>
                  <a:gd name="T33" fmla="*/ 0 h 119"/>
                  <a:gd name="T34" fmla="*/ 0 w 170"/>
                  <a:gd name="T35" fmla="*/ 0 h 119"/>
                  <a:gd name="T36" fmla="*/ 0 w 170"/>
                  <a:gd name="T37" fmla="*/ 0 h 11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1" name="Freeform 213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>
                  <a:gd name="T0" fmla="*/ 0 w 730"/>
                  <a:gd name="T1" fmla="*/ 0 h 200"/>
                  <a:gd name="T2" fmla="*/ 0 w 730"/>
                  <a:gd name="T3" fmla="*/ 0 h 200"/>
                  <a:gd name="T4" fmla="*/ 0 w 730"/>
                  <a:gd name="T5" fmla="*/ 0 h 200"/>
                  <a:gd name="T6" fmla="*/ 0 w 730"/>
                  <a:gd name="T7" fmla="*/ 0 h 200"/>
                  <a:gd name="T8" fmla="*/ 0 w 730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2" name="Freeform 214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>
                  <a:gd name="T0" fmla="*/ 0 w 703"/>
                  <a:gd name="T1" fmla="*/ 0 h 187"/>
                  <a:gd name="T2" fmla="*/ 0 w 703"/>
                  <a:gd name="T3" fmla="*/ 0 h 187"/>
                  <a:gd name="T4" fmla="*/ 0 w 703"/>
                  <a:gd name="T5" fmla="*/ 0 h 187"/>
                  <a:gd name="T6" fmla="*/ 0 w 703"/>
                  <a:gd name="T7" fmla="*/ 0 h 187"/>
                  <a:gd name="T8" fmla="*/ 0 w 703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3" name="Freeform 215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>
                  <a:gd name="T0" fmla="*/ 0 w 424"/>
                  <a:gd name="T1" fmla="*/ 0 h 508"/>
                  <a:gd name="T2" fmla="*/ 0 w 424"/>
                  <a:gd name="T3" fmla="*/ 0 h 508"/>
                  <a:gd name="T4" fmla="*/ 0 w 424"/>
                  <a:gd name="T5" fmla="*/ 0 h 508"/>
                  <a:gd name="T6" fmla="*/ 0 w 424"/>
                  <a:gd name="T7" fmla="*/ 0 h 508"/>
                  <a:gd name="T8" fmla="*/ 0 w 424"/>
                  <a:gd name="T9" fmla="*/ 0 h 508"/>
                  <a:gd name="T10" fmla="*/ 0 w 424"/>
                  <a:gd name="T11" fmla="*/ 0 h 508"/>
                  <a:gd name="T12" fmla="*/ 0 w 424"/>
                  <a:gd name="T13" fmla="*/ 0 h 508"/>
                  <a:gd name="T14" fmla="*/ 0 w 424"/>
                  <a:gd name="T15" fmla="*/ 0 h 5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4" name="Freeform 216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>
                  <a:gd name="T0" fmla="*/ 0 w 1186"/>
                  <a:gd name="T1" fmla="*/ 0 h 245"/>
                  <a:gd name="T2" fmla="*/ 0 w 1186"/>
                  <a:gd name="T3" fmla="*/ 0 h 245"/>
                  <a:gd name="T4" fmla="*/ 0 w 1186"/>
                  <a:gd name="T5" fmla="*/ 0 h 245"/>
                  <a:gd name="T6" fmla="*/ 0 w 1186"/>
                  <a:gd name="T7" fmla="*/ 0 h 245"/>
                  <a:gd name="T8" fmla="*/ 0 w 1186"/>
                  <a:gd name="T9" fmla="*/ 0 h 245"/>
                  <a:gd name="T10" fmla="*/ 0 w 1186"/>
                  <a:gd name="T11" fmla="*/ 0 h 245"/>
                  <a:gd name="T12" fmla="*/ 0 w 1186"/>
                  <a:gd name="T13" fmla="*/ 0 h 245"/>
                  <a:gd name="T14" fmla="*/ 0 w 1186"/>
                  <a:gd name="T15" fmla="*/ 0 h 245"/>
                  <a:gd name="T16" fmla="*/ 0 w 1186"/>
                  <a:gd name="T17" fmla="*/ 0 h 245"/>
                  <a:gd name="T18" fmla="*/ 0 w 1186"/>
                  <a:gd name="T19" fmla="*/ 0 h 245"/>
                  <a:gd name="T20" fmla="*/ 0 w 1186"/>
                  <a:gd name="T21" fmla="*/ 0 h 245"/>
                  <a:gd name="T22" fmla="*/ 0 w 1186"/>
                  <a:gd name="T23" fmla="*/ 0 h 245"/>
                  <a:gd name="T24" fmla="*/ 0 w 1186"/>
                  <a:gd name="T25" fmla="*/ 0 h 245"/>
                  <a:gd name="T26" fmla="*/ 0 w 1186"/>
                  <a:gd name="T27" fmla="*/ 0 h 245"/>
                  <a:gd name="T28" fmla="*/ 0 w 1186"/>
                  <a:gd name="T29" fmla="*/ 0 h 245"/>
                  <a:gd name="T30" fmla="*/ 0 w 1186"/>
                  <a:gd name="T31" fmla="*/ 0 h 245"/>
                  <a:gd name="T32" fmla="*/ 0 w 1186"/>
                  <a:gd name="T33" fmla="*/ 0 h 245"/>
                  <a:gd name="T34" fmla="*/ 0 w 1186"/>
                  <a:gd name="T35" fmla="*/ 0 h 245"/>
                  <a:gd name="T36" fmla="*/ 0 w 1186"/>
                  <a:gd name="T37" fmla="*/ 0 h 245"/>
                  <a:gd name="T38" fmla="*/ 0 w 1186"/>
                  <a:gd name="T39" fmla="*/ 0 h 245"/>
                  <a:gd name="T40" fmla="*/ 0 w 1186"/>
                  <a:gd name="T41" fmla="*/ 0 h 245"/>
                  <a:gd name="T42" fmla="*/ 0 w 1186"/>
                  <a:gd name="T43" fmla="*/ 0 h 245"/>
                  <a:gd name="T44" fmla="*/ 0 w 1186"/>
                  <a:gd name="T45" fmla="*/ 0 h 245"/>
                  <a:gd name="T46" fmla="*/ 0 w 1186"/>
                  <a:gd name="T47" fmla="*/ 0 h 245"/>
                  <a:gd name="T48" fmla="*/ 0 w 1186"/>
                  <a:gd name="T49" fmla="*/ 0 h 245"/>
                  <a:gd name="T50" fmla="*/ 0 w 1186"/>
                  <a:gd name="T51" fmla="*/ 0 h 245"/>
                  <a:gd name="T52" fmla="*/ 0 w 1186"/>
                  <a:gd name="T53" fmla="*/ 0 h 245"/>
                  <a:gd name="T54" fmla="*/ 0 w 1186"/>
                  <a:gd name="T55" fmla="*/ 0 h 245"/>
                  <a:gd name="T56" fmla="*/ 0 w 1186"/>
                  <a:gd name="T57" fmla="*/ 0 h 245"/>
                  <a:gd name="T58" fmla="*/ 0 w 1186"/>
                  <a:gd name="T59" fmla="*/ 0 h 245"/>
                  <a:gd name="T60" fmla="*/ 0 w 1186"/>
                  <a:gd name="T61" fmla="*/ 0 h 245"/>
                  <a:gd name="T62" fmla="*/ 0 w 1186"/>
                  <a:gd name="T63" fmla="*/ 0 h 245"/>
                  <a:gd name="T64" fmla="*/ 0 w 1186"/>
                  <a:gd name="T65" fmla="*/ 0 h 245"/>
                  <a:gd name="T66" fmla="*/ 0 w 1186"/>
                  <a:gd name="T67" fmla="*/ 0 h 2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5" name="Freeform 217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>
                  <a:gd name="T0" fmla="*/ 0 w 241"/>
                  <a:gd name="T1" fmla="*/ 0 h 738"/>
                  <a:gd name="T2" fmla="*/ 0 w 241"/>
                  <a:gd name="T3" fmla="*/ 0 h 738"/>
                  <a:gd name="T4" fmla="*/ 0 w 241"/>
                  <a:gd name="T5" fmla="*/ 0 h 738"/>
                  <a:gd name="T6" fmla="*/ 0 w 241"/>
                  <a:gd name="T7" fmla="*/ 0 h 738"/>
                  <a:gd name="T8" fmla="*/ 0 w 241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120848" name="Group 218"/>
          <p:cNvGrpSpPr>
            <a:grpSpLocks/>
          </p:cNvGrpSpPr>
          <p:nvPr/>
        </p:nvGrpSpPr>
        <p:grpSpPr bwMode="auto">
          <a:xfrm>
            <a:off x="5743575" y="3506788"/>
            <a:ext cx="203200" cy="330200"/>
            <a:chOff x="4544" y="808"/>
            <a:chExt cx="128" cy="208"/>
          </a:xfrm>
        </p:grpSpPr>
        <p:sp>
          <p:nvSpPr>
            <p:cNvPr id="55358" name="Line 219"/>
            <p:cNvSpPr>
              <a:spLocks noChangeShapeType="1"/>
            </p:cNvSpPr>
            <p:nvPr/>
          </p:nvSpPr>
          <p:spPr bwMode="auto">
            <a:xfrm flipH="1" flipV="1">
              <a:off x="4624" y="80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59" name="Line 220"/>
            <p:cNvSpPr>
              <a:spLocks noChangeShapeType="1"/>
            </p:cNvSpPr>
            <p:nvPr/>
          </p:nvSpPr>
          <p:spPr bwMode="auto">
            <a:xfrm flipH="1" flipV="1">
              <a:off x="4584" y="84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60" name="Line 221"/>
            <p:cNvSpPr>
              <a:spLocks noChangeShapeType="1"/>
            </p:cNvSpPr>
            <p:nvPr/>
          </p:nvSpPr>
          <p:spPr bwMode="auto">
            <a:xfrm flipH="1" flipV="1">
              <a:off x="4544" y="88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55314" name="Line 222"/>
          <p:cNvSpPr>
            <a:spLocks noChangeShapeType="1"/>
          </p:cNvSpPr>
          <p:nvPr/>
        </p:nvSpPr>
        <p:spPr bwMode="auto">
          <a:xfrm>
            <a:off x="6022975" y="4027488"/>
            <a:ext cx="317500" cy="6731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20850" name="Group 223"/>
          <p:cNvGrpSpPr>
            <a:grpSpLocks/>
          </p:cNvGrpSpPr>
          <p:nvPr/>
        </p:nvGrpSpPr>
        <p:grpSpPr bwMode="auto">
          <a:xfrm>
            <a:off x="6194425" y="4152900"/>
            <a:ext cx="357188" cy="366713"/>
            <a:chOff x="618" y="3500"/>
            <a:chExt cx="202" cy="231"/>
          </a:xfrm>
        </p:grpSpPr>
        <p:sp>
          <p:nvSpPr>
            <p:cNvPr id="55356" name="Oval 224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57" name="Text Box 225"/>
            <p:cNvSpPr txBox="1">
              <a:spLocks noChangeArrowheads="1"/>
            </p:cNvSpPr>
            <p:nvPr/>
          </p:nvSpPr>
          <p:spPr bwMode="auto">
            <a:xfrm>
              <a:off x="628" y="3500"/>
              <a:ext cx="1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cs typeface="+mn-cs"/>
                </a:rPr>
                <a:t>2</a:t>
              </a:r>
            </a:p>
          </p:txBody>
        </p:sp>
      </p:grpSp>
      <p:grpSp>
        <p:nvGrpSpPr>
          <p:cNvPr id="120851" name="Group 227"/>
          <p:cNvGrpSpPr>
            <a:grpSpLocks/>
          </p:cNvGrpSpPr>
          <p:nvPr/>
        </p:nvGrpSpPr>
        <p:grpSpPr bwMode="auto">
          <a:xfrm>
            <a:off x="4978400" y="4565650"/>
            <a:ext cx="339725" cy="366713"/>
            <a:chOff x="618" y="3500"/>
            <a:chExt cx="214" cy="231"/>
          </a:xfrm>
        </p:grpSpPr>
        <p:sp>
          <p:nvSpPr>
            <p:cNvPr id="55354" name="Oval 228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55" name="Text Box 229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cs typeface="+mn-cs"/>
                </a:rPr>
                <a:t>4</a:t>
              </a:r>
            </a:p>
          </p:txBody>
        </p:sp>
      </p:grpSp>
      <p:sp>
        <p:nvSpPr>
          <p:cNvPr id="55317" name="Text Box 230"/>
          <p:cNvSpPr txBox="1">
            <a:spLocks noChangeArrowheads="1"/>
          </p:cNvSpPr>
          <p:nvPr/>
        </p:nvSpPr>
        <p:spPr bwMode="auto">
          <a:xfrm>
            <a:off x="5035550" y="5686425"/>
            <a:ext cx="15700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new foreign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agent</a:t>
            </a:r>
          </a:p>
        </p:txBody>
      </p:sp>
      <p:sp>
        <p:nvSpPr>
          <p:cNvPr id="120853" name="Freeform 231"/>
          <p:cNvSpPr>
            <a:spLocks/>
          </p:cNvSpPr>
          <p:nvPr/>
        </p:nvSpPr>
        <p:spPr bwMode="auto">
          <a:xfrm flipH="1">
            <a:off x="5768975" y="4929188"/>
            <a:ext cx="546100" cy="419100"/>
          </a:xfrm>
          <a:custGeom>
            <a:avLst/>
            <a:gdLst>
              <a:gd name="T0" fmla="*/ 2147483647 w 376"/>
              <a:gd name="T1" fmla="*/ 2147483647 h 664"/>
              <a:gd name="T2" fmla="*/ 0 w 376"/>
              <a:gd name="T3" fmla="*/ 0 h 66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6" h="664">
                <a:moveTo>
                  <a:pt x="376" y="664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20854" name="Group 232"/>
          <p:cNvGrpSpPr>
            <a:grpSpLocks/>
          </p:cNvGrpSpPr>
          <p:nvPr/>
        </p:nvGrpSpPr>
        <p:grpSpPr bwMode="auto">
          <a:xfrm>
            <a:off x="5867400" y="4938713"/>
            <a:ext cx="339725" cy="366712"/>
            <a:chOff x="618" y="3500"/>
            <a:chExt cx="214" cy="231"/>
          </a:xfrm>
        </p:grpSpPr>
        <p:sp>
          <p:nvSpPr>
            <p:cNvPr id="55352" name="Oval 233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53" name="Text Box 234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cs typeface="+mn-cs"/>
                </a:rPr>
                <a:t>3</a:t>
              </a:r>
            </a:p>
          </p:txBody>
        </p:sp>
      </p:grpSp>
      <p:grpSp>
        <p:nvGrpSpPr>
          <p:cNvPr id="120855" name="Group 238"/>
          <p:cNvGrpSpPr>
            <a:grpSpLocks/>
          </p:cNvGrpSpPr>
          <p:nvPr/>
        </p:nvGrpSpPr>
        <p:grpSpPr bwMode="auto">
          <a:xfrm>
            <a:off x="2227263" y="5605463"/>
            <a:ext cx="501650" cy="233362"/>
            <a:chOff x="3600" y="219"/>
            <a:chExt cx="360" cy="175"/>
          </a:xfrm>
        </p:grpSpPr>
        <p:sp>
          <p:nvSpPr>
            <p:cNvPr id="120874" name="Oval 23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875" name="Line 24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876" name="Line 24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877" name="Rectangle 242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120878" name="Oval 24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20879" name="Group 24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0884" name="Line 2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5" name="Line 2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6" name="Line 2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20880" name="Group 24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0881" name="Line 2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2" name="Line 2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3" name="Line 2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55321" name="Text Box 252"/>
          <p:cNvSpPr txBox="1">
            <a:spLocks noChangeArrowheads="1"/>
          </p:cNvSpPr>
          <p:nvPr/>
        </p:nvSpPr>
        <p:spPr bwMode="auto">
          <a:xfrm>
            <a:off x="2686050" y="5572125"/>
            <a:ext cx="14303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correspondent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agent</a:t>
            </a:r>
          </a:p>
        </p:txBody>
      </p:sp>
      <p:sp>
        <p:nvSpPr>
          <p:cNvPr id="55322" name="Text Box 253"/>
          <p:cNvSpPr txBox="1">
            <a:spLocks noChangeArrowheads="1"/>
          </p:cNvSpPr>
          <p:nvPr/>
        </p:nvSpPr>
        <p:spPr bwMode="auto">
          <a:xfrm>
            <a:off x="1162050" y="5978525"/>
            <a:ext cx="1430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correspondent</a:t>
            </a:r>
          </a:p>
        </p:txBody>
      </p:sp>
      <p:sp>
        <p:nvSpPr>
          <p:cNvPr id="55323" name="Text Box 254"/>
          <p:cNvSpPr txBox="1">
            <a:spLocks noChangeArrowheads="1"/>
          </p:cNvSpPr>
          <p:nvPr/>
        </p:nvSpPr>
        <p:spPr bwMode="auto">
          <a:xfrm>
            <a:off x="6381750" y="5356225"/>
            <a:ext cx="9096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new 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foreign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network</a:t>
            </a:r>
          </a:p>
        </p:txBody>
      </p:sp>
      <p:sp>
        <p:nvSpPr>
          <p:cNvPr id="55324" name="Rectangle 256"/>
          <p:cNvSpPr>
            <a:spLocks noGrp="1" noChangeArrowheads="1"/>
          </p:cNvSpPr>
          <p:nvPr>
            <p:ph type="title"/>
          </p:nvPr>
        </p:nvSpPr>
        <p:spPr>
          <a:xfrm>
            <a:off x="238125" y="98425"/>
            <a:ext cx="8596313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Accommodating mobility with direct routing</a:t>
            </a:r>
          </a:p>
        </p:txBody>
      </p:sp>
      <p:sp>
        <p:nvSpPr>
          <p:cNvPr id="55325" name="Rectangle 257"/>
          <p:cNvSpPr>
            <a:spLocks noGrp="1" noChangeArrowheads="1"/>
          </p:cNvSpPr>
          <p:nvPr>
            <p:ph type="body" idx="1"/>
          </p:nvPr>
        </p:nvSpPr>
        <p:spPr>
          <a:xfrm>
            <a:off x="476250" y="1144588"/>
            <a:ext cx="7772400" cy="164623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anchor foreign agent: FA in first visited network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data always routed first to anchor FA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when mobile moves: new FA arranges to have data forwarded from old FA (chaining)</a:t>
            </a:r>
          </a:p>
        </p:txBody>
      </p:sp>
      <p:pic>
        <p:nvPicPr>
          <p:cNvPr id="55326" name="Picture 1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5454650"/>
            <a:ext cx="78105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5327" name="Picture 1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4081463"/>
            <a:ext cx="682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5328" name="Picture 1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5413375"/>
            <a:ext cx="5715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0864" name="Freeform 226"/>
          <p:cNvSpPr>
            <a:spLocks/>
          </p:cNvSpPr>
          <p:nvPr/>
        </p:nvSpPr>
        <p:spPr bwMode="auto">
          <a:xfrm>
            <a:off x="4587875" y="4408488"/>
            <a:ext cx="1828800" cy="1392237"/>
          </a:xfrm>
          <a:custGeom>
            <a:avLst/>
            <a:gdLst>
              <a:gd name="T0" fmla="*/ 0 w 1152"/>
              <a:gd name="T1" fmla="*/ 0 h 877"/>
              <a:gd name="T2" fmla="*/ 2147483647 w 1152"/>
              <a:gd name="T3" fmla="*/ 2147483647 h 877"/>
              <a:gd name="T4" fmla="*/ 2147483647 w 1152"/>
              <a:gd name="T5" fmla="*/ 2147483647 h 877"/>
              <a:gd name="T6" fmla="*/ 2147483647 w 1152"/>
              <a:gd name="T7" fmla="*/ 2147483647 h 8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52" h="877">
                <a:moveTo>
                  <a:pt x="0" y="0"/>
                </a:moveTo>
                <a:cubicBezTo>
                  <a:pt x="75" y="129"/>
                  <a:pt x="291" y="675"/>
                  <a:pt x="448" y="776"/>
                </a:cubicBezTo>
                <a:cubicBezTo>
                  <a:pt x="605" y="877"/>
                  <a:pt x="840" y="665"/>
                  <a:pt x="944" y="608"/>
                </a:cubicBezTo>
                <a:lnTo>
                  <a:pt x="1152" y="456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20865" name="Group 169"/>
          <p:cNvGrpSpPr>
            <a:grpSpLocks/>
          </p:cNvGrpSpPr>
          <p:nvPr/>
        </p:nvGrpSpPr>
        <p:grpSpPr bwMode="auto">
          <a:xfrm>
            <a:off x="5984875" y="4473575"/>
            <a:ext cx="1174750" cy="776288"/>
            <a:chOff x="4089854" y="1363889"/>
            <a:chExt cx="1091746" cy="791482"/>
          </a:xfrm>
        </p:grpSpPr>
        <p:sp>
          <p:nvSpPr>
            <p:cNvPr id="120870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0871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2087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87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20866" name="Group 235"/>
          <p:cNvGrpSpPr>
            <a:grpSpLocks/>
          </p:cNvGrpSpPr>
          <p:nvPr/>
        </p:nvGrpSpPr>
        <p:grpSpPr bwMode="auto">
          <a:xfrm>
            <a:off x="4851400" y="5073650"/>
            <a:ext cx="339725" cy="366713"/>
            <a:chOff x="618" y="3500"/>
            <a:chExt cx="214" cy="231"/>
          </a:xfrm>
        </p:grpSpPr>
        <p:sp>
          <p:nvSpPr>
            <p:cNvPr id="55333" name="Oval 236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34" name="Text Box 237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cs typeface="+mn-cs"/>
                </a:rPr>
                <a:t>5</a:t>
              </a:r>
            </a:p>
          </p:txBody>
        </p:sp>
      </p:grpSp>
      <p:pic>
        <p:nvPicPr>
          <p:cNvPr id="120867" name="Picture 6" descr="underline_bas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860425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1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08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187325" y="163513"/>
            <a:ext cx="8869363" cy="11430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Wireless, mobility: impact on higher layer protocols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422400"/>
            <a:ext cx="8332788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logically, impact </a:t>
            </a:r>
            <a:r>
              <a:rPr lang="en-US" i="1" dirty="0">
                <a:latin typeface="Gill Sans MT" charset="0"/>
                <a:cs typeface="+mn-cs"/>
              </a:rPr>
              <a:t>should</a:t>
            </a:r>
            <a:r>
              <a:rPr lang="en-US" dirty="0">
                <a:latin typeface="Gill Sans MT" charset="0"/>
                <a:cs typeface="+mn-cs"/>
              </a:rPr>
              <a:t> be minimal …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best effort service model remains unchanged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TCP and UDP can (and do) run over wireless, mobile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… but performance-wise: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packet loss/delay due to bit-errors (discarded packets, delays for link-layer retransmissions), and handoff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TCP interprets loss as congestion, will decrease congestion window un-necessarily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delay impairments for real-time traffic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limited bandwidth of wireless links</a:t>
            </a:r>
          </a:p>
        </p:txBody>
      </p:sp>
      <p:pic>
        <p:nvPicPr>
          <p:cNvPr id="149509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938213"/>
            <a:ext cx="858202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67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4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5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6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7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8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9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0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1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2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3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4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3565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3686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87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6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3684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85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7" name="Group 89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3667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6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668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8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3665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6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9" name="Group 91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364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64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0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3646" name="Picture 354" descr="laptop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7" name="Picture 355" descr="antenna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1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3644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5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2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3642" name="Picture 354" descr="laptop_stylized_small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3" name="Picture 35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3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3640" name="Picture 364" descr="iphone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4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3638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5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3636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7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6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3634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5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7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3632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3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8" name="Group 100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3615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1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1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1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3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3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616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9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3613" name="Picture 354" descr="laptop_stylized_small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4" name="Picture 355" descr="antenna_stylize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0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3611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2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1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3609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0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2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607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3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605" name="Picture 354" descr="laptop_stylized_small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6" name="Picture 355" descr="antenna_stylize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4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603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57" name="Rectangle 84"/>
          <p:cNvSpPr>
            <a:spLocks noChangeArrowheads="1"/>
          </p:cNvSpPr>
          <p:nvPr/>
        </p:nvSpPr>
        <p:spPr bwMode="auto">
          <a:xfrm>
            <a:off x="5500688" y="1785938"/>
            <a:ext cx="3376612" cy="206851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58" name="Rectangle 85"/>
          <p:cNvSpPr>
            <a:spLocks noChangeArrowheads="1"/>
          </p:cNvSpPr>
          <p:nvPr/>
        </p:nvSpPr>
        <p:spPr bwMode="auto">
          <a:xfrm>
            <a:off x="5584825" y="1631950"/>
            <a:ext cx="1912938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59" name="Rectangle 83"/>
          <p:cNvSpPr>
            <a:spLocks noChangeArrowheads="1"/>
          </p:cNvSpPr>
          <p:nvPr/>
        </p:nvSpPr>
        <p:spPr bwMode="auto">
          <a:xfrm>
            <a:off x="5573713" y="1560513"/>
            <a:ext cx="3308350" cy="257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wireless hosts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laptop, smartphone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run applications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may be stationary (non-mobile) or mobile</a:t>
            </a: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dirty="0">
                <a:latin typeface="Gill Sans MT" charset="0"/>
                <a:cs typeface="+mn-cs"/>
              </a:rPr>
              <a:t>wireless does </a:t>
            </a:r>
            <a:r>
              <a:rPr lang="en-US" i="1" dirty="0">
                <a:latin typeface="Gill Sans MT" charset="0"/>
                <a:cs typeface="+mn-cs"/>
              </a:rPr>
              <a:t>not</a:t>
            </a:r>
            <a:r>
              <a:rPr lang="en-US" dirty="0">
                <a:latin typeface="Gill Sans MT" charset="0"/>
                <a:cs typeface="+mn-cs"/>
              </a:rPr>
              <a:t> always mean mobility</a:t>
            </a:r>
          </a:p>
        </p:txBody>
      </p:sp>
      <p:sp>
        <p:nvSpPr>
          <p:cNvPr id="5160" name="Line 86"/>
          <p:cNvSpPr>
            <a:spLocks noChangeShapeType="1"/>
          </p:cNvSpPr>
          <p:nvPr/>
        </p:nvSpPr>
        <p:spPr bwMode="auto">
          <a:xfrm flipH="1">
            <a:off x="6189663" y="3911600"/>
            <a:ext cx="957262" cy="1884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61" name="Line 87"/>
          <p:cNvSpPr>
            <a:spLocks noChangeShapeType="1"/>
          </p:cNvSpPr>
          <p:nvPr/>
        </p:nvSpPr>
        <p:spPr bwMode="auto">
          <a:xfrm flipH="1">
            <a:off x="5257800" y="3895725"/>
            <a:ext cx="1885950" cy="13636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3592" name="Group 356"/>
          <p:cNvGrpSpPr>
            <a:grpSpLocks/>
          </p:cNvGrpSpPr>
          <p:nvPr/>
        </p:nvGrpSpPr>
        <p:grpSpPr bwMode="auto">
          <a:xfrm>
            <a:off x="7985125" y="1209675"/>
            <a:ext cx="762000" cy="771525"/>
            <a:chOff x="313" y="1497"/>
            <a:chExt cx="1152" cy="1014"/>
          </a:xfrm>
        </p:grpSpPr>
        <p:pic>
          <p:nvPicPr>
            <p:cNvPr id="23601" name="Picture 354" descr="laptop_stylized_small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2" name="Picture 355" descr="antenna_stylized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93" name="Group 403"/>
          <p:cNvGrpSpPr>
            <a:grpSpLocks/>
          </p:cNvGrpSpPr>
          <p:nvPr/>
        </p:nvGrpSpPr>
        <p:grpSpPr bwMode="auto">
          <a:xfrm>
            <a:off x="7416800" y="1371600"/>
            <a:ext cx="598488" cy="514350"/>
            <a:chOff x="2751" y="1851"/>
            <a:chExt cx="462" cy="478"/>
          </a:xfrm>
        </p:grpSpPr>
        <p:pic>
          <p:nvPicPr>
            <p:cNvPr id="23599" name="Picture 364" descr="iphone_stylized_small"/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64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23595" name="Picture 16" descr="underline_base"/>
          <p:cNvPicPr>
            <a:picLocks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96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3597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56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1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5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8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9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0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1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2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3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4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5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6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7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8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5613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5748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49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4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57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5" name="Group 91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5729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7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730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6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5727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2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7" name="Group 112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5710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7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711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8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5708" name="Picture 354" descr="laptop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9" name="Picture 355" descr="antenna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9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5706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7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0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5704" name="Picture 354" descr="laptop_stylized_small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5" name="Picture 35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1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5702" name="Picture 364" descr="iphone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3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2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5700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3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5698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9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4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5696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7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5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5694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6" name="Group 154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5677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67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678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7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5675" name="Picture 354" descr="laptop_stylized_small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6" name="Picture 355" descr="antenna_stylize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8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5673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4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9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5671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2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0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5669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1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5667" name="Picture 354" descr="laptop_stylized_small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68" name="Picture 355" descr="antenna_stylize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2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5665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6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81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295433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82" name="Rectangle 65"/>
          <p:cNvSpPr>
            <a:spLocks noChangeArrowheads="1"/>
          </p:cNvSpPr>
          <p:nvPr/>
        </p:nvSpPr>
        <p:spPr bwMode="auto">
          <a:xfrm>
            <a:off x="5538788" y="140335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83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 base station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typically connected to wired network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relay - responsible for sending packets between wired network and wireless host(s) in its </a:t>
            </a:r>
            <a:r>
              <a:rPr lang="ja-JP" altLang="en-US" sz="2000" dirty="0">
                <a:latin typeface="Gill Sans MT" charset="0"/>
                <a:cs typeface="+mn-cs"/>
              </a:rPr>
              <a:t>“</a:t>
            </a:r>
            <a:r>
              <a:rPr lang="en-US" sz="2000" dirty="0">
                <a:latin typeface="Gill Sans MT" charset="0"/>
                <a:cs typeface="+mn-cs"/>
              </a:rPr>
              <a:t>area</a:t>
            </a:r>
            <a:r>
              <a:rPr lang="ja-JP" altLang="en-US" sz="2000" dirty="0">
                <a:latin typeface="Gill Sans MT" charset="0"/>
                <a:cs typeface="+mn-cs"/>
              </a:rPr>
              <a:t>”</a:t>
            </a:r>
            <a:endParaRPr lang="en-US" sz="2000" dirty="0">
              <a:latin typeface="Gill Sans MT" charset="0"/>
              <a:cs typeface="+mn-cs"/>
            </a:endParaRP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000" dirty="0">
                <a:latin typeface="Gill Sans MT" charset="0"/>
                <a:cs typeface="+mn-cs"/>
              </a:rPr>
              <a:t>e.g., cell towers,  802.11 access points </a:t>
            </a:r>
          </a:p>
        </p:txBody>
      </p:sp>
      <p:sp>
        <p:nvSpPr>
          <p:cNvPr id="6184" name="Line 75"/>
          <p:cNvSpPr>
            <a:spLocks noChangeShapeType="1"/>
          </p:cNvSpPr>
          <p:nvPr/>
        </p:nvSpPr>
        <p:spPr bwMode="auto">
          <a:xfrm flipH="1">
            <a:off x="6019800" y="4530725"/>
            <a:ext cx="309563" cy="86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5639" name="Group 190"/>
          <p:cNvGrpSpPr>
            <a:grpSpLocks/>
          </p:cNvGrpSpPr>
          <p:nvPr/>
        </p:nvGrpSpPr>
        <p:grpSpPr bwMode="auto">
          <a:xfrm>
            <a:off x="8188325" y="1087438"/>
            <a:ext cx="458788" cy="620712"/>
            <a:chOff x="5955030" y="3031808"/>
            <a:chExt cx="914400" cy="1398587"/>
          </a:xfrm>
        </p:grpSpPr>
        <p:grpSp>
          <p:nvGrpSpPr>
            <p:cNvPr id="2564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6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64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40" name="Group 361"/>
          <p:cNvGrpSpPr>
            <a:grpSpLocks/>
          </p:cNvGrpSpPr>
          <p:nvPr/>
        </p:nvGrpSpPr>
        <p:grpSpPr bwMode="auto">
          <a:xfrm>
            <a:off x="7578725" y="1228725"/>
            <a:ext cx="590550" cy="501650"/>
            <a:chOff x="2967" y="478"/>
            <a:chExt cx="788" cy="625"/>
          </a:xfrm>
        </p:grpSpPr>
        <p:pic>
          <p:nvPicPr>
            <p:cNvPr id="256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87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25642" name="Picture 16" descr="underline_base"/>
          <p:cNvPicPr>
            <a:picLocks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43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5644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94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15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92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2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3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4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5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6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7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8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9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80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81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82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7661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7792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93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2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7790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91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3" name="Group 108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7773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7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774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4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7771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7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5" name="Group 129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7754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5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5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5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5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755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6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7752" name="Picture 354" descr="laptop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53" name="Picture 355" descr="antenna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7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7750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51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8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7748" name="Picture 354" descr="laptop_stylized_small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9" name="Picture 35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9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7746" name="Picture 364" descr="iphone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0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7744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1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7742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3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2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7740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1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3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7738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3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4" name="Group 171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7721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2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722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5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7719" name="Picture 354" descr="laptop_stylized_small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20" name="Picture 355" descr="antenna_stylize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6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7717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8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7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7715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6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8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7713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9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7711" name="Picture 354" descr="laptop_stylized_small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2" name="Picture 355" descr="antenna_stylize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80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7709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05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282098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06" name="Rectangle 65"/>
          <p:cNvSpPr>
            <a:spLocks noChangeArrowheads="1"/>
          </p:cNvSpPr>
          <p:nvPr/>
        </p:nvSpPr>
        <p:spPr bwMode="auto">
          <a:xfrm>
            <a:off x="5538788" y="140335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07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typically used to connect mobile(s) to base station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also used as backbone link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multiple access protocol coordinates link access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various data rates, transmission distance</a:t>
            </a:r>
          </a:p>
        </p:txBody>
      </p:sp>
      <p:sp>
        <p:nvSpPr>
          <p:cNvPr id="7208" name="Line 68"/>
          <p:cNvSpPr>
            <a:spLocks noChangeShapeType="1"/>
          </p:cNvSpPr>
          <p:nvPr/>
        </p:nvSpPr>
        <p:spPr bwMode="auto">
          <a:xfrm flipH="1">
            <a:off x="6207125" y="4378325"/>
            <a:ext cx="106363" cy="5492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687" name="AutoShape 72"/>
          <p:cNvSpPr>
            <a:spLocks noChangeAspect="1" noChangeArrowheads="1" noTextEdit="1"/>
          </p:cNvSpPr>
          <p:nvPr/>
        </p:nvSpPr>
        <p:spPr bwMode="auto">
          <a:xfrm>
            <a:off x="7800975" y="1430338"/>
            <a:ext cx="735013" cy="2206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7688" name="Group 137"/>
          <p:cNvGrpSpPr>
            <a:grpSpLocks/>
          </p:cNvGrpSpPr>
          <p:nvPr/>
        </p:nvGrpSpPr>
        <p:grpSpPr bwMode="auto">
          <a:xfrm>
            <a:off x="7815263" y="1347788"/>
            <a:ext cx="722312" cy="303212"/>
            <a:chOff x="4750" y="264"/>
            <a:chExt cx="455" cy="191"/>
          </a:xfrm>
        </p:grpSpPr>
        <p:sp>
          <p:nvSpPr>
            <p:cNvPr id="27694" name="Freeform 89"/>
            <p:cNvSpPr>
              <a:spLocks/>
            </p:cNvSpPr>
            <p:nvPr/>
          </p:nvSpPr>
          <p:spPr bwMode="auto">
            <a:xfrm>
              <a:off x="4872" y="298"/>
              <a:ext cx="82" cy="104"/>
            </a:xfrm>
            <a:custGeom>
              <a:avLst/>
              <a:gdLst>
                <a:gd name="T0" fmla="*/ 0 w 247"/>
                <a:gd name="T1" fmla="*/ 0 h 209"/>
                <a:gd name="T2" fmla="*/ 0 w 247"/>
                <a:gd name="T3" fmla="*/ 0 h 209"/>
                <a:gd name="T4" fmla="*/ 0 w 247"/>
                <a:gd name="T5" fmla="*/ 0 h 209"/>
                <a:gd name="T6" fmla="*/ 0 w 247"/>
                <a:gd name="T7" fmla="*/ 0 h 209"/>
                <a:gd name="T8" fmla="*/ 0 w 247"/>
                <a:gd name="T9" fmla="*/ 1 h 209"/>
                <a:gd name="T10" fmla="*/ 0 w 247"/>
                <a:gd name="T11" fmla="*/ 1 h 209"/>
                <a:gd name="T12" fmla="*/ 0 w 247"/>
                <a:gd name="T13" fmla="*/ 1 h 209"/>
                <a:gd name="T14" fmla="*/ 0 w 247"/>
                <a:gd name="T15" fmla="*/ 1 h 209"/>
                <a:gd name="T16" fmla="*/ 0 w 247"/>
                <a:gd name="T17" fmla="*/ 2 h 209"/>
                <a:gd name="T18" fmla="*/ 0 w 247"/>
                <a:gd name="T19" fmla="*/ 2 h 209"/>
                <a:gd name="T20" fmla="*/ 0 w 247"/>
                <a:gd name="T21" fmla="*/ 2 h 209"/>
                <a:gd name="T22" fmla="*/ 0 w 247"/>
                <a:gd name="T23" fmla="*/ 2 h 209"/>
                <a:gd name="T24" fmla="*/ 0 w 247"/>
                <a:gd name="T25" fmla="*/ 3 h 209"/>
                <a:gd name="T26" fmla="*/ 0 w 247"/>
                <a:gd name="T27" fmla="*/ 3 h 209"/>
                <a:gd name="T28" fmla="*/ 0 w 247"/>
                <a:gd name="T29" fmla="*/ 3 h 209"/>
                <a:gd name="T30" fmla="*/ 0 w 247"/>
                <a:gd name="T31" fmla="*/ 3 h 209"/>
                <a:gd name="T32" fmla="*/ 0 w 247"/>
                <a:gd name="T33" fmla="*/ 3 h 209"/>
                <a:gd name="T34" fmla="*/ 0 w 247"/>
                <a:gd name="T35" fmla="*/ 3 h 209"/>
                <a:gd name="T36" fmla="*/ 0 w 247"/>
                <a:gd name="T37" fmla="*/ 3 h 209"/>
                <a:gd name="T38" fmla="*/ 0 w 247"/>
                <a:gd name="T39" fmla="*/ 3 h 209"/>
                <a:gd name="T40" fmla="*/ 0 w 247"/>
                <a:gd name="T41" fmla="*/ 3 h 209"/>
                <a:gd name="T42" fmla="*/ 0 w 247"/>
                <a:gd name="T43" fmla="*/ 2 h 209"/>
                <a:gd name="T44" fmla="*/ 0 w 247"/>
                <a:gd name="T45" fmla="*/ 2 h 209"/>
                <a:gd name="T46" fmla="*/ 0 w 247"/>
                <a:gd name="T47" fmla="*/ 2 h 209"/>
                <a:gd name="T48" fmla="*/ 0 w 247"/>
                <a:gd name="T49" fmla="*/ 2 h 209"/>
                <a:gd name="T50" fmla="*/ 0 w 247"/>
                <a:gd name="T51" fmla="*/ 2 h 209"/>
                <a:gd name="T52" fmla="*/ 0 w 247"/>
                <a:gd name="T53" fmla="*/ 2 h 209"/>
                <a:gd name="T54" fmla="*/ 0 w 247"/>
                <a:gd name="T55" fmla="*/ 2 h 209"/>
                <a:gd name="T56" fmla="*/ 0 w 247"/>
                <a:gd name="T57" fmla="*/ 2 h 209"/>
                <a:gd name="T58" fmla="*/ 0 w 247"/>
                <a:gd name="T59" fmla="*/ 2 h 209"/>
                <a:gd name="T60" fmla="*/ 0 w 247"/>
                <a:gd name="T61" fmla="*/ 2 h 209"/>
                <a:gd name="T62" fmla="*/ 0 w 247"/>
                <a:gd name="T63" fmla="*/ 2 h 209"/>
                <a:gd name="T64" fmla="*/ 0 w 247"/>
                <a:gd name="T65" fmla="*/ 2 h 209"/>
                <a:gd name="T66" fmla="*/ 0 w 247"/>
                <a:gd name="T67" fmla="*/ 1 h 209"/>
                <a:gd name="T68" fmla="*/ 0 w 247"/>
                <a:gd name="T69" fmla="*/ 1 h 209"/>
                <a:gd name="T70" fmla="*/ 0 w 247"/>
                <a:gd name="T71" fmla="*/ 1 h 209"/>
                <a:gd name="T72" fmla="*/ 0 w 247"/>
                <a:gd name="T73" fmla="*/ 0 h 209"/>
                <a:gd name="T74" fmla="*/ 0 w 247"/>
                <a:gd name="T75" fmla="*/ 0 h 209"/>
                <a:gd name="T76" fmla="*/ 0 w 247"/>
                <a:gd name="T77" fmla="*/ 0 h 209"/>
                <a:gd name="T78" fmla="*/ 0 w 247"/>
                <a:gd name="T79" fmla="*/ 0 h 209"/>
                <a:gd name="T80" fmla="*/ 0 w 247"/>
                <a:gd name="T81" fmla="*/ 0 h 209"/>
                <a:gd name="T82" fmla="*/ 0 w 247"/>
                <a:gd name="T83" fmla="*/ 0 h 209"/>
                <a:gd name="T84" fmla="*/ 0 w 247"/>
                <a:gd name="T85" fmla="*/ 0 h 209"/>
                <a:gd name="T86" fmla="*/ 0 w 247"/>
                <a:gd name="T87" fmla="*/ 0 h 209"/>
                <a:gd name="T88" fmla="*/ 0 w 247"/>
                <a:gd name="T89" fmla="*/ 0 h 209"/>
                <a:gd name="T90" fmla="*/ 0 w 247"/>
                <a:gd name="T91" fmla="*/ 0 h 209"/>
                <a:gd name="T92" fmla="*/ 0 w 247"/>
                <a:gd name="T93" fmla="*/ 0 h 209"/>
                <a:gd name="T94" fmla="*/ 0 w 247"/>
                <a:gd name="T95" fmla="*/ 0 h 209"/>
                <a:gd name="T96" fmla="*/ 0 w 247"/>
                <a:gd name="T97" fmla="*/ 0 h 2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7" h="209">
                  <a:moveTo>
                    <a:pt x="87" y="27"/>
                  </a:moveTo>
                  <a:lnTo>
                    <a:pt x="68" y="35"/>
                  </a:lnTo>
                  <a:lnTo>
                    <a:pt x="52" y="46"/>
                  </a:lnTo>
                  <a:lnTo>
                    <a:pt x="37" y="57"/>
                  </a:lnTo>
                  <a:lnTo>
                    <a:pt x="24" y="69"/>
                  </a:lnTo>
                  <a:lnTo>
                    <a:pt x="14" y="83"/>
                  </a:lnTo>
                  <a:lnTo>
                    <a:pt x="7" y="97"/>
                  </a:lnTo>
                  <a:lnTo>
                    <a:pt x="2" y="113"/>
                  </a:lnTo>
                  <a:lnTo>
                    <a:pt x="0" y="128"/>
                  </a:lnTo>
                  <a:lnTo>
                    <a:pt x="2" y="150"/>
                  </a:lnTo>
                  <a:lnTo>
                    <a:pt x="14" y="167"/>
                  </a:lnTo>
                  <a:lnTo>
                    <a:pt x="32" y="183"/>
                  </a:lnTo>
                  <a:lnTo>
                    <a:pt x="55" y="194"/>
                  </a:lnTo>
                  <a:lnTo>
                    <a:pt x="81" y="203"/>
                  </a:lnTo>
                  <a:lnTo>
                    <a:pt x="109" y="208"/>
                  </a:lnTo>
                  <a:lnTo>
                    <a:pt x="138" y="209"/>
                  </a:lnTo>
                  <a:lnTo>
                    <a:pt x="165" y="206"/>
                  </a:lnTo>
                  <a:lnTo>
                    <a:pt x="171" y="206"/>
                  </a:lnTo>
                  <a:lnTo>
                    <a:pt x="177" y="203"/>
                  </a:lnTo>
                  <a:lnTo>
                    <a:pt x="181" y="200"/>
                  </a:lnTo>
                  <a:lnTo>
                    <a:pt x="183" y="196"/>
                  </a:lnTo>
                  <a:lnTo>
                    <a:pt x="180" y="191"/>
                  </a:lnTo>
                  <a:lnTo>
                    <a:pt x="174" y="187"/>
                  </a:lnTo>
                  <a:lnTo>
                    <a:pt x="167" y="183"/>
                  </a:lnTo>
                  <a:lnTo>
                    <a:pt x="159" y="181"/>
                  </a:lnTo>
                  <a:lnTo>
                    <a:pt x="145" y="178"/>
                  </a:lnTo>
                  <a:lnTo>
                    <a:pt x="130" y="176"/>
                  </a:lnTo>
                  <a:lnTo>
                    <a:pt x="116" y="174"/>
                  </a:lnTo>
                  <a:lnTo>
                    <a:pt x="103" y="171"/>
                  </a:lnTo>
                  <a:lnTo>
                    <a:pt x="90" y="168"/>
                  </a:lnTo>
                  <a:lnTo>
                    <a:pt x="77" y="164"/>
                  </a:lnTo>
                  <a:lnTo>
                    <a:pt x="65" y="159"/>
                  </a:lnTo>
                  <a:lnTo>
                    <a:pt x="53" y="151"/>
                  </a:lnTo>
                  <a:lnTo>
                    <a:pt x="49" y="116"/>
                  </a:lnTo>
                  <a:lnTo>
                    <a:pt x="61" y="87"/>
                  </a:lnTo>
                  <a:lnTo>
                    <a:pt x="84" y="64"/>
                  </a:lnTo>
                  <a:lnTo>
                    <a:pt x="116" y="46"/>
                  </a:lnTo>
                  <a:lnTo>
                    <a:pt x="151" y="31"/>
                  </a:lnTo>
                  <a:lnTo>
                    <a:pt x="187" y="20"/>
                  </a:lnTo>
                  <a:lnTo>
                    <a:pt x="220" y="12"/>
                  </a:lnTo>
                  <a:lnTo>
                    <a:pt x="247" y="5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7" y="15"/>
                  </a:lnTo>
                  <a:lnTo>
                    <a:pt x="106" y="21"/>
                  </a:lnTo>
                  <a:lnTo>
                    <a:pt x="87" y="2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5" name="Freeform 90"/>
            <p:cNvSpPr>
              <a:spLocks/>
            </p:cNvSpPr>
            <p:nvPr/>
          </p:nvSpPr>
          <p:spPr bwMode="auto">
            <a:xfrm>
              <a:off x="5012" y="297"/>
              <a:ext cx="53" cy="81"/>
            </a:xfrm>
            <a:custGeom>
              <a:avLst/>
              <a:gdLst>
                <a:gd name="T0" fmla="*/ 0 w 158"/>
                <a:gd name="T1" fmla="*/ 1 h 162"/>
                <a:gd name="T2" fmla="*/ 0 w 158"/>
                <a:gd name="T3" fmla="*/ 2 h 162"/>
                <a:gd name="T4" fmla="*/ 0 w 158"/>
                <a:gd name="T5" fmla="*/ 2 h 162"/>
                <a:gd name="T6" fmla="*/ 0 w 158"/>
                <a:gd name="T7" fmla="*/ 2 h 162"/>
                <a:gd name="T8" fmla="*/ 0 w 158"/>
                <a:gd name="T9" fmla="*/ 2 h 162"/>
                <a:gd name="T10" fmla="*/ 0 w 158"/>
                <a:gd name="T11" fmla="*/ 2 h 162"/>
                <a:gd name="T12" fmla="*/ 0 w 158"/>
                <a:gd name="T13" fmla="*/ 3 h 162"/>
                <a:gd name="T14" fmla="*/ 0 w 158"/>
                <a:gd name="T15" fmla="*/ 3 h 162"/>
                <a:gd name="T16" fmla="*/ 0 w 158"/>
                <a:gd name="T17" fmla="*/ 3 h 162"/>
                <a:gd name="T18" fmla="*/ 0 w 158"/>
                <a:gd name="T19" fmla="*/ 3 h 162"/>
                <a:gd name="T20" fmla="*/ 0 w 158"/>
                <a:gd name="T21" fmla="*/ 3 h 162"/>
                <a:gd name="T22" fmla="*/ 0 w 158"/>
                <a:gd name="T23" fmla="*/ 3 h 162"/>
                <a:gd name="T24" fmla="*/ 0 w 158"/>
                <a:gd name="T25" fmla="*/ 3 h 162"/>
                <a:gd name="T26" fmla="*/ 0 w 158"/>
                <a:gd name="T27" fmla="*/ 3 h 162"/>
                <a:gd name="T28" fmla="*/ 0 w 158"/>
                <a:gd name="T29" fmla="*/ 3 h 162"/>
                <a:gd name="T30" fmla="*/ 0 w 158"/>
                <a:gd name="T31" fmla="*/ 3 h 162"/>
                <a:gd name="T32" fmla="*/ 0 w 158"/>
                <a:gd name="T33" fmla="*/ 3 h 162"/>
                <a:gd name="T34" fmla="*/ 0 w 158"/>
                <a:gd name="T35" fmla="*/ 3 h 162"/>
                <a:gd name="T36" fmla="*/ 0 w 158"/>
                <a:gd name="T37" fmla="*/ 3 h 162"/>
                <a:gd name="T38" fmla="*/ 0 w 158"/>
                <a:gd name="T39" fmla="*/ 3 h 162"/>
                <a:gd name="T40" fmla="*/ 0 w 158"/>
                <a:gd name="T41" fmla="*/ 2 h 162"/>
                <a:gd name="T42" fmla="*/ 0 w 158"/>
                <a:gd name="T43" fmla="*/ 2 h 162"/>
                <a:gd name="T44" fmla="*/ 0 w 158"/>
                <a:gd name="T45" fmla="*/ 2 h 162"/>
                <a:gd name="T46" fmla="*/ 0 w 158"/>
                <a:gd name="T47" fmla="*/ 2 h 162"/>
                <a:gd name="T48" fmla="*/ 0 w 158"/>
                <a:gd name="T49" fmla="*/ 1 h 162"/>
                <a:gd name="T50" fmla="*/ 0 w 158"/>
                <a:gd name="T51" fmla="*/ 1 h 162"/>
                <a:gd name="T52" fmla="*/ 0 w 158"/>
                <a:gd name="T53" fmla="*/ 1 h 162"/>
                <a:gd name="T54" fmla="*/ 0 w 158"/>
                <a:gd name="T55" fmla="*/ 1 h 162"/>
                <a:gd name="T56" fmla="*/ 0 w 158"/>
                <a:gd name="T57" fmla="*/ 1 h 162"/>
                <a:gd name="T58" fmla="*/ 0 w 158"/>
                <a:gd name="T59" fmla="*/ 1 h 162"/>
                <a:gd name="T60" fmla="*/ 0 w 158"/>
                <a:gd name="T61" fmla="*/ 0 h 162"/>
                <a:gd name="T62" fmla="*/ 0 w 158"/>
                <a:gd name="T63" fmla="*/ 0 h 162"/>
                <a:gd name="T64" fmla="*/ 0 w 158"/>
                <a:gd name="T65" fmla="*/ 1 h 162"/>
                <a:gd name="T66" fmla="*/ 0 w 158"/>
                <a:gd name="T67" fmla="*/ 1 h 162"/>
                <a:gd name="T68" fmla="*/ 0 w 158"/>
                <a:gd name="T69" fmla="*/ 1 h 162"/>
                <a:gd name="T70" fmla="*/ 0 w 158"/>
                <a:gd name="T71" fmla="*/ 1 h 162"/>
                <a:gd name="T72" fmla="*/ 0 w 158"/>
                <a:gd name="T73" fmla="*/ 1 h 162"/>
                <a:gd name="T74" fmla="*/ 0 w 158"/>
                <a:gd name="T75" fmla="*/ 1 h 162"/>
                <a:gd name="T76" fmla="*/ 0 w 158"/>
                <a:gd name="T77" fmla="*/ 1 h 162"/>
                <a:gd name="T78" fmla="*/ 0 w 158"/>
                <a:gd name="T79" fmla="*/ 1 h 162"/>
                <a:gd name="T80" fmla="*/ 0 w 158"/>
                <a:gd name="T81" fmla="*/ 1 h 1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2">
                  <a:moveTo>
                    <a:pt x="134" y="53"/>
                  </a:moveTo>
                  <a:lnTo>
                    <a:pt x="140" y="69"/>
                  </a:lnTo>
                  <a:lnTo>
                    <a:pt x="138" y="85"/>
                  </a:lnTo>
                  <a:lnTo>
                    <a:pt x="128" y="97"/>
                  </a:lnTo>
                  <a:lnTo>
                    <a:pt x="113" y="109"/>
                  </a:lnTo>
                  <a:lnTo>
                    <a:pt x="96" y="119"/>
                  </a:lnTo>
                  <a:lnTo>
                    <a:pt x="76" y="129"/>
                  </a:lnTo>
                  <a:lnTo>
                    <a:pt x="55" y="138"/>
                  </a:lnTo>
                  <a:lnTo>
                    <a:pt x="38" y="148"/>
                  </a:lnTo>
                  <a:lnTo>
                    <a:pt x="35" y="151"/>
                  </a:lnTo>
                  <a:lnTo>
                    <a:pt x="33" y="153"/>
                  </a:lnTo>
                  <a:lnTo>
                    <a:pt x="33" y="156"/>
                  </a:lnTo>
                  <a:lnTo>
                    <a:pt x="35" y="159"/>
                  </a:lnTo>
                  <a:lnTo>
                    <a:pt x="39" y="161"/>
                  </a:lnTo>
                  <a:lnTo>
                    <a:pt x="44" y="162"/>
                  </a:lnTo>
                  <a:lnTo>
                    <a:pt x="46" y="162"/>
                  </a:lnTo>
                  <a:lnTo>
                    <a:pt x="51" y="161"/>
                  </a:lnTo>
                  <a:lnTo>
                    <a:pt x="74" y="152"/>
                  </a:lnTo>
                  <a:lnTo>
                    <a:pt x="96" y="142"/>
                  </a:lnTo>
                  <a:lnTo>
                    <a:pt x="116" y="130"/>
                  </a:lnTo>
                  <a:lnTo>
                    <a:pt x="135" y="117"/>
                  </a:lnTo>
                  <a:lnTo>
                    <a:pt x="148" y="102"/>
                  </a:lnTo>
                  <a:lnTo>
                    <a:pt x="157" y="86"/>
                  </a:lnTo>
                  <a:lnTo>
                    <a:pt x="158" y="68"/>
                  </a:lnTo>
                  <a:lnTo>
                    <a:pt x="153" y="50"/>
                  </a:lnTo>
                  <a:lnTo>
                    <a:pt x="140" y="35"/>
                  </a:lnTo>
                  <a:lnTo>
                    <a:pt x="121" y="23"/>
                  </a:lnTo>
                  <a:lnTo>
                    <a:pt x="97" y="14"/>
                  </a:lnTo>
                  <a:lnTo>
                    <a:pt x="71" y="6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7" y="17"/>
                  </a:lnTo>
                  <a:lnTo>
                    <a:pt x="76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4" y="42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6" name="Freeform 91"/>
            <p:cNvSpPr>
              <a:spLocks/>
            </p:cNvSpPr>
            <p:nvPr/>
          </p:nvSpPr>
          <p:spPr bwMode="auto">
            <a:xfrm>
              <a:off x="4820" y="278"/>
              <a:ext cx="133" cy="169"/>
            </a:xfrm>
            <a:custGeom>
              <a:avLst/>
              <a:gdLst>
                <a:gd name="T0" fmla="*/ 0 w 400"/>
                <a:gd name="T1" fmla="*/ 0 h 339"/>
                <a:gd name="T2" fmla="*/ 0 w 400"/>
                <a:gd name="T3" fmla="*/ 1 h 339"/>
                <a:gd name="T4" fmla="*/ 0 w 400"/>
                <a:gd name="T5" fmla="*/ 2 h 339"/>
                <a:gd name="T6" fmla="*/ 0 w 400"/>
                <a:gd name="T7" fmla="*/ 3 h 339"/>
                <a:gd name="T8" fmla="*/ 0 w 400"/>
                <a:gd name="T9" fmla="*/ 3 h 339"/>
                <a:gd name="T10" fmla="*/ 0 w 400"/>
                <a:gd name="T11" fmla="*/ 3 h 339"/>
                <a:gd name="T12" fmla="*/ 0 w 400"/>
                <a:gd name="T13" fmla="*/ 4 h 339"/>
                <a:gd name="T14" fmla="*/ 0 w 400"/>
                <a:gd name="T15" fmla="*/ 4 h 339"/>
                <a:gd name="T16" fmla="*/ 0 w 400"/>
                <a:gd name="T17" fmla="*/ 4 h 339"/>
                <a:gd name="T18" fmla="*/ 0 w 400"/>
                <a:gd name="T19" fmla="*/ 4 h 339"/>
                <a:gd name="T20" fmla="*/ 0 w 400"/>
                <a:gd name="T21" fmla="*/ 4 h 339"/>
                <a:gd name="T22" fmla="*/ 0 w 400"/>
                <a:gd name="T23" fmla="*/ 5 h 339"/>
                <a:gd name="T24" fmla="*/ 0 w 400"/>
                <a:gd name="T25" fmla="*/ 5 h 339"/>
                <a:gd name="T26" fmla="*/ 0 w 400"/>
                <a:gd name="T27" fmla="*/ 5 h 339"/>
                <a:gd name="T28" fmla="*/ 0 w 400"/>
                <a:gd name="T29" fmla="*/ 5 h 339"/>
                <a:gd name="T30" fmla="*/ 0 w 400"/>
                <a:gd name="T31" fmla="*/ 5 h 339"/>
                <a:gd name="T32" fmla="*/ 1 w 400"/>
                <a:gd name="T33" fmla="*/ 5 h 339"/>
                <a:gd name="T34" fmla="*/ 1 w 400"/>
                <a:gd name="T35" fmla="*/ 5 h 339"/>
                <a:gd name="T36" fmla="*/ 1 w 400"/>
                <a:gd name="T37" fmla="*/ 5 h 339"/>
                <a:gd name="T38" fmla="*/ 1 w 400"/>
                <a:gd name="T39" fmla="*/ 4 h 339"/>
                <a:gd name="T40" fmla="*/ 0 w 400"/>
                <a:gd name="T41" fmla="*/ 4 h 339"/>
                <a:gd name="T42" fmla="*/ 0 w 400"/>
                <a:gd name="T43" fmla="*/ 4 h 339"/>
                <a:gd name="T44" fmla="*/ 0 w 400"/>
                <a:gd name="T45" fmla="*/ 4 h 339"/>
                <a:gd name="T46" fmla="*/ 0 w 400"/>
                <a:gd name="T47" fmla="*/ 4 h 339"/>
                <a:gd name="T48" fmla="*/ 0 w 400"/>
                <a:gd name="T49" fmla="*/ 4 h 339"/>
                <a:gd name="T50" fmla="*/ 0 w 400"/>
                <a:gd name="T51" fmla="*/ 4 h 339"/>
                <a:gd name="T52" fmla="*/ 0 w 400"/>
                <a:gd name="T53" fmla="*/ 4 h 339"/>
                <a:gd name="T54" fmla="*/ 0 w 400"/>
                <a:gd name="T55" fmla="*/ 4 h 339"/>
                <a:gd name="T56" fmla="*/ 0 w 400"/>
                <a:gd name="T57" fmla="*/ 3 h 339"/>
                <a:gd name="T58" fmla="*/ 0 w 400"/>
                <a:gd name="T59" fmla="*/ 3 h 339"/>
                <a:gd name="T60" fmla="*/ 0 w 400"/>
                <a:gd name="T61" fmla="*/ 3 h 339"/>
                <a:gd name="T62" fmla="*/ 0 w 400"/>
                <a:gd name="T63" fmla="*/ 2 h 339"/>
                <a:gd name="T64" fmla="*/ 0 w 400"/>
                <a:gd name="T65" fmla="*/ 2 h 339"/>
                <a:gd name="T66" fmla="*/ 0 w 400"/>
                <a:gd name="T67" fmla="*/ 1 h 339"/>
                <a:gd name="T68" fmla="*/ 0 w 400"/>
                <a:gd name="T69" fmla="*/ 1 h 339"/>
                <a:gd name="T70" fmla="*/ 0 w 400"/>
                <a:gd name="T71" fmla="*/ 1 h 339"/>
                <a:gd name="T72" fmla="*/ 0 w 400"/>
                <a:gd name="T73" fmla="*/ 0 h 339"/>
                <a:gd name="T74" fmla="*/ 0 w 400"/>
                <a:gd name="T75" fmla="*/ 0 h 339"/>
                <a:gd name="T76" fmla="*/ 0 w 400"/>
                <a:gd name="T77" fmla="*/ 0 h 339"/>
                <a:gd name="T78" fmla="*/ 0 w 400"/>
                <a:gd name="T79" fmla="*/ 0 h 339"/>
                <a:gd name="T80" fmla="*/ 0 w 400"/>
                <a:gd name="T81" fmla="*/ 0 h 339"/>
                <a:gd name="T82" fmla="*/ 0 w 400"/>
                <a:gd name="T83" fmla="*/ 0 h 339"/>
                <a:gd name="T84" fmla="*/ 0 w 400"/>
                <a:gd name="T85" fmla="*/ 0 h 339"/>
                <a:gd name="T86" fmla="*/ 0 w 400"/>
                <a:gd name="T87" fmla="*/ 0 h 3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39">
                  <a:moveTo>
                    <a:pt x="156" y="44"/>
                  </a:moveTo>
                  <a:lnTo>
                    <a:pt x="125" y="63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6"/>
                  </a:lnTo>
                  <a:lnTo>
                    <a:pt x="22" y="150"/>
                  </a:lnTo>
                  <a:lnTo>
                    <a:pt x="7" y="175"/>
                  </a:lnTo>
                  <a:lnTo>
                    <a:pt x="0" y="203"/>
                  </a:lnTo>
                  <a:lnTo>
                    <a:pt x="2" y="232"/>
                  </a:lnTo>
                  <a:lnTo>
                    <a:pt x="4" y="239"/>
                  </a:lnTo>
                  <a:lnTo>
                    <a:pt x="7" y="248"/>
                  </a:lnTo>
                  <a:lnTo>
                    <a:pt x="12" y="254"/>
                  </a:lnTo>
                  <a:lnTo>
                    <a:pt x="18" y="261"/>
                  </a:lnTo>
                  <a:lnTo>
                    <a:pt x="25" y="267"/>
                  </a:lnTo>
                  <a:lnTo>
                    <a:pt x="33" y="273"/>
                  </a:lnTo>
                  <a:lnTo>
                    <a:pt x="41" y="278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4"/>
                  </a:lnTo>
                  <a:lnTo>
                    <a:pt x="128" y="309"/>
                  </a:lnTo>
                  <a:lnTo>
                    <a:pt x="148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09" y="326"/>
                  </a:lnTo>
                  <a:lnTo>
                    <a:pt x="231" y="329"/>
                  </a:lnTo>
                  <a:lnTo>
                    <a:pt x="251" y="331"/>
                  </a:lnTo>
                  <a:lnTo>
                    <a:pt x="273" y="333"/>
                  </a:lnTo>
                  <a:lnTo>
                    <a:pt x="295" y="335"/>
                  </a:lnTo>
                  <a:lnTo>
                    <a:pt x="315" y="336"/>
                  </a:lnTo>
                  <a:lnTo>
                    <a:pt x="337" y="337"/>
                  </a:lnTo>
                  <a:lnTo>
                    <a:pt x="359" y="338"/>
                  </a:lnTo>
                  <a:lnTo>
                    <a:pt x="379" y="339"/>
                  </a:lnTo>
                  <a:lnTo>
                    <a:pt x="387" y="339"/>
                  </a:lnTo>
                  <a:lnTo>
                    <a:pt x="392" y="337"/>
                  </a:lnTo>
                  <a:lnTo>
                    <a:pt x="397" y="333"/>
                  </a:lnTo>
                  <a:lnTo>
                    <a:pt x="400" y="329"/>
                  </a:lnTo>
                  <a:lnTo>
                    <a:pt x="400" y="324"/>
                  </a:lnTo>
                  <a:lnTo>
                    <a:pt x="397" y="320"/>
                  </a:lnTo>
                  <a:lnTo>
                    <a:pt x="391" y="317"/>
                  </a:lnTo>
                  <a:lnTo>
                    <a:pt x="384" y="315"/>
                  </a:lnTo>
                  <a:lnTo>
                    <a:pt x="365" y="311"/>
                  </a:lnTo>
                  <a:lnTo>
                    <a:pt x="346" y="309"/>
                  </a:lnTo>
                  <a:lnTo>
                    <a:pt x="327" y="306"/>
                  </a:lnTo>
                  <a:lnTo>
                    <a:pt x="307" y="304"/>
                  </a:lnTo>
                  <a:lnTo>
                    <a:pt x="288" y="302"/>
                  </a:lnTo>
                  <a:lnTo>
                    <a:pt x="269" y="300"/>
                  </a:lnTo>
                  <a:lnTo>
                    <a:pt x="249" y="298"/>
                  </a:lnTo>
                  <a:lnTo>
                    <a:pt x="230" y="295"/>
                  </a:lnTo>
                  <a:lnTo>
                    <a:pt x="211" y="293"/>
                  </a:lnTo>
                  <a:lnTo>
                    <a:pt x="192" y="290"/>
                  </a:lnTo>
                  <a:lnTo>
                    <a:pt x="173" y="286"/>
                  </a:lnTo>
                  <a:lnTo>
                    <a:pt x="154" y="283"/>
                  </a:lnTo>
                  <a:lnTo>
                    <a:pt x="137" y="277"/>
                  </a:lnTo>
                  <a:lnTo>
                    <a:pt x="118" y="272"/>
                  </a:lnTo>
                  <a:lnTo>
                    <a:pt x="100" y="267"/>
                  </a:lnTo>
                  <a:lnTo>
                    <a:pt x="83" y="260"/>
                  </a:lnTo>
                  <a:lnTo>
                    <a:pt x="68" y="253"/>
                  </a:lnTo>
                  <a:lnTo>
                    <a:pt x="57" y="243"/>
                  </a:lnTo>
                  <a:lnTo>
                    <a:pt x="48" y="233"/>
                  </a:lnTo>
                  <a:lnTo>
                    <a:pt x="44" y="221"/>
                  </a:lnTo>
                  <a:lnTo>
                    <a:pt x="42" y="208"/>
                  </a:lnTo>
                  <a:lnTo>
                    <a:pt x="44" y="194"/>
                  </a:lnTo>
                  <a:lnTo>
                    <a:pt x="48" y="180"/>
                  </a:lnTo>
                  <a:lnTo>
                    <a:pt x="54" y="168"/>
                  </a:lnTo>
                  <a:lnTo>
                    <a:pt x="64" y="153"/>
                  </a:lnTo>
                  <a:lnTo>
                    <a:pt x="76" y="137"/>
                  </a:lnTo>
                  <a:lnTo>
                    <a:pt x="89" y="124"/>
                  </a:lnTo>
                  <a:lnTo>
                    <a:pt x="103" y="111"/>
                  </a:lnTo>
                  <a:lnTo>
                    <a:pt x="118" y="99"/>
                  </a:lnTo>
                  <a:lnTo>
                    <a:pt x="134" y="87"/>
                  </a:lnTo>
                  <a:lnTo>
                    <a:pt x="153" y="74"/>
                  </a:lnTo>
                  <a:lnTo>
                    <a:pt x="172" y="62"/>
                  </a:lnTo>
                  <a:lnTo>
                    <a:pt x="190" y="52"/>
                  </a:lnTo>
                  <a:lnTo>
                    <a:pt x="215" y="42"/>
                  </a:lnTo>
                  <a:lnTo>
                    <a:pt x="243" y="34"/>
                  </a:lnTo>
                  <a:lnTo>
                    <a:pt x="270" y="26"/>
                  </a:lnTo>
                  <a:lnTo>
                    <a:pt x="295" y="19"/>
                  </a:lnTo>
                  <a:lnTo>
                    <a:pt x="315" y="13"/>
                  </a:lnTo>
                  <a:lnTo>
                    <a:pt x="328" y="6"/>
                  </a:lnTo>
                  <a:lnTo>
                    <a:pt x="333" y="2"/>
                  </a:lnTo>
                  <a:lnTo>
                    <a:pt x="318" y="0"/>
                  </a:lnTo>
                  <a:lnTo>
                    <a:pt x="298" y="1"/>
                  </a:lnTo>
                  <a:lnTo>
                    <a:pt x="275" y="4"/>
                  </a:lnTo>
                  <a:lnTo>
                    <a:pt x="250" y="9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4"/>
                  </a:lnTo>
                  <a:lnTo>
                    <a:pt x="156" y="4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7" name="Freeform 92"/>
            <p:cNvSpPr>
              <a:spLocks/>
            </p:cNvSpPr>
            <p:nvPr/>
          </p:nvSpPr>
          <p:spPr bwMode="auto">
            <a:xfrm>
              <a:off x="5007" y="272"/>
              <a:ext cx="117" cy="113"/>
            </a:xfrm>
            <a:custGeom>
              <a:avLst/>
              <a:gdLst>
                <a:gd name="T0" fmla="*/ 0 w 351"/>
                <a:gd name="T1" fmla="*/ 2 h 226"/>
                <a:gd name="T2" fmla="*/ 0 w 351"/>
                <a:gd name="T3" fmla="*/ 2 h 226"/>
                <a:gd name="T4" fmla="*/ 0 w 351"/>
                <a:gd name="T5" fmla="*/ 2 h 226"/>
                <a:gd name="T6" fmla="*/ 0 w 351"/>
                <a:gd name="T7" fmla="*/ 2 h 226"/>
                <a:gd name="T8" fmla="*/ 0 w 351"/>
                <a:gd name="T9" fmla="*/ 2 h 226"/>
                <a:gd name="T10" fmla="*/ 0 w 351"/>
                <a:gd name="T11" fmla="*/ 3 h 226"/>
                <a:gd name="T12" fmla="*/ 0 w 351"/>
                <a:gd name="T13" fmla="*/ 3 h 226"/>
                <a:gd name="T14" fmla="*/ 0 w 351"/>
                <a:gd name="T15" fmla="*/ 3 h 226"/>
                <a:gd name="T16" fmla="*/ 0 w 351"/>
                <a:gd name="T17" fmla="*/ 3 h 226"/>
                <a:gd name="T18" fmla="*/ 0 w 351"/>
                <a:gd name="T19" fmla="*/ 3 h 226"/>
                <a:gd name="T20" fmla="*/ 0 w 351"/>
                <a:gd name="T21" fmla="*/ 3 h 226"/>
                <a:gd name="T22" fmla="*/ 0 w 351"/>
                <a:gd name="T23" fmla="*/ 4 h 226"/>
                <a:gd name="T24" fmla="*/ 0 w 351"/>
                <a:gd name="T25" fmla="*/ 4 h 226"/>
                <a:gd name="T26" fmla="*/ 0 w 351"/>
                <a:gd name="T27" fmla="*/ 4 h 226"/>
                <a:gd name="T28" fmla="*/ 0 w 351"/>
                <a:gd name="T29" fmla="*/ 4 h 226"/>
                <a:gd name="T30" fmla="*/ 0 w 351"/>
                <a:gd name="T31" fmla="*/ 4 h 226"/>
                <a:gd name="T32" fmla="*/ 0 w 351"/>
                <a:gd name="T33" fmla="*/ 4 h 226"/>
                <a:gd name="T34" fmla="*/ 0 w 351"/>
                <a:gd name="T35" fmla="*/ 4 h 226"/>
                <a:gd name="T36" fmla="*/ 0 w 351"/>
                <a:gd name="T37" fmla="*/ 4 h 226"/>
                <a:gd name="T38" fmla="*/ 0 w 351"/>
                <a:gd name="T39" fmla="*/ 4 h 226"/>
                <a:gd name="T40" fmla="*/ 0 w 351"/>
                <a:gd name="T41" fmla="*/ 4 h 226"/>
                <a:gd name="T42" fmla="*/ 0 w 351"/>
                <a:gd name="T43" fmla="*/ 4 h 226"/>
                <a:gd name="T44" fmla="*/ 0 w 351"/>
                <a:gd name="T45" fmla="*/ 3 h 226"/>
                <a:gd name="T46" fmla="*/ 0 w 351"/>
                <a:gd name="T47" fmla="*/ 3 h 226"/>
                <a:gd name="T48" fmla="*/ 0 w 351"/>
                <a:gd name="T49" fmla="*/ 3 h 226"/>
                <a:gd name="T50" fmla="*/ 0 w 351"/>
                <a:gd name="T51" fmla="*/ 2 h 226"/>
                <a:gd name="T52" fmla="*/ 0 w 351"/>
                <a:gd name="T53" fmla="*/ 2 h 226"/>
                <a:gd name="T54" fmla="*/ 0 w 351"/>
                <a:gd name="T55" fmla="*/ 2 h 226"/>
                <a:gd name="T56" fmla="*/ 0 w 351"/>
                <a:gd name="T57" fmla="*/ 1 h 226"/>
                <a:gd name="T58" fmla="*/ 0 w 351"/>
                <a:gd name="T59" fmla="*/ 1 h 226"/>
                <a:gd name="T60" fmla="*/ 0 w 351"/>
                <a:gd name="T61" fmla="*/ 1 h 226"/>
                <a:gd name="T62" fmla="*/ 0 w 351"/>
                <a:gd name="T63" fmla="*/ 1 h 226"/>
                <a:gd name="T64" fmla="*/ 0 w 351"/>
                <a:gd name="T65" fmla="*/ 1 h 226"/>
                <a:gd name="T66" fmla="*/ 0 w 351"/>
                <a:gd name="T67" fmla="*/ 1 h 226"/>
                <a:gd name="T68" fmla="*/ 0 w 351"/>
                <a:gd name="T69" fmla="*/ 1 h 226"/>
                <a:gd name="T70" fmla="*/ 0 w 351"/>
                <a:gd name="T71" fmla="*/ 1 h 226"/>
                <a:gd name="T72" fmla="*/ 0 w 351"/>
                <a:gd name="T73" fmla="*/ 1 h 226"/>
                <a:gd name="T74" fmla="*/ 0 w 351"/>
                <a:gd name="T75" fmla="*/ 1 h 226"/>
                <a:gd name="T76" fmla="*/ 0 w 351"/>
                <a:gd name="T77" fmla="*/ 1 h 226"/>
                <a:gd name="T78" fmla="*/ 0 w 351"/>
                <a:gd name="T79" fmla="*/ 0 h 226"/>
                <a:gd name="T80" fmla="*/ 0 w 351"/>
                <a:gd name="T81" fmla="*/ 0 h 226"/>
                <a:gd name="T82" fmla="*/ 0 w 351"/>
                <a:gd name="T83" fmla="*/ 0 h 226"/>
                <a:gd name="T84" fmla="*/ 0 w 351"/>
                <a:gd name="T85" fmla="*/ 0 h 226"/>
                <a:gd name="T86" fmla="*/ 0 w 351"/>
                <a:gd name="T87" fmla="*/ 1 h 226"/>
                <a:gd name="T88" fmla="*/ 0 w 351"/>
                <a:gd name="T89" fmla="*/ 1 h 226"/>
                <a:gd name="T90" fmla="*/ 0 w 351"/>
                <a:gd name="T91" fmla="*/ 1 h 226"/>
                <a:gd name="T92" fmla="*/ 0 w 351"/>
                <a:gd name="T93" fmla="*/ 1 h 226"/>
                <a:gd name="T94" fmla="*/ 0 w 351"/>
                <a:gd name="T95" fmla="*/ 1 h 226"/>
                <a:gd name="T96" fmla="*/ 0 w 351"/>
                <a:gd name="T97" fmla="*/ 1 h 226"/>
                <a:gd name="T98" fmla="*/ 0 w 351"/>
                <a:gd name="T99" fmla="*/ 1 h 226"/>
                <a:gd name="T100" fmla="*/ 0 w 351"/>
                <a:gd name="T101" fmla="*/ 1 h 226"/>
                <a:gd name="T102" fmla="*/ 0 w 351"/>
                <a:gd name="T103" fmla="*/ 1 h 226"/>
                <a:gd name="T104" fmla="*/ 0 w 351"/>
                <a:gd name="T105" fmla="*/ 1 h 226"/>
                <a:gd name="T106" fmla="*/ 0 w 351"/>
                <a:gd name="T107" fmla="*/ 1 h 226"/>
                <a:gd name="T108" fmla="*/ 0 w 351"/>
                <a:gd name="T109" fmla="*/ 1 h 226"/>
                <a:gd name="T110" fmla="*/ 0 w 351"/>
                <a:gd name="T111" fmla="*/ 1 h 226"/>
                <a:gd name="T112" fmla="*/ 0 w 351"/>
                <a:gd name="T113" fmla="*/ 1 h 226"/>
                <a:gd name="T114" fmla="*/ 0 w 351"/>
                <a:gd name="T115" fmla="*/ 1 h 226"/>
                <a:gd name="T116" fmla="*/ 0 w 351"/>
                <a:gd name="T117" fmla="*/ 1 h 226"/>
                <a:gd name="T118" fmla="*/ 0 w 351"/>
                <a:gd name="T119" fmla="*/ 1 h 226"/>
                <a:gd name="T120" fmla="*/ 0 w 351"/>
                <a:gd name="T121" fmla="*/ 2 h 2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51" h="226">
                  <a:moveTo>
                    <a:pt x="291" y="69"/>
                  </a:moveTo>
                  <a:lnTo>
                    <a:pt x="307" y="81"/>
                  </a:lnTo>
                  <a:lnTo>
                    <a:pt x="317" y="96"/>
                  </a:lnTo>
                  <a:lnTo>
                    <a:pt x="322" y="111"/>
                  </a:lnTo>
                  <a:lnTo>
                    <a:pt x="322" y="128"/>
                  </a:lnTo>
                  <a:lnTo>
                    <a:pt x="319" y="141"/>
                  </a:lnTo>
                  <a:lnTo>
                    <a:pt x="313" y="152"/>
                  </a:lnTo>
                  <a:lnTo>
                    <a:pt x="303" y="164"/>
                  </a:lnTo>
                  <a:lnTo>
                    <a:pt x="293" y="173"/>
                  </a:lnTo>
                  <a:lnTo>
                    <a:pt x="279" y="183"/>
                  </a:lnTo>
                  <a:lnTo>
                    <a:pt x="266" y="192"/>
                  </a:lnTo>
                  <a:lnTo>
                    <a:pt x="253" y="201"/>
                  </a:lnTo>
                  <a:lnTo>
                    <a:pt x="240" y="210"/>
                  </a:lnTo>
                  <a:lnTo>
                    <a:pt x="237" y="213"/>
                  </a:lnTo>
                  <a:lnTo>
                    <a:pt x="237" y="216"/>
                  </a:lnTo>
                  <a:lnTo>
                    <a:pt x="237" y="219"/>
                  </a:lnTo>
                  <a:lnTo>
                    <a:pt x="240" y="222"/>
                  </a:lnTo>
                  <a:lnTo>
                    <a:pt x="245" y="225"/>
                  </a:lnTo>
                  <a:lnTo>
                    <a:pt x="250" y="226"/>
                  </a:lnTo>
                  <a:lnTo>
                    <a:pt x="255" y="225"/>
                  </a:lnTo>
                  <a:lnTo>
                    <a:pt x="259" y="222"/>
                  </a:lnTo>
                  <a:lnTo>
                    <a:pt x="288" y="209"/>
                  </a:lnTo>
                  <a:lnTo>
                    <a:pt x="313" y="192"/>
                  </a:lnTo>
                  <a:lnTo>
                    <a:pt x="332" y="172"/>
                  </a:lnTo>
                  <a:lnTo>
                    <a:pt x="345" y="149"/>
                  </a:lnTo>
                  <a:lnTo>
                    <a:pt x="351" y="127"/>
                  </a:lnTo>
                  <a:lnTo>
                    <a:pt x="348" y="103"/>
                  </a:lnTo>
                  <a:lnTo>
                    <a:pt x="336" y="81"/>
                  </a:lnTo>
                  <a:lnTo>
                    <a:pt x="313" y="62"/>
                  </a:lnTo>
                  <a:lnTo>
                    <a:pt x="295" y="51"/>
                  </a:lnTo>
                  <a:lnTo>
                    <a:pt x="275" y="43"/>
                  </a:lnTo>
                  <a:lnTo>
                    <a:pt x="253" y="35"/>
                  </a:lnTo>
                  <a:lnTo>
                    <a:pt x="229" y="28"/>
                  </a:lnTo>
                  <a:lnTo>
                    <a:pt x="204" y="20"/>
                  </a:lnTo>
                  <a:lnTo>
                    <a:pt x="179" y="15"/>
                  </a:lnTo>
                  <a:lnTo>
                    <a:pt x="153" y="11"/>
                  </a:lnTo>
                  <a:lnTo>
                    <a:pt x="128" y="7"/>
                  </a:lnTo>
                  <a:lnTo>
                    <a:pt x="104" y="4"/>
                  </a:lnTo>
                  <a:lnTo>
                    <a:pt x="82" y="2"/>
                  </a:lnTo>
                  <a:lnTo>
                    <a:pt x="60" y="0"/>
                  </a:lnTo>
                  <a:lnTo>
                    <a:pt x="43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5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30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2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1" y="31"/>
                  </a:lnTo>
                  <a:lnTo>
                    <a:pt x="201" y="35"/>
                  </a:lnTo>
                  <a:lnTo>
                    <a:pt x="220" y="40"/>
                  </a:lnTo>
                  <a:lnTo>
                    <a:pt x="239" y="46"/>
                  </a:lnTo>
                  <a:lnTo>
                    <a:pt x="258" y="53"/>
                  </a:lnTo>
                  <a:lnTo>
                    <a:pt x="275" y="61"/>
                  </a:lnTo>
                  <a:lnTo>
                    <a:pt x="291" y="6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8" name="Freeform 93"/>
            <p:cNvSpPr>
              <a:spLocks/>
            </p:cNvSpPr>
            <p:nvPr/>
          </p:nvSpPr>
          <p:spPr bwMode="auto">
            <a:xfrm>
              <a:off x="4769" y="324"/>
              <a:ext cx="48" cy="107"/>
            </a:xfrm>
            <a:custGeom>
              <a:avLst/>
              <a:gdLst>
                <a:gd name="T0" fmla="*/ 0 w 142"/>
                <a:gd name="T1" fmla="*/ 2 h 213"/>
                <a:gd name="T2" fmla="*/ 0 w 142"/>
                <a:gd name="T3" fmla="*/ 3 h 213"/>
                <a:gd name="T4" fmla="*/ 0 w 142"/>
                <a:gd name="T5" fmla="*/ 3 h 213"/>
                <a:gd name="T6" fmla="*/ 0 w 142"/>
                <a:gd name="T7" fmla="*/ 3 h 213"/>
                <a:gd name="T8" fmla="*/ 0 w 142"/>
                <a:gd name="T9" fmla="*/ 3 h 213"/>
                <a:gd name="T10" fmla="*/ 0 w 142"/>
                <a:gd name="T11" fmla="*/ 3 h 213"/>
                <a:gd name="T12" fmla="*/ 0 w 142"/>
                <a:gd name="T13" fmla="*/ 4 h 213"/>
                <a:gd name="T14" fmla="*/ 0 w 142"/>
                <a:gd name="T15" fmla="*/ 4 h 213"/>
                <a:gd name="T16" fmla="*/ 0 w 142"/>
                <a:gd name="T17" fmla="*/ 4 h 213"/>
                <a:gd name="T18" fmla="*/ 0 w 142"/>
                <a:gd name="T19" fmla="*/ 4 h 213"/>
                <a:gd name="T20" fmla="*/ 0 w 142"/>
                <a:gd name="T21" fmla="*/ 4 h 213"/>
                <a:gd name="T22" fmla="*/ 0 w 142"/>
                <a:gd name="T23" fmla="*/ 4 h 213"/>
                <a:gd name="T24" fmla="*/ 0 w 142"/>
                <a:gd name="T25" fmla="*/ 4 h 213"/>
                <a:gd name="T26" fmla="*/ 0 w 142"/>
                <a:gd name="T27" fmla="*/ 4 h 213"/>
                <a:gd name="T28" fmla="*/ 0 w 142"/>
                <a:gd name="T29" fmla="*/ 4 h 213"/>
                <a:gd name="T30" fmla="*/ 0 w 142"/>
                <a:gd name="T31" fmla="*/ 3 h 213"/>
                <a:gd name="T32" fmla="*/ 0 w 142"/>
                <a:gd name="T33" fmla="*/ 3 h 213"/>
                <a:gd name="T34" fmla="*/ 0 w 142"/>
                <a:gd name="T35" fmla="*/ 3 h 213"/>
                <a:gd name="T36" fmla="*/ 0 w 142"/>
                <a:gd name="T37" fmla="*/ 3 h 213"/>
                <a:gd name="T38" fmla="*/ 0 w 142"/>
                <a:gd name="T39" fmla="*/ 3 h 213"/>
                <a:gd name="T40" fmla="*/ 0 w 142"/>
                <a:gd name="T41" fmla="*/ 3 h 213"/>
                <a:gd name="T42" fmla="*/ 0 w 142"/>
                <a:gd name="T43" fmla="*/ 3 h 213"/>
                <a:gd name="T44" fmla="*/ 0 w 142"/>
                <a:gd name="T45" fmla="*/ 2 h 213"/>
                <a:gd name="T46" fmla="*/ 0 w 142"/>
                <a:gd name="T47" fmla="*/ 2 h 213"/>
                <a:gd name="T48" fmla="*/ 0 w 142"/>
                <a:gd name="T49" fmla="*/ 2 h 213"/>
                <a:gd name="T50" fmla="*/ 0 w 142"/>
                <a:gd name="T51" fmla="*/ 2 h 213"/>
                <a:gd name="T52" fmla="*/ 0 w 142"/>
                <a:gd name="T53" fmla="*/ 1 h 213"/>
                <a:gd name="T54" fmla="*/ 0 w 142"/>
                <a:gd name="T55" fmla="*/ 1 h 213"/>
                <a:gd name="T56" fmla="*/ 0 w 142"/>
                <a:gd name="T57" fmla="*/ 1 h 213"/>
                <a:gd name="T58" fmla="*/ 0 w 142"/>
                <a:gd name="T59" fmla="*/ 1 h 213"/>
                <a:gd name="T60" fmla="*/ 0 w 142"/>
                <a:gd name="T61" fmla="*/ 1 h 213"/>
                <a:gd name="T62" fmla="*/ 0 w 142"/>
                <a:gd name="T63" fmla="*/ 1 h 213"/>
                <a:gd name="T64" fmla="*/ 0 w 142"/>
                <a:gd name="T65" fmla="*/ 1 h 213"/>
                <a:gd name="T66" fmla="*/ 0 w 142"/>
                <a:gd name="T67" fmla="*/ 0 h 213"/>
                <a:gd name="T68" fmla="*/ 0 w 142"/>
                <a:gd name="T69" fmla="*/ 1 h 213"/>
                <a:gd name="T70" fmla="*/ 0 w 142"/>
                <a:gd name="T71" fmla="*/ 1 h 213"/>
                <a:gd name="T72" fmla="*/ 0 w 142"/>
                <a:gd name="T73" fmla="*/ 1 h 213"/>
                <a:gd name="T74" fmla="*/ 0 w 142"/>
                <a:gd name="T75" fmla="*/ 1 h 213"/>
                <a:gd name="T76" fmla="*/ 0 w 142"/>
                <a:gd name="T77" fmla="*/ 2 h 213"/>
                <a:gd name="T78" fmla="*/ 0 w 142"/>
                <a:gd name="T79" fmla="*/ 2 h 213"/>
                <a:gd name="T80" fmla="*/ 0 w 142"/>
                <a:gd name="T81" fmla="*/ 2 h 21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2" h="213">
                  <a:moveTo>
                    <a:pt x="0" y="116"/>
                  </a:moveTo>
                  <a:lnTo>
                    <a:pt x="0" y="134"/>
                  </a:lnTo>
                  <a:lnTo>
                    <a:pt x="6" y="150"/>
                  </a:lnTo>
                  <a:lnTo>
                    <a:pt x="16" y="166"/>
                  </a:lnTo>
                  <a:lnTo>
                    <a:pt x="30" y="179"/>
                  </a:lnTo>
                  <a:lnTo>
                    <a:pt x="48" y="191"/>
                  </a:lnTo>
                  <a:lnTo>
                    <a:pt x="68" y="201"/>
                  </a:lnTo>
                  <a:lnTo>
                    <a:pt x="91" y="208"/>
                  </a:lnTo>
                  <a:lnTo>
                    <a:pt x="115" y="212"/>
                  </a:lnTo>
                  <a:lnTo>
                    <a:pt x="122" y="213"/>
                  </a:lnTo>
                  <a:lnTo>
                    <a:pt x="129" y="211"/>
                  </a:lnTo>
                  <a:lnTo>
                    <a:pt x="135" y="208"/>
                  </a:lnTo>
                  <a:lnTo>
                    <a:pt x="138" y="204"/>
                  </a:lnTo>
                  <a:lnTo>
                    <a:pt x="138" y="199"/>
                  </a:lnTo>
                  <a:lnTo>
                    <a:pt x="137" y="194"/>
                  </a:lnTo>
                  <a:lnTo>
                    <a:pt x="132" y="190"/>
                  </a:lnTo>
                  <a:lnTo>
                    <a:pt x="125" y="188"/>
                  </a:lnTo>
                  <a:lnTo>
                    <a:pt x="102" y="181"/>
                  </a:lnTo>
                  <a:lnTo>
                    <a:pt x="80" y="173"/>
                  </a:lnTo>
                  <a:lnTo>
                    <a:pt x="62" y="162"/>
                  </a:lnTo>
                  <a:lnTo>
                    <a:pt x="49" y="149"/>
                  </a:lnTo>
                  <a:lnTo>
                    <a:pt x="41" y="134"/>
                  </a:lnTo>
                  <a:lnTo>
                    <a:pt x="36" y="117"/>
                  </a:lnTo>
                  <a:lnTo>
                    <a:pt x="36" y="100"/>
                  </a:lnTo>
                  <a:lnTo>
                    <a:pt x="44" y="81"/>
                  </a:lnTo>
                  <a:lnTo>
                    <a:pt x="52" y="68"/>
                  </a:lnTo>
                  <a:lnTo>
                    <a:pt x="64" y="56"/>
                  </a:lnTo>
                  <a:lnTo>
                    <a:pt x="77" y="44"/>
                  </a:lnTo>
                  <a:lnTo>
                    <a:pt x="91" y="34"/>
                  </a:lnTo>
                  <a:lnTo>
                    <a:pt x="105" y="25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70" y="32"/>
                  </a:lnTo>
                  <a:lnTo>
                    <a:pt x="46" y="51"/>
                  </a:lnTo>
                  <a:lnTo>
                    <a:pt x="25" y="72"/>
                  </a:lnTo>
                  <a:lnTo>
                    <a:pt x="9" y="95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9" name="Freeform 94"/>
            <p:cNvSpPr>
              <a:spLocks/>
            </p:cNvSpPr>
            <p:nvPr/>
          </p:nvSpPr>
          <p:spPr bwMode="auto">
            <a:xfrm>
              <a:off x="5104" y="264"/>
              <a:ext cx="101" cy="139"/>
            </a:xfrm>
            <a:custGeom>
              <a:avLst/>
              <a:gdLst>
                <a:gd name="T0" fmla="*/ 0 w 305"/>
                <a:gd name="T1" fmla="*/ 1 h 279"/>
                <a:gd name="T2" fmla="*/ 0 w 305"/>
                <a:gd name="T3" fmla="*/ 2 h 279"/>
                <a:gd name="T4" fmla="*/ 0 w 305"/>
                <a:gd name="T5" fmla="*/ 2 h 279"/>
                <a:gd name="T6" fmla="*/ 0 w 305"/>
                <a:gd name="T7" fmla="*/ 2 h 279"/>
                <a:gd name="T8" fmla="*/ 0 w 305"/>
                <a:gd name="T9" fmla="*/ 2 h 279"/>
                <a:gd name="T10" fmla="*/ 0 w 305"/>
                <a:gd name="T11" fmla="*/ 3 h 279"/>
                <a:gd name="T12" fmla="*/ 0 w 305"/>
                <a:gd name="T13" fmla="*/ 3 h 279"/>
                <a:gd name="T14" fmla="*/ 0 w 305"/>
                <a:gd name="T15" fmla="*/ 3 h 279"/>
                <a:gd name="T16" fmla="*/ 0 w 305"/>
                <a:gd name="T17" fmla="*/ 3 h 279"/>
                <a:gd name="T18" fmla="*/ 0 w 305"/>
                <a:gd name="T19" fmla="*/ 4 h 279"/>
                <a:gd name="T20" fmla="*/ 0 w 305"/>
                <a:gd name="T21" fmla="*/ 4 h 279"/>
                <a:gd name="T22" fmla="*/ 0 w 305"/>
                <a:gd name="T23" fmla="*/ 4 h 279"/>
                <a:gd name="T24" fmla="*/ 0 w 305"/>
                <a:gd name="T25" fmla="*/ 4 h 279"/>
                <a:gd name="T26" fmla="*/ 0 w 305"/>
                <a:gd name="T27" fmla="*/ 4 h 279"/>
                <a:gd name="T28" fmla="*/ 0 w 305"/>
                <a:gd name="T29" fmla="*/ 4 h 279"/>
                <a:gd name="T30" fmla="*/ 0 w 305"/>
                <a:gd name="T31" fmla="*/ 3 h 279"/>
                <a:gd name="T32" fmla="*/ 0 w 305"/>
                <a:gd name="T33" fmla="*/ 3 h 279"/>
                <a:gd name="T34" fmla="*/ 0 w 305"/>
                <a:gd name="T35" fmla="*/ 3 h 279"/>
                <a:gd name="T36" fmla="*/ 0 w 305"/>
                <a:gd name="T37" fmla="*/ 2 h 279"/>
                <a:gd name="T38" fmla="*/ 0 w 305"/>
                <a:gd name="T39" fmla="*/ 2 h 279"/>
                <a:gd name="T40" fmla="*/ 0 w 305"/>
                <a:gd name="T41" fmla="*/ 1 h 279"/>
                <a:gd name="T42" fmla="*/ 0 w 305"/>
                <a:gd name="T43" fmla="*/ 1 h 279"/>
                <a:gd name="T44" fmla="*/ 0 w 305"/>
                <a:gd name="T45" fmla="*/ 1 h 279"/>
                <a:gd name="T46" fmla="*/ 0 w 305"/>
                <a:gd name="T47" fmla="*/ 0 h 279"/>
                <a:gd name="T48" fmla="*/ 0 w 305"/>
                <a:gd name="T49" fmla="*/ 0 h 279"/>
                <a:gd name="T50" fmla="*/ 0 w 305"/>
                <a:gd name="T51" fmla="*/ 0 h 279"/>
                <a:gd name="T52" fmla="*/ 0 w 305"/>
                <a:gd name="T53" fmla="*/ 0 h 279"/>
                <a:gd name="T54" fmla="*/ 0 w 305"/>
                <a:gd name="T55" fmla="*/ 0 h 279"/>
                <a:gd name="T56" fmla="*/ 0 w 305"/>
                <a:gd name="T57" fmla="*/ 0 h 279"/>
                <a:gd name="T58" fmla="*/ 0 w 305"/>
                <a:gd name="T59" fmla="*/ 0 h 279"/>
                <a:gd name="T60" fmla="*/ 0 w 305"/>
                <a:gd name="T61" fmla="*/ 0 h 279"/>
                <a:gd name="T62" fmla="*/ 0 w 305"/>
                <a:gd name="T63" fmla="*/ 0 h 279"/>
                <a:gd name="T64" fmla="*/ 0 w 305"/>
                <a:gd name="T65" fmla="*/ 0 h 279"/>
                <a:gd name="T66" fmla="*/ 0 w 305"/>
                <a:gd name="T67" fmla="*/ 0 h 279"/>
                <a:gd name="T68" fmla="*/ 0 w 305"/>
                <a:gd name="T69" fmla="*/ 0 h 279"/>
                <a:gd name="T70" fmla="*/ 0 w 305"/>
                <a:gd name="T71" fmla="*/ 0 h 279"/>
                <a:gd name="T72" fmla="*/ 0 w 305"/>
                <a:gd name="T73" fmla="*/ 1 h 279"/>
                <a:gd name="T74" fmla="*/ 0 w 305"/>
                <a:gd name="T75" fmla="*/ 1 h 2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5" h="279">
                  <a:moveTo>
                    <a:pt x="247" y="104"/>
                  </a:moveTo>
                  <a:lnTo>
                    <a:pt x="257" y="112"/>
                  </a:lnTo>
                  <a:lnTo>
                    <a:pt x="266" y="120"/>
                  </a:lnTo>
                  <a:lnTo>
                    <a:pt x="271" y="129"/>
                  </a:lnTo>
                  <a:lnTo>
                    <a:pt x="277" y="138"/>
                  </a:lnTo>
                  <a:lnTo>
                    <a:pt x="279" y="148"/>
                  </a:lnTo>
                  <a:lnTo>
                    <a:pt x="279" y="158"/>
                  </a:lnTo>
                  <a:lnTo>
                    <a:pt x="274" y="168"/>
                  </a:lnTo>
                  <a:lnTo>
                    <a:pt x="268" y="178"/>
                  </a:lnTo>
                  <a:lnTo>
                    <a:pt x="258" y="188"/>
                  </a:lnTo>
                  <a:lnTo>
                    <a:pt x="247" y="197"/>
                  </a:lnTo>
                  <a:lnTo>
                    <a:pt x="234" y="205"/>
                  </a:lnTo>
                  <a:lnTo>
                    <a:pt x="219" y="214"/>
                  </a:lnTo>
                  <a:lnTo>
                    <a:pt x="206" y="221"/>
                  </a:lnTo>
                  <a:lnTo>
                    <a:pt x="191" y="229"/>
                  </a:lnTo>
                  <a:lnTo>
                    <a:pt x="177" y="237"/>
                  </a:lnTo>
                  <a:lnTo>
                    <a:pt x="164" y="247"/>
                  </a:lnTo>
                  <a:lnTo>
                    <a:pt x="160" y="250"/>
                  </a:lnTo>
                  <a:lnTo>
                    <a:pt x="157" y="254"/>
                  </a:lnTo>
                  <a:lnTo>
                    <a:pt x="154" y="258"/>
                  </a:lnTo>
                  <a:lnTo>
                    <a:pt x="151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5"/>
                  </a:lnTo>
                  <a:lnTo>
                    <a:pt x="155" y="278"/>
                  </a:lnTo>
                  <a:lnTo>
                    <a:pt x="161" y="279"/>
                  </a:lnTo>
                  <a:lnTo>
                    <a:pt x="167" y="279"/>
                  </a:lnTo>
                  <a:lnTo>
                    <a:pt x="173" y="278"/>
                  </a:lnTo>
                  <a:lnTo>
                    <a:pt x="177" y="275"/>
                  </a:lnTo>
                  <a:lnTo>
                    <a:pt x="191" y="263"/>
                  </a:lnTo>
                  <a:lnTo>
                    <a:pt x="207" y="252"/>
                  </a:lnTo>
                  <a:lnTo>
                    <a:pt x="223" y="242"/>
                  </a:lnTo>
                  <a:lnTo>
                    <a:pt x="241" y="231"/>
                  </a:lnTo>
                  <a:lnTo>
                    <a:pt x="257" y="221"/>
                  </a:lnTo>
                  <a:lnTo>
                    <a:pt x="271" y="210"/>
                  </a:lnTo>
                  <a:lnTo>
                    <a:pt x="286" y="197"/>
                  </a:lnTo>
                  <a:lnTo>
                    <a:pt x="296" y="184"/>
                  </a:lnTo>
                  <a:lnTo>
                    <a:pt x="303" y="168"/>
                  </a:lnTo>
                  <a:lnTo>
                    <a:pt x="305" y="153"/>
                  </a:lnTo>
                  <a:lnTo>
                    <a:pt x="300" y="137"/>
                  </a:lnTo>
                  <a:lnTo>
                    <a:pt x="293" y="123"/>
                  </a:lnTo>
                  <a:lnTo>
                    <a:pt x="282" y="109"/>
                  </a:lnTo>
                  <a:lnTo>
                    <a:pt x="267" y="96"/>
                  </a:lnTo>
                  <a:lnTo>
                    <a:pt x="250" y="85"/>
                  </a:lnTo>
                  <a:lnTo>
                    <a:pt x="232" y="75"/>
                  </a:lnTo>
                  <a:lnTo>
                    <a:pt x="219" y="67"/>
                  </a:lnTo>
                  <a:lnTo>
                    <a:pt x="205" y="61"/>
                  </a:lnTo>
                  <a:lnTo>
                    <a:pt x="189" y="54"/>
                  </a:lnTo>
                  <a:lnTo>
                    <a:pt x="173" y="47"/>
                  </a:lnTo>
                  <a:lnTo>
                    <a:pt x="157" y="40"/>
                  </a:lnTo>
                  <a:lnTo>
                    <a:pt x="139" y="32"/>
                  </a:lnTo>
                  <a:lnTo>
                    <a:pt x="122" y="26"/>
                  </a:lnTo>
                  <a:lnTo>
                    <a:pt x="106" y="20"/>
                  </a:lnTo>
                  <a:lnTo>
                    <a:pt x="90" y="15"/>
                  </a:lnTo>
                  <a:lnTo>
                    <a:pt x="74" y="10"/>
                  </a:lnTo>
                  <a:lnTo>
                    <a:pt x="58" y="7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8" y="1"/>
                  </a:lnTo>
                  <a:lnTo>
                    <a:pt x="0" y="3"/>
                  </a:lnTo>
                  <a:lnTo>
                    <a:pt x="10" y="6"/>
                  </a:lnTo>
                  <a:lnTo>
                    <a:pt x="21" y="9"/>
                  </a:lnTo>
                  <a:lnTo>
                    <a:pt x="35" y="13"/>
                  </a:lnTo>
                  <a:lnTo>
                    <a:pt x="48" y="17"/>
                  </a:lnTo>
                  <a:lnTo>
                    <a:pt x="64" y="22"/>
                  </a:lnTo>
                  <a:lnTo>
                    <a:pt x="80" y="27"/>
                  </a:lnTo>
                  <a:lnTo>
                    <a:pt x="97" y="33"/>
                  </a:lnTo>
                  <a:lnTo>
                    <a:pt x="114" y="40"/>
                  </a:lnTo>
                  <a:lnTo>
                    <a:pt x="132" y="47"/>
                  </a:lnTo>
                  <a:lnTo>
                    <a:pt x="149" y="54"/>
                  </a:lnTo>
                  <a:lnTo>
                    <a:pt x="167" y="62"/>
                  </a:lnTo>
                  <a:lnTo>
                    <a:pt x="184" y="70"/>
                  </a:lnTo>
                  <a:lnTo>
                    <a:pt x="202" y="79"/>
                  </a:lnTo>
                  <a:lnTo>
                    <a:pt x="218" y="87"/>
                  </a:lnTo>
                  <a:lnTo>
                    <a:pt x="232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0" name="Freeform 99"/>
            <p:cNvSpPr>
              <a:spLocks/>
            </p:cNvSpPr>
            <p:nvPr/>
          </p:nvSpPr>
          <p:spPr bwMode="auto">
            <a:xfrm>
              <a:off x="4976" y="382"/>
              <a:ext cx="18" cy="42"/>
            </a:xfrm>
            <a:custGeom>
              <a:avLst/>
              <a:gdLst>
                <a:gd name="T0" fmla="*/ 0 w 54"/>
                <a:gd name="T1" fmla="*/ 0 h 85"/>
                <a:gd name="T2" fmla="*/ 0 w 54"/>
                <a:gd name="T3" fmla="*/ 0 h 85"/>
                <a:gd name="T4" fmla="*/ 0 w 54"/>
                <a:gd name="T5" fmla="*/ 0 h 85"/>
                <a:gd name="T6" fmla="*/ 0 w 54"/>
                <a:gd name="T7" fmla="*/ 0 h 85"/>
                <a:gd name="T8" fmla="*/ 0 w 54"/>
                <a:gd name="T9" fmla="*/ 0 h 85"/>
                <a:gd name="T10" fmla="*/ 0 w 54"/>
                <a:gd name="T11" fmla="*/ 0 h 85"/>
                <a:gd name="T12" fmla="*/ 0 w 54"/>
                <a:gd name="T13" fmla="*/ 0 h 85"/>
                <a:gd name="T14" fmla="*/ 0 w 54"/>
                <a:gd name="T15" fmla="*/ 0 h 85"/>
                <a:gd name="T16" fmla="*/ 0 w 54"/>
                <a:gd name="T17" fmla="*/ 0 h 85"/>
                <a:gd name="T18" fmla="*/ 0 w 54"/>
                <a:gd name="T19" fmla="*/ 0 h 85"/>
                <a:gd name="T20" fmla="*/ 0 w 54"/>
                <a:gd name="T21" fmla="*/ 0 h 85"/>
                <a:gd name="T22" fmla="*/ 0 w 54"/>
                <a:gd name="T23" fmla="*/ 0 h 85"/>
                <a:gd name="T24" fmla="*/ 0 w 54"/>
                <a:gd name="T25" fmla="*/ 0 h 85"/>
                <a:gd name="T26" fmla="*/ 0 w 54"/>
                <a:gd name="T27" fmla="*/ 1 h 85"/>
                <a:gd name="T28" fmla="*/ 0 w 54"/>
                <a:gd name="T29" fmla="*/ 1 h 85"/>
                <a:gd name="T30" fmla="*/ 0 w 54"/>
                <a:gd name="T31" fmla="*/ 1 h 85"/>
                <a:gd name="T32" fmla="*/ 0 w 54"/>
                <a:gd name="T33" fmla="*/ 1 h 85"/>
                <a:gd name="T34" fmla="*/ 0 w 54"/>
                <a:gd name="T35" fmla="*/ 1 h 85"/>
                <a:gd name="T36" fmla="*/ 0 w 54"/>
                <a:gd name="T37" fmla="*/ 0 h 85"/>
                <a:gd name="T38" fmla="*/ 0 w 54"/>
                <a:gd name="T39" fmla="*/ 0 h 85"/>
                <a:gd name="T40" fmla="*/ 0 w 54"/>
                <a:gd name="T41" fmla="*/ 0 h 8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4" h="85">
                  <a:moveTo>
                    <a:pt x="28" y="10"/>
                  </a:moveTo>
                  <a:lnTo>
                    <a:pt x="27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5" y="34"/>
                  </a:lnTo>
                  <a:lnTo>
                    <a:pt x="11" y="47"/>
                  </a:lnTo>
                  <a:lnTo>
                    <a:pt x="18" y="59"/>
                  </a:lnTo>
                  <a:lnTo>
                    <a:pt x="27" y="70"/>
                  </a:lnTo>
                  <a:lnTo>
                    <a:pt x="35" y="79"/>
                  </a:lnTo>
                  <a:lnTo>
                    <a:pt x="46" y="84"/>
                  </a:lnTo>
                  <a:lnTo>
                    <a:pt x="53" y="85"/>
                  </a:lnTo>
                  <a:lnTo>
                    <a:pt x="54" y="68"/>
                  </a:lnTo>
                  <a:lnTo>
                    <a:pt x="47" y="49"/>
                  </a:lnTo>
                  <a:lnTo>
                    <a:pt x="38" y="2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1" name="Freeform 100"/>
            <p:cNvSpPr>
              <a:spLocks/>
            </p:cNvSpPr>
            <p:nvPr/>
          </p:nvSpPr>
          <p:spPr bwMode="auto">
            <a:xfrm>
              <a:off x="4962" y="351"/>
              <a:ext cx="15" cy="24"/>
            </a:xfrm>
            <a:custGeom>
              <a:avLst/>
              <a:gdLst>
                <a:gd name="T0" fmla="*/ 0 w 46"/>
                <a:gd name="T1" fmla="*/ 1 h 48"/>
                <a:gd name="T2" fmla="*/ 0 w 46"/>
                <a:gd name="T3" fmla="*/ 1 h 48"/>
                <a:gd name="T4" fmla="*/ 0 w 46"/>
                <a:gd name="T5" fmla="*/ 1 h 48"/>
                <a:gd name="T6" fmla="*/ 0 w 46"/>
                <a:gd name="T7" fmla="*/ 1 h 48"/>
                <a:gd name="T8" fmla="*/ 0 w 46"/>
                <a:gd name="T9" fmla="*/ 1 h 48"/>
                <a:gd name="T10" fmla="*/ 0 w 46"/>
                <a:gd name="T11" fmla="*/ 1 h 48"/>
                <a:gd name="T12" fmla="*/ 0 w 46"/>
                <a:gd name="T13" fmla="*/ 1 h 48"/>
                <a:gd name="T14" fmla="*/ 0 w 46"/>
                <a:gd name="T15" fmla="*/ 0 h 48"/>
                <a:gd name="T16" fmla="*/ 0 w 46"/>
                <a:gd name="T17" fmla="*/ 0 h 48"/>
                <a:gd name="T18" fmla="*/ 0 w 46"/>
                <a:gd name="T19" fmla="*/ 1 h 48"/>
                <a:gd name="T20" fmla="*/ 0 w 46"/>
                <a:gd name="T21" fmla="*/ 1 h 48"/>
                <a:gd name="T22" fmla="*/ 0 w 46"/>
                <a:gd name="T23" fmla="*/ 1 h 48"/>
                <a:gd name="T24" fmla="*/ 0 w 46"/>
                <a:gd name="T25" fmla="*/ 1 h 48"/>
                <a:gd name="T26" fmla="*/ 0 w 46"/>
                <a:gd name="T27" fmla="*/ 1 h 48"/>
                <a:gd name="T28" fmla="*/ 0 w 46"/>
                <a:gd name="T29" fmla="*/ 1 h 48"/>
                <a:gd name="T30" fmla="*/ 0 w 46"/>
                <a:gd name="T31" fmla="*/ 1 h 48"/>
                <a:gd name="T32" fmla="*/ 0 w 46"/>
                <a:gd name="T33" fmla="*/ 1 h 48"/>
                <a:gd name="T34" fmla="*/ 0 w 46"/>
                <a:gd name="T35" fmla="*/ 1 h 48"/>
                <a:gd name="T36" fmla="*/ 0 w 46"/>
                <a:gd name="T37" fmla="*/ 1 h 48"/>
                <a:gd name="T38" fmla="*/ 0 w 46"/>
                <a:gd name="T39" fmla="*/ 1 h 48"/>
                <a:gd name="T40" fmla="*/ 0 w 46"/>
                <a:gd name="T41" fmla="*/ 1 h 48"/>
                <a:gd name="T42" fmla="*/ 0 w 46"/>
                <a:gd name="T43" fmla="*/ 1 h 48"/>
                <a:gd name="T44" fmla="*/ 0 w 46"/>
                <a:gd name="T45" fmla="*/ 1 h 48"/>
                <a:gd name="T46" fmla="*/ 0 w 46"/>
                <a:gd name="T47" fmla="*/ 1 h 48"/>
                <a:gd name="T48" fmla="*/ 0 w 46"/>
                <a:gd name="T49" fmla="*/ 1 h 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6" h="48">
                  <a:moveTo>
                    <a:pt x="25" y="6"/>
                  </a:moveTo>
                  <a:lnTo>
                    <a:pt x="25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5"/>
                  </a:lnTo>
                  <a:lnTo>
                    <a:pt x="25" y="41"/>
                  </a:lnTo>
                  <a:lnTo>
                    <a:pt x="33" y="45"/>
                  </a:lnTo>
                  <a:lnTo>
                    <a:pt x="41" y="48"/>
                  </a:lnTo>
                  <a:lnTo>
                    <a:pt x="46" y="48"/>
                  </a:lnTo>
                  <a:lnTo>
                    <a:pt x="45" y="38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2" name="Freeform 101"/>
            <p:cNvSpPr>
              <a:spLocks/>
            </p:cNvSpPr>
            <p:nvPr/>
          </p:nvSpPr>
          <p:spPr bwMode="auto">
            <a:xfrm>
              <a:off x="4949" y="331"/>
              <a:ext cx="21" cy="16"/>
            </a:xfrm>
            <a:custGeom>
              <a:avLst/>
              <a:gdLst>
                <a:gd name="T0" fmla="*/ 0 w 64"/>
                <a:gd name="T1" fmla="*/ 1 h 32"/>
                <a:gd name="T2" fmla="*/ 0 w 64"/>
                <a:gd name="T3" fmla="*/ 1 h 32"/>
                <a:gd name="T4" fmla="*/ 0 w 64"/>
                <a:gd name="T5" fmla="*/ 1 h 32"/>
                <a:gd name="T6" fmla="*/ 0 w 64"/>
                <a:gd name="T7" fmla="*/ 1 h 32"/>
                <a:gd name="T8" fmla="*/ 0 w 64"/>
                <a:gd name="T9" fmla="*/ 1 h 32"/>
                <a:gd name="T10" fmla="*/ 0 w 64"/>
                <a:gd name="T11" fmla="*/ 1 h 32"/>
                <a:gd name="T12" fmla="*/ 0 w 64"/>
                <a:gd name="T13" fmla="*/ 1 h 32"/>
                <a:gd name="T14" fmla="*/ 0 w 64"/>
                <a:gd name="T15" fmla="*/ 0 h 32"/>
                <a:gd name="T16" fmla="*/ 0 w 64"/>
                <a:gd name="T17" fmla="*/ 0 h 32"/>
                <a:gd name="T18" fmla="*/ 0 w 64"/>
                <a:gd name="T19" fmla="*/ 0 h 32"/>
                <a:gd name="T20" fmla="*/ 0 w 64"/>
                <a:gd name="T21" fmla="*/ 1 h 32"/>
                <a:gd name="T22" fmla="*/ 0 w 64"/>
                <a:gd name="T23" fmla="*/ 1 h 32"/>
                <a:gd name="T24" fmla="*/ 0 w 64"/>
                <a:gd name="T25" fmla="*/ 1 h 32"/>
                <a:gd name="T26" fmla="*/ 0 w 64"/>
                <a:gd name="T27" fmla="*/ 1 h 32"/>
                <a:gd name="T28" fmla="*/ 0 w 64"/>
                <a:gd name="T29" fmla="*/ 1 h 32"/>
                <a:gd name="T30" fmla="*/ 0 w 64"/>
                <a:gd name="T31" fmla="*/ 1 h 32"/>
                <a:gd name="T32" fmla="*/ 0 w 64"/>
                <a:gd name="T33" fmla="*/ 1 h 32"/>
                <a:gd name="T34" fmla="*/ 0 w 64"/>
                <a:gd name="T35" fmla="*/ 1 h 32"/>
                <a:gd name="T36" fmla="*/ 0 w 64"/>
                <a:gd name="T37" fmla="*/ 1 h 32"/>
                <a:gd name="T38" fmla="*/ 0 w 64"/>
                <a:gd name="T39" fmla="*/ 1 h 32"/>
                <a:gd name="T40" fmla="*/ 0 w 64"/>
                <a:gd name="T41" fmla="*/ 1 h 32"/>
                <a:gd name="T42" fmla="*/ 0 w 64"/>
                <a:gd name="T43" fmla="*/ 1 h 32"/>
                <a:gd name="T44" fmla="*/ 0 w 64"/>
                <a:gd name="T45" fmla="*/ 1 h 32"/>
                <a:gd name="T46" fmla="*/ 0 w 64"/>
                <a:gd name="T47" fmla="*/ 1 h 32"/>
                <a:gd name="T48" fmla="*/ 0 w 64"/>
                <a:gd name="T49" fmla="*/ 1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32">
                  <a:moveTo>
                    <a:pt x="50" y="24"/>
                  </a:moveTo>
                  <a:lnTo>
                    <a:pt x="56" y="22"/>
                  </a:lnTo>
                  <a:lnTo>
                    <a:pt x="62" y="19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16" y="8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4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36" y="29"/>
                  </a:lnTo>
                  <a:lnTo>
                    <a:pt x="43" y="27"/>
                  </a:lnTo>
                  <a:lnTo>
                    <a:pt x="5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3" name="Freeform 130"/>
            <p:cNvSpPr>
              <a:spLocks/>
            </p:cNvSpPr>
            <p:nvPr/>
          </p:nvSpPr>
          <p:spPr bwMode="auto">
            <a:xfrm>
              <a:off x="4849" y="304"/>
              <a:ext cx="82" cy="106"/>
            </a:xfrm>
            <a:custGeom>
              <a:avLst/>
              <a:gdLst>
                <a:gd name="T0" fmla="*/ 0 w 246"/>
                <a:gd name="T1" fmla="*/ 1 h 211"/>
                <a:gd name="T2" fmla="*/ 0 w 246"/>
                <a:gd name="T3" fmla="*/ 1 h 211"/>
                <a:gd name="T4" fmla="*/ 0 w 246"/>
                <a:gd name="T5" fmla="*/ 1 h 211"/>
                <a:gd name="T6" fmla="*/ 0 w 246"/>
                <a:gd name="T7" fmla="*/ 1 h 211"/>
                <a:gd name="T8" fmla="*/ 0 w 246"/>
                <a:gd name="T9" fmla="*/ 2 h 211"/>
                <a:gd name="T10" fmla="*/ 0 w 246"/>
                <a:gd name="T11" fmla="*/ 2 h 211"/>
                <a:gd name="T12" fmla="*/ 0 w 246"/>
                <a:gd name="T13" fmla="*/ 2 h 211"/>
                <a:gd name="T14" fmla="*/ 0 w 246"/>
                <a:gd name="T15" fmla="*/ 2 h 211"/>
                <a:gd name="T16" fmla="*/ 0 w 246"/>
                <a:gd name="T17" fmla="*/ 3 h 211"/>
                <a:gd name="T18" fmla="*/ 0 w 246"/>
                <a:gd name="T19" fmla="*/ 3 h 211"/>
                <a:gd name="T20" fmla="*/ 0 w 246"/>
                <a:gd name="T21" fmla="*/ 3 h 211"/>
                <a:gd name="T22" fmla="*/ 0 w 246"/>
                <a:gd name="T23" fmla="*/ 3 h 211"/>
                <a:gd name="T24" fmla="*/ 0 w 246"/>
                <a:gd name="T25" fmla="*/ 4 h 211"/>
                <a:gd name="T26" fmla="*/ 0 w 246"/>
                <a:gd name="T27" fmla="*/ 4 h 211"/>
                <a:gd name="T28" fmla="*/ 0 w 246"/>
                <a:gd name="T29" fmla="*/ 4 h 211"/>
                <a:gd name="T30" fmla="*/ 0 w 246"/>
                <a:gd name="T31" fmla="*/ 4 h 211"/>
                <a:gd name="T32" fmla="*/ 0 w 246"/>
                <a:gd name="T33" fmla="*/ 4 h 211"/>
                <a:gd name="T34" fmla="*/ 0 w 246"/>
                <a:gd name="T35" fmla="*/ 4 h 211"/>
                <a:gd name="T36" fmla="*/ 0 w 246"/>
                <a:gd name="T37" fmla="*/ 4 h 211"/>
                <a:gd name="T38" fmla="*/ 0 w 246"/>
                <a:gd name="T39" fmla="*/ 4 h 211"/>
                <a:gd name="T40" fmla="*/ 0 w 246"/>
                <a:gd name="T41" fmla="*/ 4 h 211"/>
                <a:gd name="T42" fmla="*/ 0 w 246"/>
                <a:gd name="T43" fmla="*/ 4 h 211"/>
                <a:gd name="T44" fmla="*/ 0 w 246"/>
                <a:gd name="T45" fmla="*/ 4 h 211"/>
                <a:gd name="T46" fmla="*/ 0 w 246"/>
                <a:gd name="T47" fmla="*/ 4 h 211"/>
                <a:gd name="T48" fmla="*/ 0 w 246"/>
                <a:gd name="T49" fmla="*/ 4 h 211"/>
                <a:gd name="T50" fmla="*/ 0 w 246"/>
                <a:gd name="T51" fmla="*/ 4 h 211"/>
                <a:gd name="T52" fmla="*/ 0 w 246"/>
                <a:gd name="T53" fmla="*/ 4 h 211"/>
                <a:gd name="T54" fmla="*/ 0 w 246"/>
                <a:gd name="T55" fmla="*/ 4 h 211"/>
                <a:gd name="T56" fmla="*/ 0 w 246"/>
                <a:gd name="T57" fmla="*/ 4 h 211"/>
                <a:gd name="T58" fmla="*/ 0 w 246"/>
                <a:gd name="T59" fmla="*/ 4 h 211"/>
                <a:gd name="T60" fmla="*/ 0 w 246"/>
                <a:gd name="T61" fmla="*/ 4 h 211"/>
                <a:gd name="T62" fmla="*/ 0 w 246"/>
                <a:gd name="T63" fmla="*/ 3 h 211"/>
                <a:gd name="T64" fmla="*/ 0 w 246"/>
                <a:gd name="T65" fmla="*/ 3 h 211"/>
                <a:gd name="T66" fmla="*/ 0 w 246"/>
                <a:gd name="T67" fmla="*/ 3 h 211"/>
                <a:gd name="T68" fmla="*/ 0 w 246"/>
                <a:gd name="T69" fmla="*/ 3 h 211"/>
                <a:gd name="T70" fmla="*/ 0 w 246"/>
                <a:gd name="T71" fmla="*/ 3 h 211"/>
                <a:gd name="T72" fmla="*/ 0 w 246"/>
                <a:gd name="T73" fmla="*/ 3 h 211"/>
                <a:gd name="T74" fmla="*/ 0 w 246"/>
                <a:gd name="T75" fmla="*/ 3 h 211"/>
                <a:gd name="T76" fmla="*/ 0 w 246"/>
                <a:gd name="T77" fmla="*/ 2 h 211"/>
                <a:gd name="T78" fmla="*/ 0 w 246"/>
                <a:gd name="T79" fmla="*/ 2 h 211"/>
                <a:gd name="T80" fmla="*/ 0 w 246"/>
                <a:gd name="T81" fmla="*/ 2 h 211"/>
                <a:gd name="T82" fmla="*/ 0 w 246"/>
                <a:gd name="T83" fmla="*/ 2 h 211"/>
                <a:gd name="T84" fmla="*/ 0 w 246"/>
                <a:gd name="T85" fmla="*/ 2 h 211"/>
                <a:gd name="T86" fmla="*/ 0 w 246"/>
                <a:gd name="T87" fmla="*/ 1 h 211"/>
                <a:gd name="T88" fmla="*/ 0 w 246"/>
                <a:gd name="T89" fmla="*/ 1 h 211"/>
                <a:gd name="T90" fmla="*/ 0 w 246"/>
                <a:gd name="T91" fmla="*/ 1 h 211"/>
                <a:gd name="T92" fmla="*/ 0 w 246"/>
                <a:gd name="T93" fmla="*/ 1 h 211"/>
                <a:gd name="T94" fmla="*/ 0 w 246"/>
                <a:gd name="T95" fmla="*/ 1 h 211"/>
                <a:gd name="T96" fmla="*/ 0 w 246"/>
                <a:gd name="T97" fmla="*/ 1 h 211"/>
                <a:gd name="T98" fmla="*/ 0 w 246"/>
                <a:gd name="T99" fmla="*/ 1 h 211"/>
                <a:gd name="T100" fmla="*/ 0 w 246"/>
                <a:gd name="T101" fmla="*/ 1 h 211"/>
                <a:gd name="T102" fmla="*/ 0 w 246"/>
                <a:gd name="T103" fmla="*/ 1 h 211"/>
                <a:gd name="T104" fmla="*/ 0 w 246"/>
                <a:gd name="T105" fmla="*/ 1 h 211"/>
                <a:gd name="T106" fmla="*/ 0 w 246"/>
                <a:gd name="T107" fmla="*/ 1 h 211"/>
                <a:gd name="T108" fmla="*/ 0 w 246"/>
                <a:gd name="T109" fmla="*/ 0 h 211"/>
                <a:gd name="T110" fmla="*/ 0 w 246"/>
                <a:gd name="T111" fmla="*/ 1 h 211"/>
                <a:gd name="T112" fmla="*/ 0 w 246"/>
                <a:gd name="T113" fmla="*/ 1 h 211"/>
                <a:gd name="T114" fmla="*/ 0 w 246"/>
                <a:gd name="T115" fmla="*/ 1 h 211"/>
                <a:gd name="T116" fmla="*/ 0 w 246"/>
                <a:gd name="T117" fmla="*/ 1 h 211"/>
                <a:gd name="T118" fmla="*/ 0 w 246"/>
                <a:gd name="T119" fmla="*/ 1 h 211"/>
                <a:gd name="T120" fmla="*/ 0 w 246"/>
                <a:gd name="T121" fmla="*/ 1 h 2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46" h="211">
                  <a:moveTo>
                    <a:pt x="90" y="32"/>
                  </a:moveTo>
                  <a:lnTo>
                    <a:pt x="73" y="41"/>
                  </a:lnTo>
                  <a:lnTo>
                    <a:pt x="57" y="51"/>
                  </a:lnTo>
                  <a:lnTo>
                    <a:pt x="41" y="64"/>
                  </a:lnTo>
                  <a:lnTo>
                    <a:pt x="28" y="76"/>
                  </a:lnTo>
                  <a:lnTo>
                    <a:pt x="18" y="89"/>
                  </a:lnTo>
                  <a:lnTo>
                    <a:pt x="9" y="103"/>
                  </a:lnTo>
                  <a:lnTo>
                    <a:pt x="3" y="116"/>
                  </a:lnTo>
                  <a:lnTo>
                    <a:pt x="0" y="131"/>
                  </a:lnTo>
                  <a:lnTo>
                    <a:pt x="3" y="152"/>
                  </a:lnTo>
                  <a:lnTo>
                    <a:pt x="15" y="170"/>
                  </a:lnTo>
                  <a:lnTo>
                    <a:pt x="32" y="185"/>
                  </a:lnTo>
                  <a:lnTo>
                    <a:pt x="54" y="197"/>
                  </a:lnTo>
                  <a:lnTo>
                    <a:pt x="80" y="205"/>
                  </a:lnTo>
                  <a:lnTo>
                    <a:pt x="109" y="210"/>
                  </a:lnTo>
                  <a:lnTo>
                    <a:pt x="137" y="211"/>
                  </a:lnTo>
                  <a:lnTo>
                    <a:pt x="164" y="208"/>
                  </a:lnTo>
                  <a:lnTo>
                    <a:pt x="170" y="208"/>
                  </a:lnTo>
                  <a:lnTo>
                    <a:pt x="176" y="206"/>
                  </a:lnTo>
                  <a:lnTo>
                    <a:pt x="180" y="202"/>
                  </a:lnTo>
                  <a:lnTo>
                    <a:pt x="182" y="198"/>
                  </a:lnTo>
                  <a:lnTo>
                    <a:pt x="180" y="196"/>
                  </a:lnTo>
                  <a:lnTo>
                    <a:pt x="176" y="196"/>
                  </a:lnTo>
                  <a:lnTo>
                    <a:pt x="170" y="195"/>
                  </a:lnTo>
                  <a:lnTo>
                    <a:pt x="163" y="195"/>
                  </a:lnTo>
                  <a:lnTo>
                    <a:pt x="154" y="195"/>
                  </a:lnTo>
                  <a:lnTo>
                    <a:pt x="147" y="195"/>
                  </a:lnTo>
                  <a:lnTo>
                    <a:pt x="140" y="195"/>
                  </a:lnTo>
                  <a:lnTo>
                    <a:pt x="135" y="195"/>
                  </a:lnTo>
                  <a:lnTo>
                    <a:pt x="121" y="194"/>
                  </a:lnTo>
                  <a:lnTo>
                    <a:pt x="108" y="193"/>
                  </a:lnTo>
                  <a:lnTo>
                    <a:pt x="93" y="191"/>
                  </a:lnTo>
                  <a:lnTo>
                    <a:pt x="79" y="188"/>
                  </a:lnTo>
                  <a:lnTo>
                    <a:pt x="64" y="185"/>
                  </a:lnTo>
                  <a:lnTo>
                    <a:pt x="50" y="178"/>
                  </a:lnTo>
                  <a:lnTo>
                    <a:pt x="37" y="169"/>
                  </a:lnTo>
                  <a:lnTo>
                    <a:pt x="22" y="155"/>
                  </a:lnTo>
                  <a:lnTo>
                    <a:pt x="19" y="140"/>
                  </a:lnTo>
                  <a:lnTo>
                    <a:pt x="21" y="126"/>
                  </a:lnTo>
                  <a:lnTo>
                    <a:pt x="26" y="111"/>
                  </a:lnTo>
                  <a:lnTo>
                    <a:pt x="35" y="98"/>
                  </a:lnTo>
                  <a:lnTo>
                    <a:pt x="48" y="85"/>
                  </a:lnTo>
                  <a:lnTo>
                    <a:pt x="63" y="73"/>
                  </a:lnTo>
                  <a:lnTo>
                    <a:pt x="79" y="63"/>
                  </a:lnTo>
                  <a:lnTo>
                    <a:pt x="98" y="52"/>
                  </a:lnTo>
                  <a:lnTo>
                    <a:pt x="117" y="43"/>
                  </a:lnTo>
                  <a:lnTo>
                    <a:pt x="137" y="35"/>
                  </a:lnTo>
                  <a:lnTo>
                    <a:pt x="157" y="28"/>
                  </a:lnTo>
                  <a:lnTo>
                    <a:pt x="176" y="21"/>
                  </a:lnTo>
                  <a:lnTo>
                    <a:pt x="196" y="16"/>
                  </a:lnTo>
                  <a:lnTo>
                    <a:pt x="214" y="11"/>
                  </a:lnTo>
                  <a:lnTo>
                    <a:pt x="231" y="8"/>
                  </a:lnTo>
                  <a:lnTo>
                    <a:pt x="246" y="6"/>
                  </a:lnTo>
                  <a:lnTo>
                    <a:pt x="236" y="2"/>
                  </a:lnTo>
                  <a:lnTo>
                    <a:pt x="220" y="0"/>
                  </a:lnTo>
                  <a:lnTo>
                    <a:pt x="201" y="2"/>
                  </a:lnTo>
                  <a:lnTo>
                    <a:pt x="179" y="5"/>
                  </a:lnTo>
                  <a:lnTo>
                    <a:pt x="154" y="10"/>
                  </a:lnTo>
                  <a:lnTo>
                    <a:pt x="131" y="16"/>
                  </a:lnTo>
                  <a:lnTo>
                    <a:pt x="109" y="24"/>
                  </a:lnTo>
                  <a:lnTo>
                    <a:pt x="9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4" name="Freeform 131"/>
            <p:cNvSpPr>
              <a:spLocks/>
            </p:cNvSpPr>
            <p:nvPr/>
          </p:nvSpPr>
          <p:spPr bwMode="auto">
            <a:xfrm>
              <a:off x="4989" y="303"/>
              <a:ext cx="53" cy="82"/>
            </a:xfrm>
            <a:custGeom>
              <a:avLst/>
              <a:gdLst>
                <a:gd name="T0" fmla="*/ 0 w 158"/>
                <a:gd name="T1" fmla="*/ 1 h 164"/>
                <a:gd name="T2" fmla="*/ 0 w 158"/>
                <a:gd name="T3" fmla="*/ 2 h 164"/>
                <a:gd name="T4" fmla="*/ 0 w 158"/>
                <a:gd name="T5" fmla="*/ 2 h 164"/>
                <a:gd name="T6" fmla="*/ 0 w 158"/>
                <a:gd name="T7" fmla="*/ 2 h 164"/>
                <a:gd name="T8" fmla="*/ 0 w 158"/>
                <a:gd name="T9" fmla="*/ 2 h 164"/>
                <a:gd name="T10" fmla="*/ 0 w 158"/>
                <a:gd name="T11" fmla="*/ 2 h 164"/>
                <a:gd name="T12" fmla="*/ 0 w 158"/>
                <a:gd name="T13" fmla="*/ 3 h 164"/>
                <a:gd name="T14" fmla="*/ 0 w 158"/>
                <a:gd name="T15" fmla="*/ 3 h 164"/>
                <a:gd name="T16" fmla="*/ 0 w 158"/>
                <a:gd name="T17" fmla="*/ 3 h 164"/>
                <a:gd name="T18" fmla="*/ 0 w 158"/>
                <a:gd name="T19" fmla="*/ 3 h 164"/>
                <a:gd name="T20" fmla="*/ 0 w 158"/>
                <a:gd name="T21" fmla="*/ 3 h 164"/>
                <a:gd name="T22" fmla="*/ 0 w 158"/>
                <a:gd name="T23" fmla="*/ 3 h 164"/>
                <a:gd name="T24" fmla="*/ 0 w 158"/>
                <a:gd name="T25" fmla="*/ 3 h 164"/>
                <a:gd name="T26" fmla="*/ 0 w 158"/>
                <a:gd name="T27" fmla="*/ 3 h 164"/>
                <a:gd name="T28" fmla="*/ 0 w 158"/>
                <a:gd name="T29" fmla="*/ 3 h 164"/>
                <a:gd name="T30" fmla="*/ 0 w 158"/>
                <a:gd name="T31" fmla="*/ 3 h 164"/>
                <a:gd name="T32" fmla="*/ 0 w 158"/>
                <a:gd name="T33" fmla="*/ 3 h 164"/>
                <a:gd name="T34" fmla="*/ 0 w 158"/>
                <a:gd name="T35" fmla="*/ 3 h 164"/>
                <a:gd name="T36" fmla="*/ 0 w 158"/>
                <a:gd name="T37" fmla="*/ 3 h 164"/>
                <a:gd name="T38" fmla="*/ 0 w 158"/>
                <a:gd name="T39" fmla="*/ 3 h 164"/>
                <a:gd name="T40" fmla="*/ 0 w 158"/>
                <a:gd name="T41" fmla="*/ 2 h 164"/>
                <a:gd name="T42" fmla="*/ 0 w 158"/>
                <a:gd name="T43" fmla="*/ 2 h 164"/>
                <a:gd name="T44" fmla="*/ 0 w 158"/>
                <a:gd name="T45" fmla="*/ 2 h 164"/>
                <a:gd name="T46" fmla="*/ 0 w 158"/>
                <a:gd name="T47" fmla="*/ 2 h 164"/>
                <a:gd name="T48" fmla="*/ 0 w 158"/>
                <a:gd name="T49" fmla="*/ 1 h 164"/>
                <a:gd name="T50" fmla="*/ 0 w 158"/>
                <a:gd name="T51" fmla="*/ 1 h 164"/>
                <a:gd name="T52" fmla="*/ 0 w 158"/>
                <a:gd name="T53" fmla="*/ 1 h 164"/>
                <a:gd name="T54" fmla="*/ 0 w 158"/>
                <a:gd name="T55" fmla="*/ 1 h 164"/>
                <a:gd name="T56" fmla="*/ 0 w 158"/>
                <a:gd name="T57" fmla="*/ 1 h 164"/>
                <a:gd name="T58" fmla="*/ 0 w 158"/>
                <a:gd name="T59" fmla="*/ 1 h 164"/>
                <a:gd name="T60" fmla="*/ 0 w 158"/>
                <a:gd name="T61" fmla="*/ 0 h 164"/>
                <a:gd name="T62" fmla="*/ 0 w 158"/>
                <a:gd name="T63" fmla="*/ 1 h 164"/>
                <a:gd name="T64" fmla="*/ 0 w 158"/>
                <a:gd name="T65" fmla="*/ 1 h 164"/>
                <a:gd name="T66" fmla="*/ 0 w 158"/>
                <a:gd name="T67" fmla="*/ 1 h 164"/>
                <a:gd name="T68" fmla="*/ 0 w 158"/>
                <a:gd name="T69" fmla="*/ 1 h 164"/>
                <a:gd name="T70" fmla="*/ 0 w 158"/>
                <a:gd name="T71" fmla="*/ 1 h 164"/>
                <a:gd name="T72" fmla="*/ 0 w 158"/>
                <a:gd name="T73" fmla="*/ 1 h 164"/>
                <a:gd name="T74" fmla="*/ 0 w 158"/>
                <a:gd name="T75" fmla="*/ 1 h 164"/>
                <a:gd name="T76" fmla="*/ 0 w 158"/>
                <a:gd name="T77" fmla="*/ 1 h 164"/>
                <a:gd name="T78" fmla="*/ 0 w 158"/>
                <a:gd name="T79" fmla="*/ 1 h 164"/>
                <a:gd name="T80" fmla="*/ 0 w 158"/>
                <a:gd name="T81" fmla="*/ 1 h 1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4">
                  <a:moveTo>
                    <a:pt x="133" y="54"/>
                  </a:moveTo>
                  <a:lnTo>
                    <a:pt x="138" y="72"/>
                  </a:lnTo>
                  <a:lnTo>
                    <a:pt x="135" y="86"/>
                  </a:lnTo>
                  <a:lnTo>
                    <a:pt x="125" y="99"/>
                  </a:lnTo>
                  <a:lnTo>
                    <a:pt x="110" y="110"/>
                  </a:lnTo>
                  <a:lnTo>
                    <a:pt x="93" y="120"/>
                  </a:lnTo>
                  <a:lnTo>
                    <a:pt x="74" y="130"/>
                  </a:lnTo>
                  <a:lnTo>
                    <a:pt x="53" y="140"/>
                  </a:lnTo>
                  <a:lnTo>
                    <a:pt x="36" y="149"/>
                  </a:lnTo>
                  <a:lnTo>
                    <a:pt x="33" y="152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5" y="160"/>
                  </a:lnTo>
                  <a:lnTo>
                    <a:pt x="37" y="163"/>
                  </a:lnTo>
                  <a:lnTo>
                    <a:pt x="42" y="164"/>
                  </a:lnTo>
                  <a:lnTo>
                    <a:pt x="46" y="164"/>
                  </a:lnTo>
                  <a:lnTo>
                    <a:pt x="51" y="163"/>
                  </a:lnTo>
                  <a:lnTo>
                    <a:pt x="72" y="153"/>
                  </a:lnTo>
                  <a:lnTo>
                    <a:pt x="94" y="143"/>
                  </a:lnTo>
                  <a:lnTo>
                    <a:pt x="114" y="132"/>
                  </a:lnTo>
                  <a:lnTo>
                    <a:pt x="133" y="118"/>
                  </a:lnTo>
                  <a:lnTo>
                    <a:pt x="146" y="104"/>
                  </a:lnTo>
                  <a:lnTo>
                    <a:pt x="155" y="87"/>
                  </a:lnTo>
                  <a:lnTo>
                    <a:pt x="158" y="70"/>
                  </a:lnTo>
                  <a:lnTo>
                    <a:pt x="152" y="51"/>
                  </a:lnTo>
                  <a:lnTo>
                    <a:pt x="139" y="37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5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1" y="1"/>
                  </a:lnTo>
                  <a:lnTo>
                    <a:pt x="0" y="5"/>
                  </a:lnTo>
                  <a:lnTo>
                    <a:pt x="20" y="9"/>
                  </a:lnTo>
                  <a:lnTo>
                    <a:pt x="40" y="12"/>
                  </a:lnTo>
                  <a:lnTo>
                    <a:pt x="59" y="15"/>
                  </a:lnTo>
                  <a:lnTo>
                    <a:pt x="78" y="19"/>
                  </a:lnTo>
                  <a:lnTo>
                    <a:pt x="96" y="24"/>
                  </a:lnTo>
                  <a:lnTo>
                    <a:pt x="112" y="32"/>
                  </a:lnTo>
                  <a:lnTo>
                    <a:pt x="125" y="41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5" name="Freeform 132"/>
            <p:cNvSpPr>
              <a:spLocks/>
            </p:cNvSpPr>
            <p:nvPr/>
          </p:nvSpPr>
          <p:spPr bwMode="auto">
            <a:xfrm>
              <a:off x="4796" y="285"/>
              <a:ext cx="134" cy="170"/>
            </a:xfrm>
            <a:custGeom>
              <a:avLst/>
              <a:gdLst>
                <a:gd name="T0" fmla="*/ 0 w 400"/>
                <a:gd name="T1" fmla="*/ 1 h 340"/>
                <a:gd name="T2" fmla="*/ 0 w 400"/>
                <a:gd name="T3" fmla="*/ 2 h 340"/>
                <a:gd name="T4" fmla="*/ 0 w 400"/>
                <a:gd name="T5" fmla="*/ 3 h 340"/>
                <a:gd name="T6" fmla="*/ 0 w 400"/>
                <a:gd name="T7" fmla="*/ 4 h 340"/>
                <a:gd name="T8" fmla="*/ 0 w 400"/>
                <a:gd name="T9" fmla="*/ 4 h 340"/>
                <a:gd name="T10" fmla="*/ 0 w 400"/>
                <a:gd name="T11" fmla="*/ 4 h 340"/>
                <a:gd name="T12" fmla="*/ 0 w 400"/>
                <a:gd name="T13" fmla="*/ 5 h 340"/>
                <a:gd name="T14" fmla="*/ 0 w 400"/>
                <a:gd name="T15" fmla="*/ 5 h 340"/>
                <a:gd name="T16" fmla="*/ 0 w 400"/>
                <a:gd name="T17" fmla="*/ 5 h 340"/>
                <a:gd name="T18" fmla="*/ 0 w 400"/>
                <a:gd name="T19" fmla="*/ 5 h 340"/>
                <a:gd name="T20" fmla="*/ 0 w 400"/>
                <a:gd name="T21" fmla="*/ 5 h 340"/>
                <a:gd name="T22" fmla="*/ 0 w 400"/>
                <a:gd name="T23" fmla="*/ 6 h 340"/>
                <a:gd name="T24" fmla="*/ 0 w 400"/>
                <a:gd name="T25" fmla="*/ 6 h 340"/>
                <a:gd name="T26" fmla="*/ 0 w 400"/>
                <a:gd name="T27" fmla="*/ 6 h 340"/>
                <a:gd name="T28" fmla="*/ 0 w 400"/>
                <a:gd name="T29" fmla="*/ 6 h 340"/>
                <a:gd name="T30" fmla="*/ 0 w 400"/>
                <a:gd name="T31" fmla="*/ 6 h 340"/>
                <a:gd name="T32" fmla="*/ 1 w 400"/>
                <a:gd name="T33" fmla="*/ 6 h 340"/>
                <a:gd name="T34" fmla="*/ 1 w 400"/>
                <a:gd name="T35" fmla="*/ 6 h 340"/>
                <a:gd name="T36" fmla="*/ 1 w 400"/>
                <a:gd name="T37" fmla="*/ 6 h 340"/>
                <a:gd name="T38" fmla="*/ 1 w 400"/>
                <a:gd name="T39" fmla="*/ 5 h 340"/>
                <a:gd name="T40" fmla="*/ 1 w 400"/>
                <a:gd name="T41" fmla="*/ 5 h 340"/>
                <a:gd name="T42" fmla="*/ 0 w 400"/>
                <a:gd name="T43" fmla="*/ 5 h 340"/>
                <a:gd name="T44" fmla="*/ 0 w 400"/>
                <a:gd name="T45" fmla="*/ 5 h 340"/>
                <a:gd name="T46" fmla="*/ 0 w 400"/>
                <a:gd name="T47" fmla="*/ 5 h 340"/>
                <a:gd name="T48" fmla="*/ 0 w 400"/>
                <a:gd name="T49" fmla="*/ 5 h 340"/>
                <a:gd name="T50" fmla="*/ 0 w 400"/>
                <a:gd name="T51" fmla="*/ 5 h 340"/>
                <a:gd name="T52" fmla="*/ 0 w 400"/>
                <a:gd name="T53" fmla="*/ 5 h 340"/>
                <a:gd name="T54" fmla="*/ 0 w 400"/>
                <a:gd name="T55" fmla="*/ 5 h 340"/>
                <a:gd name="T56" fmla="*/ 0 w 400"/>
                <a:gd name="T57" fmla="*/ 5 h 340"/>
                <a:gd name="T58" fmla="*/ 0 w 400"/>
                <a:gd name="T59" fmla="*/ 4 h 340"/>
                <a:gd name="T60" fmla="*/ 0 w 400"/>
                <a:gd name="T61" fmla="*/ 4 h 340"/>
                <a:gd name="T62" fmla="*/ 0 w 400"/>
                <a:gd name="T63" fmla="*/ 3 h 340"/>
                <a:gd name="T64" fmla="*/ 0 w 400"/>
                <a:gd name="T65" fmla="*/ 3 h 340"/>
                <a:gd name="T66" fmla="*/ 0 w 400"/>
                <a:gd name="T67" fmla="*/ 2 h 340"/>
                <a:gd name="T68" fmla="*/ 0 w 400"/>
                <a:gd name="T69" fmla="*/ 2 h 340"/>
                <a:gd name="T70" fmla="*/ 0 w 400"/>
                <a:gd name="T71" fmla="*/ 2 h 340"/>
                <a:gd name="T72" fmla="*/ 0 w 400"/>
                <a:gd name="T73" fmla="*/ 1 h 340"/>
                <a:gd name="T74" fmla="*/ 0 w 400"/>
                <a:gd name="T75" fmla="*/ 1 h 340"/>
                <a:gd name="T76" fmla="*/ 0 w 400"/>
                <a:gd name="T77" fmla="*/ 1 h 340"/>
                <a:gd name="T78" fmla="*/ 0 w 400"/>
                <a:gd name="T79" fmla="*/ 1 h 340"/>
                <a:gd name="T80" fmla="*/ 0 w 400"/>
                <a:gd name="T81" fmla="*/ 0 h 340"/>
                <a:gd name="T82" fmla="*/ 0 w 400"/>
                <a:gd name="T83" fmla="*/ 1 h 340"/>
                <a:gd name="T84" fmla="*/ 0 w 400"/>
                <a:gd name="T85" fmla="*/ 1 h 340"/>
                <a:gd name="T86" fmla="*/ 0 w 400"/>
                <a:gd name="T87" fmla="*/ 1 h 3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40">
                  <a:moveTo>
                    <a:pt x="156" y="45"/>
                  </a:moveTo>
                  <a:lnTo>
                    <a:pt x="125" y="62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5"/>
                  </a:lnTo>
                  <a:lnTo>
                    <a:pt x="22" y="150"/>
                  </a:lnTo>
                  <a:lnTo>
                    <a:pt x="8" y="176"/>
                  </a:lnTo>
                  <a:lnTo>
                    <a:pt x="0" y="204"/>
                  </a:lnTo>
                  <a:lnTo>
                    <a:pt x="2" y="233"/>
                  </a:lnTo>
                  <a:lnTo>
                    <a:pt x="5" y="240"/>
                  </a:lnTo>
                  <a:lnTo>
                    <a:pt x="9" y="248"/>
                  </a:lnTo>
                  <a:lnTo>
                    <a:pt x="13" y="254"/>
                  </a:lnTo>
                  <a:lnTo>
                    <a:pt x="19" y="261"/>
                  </a:lnTo>
                  <a:lnTo>
                    <a:pt x="26" y="268"/>
                  </a:lnTo>
                  <a:lnTo>
                    <a:pt x="34" y="274"/>
                  </a:lnTo>
                  <a:lnTo>
                    <a:pt x="42" y="279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5"/>
                  </a:lnTo>
                  <a:lnTo>
                    <a:pt x="128" y="310"/>
                  </a:lnTo>
                  <a:lnTo>
                    <a:pt x="149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10" y="326"/>
                  </a:lnTo>
                  <a:lnTo>
                    <a:pt x="231" y="329"/>
                  </a:lnTo>
                  <a:lnTo>
                    <a:pt x="253" y="331"/>
                  </a:lnTo>
                  <a:lnTo>
                    <a:pt x="274" y="334"/>
                  </a:lnTo>
                  <a:lnTo>
                    <a:pt x="295" y="336"/>
                  </a:lnTo>
                  <a:lnTo>
                    <a:pt x="317" y="337"/>
                  </a:lnTo>
                  <a:lnTo>
                    <a:pt x="339" y="338"/>
                  </a:lnTo>
                  <a:lnTo>
                    <a:pt x="359" y="339"/>
                  </a:lnTo>
                  <a:lnTo>
                    <a:pt x="381" y="340"/>
                  </a:lnTo>
                  <a:lnTo>
                    <a:pt x="387" y="340"/>
                  </a:lnTo>
                  <a:lnTo>
                    <a:pt x="393" y="337"/>
                  </a:lnTo>
                  <a:lnTo>
                    <a:pt x="397" y="334"/>
                  </a:lnTo>
                  <a:lnTo>
                    <a:pt x="400" y="328"/>
                  </a:lnTo>
                  <a:lnTo>
                    <a:pt x="400" y="323"/>
                  </a:lnTo>
                  <a:lnTo>
                    <a:pt x="397" y="319"/>
                  </a:lnTo>
                  <a:lnTo>
                    <a:pt x="391" y="316"/>
                  </a:lnTo>
                  <a:lnTo>
                    <a:pt x="385" y="315"/>
                  </a:lnTo>
                  <a:lnTo>
                    <a:pt x="365" y="315"/>
                  </a:lnTo>
                  <a:lnTo>
                    <a:pt x="346" y="315"/>
                  </a:lnTo>
                  <a:lnTo>
                    <a:pt x="326" y="314"/>
                  </a:lnTo>
                  <a:lnTo>
                    <a:pt x="307" y="313"/>
                  </a:lnTo>
                  <a:lnTo>
                    <a:pt x="287" y="312"/>
                  </a:lnTo>
                  <a:lnTo>
                    <a:pt x="266" y="310"/>
                  </a:lnTo>
                  <a:lnTo>
                    <a:pt x="247" y="308"/>
                  </a:lnTo>
                  <a:lnTo>
                    <a:pt x="227" y="306"/>
                  </a:lnTo>
                  <a:lnTo>
                    <a:pt x="208" y="303"/>
                  </a:lnTo>
                  <a:lnTo>
                    <a:pt x="188" y="300"/>
                  </a:lnTo>
                  <a:lnTo>
                    <a:pt x="169" y="295"/>
                  </a:lnTo>
                  <a:lnTo>
                    <a:pt x="150" y="291"/>
                  </a:lnTo>
                  <a:lnTo>
                    <a:pt x="131" y="287"/>
                  </a:lnTo>
                  <a:lnTo>
                    <a:pt x="114" y="281"/>
                  </a:lnTo>
                  <a:lnTo>
                    <a:pt x="95" y="275"/>
                  </a:lnTo>
                  <a:lnTo>
                    <a:pt x="77" y="269"/>
                  </a:lnTo>
                  <a:lnTo>
                    <a:pt x="63" y="261"/>
                  </a:lnTo>
                  <a:lnTo>
                    <a:pt x="51" y="251"/>
                  </a:lnTo>
                  <a:lnTo>
                    <a:pt x="44" y="241"/>
                  </a:lnTo>
                  <a:lnTo>
                    <a:pt x="38" y="228"/>
                  </a:lnTo>
                  <a:lnTo>
                    <a:pt x="38" y="214"/>
                  </a:lnTo>
                  <a:lnTo>
                    <a:pt x="41" y="195"/>
                  </a:lnTo>
                  <a:lnTo>
                    <a:pt x="47" y="177"/>
                  </a:lnTo>
                  <a:lnTo>
                    <a:pt x="53" y="163"/>
                  </a:lnTo>
                  <a:lnTo>
                    <a:pt x="63" y="148"/>
                  </a:lnTo>
                  <a:lnTo>
                    <a:pt x="74" y="135"/>
                  </a:lnTo>
                  <a:lnTo>
                    <a:pt x="85" y="122"/>
                  </a:lnTo>
                  <a:lnTo>
                    <a:pt x="98" y="111"/>
                  </a:lnTo>
                  <a:lnTo>
                    <a:pt x="111" y="100"/>
                  </a:lnTo>
                  <a:lnTo>
                    <a:pt x="125" y="89"/>
                  </a:lnTo>
                  <a:lnTo>
                    <a:pt x="141" y="79"/>
                  </a:lnTo>
                  <a:lnTo>
                    <a:pt x="160" y="68"/>
                  </a:lnTo>
                  <a:lnTo>
                    <a:pt x="179" y="57"/>
                  </a:lnTo>
                  <a:lnTo>
                    <a:pt x="201" y="47"/>
                  </a:lnTo>
                  <a:lnTo>
                    <a:pt x="224" y="37"/>
                  </a:lnTo>
                  <a:lnTo>
                    <a:pt x="249" y="27"/>
                  </a:lnTo>
                  <a:lnTo>
                    <a:pt x="272" y="19"/>
                  </a:lnTo>
                  <a:lnTo>
                    <a:pt x="294" y="12"/>
                  </a:lnTo>
                  <a:lnTo>
                    <a:pt x="314" y="6"/>
                  </a:lnTo>
                  <a:lnTo>
                    <a:pt x="332" y="1"/>
                  </a:lnTo>
                  <a:lnTo>
                    <a:pt x="316" y="0"/>
                  </a:lnTo>
                  <a:lnTo>
                    <a:pt x="295" y="1"/>
                  </a:lnTo>
                  <a:lnTo>
                    <a:pt x="274" y="5"/>
                  </a:lnTo>
                  <a:lnTo>
                    <a:pt x="249" y="10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6" name="Freeform 133"/>
            <p:cNvSpPr>
              <a:spLocks/>
            </p:cNvSpPr>
            <p:nvPr/>
          </p:nvSpPr>
          <p:spPr bwMode="auto">
            <a:xfrm>
              <a:off x="4984" y="279"/>
              <a:ext cx="117" cy="114"/>
            </a:xfrm>
            <a:custGeom>
              <a:avLst/>
              <a:gdLst>
                <a:gd name="T0" fmla="*/ 0 w 349"/>
                <a:gd name="T1" fmla="*/ 2 h 227"/>
                <a:gd name="T2" fmla="*/ 0 w 349"/>
                <a:gd name="T3" fmla="*/ 2 h 227"/>
                <a:gd name="T4" fmla="*/ 0 w 349"/>
                <a:gd name="T5" fmla="*/ 2 h 227"/>
                <a:gd name="T6" fmla="*/ 0 w 349"/>
                <a:gd name="T7" fmla="*/ 2 h 227"/>
                <a:gd name="T8" fmla="*/ 0 w 349"/>
                <a:gd name="T9" fmla="*/ 3 h 227"/>
                <a:gd name="T10" fmla="*/ 0 w 349"/>
                <a:gd name="T11" fmla="*/ 3 h 227"/>
                <a:gd name="T12" fmla="*/ 0 w 349"/>
                <a:gd name="T13" fmla="*/ 3 h 227"/>
                <a:gd name="T14" fmla="*/ 0 w 349"/>
                <a:gd name="T15" fmla="*/ 3 h 227"/>
                <a:gd name="T16" fmla="*/ 0 w 349"/>
                <a:gd name="T17" fmla="*/ 3 h 227"/>
                <a:gd name="T18" fmla="*/ 0 w 349"/>
                <a:gd name="T19" fmla="*/ 3 h 227"/>
                <a:gd name="T20" fmla="*/ 0 w 349"/>
                <a:gd name="T21" fmla="*/ 4 h 227"/>
                <a:gd name="T22" fmla="*/ 0 w 349"/>
                <a:gd name="T23" fmla="*/ 4 h 227"/>
                <a:gd name="T24" fmla="*/ 0 w 349"/>
                <a:gd name="T25" fmla="*/ 4 h 227"/>
                <a:gd name="T26" fmla="*/ 0 w 349"/>
                <a:gd name="T27" fmla="*/ 4 h 227"/>
                <a:gd name="T28" fmla="*/ 0 w 349"/>
                <a:gd name="T29" fmla="*/ 4 h 227"/>
                <a:gd name="T30" fmla="*/ 0 w 349"/>
                <a:gd name="T31" fmla="*/ 4 h 227"/>
                <a:gd name="T32" fmla="*/ 0 w 349"/>
                <a:gd name="T33" fmla="*/ 4 h 227"/>
                <a:gd name="T34" fmla="*/ 0 w 349"/>
                <a:gd name="T35" fmla="*/ 4 h 227"/>
                <a:gd name="T36" fmla="*/ 0 w 349"/>
                <a:gd name="T37" fmla="*/ 4 h 227"/>
                <a:gd name="T38" fmla="*/ 0 w 349"/>
                <a:gd name="T39" fmla="*/ 4 h 227"/>
                <a:gd name="T40" fmla="*/ 0 w 349"/>
                <a:gd name="T41" fmla="*/ 4 h 227"/>
                <a:gd name="T42" fmla="*/ 0 w 349"/>
                <a:gd name="T43" fmla="*/ 4 h 227"/>
                <a:gd name="T44" fmla="*/ 0 w 349"/>
                <a:gd name="T45" fmla="*/ 4 h 227"/>
                <a:gd name="T46" fmla="*/ 0 w 349"/>
                <a:gd name="T47" fmla="*/ 3 h 227"/>
                <a:gd name="T48" fmla="*/ 0 w 349"/>
                <a:gd name="T49" fmla="*/ 3 h 227"/>
                <a:gd name="T50" fmla="*/ 0 w 349"/>
                <a:gd name="T51" fmla="*/ 2 h 227"/>
                <a:gd name="T52" fmla="*/ 0 w 349"/>
                <a:gd name="T53" fmla="*/ 2 h 227"/>
                <a:gd name="T54" fmla="*/ 0 w 349"/>
                <a:gd name="T55" fmla="*/ 2 h 227"/>
                <a:gd name="T56" fmla="*/ 0 w 349"/>
                <a:gd name="T57" fmla="*/ 1 h 227"/>
                <a:gd name="T58" fmla="*/ 0 w 349"/>
                <a:gd name="T59" fmla="*/ 1 h 227"/>
                <a:gd name="T60" fmla="*/ 0 w 349"/>
                <a:gd name="T61" fmla="*/ 1 h 227"/>
                <a:gd name="T62" fmla="*/ 0 w 349"/>
                <a:gd name="T63" fmla="*/ 1 h 227"/>
                <a:gd name="T64" fmla="*/ 0 w 349"/>
                <a:gd name="T65" fmla="*/ 1 h 227"/>
                <a:gd name="T66" fmla="*/ 0 w 349"/>
                <a:gd name="T67" fmla="*/ 1 h 227"/>
                <a:gd name="T68" fmla="*/ 0 w 349"/>
                <a:gd name="T69" fmla="*/ 1 h 227"/>
                <a:gd name="T70" fmla="*/ 0 w 349"/>
                <a:gd name="T71" fmla="*/ 1 h 227"/>
                <a:gd name="T72" fmla="*/ 0 w 349"/>
                <a:gd name="T73" fmla="*/ 1 h 227"/>
                <a:gd name="T74" fmla="*/ 0 w 349"/>
                <a:gd name="T75" fmla="*/ 1 h 227"/>
                <a:gd name="T76" fmla="*/ 0 w 349"/>
                <a:gd name="T77" fmla="*/ 1 h 227"/>
                <a:gd name="T78" fmla="*/ 0 w 349"/>
                <a:gd name="T79" fmla="*/ 0 h 227"/>
                <a:gd name="T80" fmla="*/ 0 w 349"/>
                <a:gd name="T81" fmla="*/ 0 h 227"/>
                <a:gd name="T82" fmla="*/ 0 w 349"/>
                <a:gd name="T83" fmla="*/ 0 h 227"/>
                <a:gd name="T84" fmla="*/ 0 w 349"/>
                <a:gd name="T85" fmla="*/ 1 h 227"/>
                <a:gd name="T86" fmla="*/ 0 w 349"/>
                <a:gd name="T87" fmla="*/ 1 h 227"/>
                <a:gd name="T88" fmla="*/ 0 w 349"/>
                <a:gd name="T89" fmla="*/ 1 h 227"/>
                <a:gd name="T90" fmla="*/ 0 w 349"/>
                <a:gd name="T91" fmla="*/ 1 h 227"/>
                <a:gd name="T92" fmla="*/ 0 w 349"/>
                <a:gd name="T93" fmla="*/ 1 h 227"/>
                <a:gd name="T94" fmla="*/ 0 w 349"/>
                <a:gd name="T95" fmla="*/ 1 h 227"/>
                <a:gd name="T96" fmla="*/ 0 w 349"/>
                <a:gd name="T97" fmla="*/ 1 h 227"/>
                <a:gd name="T98" fmla="*/ 0 w 349"/>
                <a:gd name="T99" fmla="*/ 1 h 227"/>
                <a:gd name="T100" fmla="*/ 0 w 349"/>
                <a:gd name="T101" fmla="*/ 1 h 227"/>
                <a:gd name="T102" fmla="*/ 0 w 349"/>
                <a:gd name="T103" fmla="*/ 1 h 227"/>
                <a:gd name="T104" fmla="*/ 0 w 349"/>
                <a:gd name="T105" fmla="*/ 1 h 227"/>
                <a:gd name="T106" fmla="*/ 0 w 349"/>
                <a:gd name="T107" fmla="*/ 1 h 227"/>
                <a:gd name="T108" fmla="*/ 0 w 349"/>
                <a:gd name="T109" fmla="*/ 1 h 227"/>
                <a:gd name="T110" fmla="*/ 0 w 349"/>
                <a:gd name="T111" fmla="*/ 1 h 227"/>
                <a:gd name="T112" fmla="*/ 0 w 349"/>
                <a:gd name="T113" fmla="*/ 1 h 227"/>
                <a:gd name="T114" fmla="*/ 0 w 349"/>
                <a:gd name="T115" fmla="*/ 1 h 227"/>
                <a:gd name="T116" fmla="*/ 0 w 349"/>
                <a:gd name="T117" fmla="*/ 1 h 227"/>
                <a:gd name="T118" fmla="*/ 0 w 349"/>
                <a:gd name="T119" fmla="*/ 1 h 227"/>
                <a:gd name="T120" fmla="*/ 0 w 349"/>
                <a:gd name="T121" fmla="*/ 2 h 2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49" h="227">
                  <a:moveTo>
                    <a:pt x="291" y="70"/>
                  </a:moveTo>
                  <a:lnTo>
                    <a:pt x="307" y="83"/>
                  </a:lnTo>
                  <a:lnTo>
                    <a:pt x="316" y="97"/>
                  </a:lnTo>
                  <a:lnTo>
                    <a:pt x="321" y="113"/>
                  </a:lnTo>
                  <a:lnTo>
                    <a:pt x="321" y="129"/>
                  </a:lnTo>
                  <a:lnTo>
                    <a:pt x="318" y="142"/>
                  </a:lnTo>
                  <a:lnTo>
                    <a:pt x="313" y="154"/>
                  </a:lnTo>
                  <a:lnTo>
                    <a:pt x="302" y="165"/>
                  </a:lnTo>
                  <a:lnTo>
                    <a:pt x="292" y="174"/>
                  </a:lnTo>
                  <a:lnTo>
                    <a:pt x="279" y="185"/>
                  </a:lnTo>
                  <a:lnTo>
                    <a:pt x="266" y="193"/>
                  </a:lnTo>
                  <a:lnTo>
                    <a:pt x="253" y="202"/>
                  </a:lnTo>
                  <a:lnTo>
                    <a:pt x="240" y="212"/>
                  </a:lnTo>
                  <a:lnTo>
                    <a:pt x="237" y="215"/>
                  </a:lnTo>
                  <a:lnTo>
                    <a:pt x="236" y="218"/>
                  </a:lnTo>
                  <a:lnTo>
                    <a:pt x="237" y="221"/>
                  </a:lnTo>
                  <a:lnTo>
                    <a:pt x="240" y="224"/>
                  </a:lnTo>
                  <a:lnTo>
                    <a:pt x="244" y="226"/>
                  </a:lnTo>
                  <a:lnTo>
                    <a:pt x="249" y="227"/>
                  </a:lnTo>
                  <a:lnTo>
                    <a:pt x="254" y="226"/>
                  </a:lnTo>
                  <a:lnTo>
                    <a:pt x="259" y="224"/>
                  </a:lnTo>
                  <a:lnTo>
                    <a:pt x="288" y="211"/>
                  </a:lnTo>
                  <a:lnTo>
                    <a:pt x="311" y="193"/>
                  </a:lnTo>
                  <a:lnTo>
                    <a:pt x="331" y="172"/>
                  </a:lnTo>
                  <a:lnTo>
                    <a:pt x="345" y="151"/>
                  </a:lnTo>
                  <a:lnTo>
                    <a:pt x="349" y="127"/>
                  </a:lnTo>
                  <a:lnTo>
                    <a:pt x="346" y="104"/>
                  </a:lnTo>
                  <a:lnTo>
                    <a:pt x="334" y="83"/>
                  </a:lnTo>
                  <a:lnTo>
                    <a:pt x="311" y="63"/>
                  </a:lnTo>
                  <a:lnTo>
                    <a:pt x="294" y="53"/>
                  </a:lnTo>
                  <a:lnTo>
                    <a:pt x="273" y="44"/>
                  </a:lnTo>
                  <a:lnTo>
                    <a:pt x="250" y="35"/>
                  </a:lnTo>
                  <a:lnTo>
                    <a:pt x="227" y="28"/>
                  </a:lnTo>
                  <a:lnTo>
                    <a:pt x="202" y="22"/>
                  </a:lnTo>
                  <a:lnTo>
                    <a:pt x="176" y="17"/>
                  </a:lnTo>
                  <a:lnTo>
                    <a:pt x="151" y="12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9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5" y="3"/>
                  </a:lnTo>
                  <a:lnTo>
                    <a:pt x="0" y="5"/>
                  </a:lnTo>
                  <a:lnTo>
                    <a:pt x="15" y="7"/>
                  </a:lnTo>
                  <a:lnTo>
                    <a:pt x="31" y="9"/>
                  </a:lnTo>
                  <a:lnTo>
                    <a:pt x="47" y="11"/>
                  </a:lnTo>
                  <a:lnTo>
                    <a:pt x="64" y="13"/>
                  </a:lnTo>
                  <a:lnTo>
                    <a:pt x="83" y="15"/>
                  </a:lnTo>
                  <a:lnTo>
                    <a:pt x="102" y="17"/>
                  </a:lnTo>
                  <a:lnTo>
                    <a:pt x="121" y="20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0" y="31"/>
                  </a:lnTo>
                  <a:lnTo>
                    <a:pt x="201" y="36"/>
                  </a:lnTo>
                  <a:lnTo>
                    <a:pt x="220" y="41"/>
                  </a:lnTo>
                  <a:lnTo>
                    <a:pt x="238" y="48"/>
                  </a:lnTo>
                  <a:lnTo>
                    <a:pt x="257" y="54"/>
                  </a:lnTo>
                  <a:lnTo>
                    <a:pt x="275" y="62"/>
                  </a:lnTo>
                  <a:lnTo>
                    <a:pt x="291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7" name="Freeform 134"/>
            <p:cNvSpPr>
              <a:spLocks/>
            </p:cNvSpPr>
            <p:nvPr/>
          </p:nvSpPr>
          <p:spPr bwMode="auto">
            <a:xfrm>
              <a:off x="4750" y="340"/>
              <a:ext cx="48" cy="107"/>
            </a:xfrm>
            <a:custGeom>
              <a:avLst/>
              <a:gdLst>
                <a:gd name="T0" fmla="*/ 0 w 143"/>
                <a:gd name="T1" fmla="*/ 2 h 212"/>
                <a:gd name="T2" fmla="*/ 0 w 143"/>
                <a:gd name="T3" fmla="*/ 3 h 212"/>
                <a:gd name="T4" fmla="*/ 0 w 143"/>
                <a:gd name="T5" fmla="*/ 3 h 212"/>
                <a:gd name="T6" fmla="*/ 0 w 143"/>
                <a:gd name="T7" fmla="*/ 3 h 212"/>
                <a:gd name="T8" fmla="*/ 0 w 143"/>
                <a:gd name="T9" fmla="*/ 3 h 212"/>
                <a:gd name="T10" fmla="*/ 0 w 143"/>
                <a:gd name="T11" fmla="*/ 3 h 212"/>
                <a:gd name="T12" fmla="*/ 0 w 143"/>
                <a:gd name="T13" fmla="*/ 4 h 212"/>
                <a:gd name="T14" fmla="*/ 0 w 143"/>
                <a:gd name="T15" fmla="*/ 4 h 212"/>
                <a:gd name="T16" fmla="*/ 0 w 143"/>
                <a:gd name="T17" fmla="*/ 4 h 212"/>
                <a:gd name="T18" fmla="*/ 0 w 143"/>
                <a:gd name="T19" fmla="*/ 4 h 212"/>
                <a:gd name="T20" fmla="*/ 0 w 143"/>
                <a:gd name="T21" fmla="*/ 4 h 212"/>
                <a:gd name="T22" fmla="*/ 0 w 143"/>
                <a:gd name="T23" fmla="*/ 4 h 212"/>
                <a:gd name="T24" fmla="*/ 0 w 143"/>
                <a:gd name="T25" fmla="*/ 4 h 212"/>
                <a:gd name="T26" fmla="*/ 0 w 143"/>
                <a:gd name="T27" fmla="*/ 4 h 212"/>
                <a:gd name="T28" fmla="*/ 0 w 143"/>
                <a:gd name="T29" fmla="*/ 4 h 212"/>
                <a:gd name="T30" fmla="*/ 0 w 143"/>
                <a:gd name="T31" fmla="*/ 3 h 212"/>
                <a:gd name="T32" fmla="*/ 0 w 143"/>
                <a:gd name="T33" fmla="*/ 3 h 212"/>
                <a:gd name="T34" fmla="*/ 0 w 143"/>
                <a:gd name="T35" fmla="*/ 3 h 212"/>
                <a:gd name="T36" fmla="*/ 0 w 143"/>
                <a:gd name="T37" fmla="*/ 3 h 212"/>
                <a:gd name="T38" fmla="*/ 0 w 143"/>
                <a:gd name="T39" fmla="*/ 3 h 212"/>
                <a:gd name="T40" fmla="*/ 0 w 143"/>
                <a:gd name="T41" fmla="*/ 3 h 212"/>
                <a:gd name="T42" fmla="*/ 0 w 143"/>
                <a:gd name="T43" fmla="*/ 3 h 212"/>
                <a:gd name="T44" fmla="*/ 0 w 143"/>
                <a:gd name="T45" fmla="*/ 2 h 212"/>
                <a:gd name="T46" fmla="*/ 0 w 143"/>
                <a:gd name="T47" fmla="*/ 2 h 212"/>
                <a:gd name="T48" fmla="*/ 0 w 143"/>
                <a:gd name="T49" fmla="*/ 2 h 212"/>
                <a:gd name="T50" fmla="*/ 0 w 143"/>
                <a:gd name="T51" fmla="*/ 2 h 212"/>
                <a:gd name="T52" fmla="*/ 0 w 143"/>
                <a:gd name="T53" fmla="*/ 1 h 212"/>
                <a:gd name="T54" fmla="*/ 0 w 143"/>
                <a:gd name="T55" fmla="*/ 1 h 212"/>
                <a:gd name="T56" fmla="*/ 0 w 143"/>
                <a:gd name="T57" fmla="*/ 1 h 212"/>
                <a:gd name="T58" fmla="*/ 0 w 143"/>
                <a:gd name="T59" fmla="*/ 1 h 212"/>
                <a:gd name="T60" fmla="*/ 0 w 143"/>
                <a:gd name="T61" fmla="*/ 1 h 212"/>
                <a:gd name="T62" fmla="*/ 0 w 143"/>
                <a:gd name="T63" fmla="*/ 1 h 212"/>
                <a:gd name="T64" fmla="*/ 0 w 143"/>
                <a:gd name="T65" fmla="*/ 0 h 212"/>
                <a:gd name="T66" fmla="*/ 0 w 143"/>
                <a:gd name="T67" fmla="*/ 1 h 212"/>
                <a:gd name="T68" fmla="*/ 0 w 143"/>
                <a:gd name="T69" fmla="*/ 1 h 212"/>
                <a:gd name="T70" fmla="*/ 0 w 143"/>
                <a:gd name="T71" fmla="*/ 1 h 212"/>
                <a:gd name="T72" fmla="*/ 0 w 143"/>
                <a:gd name="T73" fmla="*/ 1 h 212"/>
                <a:gd name="T74" fmla="*/ 0 w 143"/>
                <a:gd name="T75" fmla="*/ 1 h 212"/>
                <a:gd name="T76" fmla="*/ 0 w 143"/>
                <a:gd name="T77" fmla="*/ 2 h 212"/>
                <a:gd name="T78" fmla="*/ 0 w 143"/>
                <a:gd name="T79" fmla="*/ 2 h 212"/>
                <a:gd name="T80" fmla="*/ 0 w 143"/>
                <a:gd name="T81" fmla="*/ 2 h 2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3" h="212">
                  <a:moveTo>
                    <a:pt x="0" y="115"/>
                  </a:moveTo>
                  <a:lnTo>
                    <a:pt x="0" y="133"/>
                  </a:lnTo>
                  <a:lnTo>
                    <a:pt x="6" y="149"/>
                  </a:lnTo>
                  <a:lnTo>
                    <a:pt x="16" y="165"/>
                  </a:lnTo>
                  <a:lnTo>
                    <a:pt x="31" y="178"/>
                  </a:lnTo>
                  <a:lnTo>
                    <a:pt x="48" y="190"/>
                  </a:lnTo>
                  <a:lnTo>
                    <a:pt x="69" y="200"/>
                  </a:lnTo>
                  <a:lnTo>
                    <a:pt x="92" y="207"/>
                  </a:lnTo>
                  <a:lnTo>
                    <a:pt x="115" y="211"/>
                  </a:lnTo>
                  <a:lnTo>
                    <a:pt x="122" y="212"/>
                  </a:lnTo>
                  <a:lnTo>
                    <a:pt x="130" y="210"/>
                  </a:lnTo>
                  <a:lnTo>
                    <a:pt x="135" y="207"/>
                  </a:lnTo>
                  <a:lnTo>
                    <a:pt x="138" y="203"/>
                  </a:lnTo>
                  <a:lnTo>
                    <a:pt x="138" y="198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25" y="186"/>
                  </a:lnTo>
                  <a:lnTo>
                    <a:pt x="102" y="180"/>
                  </a:lnTo>
                  <a:lnTo>
                    <a:pt x="80" y="172"/>
                  </a:lnTo>
                  <a:lnTo>
                    <a:pt x="63" y="161"/>
                  </a:lnTo>
                  <a:lnTo>
                    <a:pt x="50" y="148"/>
                  </a:lnTo>
                  <a:lnTo>
                    <a:pt x="41" y="133"/>
                  </a:lnTo>
                  <a:lnTo>
                    <a:pt x="37" y="116"/>
                  </a:lnTo>
                  <a:lnTo>
                    <a:pt x="37" y="99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70" y="54"/>
                  </a:lnTo>
                  <a:lnTo>
                    <a:pt x="87" y="41"/>
                  </a:lnTo>
                  <a:lnTo>
                    <a:pt x="106" y="30"/>
                  </a:lnTo>
                  <a:lnTo>
                    <a:pt x="122" y="21"/>
                  </a:lnTo>
                  <a:lnTo>
                    <a:pt x="135" y="11"/>
                  </a:lnTo>
                  <a:lnTo>
                    <a:pt x="143" y="5"/>
                  </a:lnTo>
                  <a:lnTo>
                    <a:pt x="143" y="0"/>
                  </a:lnTo>
                  <a:lnTo>
                    <a:pt x="127" y="4"/>
                  </a:lnTo>
                  <a:lnTo>
                    <a:pt x="106" y="11"/>
                  </a:lnTo>
                  <a:lnTo>
                    <a:pt x="85" y="24"/>
                  </a:lnTo>
                  <a:lnTo>
                    <a:pt x="61" y="38"/>
                  </a:lnTo>
                  <a:lnTo>
                    <a:pt x="40" y="55"/>
                  </a:lnTo>
                  <a:lnTo>
                    <a:pt x="22" y="74"/>
                  </a:lnTo>
                  <a:lnTo>
                    <a:pt x="8" y="9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8" name="Freeform 135"/>
            <p:cNvSpPr>
              <a:spLocks/>
            </p:cNvSpPr>
            <p:nvPr/>
          </p:nvSpPr>
          <p:spPr bwMode="auto">
            <a:xfrm>
              <a:off x="5081" y="272"/>
              <a:ext cx="101" cy="139"/>
            </a:xfrm>
            <a:custGeom>
              <a:avLst/>
              <a:gdLst>
                <a:gd name="T0" fmla="*/ 0 w 304"/>
                <a:gd name="T1" fmla="*/ 2 h 278"/>
                <a:gd name="T2" fmla="*/ 0 w 304"/>
                <a:gd name="T3" fmla="*/ 3 h 278"/>
                <a:gd name="T4" fmla="*/ 0 w 304"/>
                <a:gd name="T5" fmla="*/ 3 h 278"/>
                <a:gd name="T6" fmla="*/ 0 w 304"/>
                <a:gd name="T7" fmla="*/ 3 h 278"/>
                <a:gd name="T8" fmla="*/ 0 w 304"/>
                <a:gd name="T9" fmla="*/ 3 h 278"/>
                <a:gd name="T10" fmla="*/ 0 w 304"/>
                <a:gd name="T11" fmla="*/ 4 h 278"/>
                <a:gd name="T12" fmla="*/ 0 w 304"/>
                <a:gd name="T13" fmla="*/ 4 h 278"/>
                <a:gd name="T14" fmla="*/ 0 w 304"/>
                <a:gd name="T15" fmla="*/ 4 h 278"/>
                <a:gd name="T16" fmla="*/ 0 w 304"/>
                <a:gd name="T17" fmla="*/ 4 h 278"/>
                <a:gd name="T18" fmla="*/ 0 w 304"/>
                <a:gd name="T19" fmla="*/ 5 h 278"/>
                <a:gd name="T20" fmla="*/ 0 w 304"/>
                <a:gd name="T21" fmla="*/ 5 h 278"/>
                <a:gd name="T22" fmla="*/ 0 w 304"/>
                <a:gd name="T23" fmla="*/ 5 h 278"/>
                <a:gd name="T24" fmla="*/ 0 w 304"/>
                <a:gd name="T25" fmla="*/ 5 h 278"/>
                <a:gd name="T26" fmla="*/ 0 w 304"/>
                <a:gd name="T27" fmla="*/ 5 h 278"/>
                <a:gd name="T28" fmla="*/ 0 w 304"/>
                <a:gd name="T29" fmla="*/ 5 h 278"/>
                <a:gd name="T30" fmla="*/ 0 w 304"/>
                <a:gd name="T31" fmla="*/ 4 h 278"/>
                <a:gd name="T32" fmla="*/ 0 w 304"/>
                <a:gd name="T33" fmla="*/ 4 h 278"/>
                <a:gd name="T34" fmla="*/ 0 w 304"/>
                <a:gd name="T35" fmla="*/ 4 h 278"/>
                <a:gd name="T36" fmla="*/ 0 w 304"/>
                <a:gd name="T37" fmla="*/ 3 h 278"/>
                <a:gd name="T38" fmla="*/ 0 w 304"/>
                <a:gd name="T39" fmla="*/ 3 h 278"/>
                <a:gd name="T40" fmla="*/ 0 w 304"/>
                <a:gd name="T41" fmla="*/ 2 h 278"/>
                <a:gd name="T42" fmla="*/ 0 w 304"/>
                <a:gd name="T43" fmla="*/ 2 h 278"/>
                <a:gd name="T44" fmla="*/ 0 w 304"/>
                <a:gd name="T45" fmla="*/ 2 h 278"/>
                <a:gd name="T46" fmla="*/ 0 w 304"/>
                <a:gd name="T47" fmla="*/ 1 h 278"/>
                <a:gd name="T48" fmla="*/ 0 w 304"/>
                <a:gd name="T49" fmla="*/ 1 h 278"/>
                <a:gd name="T50" fmla="*/ 0 w 304"/>
                <a:gd name="T51" fmla="*/ 1 h 278"/>
                <a:gd name="T52" fmla="*/ 0 w 304"/>
                <a:gd name="T53" fmla="*/ 1 h 278"/>
                <a:gd name="T54" fmla="*/ 0 w 304"/>
                <a:gd name="T55" fmla="*/ 1 h 278"/>
                <a:gd name="T56" fmla="*/ 0 w 304"/>
                <a:gd name="T57" fmla="*/ 1 h 278"/>
                <a:gd name="T58" fmla="*/ 0 w 304"/>
                <a:gd name="T59" fmla="*/ 0 h 278"/>
                <a:gd name="T60" fmla="*/ 0 w 304"/>
                <a:gd name="T61" fmla="*/ 1 h 278"/>
                <a:gd name="T62" fmla="*/ 0 w 304"/>
                <a:gd name="T63" fmla="*/ 1 h 278"/>
                <a:gd name="T64" fmla="*/ 0 w 304"/>
                <a:gd name="T65" fmla="*/ 1 h 278"/>
                <a:gd name="T66" fmla="*/ 0 w 304"/>
                <a:gd name="T67" fmla="*/ 1 h 278"/>
                <a:gd name="T68" fmla="*/ 0 w 304"/>
                <a:gd name="T69" fmla="*/ 1 h 278"/>
                <a:gd name="T70" fmla="*/ 0 w 304"/>
                <a:gd name="T71" fmla="*/ 1 h 278"/>
                <a:gd name="T72" fmla="*/ 0 w 304"/>
                <a:gd name="T73" fmla="*/ 2 h 278"/>
                <a:gd name="T74" fmla="*/ 0 w 304"/>
                <a:gd name="T75" fmla="*/ 2 h 2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4" h="278">
                  <a:moveTo>
                    <a:pt x="247" y="104"/>
                  </a:moveTo>
                  <a:lnTo>
                    <a:pt x="258" y="111"/>
                  </a:lnTo>
                  <a:lnTo>
                    <a:pt x="265" y="119"/>
                  </a:lnTo>
                  <a:lnTo>
                    <a:pt x="272" y="129"/>
                  </a:lnTo>
                  <a:lnTo>
                    <a:pt x="276" y="138"/>
                  </a:lnTo>
                  <a:lnTo>
                    <a:pt x="279" y="147"/>
                  </a:lnTo>
                  <a:lnTo>
                    <a:pt x="278" y="158"/>
                  </a:lnTo>
                  <a:lnTo>
                    <a:pt x="275" y="168"/>
                  </a:lnTo>
                  <a:lnTo>
                    <a:pt x="268" y="177"/>
                  </a:lnTo>
                  <a:lnTo>
                    <a:pt x="258" y="187"/>
                  </a:lnTo>
                  <a:lnTo>
                    <a:pt x="246" y="197"/>
                  </a:lnTo>
                  <a:lnTo>
                    <a:pt x="233" y="205"/>
                  </a:lnTo>
                  <a:lnTo>
                    <a:pt x="220" y="213"/>
                  </a:lnTo>
                  <a:lnTo>
                    <a:pt x="205" y="220"/>
                  </a:lnTo>
                  <a:lnTo>
                    <a:pt x="191" y="229"/>
                  </a:lnTo>
                  <a:lnTo>
                    <a:pt x="176" y="237"/>
                  </a:lnTo>
                  <a:lnTo>
                    <a:pt x="163" y="246"/>
                  </a:lnTo>
                  <a:lnTo>
                    <a:pt x="159" y="249"/>
                  </a:lnTo>
                  <a:lnTo>
                    <a:pt x="156" y="253"/>
                  </a:lnTo>
                  <a:lnTo>
                    <a:pt x="153" y="258"/>
                  </a:lnTo>
                  <a:lnTo>
                    <a:pt x="150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4"/>
                  </a:lnTo>
                  <a:lnTo>
                    <a:pt x="156" y="277"/>
                  </a:lnTo>
                  <a:lnTo>
                    <a:pt x="162" y="278"/>
                  </a:lnTo>
                  <a:lnTo>
                    <a:pt x="167" y="278"/>
                  </a:lnTo>
                  <a:lnTo>
                    <a:pt x="172" y="277"/>
                  </a:lnTo>
                  <a:lnTo>
                    <a:pt x="176" y="274"/>
                  </a:lnTo>
                  <a:lnTo>
                    <a:pt x="191" y="262"/>
                  </a:lnTo>
                  <a:lnTo>
                    <a:pt x="207" y="251"/>
                  </a:lnTo>
                  <a:lnTo>
                    <a:pt x="223" y="241"/>
                  </a:lnTo>
                  <a:lnTo>
                    <a:pt x="240" y="231"/>
                  </a:lnTo>
                  <a:lnTo>
                    <a:pt x="256" y="220"/>
                  </a:lnTo>
                  <a:lnTo>
                    <a:pt x="272" y="209"/>
                  </a:lnTo>
                  <a:lnTo>
                    <a:pt x="285" y="197"/>
                  </a:lnTo>
                  <a:lnTo>
                    <a:pt x="295" y="183"/>
                  </a:lnTo>
                  <a:lnTo>
                    <a:pt x="303" y="167"/>
                  </a:lnTo>
                  <a:lnTo>
                    <a:pt x="304" y="151"/>
                  </a:lnTo>
                  <a:lnTo>
                    <a:pt x="301" y="136"/>
                  </a:lnTo>
                  <a:lnTo>
                    <a:pt x="294" y="120"/>
                  </a:lnTo>
                  <a:lnTo>
                    <a:pt x="282" y="107"/>
                  </a:lnTo>
                  <a:lnTo>
                    <a:pt x="269" y="94"/>
                  </a:lnTo>
                  <a:lnTo>
                    <a:pt x="252" y="83"/>
                  </a:lnTo>
                  <a:lnTo>
                    <a:pt x="233" y="74"/>
                  </a:lnTo>
                  <a:lnTo>
                    <a:pt x="218" y="68"/>
                  </a:lnTo>
                  <a:lnTo>
                    <a:pt x="202" y="62"/>
                  </a:lnTo>
                  <a:lnTo>
                    <a:pt x="186" y="54"/>
                  </a:lnTo>
                  <a:lnTo>
                    <a:pt x="169" y="48"/>
                  </a:lnTo>
                  <a:lnTo>
                    <a:pt x="151" y="41"/>
                  </a:lnTo>
                  <a:lnTo>
                    <a:pt x="133" y="35"/>
                  </a:lnTo>
                  <a:lnTo>
                    <a:pt x="115" y="28"/>
                  </a:lnTo>
                  <a:lnTo>
                    <a:pt x="98" y="21"/>
                  </a:lnTo>
                  <a:lnTo>
                    <a:pt x="82" y="16"/>
                  </a:lnTo>
                  <a:lnTo>
                    <a:pt x="66" y="11"/>
                  </a:lnTo>
                  <a:lnTo>
                    <a:pt x="50" y="7"/>
                  </a:lnTo>
                  <a:lnTo>
                    <a:pt x="37" y="4"/>
                  </a:lnTo>
                  <a:lnTo>
                    <a:pt x="25" y="1"/>
                  </a:lnTo>
                  <a:lnTo>
                    <a:pt x="15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8" y="12"/>
                  </a:lnTo>
                  <a:lnTo>
                    <a:pt x="44" y="17"/>
                  </a:lnTo>
                  <a:lnTo>
                    <a:pt x="58" y="23"/>
                  </a:lnTo>
                  <a:lnTo>
                    <a:pt x="74" y="28"/>
                  </a:lnTo>
                  <a:lnTo>
                    <a:pt x="90" y="33"/>
                  </a:lnTo>
                  <a:lnTo>
                    <a:pt x="106" y="39"/>
                  </a:lnTo>
                  <a:lnTo>
                    <a:pt x="122" y="45"/>
                  </a:lnTo>
                  <a:lnTo>
                    <a:pt x="140" y="51"/>
                  </a:lnTo>
                  <a:lnTo>
                    <a:pt x="156" y="58"/>
                  </a:lnTo>
                  <a:lnTo>
                    <a:pt x="172" y="64"/>
                  </a:lnTo>
                  <a:lnTo>
                    <a:pt x="188" y="71"/>
                  </a:lnTo>
                  <a:lnTo>
                    <a:pt x="204" y="79"/>
                  </a:lnTo>
                  <a:lnTo>
                    <a:pt x="218" y="86"/>
                  </a:lnTo>
                  <a:lnTo>
                    <a:pt x="233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211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27690" name="Picture 16" descr="underline_base"/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91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7692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14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4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14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08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228600"/>
            <a:ext cx="8664575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Characteristics of selected wireless links</a:t>
            </a:r>
          </a:p>
        </p:txBody>
      </p:sp>
      <p:sp>
        <p:nvSpPr>
          <p:cNvPr id="7176" name="Rectangle 111"/>
          <p:cNvSpPr>
            <a:spLocks noChangeArrowheads="1"/>
          </p:cNvSpPr>
          <p:nvPr/>
        </p:nvSpPr>
        <p:spPr bwMode="auto">
          <a:xfrm>
            <a:off x="1327150" y="1468331"/>
            <a:ext cx="6567488" cy="395456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8198" name="Line 112"/>
          <p:cNvSpPr>
            <a:spLocks noChangeShapeType="1"/>
          </p:cNvSpPr>
          <p:nvPr/>
        </p:nvSpPr>
        <p:spPr bwMode="auto">
          <a:xfrm>
            <a:off x="1327150" y="5422900"/>
            <a:ext cx="662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9" name="Text Box 113"/>
          <p:cNvSpPr txBox="1">
            <a:spLocks noChangeArrowheads="1"/>
          </p:cNvSpPr>
          <p:nvPr/>
        </p:nvSpPr>
        <p:spPr bwMode="auto">
          <a:xfrm>
            <a:off x="1704975" y="5413375"/>
            <a:ext cx="83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Indoor</a:t>
            </a:r>
          </a:p>
          <a:p>
            <a:pPr algn="ct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10-30m</a:t>
            </a:r>
          </a:p>
        </p:txBody>
      </p:sp>
      <p:sp>
        <p:nvSpPr>
          <p:cNvPr id="8200" name="Text Box 114"/>
          <p:cNvSpPr txBox="1">
            <a:spLocks noChangeArrowheads="1"/>
          </p:cNvSpPr>
          <p:nvPr/>
        </p:nvSpPr>
        <p:spPr bwMode="auto">
          <a:xfrm>
            <a:off x="3217863" y="5416550"/>
            <a:ext cx="1009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50-200m</a:t>
            </a:r>
          </a:p>
        </p:txBody>
      </p:sp>
      <p:sp>
        <p:nvSpPr>
          <p:cNvPr id="8201" name="Text Box 115"/>
          <p:cNvSpPr txBox="1">
            <a:spLocks noChangeArrowheads="1"/>
          </p:cNvSpPr>
          <p:nvPr/>
        </p:nvSpPr>
        <p:spPr bwMode="auto">
          <a:xfrm>
            <a:off x="4695825" y="5421313"/>
            <a:ext cx="12382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Mid-range</a:t>
            </a:r>
          </a:p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200m – 4 Km</a:t>
            </a:r>
          </a:p>
        </p:txBody>
      </p:sp>
      <p:sp>
        <p:nvSpPr>
          <p:cNvPr id="8202" name="Text Box 116"/>
          <p:cNvSpPr txBox="1">
            <a:spLocks noChangeArrowheads="1"/>
          </p:cNvSpPr>
          <p:nvPr/>
        </p:nvSpPr>
        <p:spPr bwMode="auto">
          <a:xfrm>
            <a:off x="6200775" y="5421313"/>
            <a:ext cx="13525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Long-range</a:t>
            </a:r>
          </a:p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5Km – 20 Km</a:t>
            </a:r>
          </a:p>
        </p:txBody>
      </p:sp>
      <p:sp>
        <p:nvSpPr>
          <p:cNvPr id="8203" name="Text Box 117"/>
          <p:cNvSpPr txBox="1">
            <a:spLocks noChangeArrowheads="1"/>
          </p:cNvSpPr>
          <p:nvPr/>
        </p:nvSpPr>
        <p:spPr bwMode="auto">
          <a:xfrm>
            <a:off x="679450" y="48006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.056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4" name="Text Box 118"/>
          <p:cNvSpPr txBox="1">
            <a:spLocks noChangeArrowheads="1"/>
          </p:cNvSpPr>
          <p:nvPr/>
        </p:nvSpPr>
        <p:spPr bwMode="auto">
          <a:xfrm>
            <a:off x="682625" y="43688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.384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5" name="Text Box 119"/>
          <p:cNvSpPr txBox="1">
            <a:spLocks noChangeArrowheads="1"/>
          </p:cNvSpPr>
          <p:nvPr/>
        </p:nvSpPr>
        <p:spPr bwMode="auto">
          <a:xfrm>
            <a:off x="923925" y="36782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1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6" name="Text Box 120"/>
          <p:cNvSpPr txBox="1">
            <a:spLocks noChangeArrowheads="1"/>
          </p:cNvSpPr>
          <p:nvPr/>
        </p:nvSpPr>
        <p:spPr bwMode="auto">
          <a:xfrm>
            <a:off x="922338" y="32464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4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7" name="Text Box 121"/>
          <p:cNvSpPr txBox="1">
            <a:spLocks noChangeArrowheads="1"/>
          </p:cNvSpPr>
          <p:nvPr/>
        </p:nvSpPr>
        <p:spPr bwMode="auto">
          <a:xfrm>
            <a:off x="625475" y="285115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5-11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8" name="Text Box 122"/>
          <p:cNvSpPr txBox="1">
            <a:spLocks noChangeArrowheads="1"/>
          </p:cNvSpPr>
          <p:nvPr/>
        </p:nvSpPr>
        <p:spPr bwMode="auto">
          <a:xfrm>
            <a:off x="814388" y="243522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54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9" name="Rectangle 123"/>
          <p:cNvSpPr>
            <a:spLocks noChangeArrowheads="1"/>
          </p:cNvSpPr>
          <p:nvPr/>
        </p:nvSpPr>
        <p:spPr bwMode="auto">
          <a:xfrm>
            <a:off x="2662238" y="4852988"/>
            <a:ext cx="4676775" cy="284162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0" name="Text Box 124"/>
          <p:cNvSpPr txBox="1">
            <a:spLocks noChangeArrowheads="1"/>
          </p:cNvSpPr>
          <p:nvPr/>
        </p:nvSpPr>
        <p:spPr bwMode="auto">
          <a:xfrm>
            <a:off x="3948113" y="4845050"/>
            <a:ext cx="21066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2G: IS-95, CDMA, GSM</a:t>
            </a:r>
          </a:p>
        </p:txBody>
      </p:sp>
      <p:sp>
        <p:nvSpPr>
          <p:cNvPr id="8211" name="Rectangle 126"/>
          <p:cNvSpPr>
            <a:spLocks noChangeArrowheads="1"/>
          </p:cNvSpPr>
          <p:nvPr/>
        </p:nvSpPr>
        <p:spPr bwMode="auto">
          <a:xfrm>
            <a:off x="2651125" y="4435475"/>
            <a:ext cx="4676775" cy="284163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2" name="Text Box 127"/>
          <p:cNvSpPr txBox="1">
            <a:spLocks noChangeArrowheads="1"/>
          </p:cNvSpPr>
          <p:nvPr/>
        </p:nvSpPr>
        <p:spPr bwMode="auto">
          <a:xfrm>
            <a:off x="3681413" y="4413250"/>
            <a:ext cx="29829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2.5G: UMTS/WCDMA, CDMA2000</a:t>
            </a:r>
          </a:p>
        </p:txBody>
      </p:sp>
      <p:sp>
        <p:nvSpPr>
          <p:cNvPr id="8213" name="Rectangle 129"/>
          <p:cNvSpPr>
            <a:spLocks noChangeArrowheads="1"/>
          </p:cNvSpPr>
          <p:nvPr/>
        </p:nvSpPr>
        <p:spPr bwMode="auto">
          <a:xfrm>
            <a:off x="1339850" y="3703638"/>
            <a:ext cx="928688" cy="28416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4" name="Text Box 130"/>
          <p:cNvSpPr txBox="1">
            <a:spLocks noChangeArrowheads="1"/>
          </p:cNvSpPr>
          <p:nvPr/>
        </p:nvSpPr>
        <p:spPr bwMode="auto">
          <a:xfrm>
            <a:off x="1422400" y="3711575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802.15</a:t>
            </a:r>
          </a:p>
        </p:txBody>
      </p:sp>
      <p:sp>
        <p:nvSpPr>
          <p:cNvPr id="8215" name="Rectangle 131"/>
          <p:cNvSpPr>
            <a:spLocks noChangeArrowheads="1"/>
          </p:cNvSpPr>
          <p:nvPr/>
        </p:nvSpPr>
        <p:spPr bwMode="auto">
          <a:xfrm>
            <a:off x="1354138" y="2865438"/>
            <a:ext cx="1724025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6" name="Text Box 132"/>
          <p:cNvSpPr txBox="1">
            <a:spLocks noChangeArrowheads="1"/>
          </p:cNvSpPr>
          <p:nvPr/>
        </p:nvSpPr>
        <p:spPr bwMode="auto">
          <a:xfrm>
            <a:off x="1724025" y="2890838"/>
            <a:ext cx="833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802.11b</a:t>
            </a:r>
          </a:p>
        </p:txBody>
      </p:sp>
      <p:sp>
        <p:nvSpPr>
          <p:cNvPr id="8217" name="Rectangle 133"/>
          <p:cNvSpPr>
            <a:spLocks noChangeArrowheads="1"/>
          </p:cNvSpPr>
          <p:nvPr/>
        </p:nvSpPr>
        <p:spPr bwMode="auto">
          <a:xfrm>
            <a:off x="1357313" y="2432050"/>
            <a:ext cx="1724025" cy="31591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8" name="Text Box 134"/>
          <p:cNvSpPr txBox="1">
            <a:spLocks noChangeArrowheads="1"/>
          </p:cNvSpPr>
          <p:nvPr/>
        </p:nvSpPr>
        <p:spPr bwMode="auto">
          <a:xfrm>
            <a:off x="1727200" y="2457450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802.11a,g</a:t>
            </a:r>
          </a:p>
        </p:txBody>
      </p:sp>
      <p:sp>
        <p:nvSpPr>
          <p:cNvPr id="8219" name="Line 135"/>
          <p:cNvSpPr>
            <a:spLocks noChangeShapeType="1"/>
          </p:cNvSpPr>
          <p:nvPr/>
        </p:nvSpPr>
        <p:spPr bwMode="auto">
          <a:xfrm flipV="1">
            <a:off x="1328738" y="1320257"/>
            <a:ext cx="0" cy="4102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0" name="Rectangle 136"/>
          <p:cNvSpPr>
            <a:spLocks noChangeArrowheads="1"/>
          </p:cNvSpPr>
          <p:nvPr/>
        </p:nvSpPr>
        <p:spPr bwMode="auto">
          <a:xfrm>
            <a:off x="2717800" y="2744788"/>
            <a:ext cx="5078413" cy="596900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1" name="Rectangle 137"/>
          <p:cNvSpPr>
            <a:spLocks noChangeArrowheads="1"/>
          </p:cNvSpPr>
          <p:nvPr/>
        </p:nvSpPr>
        <p:spPr bwMode="auto">
          <a:xfrm>
            <a:off x="2654300" y="3297238"/>
            <a:ext cx="4676775" cy="28416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2" name="Text Box 138"/>
          <p:cNvSpPr txBox="1">
            <a:spLocks noChangeArrowheads="1"/>
          </p:cNvSpPr>
          <p:nvPr/>
        </p:nvSpPr>
        <p:spPr bwMode="auto">
          <a:xfrm>
            <a:off x="2965450" y="3305175"/>
            <a:ext cx="42910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3G: UMTS/WCDMA-HSPDA, CDMA2000-1xEVDO</a:t>
            </a:r>
          </a:p>
        </p:txBody>
      </p:sp>
      <p:sp>
        <p:nvSpPr>
          <p:cNvPr id="8223" name="Text Box 140"/>
          <p:cNvSpPr txBox="1">
            <a:spLocks noChangeArrowheads="1"/>
          </p:cNvSpPr>
          <p:nvPr/>
        </p:nvSpPr>
        <p:spPr bwMode="auto">
          <a:xfrm>
            <a:off x="5013325" y="2922588"/>
            <a:ext cx="1695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4G: LTWE WIMAX</a:t>
            </a:r>
          </a:p>
        </p:txBody>
      </p:sp>
      <p:sp>
        <p:nvSpPr>
          <p:cNvPr id="8224" name="Rectangle 141"/>
          <p:cNvSpPr>
            <a:spLocks noChangeArrowheads="1"/>
          </p:cNvSpPr>
          <p:nvPr/>
        </p:nvSpPr>
        <p:spPr bwMode="auto">
          <a:xfrm>
            <a:off x="3133725" y="2536825"/>
            <a:ext cx="4062413" cy="28416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5" name="Text Box 142"/>
          <p:cNvSpPr txBox="1">
            <a:spLocks noChangeArrowheads="1"/>
          </p:cNvSpPr>
          <p:nvPr/>
        </p:nvSpPr>
        <p:spPr bwMode="auto">
          <a:xfrm>
            <a:off x="4164013" y="2514600"/>
            <a:ext cx="2178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802.11a,g point-to-point</a:t>
            </a:r>
          </a:p>
        </p:txBody>
      </p:sp>
      <p:sp>
        <p:nvSpPr>
          <p:cNvPr id="8226" name="Line 143"/>
          <p:cNvSpPr>
            <a:spLocks noChangeShapeType="1"/>
          </p:cNvSpPr>
          <p:nvPr/>
        </p:nvSpPr>
        <p:spPr bwMode="auto">
          <a:xfrm flipH="1">
            <a:off x="7900988" y="2700338"/>
            <a:ext cx="25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7" name="Text Box 144"/>
          <p:cNvSpPr txBox="1">
            <a:spLocks noChangeArrowheads="1"/>
          </p:cNvSpPr>
          <p:nvPr/>
        </p:nvSpPr>
        <p:spPr bwMode="auto">
          <a:xfrm>
            <a:off x="712050" y="2022475"/>
            <a:ext cx="56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450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28" name="Rectangle 145"/>
          <p:cNvSpPr>
            <a:spLocks noChangeArrowheads="1"/>
          </p:cNvSpPr>
          <p:nvPr/>
        </p:nvSpPr>
        <p:spPr bwMode="auto">
          <a:xfrm>
            <a:off x="1323656" y="2032572"/>
            <a:ext cx="1522412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9" name="Text Box 146"/>
          <p:cNvSpPr txBox="1">
            <a:spLocks noChangeArrowheads="1"/>
          </p:cNvSpPr>
          <p:nvPr/>
        </p:nvSpPr>
        <p:spPr bwMode="auto">
          <a:xfrm>
            <a:off x="1613916" y="2036763"/>
            <a:ext cx="833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802.11n</a:t>
            </a:r>
          </a:p>
        </p:txBody>
      </p:sp>
      <p:sp>
        <p:nvSpPr>
          <p:cNvPr id="8230" name="Text Box 147"/>
          <p:cNvSpPr txBox="1">
            <a:spLocks noChangeArrowheads="1"/>
          </p:cNvSpPr>
          <p:nvPr/>
        </p:nvSpPr>
        <p:spPr bwMode="auto">
          <a:xfrm rot="-5400000">
            <a:off x="-446881" y="3417094"/>
            <a:ext cx="189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Data rate (Mbps)</a:t>
            </a:r>
          </a:p>
        </p:txBody>
      </p:sp>
      <p:pic>
        <p:nvPicPr>
          <p:cNvPr id="29734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1033463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4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8634" y="1601592"/>
            <a:ext cx="10418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1300</a:t>
            </a:r>
            <a:endParaRPr lang="en-US" dirty="0"/>
          </a:p>
        </p:txBody>
      </p:sp>
      <p:sp>
        <p:nvSpPr>
          <p:cNvPr id="46" name="Rectangle 145"/>
          <p:cNvSpPr>
            <a:spLocks noChangeArrowheads="1"/>
          </p:cNvSpPr>
          <p:nvPr/>
        </p:nvSpPr>
        <p:spPr bwMode="auto">
          <a:xfrm>
            <a:off x="1325167" y="1652678"/>
            <a:ext cx="1522412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97343" y="1648395"/>
            <a:ext cx="973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802.11 ac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85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0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1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2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3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4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5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6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7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8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9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0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1757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31874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75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58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3187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7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59" name="Group 92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31855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5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7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7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856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0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31853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5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1" name="Group 113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31836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3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3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837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2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31834" name="Picture 354" descr="laptop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5" name="Picture 355" descr="antenna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3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31832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3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4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31830" name="Picture 354" descr="laptop_stylized_small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1" name="Picture 35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5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31828" name="Picture 364" descr="iphone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6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31826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7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31824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5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8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31822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3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9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31820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0" name="Group 155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31803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0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804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1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31801" name="Picture 354" descr="laptop_stylized_small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02" name="Picture 355" descr="antenna_stylize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2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31799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00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3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31797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8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4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31795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5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31793" name="Picture 354" descr="laptop_stylized_small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4" name="Picture 355" descr="antenna_stylize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6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31791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9" name="Group 87"/>
          <p:cNvGrpSpPr>
            <a:grpSpLocks/>
          </p:cNvGrpSpPr>
          <p:nvPr/>
        </p:nvGrpSpPr>
        <p:grpSpPr bwMode="auto">
          <a:xfrm>
            <a:off x="4597400" y="1362075"/>
            <a:ext cx="4233863" cy="4064000"/>
            <a:chOff x="2896" y="858"/>
            <a:chExt cx="2667" cy="2560"/>
          </a:xfrm>
        </p:grpSpPr>
        <p:sp>
          <p:nvSpPr>
            <p:cNvPr id="9256" name="Rectangle 63"/>
            <p:cNvSpPr>
              <a:spLocks noChangeArrowheads="1"/>
            </p:cNvSpPr>
            <p:nvPr/>
          </p:nvSpPr>
          <p:spPr bwMode="auto">
            <a:xfrm>
              <a:off x="3455" y="981"/>
              <a:ext cx="2108" cy="1464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57" name="Rectangle 64"/>
            <p:cNvSpPr>
              <a:spLocks noChangeArrowheads="1"/>
            </p:cNvSpPr>
            <p:nvPr/>
          </p:nvSpPr>
          <p:spPr bwMode="auto">
            <a:xfrm>
              <a:off x="3489" y="884"/>
              <a:ext cx="1719" cy="1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58" name="Rectangle 65"/>
            <p:cNvSpPr>
              <a:spLocks noChangeArrowheads="1"/>
            </p:cNvSpPr>
            <p:nvPr/>
          </p:nvSpPr>
          <p:spPr bwMode="auto">
            <a:xfrm>
              <a:off x="3488" y="858"/>
              <a:ext cx="1984" cy="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charset="0"/>
                <a:buNone/>
                <a:defRPr/>
              </a:pPr>
              <a:r>
                <a:rPr lang="en-US" sz="2400" dirty="0">
                  <a:cs typeface="+mn-cs"/>
                </a:rPr>
                <a:t> </a:t>
              </a:r>
              <a:r>
                <a:rPr lang="en-US" sz="2400" dirty="0">
                  <a:latin typeface="Gill Sans MT" charset="0"/>
                  <a:cs typeface="+mn-cs"/>
                </a:rPr>
                <a:t>infrastructure mode</a:t>
              </a:r>
            </a:p>
            <a:p>
              <a:pPr marL="238125" indent="-238125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base station connects mobiles into wired network</a:t>
              </a:r>
            </a:p>
            <a:p>
              <a:pPr marL="238125" indent="-238125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handoff: mobile changes base station providing connection into wired network</a:t>
              </a:r>
            </a:p>
          </p:txBody>
        </p:sp>
        <p:sp>
          <p:nvSpPr>
            <p:cNvPr id="9259" name="Line 84"/>
            <p:cNvSpPr>
              <a:spLocks noChangeShapeType="1"/>
            </p:cNvSpPr>
            <p:nvPr/>
          </p:nvSpPr>
          <p:spPr bwMode="auto">
            <a:xfrm flipH="1">
              <a:off x="3314" y="2446"/>
              <a:ext cx="1072" cy="88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60" name="Line 85"/>
            <p:cNvSpPr>
              <a:spLocks noChangeShapeType="1"/>
            </p:cNvSpPr>
            <p:nvPr/>
          </p:nvSpPr>
          <p:spPr bwMode="auto">
            <a:xfrm flipH="1">
              <a:off x="3747" y="2445"/>
              <a:ext cx="637" cy="9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61" name="Line 86"/>
            <p:cNvSpPr>
              <a:spLocks noChangeShapeType="1"/>
            </p:cNvSpPr>
            <p:nvPr/>
          </p:nvSpPr>
          <p:spPr bwMode="auto">
            <a:xfrm flipH="1">
              <a:off x="2896" y="2453"/>
              <a:ext cx="1470" cy="9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9254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31781" name="Picture 16" descr="underline_base"/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82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31783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48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13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3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26934</TotalTime>
  <Words>3350</Words>
  <Application>Microsoft Macintosh PowerPoint</Application>
  <PresentationFormat>On-screen Show (4:3)</PresentationFormat>
  <Paragraphs>916</Paragraphs>
  <Slides>48</Slides>
  <Notes>46</Notes>
  <HiddenSlides>7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Gill Sans MT</vt:lpstr>
      <vt:lpstr>ＭＳ Ｐゴシック</vt:lpstr>
      <vt:lpstr>Arial</vt:lpstr>
      <vt:lpstr>Comic Sans MS</vt:lpstr>
      <vt:lpstr>Symbol</vt:lpstr>
      <vt:lpstr>Tahoma</vt:lpstr>
      <vt:lpstr>Times New Roman</vt:lpstr>
      <vt:lpstr>Wingdings</vt:lpstr>
      <vt:lpstr>Default Design</vt:lpstr>
      <vt:lpstr>Clip</vt:lpstr>
      <vt:lpstr>PowerPoint Presentation</vt:lpstr>
      <vt:lpstr>Ch. 6: Wireless and Mobile Networks</vt:lpstr>
      <vt:lpstr>Chapter 7 outline</vt:lpstr>
      <vt:lpstr>Elements of a wireless network</vt:lpstr>
      <vt:lpstr>Elements of a wireless network</vt:lpstr>
      <vt:lpstr>Elements of a wireless network</vt:lpstr>
      <vt:lpstr>Elements of a wireless network</vt:lpstr>
      <vt:lpstr>Characteristics of selected wireless links</vt:lpstr>
      <vt:lpstr>Elements of a wireless network</vt:lpstr>
      <vt:lpstr>Elements of a wireless network</vt:lpstr>
      <vt:lpstr>Wireless network taxonomy</vt:lpstr>
      <vt:lpstr>Chapter 7 outline</vt:lpstr>
      <vt:lpstr>Wireless Link Characteristics (1)</vt:lpstr>
      <vt:lpstr>Wireless network characteristics</vt:lpstr>
      <vt:lpstr>Code Division Multiple Access (CDMA)</vt:lpstr>
      <vt:lpstr>CDMA encode/decode</vt:lpstr>
      <vt:lpstr>CDMA: two-sender interference</vt:lpstr>
      <vt:lpstr>Chapter 7 outline</vt:lpstr>
      <vt:lpstr>IEEE 802.11 Standards</vt:lpstr>
      <vt:lpstr>802.11 LAN architecture</vt:lpstr>
      <vt:lpstr>802.11: Channels, association</vt:lpstr>
      <vt:lpstr>802.11: passive/active scanning</vt:lpstr>
      <vt:lpstr>IEEE 802.11: multiple access</vt:lpstr>
      <vt:lpstr>IEEE 802.11 MAC Protocol: CSMA/CA</vt:lpstr>
      <vt:lpstr>Avoiding collisions (more)</vt:lpstr>
      <vt:lpstr>Collision Avoidance: RTS-CTS exchange</vt:lpstr>
      <vt:lpstr>802.11 frame: addressing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7 outline</vt:lpstr>
      <vt:lpstr>What is mobility?</vt:lpstr>
      <vt:lpstr>Mobility: vocabulary</vt:lpstr>
      <vt:lpstr>Mobility: more vocabulary</vt:lpstr>
      <vt:lpstr>How do you contact a mobile friend:</vt:lpstr>
      <vt:lpstr>Mobility: approaches</vt:lpstr>
      <vt:lpstr>Mobility: approaches</vt:lpstr>
      <vt:lpstr>Mobility: registration</vt:lpstr>
      <vt:lpstr>Mobility via indirect routing</vt:lpstr>
      <vt:lpstr>Indirect Routing: comments</vt:lpstr>
      <vt:lpstr>Indirect routing: moving between networks</vt:lpstr>
      <vt:lpstr>Mobility via direct routing</vt:lpstr>
      <vt:lpstr>Mobility via direct routing: comments</vt:lpstr>
      <vt:lpstr>Accommodating mobility with direct routing</vt:lpstr>
      <vt:lpstr>Wireless, mobility: impact on higher layer protocols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Susan Thomson</cp:lastModifiedBy>
  <cp:revision>542</cp:revision>
  <dcterms:created xsi:type="dcterms:W3CDTF">1999-10-08T19:08:27Z</dcterms:created>
  <dcterms:modified xsi:type="dcterms:W3CDTF">2017-04-18T14:26:01Z</dcterms:modified>
</cp:coreProperties>
</file>