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07" r:id="rId2"/>
  </p:sldMasterIdLst>
  <p:notesMasterIdLst>
    <p:notesMasterId r:id="rId84"/>
  </p:notesMasterIdLst>
  <p:handoutMasterIdLst>
    <p:handoutMasterId r:id="rId85"/>
  </p:handoutMasterIdLst>
  <p:sldIdLst>
    <p:sldId id="778" r:id="rId3"/>
    <p:sldId id="751" r:id="rId4"/>
    <p:sldId id="636" r:id="rId5"/>
    <p:sldId id="258" r:id="rId6"/>
    <p:sldId id="815" r:id="rId7"/>
    <p:sldId id="817" r:id="rId8"/>
    <p:sldId id="523" r:id="rId9"/>
    <p:sldId id="783" r:id="rId10"/>
    <p:sldId id="814" r:id="rId11"/>
    <p:sldId id="820" r:id="rId12"/>
    <p:sldId id="294" r:id="rId13"/>
    <p:sldId id="822" r:id="rId14"/>
    <p:sldId id="298" r:id="rId15"/>
    <p:sldId id="849" r:id="rId16"/>
    <p:sldId id="850" r:id="rId17"/>
    <p:sldId id="851" r:id="rId18"/>
    <p:sldId id="886" r:id="rId19"/>
    <p:sldId id="862" r:id="rId20"/>
    <p:sldId id="848" r:id="rId21"/>
    <p:sldId id="881" r:id="rId22"/>
    <p:sldId id="861" r:id="rId23"/>
    <p:sldId id="882" r:id="rId24"/>
    <p:sldId id="883" r:id="rId25"/>
    <p:sldId id="865" r:id="rId26"/>
    <p:sldId id="866" r:id="rId27"/>
    <p:sldId id="885" r:id="rId28"/>
    <p:sldId id="887" r:id="rId29"/>
    <p:sldId id="889" r:id="rId30"/>
    <p:sldId id="891" r:id="rId31"/>
    <p:sldId id="910" r:id="rId32"/>
    <p:sldId id="913" r:id="rId33"/>
    <p:sldId id="912" r:id="rId34"/>
    <p:sldId id="914" r:id="rId35"/>
    <p:sldId id="884" r:id="rId36"/>
    <p:sldId id="893" r:id="rId37"/>
    <p:sldId id="894" r:id="rId38"/>
    <p:sldId id="895" r:id="rId39"/>
    <p:sldId id="896" r:id="rId40"/>
    <p:sldId id="867" r:id="rId41"/>
    <p:sldId id="868" r:id="rId42"/>
    <p:sldId id="892" r:id="rId43"/>
    <p:sldId id="869" r:id="rId44"/>
    <p:sldId id="870" r:id="rId45"/>
    <p:sldId id="871" r:id="rId46"/>
    <p:sldId id="872" r:id="rId47"/>
    <p:sldId id="873" r:id="rId48"/>
    <p:sldId id="874" r:id="rId49"/>
    <p:sldId id="875" r:id="rId50"/>
    <p:sldId id="876" r:id="rId51"/>
    <p:sldId id="784" r:id="rId52"/>
    <p:sldId id="530" r:id="rId53"/>
    <p:sldId id="531" r:id="rId54"/>
    <p:sldId id="785" r:id="rId55"/>
    <p:sldId id="787" r:id="rId56"/>
    <p:sldId id="532" r:id="rId57"/>
    <p:sldId id="776" r:id="rId58"/>
    <p:sldId id="538" r:id="rId59"/>
    <p:sldId id="679" r:id="rId60"/>
    <p:sldId id="789" r:id="rId61"/>
    <p:sldId id="790" r:id="rId62"/>
    <p:sldId id="792" r:id="rId63"/>
    <p:sldId id="897" r:id="rId64"/>
    <p:sldId id="898" r:id="rId65"/>
    <p:sldId id="899" r:id="rId66"/>
    <p:sldId id="900" r:id="rId67"/>
    <p:sldId id="901" r:id="rId68"/>
    <p:sldId id="902" r:id="rId69"/>
    <p:sldId id="903" r:id="rId70"/>
    <p:sldId id="915" r:id="rId71"/>
    <p:sldId id="916" r:id="rId72"/>
    <p:sldId id="904" r:id="rId73"/>
    <p:sldId id="905" r:id="rId74"/>
    <p:sldId id="906" r:id="rId75"/>
    <p:sldId id="907" r:id="rId76"/>
    <p:sldId id="908" r:id="rId77"/>
    <p:sldId id="909" r:id="rId78"/>
    <p:sldId id="917" r:id="rId79"/>
    <p:sldId id="919" r:id="rId80"/>
    <p:sldId id="921" r:id="rId81"/>
    <p:sldId id="920" r:id="rId82"/>
    <p:sldId id="922" r:id="rId8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DDDDDD"/>
    <a:srgbClr val="FFCCFF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7"/>
    <p:restoredTop sz="93039"/>
  </p:normalViewPr>
  <p:slideViewPr>
    <p:cSldViewPr snapToGrid="0">
      <p:cViewPr>
        <p:scale>
          <a:sx n="93" d="100"/>
          <a:sy n="93" d="100"/>
        </p:scale>
        <p:origin x="7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940625B0-08EB-0D46-8A2F-3F2B9CD55CE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CAAD7E2D-C873-D044-8CC0-881E5DAB539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7E2D-C873-D044-8CC0-881E5DAB5399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313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7B462D8-4E2B-7143-8BE4-A3AD8A35311A}" type="slidenum">
              <a:rPr lang="en-US" altLang="x-none" sz="1300" b="0">
                <a:latin typeface="Times New Roman" charset="0"/>
              </a:rPr>
              <a:pPr eaLnBrk="1" hangingPunct="1"/>
              <a:t>46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7111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219B224-8739-CF40-8F7F-005D3876537C}" type="slidenum">
              <a:rPr lang="en-US" altLang="x-none" sz="1300" b="0">
                <a:latin typeface="Times New Roman" charset="0"/>
              </a:rPr>
              <a:pPr eaLnBrk="1" hangingPunct="1"/>
              <a:t>47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705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B30CF43-D1D5-B040-8760-3B8D9177BB55}" type="slidenum">
              <a:rPr lang="en-US" altLang="x-none" sz="1300" b="0">
                <a:latin typeface="Times New Roman" charset="0"/>
              </a:rPr>
              <a:pPr eaLnBrk="1" hangingPunct="1"/>
              <a:t>48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768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3CD29D7-CC2F-364F-9032-8DA559D3FCDD}" type="slidenum">
              <a:rPr lang="en-US" altLang="x-none" sz="1300" b="0">
                <a:latin typeface="Times New Roman" charset="0"/>
              </a:rPr>
              <a:pPr eaLnBrk="1" hangingPunct="1"/>
              <a:t>49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9824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3882BA-C789-0743-9232-973AC98D8F0E}" type="slidenum">
              <a:rPr lang="en-US" altLang="x-none" sz="1300">
                <a:latin typeface="Times New Roman" charset="0"/>
              </a:rPr>
              <a:pPr/>
              <a:t>59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9D13A4-0CD9-8D46-B029-93BD86679CEE}" type="slidenum">
              <a:rPr lang="en-US" altLang="x-none" sz="1300">
                <a:latin typeface="Times New Roman" charset="0"/>
              </a:rPr>
              <a:pPr/>
              <a:t>60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30E15C9-8BF8-6B4E-8CA4-C7CEA4EBA233}" type="slidenum">
              <a:rPr lang="en-US" altLang="x-none" sz="1300">
                <a:latin typeface="Times New Roman" charset="0"/>
              </a:rPr>
              <a:pPr/>
              <a:t>61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7E2D-C873-D044-8CC0-881E5DAB5399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06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FC2642-A7A7-7249-9964-3270D3FE1EC2}" type="slidenum">
              <a:rPr lang="en-US" altLang="x-none" sz="1300">
                <a:latin typeface="Times New Roman" charset="0"/>
              </a:rPr>
              <a:pPr/>
              <a:t>68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10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11505F6-2FBD-C74D-853A-9B4D0C63ADA7}" type="slidenum">
              <a:rPr lang="en-US" altLang="x-none" sz="1300">
                <a:latin typeface="Times New Roman" charset="0"/>
              </a:rPr>
              <a:pPr/>
              <a:t>71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54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0ED5CA7-D0A6-BC4A-AE12-585A815E357A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383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8A4CD4A-3E42-D947-86F0-97FEE1DE2616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/>
              <a:t>72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08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44A62C-8A48-2D44-A803-D92229B3B63E}" type="slidenum">
              <a:rPr lang="en-US" altLang="x-none" sz="1300" b="0">
                <a:latin typeface="Times New Roman" charset="0"/>
              </a:rPr>
              <a:pPr eaLnBrk="1" hangingPunct="1"/>
              <a:t>21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6838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EA61249-3227-9747-8D55-A469D9C0E8D5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7388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A8DF45E-4E9A-9B4D-ABFC-4C2750786B31}" type="slidenum">
              <a:rPr lang="en-US" altLang="x-none" sz="1300" b="0">
                <a:latin typeface="Times New Roman" charset="0"/>
              </a:rPr>
              <a:pPr eaLnBrk="1" hangingPunct="1"/>
              <a:t>25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3902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30C5883-7022-E243-AEAD-2D47A6AFFB6C}" type="slidenum">
              <a:rPr lang="en-US" altLang="x-none" sz="1300" b="0">
                <a:latin typeface="Times New Roman" charset="0"/>
              </a:rPr>
              <a:pPr eaLnBrk="1" hangingPunct="1"/>
              <a:t>40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6065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D118911-4EBA-374D-98C3-11E6C41DB537}" type="slidenum">
              <a:rPr lang="en-US" altLang="x-none" sz="1300" b="0">
                <a:latin typeface="Times New Roman" charset="0"/>
              </a:rPr>
              <a:pPr eaLnBrk="1" hangingPunct="1"/>
              <a:t>42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2545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07BE2A6-0E10-BB43-BF3D-22554EA2F2E9}" type="slidenum">
              <a:rPr lang="en-US" altLang="x-none" sz="1300" b="0">
                <a:latin typeface="Times New Roman" charset="0"/>
              </a:rPr>
              <a:pPr eaLnBrk="1" hangingPunct="1"/>
              <a:t>44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0977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94A2670-7DAA-774B-9E7F-67A429E72947}" type="slidenum">
              <a:rPr lang="en-US" altLang="x-none" sz="1300" b="0">
                <a:latin typeface="Times New Roman" charset="0"/>
              </a:rPr>
              <a:pPr eaLnBrk="1" hangingPunct="1"/>
              <a:t>45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847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20B503A7-D2EE-CF41-B82B-775EDD82E3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70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E888A3A1-6011-444C-9308-D4B7A1F44D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5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0294D183-1898-9E41-AEE5-5258FA6EBC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573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504EF11E-3486-CB40-8663-B5ED18E6D9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545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A7607AF1-4627-0A41-9633-B0030D5DBEA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17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57FB75C6-2864-A147-9F06-4BD3EA74E2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04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73A429CA-B4A0-554B-B5B1-A4AA7A1B55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43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BB65622B-8000-354C-9ABE-4B9E6B30B7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984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00A4B715-6D51-5343-9A80-9007B7EC20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376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BF0DB45E-ACA5-9248-B393-33ECC67755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488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93CFF7C9-FA4A-A74D-A1B1-4EE114F2CC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25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775099CB-18AE-364B-B455-C2DF1A41FE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10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2A7117AA-F484-D64F-A0FC-1EA45C36050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2676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59B7ED4D-9D95-5742-9F53-9E66D4B605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0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1195D400-EF29-0141-A685-1B161D9B04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7896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en-US" altLang="x-none"/>
              <a:t>3-</a:t>
            </a:r>
            <a:fld id="{91631983-B6AE-DD4E-8035-B850EFD6E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118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58EC557C-0E09-254B-935A-F14A9A044E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3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E77FD892-B107-E442-87A6-BCAC30BF8D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7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677E2A8B-BC1F-DD43-B69E-A5FE35E5771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95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5EE2B2B7-63A8-5B4F-A113-04F1C027B5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717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0471C228-DA43-3443-AB64-C937A3569ED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9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83880FD1-28B0-6143-8B15-1823FEC6BA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5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4-</a:t>
            </a:r>
            <a:fld id="{7AB7E8FC-1BA0-B54D-857F-93124E85F1D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9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8176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r>
              <a:rPr lang="en-US" altLang="x-none"/>
              <a:t>4-</a:t>
            </a:r>
            <a:fld id="{15FF3F68-E426-8D4A-84B0-4C4934803BF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69050" y="6475413"/>
            <a:ext cx="2089150" cy="382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Network Layer: Data Plane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charset="0"/>
        <a:buChar char="•"/>
        <a:defRPr sz="2400">
          <a:solidFill>
            <a:schemeClr val="tx1"/>
          </a:solidFill>
          <a:latin typeface="Gill Sans MT"/>
          <a:ea typeface="ＭＳ Ｐゴシック" charset="0"/>
          <a:cs typeface="Gill Sans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/>
          <a:ea typeface="Gill Sans MT" charset="0"/>
          <a:cs typeface="Gill Sans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r>
              <a:rPr lang="en-US" altLang="x-none"/>
              <a:t>3-</a:t>
            </a:r>
            <a:fld id="{950528EF-12BA-D142-BDBA-CCCF70BC22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2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5.png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3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3063"/>
              </a:lnSpc>
            </a:pPr>
            <a:r>
              <a:rPr lang="en-US" altLang="x-none" sz="2800" i="1">
                <a:solidFill>
                  <a:srgbClr val="008000"/>
                </a:solidFill>
              </a:rPr>
              <a:t>Computer Networking: A Top Down Approach </a:t>
            </a:r>
            <a:r>
              <a:rPr lang="en-US" altLang="x-none" sz="2800">
                <a:solidFill>
                  <a:srgbClr val="008000"/>
                </a:solidFill>
              </a:rPr>
              <a:t/>
            </a:r>
            <a:br>
              <a:rPr lang="en-US" altLang="x-none" sz="2800">
                <a:solidFill>
                  <a:srgbClr val="008000"/>
                </a:solidFill>
              </a:rPr>
            </a:br>
            <a:endParaRPr lang="en-US" altLang="x-none" sz="2000">
              <a:solidFill>
                <a:srgbClr val="008000"/>
              </a:solidFill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560832"/>
            <a:ext cx="5378450" cy="13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/>
              <a:t>A note on the use of these </a:t>
            </a:r>
            <a:r>
              <a:rPr lang="en-US" altLang="x-none" sz="1600" dirty="0" err="1"/>
              <a:t>Powerpoint</a:t>
            </a:r>
            <a:r>
              <a:rPr lang="en-US" altLang="x-none" sz="1600" dirty="0"/>
              <a:t> slides:</a:t>
            </a:r>
          </a:p>
          <a:p>
            <a:r>
              <a:rPr lang="en-US" altLang="x-none" sz="1100" dirty="0"/>
              <a:t>We</a:t>
            </a:r>
            <a:r>
              <a:rPr lang="ja-JP" altLang="en-US" sz="1100" dirty="0"/>
              <a:t>’</a:t>
            </a:r>
            <a:r>
              <a:rPr lang="en-US" altLang="ja-JP" sz="11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100" i="1" dirty="0"/>
              <a:t>lot</a:t>
            </a:r>
            <a:r>
              <a:rPr lang="en-US" altLang="ja-JP" sz="11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x-none" sz="12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69888" y="4762216"/>
            <a:ext cx="5378450" cy="174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x-none" sz="1200" dirty="0">
              <a:latin typeface="Gill Sans MT" charset="0"/>
            </a:endParaRPr>
          </a:p>
          <a:p>
            <a:pPr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1100" dirty="0"/>
              <a:t>If you use these slides (e.g., in a class) that you mention their source (after all, we</a:t>
            </a:r>
            <a:r>
              <a:rPr lang="ja-JP" altLang="en-US" sz="1100" dirty="0"/>
              <a:t>’</a:t>
            </a:r>
            <a:r>
              <a:rPr lang="en-US" altLang="ja-JP" sz="1100" dirty="0"/>
              <a:t>d like people to use our book!)</a:t>
            </a:r>
          </a:p>
          <a:p>
            <a:pPr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11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2"/>
              <a:buChar char="q"/>
            </a:pPr>
            <a:endParaRPr lang="en-US" altLang="x-none" sz="11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2"/>
              <a:buNone/>
            </a:pPr>
            <a:r>
              <a:rPr lang="en-US" altLang="x-none" sz="1100" dirty="0"/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x-none" sz="1100" dirty="0"/>
          </a:p>
          <a:p>
            <a:r>
              <a:rPr lang="en-US" altLang="x-none" sz="1100" dirty="0"/>
              <a:t>     All material copyright 1996-2016</a:t>
            </a:r>
          </a:p>
          <a:p>
            <a:r>
              <a:rPr lang="en-US" altLang="x-none" sz="11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8000"/>
                </a:solidFill>
              </a:rPr>
              <a:t>7</a:t>
            </a:r>
            <a:r>
              <a:rPr lang="en-US" altLang="x-none" sz="1800" baseline="30000">
                <a:solidFill>
                  <a:srgbClr val="008000"/>
                </a:solidFill>
              </a:rPr>
              <a:t>th</a:t>
            </a:r>
            <a:r>
              <a:rPr lang="en-US" altLang="x-none" sz="1800">
                <a:solidFill>
                  <a:srgbClr val="008000"/>
                </a:solidFill>
              </a:rPr>
              <a:t> edition </a:t>
            </a:r>
            <a:br>
              <a:rPr lang="en-US" altLang="x-none" sz="1800">
                <a:solidFill>
                  <a:srgbClr val="008000"/>
                </a:solidFill>
              </a:rPr>
            </a:br>
            <a:r>
              <a:rPr lang="en-US" altLang="x-none" sz="1800">
                <a:solidFill>
                  <a:srgbClr val="008000"/>
                </a:solidFill>
              </a:rPr>
              <a:t>Jim Kurose, Keith Ross</a:t>
            </a:r>
            <a:br>
              <a:rPr lang="en-US" altLang="x-none" sz="1800">
                <a:solidFill>
                  <a:srgbClr val="008000"/>
                </a:solidFill>
              </a:rPr>
            </a:br>
            <a:r>
              <a:rPr lang="en-US" altLang="x-none" sz="1400">
                <a:solidFill>
                  <a:srgbClr val="008000"/>
                </a:solidFill>
              </a:rPr>
              <a:t>Pearson/Addison Wesley</a:t>
            </a:r>
            <a:br>
              <a:rPr lang="en-US" altLang="x-none" sz="1400">
                <a:solidFill>
                  <a:srgbClr val="008000"/>
                </a:solidFill>
              </a:rPr>
            </a:br>
            <a:r>
              <a:rPr lang="en-US" altLang="x-none" sz="1400">
                <a:solidFill>
                  <a:srgbClr val="008000"/>
                </a:solidFill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</a:t>
            </a:r>
            <a:r>
              <a:rPr lang="en-US" altLang="x-none" sz="4800">
                <a:solidFill>
                  <a:srgbClr val="000099"/>
                </a:solidFill>
                <a:latin typeface="Gill Sans MT" charset="0"/>
              </a:rPr>
              <a:t/>
            </a:r>
            <a:br>
              <a:rPr lang="en-US" altLang="x-none" sz="4800">
                <a:solidFill>
                  <a:srgbClr val="000099"/>
                </a:solidFill>
                <a:latin typeface="Gill Sans MT" charset="0"/>
              </a:rPr>
            </a:br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The Data Plane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29A021F3-54F5-7A45-B615-5BEB82D4F95B}" type="slidenum">
              <a:rPr lang="en-US" altLang="x-none" sz="1200">
                <a:latin typeface="Tahoma" charset="0"/>
              </a:rPr>
              <a:pPr/>
              <a:t>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09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9888" y="2674774"/>
            <a:ext cx="5378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  <a:cs typeface="Arial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Gill Sans MT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Arial" charset="0"/>
              </a:rPr>
              <a:t>These slides have been adapted from the Pearson </a:t>
            </a:r>
            <a:r>
              <a:rPr lang="en-US" altLang="en-US" sz="1800" dirty="0" smtClean="0">
                <a:latin typeface="Arial" charset="0"/>
              </a:rPr>
              <a:t>slides and Prof Rexford @ Princeton. 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Routing </a:t>
            </a:r>
            <a:r>
              <a:rPr lang="en-US" sz="3600" smtClean="0"/>
              <a:t>versus Forwarding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Routing</a:t>
            </a:r>
          </a:p>
          <a:p>
            <a:pPr lvl="1"/>
            <a:r>
              <a:rPr lang="en-US" sz="2000" dirty="0" smtClean="0"/>
              <a:t>Responsible for finding path(s) to destination host</a:t>
            </a:r>
          </a:p>
          <a:p>
            <a:pPr lvl="1"/>
            <a:r>
              <a:rPr lang="en-US" sz="2000" dirty="0" smtClean="0"/>
              <a:t>Routing algorithm populates a routing table</a:t>
            </a:r>
          </a:p>
          <a:p>
            <a:pPr lvl="1"/>
            <a:r>
              <a:rPr lang="en-US" sz="2000" dirty="0" smtClean="0"/>
              <a:t>Instantiates the forwarding table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Forwarding </a:t>
            </a:r>
          </a:p>
          <a:p>
            <a:pPr lvl="1"/>
            <a:r>
              <a:rPr lang="en-US" sz="2000" dirty="0" smtClean="0"/>
              <a:t>Router consults the forwarding table</a:t>
            </a:r>
          </a:p>
          <a:p>
            <a:pPr lvl="1"/>
            <a:r>
              <a:rPr lang="en-US" sz="2000" dirty="0" smtClean="0"/>
              <a:t>Examines </a:t>
            </a:r>
            <a:r>
              <a:rPr lang="en-US" sz="2000" dirty="0" smtClean="0"/>
              <a:t>network prefix of destination </a:t>
            </a:r>
            <a:r>
              <a:rPr lang="en-US" sz="2000" dirty="0" smtClean="0"/>
              <a:t>IP address in IP header</a:t>
            </a:r>
          </a:p>
          <a:p>
            <a:pPr lvl="1"/>
            <a:r>
              <a:rPr lang="en-US" sz="2000" dirty="0" smtClean="0"/>
              <a:t>Uses forwarding table to determine outgoing link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10</a:t>
            </a:fld>
            <a:endParaRPr lang="en-US" altLang="x-non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3658"/>
              </p:ext>
            </p:extLst>
          </p:nvPr>
        </p:nvGraphicFramePr>
        <p:xfrm>
          <a:off x="4165600" y="4673600"/>
          <a:ext cx="40513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225"/>
                <a:gridCol w="14010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r>
                        <a:rPr lang="en-US" sz="1400" baseline="0" dirty="0" smtClean="0"/>
                        <a:t> Interface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128.96.0.0/16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128.96.3.0/24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192.168.0.0/16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4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Network service model</a:t>
            </a:r>
          </a:p>
        </p:txBody>
      </p:sp>
      <p:sp>
        <p:nvSpPr>
          <p:cNvPr id="49154" name="Rectangle 13"/>
          <p:cNvSpPr>
            <a:spLocks noChangeArrowheads="1"/>
          </p:cNvSpPr>
          <p:nvPr/>
        </p:nvSpPr>
        <p:spPr bwMode="auto">
          <a:xfrm>
            <a:off x="609600" y="1430338"/>
            <a:ext cx="75549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2800" i="1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altLang="x-none" sz="2800">
                <a:latin typeface="Gill Sans MT" charset="0"/>
              </a:rPr>
              <a:t> What </a:t>
            </a:r>
            <a:r>
              <a:rPr lang="en-US" altLang="x-none" sz="2800" i="1">
                <a:solidFill>
                  <a:srgbClr val="000099"/>
                </a:solidFill>
                <a:latin typeface="Gill Sans MT" charset="0"/>
              </a:rPr>
              <a:t>service model</a:t>
            </a:r>
            <a:r>
              <a:rPr lang="en-US" altLang="x-none" sz="2800">
                <a:latin typeface="Gill Sans MT" charset="0"/>
              </a:rPr>
              <a:t> for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channel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transporting datagrams from sender to receiver?</a:t>
            </a:r>
            <a:endParaRPr lang="en-US" altLang="x-none" sz="2800">
              <a:latin typeface="Gill Sans MT" charset="0"/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2587625"/>
            <a:ext cx="3810000" cy="25288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example services for individual datagrams:</a:t>
            </a:r>
          </a:p>
          <a:p>
            <a:pPr>
              <a:defRPr/>
            </a:pPr>
            <a:r>
              <a:rPr lang="en-US" sz="2400">
                <a:cs typeface="+mn-cs"/>
              </a:rPr>
              <a:t>guaranteed delivery</a:t>
            </a:r>
          </a:p>
          <a:p>
            <a:pPr>
              <a:defRPr/>
            </a:pPr>
            <a:r>
              <a:rPr lang="en-US" sz="2400">
                <a:cs typeface="+mn-cs"/>
              </a:rPr>
              <a:t>guaranteed delivery with less than 40 msec delay</a:t>
            </a:r>
          </a:p>
        </p:txBody>
      </p:sp>
      <p:sp>
        <p:nvSpPr>
          <p:cNvPr id="4915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579688"/>
            <a:ext cx="3810000" cy="3686175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example services for a flow of datagrams:</a:t>
            </a:r>
          </a:p>
          <a:p>
            <a:r>
              <a:rPr lang="en-US" altLang="x-none" sz="2400">
                <a:ea typeface="ＭＳ Ｐゴシック" charset="-128"/>
                <a:cs typeface="ＭＳ Ｐゴシック" charset="-128"/>
              </a:rPr>
              <a:t>in-order datagram delivery</a:t>
            </a:r>
          </a:p>
          <a:p>
            <a:r>
              <a:rPr lang="en-US" altLang="x-none" sz="2400">
                <a:ea typeface="ＭＳ Ｐゴシック" charset="-128"/>
                <a:cs typeface="ＭＳ Ｐゴシック" charset="-128"/>
              </a:rPr>
              <a:t>guaranteed minimum bandwidth to flow</a:t>
            </a:r>
          </a:p>
          <a:p>
            <a:r>
              <a:rPr lang="en-US" altLang="x-none" sz="2400">
                <a:ea typeface="ＭＳ Ｐゴシック" charset="-128"/>
                <a:cs typeface="ＭＳ Ｐゴシック" charset="-128"/>
              </a:rPr>
              <a:t>restrictions on changes in inter-packet spacing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9157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34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1CA9CFB2-535F-F848-B2DC-F5955035A6C6}" type="slidenum">
              <a:rPr lang="en-US" altLang="x-none" sz="1200">
                <a:latin typeface="Tahoma" charset="0"/>
              </a:rPr>
              <a:pPr/>
              <a:t>11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91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Datagram Networks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carries Destination Address</a:t>
            </a:r>
          </a:p>
          <a:p>
            <a:r>
              <a:rPr lang="en-US" dirty="0" smtClean="0"/>
              <a:t>No setup; routers maintain no state information</a:t>
            </a:r>
          </a:p>
          <a:p>
            <a:r>
              <a:rPr lang="en-US" dirty="0" smtClean="0"/>
              <a:t>Routers: </a:t>
            </a:r>
          </a:p>
          <a:p>
            <a:pPr lvl="1"/>
            <a:r>
              <a:rPr lang="en-US" dirty="0" smtClean="0"/>
              <a:t>Use the destination address to forward the packet</a:t>
            </a:r>
          </a:p>
          <a:p>
            <a:pPr lvl="1"/>
            <a:r>
              <a:rPr lang="en-US" dirty="0" smtClean="0"/>
              <a:t>Forwarding table maps destination address to output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57263"/>
            <a:ext cx="7024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772400" cy="974725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Network layer service </a:t>
            </a:r>
            <a:r>
              <a:rPr lang="en-US" altLang="x-none" dirty="0" smtClean="0">
                <a:ea typeface="ＭＳ Ｐゴシック" charset="-128"/>
              </a:rPr>
              <a:t>models</a:t>
            </a:r>
            <a:endParaRPr lang="en-US" altLang="x-none" sz="4800" dirty="0">
              <a:ea typeface="ＭＳ Ｐゴシック" charset="-128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/>
              <a:t>Network</a:t>
            </a:r>
          </a:p>
          <a:p>
            <a:pPr algn="r"/>
            <a:r>
              <a:rPr lang="en-US" altLang="x-none" sz="2000"/>
              <a:t>Architecture</a:t>
            </a:r>
          </a:p>
          <a:p>
            <a:pPr algn="r"/>
            <a:endParaRPr lang="en-US" altLang="x-none" sz="2000"/>
          </a:p>
          <a:p>
            <a:pPr algn="r"/>
            <a:r>
              <a:rPr lang="en-US" altLang="x-none" sz="2000"/>
              <a:t>Internet</a:t>
            </a:r>
          </a:p>
          <a:p>
            <a:pPr algn="r"/>
            <a:endParaRPr lang="en-US" altLang="x-none" sz="2000"/>
          </a:p>
          <a:p>
            <a:pPr algn="r"/>
            <a:r>
              <a:rPr lang="en-US" altLang="x-none" sz="2000"/>
              <a:t>ATM</a:t>
            </a:r>
          </a:p>
          <a:p>
            <a:pPr algn="r"/>
            <a:endParaRPr lang="en-US" altLang="x-none" sz="2000"/>
          </a:p>
          <a:p>
            <a:pPr algn="r"/>
            <a:r>
              <a:rPr lang="en-US" altLang="x-none" sz="2000"/>
              <a:t>ATM</a:t>
            </a:r>
          </a:p>
          <a:p>
            <a:pPr algn="r"/>
            <a:endParaRPr lang="en-US" altLang="x-none" sz="2000"/>
          </a:p>
          <a:p>
            <a:pPr algn="r"/>
            <a:r>
              <a:rPr lang="en-US" altLang="x-none" sz="2000"/>
              <a:t>ATM</a:t>
            </a:r>
          </a:p>
          <a:p>
            <a:pPr algn="r"/>
            <a:endParaRPr lang="en-US" altLang="x-none" sz="2000"/>
          </a:p>
          <a:p>
            <a:pPr algn="r"/>
            <a:r>
              <a:rPr lang="en-US" altLang="x-none" sz="2000"/>
              <a:t>ATM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4366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dirty="0"/>
              <a:t>Service</a:t>
            </a:r>
          </a:p>
          <a:p>
            <a:r>
              <a:rPr lang="en-US" altLang="x-none" sz="2000" dirty="0"/>
              <a:t>Model</a:t>
            </a:r>
          </a:p>
          <a:p>
            <a:endParaRPr lang="en-US" altLang="x-none" sz="2000" dirty="0"/>
          </a:p>
          <a:p>
            <a:r>
              <a:rPr lang="en-US" altLang="x-none" sz="2000" b="1" dirty="0">
                <a:solidFill>
                  <a:srgbClr val="FF0000"/>
                </a:solidFill>
              </a:rPr>
              <a:t>best effort</a:t>
            </a:r>
          </a:p>
          <a:p>
            <a:endParaRPr lang="en-US" altLang="x-none" sz="2000" dirty="0"/>
          </a:p>
          <a:p>
            <a:r>
              <a:rPr lang="en-US" altLang="x-none" sz="2000" dirty="0"/>
              <a:t>CBR</a:t>
            </a:r>
          </a:p>
          <a:p>
            <a:endParaRPr lang="en-US" altLang="x-none" sz="2000" dirty="0"/>
          </a:p>
          <a:p>
            <a:r>
              <a:rPr lang="en-US" altLang="x-none" sz="2000" dirty="0"/>
              <a:t>VBR</a:t>
            </a:r>
          </a:p>
          <a:p>
            <a:endParaRPr lang="en-US" altLang="x-none" sz="2000" dirty="0"/>
          </a:p>
          <a:p>
            <a:r>
              <a:rPr lang="en-US" altLang="x-none" sz="2000" dirty="0"/>
              <a:t>ABR</a:t>
            </a:r>
          </a:p>
          <a:p>
            <a:endParaRPr lang="en-US" altLang="x-none" sz="2000" dirty="0"/>
          </a:p>
          <a:p>
            <a:r>
              <a:rPr lang="en-US" altLang="x-none" sz="2000" dirty="0"/>
              <a:t>UBR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Bandwidth</a:t>
            </a:r>
          </a:p>
          <a:p>
            <a:endParaRPr lang="en-US" altLang="x-none" sz="2000"/>
          </a:p>
          <a:p>
            <a:r>
              <a:rPr lang="en-US" altLang="x-none" sz="2000"/>
              <a:t>none</a:t>
            </a:r>
          </a:p>
          <a:p>
            <a:endParaRPr lang="en-US" altLang="x-none" sz="2000"/>
          </a:p>
          <a:p>
            <a:r>
              <a:rPr lang="en-US" altLang="x-none" sz="2000"/>
              <a:t>constant</a:t>
            </a:r>
          </a:p>
          <a:p>
            <a:r>
              <a:rPr lang="en-US" altLang="x-none" sz="2000"/>
              <a:t>rate</a:t>
            </a:r>
          </a:p>
          <a:p>
            <a:r>
              <a:rPr lang="en-US" altLang="x-none" sz="2000"/>
              <a:t>guaranteed</a:t>
            </a:r>
          </a:p>
          <a:p>
            <a:r>
              <a:rPr lang="en-US" altLang="x-none" sz="2000"/>
              <a:t>rate</a:t>
            </a:r>
          </a:p>
          <a:p>
            <a:r>
              <a:rPr lang="en-US" altLang="x-none" sz="2000"/>
              <a:t>guaranteed </a:t>
            </a:r>
          </a:p>
          <a:p>
            <a:r>
              <a:rPr lang="en-US" altLang="x-none" sz="2000"/>
              <a:t>minimum</a:t>
            </a:r>
          </a:p>
          <a:p>
            <a:r>
              <a:rPr lang="en-US" altLang="x-none" sz="2000"/>
              <a:t>none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Loss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3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Order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Timing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Congestion</a:t>
            </a:r>
          </a:p>
          <a:p>
            <a:r>
              <a:rPr lang="en-US" altLang="x-none" sz="2000"/>
              <a:t>feedback</a:t>
            </a:r>
          </a:p>
          <a:p>
            <a:endParaRPr lang="en-US" altLang="x-none" sz="2000"/>
          </a:p>
          <a:p>
            <a:r>
              <a:rPr lang="en-US" altLang="x-none" sz="2000"/>
              <a:t>no (inferred</a:t>
            </a:r>
          </a:p>
          <a:p>
            <a:r>
              <a:rPr lang="en-US" altLang="x-none" sz="2000"/>
              <a:t>via loss)</a:t>
            </a:r>
          </a:p>
          <a:p>
            <a:r>
              <a:rPr lang="en-US" altLang="x-none" sz="2000"/>
              <a:t>no</a:t>
            </a:r>
          </a:p>
          <a:p>
            <a:r>
              <a:rPr lang="en-US" altLang="x-none" sz="2000"/>
              <a:t>congestion</a:t>
            </a:r>
          </a:p>
          <a:p>
            <a:r>
              <a:rPr lang="en-US" altLang="x-none" sz="2000"/>
              <a:t>no</a:t>
            </a:r>
          </a:p>
          <a:p>
            <a:r>
              <a:rPr lang="en-US" altLang="x-none" sz="2000"/>
              <a:t>congestion</a:t>
            </a:r>
          </a:p>
          <a:p>
            <a:r>
              <a:rPr lang="en-US" altLang="x-none" sz="2000"/>
              <a:t>yes</a:t>
            </a:r>
          </a:p>
          <a:p>
            <a:endParaRPr lang="en-US" altLang="x-none" sz="2000"/>
          </a:p>
          <a:p>
            <a:r>
              <a:rPr lang="en-US" altLang="x-none" sz="2000"/>
              <a:t>no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6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Guarantees ?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9"/>
          <p:cNvSpPr>
            <a:spLocks noChangeShapeType="1"/>
          </p:cNvSpPr>
          <p:nvPr/>
        </p:nvSpPr>
        <p:spPr bwMode="auto">
          <a:xfrm>
            <a:off x="646113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Line 25"/>
          <p:cNvSpPr>
            <a:spLocks noChangeShapeType="1"/>
          </p:cNvSpPr>
          <p:nvPr/>
        </p:nvSpPr>
        <p:spPr bwMode="auto">
          <a:xfrm>
            <a:off x="904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0" name="Line 26"/>
          <p:cNvSpPr>
            <a:spLocks noChangeShapeType="1"/>
          </p:cNvSpPr>
          <p:nvPr/>
        </p:nvSpPr>
        <p:spPr bwMode="auto">
          <a:xfrm>
            <a:off x="901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1" name="Line 27"/>
          <p:cNvSpPr>
            <a:spLocks noChangeShapeType="1"/>
          </p:cNvSpPr>
          <p:nvPr/>
        </p:nvSpPr>
        <p:spPr bwMode="auto">
          <a:xfrm>
            <a:off x="898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2" name="Line 28"/>
          <p:cNvSpPr>
            <a:spLocks noChangeShapeType="1"/>
          </p:cNvSpPr>
          <p:nvPr/>
        </p:nvSpPr>
        <p:spPr bwMode="auto">
          <a:xfrm>
            <a:off x="906463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0F13370-9B6F-674A-98F0-FCD06ACC9477}" type="slidenum">
              <a:rPr lang="en-US" altLang="x-none" sz="1200">
                <a:latin typeface="Tahoma" charset="0"/>
              </a:rPr>
              <a:pPr/>
              <a:t>13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019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Best-effort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5EE2B2B7-63A8-5B4F-A113-04F1C027B57A}" type="slidenum">
              <a:rPr lang="en-US" altLang="x-none" smtClean="0"/>
              <a:pPr/>
              <a:t>14</a:t>
            </a:fld>
            <a:endParaRPr lang="en-US" altLang="x-non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6725" y="13716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8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3600" b="0" smtClean="0"/>
              <a:t>Best-effort delivery</a:t>
            </a:r>
          </a:p>
          <a:p>
            <a:pPr lvl="1"/>
            <a:r>
              <a:rPr lang="en-US" altLang="x-none" sz="3200" b="0" smtClean="0"/>
              <a:t>Packets may be lost</a:t>
            </a:r>
          </a:p>
          <a:p>
            <a:pPr lvl="1"/>
            <a:r>
              <a:rPr lang="en-US" altLang="x-none" sz="3200" b="0" smtClean="0"/>
              <a:t>Packets may be corrupted</a:t>
            </a:r>
          </a:p>
          <a:p>
            <a:pPr lvl="1"/>
            <a:r>
              <a:rPr lang="en-US" altLang="x-none" sz="3200" b="0" smtClean="0"/>
              <a:t>Packets may be delivered out of order</a:t>
            </a:r>
            <a:endParaRPr lang="en-US" altLang="x-none" sz="3200" b="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705600" y="65087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1pPr>
            <a:lvl2pPr marL="37931725" indent="-37474525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B8EAAC5-C0C2-3847-9548-512DBF729CC4}" type="slidenum">
              <a:rPr lang="en-US" altLang="x-none" sz="1200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7" name="Picture 4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4879975"/>
            <a:ext cx="173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85999"/>
              </p:ext>
            </p:extLst>
          </p:nvPr>
        </p:nvGraphicFramePr>
        <p:xfrm>
          <a:off x="2876550" y="44148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4148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866900" y="5537200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275388" y="53895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230688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400" b="0">
                <a:latin typeface="Times New Roman" charset="0"/>
              </a:rPr>
              <a:t>source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377113" y="4313238"/>
            <a:ext cx="151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400" b="0">
                <a:latin typeface="Times New Roman" charset="0"/>
              </a:rPr>
              <a:t>destination</a:t>
            </a:r>
          </a:p>
        </p:txBody>
      </p:sp>
      <p:pic>
        <p:nvPicPr>
          <p:cNvPr id="13" name="Picture 10" descr="MCj02957280000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03763"/>
            <a:ext cx="19288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671888" y="5105400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Tahoma" charset="0"/>
              </a:rPr>
              <a:t>IP network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241550" y="4999038"/>
            <a:ext cx="327025" cy="457200"/>
            <a:chOff x="4505" y="1615"/>
            <a:chExt cx="206" cy="288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1" charset="0"/>
                <a:ea typeface="+mn-ea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736850" y="5003800"/>
            <a:ext cx="327025" cy="457200"/>
            <a:chOff x="4505" y="1615"/>
            <a:chExt cx="206" cy="288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1" charset="0"/>
                <a:ea typeface="+mn-ea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591300" y="4857750"/>
            <a:ext cx="327025" cy="457200"/>
            <a:chOff x="4505" y="1615"/>
            <a:chExt cx="206" cy="288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1" charset="0"/>
                <a:ea typeface="+mn-ea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  <p:extLst>
      <p:ext uri="{BB962C8B-B14F-4D97-AF65-F5344CB8AC3E}">
        <p14:creationId xmlns:p14="http://schemas.microsoft.com/office/powerpoint/2010/main" val="15165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Best-effort: Simplicity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5EE2B2B7-63A8-5B4F-A113-04F1C027B57A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8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0" smtClean="0"/>
              <a:t>Never having to say you’re sorry…</a:t>
            </a:r>
          </a:p>
          <a:p>
            <a:pPr lvl="1"/>
            <a:r>
              <a:rPr lang="en-US" altLang="x-none" b="0" smtClean="0"/>
              <a:t>Don’t reserve bandwidth and memory</a:t>
            </a:r>
          </a:p>
          <a:p>
            <a:pPr lvl="1"/>
            <a:r>
              <a:rPr lang="en-US" altLang="x-none" b="0" smtClean="0"/>
              <a:t>Don’t do error detection and correction</a:t>
            </a:r>
          </a:p>
          <a:p>
            <a:pPr lvl="1"/>
            <a:r>
              <a:rPr lang="en-US" altLang="x-none" b="0" smtClean="0"/>
              <a:t>Don’t remember from one packet to next</a:t>
            </a:r>
          </a:p>
          <a:p>
            <a:r>
              <a:rPr lang="en-US" altLang="x-none" b="0" smtClean="0"/>
              <a:t>Easier to survive failures</a:t>
            </a:r>
          </a:p>
          <a:p>
            <a:pPr lvl="1"/>
            <a:r>
              <a:rPr lang="en-US" altLang="x-none" b="0" smtClean="0"/>
              <a:t>Transient disruptions are okay during failover</a:t>
            </a:r>
          </a:p>
          <a:p>
            <a:r>
              <a:rPr lang="en-US" altLang="x-none" b="0" smtClean="0"/>
              <a:t>Easier to support on many kinds of links</a:t>
            </a:r>
          </a:p>
          <a:p>
            <a:pPr lvl="1"/>
            <a:r>
              <a:rPr lang="en-US" altLang="x-none" b="0" smtClean="0"/>
              <a:t>Important for </a:t>
            </a:r>
            <a:r>
              <a:rPr lang="en-US" altLang="x-none" b="0" i="1" smtClean="0"/>
              <a:t>inter</a:t>
            </a:r>
            <a:r>
              <a:rPr lang="en-US" altLang="x-none" b="0" smtClean="0"/>
              <a:t>connecting different networks</a:t>
            </a:r>
            <a:endParaRPr lang="en-US" altLang="x-none" b="0" dirty="0"/>
          </a:p>
        </p:txBody>
      </p:sp>
    </p:spTree>
    <p:extLst>
      <p:ext uri="{BB962C8B-B14F-4D97-AF65-F5344CB8AC3E}">
        <p14:creationId xmlns:p14="http://schemas.microsoft.com/office/powerpoint/2010/main" val="18915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Best-Effort: Good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5EE2B2B7-63A8-5B4F-A113-04F1C027B57A}" type="slidenum">
              <a:rPr lang="en-US" altLang="x-none" smtClean="0"/>
              <a:pPr/>
              <a:t>16</a:t>
            </a:fld>
            <a:endParaRPr lang="en-US" altLang="x-none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33400" y="1752600"/>
            <a:ext cx="419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8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3200" b="0" smtClean="0"/>
              <a:t>Packet loss and delay</a:t>
            </a:r>
          </a:p>
          <a:p>
            <a:pPr lvl="1"/>
            <a:r>
              <a:rPr lang="en-US" altLang="x-none" sz="2800" b="0" smtClean="0"/>
              <a:t>Sender can resend</a:t>
            </a:r>
          </a:p>
          <a:p>
            <a:r>
              <a:rPr lang="en-US" altLang="x-none" sz="3200" b="0" smtClean="0"/>
              <a:t>Packet corruption</a:t>
            </a:r>
          </a:p>
          <a:p>
            <a:pPr lvl="1"/>
            <a:r>
              <a:rPr lang="en-US" altLang="x-none" sz="2800" b="0" smtClean="0"/>
              <a:t>Receiver can detect, and sender can resend</a:t>
            </a:r>
          </a:p>
          <a:p>
            <a:r>
              <a:rPr lang="en-US" altLang="x-none" sz="3200" b="0" smtClean="0"/>
              <a:t>Out-of-order delivery</a:t>
            </a:r>
          </a:p>
          <a:p>
            <a:pPr lvl="1"/>
            <a:r>
              <a:rPr lang="en-US" altLang="x-none" sz="2800" b="0" smtClean="0"/>
              <a:t>Receiver can put the data back in order</a:t>
            </a:r>
            <a:endParaRPr lang="en-US" altLang="x-none" sz="2800" b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029200" y="17526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8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3200" b="0" smtClean="0"/>
              <a:t>Packets follow different paths</a:t>
            </a:r>
          </a:p>
          <a:p>
            <a:pPr lvl="1"/>
            <a:r>
              <a:rPr lang="en-US" altLang="x-none" sz="2800" b="0" smtClean="0"/>
              <a:t>Doesn’t matter</a:t>
            </a:r>
          </a:p>
          <a:p>
            <a:r>
              <a:rPr lang="en-US" altLang="x-none" sz="3200" b="0" smtClean="0"/>
              <a:t>Network failure</a:t>
            </a:r>
          </a:p>
          <a:p>
            <a:pPr lvl="1"/>
            <a:r>
              <a:rPr lang="en-US" altLang="x-none" sz="2800" b="0" smtClean="0"/>
              <a:t>Drop the packet</a:t>
            </a:r>
          </a:p>
          <a:p>
            <a:r>
              <a:rPr lang="en-US" altLang="x-none" sz="3200" b="0" smtClean="0"/>
              <a:t>Network congestion</a:t>
            </a:r>
          </a:p>
          <a:p>
            <a:pPr lvl="1"/>
            <a:r>
              <a:rPr lang="en-US" altLang="x-none" sz="2800" b="0" smtClean="0"/>
              <a:t>Drop the packet</a:t>
            </a:r>
          </a:p>
          <a:p>
            <a:pPr>
              <a:buFont typeface="Arial" charset="0"/>
              <a:buNone/>
            </a:pPr>
            <a:endParaRPr lang="en-US" altLang="x-none" sz="3200" b="0" smtClean="0"/>
          </a:p>
          <a:p>
            <a:endParaRPr lang="en-US" altLang="x-none" b="0"/>
          </a:p>
        </p:txBody>
      </p:sp>
    </p:spTree>
    <p:extLst>
      <p:ext uri="{BB962C8B-B14F-4D97-AF65-F5344CB8AC3E}">
        <p14:creationId xmlns:p14="http://schemas.microsoft.com/office/powerpoint/2010/main" val="11062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4.1 Overview of Network layer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 plane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control plane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4.2 What</a:t>
            </a:r>
            <a:r>
              <a:rPr lang="ja-JP" altLang="en-US" sz="240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>
                <a:ea typeface="ＭＳ Ｐゴシック" charset="-128"/>
                <a:cs typeface="ＭＳ Ｐゴシック" charset="-128"/>
              </a:rPr>
              <a:t>s inside a router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4.3 IP: Internet Protocol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datagram format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fragmentation</a:t>
            </a:r>
          </a:p>
          <a:p>
            <a:pPr lvl="1"/>
            <a:r>
              <a:rPr lang="en-US" altLang="x-none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IPv4 addressing</a:t>
            </a:r>
          </a:p>
          <a:p>
            <a:pPr lvl="1"/>
            <a:r>
              <a:rPr lang="en-US" altLang="x-none">
                <a:solidFill>
                  <a:srgbClr val="000000"/>
                </a:solidFill>
                <a:latin typeface="Gill Sans MT" charset="0"/>
                <a:ea typeface="ＭＳ Ｐゴシック" charset="-128"/>
              </a:rPr>
              <a:t>network address translation</a:t>
            </a:r>
          </a:p>
          <a:p>
            <a:pPr lvl="1"/>
            <a:r>
              <a:rPr lang="en-US" altLang="x-none">
                <a:solidFill>
                  <a:srgbClr val="000000"/>
                </a:solidFill>
                <a:latin typeface="Gill Sans MT" charset="0"/>
                <a:ea typeface="ＭＳ Ｐゴシック" charset="-128"/>
              </a:rPr>
              <a:t>IPv6</a:t>
            </a: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4.4 Generalized Forward and SDN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match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action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OpenFlow  examples of match-plus-action in action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outline</a:t>
            </a: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EC5511B5-4496-A74E-ADC3-C6B602B7CA48}" type="slidenum">
              <a:rPr lang="en-US" altLang="x-none" sz="1200">
                <a:latin typeface="Tahoma" charset="0"/>
              </a:rPr>
              <a:pPr/>
              <a:t>17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987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435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Hierarchical Addressing in U.S. Mail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Addressing in the U.S. mail</a:t>
            </a:r>
          </a:p>
          <a:p>
            <a:pPr lvl="1"/>
            <a:r>
              <a:rPr lang="en-US" altLang="x-none"/>
              <a:t>Zip code: 08540</a:t>
            </a:r>
          </a:p>
          <a:p>
            <a:pPr lvl="1"/>
            <a:r>
              <a:rPr lang="en-US" altLang="x-none"/>
              <a:t>Building: 35 Olden Street</a:t>
            </a:r>
          </a:p>
          <a:p>
            <a:pPr lvl="1"/>
            <a:r>
              <a:rPr lang="en-US" altLang="x-none"/>
              <a:t>Room in building: 306</a:t>
            </a:r>
          </a:p>
          <a:p>
            <a:pPr lvl="1"/>
            <a:r>
              <a:rPr lang="en-US" altLang="x-none"/>
              <a:t>Name of occupant: Jennifer Rexford</a:t>
            </a:r>
          </a:p>
          <a:p>
            <a:r>
              <a:rPr lang="en-US" altLang="x-none"/>
              <a:t>Forwarding the U.S. mail</a:t>
            </a:r>
          </a:p>
          <a:p>
            <a:pPr lvl="1"/>
            <a:r>
              <a:rPr lang="en-US" altLang="x-none"/>
              <a:t>Deliver to the post office in the zip code</a:t>
            </a:r>
          </a:p>
          <a:p>
            <a:pPr lvl="1"/>
            <a:r>
              <a:rPr lang="en-US" altLang="x-none"/>
              <a:t>Assign to mailman covering the building</a:t>
            </a:r>
          </a:p>
          <a:p>
            <a:pPr lvl="1"/>
            <a:r>
              <a:rPr lang="en-US" altLang="x-none"/>
              <a:t>Drop letter into mailbox for building/room</a:t>
            </a:r>
          </a:p>
          <a:p>
            <a:pPr lvl="1"/>
            <a:r>
              <a:rPr lang="en-US" altLang="x-none"/>
              <a:t>Give letter to the appropriate person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613B46C2-2DA5-EF44-AC30-511D040B5826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18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866308" name="Letter"/>
          <p:cNvSpPr>
            <a:spLocks noEditPoints="1" noChangeArrowheads="1"/>
          </p:cNvSpPr>
          <p:nvPr/>
        </p:nvSpPr>
        <p:spPr bwMode="auto">
          <a:xfrm>
            <a:off x="5762625" y="1700213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459707 w 21600"/>
              <a:gd name="T3" fmla="*/ 0 h 21600"/>
              <a:gd name="T4" fmla="*/ 2919413 w 21600"/>
              <a:gd name="T5" fmla="*/ 0 h 21600"/>
              <a:gd name="T6" fmla="*/ 2919413 w 21600"/>
              <a:gd name="T7" fmla="*/ 653256 h 21600"/>
              <a:gd name="T8" fmla="*/ 2919413 w 21600"/>
              <a:gd name="T9" fmla="*/ 1306512 h 21600"/>
              <a:gd name="T10" fmla="*/ 1459707 w 21600"/>
              <a:gd name="T11" fmla="*/ 1306512 h 21600"/>
              <a:gd name="T12" fmla="*/ 0 w 21600"/>
              <a:gd name="T13" fmla="*/ 1306512 h 21600"/>
              <a:gd name="T14" fmla="*/ 0 w 21600"/>
              <a:gd name="T15" fmla="*/ 65325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04 w 21600"/>
              <a:gd name="T25" fmla="*/ 9216 h 21600"/>
              <a:gd name="T26" fmla="*/ 17504 w 21600"/>
              <a:gd name="T27" fmla="*/ 1837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6799263" y="2354263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866310" name="Picture 6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967163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5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050926"/>
            <a:ext cx="7772400" cy="4648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/>
              <a:t>addresses are 32 </a:t>
            </a:r>
            <a:r>
              <a:rPr lang="en-US" dirty="0" smtClean="0"/>
              <a:t>bits expressed in dotted decimal notation</a:t>
            </a:r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err="1" smtClean="0"/>
              <a:t>www.njit.edu</a:t>
            </a:r>
            <a:r>
              <a:rPr lang="en-US" smtClean="0"/>
              <a:t>  </a:t>
            </a:r>
            <a:r>
              <a:rPr lang="en-US" b="1" smtClean="0"/>
              <a:t>128.235.251.25</a:t>
            </a:r>
            <a:endParaRPr lang="en-US" b="1" dirty="0" smtClean="0"/>
          </a:p>
          <a:p>
            <a:r>
              <a:rPr lang="en-US" dirty="0" smtClean="0"/>
              <a:t>Each network interface has an IP Address</a:t>
            </a:r>
          </a:p>
          <a:p>
            <a:pPr lvl="1"/>
            <a:r>
              <a:rPr lang="en-US" dirty="0" smtClean="0"/>
              <a:t>Hosts may have more than one interface and hence IP address e.g. Ethernet and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Routers have one IP address per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19</a:t>
            </a:fld>
            <a:endParaRPr lang="en-US" altLang="x-none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96950" y="6165851"/>
            <a:ext cx="7327900" cy="598487"/>
            <a:chOff x="428" y="893"/>
            <a:chExt cx="4616" cy="37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10000000</a:t>
              </a:r>
              <a:endParaRPr lang="en-US" altLang="x-none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553" y="893"/>
              <a:ext cx="12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111010111</a:t>
              </a:r>
              <a:endParaRPr lang="en-US" altLang="x-none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0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11111011</a:t>
              </a:r>
              <a:endParaRPr lang="en-US" altLang="x-none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3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3300"/>
                  </a:solidFill>
                  <a:latin typeface="Times New Roman" charset="0"/>
                </a:rPr>
                <a:t>00011011</a:t>
              </a:r>
              <a:endParaRPr lang="en-US" altLang="x-none" sz="3200" b="0" dirty="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639888" y="4762501"/>
            <a:ext cx="771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 dirty="0" smtClean="0">
                <a:latin typeface="Tahoma" charset="0"/>
              </a:rPr>
              <a:t>128</a:t>
            </a:r>
            <a:endParaRPr lang="en-US" altLang="x-none" sz="2400" dirty="0">
              <a:latin typeface="Tahoma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541713" y="4762501"/>
            <a:ext cx="771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 dirty="0" smtClean="0">
                <a:latin typeface="Tahoma" charset="0"/>
              </a:rPr>
              <a:t>235</a:t>
            </a:r>
            <a:endParaRPr lang="en-US" altLang="x-none" sz="2400" dirty="0">
              <a:latin typeface="Tahoma" charset="0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226050" y="4762501"/>
            <a:ext cx="771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 dirty="0" smtClean="0">
                <a:latin typeface="Tahoma" charset="0"/>
              </a:rPr>
              <a:t>251</a:t>
            </a:r>
            <a:endParaRPr lang="en-US" altLang="x-none" sz="2400" dirty="0">
              <a:latin typeface="Tahoma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7177088" y="4762501"/>
            <a:ext cx="57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 dirty="0" smtClean="0">
                <a:latin typeface="Tahoma" charset="0"/>
              </a:rPr>
              <a:t>25</a:t>
            </a:r>
            <a:endParaRPr lang="en-US" altLang="x-none" sz="2400" dirty="0">
              <a:latin typeface="Tahoma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1920875" y="5219701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3846513" y="5219701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5619750" y="5219701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7366000" y="5219701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4.1 Overview of Network layer</a:t>
            </a:r>
          </a:p>
          <a:p>
            <a:pPr lvl="1"/>
            <a:r>
              <a:rPr lang="en-US" altLang="x-none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data plane</a:t>
            </a:r>
          </a:p>
          <a:p>
            <a:pPr lvl="1"/>
            <a:r>
              <a:rPr lang="en-US" altLang="x-none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control plane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4.2 What</a:t>
            </a:r>
            <a:r>
              <a:rPr lang="ja-JP" altLang="en-US" sz="240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>
                <a:ea typeface="ＭＳ Ｐゴシック" charset="-128"/>
                <a:cs typeface="ＭＳ Ｐゴシック" charset="-128"/>
              </a:rPr>
              <a:t>s inside a router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4.3 IP: Internet Protocol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datagram format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fragmentation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IPv4 addressing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network address translation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IPv6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4.4 Generalized Forward and SDN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match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action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OpenFlow  examples of match-plus-action in action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outline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6C3002D-6356-E343-86A7-0AE9103B279E}" type="slidenum">
              <a:rPr lang="en-US" altLang="x-none" sz="1200">
                <a:latin typeface="Tahoma" charset="0"/>
              </a:rPr>
              <a:pPr/>
              <a:t>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199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2" y="228600"/>
            <a:ext cx="7615687" cy="1143000"/>
          </a:xfrm>
        </p:spPr>
        <p:txBody>
          <a:bodyPr/>
          <a:lstStyle/>
          <a:p>
            <a:r>
              <a:rPr lang="en-US" sz="3600" dirty="0" smtClean="0"/>
              <a:t>IP Addressing: Route Aggregation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371600"/>
            <a:ext cx="7772400" cy="4648200"/>
          </a:xfrm>
        </p:spPr>
        <p:txBody>
          <a:bodyPr/>
          <a:lstStyle/>
          <a:p>
            <a:r>
              <a:rPr lang="en-US" sz="2400" dirty="0" smtClean="0"/>
              <a:t>IP </a:t>
            </a:r>
            <a:r>
              <a:rPr lang="en-US" sz="2400" dirty="0"/>
              <a:t>addresses are 32 </a:t>
            </a:r>
            <a:r>
              <a:rPr lang="en-US" sz="2400" dirty="0" smtClean="0"/>
              <a:t>bits = 2</a:t>
            </a:r>
            <a:r>
              <a:rPr lang="en-US" sz="2400" baseline="30000" dirty="0" smtClean="0"/>
              <a:t>32 </a:t>
            </a:r>
            <a:r>
              <a:rPr lang="en-US" sz="2400" dirty="0" smtClean="0"/>
              <a:t>addresses</a:t>
            </a:r>
            <a:endParaRPr lang="en-US" sz="2400" dirty="0"/>
          </a:p>
          <a:p>
            <a:pPr lvl="1"/>
            <a:r>
              <a:rPr lang="en-US" sz="2000" dirty="0"/>
              <a:t>We can’t have a forwarding table with 2</a:t>
            </a:r>
            <a:r>
              <a:rPr lang="en-US" sz="2000" baseline="30000" dirty="0"/>
              <a:t>32</a:t>
            </a:r>
            <a:r>
              <a:rPr lang="en-US" sz="2000" dirty="0"/>
              <a:t> entries (4,294,967,296) entries!</a:t>
            </a:r>
          </a:p>
          <a:p>
            <a:pPr lvl="1"/>
            <a:r>
              <a:rPr lang="en-US" sz="2000" dirty="0" smtClean="0"/>
              <a:t>IP addresses cannot be assigned randomly</a:t>
            </a:r>
          </a:p>
          <a:p>
            <a:endParaRPr lang="en-US" sz="2400" dirty="0" smtClean="0"/>
          </a:p>
          <a:p>
            <a:r>
              <a:rPr lang="en-US" sz="2400" dirty="0" smtClean="0"/>
              <a:t>IP </a:t>
            </a:r>
            <a:r>
              <a:rPr lang="en-US" sz="2400" dirty="0"/>
              <a:t>addresses are structured hierarchically</a:t>
            </a:r>
          </a:p>
          <a:p>
            <a:pPr lvl="1"/>
            <a:r>
              <a:rPr lang="en-US" sz="2000" dirty="0" smtClean="0"/>
              <a:t>Assign groups of addresses to an organization</a:t>
            </a:r>
          </a:p>
          <a:p>
            <a:pPr lvl="1"/>
            <a:r>
              <a:rPr lang="en-US" sz="2000" dirty="0" smtClean="0"/>
              <a:t>Example: NJIT allocated 128.35.0.0/16</a:t>
            </a:r>
          </a:p>
          <a:p>
            <a:pPr lvl="1"/>
            <a:r>
              <a:rPr lang="en-US" sz="2000" dirty="0" smtClean="0"/>
              <a:t>High-order 16 bits indicates NJIT</a:t>
            </a:r>
          </a:p>
          <a:p>
            <a:pPr lvl="1"/>
            <a:r>
              <a:rPr lang="en-US" sz="2000" dirty="0" smtClean="0"/>
              <a:t>Low-order 16 bits managed by NJIT (and may be structured into further levels of hierarchy)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Route aggregation</a:t>
            </a:r>
            <a:r>
              <a:rPr lang="en-US" sz="2400" dirty="0" smtClean="0"/>
              <a:t>: One prefix used by ISP to route to all networks and machines at NJIT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1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Scalability Challenge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Suppose hosts had arbitrary addresses</a:t>
            </a:r>
          </a:p>
          <a:p>
            <a:pPr lvl="1"/>
            <a:r>
              <a:rPr lang="en-US" altLang="x-none"/>
              <a:t>Then every router would need a lot of information</a:t>
            </a:r>
          </a:p>
          <a:p>
            <a:pPr lvl="1"/>
            <a:r>
              <a:rPr lang="en-US" altLang="x-none"/>
              <a:t>…to know how to direct packets toward every host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58E3BD8E-ADE9-FB44-B4A3-71603EB829D3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21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LAN 1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25209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...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7931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7604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7069138" y="397827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LAN 2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71691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...</a:t>
            </a:r>
          </a:p>
        </p:txBody>
      </p:sp>
      <p:sp>
        <p:nvSpPr>
          <p:cNvPr id="40983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40984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40985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40987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WAN</a:t>
            </a:r>
          </a:p>
        </p:txBody>
      </p:sp>
      <p:sp>
        <p:nvSpPr>
          <p:cNvPr id="40991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WAN</a:t>
            </a:r>
          </a:p>
        </p:txBody>
      </p:sp>
      <p:sp>
        <p:nvSpPr>
          <p:cNvPr id="40992" name="Text Box 31"/>
          <p:cNvSpPr txBox="1">
            <a:spLocks noChangeArrowheads="1"/>
          </p:cNvSpPr>
          <p:nvPr/>
        </p:nvSpPr>
        <p:spPr bwMode="auto">
          <a:xfrm>
            <a:off x="501650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40993" name="Text Box 32"/>
          <p:cNvSpPr txBox="1">
            <a:spLocks noChangeArrowheads="1"/>
          </p:cNvSpPr>
          <p:nvPr/>
        </p:nvSpPr>
        <p:spPr bwMode="auto">
          <a:xfrm>
            <a:off x="1768475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5.6.7.8</a:t>
            </a:r>
          </a:p>
        </p:txBody>
      </p:sp>
      <p:sp>
        <p:nvSpPr>
          <p:cNvPr id="40994" name="Text Box 33"/>
          <p:cNvSpPr txBox="1">
            <a:spLocks noChangeArrowheads="1"/>
          </p:cNvSpPr>
          <p:nvPr/>
        </p:nvSpPr>
        <p:spPr bwMode="auto">
          <a:xfrm>
            <a:off x="2971800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2.4.6.8</a:t>
            </a:r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5110163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40996" name="Text Box 35"/>
          <p:cNvSpPr txBox="1">
            <a:spLocks noChangeArrowheads="1"/>
          </p:cNvSpPr>
          <p:nvPr/>
        </p:nvSpPr>
        <p:spPr bwMode="auto">
          <a:xfrm>
            <a:off x="6376988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5.6.7.9</a:t>
            </a:r>
          </a:p>
        </p:txBody>
      </p:sp>
      <p:sp>
        <p:nvSpPr>
          <p:cNvPr id="40997" name="Text Box 36"/>
          <p:cNvSpPr txBox="1">
            <a:spLocks noChangeArrowheads="1"/>
          </p:cNvSpPr>
          <p:nvPr/>
        </p:nvSpPr>
        <p:spPr bwMode="auto">
          <a:xfrm>
            <a:off x="7580313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2.4.6.9</a:t>
            </a:r>
          </a:p>
        </p:txBody>
      </p:sp>
      <p:sp>
        <p:nvSpPr>
          <p:cNvPr id="865317" name="Text Box 37"/>
          <p:cNvSpPr txBox="1">
            <a:spLocks noChangeArrowheads="1"/>
          </p:cNvSpPr>
          <p:nvPr/>
        </p:nvSpPr>
        <p:spPr bwMode="auto">
          <a:xfrm>
            <a:off x="3543300" y="4981575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865318" name="Text Box 38"/>
          <p:cNvSpPr txBox="1">
            <a:spLocks noChangeArrowheads="1"/>
          </p:cNvSpPr>
          <p:nvPr/>
        </p:nvSpPr>
        <p:spPr bwMode="auto">
          <a:xfrm>
            <a:off x="3556000" y="5365750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865319" name="AutoShape 39"/>
          <p:cNvSpPr>
            <a:spLocks noChangeArrowheads="1"/>
          </p:cNvSpPr>
          <p:nvPr/>
        </p:nvSpPr>
        <p:spPr bwMode="auto">
          <a:xfrm>
            <a:off x="4849813" y="5387975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5320" name="AutoShape 40"/>
          <p:cNvSpPr>
            <a:spLocks noChangeArrowheads="1"/>
          </p:cNvSpPr>
          <p:nvPr/>
        </p:nvSpPr>
        <p:spPr bwMode="auto">
          <a:xfrm flipH="1">
            <a:off x="4848225" y="5041900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965575" y="5810250"/>
            <a:ext cx="77788" cy="306388"/>
            <a:chOff x="2565" y="3828"/>
            <a:chExt cx="73" cy="267"/>
          </a:xfrm>
        </p:grpSpPr>
        <p:sp>
          <p:nvSpPr>
            <p:cNvPr id="41009" name="Oval 45"/>
            <p:cNvSpPr>
              <a:spLocks noChangeArrowheads="1"/>
            </p:cNvSpPr>
            <p:nvPr/>
          </p:nvSpPr>
          <p:spPr bwMode="auto">
            <a:xfrm>
              <a:off x="2565" y="3828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010" name="Oval 46"/>
            <p:cNvSpPr>
              <a:spLocks noChangeArrowheads="1"/>
            </p:cNvSpPr>
            <p:nvPr/>
          </p:nvSpPr>
          <p:spPr bwMode="auto">
            <a:xfrm>
              <a:off x="2565" y="3925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011" name="Oval 47"/>
            <p:cNvSpPr>
              <a:spLocks noChangeArrowheads="1"/>
            </p:cNvSpPr>
            <p:nvPr/>
          </p:nvSpPr>
          <p:spPr bwMode="auto">
            <a:xfrm>
              <a:off x="2565" y="4022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505200" y="4926013"/>
            <a:ext cx="2227263" cy="1755775"/>
            <a:chOff x="969" y="3103"/>
            <a:chExt cx="1403" cy="1106"/>
          </a:xfrm>
        </p:grpSpPr>
        <p:sp>
          <p:nvSpPr>
            <p:cNvPr id="41004" name="Rectangle 41"/>
            <p:cNvSpPr>
              <a:spLocks noChangeArrowheads="1"/>
            </p:cNvSpPr>
            <p:nvPr/>
          </p:nvSpPr>
          <p:spPr bwMode="auto">
            <a:xfrm>
              <a:off x="969" y="3103"/>
              <a:ext cx="1403" cy="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1005" name="Line 42"/>
            <p:cNvSpPr>
              <a:spLocks noChangeShapeType="1"/>
            </p:cNvSpPr>
            <p:nvPr/>
          </p:nvSpPr>
          <p:spPr bwMode="auto">
            <a:xfrm>
              <a:off x="1719" y="3103"/>
              <a:ext cx="0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43"/>
            <p:cNvSpPr>
              <a:spLocks noChangeShapeType="1"/>
            </p:cNvSpPr>
            <p:nvPr/>
          </p:nvSpPr>
          <p:spPr bwMode="auto">
            <a:xfrm>
              <a:off x="969" y="3369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44"/>
            <p:cNvSpPr>
              <a:spLocks noChangeShapeType="1"/>
            </p:cNvSpPr>
            <p:nvPr/>
          </p:nvSpPr>
          <p:spPr bwMode="auto">
            <a:xfrm>
              <a:off x="969" y="3611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Text Box 49"/>
            <p:cNvSpPr txBox="1">
              <a:spLocks noChangeArrowheads="1"/>
            </p:cNvSpPr>
            <p:nvPr/>
          </p:nvSpPr>
          <p:spPr bwMode="auto">
            <a:xfrm>
              <a:off x="969" y="3959"/>
              <a:ext cx="13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Helvetica" charset="0"/>
                </a:rPr>
                <a:t>forwarding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9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17" grpId="0"/>
      <p:bldP spid="865318" grpId="0"/>
      <p:bldP spid="865319" grpId="0" animBg="1"/>
      <p:bldP spid="8653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or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 mask or Prefix</a:t>
            </a:r>
          </a:p>
          <a:p>
            <a:pPr lvl="1"/>
            <a:r>
              <a:rPr lang="en-US" dirty="0" smtClean="0"/>
              <a:t>A bit mask with 1’s in the network number position</a:t>
            </a:r>
          </a:p>
          <a:p>
            <a:pPr lvl="1"/>
            <a:r>
              <a:rPr lang="en-US" dirty="0" smtClean="0"/>
              <a:t>Address &amp; netmask strips away host bits</a:t>
            </a:r>
          </a:p>
          <a:p>
            <a:pPr lvl="1"/>
            <a:r>
              <a:rPr lang="en-US" dirty="0" smtClean="0"/>
              <a:t>Different length prefixes or masks may be used at different levels of routing hierarchy</a:t>
            </a:r>
          </a:p>
          <a:p>
            <a:pPr lvl="1"/>
            <a:endParaRPr lang="en-US" dirty="0"/>
          </a:p>
          <a:p>
            <a:r>
              <a:rPr lang="en-US" dirty="0" smtClean="0"/>
              <a:t>For NJIT, the subnet mask is 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22</a:t>
            </a:fld>
            <a:endParaRPr lang="en-US" altLang="x-none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76312" y="5281569"/>
            <a:ext cx="7329488" cy="598487"/>
            <a:chOff x="428" y="893"/>
            <a:chExt cx="4617" cy="37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0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11111111</a:t>
              </a:r>
              <a:endParaRPr lang="en-US" altLang="x-none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2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111111111</a:t>
              </a:r>
              <a:endParaRPr lang="en-US" altLang="x-none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00000000</a:t>
              </a:r>
              <a:endParaRPr lang="en-US" altLang="x-none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3300"/>
                  </a:solidFill>
                  <a:latin typeface="Times New Roman" charset="0"/>
                </a:rPr>
                <a:t>00000000</a:t>
              </a:r>
              <a:endParaRPr lang="en-US" altLang="x-none" sz="3200" b="0" dirty="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sp>
        <p:nvSpPr>
          <p:cNvPr id="16" name="Left Bracket 15"/>
          <p:cNvSpPr/>
          <p:nvPr/>
        </p:nvSpPr>
        <p:spPr bwMode="auto">
          <a:xfrm rot="5400000">
            <a:off x="2664571" y="3251906"/>
            <a:ext cx="303305" cy="3648075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5443" y="452007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 </a:t>
            </a:r>
            <a:r>
              <a:rPr lang="en-US" smtClean="0"/>
              <a:t>- network</a:t>
            </a:r>
            <a:endParaRPr lang="en-US"/>
          </a:p>
        </p:txBody>
      </p:sp>
      <p:sp>
        <p:nvSpPr>
          <p:cNvPr id="18" name="Left Bracket 17"/>
          <p:cNvSpPr/>
          <p:nvPr/>
        </p:nvSpPr>
        <p:spPr bwMode="auto">
          <a:xfrm rot="5400000">
            <a:off x="6344862" y="3280947"/>
            <a:ext cx="318115" cy="360058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4756" y="451843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 -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 or Prefix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organizations have multiple internal networks and allocate IP addresses accordingly</a:t>
            </a:r>
          </a:p>
          <a:p>
            <a:r>
              <a:rPr lang="en-US" sz="2400" dirty="0" smtClean="0"/>
              <a:t>Example:  afsaccess1.njit.edu, the subnet mask is 25 bits</a:t>
            </a:r>
          </a:p>
          <a:p>
            <a:pPr marL="0" indent="0">
              <a:buNone/>
            </a:pP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Eth1:   Link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encap:Ethernet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HWaddr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00:50:56:B4:47:FF          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	</a:t>
            </a:r>
            <a:r>
              <a:rPr lang="en-US" sz="1600" err="1" smtClean="0">
                <a:latin typeface="Courier New" charset="0"/>
                <a:ea typeface="Courier New" charset="0"/>
                <a:cs typeface="Courier New" charset="0"/>
              </a:rPr>
              <a:t>inet</a:t>
            </a:r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addr:</a:t>
            </a:r>
            <a:r>
              <a:rPr lang="en-US" sz="160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128.235.208.201</a:t>
            </a:r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Mask:255.255.255.128</a:t>
            </a:r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23</a:t>
            </a:fld>
            <a:endParaRPr lang="en-US" altLang="x-none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1557" y="5069810"/>
            <a:ext cx="7329488" cy="598487"/>
            <a:chOff x="428" y="893"/>
            <a:chExt cx="4617" cy="37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0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11111111</a:t>
              </a:r>
              <a:endParaRPr lang="en-US" altLang="x-none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2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111111111</a:t>
              </a:r>
              <a:endParaRPr lang="en-US" altLang="x-none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0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0000"/>
                  </a:solidFill>
                  <a:latin typeface="Times New Roman" charset="0"/>
                </a:rPr>
                <a:t>11111111</a:t>
              </a:r>
              <a:endParaRPr lang="en-US" altLang="x-none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 dirty="0" smtClean="0">
                  <a:solidFill>
                    <a:srgbClr val="FF3300"/>
                  </a:solidFill>
                  <a:latin typeface="Times New Roman" charset="0"/>
                </a:rPr>
                <a:t>10000000</a:t>
              </a:r>
              <a:endParaRPr lang="en-US" altLang="x-none" sz="3200" b="0" dirty="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sp>
        <p:nvSpPr>
          <p:cNvPr id="16" name="Left Bracket 15"/>
          <p:cNvSpPr/>
          <p:nvPr/>
        </p:nvSpPr>
        <p:spPr bwMode="auto">
          <a:xfrm rot="5400000">
            <a:off x="3323290" y="2012576"/>
            <a:ext cx="290605" cy="5690513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0688" y="430831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bits - network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 bwMode="auto">
          <a:xfrm rot="5400000">
            <a:off x="6937040" y="4087232"/>
            <a:ext cx="329226" cy="1575608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2795" y="428901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bits -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Scalability Improved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Number related hosts from a common subnet</a:t>
            </a:r>
          </a:p>
          <a:p>
            <a:pPr lvl="1"/>
            <a:r>
              <a:rPr lang="en-US" altLang="x-none"/>
              <a:t>1.2.3.0/24 on the left LAN</a:t>
            </a:r>
          </a:p>
          <a:p>
            <a:pPr lvl="1"/>
            <a:r>
              <a:rPr lang="en-US" altLang="x-none"/>
              <a:t>5.6.7.0/24 on the right LAN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7D754DAB-CD2E-9A4F-BB84-BD1B4D2C58AE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24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LAN 1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25209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...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7931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9171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9172" name="Rectangle 19"/>
          <p:cNvSpPr>
            <a:spLocks noChangeArrowheads="1"/>
          </p:cNvSpPr>
          <p:nvPr/>
        </p:nvSpPr>
        <p:spPr bwMode="auto">
          <a:xfrm>
            <a:off x="7604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7069138" y="397827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LAN 2</a:t>
            </a:r>
          </a:p>
        </p:txBody>
      </p:sp>
      <p:sp>
        <p:nvSpPr>
          <p:cNvPr id="49174" name="Text Box 21"/>
          <p:cNvSpPr txBox="1">
            <a:spLocks noChangeArrowheads="1"/>
          </p:cNvSpPr>
          <p:nvPr/>
        </p:nvSpPr>
        <p:spPr bwMode="auto">
          <a:xfrm>
            <a:off x="71691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...</a:t>
            </a:r>
          </a:p>
        </p:txBody>
      </p:sp>
      <p:sp>
        <p:nvSpPr>
          <p:cNvPr id="49175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49176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49177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49179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WAN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WAN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501650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1692275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2835275" y="2967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5110163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49188" name="Text Box 35"/>
          <p:cNvSpPr txBox="1">
            <a:spLocks noChangeArrowheads="1"/>
          </p:cNvSpPr>
          <p:nvPr/>
        </p:nvSpPr>
        <p:spPr bwMode="auto">
          <a:xfrm>
            <a:off x="6261100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49189" name="Text Box 36"/>
          <p:cNvSpPr txBox="1">
            <a:spLocks noChangeArrowheads="1"/>
          </p:cNvSpPr>
          <p:nvPr/>
        </p:nvSpPr>
        <p:spPr bwMode="auto">
          <a:xfrm>
            <a:off x="7443788" y="2967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868389" name="Text Box 37"/>
          <p:cNvSpPr txBox="1">
            <a:spLocks noChangeArrowheads="1"/>
          </p:cNvSpPr>
          <p:nvPr/>
        </p:nvSpPr>
        <p:spPr bwMode="auto">
          <a:xfrm>
            <a:off x="3352800" y="498316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868390" name="Text Box 38"/>
          <p:cNvSpPr txBox="1">
            <a:spLocks noChangeArrowheads="1"/>
          </p:cNvSpPr>
          <p:nvPr/>
        </p:nvSpPr>
        <p:spPr bwMode="auto">
          <a:xfrm>
            <a:off x="3365500" y="5367338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868391" name="AutoShape 39"/>
          <p:cNvSpPr>
            <a:spLocks noChangeArrowheads="1"/>
          </p:cNvSpPr>
          <p:nvPr/>
        </p:nvSpPr>
        <p:spPr bwMode="auto">
          <a:xfrm>
            <a:off x="5068888" y="5389563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8392" name="AutoShape 40"/>
          <p:cNvSpPr>
            <a:spLocks noChangeArrowheads="1"/>
          </p:cNvSpPr>
          <p:nvPr/>
        </p:nvSpPr>
        <p:spPr bwMode="auto">
          <a:xfrm flipH="1">
            <a:off x="5067300" y="5043488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8398" name="Rectangle 46"/>
          <p:cNvSpPr>
            <a:spLocks noChangeArrowheads="1"/>
          </p:cNvSpPr>
          <p:nvPr/>
        </p:nvSpPr>
        <p:spPr bwMode="auto">
          <a:xfrm>
            <a:off x="3378200" y="4927600"/>
            <a:ext cx="2573338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8399" name="Line 47"/>
          <p:cNvSpPr>
            <a:spLocks noChangeShapeType="1"/>
          </p:cNvSpPr>
          <p:nvPr/>
        </p:nvSpPr>
        <p:spPr bwMode="auto">
          <a:xfrm>
            <a:off x="4914900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400" name="Line 48"/>
          <p:cNvSpPr>
            <a:spLocks noChangeShapeType="1"/>
          </p:cNvSpPr>
          <p:nvPr/>
        </p:nvSpPr>
        <p:spPr bwMode="auto">
          <a:xfrm flipV="1">
            <a:off x="3378200" y="5349875"/>
            <a:ext cx="2573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8402" name="Text Box 50"/>
          <p:cNvSpPr txBox="1">
            <a:spLocks noChangeArrowheads="1"/>
          </p:cNvSpPr>
          <p:nvPr/>
        </p:nvSpPr>
        <p:spPr bwMode="auto">
          <a:xfrm>
            <a:off x="3532188" y="5810250"/>
            <a:ext cx="2157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Helvetica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17123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89" grpId="0"/>
      <p:bldP spid="868390" grpId="0"/>
      <p:bldP spid="868391" grpId="0" animBg="1"/>
      <p:bldP spid="868392" grpId="0" animBg="1"/>
      <p:bldP spid="868398" grpId="0" animBg="1"/>
      <p:bldP spid="868399" grpId="0" animBg="1"/>
      <p:bldP spid="868400" grpId="0" animBg="1"/>
      <p:bldP spid="8684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Easy to Add New Hosts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No need to update the routers</a:t>
            </a:r>
          </a:p>
          <a:p>
            <a:pPr lvl="1"/>
            <a:r>
              <a:rPr lang="en-US" altLang="x-none"/>
              <a:t>E.g., adding a new host 5.6.7.213 on the right</a:t>
            </a:r>
          </a:p>
          <a:p>
            <a:pPr lvl="1"/>
            <a:r>
              <a:rPr lang="en-US" altLang="x-none"/>
              <a:t>Doesn’t require adding a new forwarding-table entry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710A48FD-0496-624C-A2B9-34D62EE250A2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25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1205" name="Line 45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46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47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48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Rectangle 49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51210" name="Rectangle 50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51211" name="Rectangle 51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51212" name="Text Box 52"/>
          <p:cNvSpPr txBox="1">
            <a:spLocks noChangeArrowheads="1"/>
          </p:cNvSpPr>
          <p:nvPr/>
        </p:nvSpPr>
        <p:spPr bwMode="auto">
          <a:xfrm>
            <a:off x="1125538" y="3992563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LAN 1</a:t>
            </a:r>
          </a:p>
        </p:txBody>
      </p:sp>
      <p:sp>
        <p:nvSpPr>
          <p:cNvPr id="51213" name="Text Box 53"/>
          <p:cNvSpPr txBox="1">
            <a:spLocks noChangeArrowheads="1"/>
          </p:cNvSpPr>
          <p:nvPr/>
        </p:nvSpPr>
        <p:spPr bwMode="auto">
          <a:xfrm>
            <a:off x="25209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...</a:t>
            </a:r>
          </a:p>
        </p:txBody>
      </p:sp>
      <p:sp>
        <p:nvSpPr>
          <p:cNvPr id="51214" name="Line 54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55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56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57"/>
          <p:cNvSpPr>
            <a:spLocks noChangeShapeType="1"/>
          </p:cNvSpPr>
          <p:nvPr/>
        </p:nvSpPr>
        <p:spPr bwMode="auto">
          <a:xfrm>
            <a:off x="793115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Rectangle 58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51219" name="Rectangle 59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51220" name="Rectangle 60"/>
          <p:cNvSpPr>
            <a:spLocks noChangeArrowheads="1"/>
          </p:cNvSpPr>
          <p:nvPr/>
        </p:nvSpPr>
        <p:spPr bwMode="auto">
          <a:xfrm>
            <a:off x="7604125" y="33528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51221" name="Text Box 61"/>
          <p:cNvSpPr txBox="1">
            <a:spLocks noChangeArrowheads="1"/>
          </p:cNvSpPr>
          <p:nvPr/>
        </p:nvSpPr>
        <p:spPr bwMode="auto">
          <a:xfrm>
            <a:off x="6915150" y="3978275"/>
            <a:ext cx="769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LAN 2</a:t>
            </a:r>
          </a:p>
        </p:txBody>
      </p:sp>
      <p:sp>
        <p:nvSpPr>
          <p:cNvPr id="51222" name="Text Box 62"/>
          <p:cNvSpPr txBox="1">
            <a:spLocks noChangeArrowheads="1"/>
          </p:cNvSpPr>
          <p:nvPr/>
        </p:nvSpPr>
        <p:spPr bwMode="auto">
          <a:xfrm>
            <a:off x="71691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...</a:t>
            </a:r>
          </a:p>
        </p:txBody>
      </p:sp>
      <p:sp>
        <p:nvSpPr>
          <p:cNvPr id="51223" name="AutoShape 63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51224" name="AutoShape 64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51225" name="Line 65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66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router</a:t>
            </a:r>
          </a:p>
        </p:txBody>
      </p:sp>
      <p:sp>
        <p:nvSpPr>
          <p:cNvPr id="51227" name="Line 67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68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Line 69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70"/>
          <p:cNvSpPr txBox="1">
            <a:spLocks noChangeArrowheads="1"/>
          </p:cNvSpPr>
          <p:nvPr/>
        </p:nvSpPr>
        <p:spPr bwMode="auto">
          <a:xfrm>
            <a:off x="3408363" y="4435475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WAN</a:t>
            </a:r>
          </a:p>
        </p:txBody>
      </p:sp>
      <p:sp>
        <p:nvSpPr>
          <p:cNvPr id="51231" name="Text Box 71"/>
          <p:cNvSpPr txBox="1">
            <a:spLocks noChangeArrowheads="1"/>
          </p:cNvSpPr>
          <p:nvPr/>
        </p:nvSpPr>
        <p:spPr bwMode="auto">
          <a:xfrm>
            <a:off x="5235575" y="4435475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WAN</a:t>
            </a:r>
          </a:p>
        </p:txBody>
      </p:sp>
      <p:sp>
        <p:nvSpPr>
          <p:cNvPr id="51232" name="Text Box 72"/>
          <p:cNvSpPr txBox="1">
            <a:spLocks noChangeArrowheads="1"/>
          </p:cNvSpPr>
          <p:nvPr/>
        </p:nvSpPr>
        <p:spPr bwMode="auto">
          <a:xfrm>
            <a:off x="501650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51233" name="Text Box 73"/>
          <p:cNvSpPr txBox="1">
            <a:spLocks noChangeArrowheads="1"/>
          </p:cNvSpPr>
          <p:nvPr/>
        </p:nvSpPr>
        <p:spPr bwMode="auto">
          <a:xfrm>
            <a:off x="1692275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51234" name="Text Box 74"/>
          <p:cNvSpPr txBox="1">
            <a:spLocks noChangeArrowheads="1"/>
          </p:cNvSpPr>
          <p:nvPr/>
        </p:nvSpPr>
        <p:spPr bwMode="auto">
          <a:xfrm>
            <a:off x="2835275" y="2967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51235" name="Text Box 75"/>
          <p:cNvSpPr txBox="1">
            <a:spLocks noChangeArrowheads="1"/>
          </p:cNvSpPr>
          <p:nvPr/>
        </p:nvSpPr>
        <p:spPr bwMode="auto">
          <a:xfrm>
            <a:off x="5110163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51236" name="Text Box 76"/>
          <p:cNvSpPr txBox="1">
            <a:spLocks noChangeArrowheads="1"/>
          </p:cNvSpPr>
          <p:nvPr/>
        </p:nvSpPr>
        <p:spPr bwMode="auto">
          <a:xfrm>
            <a:off x="6261100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51237" name="Text Box 77"/>
          <p:cNvSpPr txBox="1">
            <a:spLocks noChangeArrowheads="1"/>
          </p:cNvSpPr>
          <p:nvPr/>
        </p:nvSpPr>
        <p:spPr bwMode="auto">
          <a:xfrm>
            <a:off x="7443788" y="2967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51238" name="Text Box 78"/>
          <p:cNvSpPr txBox="1">
            <a:spLocks noChangeArrowheads="1"/>
          </p:cNvSpPr>
          <p:nvPr/>
        </p:nvSpPr>
        <p:spPr bwMode="auto">
          <a:xfrm>
            <a:off x="3421063" y="498316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51239" name="Text Box 79"/>
          <p:cNvSpPr txBox="1">
            <a:spLocks noChangeArrowheads="1"/>
          </p:cNvSpPr>
          <p:nvPr/>
        </p:nvSpPr>
        <p:spPr bwMode="auto">
          <a:xfrm>
            <a:off x="3433763" y="5367338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51240" name="AutoShape 80"/>
          <p:cNvSpPr>
            <a:spLocks noChangeArrowheads="1"/>
          </p:cNvSpPr>
          <p:nvPr/>
        </p:nvSpPr>
        <p:spPr bwMode="auto">
          <a:xfrm>
            <a:off x="5137150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41" name="AutoShape 81"/>
          <p:cNvSpPr>
            <a:spLocks noChangeArrowheads="1"/>
          </p:cNvSpPr>
          <p:nvPr/>
        </p:nvSpPr>
        <p:spPr bwMode="auto">
          <a:xfrm flipH="1">
            <a:off x="5135563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42" name="Rectangle 82"/>
          <p:cNvSpPr>
            <a:spLocks noChangeArrowheads="1"/>
          </p:cNvSpPr>
          <p:nvPr/>
        </p:nvSpPr>
        <p:spPr bwMode="auto">
          <a:xfrm>
            <a:off x="3446463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43" name="Line 83"/>
          <p:cNvSpPr>
            <a:spLocks noChangeShapeType="1"/>
          </p:cNvSpPr>
          <p:nvPr/>
        </p:nvSpPr>
        <p:spPr bwMode="auto">
          <a:xfrm>
            <a:off x="4983163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Line 84"/>
          <p:cNvSpPr>
            <a:spLocks noChangeShapeType="1"/>
          </p:cNvSpPr>
          <p:nvPr/>
        </p:nvSpPr>
        <p:spPr bwMode="auto">
          <a:xfrm flipV="1">
            <a:off x="3446463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Text Box 85"/>
          <p:cNvSpPr txBox="1">
            <a:spLocks noChangeArrowheads="1"/>
          </p:cNvSpPr>
          <p:nvPr/>
        </p:nvSpPr>
        <p:spPr bwMode="auto">
          <a:xfrm>
            <a:off x="3600450" y="5810250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Helvetica" charset="0"/>
              </a:rPr>
              <a:t>forwarding table</a:t>
            </a:r>
          </a:p>
        </p:txBody>
      </p:sp>
      <p:sp>
        <p:nvSpPr>
          <p:cNvPr id="869462" name="Line 86"/>
          <p:cNvSpPr>
            <a:spLocks noChangeShapeType="1"/>
          </p:cNvSpPr>
          <p:nvPr/>
        </p:nvSpPr>
        <p:spPr bwMode="auto">
          <a:xfrm>
            <a:off x="8143875" y="40052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9463" name="Rectangle 87"/>
          <p:cNvSpPr>
            <a:spLocks noChangeArrowheads="1"/>
          </p:cNvSpPr>
          <p:nvPr/>
        </p:nvSpPr>
        <p:spPr bwMode="auto">
          <a:xfrm>
            <a:off x="7797800" y="4311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Helvetica" charset="0"/>
              </a:rPr>
              <a:t>host</a:t>
            </a:r>
          </a:p>
        </p:txBody>
      </p:sp>
      <p:sp>
        <p:nvSpPr>
          <p:cNvPr id="869464" name="Text Box 88"/>
          <p:cNvSpPr txBox="1">
            <a:spLocks noChangeArrowheads="1"/>
          </p:cNvSpPr>
          <p:nvPr/>
        </p:nvSpPr>
        <p:spPr bwMode="auto">
          <a:xfrm>
            <a:off x="7337425" y="471328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869465" name="Oval 89"/>
          <p:cNvSpPr>
            <a:spLocks noChangeArrowheads="1"/>
          </p:cNvSpPr>
          <p:nvPr/>
        </p:nvSpPr>
        <p:spPr bwMode="auto">
          <a:xfrm>
            <a:off x="7221538" y="4197350"/>
            <a:ext cx="1612900" cy="103663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740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462" grpId="0" animBg="1"/>
      <p:bldP spid="869463" grpId="0" animBg="1"/>
      <p:bldP spid="869464" grpId="0"/>
      <p:bldP spid="8694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IP Addresses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14526"/>
              </p:ext>
            </p:extLst>
          </p:nvPr>
        </p:nvGraphicFramePr>
        <p:xfrm>
          <a:off x="533400" y="1600200"/>
          <a:ext cx="7772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r>
                        <a:rPr lang="en-US" baseline="0" dirty="0" smtClean="0"/>
                        <a:t> IP 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“this host”. Rarely used.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= 0,  Host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r>
                        <a:rPr lang="en-US" baseline="0" dirty="0" smtClean="0"/>
                        <a:t> on “this”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Broadcast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Network,  Host = all one’s </a:t>
                      </a:r>
                    </a:p>
                    <a:p>
                      <a:r>
                        <a:rPr lang="en-US" dirty="0" smtClean="0"/>
                        <a:t>Example</a:t>
                      </a:r>
                      <a:r>
                        <a:rPr lang="en-US" smtClean="0"/>
                        <a:t>:  </a:t>
                      </a:r>
                      <a:r>
                        <a:rPr lang="is-IS" smtClean="0"/>
                        <a:t>128.235.208.255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Directed</a:t>
                      </a:r>
                      <a:r>
                        <a:rPr lang="en-US" baseline="0" dirty="0" smtClean="0"/>
                        <a:t> Broadcast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127.0.0.1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Loopback 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26</a:t>
            </a:fld>
            <a:endParaRPr lang="en-US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533400" y="4592359"/>
            <a:ext cx="613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General Rule</a:t>
            </a:r>
            <a:r>
              <a:rPr lang="en-US" i="1" dirty="0" smtClean="0"/>
              <a:t>: All zeroes means “this”; all one’s means “all”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5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r>
              <a:rPr lang="en-US" altLang="x-none" sz="4000" dirty="0">
                <a:ea typeface="ＭＳ Ｐゴシック" charset="-128"/>
              </a:rPr>
              <a:t>IP addressing: </a:t>
            </a:r>
            <a:r>
              <a:rPr lang="en-US" altLang="x-none" sz="4000" dirty="0">
                <a:ea typeface="ＭＳ Ｐゴシック" charset="-128"/>
              </a:rPr>
              <a:t>H</a:t>
            </a:r>
            <a:r>
              <a:rPr lang="en-US" altLang="x-none" sz="4000" dirty="0" smtClean="0">
                <a:ea typeface="ＭＳ Ｐゴシック" charset="-128"/>
              </a:rPr>
              <a:t>osts and Routers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4648200"/>
          </a:xfrm>
        </p:spPr>
        <p:txBody>
          <a:bodyPr/>
          <a:lstStyle/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IP address: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 32-bit identifier for host, router </a:t>
            </a:r>
            <a:r>
              <a:rPr lang="en-US" altLang="x-none" sz="2400" i="1">
                <a:ea typeface="ＭＳ Ｐゴシック" charset="-128"/>
                <a:cs typeface="ＭＳ Ｐゴシック" charset="-128"/>
              </a:rPr>
              <a:t>interface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 </a:t>
            </a:r>
          </a:p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interface: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 connection between host/router and physical link</a:t>
            </a:r>
          </a:p>
          <a:p>
            <a:pPr lvl="1"/>
            <a:r>
              <a:rPr lang="en-US" altLang="x-none" sz="2000">
                <a:latin typeface="Gill Sans MT" charset="0"/>
                <a:ea typeface="ＭＳ Ｐゴシック" charset="-128"/>
              </a:rPr>
              <a:t>router</a:t>
            </a:r>
            <a:r>
              <a:rPr lang="ja-JP" altLang="en-US" sz="2000">
                <a:latin typeface="Gill Sans MT" charset="0"/>
                <a:ea typeface="ＭＳ Ｐゴシック" charset="-128"/>
              </a:rPr>
              <a:t>’</a:t>
            </a:r>
            <a:r>
              <a:rPr lang="en-US" altLang="ja-JP" sz="2000">
                <a:latin typeface="Gill Sans MT" charset="0"/>
                <a:ea typeface="ＭＳ Ｐゴシック" charset="-128"/>
              </a:rPr>
              <a:t>s typically have multiple interfaces</a:t>
            </a:r>
          </a:p>
          <a:p>
            <a:pPr lvl="1"/>
            <a:r>
              <a:rPr lang="en-US" altLang="x-none" sz="2000">
                <a:latin typeface="Gill Sans MT" charset="0"/>
                <a:ea typeface="ＭＳ Ｐゴシック" charset="-128"/>
              </a:rPr>
              <a:t>host typically has one or two interfaces (e.g., wired Ethernet, wireless 802.11)</a:t>
            </a:r>
          </a:p>
          <a:p>
            <a:r>
              <a:rPr lang="en-US" altLang="x-none" sz="2400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IP addresses associated with each interface</a:t>
            </a:r>
          </a:p>
        </p:txBody>
      </p:sp>
      <p:sp>
        <p:nvSpPr>
          <p:cNvPr id="80902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223.1.1.1</a:t>
            </a:r>
            <a:endParaRPr lang="en-US" altLang="x-none" sz="1200">
              <a:latin typeface="Comic Sans MS" charset="0"/>
            </a:endParaRPr>
          </a:p>
        </p:txBody>
      </p:sp>
      <p:grpSp>
        <p:nvGrpSpPr>
          <p:cNvPr id="80903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8096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200"/>
            </a:p>
          </p:txBody>
        </p:sp>
        <p:sp>
          <p:nvSpPr>
            <p:cNvPr id="8096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223.1.1.2</a:t>
              </a:r>
              <a:endParaRPr lang="en-US" altLang="x-none" sz="1200">
                <a:latin typeface="Comic Sans MS" charset="0"/>
              </a:endParaRPr>
            </a:p>
          </p:txBody>
        </p:sp>
      </p:grpSp>
      <p:sp>
        <p:nvSpPr>
          <p:cNvPr id="80904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223.1.1.3</a:t>
            </a:r>
            <a:endParaRPr lang="en-US" altLang="x-none" sz="1200">
              <a:latin typeface="Comic Sans MS" charset="0"/>
            </a:endParaRPr>
          </a:p>
        </p:txBody>
      </p:sp>
      <p:sp>
        <p:nvSpPr>
          <p:cNvPr id="80905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223.1.1.4</a:t>
            </a:r>
            <a:endParaRPr lang="en-US" altLang="x-none" sz="1200">
              <a:latin typeface="Comic Sans MS" charset="0"/>
            </a:endParaRPr>
          </a:p>
        </p:txBody>
      </p:sp>
      <p:sp>
        <p:nvSpPr>
          <p:cNvPr id="80906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223.1.2.9</a:t>
            </a:r>
            <a:endParaRPr lang="en-US" altLang="x-none" sz="1200">
              <a:latin typeface="Comic Sans MS" charset="0"/>
            </a:endParaRPr>
          </a:p>
        </p:txBody>
      </p:sp>
      <p:sp>
        <p:nvSpPr>
          <p:cNvPr id="80908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223.1.2.2</a:t>
            </a:r>
            <a:endParaRPr lang="en-US" altLang="x-none" sz="1200">
              <a:latin typeface="Comic Sans MS" charset="0"/>
            </a:endParaRPr>
          </a:p>
        </p:txBody>
      </p:sp>
      <p:sp>
        <p:nvSpPr>
          <p:cNvPr id="80911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223.1.2.1</a:t>
            </a:r>
            <a:endParaRPr lang="en-US" altLang="x-none" sz="1200">
              <a:latin typeface="Comic Sans MS" charset="0"/>
            </a:endParaRPr>
          </a:p>
        </p:txBody>
      </p:sp>
      <p:sp>
        <p:nvSpPr>
          <p:cNvPr id="80912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223.1.3.2</a:t>
            </a:r>
            <a:endParaRPr lang="en-US" altLang="x-none" sz="1200">
              <a:latin typeface="Comic Sans MS" charset="0"/>
            </a:endParaRPr>
          </a:p>
        </p:txBody>
      </p:sp>
      <p:sp>
        <p:nvSpPr>
          <p:cNvPr id="80916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223.1.3.1</a:t>
            </a:r>
            <a:endParaRPr lang="en-US" altLang="x-none" sz="1200">
              <a:latin typeface="Comic Sans MS" charset="0"/>
            </a:endParaRPr>
          </a:p>
        </p:txBody>
      </p:sp>
      <p:grpSp>
        <p:nvGrpSpPr>
          <p:cNvPr id="80917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8096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200"/>
            </a:p>
          </p:txBody>
        </p:sp>
        <p:sp>
          <p:nvSpPr>
            <p:cNvPr id="80965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223.1.3.27</a:t>
              </a:r>
              <a:endParaRPr lang="en-US" altLang="x-none" sz="1200">
                <a:latin typeface="Comic Sans MS" charset="0"/>
              </a:endParaRPr>
            </a:p>
          </p:txBody>
        </p:sp>
      </p:grpSp>
      <p:sp>
        <p:nvSpPr>
          <p:cNvPr id="80918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223.1.1.1 = 11011111 00000001 00000001 00000001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0919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0924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0925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0926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  <a:endParaRPr lang="en-US" altLang="x-none" sz="1800">
              <a:latin typeface="Comic Sans MS" charset="0"/>
            </a:endParaRPr>
          </a:p>
        </p:txBody>
      </p:sp>
      <p:grpSp>
        <p:nvGrpSpPr>
          <p:cNvPr id="80927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80962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3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8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0960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1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9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0958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0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8095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1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80954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2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0952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3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3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095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4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09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200">
                <a:latin typeface="Times New Roman" charset="0"/>
              </a:endParaRPr>
            </a:p>
          </p:txBody>
        </p:sp>
        <p:sp>
          <p:nvSpPr>
            <p:cNvPr id="809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200">
                <a:latin typeface="Times New Roman" charset="0"/>
              </a:endParaRPr>
            </a:p>
          </p:txBody>
        </p:sp>
        <p:sp>
          <p:nvSpPr>
            <p:cNvPr id="809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200">
                <a:latin typeface="Times New Roman" charset="0"/>
              </a:endParaRPr>
            </a:p>
          </p:txBody>
        </p:sp>
        <p:grpSp>
          <p:nvGrpSpPr>
            <p:cNvPr id="80945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9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946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0935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6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FCC8F9AA-9E32-104B-9CD3-E6BABC836488}" type="slidenum">
              <a:rPr lang="en-US" altLang="x-none" sz="1200">
                <a:latin typeface="Tahoma" charset="0"/>
              </a:rPr>
              <a:pPr/>
              <a:t>27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094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0240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sp>
        <p:nvSpPr>
          <p:cNvPr id="829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marL="234950" indent="-234950"/>
            <a:r>
              <a:rPr lang="en-US" altLang="x-none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IP address: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</a:t>
            </a:r>
          </a:p>
          <a:p>
            <a:pPr marL="512763" lvl="1" indent="-163513"/>
            <a:r>
              <a:rPr lang="en-US" altLang="x-none">
                <a:latin typeface="Gill Sans MT" charset="0"/>
                <a:ea typeface="ＭＳ Ｐゴシック" charset="-128"/>
              </a:rPr>
              <a:t>subnet part - high order bits</a:t>
            </a:r>
          </a:p>
          <a:p>
            <a:pPr marL="512763" lvl="1" indent="-163513"/>
            <a:r>
              <a:rPr lang="en-US" altLang="x-none">
                <a:latin typeface="Gill Sans MT" charset="0"/>
                <a:ea typeface="ＭＳ Ｐゴシック" charset="-128"/>
              </a:rPr>
              <a:t>host part - low order bits </a:t>
            </a:r>
          </a:p>
          <a:p>
            <a:pPr marL="234950" indent="-234950"/>
            <a:r>
              <a:rPr lang="en-US" altLang="x-none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what</a:t>
            </a:r>
            <a:r>
              <a:rPr lang="ja-JP" altLang="en-US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s a subnet ?</a:t>
            </a:r>
          </a:p>
          <a:p>
            <a:pPr marL="512763" lvl="1" indent="-163513"/>
            <a:r>
              <a:rPr lang="en-US" altLang="x-none">
                <a:latin typeface="Gill Sans MT" charset="0"/>
                <a:ea typeface="ＭＳ Ｐゴシック" charset="-128"/>
              </a:rPr>
              <a:t>device interfaces with same subnet part of IP address</a:t>
            </a:r>
          </a:p>
          <a:p>
            <a:pPr marL="512763" lvl="1" indent="-163513"/>
            <a:r>
              <a:rPr lang="en-US" altLang="x-none">
                <a:latin typeface="Gill Sans MT" charset="0"/>
                <a:ea typeface="ＭＳ Ｐゴシック" charset="-128"/>
              </a:rPr>
              <a:t>can physically reach each other </a:t>
            </a:r>
            <a:r>
              <a:rPr lang="en-US" altLang="x-none" i="1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without intervening router</a:t>
            </a:r>
          </a:p>
        </p:txBody>
      </p:sp>
      <p:sp>
        <p:nvSpPr>
          <p:cNvPr id="82947" name="Text Box 56"/>
          <p:cNvSpPr txBox="1">
            <a:spLocks noChangeArrowheads="1"/>
          </p:cNvSpPr>
          <p:nvPr/>
        </p:nvSpPr>
        <p:spPr bwMode="auto">
          <a:xfrm>
            <a:off x="4732338" y="5464175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network consisting of 3 subnets</a:t>
            </a:r>
          </a:p>
        </p:txBody>
      </p:sp>
      <p:pic>
        <p:nvPicPr>
          <p:cNvPr id="82948" name="Picture 5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2950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58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223.1.1.3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59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223.1.1.4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60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223.1.2.9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62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223.1.3.2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68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223.1.3.1</a:t>
            </a:r>
            <a:endParaRPr lang="en-US" altLang="x-none" sz="1800">
              <a:latin typeface="Comic Sans MS" charset="0"/>
            </a:endParaRPr>
          </a:p>
        </p:txBody>
      </p:sp>
      <p:grpSp>
        <p:nvGrpSpPr>
          <p:cNvPr id="82969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83010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1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0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3008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9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1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3006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7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2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83004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5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3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83002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3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4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3000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1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5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2998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9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6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29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829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829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82993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2996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97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94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5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77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82988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CC0000"/>
                  </a:solidFill>
                </a:rPr>
                <a:t>subnet</a:t>
              </a:r>
            </a:p>
          </p:txBody>
        </p:sp>
        <p:sp>
          <p:nvSpPr>
            <p:cNvPr id="82989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78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2979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223.1.1.2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80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2981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2982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2983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223.1.3.27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84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223.1.2.2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85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223.1.2.1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2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B727B218-CAF1-784A-AF7F-608EEF68AE41}" type="slidenum">
              <a:rPr lang="en-US" altLang="x-none" sz="1200">
                <a:latin typeface="Tahoma" charset="0"/>
              </a:rPr>
              <a:pPr/>
              <a:t>28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298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sp>
        <p:nvSpPr>
          <p:cNvPr id="69" name="Text Box 192"/>
          <p:cNvSpPr txBox="1">
            <a:spLocks noChangeArrowheads="1"/>
          </p:cNvSpPr>
          <p:nvPr/>
        </p:nvSpPr>
        <p:spPr bwMode="auto">
          <a:xfrm>
            <a:off x="7048727" y="987426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i="1">
                <a:solidFill>
                  <a:srgbClr val="CC0000"/>
                </a:solidFill>
              </a:rPr>
              <a:t>223.1.2.0/24</a:t>
            </a:r>
          </a:p>
        </p:txBody>
      </p:sp>
      <p:sp>
        <p:nvSpPr>
          <p:cNvPr id="70" name="Text Box 193"/>
          <p:cNvSpPr txBox="1">
            <a:spLocks noChangeArrowheads="1"/>
          </p:cNvSpPr>
          <p:nvPr/>
        </p:nvSpPr>
        <p:spPr bwMode="auto">
          <a:xfrm>
            <a:off x="5975577" y="5000626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i="1">
                <a:solidFill>
                  <a:srgbClr val="CC0000"/>
                </a:solidFill>
              </a:rPr>
              <a:t>223.1.3.0/24</a:t>
            </a:r>
          </a:p>
        </p:txBody>
      </p:sp>
      <p:sp>
        <p:nvSpPr>
          <p:cNvPr id="71" name="Text Box 191"/>
          <p:cNvSpPr txBox="1">
            <a:spLocks noChangeArrowheads="1"/>
          </p:cNvSpPr>
          <p:nvPr/>
        </p:nvSpPr>
        <p:spPr bwMode="auto">
          <a:xfrm>
            <a:off x="4670652" y="896938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i="1">
                <a:solidFill>
                  <a:srgbClr val="CC0000"/>
                </a:solidFill>
              </a:rPr>
              <a:t>223.1.1.0/24</a:t>
            </a:r>
          </a:p>
        </p:txBody>
      </p:sp>
    </p:spTree>
    <p:extLst>
      <p:ext uri="{BB962C8B-B14F-4D97-AF65-F5344CB8AC3E}">
        <p14:creationId xmlns:p14="http://schemas.microsoft.com/office/powerpoint/2010/main" val="3765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cs typeface="+mn-cs"/>
              </a:rPr>
              <a:t>how many?</a:t>
            </a: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02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5003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223.1.1.3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04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223.1.1.4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223.1.2.2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10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223.1.2.1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11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5012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223.1.2.6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13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223.1.3.2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18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223.1.3.1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19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85020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223.1.3.27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21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223.1.1.2</a:t>
            </a:r>
            <a:endParaRPr lang="en-US" altLang="x-none" sz="1600">
              <a:latin typeface="Comic Sans MS" charset="0"/>
            </a:endParaRPr>
          </a:p>
        </p:txBody>
      </p:sp>
      <p:sp>
        <p:nvSpPr>
          <p:cNvPr id="85023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223.1.7.0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27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223.1.7.1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28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223.1.8.0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29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223.1.8.1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30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223.1.9.1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85031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223.1.9.2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85033" name="Picture 9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34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8507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8507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8507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85079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82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83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80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5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850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850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850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85071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74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75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72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3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6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850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850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850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85063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66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67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64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5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7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85058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9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38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85056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7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39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85054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0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85052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1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85050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2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85048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3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85046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7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5EEE1F02-9372-264D-B9DF-14B2AE0F9DC4}" type="slidenum">
              <a:rPr lang="en-US" altLang="x-none" sz="1200">
                <a:latin typeface="Tahoma" charset="0"/>
              </a:rPr>
              <a:pPr/>
              <a:t>29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504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sp>
        <p:nvSpPr>
          <p:cNvPr id="93" name="Text Box 56"/>
          <p:cNvSpPr txBox="1">
            <a:spLocks noChangeArrowheads="1"/>
          </p:cNvSpPr>
          <p:nvPr/>
        </p:nvSpPr>
        <p:spPr bwMode="auto">
          <a:xfrm>
            <a:off x="4636349" y="6111781"/>
            <a:ext cx="2505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smtClean="0"/>
              <a:t>Subnet mask 24 bits</a:t>
            </a: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19499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4: network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chapter goals: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cs typeface="+mn-cs"/>
              </a:rPr>
              <a:t>understand principles behind network layer </a:t>
            </a:r>
            <a:r>
              <a:rPr lang="en-US" dirty="0" smtClean="0">
                <a:cs typeface="+mn-cs"/>
              </a:rPr>
              <a:t>services, focusing on data plane:</a:t>
            </a:r>
            <a:endParaRPr lang="en-US" dirty="0">
              <a:cs typeface="+mn-cs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/>
              <a:t>how </a:t>
            </a:r>
            <a:r>
              <a:rPr lang="en-US" dirty="0"/>
              <a:t>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/>
              <a:t>generalized forwarding</a:t>
            </a: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instantiation, implementation in the Internet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E9D9973B-0C6A-F54B-9864-FC99F7F1A1C2}" type="slidenum">
              <a:rPr lang="en-US" altLang="x-none" sz="1200">
                <a:latin typeface="Tahoma" charset="0"/>
              </a:rPr>
              <a:pPr/>
              <a:t>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IP Addressing: Hierarchical Structure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30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 bwMode="auto">
          <a:xfrm>
            <a:off x="666750" y="4297818"/>
            <a:ext cx="7791450" cy="73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4778774" y="42978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6801278" y="42978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056372" y="448145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ID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7747" y="44814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SubNet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06873" y="44814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Host ID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66750" y="2699986"/>
            <a:ext cx="4202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383191" y="2347786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“Public” Network Mask(</a:t>
            </a:r>
            <a:r>
              <a:rPr lang="en-US" sz="1600" i="1" dirty="0" smtClean="0">
                <a:solidFill>
                  <a:srgbClr val="000099"/>
                </a:solidFill>
              </a:rPr>
              <a:t>x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6349" y="2832363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“Site” Subnet Mask (</a:t>
            </a:r>
            <a:r>
              <a:rPr lang="en-US" sz="1600" i="1" dirty="0" smtClean="0">
                <a:solidFill>
                  <a:srgbClr val="000099"/>
                </a:solidFill>
              </a:rPr>
              <a:t>y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666750" y="3552830"/>
            <a:ext cx="7761288" cy="50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66750" y="3169886"/>
            <a:ext cx="6110716" cy="8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280320" y="3239600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Host Mask (</a:t>
            </a:r>
            <a:r>
              <a:rPr lang="en-US" sz="1600" i="1" dirty="0" smtClean="0">
                <a:solidFill>
                  <a:srgbClr val="000099"/>
                </a:solidFill>
              </a:rPr>
              <a:t>32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0268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2539" y="39632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57649" y="39814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y</a:t>
            </a:r>
            <a:endParaRPr 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8125626" y="400742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31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886349" y="530536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Assigned to Site</a:t>
            </a:r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4925677" y="5324813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846895" y="5305368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5" idx="0"/>
          </p:cNvCxnSpPr>
          <p:nvPr/>
        </p:nvCxnSpPr>
        <p:spPr bwMode="auto">
          <a:xfrm flipV="1">
            <a:off x="2719270" y="5124115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90285" y="50887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7468285" y="50887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7167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IP Addressing: Hierarchical Structure</a:t>
            </a:r>
            <a:br>
              <a:rPr lang="en-US" sz="3200" dirty="0" smtClean="0"/>
            </a:br>
            <a:r>
              <a:rPr lang="en-US" sz="2400" dirty="0" smtClean="0"/>
              <a:t>Example: 223.1.0.0/24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31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 bwMode="auto">
          <a:xfrm>
            <a:off x="666750" y="4958218"/>
            <a:ext cx="7791450" cy="73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4778774" y="49582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6801278" y="49582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056372" y="514185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ID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7747" y="51418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SubNet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06873" y="51418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Host ID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66750" y="3360386"/>
            <a:ext cx="4202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383191" y="300818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“Public” Network Mask(</a:t>
            </a:r>
            <a:r>
              <a:rPr lang="en-US" sz="1600" i="1" dirty="0" smtClean="0">
                <a:solidFill>
                  <a:srgbClr val="000099"/>
                </a:solidFill>
              </a:rPr>
              <a:t>16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6349" y="3492763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“Site” Subnet Mask (</a:t>
            </a:r>
            <a:r>
              <a:rPr lang="en-US" sz="1600" i="1" dirty="0" smtClean="0">
                <a:solidFill>
                  <a:srgbClr val="000099"/>
                </a:solidFill>
              </a:rPr>
              <a:t>24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666750" y="4213230"/>
            <a:ext cx="7761288" cy="50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66750" y="3830286"/>
            <a:ext cx="6110716" cy="8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280320" y="3900000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Host Mask (</a:t>
            </a:r>
            <a:r>
              <a:rPr lang="en-US" sz="1600" i="1" dirty="0" smtClean="0">
                <a:solidFill>
                  <a:srgbClr val="000099"/>
                </a:solidFill>
              </a:rPr>
              <a:t>32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687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0</a:t>
            </a:r>
            <a:endParaRPr lang="en-US" sz="16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52539" y="462367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16</a:t>
            </a:r>
            <a:endParaRPr lang="en-US" sz="16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57649" y="464185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24</a:t>
            </a:r>
            <a:endParaRPr 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8125626" y="466782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31</a:t>
            </a:r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86349" y="596576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Assigned to Site</a:t>
            </a:r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4925677" y="5985213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846895" y="5965768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5" idx="0"/>
          </p:cNvCxnSpPr>
          <p:nvPr/>
        </p:nvCxnSpPr>
        <p:spPr bwMode="auto">
          <a:xfrm flipV="1">
            <a:off x="2719270" y="5784515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90285" y="57491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7468285" y="57491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9346"/>
              </p:ext>
            </p:extLst>
          </p:nvPr>
        </p:nvGraphicFramePr>
        <p:xfrm>
          <a:off x="6246801" y="1196162"/>
          <a:ext cx="2218979" cy="206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47"/>
                <a:gridCol w="1417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Subnet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Prefix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223.1</a:t>
                      </a:r>
                      <a:r>
                        <a:rPr lang="en-US" sz="1200" dirty="0" smtClean="0"/>
                        <a:t>.0.0/24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223.1</a:t>
                      </a:r>
                      <a:r>
                        <a:rPr lang="en-US" sz="1200" dirty="0" smtClean="0"/>
                        <a:t>.1.0/24</a:t>
                      </a:r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223.1</a:t>
                      </a:r>
                      <a:r>
                        <a:rPr lang="en-US" sz="1200" dirty="0" smtClean="0"/>
                        <a:t>.2.0/24</a:t>
                      </a:r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223.1.3.0/24</a:t>
                      </a:r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223/1.255.24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IP Addressing: Hierarchical Structure</a:t>
            </a:r>
            <a:br>
              <a:rPr lang="en-US" sz="3200" dirty="0" smtClean="0"/>
            </a:br>
            <a:r>
              <a:rPr lang="en-US" sz="2400" dirty="0" smtClean="0"/>
              <a:t>Example: Site = 192.168.42.0/24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32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 bwMode="auto">
          <a:xfrm>
            <a:off x="666750" y="4894718"/>
            <a:ext cx="7791450" cy="73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528406" y="48947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6801278" y="48947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056372" y="507835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ID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28406" y="506678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SubNet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06873" y="50783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Host ID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66750" y="3296886"/>
            <a:ext cx="4202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383191" y="294468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“Public” Network Mask(</a:t>
            </a:r>
            <a:r>
              <a:rPr lang="en-US" sz="1600" i="1" dirty="0" smtClean="0">
                <a:solidFill>
                  <a:srgbClr val="000099"/>
                </a:solidFill>
              </a:rPr>
              <a:t>24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6349" y="3429263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“Site” Subnet Mask (</a:t>
            </a:r>
            <a:r>
              <a:rPr lang="en-US" sz="1600" i="1" dirty="0" smtClean="0">
                <a:solidFill>
                  <a:srgbClr val="000099"/>
                </a:solidFill>
              </a:rPr>
              <a:t>27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666750" y="4149730"/>
            <a:ext cx="7761288" cy="50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66750" y="3766786"/>
            <a:ext cx="6110716" cy="8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280320" y="3836500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Host Mask (</a:t>
            </a:r>
            <a:r>
              <a:rPr lang="en-US" sz="1600" i="1" dirty="0" smtClean="0">
                <a:solidFill>
                  <a:srgbClr val="000099"/>
                </a:solidFill>
              </a:rPr>
              <a:t>32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6237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0</a:t>
            </a:r>
            <a:endParaRPr lang="en-US" sz="16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95818" y="457835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24</a:t>
            </a:r>
            <a:endParaRPr lang="en-US" sz="16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57649" y="457835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27</a:t>
            </a:r>
            <a:endParaRPr 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8125626" y="460432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31</a:t>
            </a:r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86349" y="590226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Assigned to Site</a:t>
            </a:r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4925677" y="5921713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846895" y="5902268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5" idx="0"/>
          </p:cNvCxnSpPr>
          <p:nvPr/>
        </p:nvCxnSpPr>
        <p:spPr bwMode="auto">
          <a:xfrm flipV="1">
            <a:off x="2719270" y="5721015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90285" y="56856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7468285" y="56856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39045"/>
              </p:ext>
            </p:extLst>
          </p:nvPr>
        </p:nvGraphicFramePr>
        <p:xfrm>
          <a:off x="6239221" y="1408538"/>
          <a:ext cx="2218979" cy="206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47"/>
                <a:gridCol w="1417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Subnet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Prefix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192.168.42.0/27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192.168.42.32/27</a:t>
                      </a:r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192.168.42.64/27</a:t>
                      </a:r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192.168.42.128/27</a:t>
                      </a:r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192.168.42.224/27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6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IP Addressing: Hierarchical Structure</a:t>
            </a:r>
            <a:br>
              <a:rPr lang="en-US" sz="3200" dirty="0" smtClean="0"/>
            </a:br>
            <a:r>
              <a:rPr lang="en-US" sz="2400" dirty="0" smtClean="0"/>
              <a:t>Example: 128.235.0.0/16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33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 bwMode="auto">
          <a:xfrm>
            <a:off x="666750" y="4958218"/>
            <a:ext cx="7791450" cy="736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4778774" y="49582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6801278" y="4958218"/>
            <a:ext cx="1587" cy="73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056372" y="514185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Network ID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7747" y="51418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SubNet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06873" y="51418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Host ID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66750" y="3360386"/>
            <a:ext cx="4202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383191" y="300818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“Public” Network Mask(</a:t>
            </a:r>
            <a:r>
              <a:rPr lang="en-US" sz="1600" i="1" dirty="0" smtClean="0">
                <a:solidFill>
                  <a:srgbClr val="000099"/>
                </a:solidFill>
              </a:rPr>
              <a:t>16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6349" y="3492763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“Site” Subnet Mask (</a:t>
            </a:r>
            <a:r>
              <a:rPr lang="en-US" sz="1600" i="1" dirty="0" smtClean="0">
                <a:solidFill>
                  <a:srgbClr val="000099"/>
                </a:solidFill>
              </a:rPr>
              <a:t>25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666750" y="4213230"/>
            <a:ext cx="7761288" cy="50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66750" y="3830286"/>
            <a:ext cx="6110716" cy="8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280320" y="3900000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99"/>
                </a:solidFill>
              </a:rPr>
              <a:t> Host Mask (</a:t>
            </a:r>
            <a:r>
              <a:rPr lang="en-US" sz="1600" i="1" dirty="0" smtClean="0">
                <a:solidFill>
                  <a:srgbClr val="000099"/>
                </a:solidFill>
              </a:rPr>
              <a:t>32</a:t>
            </a:r>
            <a:r>
              <a:rPr lang="en-US" sz="1600" dirty="0" smtClean="0">
                <a:solidFill>
                  <a:srgbClr val="000099"/>
                </a:solidFill>
              </a:rPr>
              <a:t> bits)</a:t>
            </a:r>
            <a:endParaRPr lang="en-US" sz="1600" dirty="0">
              <a:solidFill>
                <a:srgbClr val="00009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687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0</a:t>
            </a:r>
            <a:endParaRPr lang="en-US" sz="16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52539" y="462367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16</a:t>
            </a:r>
            <a:endParaRPr lang="en-US" sz="16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57649" y="464185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25</a:t>
            </a:r>
            <a:endParaRPr 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8125626" y="466782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31</a:t>
            </a:r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86349" y="596576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Assigned to Site</a:t>
            </a:r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4925677" y="5985213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846895" y="5965768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Allocated by Site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5" idx="0"/>
          </p:cNvCxnSpPr>
          <p:nvPr/>
        </p:nvCxnSpPr>
        <p:spPr bwMode="auto">
          <a:xfrm flipV="1">
            <a:off x="2719270" y="5784515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90285" y="57491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7468285" y="5749134"/>
            <a:ext cx="90754" cy="18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952"/>
              </p:ext>
            </p:extLst>
          </p:nvPr>
        </p:nvGraphicFramePr>
        <p:xfrm>
          <a:off x="6246801" y="1196162"/>
          <a:ext cx="2218979" cy="206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47"/>
                <a:gridCol w="1417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Subnet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Prefix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128.235.0.0/25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128.235.0.128/25</a:t>
                      </a:r>
                      <a:endParaRPr lang="en-US" sz="1200" dirty="0" smtClean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128.235.1.0/25</a:t>
                      </a:r>
                      <a:endParaRPr lang="en-US" sz="1200" dirty="0" smtClean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128.235.1.128/25</a:t>
                      </a:r>
                      <a:endParaRPr lang="en-US" sz="1200" dirty="0" smtClean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981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128.236.255.128/25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1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Allocation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34</a:t>
            </a:fld>
            <a:endParaRPr lang="en-US" altLang="x-none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1940" y="1371600"/>
            <a:ext cx="9302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IANA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0340" y="2286000"/>
            <a:ext cx="12350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AfriNIC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56740" y="2286000"/>
            <a:ext cx="11334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APNIC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33140" y="2286000"/>
            <a:ext cx="9302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ARIN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57140" y="2286000"/>
            <a:ext cx="13366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LACNIC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09740" y="2286000"/>
            <a:ext cx="895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RIPE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94940" y="14478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http://www.iana.org/assignments/ipv4-address-space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1494740" y="1828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561540" y="182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561540" y="1828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561540" y="18288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637740" y="1828800"/>
            <a:ext cx="457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6654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234056" y="3408719"/>
            <a:ext cx="689983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/>
              <a:t>Allocate blocks to  Tier 1 ISPs and Large Organizations</a:t>
            </a:r>
            <a:endParaRPr lang="en-US" sz="2000" b="1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800306" y="38906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951940" y="4534465"/>
            <a:ext cx="3758401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Allocate sub-blocks to Tier2 SPs</a:t>
            </a:r>
            <a:endParaRPr lang="en-US" b="1" dirty="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800305" y="496193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988184" y="5560438"/>
            <a:ext cx="1685911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/>
              <a:t>Your </a:t>
            </a:r>
            <a:r>
              <a:rPr lang="en-US" sz="1600" b="1" smtClean="0"/>
              <a:t>computer </a:t>
            </a:r>
          </a:p>
          <a:p>
            <a:r>
              <a:rPr lang="en-US" sz="1600" b="1" dirty="0" smtClean="0"/>
              <a:t>or Gateway</a:t>
            </a:r>
            <a:endParaRPr lang="en-US" sz="1600" b="1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1069524" y="3048000"/>
            <a:ext cx="17253" cy="2962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0" y="3567499"/>
            <a:ext cx="1133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Prefixes</a:t>
            </a:r>
          </a:p>
          <a:p>
            <a:r>
              <a:rPr lang="en-US" dirty="0" smtClean="0"/>
              <a:t>Increase</a:t>
            </a:r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</a:p>
          <a:p>
            <a:r>
              <a:rPr lang="en-US" dirty="0" smtClean="0"/>
              <a:t>depth</a:t>
            </a:r>
          </a:p>
          <a:p>
            <a:r>
              <a:rPr lang="en-US" dirty="0" smtClean="0"/>
              <a:t>of </a:t>
            </a:r>
          </a:p>
          <a:p>
            <a:r>
              <a:rPr lang="en-US" dirty="0" smtClean="0"/>
              <a:t>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572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IP addresses: how to get one?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Q: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how does </a:t>
            </a:r>
            <a:r>
              <a:rPr lang="en-US" altLang="x-none" i="1">
                <a:ea typeface="ＭＳ Ｐゴシック" charset="-128"/>
                <a:cs typeface="ＭＳ Ｐゴシック" charset="-128"/>
              </a:rPr>
              <a:t>network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get subnet part of IP addr?</a:t>
            </a:r>
          </a:p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A: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gets allocated portion of its provider ISP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s address space</a:t>
            </a:r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99"/>
                </a:solidFill>
              </a:rPr>
              <a:t>ISP's block          </a:t>
            </a:r>
            <a:r>
              <a:rPr lang="en-US" altLang="x-none" sz="1800" u="sng">
                <a:solidFill>
                  <a:srgbClr val="000099"/>
                </a:solidFill>
              </a:rPr>
              <a:t>11001000  00010111  00010000</a:t>
            </a:r>
            <a:r>
              <a:rPr lang="en-US" altLang="x-none" sz="1800">
                <a:solidFill>
                  <a:srgbClr val="000099"/>
                </a:solidFill>
              </a:rPr>
              <a:t>  00000000    200.23.16.0/20</a:t>
            </a:r>
            <a:r>
              <a:rPr lang="en-US" altLang="x-none" sz="1800">
                <a:solidFill>
                  <a:schemeClr val="accent2"/>
                </a:solidFill>
              </a:rPr>
              <a:t> </a:t>
            </a:r>
          </a:p>
          <a:p>
            <a:endParaRPr lang="en-US" altLang="x-none" sz="1800"/>
          </a:p>
          <a:p>
            <a:r>
              <a:rPr lang="en-US" altLang="x-none" sz="1800"/>
              <a:t>Organization 0    </a:t>
            </a:r>
            <a:r>
              <a:rPr lang="en-US" altLang="x-none" sz="1800" u="sng"/>
              <a:t>11001000  00010111  0001000</a:t>
            </a:r>
            <a:r>
              <a:rPr lang="en-US" altLang="x-none" sz="1800"/>
              <a:t>0  00000000    200.23.16.0/23 </a:t>
            </a:r>
          </a:p>
          <a:p>
            <a:r>
              <a:rPr lang="en-US" altLang="x-none" sz="1800"/>
              <a:t>Organization 1    </a:t>
            </a:r>
            <a:r>
              <a:rPr lang="en-US" altLang="x-none" sz="1800" u="sng"/>
              <a:t>11001000  00010111  0001001</a:t>
            </a:r>
            <a:r>
              <a:rPr lang="en-US" altLang="x-none" sz="1800"/>
              <a:t>0  00000000    200.23.18.0/23 </a:t>
            </a:r>
          </a:p>
          <a:p>
            <a:r>
              <a:rPr lang="en-US" altLang="x-none" sz="1800"/>
              <a:t>Organization 2    </a:t>
            </a:r>
            <a:r>
              <a:rPr lang="en-US" altLang="x-none" sz="1800" u="sng"/>
              <a:t>11001000  00010111  0001010</a:t>
            </a:r>
            <a:r>
              <a:rPr lang="en-US" altLang="x-none" sz="1800"/>
              <a:t>0  00000000    200.23.20.0/23 </a:t>
            </a:r>
          </a:p>
          <a:p>
            <a:r>
              <a:rPr lang="en-US" altLang="x-none" sz="1800"/>
              <a:t>   ...                                          …..                                   ….                ….</a:t>
            </a:r>
          </a:p>
          <a:p>
            <a:r>
              <a:rPr lang="en-US" altLang="x-none" sz="1800"/>
              <a:t>Organization 7    </a:t>
            </a:r>
            <a:r>
              <a:rPr lang="en-US" altLang="x-none" sz="1800" u="sng"/>
              <a:t>11001000  00010111  0001111</a:t>
            </a:r>
            <a:r>
              <a:rPr lang="en-US" altLang="x-none" sz="1800"/>
              <a:t>0  00000000    200.23.30.0/23</a:t>
            </a:r>
            <a:r>
              <a:rPr lang="en-US" altLang="x-none">
                <a:latin typeface="Times New Roman" charset="0"/>
              </a:rPr>
              <a:t> </a:t>
            </a:r>
          </a:p>
          <a:p>
            <a:endParaRPr lang="en-US" altLang="x-none" sz="1800">
              <a:latin typeface="Comic Sans MS" charset="0"/>
            </a:endParaRP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62F8FCB6-F54B-924F-B40C-3424B226C2F7}" type="slidenum">
              <a:rPr lang="en-US" altLang="x-none" sz="1200">
                <a:latin typeface="Tahoma" charset="0"/>
              </a:rPr>
              <a:pPr/>
              <a:t>35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831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6774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8316913" cy="985837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Hierarchical addressing: route aggregation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9330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Text Box 8"/>
          <p:cNvSpPr txBox="1">
            <a:spLocks noChangeArrowheads="1"/>
          </p:cNvSpPr>
          <p:nvPr/>
        </p:nvSpPr>
        <p:spPr bwMode="auto">
          <a:xfrm>
            <a:off x="5407025" y="3294063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/>
              <a:t>“</a:t>
            </a:r>
            <a:r>
              <a:rPr lang="en-US" altLang="ja-JP" sz="1400"/>
              <a:t>Send me anything</a:t>
            </a:r>
          </a:p>
          <a:p>
            <a:r>
              <a:rPr lang="en-US" altLang="x-none" sz="1400"/>
              <a:t>with addresses </a:t>
            </a:r>
          </a:p>
          <a:p>
            <a:r>
              <a:rPr lang="en-US" altLang="x-none" sz="1400"/>
              <a:t>beginning </a:t>
            </a:r>
          </a:p>
          <a:p>
            <a:r>
              <a:rPr lang="en-US" altLang="x-none" sz="1400"/>
              <a:t>200.23.16.0/20</a:t>
            </a:r>
            <a:r>
              <a:rPr lang="ja-JP" altLang="en-US" sz="1400"/>
              <a:t>”</a:t>
            </a:r>
            <a:endParaRPr lang="en-US" altLang="x-none" sz="1400"/>
          </a:p>
        </p:txBody>
      </p:sp>
      <p:grpSp>
        <p:nvGrpSpPr>
          <p:cNvPr id="99336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99372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3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200.23.16.0/23</a:t>
              </a:r>
              <a:endParaRPr lang="en-US" altLang="x-none" sz="1800"/>
            </a:p>
          </p:txBody>
        </p:sp>
      </p:grpSp>
      <p:grpSp>
        <p:nvGrpSpPr>
          <p:cNvPr id="99337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99370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1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200.23.18.0/23</a:t>
              </a:r>
              <a:endParaRPr lang="en-US" altLang="x-none" sz="1800"/>
            </a:p>
          </p:txBody>
        </p:sp>
      </p:grpSp>
      <p:grpSp>
        <p:nvGrpSpPr>
          <p:cNvPr id="99338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99368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9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200.23.30.0/23</a:t>
              </a:r>
              <a:endParaRPr lang="en-US" altLang="x-none" sz="1800"/>
            </a:p>
          </p:txBody>
        </p:sp>
      </p:grpSp>
      <p:sp>
        <p:nvSpPr>
          <p:cNvPr id="99339" name="Text Box 18"/>
          <p:cNvSpPr txBox="1">
            <a:spLocks noChangeArrowheads="1"/>
          </p:cNvSpPr>
          <p:nvPr/>
        </p:nvSpPr>
        <p:spPr bwMode="auto">
          <a:xfrm>
            <a:off x="3606800" y="399891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Fly-By-Night-ISP</a:t>
            </a:r>
            <a:endParaRPr lang="en-US" altLang="x-none" sz="1800"/>
          </a:p>
        </p:txBody>
      </p:sp>
      <p:sp>
        <p:nvSpPr>
          <p:cNvPr id="99340" name="Freeform 19"/>
          <p:cNvSpPr>
            <a:spLocks/>
          </p:cNvSpPr>
          <p:nvPr/>
        </p:nvSpPr>
        <p:spPr bwMode="auto">
          <a:xfrm>
            <a:off x="7169150" y="3095625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Text Box 20"/>
          <p:cNvSpPr txBox="1">
            <a:spLocks noChangeArrowheads="1"/>
          </p:cNvSpPr>
          <p:nvPr/>
        </p:nvSpPr>
        <p:spPr bwMode="auto">
          <a:xfrm>
            <a:off x="758825" y="25034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0</a:t>
            </a:r>
          </a:p>
        </p:txBody>
      </p:sp>
      <p:sp>
        <p:nvSpPr>
          <p:cNvPr id="99342" name="Text Box 21"/>
          <p:cNvSpPr txBox="1">
            <a:spLocks noChangeArrowheads="1"/>
          </p:cNvSpPr>
          <p:nvPr/>
        </p:nvSpPr>
        <p:spPr bwMode="auto">
          <a:xfrm>
            <a:off x="787400" y="45132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7</a:t>
            </a:r>
          </a:p>
        </p:txBody>
      </p:sp>
      <p:sp>
        <p:nvSpPr>
          <p:cNvPr id="99343" name="Text Box 22"/>
          <p:cNvSpPr txBox="1">
            <a:spLocks noChangeArrowheads="1"/>
          </p:cNvSpPr>
          <p:nvPr/>
        </p:nvSpPr>
        <p:spPr bwMode="auto">
          <a:xfrm>
            <a:off x="7407275" y="432276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Internet</a:t>
            </a:r>
          </a:p>
        </p:txBody>
      </p:sp>
      <p:sp>
        <p:nvSpPr>
          <p:cNvPr id="99344" name="Text Box 23"/>
          <p:cNvSpPr txBox="1">
            <a:spLocks noChangeArrowheads="1"/>
          </p:cNvSpPr>
          <p:nvPr/>
        </p:nvSpPr>
        <p:spPr bwMode="auto">
          <a:xfrm>
            <a:off x="768350" y="31511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1</a:t>
            </a:r>
          </a:p>
        </p:txBody>
      </p:sp>
      <p:sp>
        <p:nvSpPr>
          <p:cNvPr id="99345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5"/>
          <p:cNvSpPr txBox="1">
            <a:spLocks noChangeArrowheads="1"/>
          </p:cNvSpPr>
          <p:nvPr/>
        </p:nvSpPr>
        <p:spPr bwMode="auto">
          <a:xfrm>
            <a:off x="3816350" y="525621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ISPs-R-Us</a:t>
            </a:r>
            <a:endParaRPr lang="en-US" altLang="x-none" sz="1800"/>
          </a:p>
        </p:txBody>
      </p:sp>
      <p:sp>
        <p:nvSpPr>
          <p:cNvPr id="99347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Text Box 30"/>
          <p:cNvSpPr txBox="1">
            <a:spLocks noChangeArrowheads="1"/>
          </p:cNvSpPr>
          <p:nvPr/>
        </p:nvSpPr>
        <p:spPr bwMode="auto">
          <a:xfrm>
            <a:off x="5530850" y="5151438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/>
              <a:t>“</a:t>
            </a:r>
            <a:r>
              <a:rPr lang="en-US" altLang="ja-JP" sz="1400"/>
              <a:t>Send me anything</a:t>
            </a:r>
          </a:p>
          <a:p>
            <a:r>
              <a:rPr lang="en-US" altLang="x-none" sz="1400"/>
              <a:t>with addresses </a:t>
            </a:r>
          </a:p>
          <a:p>
            <a:r>
              <a:rPr lang="en-US" altLang="x-none" sz="1400"/>
              <a:t>beginning </a:t>
            </a:r>
          </a:p>
          <a:p>
            <a:r>
              <a:rPr lang="en-US" altLang="x-none" sz="1400"/>
              <a:t>199.31.0.0/16</a:t>
            </a:r>
            <a:r>
              <a:rPr lang="ja-JP" altLang="en-US" sz="1400"/>
              <a:t>”</a:t>
            </a:r>
            <a:endParaRPr lang="en-US" altLang="x-none" sz="1400"/>
          </a:p>
        </p:txBody>
      </p:sp>
      <p:grpSp>
        <p:nvGrpSpPr>
          <p:cNvPr id="99352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9936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7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200.23.20.0/23</a:t>
              </a:r>
              <a:endParaRPr lang="en-US" altLang="x-none" sz="1800"/>
            </a:p>
          </p:txBody>
        </p:sp>
      </p:grpSp>
      <p:sp>
        <p:nvSpPr>
          <p:cNvPr id="99353" name="Text Box 34"/>
          <p:cNvSpPr txBox="1">
            <a:spLocks noChangeArrowheads="1"/>
          </p:cNvSpPr>
          <p:nvPr/>
        </p:nvSpPr>
        <p:spPr bwMode="auto">
          <a:xfrm>
            <a:off x="787400" y="37417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2</a:t>
            </a:r>
          </a:p>
        </p:txBody>
      </p:sp>
      <p:grpSp>
        <p:nvGrpSpPr>
          <p:cNvPr id="99354" name="Group 35"/>
          <p:cNvGrpSpPr>
            <a:grpSpLocks/>
          </p:cNvGrpSpPr>
          <p:nvPr/>
        </p:nvGrpSpPr>
        <p:grpSpPr bwMode="auto">
          <a:xfrm>
            <a:off x="2155825" y="4198938"/>
            <a:ext cx="257175" cy="663575"/>
            <a:chOff x="870" y="2941"/>
            <a:chExt cx="162" cy="418"/>
          </a:xfrm>
        </p:grpSpPr>
        <p:sp>
          <p:nvSpPr>
            <p:cNvPr id="99363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99364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99365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</p:grpSp>
      <p:grpSp>
        <p:nvGrpSpPr>
          <p:cNvPr id="99355" name="Group 39"/>
          <p:cNvGrpSpPr>
            <a:grpSpLocks/>
          </p:cNvGrpSpPr>
          <p:nvPr/>
        </p:nvGrpSpPr>
        <p:grpSpPr bwMode="auto">
          <a:xfrm>
            <a:off x="3184525" y="3903663"/>
            <a:ext cx="257175" cy="663575"/>
            <a:chOff x="870" y="2941"/>
            <a:chExt cx="162" cy="418"/>
          </a:xfrm>
        </p:grpSpPr>
        <p:sp>
          <p:nvSpPr>
            <p:cNvPr id="99360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99361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99362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</p:grpSp>
      <p:sp>
        <p:nvSpPr>
          <p:cNvPr id="99356" name="Text Box 43"/>
          <p:cNvSpPr txBox="1">
            <a:spLocks noChangeArrowheads="1"/>
          </p:cNvSpPr>
          <p:nvPr/>
        </p:nvSpPr>
        <p:spPr bwMode="auto">
          <a:xfrm>
            <a:off x="566738" y="1357313"/>
            <a:ext cx="8107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Gill Sans MT" charset="0"/>
              </a:rPr>
              <a:t>hierarchical addressing allows efficient advertisement of routing </a:t>
            </a:r>
          </a:p>
          <a:p>
            <a:r>
              <a:rPr lang="en-US" altLang="x-none">
                <a:latin typeface="Gill Sans MT" charset="0"/>
              </a:rPr>
              <a:t>information:</a:t>
            </a:r>
          </a:p>
        </p:txBody>
      </p:sp>
      <p:pic>
        <p:nvPicPr>
          <p:cNvPr id="99357" name="Picture 4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AB73CF4-55CF-0E41-B5AA-87DC1A1B1853}" type="slidenum">
              <a:rPr lang="en-US" altLang="x-none" sz="1200">
                <a:latin typeface="Tahoma" charset="0"/>
              </a:rPr>
              <a:pPr/>
              <a:t>36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93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0990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reeform 45"/>
          <p:cNvSpPr>
            <a:spLocks/>
          </p:cNvSpPr>
          <p:nvPr/>
        </p:nvSpPr>
        <p:spPr bwMode="auto">
          <a:xfrm>
            <a:off x="7180263" y="3084513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671513" y="1463675"/>
            <a:ext cx="686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Gill Sans MT" charset="0"/>
              </a:rPr>
              <a:t>ISPs-R-Us has a more specific route to Organization 1</a:t>
            </a:r>
          </a:p>
        </p:txBody>
      </p:sp>
      <p:sp>
        <p:nvSpPr>
          <p:cNvPr id="100355" name="Freeform 4"/>
          <p:cNvSpPr>
            <a:spLocks/>
          </p:cNvSpPr>
          <p:nvPr/>
        </p:nvSpPr>
        <p:spPr bwMode="auto">
          <a:xfrm>
            <a:off x="5175250" y="41148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 flipV="1">
            <a:off x="2832100" y="439102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 flipV="1">
            <a:off x="3194050" y="5667375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2927350" y="298132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Freeform 8"/>
          <p:cNvSpPr>
            <a:spLocks/>
          </p:cNvSpPr>
          <p:nvPr/>
        </p:nvSpPr>
        <p:spPr bwMode="auto">
          <a:xfrm>
            <a:off x="3573463" y="35607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5407025" y="3287713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/>
              <a:t>“</a:t>
            </a:r>
            <a:r>
              <a:rPr lang="en-US" altLang="ja-JP" sz="1400"/>
              <a:t>Send me anything</a:t>
            </a:r>
          </a:p>
          <a:p>
            <a:r>
              <a:rPr lang="en-US" altLang="x-none" sz="1400"/>
              <a:t>with addresses </a:t>
            </a:r>
          </a:p>
          <a:p>
            <a:r>
              <a:rPr lang="en-US" altLang="x-none" sz="1400"/>
              <a:t>beginning </a:t>
            </a:r>
          </a:p>
          <a:p>
            <a:r>
              <a:rPr lang="en-US" altLang="x-none" sz="1400" u="sng">
                <a:solidFill>
                  <a:srgbClr val="CC0000"/>
                </a:solidFill>
              </a:rPr>
              <a:t>200.23.16.0/20</a:t>
            </a:r>
            <a:r>
              <a:rPr lang="ja-JP" altLang="en-US" sz="1400"/>
              <a:t>”</a:t>
            </a:r>
            <a:endParaRPr lang="en-US" altLang="x-none" sz="1400"/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758825" y="2754313"/>
            <a:ext cx="2338388" cy="404812"/>
            <a:chOff x="1004" y="1639"/>
            <a:chExt cx="1473" cy="255"/>
          </a:xfrm>
        </p:grpSpPr>
        <p:sp>
          <p:nvSpPr>
            <p:cNvPr id="100396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7" name="Text Box 12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200.23.16.0/23</a:t>
              </a:r>
              <a:endParaRPr lang="en-US" altLang="x-none" sz="1800"/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968375" y="5830888"/>
            <a:ext cx="2338388" cy="404812"/>
            <a:chOff x="1004" y="1639"/>
            <a:chExt cx="1473" cy="255"/>
          </a:xfrm>
        </p:grpSpPr>
        <p:sp>
          <p:nvSpPr>
            <p:cNvPr id="100394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Text Box 15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200.23.18.0/23</a:t>
              </a:r>
              <a:endParaRPr lang="en-US" altLang="x-none" sz="1800"/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701675" y="4764088"/>
            <a:ext cx="2338388" cy="404812"/>
            <a:chOff x="1004" y="1639"/>
            <a:chExt cx="1473" cy="255"/>
          </a:xfrm>
        </p:grpSpPr>
        <p:sp>
          <p:nvSpPr>
            <p:cNvPr id="100392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Text Box 18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200.23.30.0/23</a:t>
              </a:r>
              <a:endParaRPr lang="en-US" altLang="x-none" sz="1800"/>
            </a:p>
          </p:txBody>
        </p:sp>
      </p:grpSp>
      <p:sp>
        <p:nvSpPr>
          <p:cNvPr id="100364" name="Text Box 19"/>
          <p:cNvSpPr txBox="1">
            <a:spLocks noChangeArrowheads="1"/>
          </p:cNvSpPr>
          <p:nvPr/>
        </p:nvSpPr>
        <p:spPr bwMode="auto">
          <a:xfrm>
            <a:off x="3606800" y="399256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Fly-By-Night-ISP</a:t>
            </a:r>
            <a:endParaRPr lang="en-US" altLang="x-none" sz="1800"/>
          </a:p>
        </p:txBody>
      </p:sp>
      <p:sp>
        <p:nvSpPr>
          <p:cNvPr id="100365" name="Text Box 21"/>
          <p:cNvSpPr txBox="1">
            <a:spLocks noChangeArrowheads="1"/>
          </p:cNvSpPr>
          <p:nvPr/>
        </p:nvSpPr>
        <p:spPr bwMode="auto">
          <a:xfrm>
            <a:off x="758825" y="24971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0</a:t>
            </a:r>
          </a:p>
        </p:txBody>
      </p:sp>
      <p:sp>
        <p:nvSpPr>
          <p:cNvPr id="100366" name="Text Box 22"/>
          <p:cNvSpPr txBox="1">
            <a:spLocks noChangeArrowheads="1"/>
          </p:cNvSpPr>
          <p:nvPr/>
        </p:nvSpPr>
        <p:spPr bwMode="auto">
          <a:xfrm>
            <a:off x="787400" y="450691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7</a:t>
            </a:r>
          </a:p>
        </p:txBody>
      </p:sp>
      <p:sp>
        <p:nvSpPr>
          <p:cNvPr id="100367" name="Text Box 23"/>
          <p:cNvSpPr txBox="1">
            <a:spLocks noChangeArrowheads="1"/>
          </p:cNvSpPr>
          <p:nvPr/>
        </p:nvSpPr>
        <p:spPr bwMode="auto">
          <a:xfrm>
            <a:off x="7407275" y="431641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Internet</a:t>
            </a:r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949325" y="56308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1</a:t>
            </a:r>
          </a:p>
        </p:txBody>
      </p:sp>
      <p:sp>
        <p:nvSpPr>
          <p:cNvPr id="100369" name="Freeform 25"/>
          <p:cNvSpPr>
            <a:spLocks/>
          </p:cNvSpPr>
          <p:nvPr/>
        </p:nvSpPr>
        <p:spPr bwMode="auto">
          <a:xfrm>
            <a:off x="3516313" y="48752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3816350" y="524986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ISPs-R-Us</a:t>
            </a:r>
            <a:endParaRPr lang="en-US" altLang="x-none" sz="1800"/>
          </a:p>
        </p:txBody>
      </p:sp>
      <p:sp>
        <p:nvSpPr>
          <p:cNvPr id="100371" name="Freeform 27"/>
          <p:cNvSpPr>
            <a:spLocks/>
          </p:cNvSpPr>
          <p:nvPr/>
        </p:nvSpPr>
        <p:spPr bwMode="auto">
          <a:xfrm flipV="1">
            <a:off x="5241925" y="48958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Line 28"/>
          <p:cNvSpPr>
            <a:spLocks noChangeShapeType="1"/>
          </p:cNvSpPr>
          <p:nvPr/>
        </p:nvSpPr>
        <p:spPr bwMode="auto">
          <a:xfrm>
            <a:off x="3032125" y="543877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V="1">
            <a:off x="2879725" y="550545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 flipV="1">
            <a:off x="3317875" y="575310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Text Box 31"/>
          <p:cNvSpPr txBox="1">
            <a:spLocks noChangeArrowheads="1"/>
          </p:cNvSpPr>
          <p:nvPr/>
        </p:nvSpPr>
        <p:spPr bwMode="auto">
          <a:xfrm>
            <a:off x="5530850" y="5145088"/>
            <a:ext cx="20843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/>
              <a:t>“</a:t>
            </a:r>
            <a:r>
              <a:rPr lang="en-US" altLang="ja-JP" sz="1400"/>
              <a:t>Send me anything</a:t>
            </a:r>
          </a:p>
          <a:p>
            <a:r>
              <a:rPr lang="en-US" altLang="x-none" sz="1400"/>
              <a:t>with addresses </a:t>
            </a:r>
          </a:p>
          <a:p>
            <a:r>
              <a:rPr lang="en-US" altLang="x-none" sz="1400"/>
              <a:t>beginning 199.31.0.0/16</a:t>
            </a:r>
          </a:p>
          <a:p>
            <a:r>
              <a:rPr lang="en-US" altLang="x-none" sz="1400"/>
              <a:t>or </a:t>
            </a:r>
            <a:r>
              <a:rPr lang="en-US" altLang="x-none" sz="1400" u="sng">
                <a:solidFill>
                  <a:srgbClr val="CC0000"/>
                </a:solidFill>
              </a:rPr>
              <a:t>200.23.18.0/23</a:t>
            </a:r>
            <a:r>
              <a:rPr lang="ja-JP" altLang="en-US" sz="1400"/>
              <a:t>”</a:t>
            </a:r>
            <a:endParaRPr lang="en-US" altLang="x-none" sz="1400"/>
          </a:p>
        </p:txBody>
      </p:sp>
      <p:grpSp>
        <p:nvGrpSpPr>
          <p:cNvPr id="100376" name="Group 32"/>
          <p:cNvGrpSpPr>
            <a:grpSpLocks/>
          </p:cNvGrpSpPr>
          <p:nvPr/>
        </p:nvGrpSpPr>
        <p:grpSpPr bwMode="auto">
          <a:xfrm>
            <a:off x="806450" y="3935413"/>
            <a:ext cx="2338388" cy="404812"/>
            <a:chOff x="1004" y="1639"/>
            <a:chExt cx="1473" cy="255"/>
          </a:xfrm>
        </p:grpSpPr>
        <p:sp>
          <p:nvSpPr>
            <p:cNvPr id="100390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Text Box 3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200.23.20.0/23</a:t>
              </a:r>
              <a:endParaRPr lang="en-US" altLang="x-none" sz="1800"/>
            </a:p>
          </p:txBody>
        </p:sp>
      </p:grpSp>
      <p:sp>
        <p:nvSpPr>
          <p:cNvPr id="100377" name="Text Box 35"/>
          <p:cNvSpPr txBox="1">
            <a:spLocks noChangeArrowheads="1"/>
          </p:cNvSpPr>
          <p:nvPr/>
        </p:nvSpPr>
        <p:spPr bwMode="auto">
          <a:xfrm>
            <a:off x="787400" y="37353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Organization 2</a:t>
            </a:r>
          </a:p>
        </p:txBody>
      </p:sp>
      <p:grpSp>
        <p:nvGrpSpPr>
          <p:cNvPr id="100378" name="Group 36"/>
          <p:cNvGrpSpPr>
            <a:grpSpLocks/>
          </p:cNvGrpSpPr>
          <p:nvPr/>
        </p:nvGrpSpPr>
        <p:grpSpPr bwMode="auto">
          <a:xfrm>
            <a:off x="2155825" y="4192588"/>
            <a:ext cx="257175" cy="663575"/>
            <a:chOff x="870" y="2941"/>
            <a:chExt cx="162" cy="418"/>
          </a:xfrm>
        </p:grpSpPr>
        <p:sp>
          <p:nvSpPr>
            <p:cNvPr id="100387" name="Text Box 37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8" name="Text Box 38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9" name="Text Box 39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</p:grpSp>
      <p:grpSp>
        <p:nvGrpSpPr>
          <p:cNvPr id="100379" name="Group 40"/>
          <p:cNvGrpSpPr>
            <a:grpSpLocks/>
          </p:cNvGrpSpPr>
          <p:nvPr/>
        </p:nvGrpSpPr>
        <p:grpSpPr bwMode="auto">
          <a:xfrm>
            <a:off x="3184525" y="3897313"/>
            <a:ext cx="257175" cy="663575"/>
            <a:chOff x="870" y="2941"/>
            <a:chExt cx="162" cy="418"/>
          </a:xfrm>
        </p:grpSpPr>
        <p:sp>
          <p:nvSpPr>
            <p:cNvPr id="100384" name="Text Box 41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5" name="Text Box 42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  <p:sp>
          <p:nvSpPr>
            <p:cNvPr id="100386" name="Text Box 43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b="1"/>
                <a:t>.</a:t>
              </a:r>
              <a:endParaRPr lang="en-US" altLang="x-none" sz="2000"/>
            </a:p>
          </p:txBody>
        </p:sp>
      </p:grpSp>
      <p:pic>
        <p:nvPicPr>
          <p:cNvPr id="100380" name="Picture 4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41300"/>
            <a:ext cx="8462963" cy="931863"/>
          </a:xfrm>
        </p:spPr>
        <p:txBody>
          <a:bodyPr/>
          <a:lstStyle/>
          <a:p>
            <a:pPr>
              <a:defRPr/>
            </a:pPr>
            <a:r>
              <a:rPr lang="en-US" sz="3400">
                <a:cs typeface="+mj-cs"/>
              </a:rPr>
              <a:t>Hierarchical addressing: more specific routes</a:t>
            </a:r>
          </a:p>
        </p:txBody>
      </p:sp>
      <p:sp>
        <p:nvSpPr>
          <p:cNvPr id="1003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15E12F4-9D98-9341-B511-CF958C0E7B2A}" type="slidenum">
              <a:rPr lang="en-US" altLang="x-none" sz="1200">
                <a:latin typeface="Tahoma" charset="0"/>
              </a:rPr>
              <a:pPr/>
              <a:t>37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03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76933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001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IP addressing: the last word...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Q:</a:t>
            </a:r>
            <a:r>
              <a:rPr lang="en-US"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A:</a:t>
            </a:r>
            <a:r>
              <a:rPr lang="en-US">
                <a:solidFill>
                  <a:srgbClr val="FF0000"/>
                </a:solidFill>
                <a:cs typeface="+mn-cs"/>
              </a:rPr>
              <a:t> </a:t>
            </a:r>
            <a:r>
              <a:rPr lang="en-US">
                <a:solidFill>
                  <a:srgbClr val="000099"/>
                </a:solidFill>
                <a:cs typeface="+mn-cs"/>
              </a:rPr>
              <a:t>ICANN</a:t>
            </a:r>
            <a:r>
              <a:rPr lang="en-US">
                <a:cs typeface="+mn-cs"/>
              </a:rPr>
              <a:t>: </a:t>
            </a:r>
            <a:r>
              <a:rPr lang="en-US">
                <a:solidFill>
                  <a:srgbClr val="000099"/>
                </a:solidFill>
                <a:cs typeface="+mn-cs"/>
              </a:rPr>
              <a:t>I</a:t>
            </a:r>
            <a:r>
              <a:rPr lang="en-US">
                <a:cs typeface="+mn-cs"/>
              </a:rPr>
              <a:t>nternet </a:t>
            </a:r>
            <a:r>
              <a:rPr lang="en-US">
                <a:solidFill>
                  <a:srgbClr val="000099"/>
                </a:solidFill>
                <a:cs typeface="+mn-cs"/>
              </a:rPr>
              <a:t>C</a:t>
            </a:r>
            <a:r>
              <a:rPr lang="en-US">
                <a:cs typeface="+mn-cs"/>
              </a:rPr>
              <a:t>orporation for </a:t>
            </a:r>
            <a:r>
              <a:rPr lang="en-US">
                <a:solidFill>
                  <a:srgbClr val="000099"/>
                </a:solidFill>
                <a:cs typeface="+mn-cs"/>
              </a:rPr>
              <a:t>A</a:t>
            </a:r>
            <a:r>
              <a:rPr lang="en-US"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    </a:t>
            </a:r>
            <a:r>
              <a:rPr lang="en-US">
                <a:solidFill>
                  <a:srgbClr val="000099"/>
                </a:solidFill>
                <a:cs typeface="+mn-cs"/>
              </a:rPr>
              <a:t>N</a:t>
            </a:r>
            <a:r>
              <a:rPr lang="en-US">
                <a:cs typeface="+mn-cs"/>
              </a:rPr>
              <a:t>ames and </a:t>
            </a:r>
            <a:r>
              <a:rPr lang="en-US">
                <a:solidFill>
                  <a:srgbClr val="000099"/>
                </a:solidFill>
                <a:cs typeface="+mn-cs"/>
              </a:rPr>
              <a:t>N</a:t>
            </a:r>
            <a:r>
              <a:rPr lang="en-US">
                <a:cs typeface="+mn-cs"/>
              </a:rPr>
              <a:t>umbers http://www.icann.org/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allocates addresses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manages DNS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assigns domain names, resolves disputes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693B9702-3597-7843-A47D-101721F887E1}" type="slidenum">
              <a:rPr lang="en-US" altLang="x-none" sz="1200">
                <a:latin typeface="Tahoma" charset="0"/>
              </a:rPr>
              <a:pPr/>
              <a:t>38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10138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07358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History of IP Address Allocation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9CAA228-9D5A-8046-9FB9-850D8838B0C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4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6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465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65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solidFill>
                  <a:srgbClr val="00CCFF"/>
                </a:solidFill>
              </a:endParaRPr>
            </a:p>
          </p:txBody>
        </p:sp>
      </p:grpSp>
      <p:sp>
        <p:nvSpPr>
          <p:cNvPr id="44037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66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44652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3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7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44650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1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8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44648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9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9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44646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7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4070" name="Picture 1336" descr="car_icon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71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44644" name="Picture 1338" descr="iphone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645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72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446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6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6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639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42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3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4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3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446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6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6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631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34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35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3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3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4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446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6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6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62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2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2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2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2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5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446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6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6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615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8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9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1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1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6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77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446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6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6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607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0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1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0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0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8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445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99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02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03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0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0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9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445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91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94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95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9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9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0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445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83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86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87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8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8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1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445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75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8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9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7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7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2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4456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6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6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6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6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6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3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4455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5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5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59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62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63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6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6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4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4454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4454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4455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44551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54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5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44546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7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6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4454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7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44526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452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4527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52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44088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44494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96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7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44499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52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52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50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44501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52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52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50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0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44504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52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52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505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506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1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51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50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08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09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1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11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1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1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1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1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4451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51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44089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4446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6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4446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9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49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46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4446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9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49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47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7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4447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8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48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47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7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8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48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4447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7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7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8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8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8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8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4448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448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44090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44439" name="Picture 1541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40" name="Picture 1542" descr="laptop_keyboar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1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442" name="Picture 1544" descr="screen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3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4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7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8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9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56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7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8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9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0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1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50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1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2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3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4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5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1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44416" name="Picture 156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17" name="Picture 1566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1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419" name="Picture 1568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2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2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3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2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2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44393" name="Picture 1589" descr="antenna_stylize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94" name="Picture 1590" descr="laptop_keyboar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5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396" name="Picture 1592" descr="screen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7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8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9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0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1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2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03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10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1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2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3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4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5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04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5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6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7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8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9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3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44391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2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94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44368" name="Picture 1616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69" name="Picture 1617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0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371" name="Picture 1619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2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3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4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5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6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7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78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385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6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7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8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9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0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79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0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1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2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3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4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095" name="Picture 1283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Network layer</a:t>
            </a:r>
          </a:p>
        </p:txBody>
      </p:sp>
      <p:sp>
        <p:nvSpPr>
          <p:cNvPr id="440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  <a:cs typeface="ＭＳ Ｐゴシック" charset="-128"/>
              </a:rPr>
              <a:t>transport segment from sending to receiving host 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on sending side encapsulates segments into datagrams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on receiving side, delivers segments to transport layer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network layer protocols in </a:t>
            </a:r>
            <a:r>
              <a:rPr lang="en-US" altLang="x-none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every</a:t>
            </a:r>
            <a:r>
              <a:rPr lang="en-US" altLang="x-none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host, router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router examines header fields in all IP datagrams passing through it</a:t>
            </a:r>
            <a:endParaRPr lang="en-US" altLang="x-none" sz="2000">
              <a:ea typeface="ＭＳ Ｐゴシック" charset="-128"/>
              <a:cs typeface="ＭＳ Ｐゴシック" charset="-128"/>
            </a:endParaRP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9767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44358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59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60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61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62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63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000"/>
                  <a:t>application</a:t>
                </a:r>
              </a:p>
              <a:p>
                <a:pPr algn="ctr"/>
                <a:r>
                  <a:rPr lang="en-US" altLang="x-none" sz="1000"/>
                  <a:t>transport</a:t>
                </a:r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  <a:endParaRPr lang="en-US" altLang="x-none" sz="1000"/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  <p:sp>
            <p:nvSpPr>
              <p:cNvPr id="44364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5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6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7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69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44348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49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50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51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52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53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000"/>
                  <a:t>application</a:t>
                </a:r>
              </a:p>
              <a:p>
                <a:pPr algn="ctr"/>
                <a:r>
                  <a:rPr lang="en-US" altLang="x-none" sz="1000"/>
                  <a:t>transport</a:t>
                </a:r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  <a:endParaRPr lang="en-US" altLang="x-none" sz="1000"/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  <p:sp>
            <p:nvSpPr>
              <p:cNvPr id="44354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5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6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7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71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44106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4327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8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9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30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1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2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333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334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45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6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7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35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4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336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37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38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9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800">
                  <a:solidFill>
                    <a:srgbClr val="CC0000"/>
                  </a:solidFill>
                  <a:latin typeface="Comic Sans MS" charset="0"/>
                </a:endParaRPr>
              </a:p>
            </p:txBody>
          </p:sp>
          <p:sp>
            <p:nvSpPr>
              <p:cNvPr id="44341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07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4306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7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8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09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0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1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312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313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24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5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6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14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21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2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3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315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16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17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8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9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320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08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4285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6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7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88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9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0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291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292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03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4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5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93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00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1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2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94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95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96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7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8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99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09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4264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5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6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67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8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9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270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271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82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3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4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72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79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0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1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73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74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75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76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77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78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0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4243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4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5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46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7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8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249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250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61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2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3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51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58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9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0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52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53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54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5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6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57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1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4222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3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4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25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6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7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228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229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40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41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42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30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37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8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9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1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32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33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4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5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36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2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4201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2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3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04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5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6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207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208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19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0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1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09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16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17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18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0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11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12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3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4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215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3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4180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1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2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83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4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5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186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187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98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9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00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88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95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6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7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89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90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91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2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3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94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4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4159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0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1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62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3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4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165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166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77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8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9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67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74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5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6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68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69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70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71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72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73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5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4138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9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0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41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2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3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144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145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56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7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8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46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53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4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5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47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48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49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0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1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52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  <p:grpSp>
          <p:nvGrpSpPr>
            <p:cNvPr id="44116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4117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9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20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1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2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44123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44124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35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6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7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25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32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3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4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26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27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28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9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0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44131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x-none" sz="1000"/>
              </a:p>
              <a:p>
                <a:pPr algn="ctr"/>
                <a:r>
                  <a:rPr lang="en-US" altLang="x-none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x-none" sz="1000"/>
                  <a:t>data link</a:t>
                </a:r>
              </a:p>
              <a:p>
                <a:pPr algn="ctr"/>
                <a:r>
                  <a:rPr lang="en-US" altLang="x-none" sz="1000"/>
                  <a:t>physical</a:t>
                </a:r>
                <a:endParaRPr lang="en-US" altLang="x-none"/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44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817736EA-20D4-0946-8382-040605E8190A}" type="slidenum">
              <a:rPr lang="en-US" altLang="x-none" sz="1200">
                <a:latin typeface="Tahoma" charset="0"/>
              </a:rPr>
              <a:pPr/>
              <a:t>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410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B90D6EA2-8F68-6649-A730-8B0091EACF38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40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Classful Addressing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In the olden days, only fixed allocation sizes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Class A: 0*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Very large </a:t>
            </a:r>
            <a:r>
              <a:rPr lang="en-US" altLang="x-none" dirty="0">
                <a:solidFill>
                  <a:srgbClr val="FF3300"/>
                </a:solidFill>
              </a:rPr>
              <a:t>/8</a:t>
            </a:r>
            <a:r>
              <a:rPr lang="en-US" altLang="x-none" dirty="0"/>
              <a:t> blocks (e.g., MIT has 18.0.0.0/8)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Class B: 10*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Large </a:t>
            </a:r>
            <a:r>
              <a:rPr lang="en-US" altLang="x-none" dirty="0">
                <a:solidFill>
                  <a:srgbClr val="FF3300"/>
                </a:solidFill>
              </a:rPr>
              <a:t>/16</a:t>
            </a:r>
            <a:r>
              <a:rPr lang="en-US" altLang="x-none" dirty="0"/>
              <a:t> blocks (</a:t>
            </a:r>
            <a:r>
              <a:rPr lang="en-US" altLang="x-none" dirty="0" err="1"/>
              <a:t>e.g</a:t>
            </a:r>
            <a:r>
              <a:rPr lang="en-US" altLang="x-none" dirty="0"/>
              <a:t>,. </a:t>
            </a:r>
            <a:r>
              <a:rPr lang="en-US" altLang="x-none" dirty="0" smtClean="0"/>
              <a:t>NJIT </a:t>
            </a:r>
            <a:r>
              <a:rPr lang="en-US" altLang="x-none"/>
              <a:t>has </a:t>
            </a:r>
            <a:r>
              <a:rPr lang="en-US" altLang="x-none" smtClean="0"/>
              <a:t>128.235.0.0/16</a:t>
            </a:r>
            <a:r>
              <a:rPr lang="en-US" altLang="x-none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Class C: 110*</a:t>
            </a:r>
          </a:p>
          <a:p>
            <a:pPr lvl="2">
              <a:lnSpc>
                <a:spcPct val="90000"/>
              </a:lnSpc>
            </a:pPr>
            <a:r>
              <a:rPr lang="en-US" altLang="x-none" dirty="0"/>
              <a:t>Small </a:t>
            </a:r>
            <a:r>
              <a:rPr lang="en-US" altLang="x-none" dirty="0">
                <a:solidFill>
                  <a:srgbClr val="FF3300"/>
                </a:solidFill>
              </a:rPr>
              <a:t>/24</a:t>
            </a:r>
            <a:r>
              <a:rPr lang="en-US" altLang="x-none" dirty="0"/>
              <a:t> blocks (e.g., AT&amp;T Labs has 192.20.225.0/24)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solidFill>
                  <a:srgbClr val="7F7F7F"/>
                </a:solidFill>
              </a:rPr>
              <a:t>Class D: 1110* for multicast groups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solidFill>
                  <a:srgbClr val="7F7F7F"/>
                </a:solidFill>
              </a:rPr>
              <a:t>Class E: 11110* reserved for future use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This is why folks use dotted-quad notation!</a:t>
            </a:r>
          </a:p>
        </p:txBody>
      </p:sp>
    </p:spTree>
    <p:extLst>
      <p:ext uri="{BB962C8B-B14F-4D97-AF65-F5344CB8AC3E}">
        <p14:creationId xmlns:p14="http://schemas.microsoft.com/office/powerpoint/2010/main" val="449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cs typeface="+mn-cs"/>
              </a:rPr>
              <a:t>CIDR:</a:t>
            </a:r>
            <a:r>
              <a:rPr lang="en-US" sz="3200">
                <a:cs typeface="+mn-cs"/>
              </a:rPr>
              <a:t> </a:t>
            </a:r>
            <a:r>
              <a:rPr lang="en-US" sz="3200">
                <a:solidFill>
                  <a:srgbClr val="CC0000"/>
                </a:solidFill>
                <a:cs typeface="+mn-cs"/>
              </a:rPr>
              <a:t>C</a:t>
            </a:r>
            <a:r>
              <a:rPr lang="en-US" sz="3200">
                <a:cs typeface="+mn-cs"/>
              </a:rPr>
              <a:t>lassless </a:t>
            </a:r>
            <a:r>
              <a:rPr lang="en-US" sz="3200">
                <a:solidFill>
                  <a:srgbClr val="CC0000"/>
                </a:solidFill>
                <a:cs typeface="+mn-cs"/>
              </a:rPr>
              <a:t>I</a:t>
            </a:r>
            <a:r>
              <a:rPr lang="en-US" sz="3200">
                <a:cs typeface="+mn-cs"/>
              </a:rPr>
              <a:t>nter</a:t>
            </a:r>
            <a:r>
              <a:rPr lang="en-US" sz="3200">
                <a:solidFill>
                  <a:srgbClr val="CC0000"/>
                </a:solidFill>
                <a:cs typeface="+mn-cs"/>
              </a:rPr>
              <a:t>D</a:t>
            </a:r>
            <a:r>
              <a:rPr lang="en-US" sz="3200">
                <a:cs typeface="+mn-cs"/>
              </a:rPr>
              <a:t>omain </a:t>
            </a:r>
            <a:r>
              <a:rPr lang="en-US" sz="3200">
                <a:solidFill>
                  <a:srgbClr val="CC0000"/>
                </a:solidFill>
                <a:cs typeface="+mn-cs"/>
              </a:rPr>
              <a:t>R</a:t>
            </a:r>
            <a:r>
              <a:rPr lang="en-US" sz="3200">
                <a:cs typeface="+mn-cs"/>
              </a:rPr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address format: </a:t>
            </a:r>
            <a:r>
              <a:rPr lang="en-US" sz="2800">
                <a:solidFill>
                  <a:srgbClr val="CC0000"/>
                </a:solidFill>
              </a:rPr>
              <a:t>a.b.c.d/x</a:t>
            </a:r>
            <a:r>
              <a:rPr lang="en-US" sz="2800"/>
              <a:t>, where x is # bits in subnet portion of address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99"/>
                </a:solidFill>
              </a:rPr>
              <a:t>11001000  00010111  0001000</a:t>
            </a:r>
            <a:r>
              <a:rPr lang="en-US" altLang="x-none"/>
              <a:t>0  00000000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 altLang="x-none" sz="180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host</a:t>
            </a:r>
          </a:p>
          <a:p>
            <a:pPr algn="ctr"/>
            <a:r>
              <a:rPr lang="en-US" altLang="x-none" sz="1800"/>
              <a:t>part</a:t>
            </a:r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200.23.16.0/23</a:t>
            </a:r>
            <a:endParaRPr lang="en-US" altLang="x-none" sz="1800"/>
          </a:p>
        </p:txBody>
      </p:sp>
      <p:sp>
        <p:nvSpPr>
          <p:cNvPr id="86026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82F39646-F8EF-9C41-B3AF-F4E84BB810EE}" type="slidenum">
              <a:rPr lang="en-US" altLang="x-none" sz="1200">
                <a:latin typeface="Tahoma" charset="0"/>
              </a:rPr>
              <a:pPr/>
              <a:t>41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602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40437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Classless Inter-Domain Routing (CIDR)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4978F90-E348-FC43-802F-7872FE5F839F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50862" y="2516038"/>
            <a:ext cx="785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>
                <a:latin typeface="Arial" charset="0"/>
              </a:rPr>
              <a:t>IP Address : 12.4.0.0       IP  Mask: 255.254.0.0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1541462" y="3195488"/>
            <a:ext cx="3505200" cy="22923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56326" name="Group 5"/>
          <p:cNvGrpSpPr>
            <a:grpSpLocks/>
          </p:cNvGrpSpPr>
          <p:nvPr/>
        </p:nvGrpSpPr>
        <p:grpSpPr bwMode="auto">
          <a:xfrm>
            <a:off x="1671637" y="3403451"/>
            <a:ext cx="7327900" cy="592137"/>
            <a:chOff x="994" y="1571"/>
            <a:chExt cx="4616" cy="373"/>
          </a:xfrm>
        </p:grpSpPr>
        <p:grpSp>
          <p:nvGrpSpPr>
            <p:cNvPr id="56350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849927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6356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7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8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51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00001100</a:t>
              </a:r>
            </a:p>
          </p:txBody>
        </p:sp>
        <p:sp>
          <p:nvSpPr>
            <p:cNvPr id="56352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00000100</a:t>
              </a:r>
            </a:p>
          </p:txBody>
        </p:sp>
        <p:sp>
          <p:nvSpPr>
            <p:cNvPr id="56353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56354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00000000</a:t>
              </a:r>
            </a:p>
          </p:txBody>
        </p:sp>
      </p:grpSp>
      <p:grpSp>
        <p:nvGrpSpPr>
          <p:cNvPr id="56327" name="Group 15"/>
          <p:cNvGrpSpPr>
            <a:grpSpLocks/>
          </p:cNvGrpSpPr>
          <p:nvPr/>
        </p:nvGrpSpPr>
        <p:grpSpPr bwMode="auto">
          <a:xfrm>
            <a:off x="1666875" y="4232126"/>
            <a:ext cx="7327900" cy="592137"/>
            <a:chOff x="991" y="2302"/>
            <a:chExt cx="4616" cy="373"/>
          </a:xfrm>
        </p:grpSpPr>
        <p:grpSp>
          <p:nvGrpSpPr>
            <p:cNvPr id="56341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849937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6347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8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9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42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11111111</a:t>
              </a:r>
            </a:p>
          </p:txBody>
        </p:sp>
        <p:sp>
          <p:nvSpPr>
            <p:cNvPr id="56343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11111110</a:t>
              </a:r>
            </a:p>
          </p:txBody>
        </p:sp>
        <p:sp>
          <p:nvSpPr>
            <p:cNvPr id="56344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56345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3200" b="0"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56328" name="Rectangle 25"/>
          <p:cNvSpPr>
            <a:spLocks noChangeArrowheads="1"/>
          </p:cNvSpPr>
          <p:nvPr/>
        </p:nvSpPr>
        <p:spPr bwMode="auto">
          <a:xfrm>
            <a:off x="93662" y="3424088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Address </a:t>
            </a:r>
          </a:p>
        </p:txBody>
      </p:sp>
      <p:sp>
        <p:nvSpPr>
          <p:cNvPr id="56329" name="Rectangle 26"/>
          <p:cNvSpPr>
            <a:spLocks noChangeArrowheads="1"/>
          </p:cNvSpPr>
          <p:nvPr/>
        </p:nvSpPr>
        <p:spPr bwMode="auto">
          <a:xfrm>
            <a:off x="654050" y="430038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Mask</a:t>
            </a:r>
          </a:p>
        </p:txBody>
      </p:sp>
      <p:sp>
        <p:nvSpPr>
          <p:cNvPr id="56330" name="Line 27"/>
          <p:cNvSpPr>
            <a:spLocks noChangeShapeType="1"/>
          </p:cNvSpPr>
          <p:nvPr/>
        </p:nvSpPr>
        <p:spPr bwMode="auto">
          <a:xfrm>
            <a:off x="9026525" y="48782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28"/>
          <p:cNvSpPr>
            <a:spLocks noChangeShapeType="1"/>
          </p:cNvSpPr>
          <p:nvPr/>
        </p:nvSpPr>
        <p:spPr bwMode="auto">
          <a:xfrm>
            <a:off x="5046662" y="4851251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Rectangle 29"/>
          <p:cNvSpPr>
            <a:spLocks noChangeArrowheads="1"/>
          </p:cNvSpPr>
          <p:nvPr/>
        </p:nvSpPr>
        <p:spPr bwMode="auto">
          <a:xfrm>
            <a:off x="6342062" y="4927451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for hosts </a:t>
            </a:r>
          </a:p>
        </p:txBody>
      </p:sp>
      <p:sp>
        <p:nvSpPr>
          <p:cNvPr id="56333" name="Line 30"/>
          <p:cNvSpPr>
            <a:spLocks noChangeShapeType="1"/>
          </p:cNvSpPr>
          <p:nvPr/>
        </p:nvSpPr>
        <p:spPr bwMode="auto">
          <a:xfrm>
            <a:off x="5122862" y="5156051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31"/>
          <p:cNvSpPr>
            <a:spLocks noChangeShapeType="1"/>
          </p:cNvSpPr>
          <p:nvPr/>
        </p:nvSpPr>
        <p:spPr bwMode="auto">
          <a:xfrm>
            <a:off x="8247062" y="5156051"/>
            <a:ext cx="754063" cy="14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32"/>
          <p:cNvSpPr>
            <a:spLocks noChangeShapeType="1"/>
          </p:cNvSpPr>
          <p:nvPr/>
        </p:nvSpPr>
        <p:spPr bwMode="auto">
          <a:xfrm flipH="1" flipV="1">
            <a:off x="4665662" y="5156051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33"/>
          <p:cNvSpPr>
            <a:spLocks noChangeShapeType="1"/>
          </p:cNvSpPr>
          <p:nvPr/>
        </p:nvSpPr>
        <p:spPr bwMode="auto">
          <a:xfrm>
            <a:off x="1660525" y="48782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Rectangle 34"/>
          <p:cNvSpPr>
            <a:spLocks noChangeArrowheads="1"/>
          </p:cNvSpPr>
          <p:nvPr/>
        </p:nvSpPr>
        <p:spPr bwMode="auto">
          <a:xfrm>
            <a:off x="2227262" y="4927451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Network Prefix </a:t>
            </a:r>
          </a:p>
        </p:txBody>
      </p:sp>
      <p:sp>
        <p:nvSpPr>
          <p:cNvPr id="56338" name="Line 35"/>
          <p:cNvSpPr>
            <a:spLocks noChangeShapeType="1"/>
          </p:cNvSpPr>
          <p:nvPr/>
        </p:nvSpPr>
        <p:spPr bwMode="auto">
          <a:xfrm>
            <a:off x="1660525" y="5152876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Text Box 36"/>
          <p:cNvSpPr txBox="1">
            <a:spLocks noChangeArrowheads="1"/>
          </p:cNvSpPr>
          <p:nvPr/>
        </p:nvSpPr>
        <p:spPr bwMode="auto">
          <a:xfrm>
            <a:off x="1474787" y="1644501"/>
            <a:ext cx="5976938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Use two 32-bit numbers to represent a network. </a:t>
            </a:r>
          </a:p>
          <a:p>
            <a:pPr algn="l"/>
            <a:r>
              <a:rPr lang="en-US" altLang="x-none">
                <a:latin typeface="Arial" charset="0"/>
              </a:rPr>
              <a:t>          Network number = IP address + Mask  </a:t>
            </a:r>
          </a:p>
        </p:txBody>
      </p:sp>
      <p:sp>
        <p:nvSpPr>
          <p:cNvPr id="56340" name="Text Box 37"/>
          <p:cNvSpPr txBox="1">
            <a:spLocks noChangeArrowheads="1"/>
          </p:cNvSpPr>
          <p:nvPr/>
        </p:nvSpPr>
        <p:spPr bwMode="auto">
          <a:xfrm>
            <a:off x="3141662" y="5792638"/>
            <a:ext cx="33051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Written as 12.4.0.0/15</a:t>
            </a:r>
          </a:p>
        </p:txBody>
      </p:sp>
    </p:spTree>
    <p:extLst>
      <p:ext uri="{BB962C8B-B14F-4D97-AF65-F5344CB8AC3E}">
        <p14:creationId xmlns:p14="http://schemas.microsoft.com/office/powerpoint/2010/main" val="13922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Hierarchical Address Allocation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Hierarchy is key to scalability</a:t>
            </a:r>
          </a:p>
          <a:p>
            <a:pPr lvl="1"/>
            <a:r>
              <a:rPr lang="en-US" altLang="x-none"/>
              <a:t>Address allocated in contiguous chunks (prefixes)</a:t>
            </a:r>
          </a:p>
          <a:p>
            <a:pPr lvl="1"/>
            <a:r>
              <a:rPr lang="en-US" altLang="x-none"/>
              <a:t>Today, the Internet has about 400,000 prefixes</a:t>
            </a:r>
          </a:p>
          <a:p>
            <a:endParaRPr lang="en-US" altLang="x-none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5D6CEAE-9C9B-B448-9444-5F8520D5AF7E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877888" y="441166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12.0.0.0/8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2670175" y="2974975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12.0.0.0/16</a:t>
            </a:r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2744788" y="5864225"/>
            <a:ext cx="173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12.254.0.0/16</a:t>
            </a:r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2670175" y="3287713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12.1.0.0/16</a:t>
            </a:r>
          </a:p>
        </p:txBody>
      </p:sp>
      <p:sp>
        <p:nvSpPr>
          <p:cNvPr id="58378" name="Rectangle 8"/>
          <p:cNvSpPr>
            <a:spLocks noChangeArrowheads="1"/>
          </p:cNvSpPr>
          <p:nvPr/>
        </p:nvSpPr>
        <p:spPr bwMode="auto">
          <a:xfrm>
            <a:off x="2670175" y="3600450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12.2.0.0/16</a:t>
            </a:r>
          </a:p>
        </p:txBody>
      </p:sp>
      <p:sp>
        <p:nvSpPr>
          <p:cNvPr id="58379" name="Rectangle 9"/>
          <p:cNvSpPr>
            <a:spLocks noChangeArrowheads="1"/>
          </p:cNvSpPr>
          <p:nvPr/>
        </p:nvSpPr>
        <p:spPr bwMode="auto">
          <a:xfrm>
            <a:off x="2670175" y="3911600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12.3.0.0/16</a:t>
            </a:r>
          </a:p>
        </p:txBody>
      </p:sp>
      <p:sp>
        <p:nvSpPr>
          <p:cNvPr id="58380" name="AutoShape 10"/>
          <p:cNvSpPr>
            <a:spLocks noChangeArrowheads="1"/>
          </p:cNvSpPr>
          <p:nvPr/>
        </p:nvSpPr>
        <p:spPr bwMode="auto">
          <a:xfrm rot="-5400000">
            <a:off x="3653631" y="3788569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1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>
                <a:latin typeface="Arial" charset="0"/>
              </a:rPr>
              <a:t>:</a:t>
            </a:r>
          </a:p>
          <a:p>
            <a:pPr algn="l"/>
            <a:r>
              <a:rPr lang="en-US" altLang="x-none" sz="3600">
                <a:latin typeface="Arial" charset="0"/>
              </a:rPr>
              <a:t>:</a:t>
            </a:r>
          </a:p>
          <a:p>
            <a:pPr algn="l"/>
            <a:r>
              <a:rPr lang="en-US" altLang="x-none" sz="3600">
                <a:latin typeface="Arial" charset="0"/>
              </a:rPr>
              <a:t>:</a:t>
            </a:r>
          </a:p>
        </p:txBody>
      </p:sp>
      <p:sp>
        <p:nvSpPr>
          <p:cNvPr id="58382" name="AutoShape 12"/>
          <p:cNvSpPr>
            <a:spLocks noChangeArrowheads="1"/>
          </p:cNvSpPr>
          <p:nvPr/>
        </p:nvSpPr>
        <p:spPr bwMode="auto">
          <a:xfrm rot="-54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3" name="Rectangle 13"/>
          <p:cNvSpPr>
            <a:spLocks noChangeArrowheads="1"/>
          </p:cNvSpPr>
          <p:nvPr/>
        </p:nvSpPr>
        <p:spPr bwMode="auto">
          <a:xfrm>
            <a:off x="4611688" y="3349625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12.3.0.0/24</a:t>
            </a:r>
          </a:p>
        </p:txBody>
      </p:sp>
      <p:sp>
        <p:nvSpPr>
          <p:cNvPr id="58384" name="Rectangle 14"/>
          <p:cNvSpPr>
            <a:spLocks noChangeArrowheads="1"/>
          </p:cNvSpPr>
          <p:nvPr/>
        </p:nvSpPr>
        <p:spPr bwMode="auto">
          <a:xfrm>
            <a:off x="4611688" y="3600450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12.3.1.0/24</a:t>
            </a:r>
          </a:p>
        </p:txBody>
      </p:sp>
      <p:sp>
        <p:nvSpPr>
          <p:cNvPr id="58385" name="Rectangle 15"/>
          <p:cNvSpPr>
            <a:spLocks noChangeArrowheads="1"/>
          </p:cNvSpPr>
          <p:nvPr/>
        </p:nvSpPr>
        <p:spPr bwMode="auto">
          <a:xfrm>
            <a:off x="5210175" y="3811588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:</a:t>
            </a:r>
          </a:p>
          <a:p>
            <a:pPr algn="l"/>
            <a:r>
              <a:rPr lang="en-US" altLang="x-none" sz="2400">
                <a:latin typeface="Arial" charset="0"/>
              </a:rPr>
              <a:t>:</a:t>
            </a:r>
          </a:p>
        </p:txBody>
      </p:sp>
      <p:sp>
        <p:nvSpPr>
          <p:cNvPr id="58386" name="Rectangle 16"/>
          <p:cNvSpPr>
            <a:spLocks noChangeArrowheads="1"/>
          </p:cNvSpPr>
          <p:nvPr/>
        </p:nvSpPr>
        <p:spPr bwMode="auto">
          <a:xfrm>
            <a:off x="4686300" y="4473575"/>
            <a:ext cx="173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12.3.254.0/24</a:t>
            </a:r>
          </a:p>
        </p:txBody>
      </p:sp>
      <p:sp>
        <p:nvSpPr>
          <p:cNvPr id="58387" name="Rectangle 17"/>
          <p:cNvSpPr>
            <a:spLocks noChangeArrowheads="1"/>
          </p:cNvSpPr>
          <p:nvPr/>
        </p:nvSpPr>
        <p:spPr bwMode="auto">
          <a:xfrm>
            <a:off x="4984750" y="4973638"/>
            <a:ext cx="173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12.253.0.0/19</a:t>
            </a:r>
          </a:p>
        </p:txBody>
      </p:sp>
      <p:sp>
        <p:nvSpPr>
          <p:cNvPr id="58388" name="Rectangle 18"/>
          <p:cNvSpPr>
            <a:spLocks noChangeArrowheads="1"/>
          </p:cNvSpPr>
          <p:nvPr/>
        </p:nvSpPr>
        <p:spPr bwMode="auto">
          <a:xfrm>
            <a:off x="4984750" y="5222875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12.253.32.0/19</a:t>
            </a:r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4984750" y="6284913"/>
            <a:ext cx="2017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Arial" charset="0"/>
              </a:rPr>
              <a:t>12.253.160.0/19</a:t>
            </a:r>
          </a:p>
        </p:txBody>
      </p:sp>
      <p:sp>
        <p:nvSpPr>
          <p:cNvPr id="58390" name="AutoShape 23"/>
          <p:cNvSpPr>
            <a:spLocks noChangeArrowheads="1"/>
          </p:cNvSpPr>
          <p:nvPr/>
        </p:nvSpPr>
        <p:spPr bwMode="auto">
          <a:xfrm rot="-5400000">
            <a:off x="6006306" y="3251995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91" name="Rectangle 24"/>
          <p:cNvSpPr>
            <a:spLocks noChangeArrowheads="1"/>
          </p:cNvSpPr>
          <p:nvPr/>
        </p:nvSpPr>
        <p:spPr bwMode="auto">
          <a:xfrm>
            <a:off x="7226300" y="31877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:</a:t>
            </a:r>
          </a:p>
          <a:p>
            <a:pPr algn="l"/>
            <a:r>
              <a:rPr lang="en-US" altLang="x-none" sz="2400">
                <a:latin typeface="Arial" charset="0"/>
              </a:rPr>
              <a:t>:</a:t>
            </a:r>
          </a:p>
          <a:p>
            <a:pPr algn="l"/>
            <a:r>
              <a:rPr lang="en-US" altLang="x-none" sz="2400">
                <a:latin typeface="Arial" charset="0"/>
              </a:rPr>
              <a:t>:</a:t>
            </a:r>
          </a:p>
        </p:txBody>
      </p:sp>
      <p:sp>
        <p:nvSpPr>
          <p:cNvPr id="58392" name="Rectangle 15"/>
          <p:cNvSpPr>
            <a:spLocks noChangeArrowheads="1"/>
          </p:cNvSpPr>
          <p:nvPr/>
        </p:nvSpPr>
        <p:spPr bwMode="auto">
          <a:xfrm>
            <a:off x="5410200" y="54864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:</a:t>
            </a:r>
          </a:p>
          <a:p>
            <a:pPr algn="l"/>
            <a:r>
              <a:rPr lang="en-US" altLang="x-none" sz="240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24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Obtaining a Block of Addresses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Internet Corporation for Assigned Names and Numbers (ICANN)</a:t>
            </a:r>
          </a:p>
          <a:p>
            <a:pPr lvl="1"/>
            <a:r>
              <a:rPr lang="en-US" altLang="x-none"/>
              <a:t>Allocates large blocks to Regional Internet Registries</a:t>
            </a:r>
          </a:p>
          <a:p>
            <a:r>
              <a:rPr lang="en-US" altLang="x-none"/>
              <a:t>Regional Internet Registries (RIRs)</a:t>
            </a:r>
          </a:p>
          <a:p>
            <a:pPr lvl="1"/>
            <a:r>
              <a:rPr lang="en-US" altLang="x-none"/>
              <a:t>E.g., ARIN (American Registry for Internet Numbers)</a:t>
            </a:r>
          </a:p>
          <a:p>
            <a:pPr lvl="1"/>
            <a:r>
              <a:rPr lang="en-US" altLang="x-none"/>
              <a:t>Allocates to ISPs and large institutions</a:t>
            </a:r>
          </a:p>
          <a:p>
            <a:r>
              <a:rPr lang="en-US" altLang="x-none"/>
              <a:t>Internet Service Providers (ISPs)</a:t>
            </a:r>
          </a:p>
          <a:p>
            <a:pPr lvl="1"/>
            <a:r>
              <a:rPr lang="en-US" altLang="x-none"/>
              <a:t>Allocate address blocks to their customers</a:t>
            </a:r>
          </a:p>
          <a:p>
            <a:pPr lvl="1"/>
            <a:r>
              <a:rPr lang="en-US" altLang="x-none"/>
              <a:t>Who may, in turn, allocate to their customers…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1F173BD3-EC97-8944-98C2-D2A82AD2DE6A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44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0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/>
              <a:t>Pre-CIDR (1988-1994): Steep Growth</a:t>
            </a:r>
          </a:p>
        </p:txBody>
      </p:sp>
      <p:sp>
        <p:nvSpPr>
          <p:cNvPr id="6144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l" eaLnBrk="1" hangingPunct="1"/>
            <a:fld id="{5F858C3E-D15F-5D46-91A5-84C9A6C4BADE}" type="slidenum">
              <a:rPr lang="en-US" altLang="x-none" sz="1200">
                <a:solidFill>
                  <a:srgbClr val="898989"/>
                </a:solidFill>
              </a:rPr>
              <a:pPr algn="l" eaLnBrk="1" hangingPunct="1"/>
              <a:t>45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933450"/>
            <a:ext cx="937895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20688" y="5867400"/>
            <a:ext cx="841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2800" b="0">
                <a:solidFill>
                  <a:srgbClr val="008000"/>
                </a:solidFill>
                <a:latin typeface="Times New Roman" charset="0"/>
              </a:rPr>
              <a:t>Growth faster than improvements in equipment capability</a:t>
            </a:r>
          </a:p>
        </p:txBody>
      </p:sp>
    </p:spTree>
    <p:extLst>
      <p:ext uri="{BB962C8B-B14F-4D97-AF65-F5344CB8AC3E}">
        <p14:creationId xmlns:p14="http://schemas.microsoft.com/office/powerpoint/2010/main" val="1619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CIDR (1994-1996): Much Flatter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FD95952-6070-6C45-BAB8-4DC0FEB2C36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4100"/>
            <a:ext cx="91440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3127375" y="5800725"/>
            <a:ext cx="302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2800" b="0">
                <a:solidFill>
                  <a:srgbClr val="008000"/>
                </a:solidFill>
                <a:latin typeface="Times New Roman" charset="0"/>
              </a:rPr>
              <a:t>Efforts to aggregate</a:t>
            </a:r>
          </a:p>
        </p:txBody>
      </p:sp>
    </p:spTree>
    <p:extLst>
      <p:ext uri="{BB962C8B-B14F-4D97-AF65-F5344CB8AC3E}">
        <p14:creationId xmlns:p14="http://schemas.microsoft.com/office/powerpoint/2010/main" val="1653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altLang="x-none" sz="3600"/>
              <a:t>CIDR Growth (1996-1998): Roughly Linear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DA54580E-01EE-1641-A73C-918F1DF0532F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990600"/>
            <a:ext cx="9144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427163" y="5638800"/>
            <a:ext cx="6535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2800" b="0">
                <a:solidFill>
                  <a:srgbClr val="008000"/>
                </a:solidFill>
                <a:latin typeface="Times New Roman" charset="0"/>
              </a:rPr>
              <a:t>Good use of aggregation, and peer pressure!</a:t>
            </a:r>
          </a:p>
        </p:txBody>
      </p:sp>
    </p:spTree>
    <p:extLst>
      <p:ext uri="{BB962C8B-B14F-4D97-AF65-F5344CB8AC3E}">
        <p14:creationId xmlns:p14="http://schemas.microsoft.com/office/powerpoint/2010/main" val="10851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554" y="98425"/>
            <a:ext cx="8667571" cy="1143000"/>
          </a:xfrm>
        </p:spPr>
        <p:txBody>
          <a:bodyPr/>
          <a:lstStyle/>
          <a:p>
            <a:r>
              <a:rPr lang="en-US" altLang="x-none" sz="3600"/>
              <a:t>DotCom</a:t>
            </a:r>
            <a:r>
              <a:rPr lang="en-US" altLang="x-none" sz="3600" dirty="0"/>
              <a:t> Boom (1998-2001): Steep Growth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E1757A7-F669-DE4B-83E5-888C1D536B2C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1693863" y="5653088"/>
            <a:ext cx="626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2800" b="0">
                <a:solidFill>
                  <a:srgbClr val="008000"/>
                </a:solidFill>
                <a:latin typeface="Times New Roman" charset="0"/>
              </a:rPr>
              <a:t>Internet boom and increased multi-homing</a:t>
            </a:r>
          </a:p>
        </p:txBody>
      </p:sp>
    </p:spTree>
    <p:extLst>
      <p:ext uri="{BB962C8B-B14F-4D97-AF65-F5344CB8AC3E}">
        <p14:creationId xmlns:p14="http://schemas.microsoft.com/office/powerpoint/2010/main" val="7565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/>
              <a:t>Long Term (1989-2005): Post-Boom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40908B56-FB79-2F43-B06C-34B88000A25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143000"/>
            <a:ext cx="87312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Line 4"/>
          <p:cNvSpPr>
            <a:spLocks noChangeShapeType="1"/>
          </p:cNvSpPr>
          <p:nvPr/>
        </p:nvSpPr>
        <p:spPr bwMode="auto">
          <a:xfrm flipH="1">
            <a:off x="6781800" y="1281113"/>
            <a:ext cx="6350" cy="4433887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AutoShape 5"/>
          <p:cNvSpPr>
            <a:spLocks noChangeArrowheads="1"/>
          </p:cNvSpPr>
          <p:nvPr/>
        </p:nvSpPr>
        <p:spPr bwMode="auto">
          <a:xfrm>
            <a:off x="6896100" y="1844675"/>
            <a:ext cx="882650" cy="319088"/>
          </a:xfrm>
          <a:prstGeom prst="rightArrow">
            <a:avLst>
              <a:gd name="adj1" fmla="val 50000"/>
              <a:gd name="adj2" fmla="val 69154"/>
            </a:avLst>
          </a:prstGeom>
          <a:solidFill>
            <a:srgbClr val="CC33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1905000" y="5800725"/>
            <a:ext cx="562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2800" b="0">
                <a:solidFill>
                  <a:srgbClr val="008000"/>
                </a:solidFill>
                <a:latin typeface="Times New Roman" charset="0"/>
              </a:rPr>
              <a:t>Today we are up to ~400,000 prefixes</a:t>
            </a:r>
          </a:p>
        </p:txBody>
      </p:sp>
    </p:spTree>
    <p:extLst>
      <p:ext uri="{BB962C8B-B14F-4D97-AF65-F5344CB8AC3E}">
        <p14:creationId xmlns:p14="http://schemas.microsoft.com/office/powerpoint/2010/main" val="9306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Protocol Layers: </a:t>
            </a:r>
            <a:r>
              <a:rPr lang="en-US" sz="3600" dirty="0" smtClean="0"/>
              <a:t>Host </a:t>
            </a:r>
            <a:r>
              <a:rPr lang="en-US" sz="3600" dirty="0" smtClean="0"/>
              <a:t>vs Router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6122" y="6481763"/>
            <a:ext cx="676275" cy="276225"/>
          </a:xfrm>
        </p:spPr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5</a:t>
            </a:fld>
            <a:endParaRPr lang="en-US" altLang="x-none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 bwMode="auto">
          <a:xfrm>
            <a:off x="6914072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2pPr>
            <a:lvl3pPr marL="914400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3pPr>
            <a:lvl4pPr marL="1371600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4pPr>
            <a:lvl5pPr marL="1828800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fld id="{0C090F85-0E4F-3E4F-8C77-982EC7333010}" type="slidenum">
              <a:rPr lang="en-US" sz="1200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97410" y="18923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6935" y="30845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10122" y="19923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94260" y="31829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TCP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92647" y="4271963"/>
            <a:ext cx="914400" cy="582612"/>
            <a:chOff x="323" y="2664"/>
            <a:chExt cx="576" cy="367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73597" y="55022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81535" y="5540375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051435" y="24669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051435" y="36734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051435" y="48656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41835" y="16906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552247" y="18923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561772" y="30845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547485" y="42719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563360" y="54625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664960" y="19923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749097" y="31829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TCP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844347" y="43878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IP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87172" y="55022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8006272" y="24669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8006272" y="36734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8006272" y="48656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396672" y="16906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1043497" y="60880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711710" y="64611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2808797" y="4300538"/>
            <a:ext cx="914400" cy="582612"/>
            <a:chOff x="323" y="2664"/>
            <a:chExt cx="576" cy="367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5453572" y="4300538"/>
            <a:ext cx="914400" cy="582612"/>
            <a:chOff x="323" y="2664"/>
            <a:chExt cx="576" cy="367"/>
          </a:xfrm>
        </p:grpSpPr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2210310" y="55022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210310" y="5502275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109210" y="5476875"/>
            <a:ext cx="914400" cy="606425"/>
            <a:chOff x="323" y="3421"/>
            <a:chExt cx="581" cy="367"/>
          </a:xfrm>
        </p:grpSpPr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Ethernet</a:t>
              </a:r>
            </a:p>
            <a:p>
              <a:pPr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interface</a:t>
              </a:r>
            </a:p>
          </p:txBody>
        </p:sp>
      </p:grpSp>
      <p:sp>
        <p:nvSpPr>
          <p:cNvPr id="46" name="Line 43"/>
          <p:cNvSpPr>
            <a:spLocks noChangeShapeType="1"/>
          </p:cNvSpPr>
          <p:nvPr/>
        </p:nvSpPr>
        <p:spPr bwMode="auto">
          <a:xfrm flipH="1">
            <a:off x="2648460" y="61166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2629410" y="48799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3432685" y="48942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3518410" y="5476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539047" y="55022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4793172" y="54895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805872" y="55403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6583872" y="60769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flipH="1">
            <a:off x="6126672" y="64230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8036435" y="60801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H="1">
            <a:off x="5205922" y="49069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6023485" y="49069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2048385" y="41005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4680460" y="41005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3958147" y="60785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>
            <a:off x="5218622" y="60912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3975610" y="64230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702185" y="131445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3333FF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7620510" y="1300163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3333FF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821497" y="3697288"/>
            <a:ext cx="92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5451985" y="3711575"/>
            <a:ext cx="928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1522922" y="21891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1551497" y="33797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615247" y="175260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9900"/>
                </a:solidFill>
                <a:latin typeface="Arial" charset="0"/>
                <a:cs typeface="Arial" charset="0"/>
              </a:rPr>
              <a:t>HTTP message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3713672" y="2957513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9900"/>
                </a:solidFill>
                <a:latin typeface="Arial" charset="0"/>
                <a:cs typeface="Arial" charset="0"/>
              </a:rPr>
              <a:t>TCP segment</a:t>
            </a:r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 flipV="1">
            <a:off x="1524510" y="45847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 flipV="1">
            <a:off x="3754947" y="45989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 flipV="1">
            <a:off x="6372735" y="45847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1581660" y="42306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6358447" y="42306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4040697" y="42306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548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4.1 Overview of Network layer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 plane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control plane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4.2 What</a:t>
            </a:r>
            <a:r>
              <a:rPr lang="ja-JP" altLang="en-US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s inside a router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4.3 IP: Internet Protocol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datagram format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fragmentation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IPv4 addressing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network address translation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IPv6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4.4 Generalized Forward and SDN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match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action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OpenFlow  examples of match-plus-action in action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outline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31EB844E-0366-BC4F-B965-FAFE6F657727}" type="slidenum">
              <a:rPr lang="en-US" altLang="x-none" sz="1200">
                <a:latin typeface="Tahoma" charset="0"/>
              </a:rPr>
              <a:pPr/>
              <a:t>50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120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Router architecture overview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52226" name="Group 60"/>
          <p:cNvGrpSpPr>
            <a:grpSpLocks/>
          </p:cNvGrpSpPr>
          <p:nvPr/>
        </p:nvGrpSpPr>
        <p:grpSpPr bwMode="auto">
          <a:xfrm>
            <a:off x="2787650" y="3333750"/>
            <a:ext cx="1609725" cy="2343150"/>
            <a:chOff x="2418" y="1882"/>
            <a:chExt cx="1014" cy="1476"/>
          </a:xfrm>
        </p:grpSpPr>
        <p:sp>
          <p:nvSpPr>
            <p:cNvPr id="52278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9" name="Text Box 48"/>
            <p:cNvSpPr txBox="1">
              <a:spLocks noChangeArrowheads="1"/>
            </p:cNvSpPr>
            <p:nvPr/>
          </p:nvSpPr>
          <p:spPr bwMode="auto">
            <a:xfrm>
              <a:off x="2533" y="2418"/>
              <a:ext cx="77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x-none" sz="1800"/>
                <a:t>high-seed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800"/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x-none" sz="1800"/>
                <a:t>fabric</a:t>
              </a:r>
            </a:p>
          </p:txBody>
        </p:sp>
      </p:grpSp>
      <p:sp>
        <p:nvSpPr>
          <p:cNvPr id="52227" name="Rectangle 46"/>
          <p:cNvSpPr>
            <a:spLocks noChangeArrowheads="1"/>
          </p:cNvSpPr>
          <p:nvPr/>
        </p:nvSpPr>
        <p:spPr bwMode="auto">
          <a:xfrm>
            <a:off x="2805113" y="237172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2228" name="Text Box 47"/>
          <p:cNvSpPr txBox="1">
            <a:spLocks noChangeArrowheads="1"/>
          </p:cNvSpPr>
          <p:nvPr/>
        </p:nvSpPr>
        <p:spPr bwMode="auto">
          <a:xfrm>
            <a:off x="2982913" y="2413000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x-none" sz="1800"/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 altLang="x-none" sz="1800"/>
              <a:t>processor</a:t>
            </a:r>
          </a:p>
        </p:txBody>
      </p:sp>
      <p:sp>
        <p:nvSpPr>
          <p:cNvPr id="52229" name="Line 50"/>
          <p:cNvSpPr>
            <a:spLocks noChangeShapeType="1"/>
          </p:cNvSpPr>
          <p:nvPr/>
        </p:nvSpPr>
        <p:spPr bwMode="auto">
          <a:xfrm>
            <a:off x="3533775" y="2890838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2230" name="Group 17"/>
          <p:cNvGrpSpPr>
            <a:grpSpLocks/>
          </p:cNvGrpSpPr>
          <p:nvPr/>
        </p:nvGrpSpPr>
        <p:grpSpPr bwMode="auto">
          <a:xfrm>
            <a:off x="744538" y="3348038"/>
            <a:ext cx="2033587" cy="566737"/>
            <a:chOff x="930" y="1989"/>
            <a:chExt cx="1482" cy="357"/>
          </a:xfrm>
        </p:grpSpPr>
        <p:sp>
          <p:nvSpPr>
            <p:cNvPr id="52273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4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5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6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7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1" name="Group 18"/>
          <p:cNvGrpSpPr>
            <a:grpSpLocks/>
          </p:cNvGrpSpPr>
          <p:nvPr/>
        </p:nvGrpSpPr>
        <p:grpSpPr bwMode="auto">
          <a:xfrm>
            <a:off x="733425" y="5086350"/>
            <a:ext cx="2058988" cy="566738"/>
            <a:chOff x="930" y="1989"/>
            <a:chExt cx="1482" cy="357"/>
          </a:xfrm>
        </p:grpSpPr>
        <p:sp>
          <p:nvSpPr>
            <p:cNvPr id="52268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69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0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1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72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2" name="Group 29"/>
          <p:cNvGrpSpPr>
            <a:grpSpLocks/>
          </p:cNvGrpSpPr>
          <p:nvPr/>
        </p:nvGrpSpPr>
        <p:grpSpPr bwMode="auto">
          <a:xfrm rot="2656396">
            <a:off x="1363663" y="4238625"/>
            <a:ext cx="546100" cy="546100"/>
            <a:chOff x="354" y="2715"/>
            <a:chExt cx="344" cy="344"/>
          </a:xfrm>
        </p:grpSpPr>
        <p:sp>
          <p:nvSpPr>
            <p:cNvPr id="52264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65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66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67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52233" name="Text Box 57"/>
          <p:cNvSpPr txBox="1">
            <a:spLocks noChangeArrowheads="1"/>
          </p:cNvSpPr>
          <p:nvPr/>
        </p:nvSpPr>
        <p:spPr bwMode="auto">
          <a:xfrm>
            <a:off x="639763" y="57324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router input ports</a:t>
            </a:r>
          </a:p>
        </p:txBody>
      </p:sp>
      <p:grpSp>
        <p:nvGrpSpPr>
          <p:cNvPr id="52234" name="Group 37"/>
          <p:cNvGrpSpPr>
            <a:grpSpLocks/>
          </p:cNvGrpSpPr>
          <p:nvPr/>
        </p:nvGrpSpPr>
        <p:grpSpPr bwMode="auto">
          <a:xfrm>
            <a:off x="4344988" y="3352800"/>
            <a:ext cx="1957387" cy="566738"/>
            <a:chOff x="-51" y="2454"/>
            <a:chExt cx="1482" cy="357"/>
          </a:xfrm>
        </p:grpSpPr>
        <p:grpSp>
          <p:nvGrpSpPr>
            <p:cNvPr id="52258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60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52261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52262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52263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5" name="Group 38"/>
          <p:cNvGrpSpPr>
            <a:grpSpLocks/>
          </p:cNvGrpSpPr>
          <p:nvPr/>
        </p:nvGrpSpPr>
        <p:grpSpPr bwMode="auto">
          <a:xfrm>
            <a:off x="4364038" y="5086350"/>
            <a:ext cx="2011362" cy="566738"/>
            <a:chOff x="-51" y="2454"/>
            <a:chExt cx="1482" cy="357"/>
          </a:xfrm>
        </p:grpSpPr>
        <p:grpSp>
          <p:nvGrpSpPr>
            <p:cNvPr id="52252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54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52255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52256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52257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52253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6" name="Group 51"/>
          <p:cNvGrpSpPr>
            <a:grpSpLocks/>
          </p:cNvGrpSpPr>
          <p:nvPr/>
        </p:nvGrpSpPr>
        <p:grpSpPr bwMode="auto">
          <a:xfrm rot="2656396">
            <a:off x="5230813" y="4229100"/>
            <a:ext cx="546100" cy="546100"/>
            <a:chOff x="354" y="2715"/>
            <a:chExt cx="344" cy="344"/>
          </a:xfrm>
        </p:grpSpPr>
        <p:sp>
          <p:nvSpPr>
            <p:cNvPr id="52248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49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50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2251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52237" name="Text Box 58"/>
          <p:cNvSpPr txBox="1">
            <a:spLocks noChangeArrowheads="1"/>
          </p:cNvSpPr>
          <p:nvPr/>
        </p:nvSpPr>
        <p:spPr bwMode="auto">
          <a:xfrm>
            <a:off x="4664075" y="577373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router output ports</a:t>
            </a:r>
          </a:p>
        </p:txBody>
      </p:sp>
      <p:pic>
        <p:nvPicPr>
          <p:cNvPr id="52238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842963"/>
            <a:ext cx="63531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733425" y="314325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40513" y="3179763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 i="1">
                <a:solidFill>
                  <a:srgbClr val="CC0000"/>
                </a:solidFill>
              </a:rPr>
              <a:t>forwarding data plane  </a:t>
            </a:r>
            <a:r>
              <a:rPr lang="en-US" altLang="x-none" sz="1600"/>
              <a:t>(hardware) operttes in nanosecond timeframe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53125" y="2076450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 i="1">
                <a:solidFill>
                  <a:srgbClr val="CC0000"/>
                </a:solidFill>
              </a:rPr>
              <a:t>routing, management</a:t>
            </a:r>
          </a:p>
          <a:p>
            <a:pPr algn="r"/>
            <a:r>
              <a:rPr lang="en-US" altLang="x-none" sz="1600" i="1">
                <a:solidFill>
                  <a:srgbClr val="CC0000"/>
                </a:solidFill>
              </a:rPr>
              <a:t>control plane </a:t>
            </a:r>
            <a:r>
              <a:rPr lang="en-US" altLang="x-none" sz="1600"/>
              <a:t>(software)</a:t>
            </a:r>
          </a:p>
          <a:p>
            <a:pPr algn="r"/>
            <a:r>
              <a:rPr lang="en-US" altLang="x-none" sz="1600"/>
              <a:t>operates in millisecond </a:t>
            </a:r>
          </a:p>
          <a:p>
            <a:pPr algn="r"/>
            <a:r>
              <a:rPr lang="en-US" altLang="x-none" sz="1600"/>
              <a:t>time frame</a:t>
            </a:r>
          </a:p>
        </p:txBody>
      </p:sp>
      <p:sp>
        <p:nvSpPr>
          <p:cNvPr id="52242" name="Freeform 10"/>
          <p:cNvSpPr>
            <a:spLocks/>
          </p:cNvSpPr>
          <p:nvPr/>
        </p:nvSpPr>
        <p:spPr bwMode="auto">
          <a:xfrm>
            <a:off x="2198688" y="2667000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3" name="Freeform 11"/>
          <p:cNvSpPr>
            <a:spLocks/>
          </p:cNvSpPr>
          <p:nvPr/>
        </p:nvSpPr>
        <p:spPr bwMode="auto">
          <a:xfrm>
            <a:off x="-144463" y="647700"/>
            <a:ext cx="8802688" cy="2197100"/>
          </a:xfrm>
          <a:custGeom>
            <a:avLst/>
            <a:gdLst>
              <a:gd name="T0" fmla="*/ 8252106 w 8802811"/>
              <a:gd name="T1" fmla="*/ 0 h 2197979"/>
              <a:gd name="T2" fmla="*/ 8288733 w 8802811"/>
              <a:gd name="T3" fmla="*/ 352707 h 2197979"/>
              <a:gd name="T4" fmla="*/ 8300945 w 8802811"/>
              <a:gd name="T5" fmla="*/ 985142 h 2197979"/>
              <a:gd name="T6" fmla="*/ 8313157 w 8802811"/>
              <a:gd name="T7" fmla="*/ 1204063 h 2197979"/>
              <a:gd name="T8" fmla="*/ 8337573 w 8802811"/>
              <a:gd name="T9" fmla="*/ 1374335 h 2197979"/>
              <a:gd name="T10" fmla="*/ 8313157 w 8802811"/>
              <a:gd name="T11" fmla="*/ 1301360 h 2197979"/>
              <a:gd name="T12" fmla="*/ 8300945 w 8802811"/>
              <a:gd name="T13" fmla="*/ 1216224 h 2197979"/>
              <a:gd name="T14" fmla="*/ 8288733 w 8802811"/>
              <a:gd name="T15" fmla="*/ 1167577 h 2197979"/>
              <a:gd name="T16" fmla="*/ 8252106 w 8802811"/>
              <a:gd name="T17" fmla="*/ 985142 h 2197979"/>
              <a:gd name="T18" fmla="*/ 8239894 w 8802811"/>
              <a:gd name="T19" fmla="*/ 851357 h 2197979"/>
              <a:gd name="T20" fmla="*/ 8215466 w 8802811"/>
              <a:gd name="T21" fmla="*/ 681086 h 2197979"/>
              <a:gd name="T22" fmla="*/ 8203254 w 8802811"/>
              <a:gd name="T23" fmla="*/ 547302 h 2197979"/>
              <a:gd name="T24" fmla="*/ 8178839 w 8802811"/>
              <a:gd name="T25" fmla="*/ 547302 h 2197979"/>
              <a:gd name="T26" fmla="*/ 8178839 w 8802811"/>
              <a:gd name="T27" fmla="*/ 547302 h 2197979"/>
              <a:gd name="T28" fmla="*/ 8410838 w 8802811"/>
              <a:gd name="T29" fmla="*/ 620274 h 2197979"/>
              <a:gd name="T30" fmla="*/ 8471893 w 8802811"/>
              <a:gd name="T31" fmla="*/ 681086 h 2197979"/>
              <a:gd name="T32" fmla="*/ 8557363 w 8802811"/>
              <a:gd name="T33" fmla="*/ 790546 h 2197979"/>
              <a:gd name="T34" fmla="*/ 8581787 w 8802811"/>
              <a:gd name="T35" fmla="*/ 863520 h 2197979"/>
              <a:gd name="T36" fmla="*/ 8618427 w 8802811"/>
              <a:gd name="T37" fmla="*/ 948655 h 2197979"/>
              <a:gd name="T38" fmla="*/ 8691690 w 8802811"/>
              <a:gd name="T39" fmla="*/ 1179738 h 2197979"/>
              <a:gd name="T40" fmla="*/ 8703889 w 8802811"/>
              <a:gd name="T41" fmla="*/ 1252712 h 2197979"/>
              <a:gd name="T42" fmla="*/ 8716105 w 8802811"/>
              <a:gd name="T43" fmla="*/ 1337848 h 2197979"/>
              <a:gd name="T44" fmla="*/ 8740529 w 8802811"/>
              <a:gd name="T45" fmla="*/ 1398658 h 2197979"/>
              <a:gd name="T46" fmla="*/ 8801584 w 8802811"/>
              <a:gd name="T47" fmla="*/ 1398658 h 2197979"/>
              <a:gd name="T48" fmla="*/ 8801584 w 8802811"/>
              <a:gd name="T49" fmla="*/ 1398658 h 2197979"/>
              <a:gd name="T50" fmla="*/ 8789368 w 8802811"/>
              <a:gd name="T51" fmla="*/ 1666229 h 2197979"/>
              <a:gd name="T52" fmla="*/ 8789368 w 8802811"/>
              <a:gd name="T53" fmla="*/ 1666229 h 2197979"/>
              <a:gd name="T54" fmla="*/ 8703889 w 8802811"/>
              <a:gd name="T55" fmla="*/ 1568931 h 2197979"/>
              <a:gd name="T56" fmla="*/ 8642842 w 8802811"/>
              <a:gd name="T57" fmla="*/ 1508118 h 2197979"/>
              <a:gd name="T58" fmla="*/ 8581787 w 8802811"/>
              <a:gd name="T59" fmla="*/ 1410821 h 2197979"/>
              <a:gd name="T60" fmla="*/ 8508524 w 8802811"/>
              <a:gd name="T61" fmla="*/ 1325685 h 2197979"/>
              <a:gd name="T62" fmla="*/ 8435261 w 8802811"/>
              <a:gd name="T63" fmla="*/ 1228387 h 2197979"/>
              <a:gd name="T64" fmla="*/ 8300945 w 8802811"/>
              <a:gd name="T65" fmla="*/ 1033790 h 2197979"/>
              <a:gd name="T66" fmla="*/ 8227678 w 8802811"/>
              <a:gd name="T67" fmla="*/ 912168 h 2197979"/>
              <a:gd name="T68" fmla="*/ 8215466 w 8802811"/>
              <a:gd name="T69" fmla="*/ 875682 h 2197979"/>
              <a:gd name="T70" fmla="*/ 8191051 w 8802811"/>
              <a:gd name="T71" fmla="*/ 839194 h 2197979"/>
              <a:gd name="T72" fmla="*/ 8178839 w 8802811"/>
              <a:gd name="T73" fmla="*/ 790546 h 2197979"/>
              <a:gd name="T74" fmla="*/ 8129991 w 8802811"/>
              <a:gd name="T75" fmla="*/ 717572 h 2197979"/>
              <a:gd name="T76" fmla="*/ 8117788 w 8802811"/>
              <a:gd name="T77" fmla="*/ 705410 h 2197979"/>
              <a:gd name="T78" fmla="*/ 8215466 w 8802811"/>
              <a:gd name="T79" fmla="*/ 778383 h 2197979"/>
              <a:gd name="T80" fmla="*/ 8252106 w 8802811"/>
              <a:gd name="T81" fmla="*/ 814870 h 2197979"/>
              <a:gd name="T82" fmla="*/ 8361996 w 8802811"/>
              <a:gd name="T83" fmla="*/ 912168 h 2197979"/>
              <a:gd name="T84" fmla="*/ 8435261 w 8802811"/>
              <a:gd name="T85" fmla="*/ 1009466 h 2197979"/>
              <a:gd name="T86" fmla="*/ 8471893 w 8802811"/>
              <a:gd name="T87" fmla="*/ 1045954 h 2197979"/>
              <a:gd name="T88" fmla="*/ 8459685 w 8802811"/>
              <a:gd name="T89" fmla="*/ 1033790 h 2197979"/>
              <a:gd name="T90" fmla="*/ 632656 w 8802811"/>
              <a:gd name="T91" fmla="*/ 2152719 h 2197979"/>
              <a:gd name="T92" fmla="*/ 1524038 w 8802811"/>
              <a:gd name="T93" fmla="*/ 2189205 h 2197979"/>
              <a:gd name="T94" fmla="*/ 1035614 w 8802811"/>
              <a:gd name="T95" fmla="*/ 2152719 h 2197979"/>
              <a:gd name="T96" fmla="*/ 547181 w 8802811"/>
              <a:gd name="T97" fmla="*/ 2104070 h 2197979"/>
              <a:gd name="T98" fmla="*/ 70968 w 8802811"/>
              <a:gd name="T99" fmla="*/ 207974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4" name="Elbow Connector 13"/>
          <p:cNvCxnSpPr>
            <a:cxnSpLocks noChangeShapeType="1"/>
            <a:endCxn id="52271" idx="0"/>
          </p:cNvCxnSpPr>
          <p:nvPr/>
        </p:nvCxnSpPr>
        <p:spPr bwMode="auto">
          <a:xfrm rot="5400000">
            <a:off x="1215231" y="372983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5" name="Content Placeholder 1"/>
          <p:cNvSpPr>
            <a:spLocks noGrp="1"/>
          </p:cNvSpPr>
          <p:nvPr>
            <p:ph idx="1"/>
          </p:nvPr>
        </p:nvSpPr>
        <p:spPr>
          <a:xfrm>
            <a:off x="533400" y="1287463"/>
            <a:ext cx="7772400" cy="585787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  <a:cs typeface="ＭＳ Ｐゴシック" charset="-128"/>
              </a:rPr>
              <a:t>high-level view of generic router architecture:</a:t>
            </a:r>
          </a:p>
        </p:txBody>
      </p:sp>
      <p:sp>
        <p:nvSpPr>
          <p:cNvPr id="522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8160BC28-9743-294F-A4B0-ABA01C3D51A2}" type="slidenum">
              <a:rPr lang="en-US" altLang="x-none" sz="1200">
                <a:latin typeface="Tahoma" charset="0"/>
              </a:rPr>
              <a:pPr/>
              <a:t>51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224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3251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line</a:t>
            </a:r>
          </a:p>
          <a:p>
            <a:pPr algn="ctr"/>
            <a:r>
              <a:rPr lang="en-US" altLang="x-none" sz="1800"/>
              <a:t>termination</a:t>
            </a:r>
          </a:p>
        </p:txBody>
      </p:sp>
      <p:sp>
        <p:nvSpPr>
          <p:cNvPr id="53252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3253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3254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x-none" sz="18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(receive)</a:t>
            </a:r>
          </a:p>
        </p:txBody>
      </p:sp>
      <p:sp>
        <p:nvSpPr>
          <p:cNvPr id="53259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lookup,</a:t>
            </a:r>
          </a:p>
          <a:p>
            <a:pPr algn="ctr"/>
            <a:r>
              <a:rPr lang="en-US" altLang="x-none" sz="1800"/>
              <a:t>forwarding</a:t>
            </a:r>
          </a:p>
          <a:p>
            <a:pPr algn="ctr"/>
            <a:endParaRPr lang="en-US" altLang="x-none" sz="1800"/>
          </a:p>
          <a:p>
            <a:pPr algn="ctr"/>
            <a:endParaRPr lang="en-US" altLang="x-none" sz="1800"/>
          </a:p>
          <a:p>
            <a:pPr algn="ctr"/>
            <a:r>
              <a:rPr lang="en-US" altLang="x-none" sz="1800"/>
              <a:t>queueing</a:t>
            </a:r>
          </a:p>
        </p:txBody>
      </p:sp>
      <p:sp>
        <p:nvSpPr>
          <p:cNvPr id="53260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Input port functions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7465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 sz="2400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decentralized switching</a:t>
            </a:r>
            <a:r>
              <a:rPr lang="en-US" altLang="x-none" sz="2400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x-none" sz="2400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x-none" sz="2200">
                <a:ea typeface="ＭＳ Ｐゴシック" charset="-128"/>
                <a:cs typeface="ＭＳ Ｐゴシック" charset="-128"/>
              </a:rPr>
              <a:t>using header field values, lookup output port using forwarding table in input port memory </a:t>
            </a:r>
            <a:r>
              <a:rPr lang="en-US" altLang="x-none" sz="2200" i="1">
                <a:ea typeface="ＭＳ Ｐゴシック" charset="-128"/>
                <a:cs typeface="ＭＳ Ｐゴシック" charset="-128"/>
              </a:rPr>
              <a:t>(</a:t>
            </a:r>
            <a:r>
              <a:rPr lang="en-US" altLang="en-US" sz="2200" i="1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x-none" sz="2200" i="1">
                <a:ea typeface="ＭＳ Ｐゴシック" charset="-128"/>
                <a:cs typeface="ＭＳ Ｐゴシック" charset="-128"/>
              </a:rPr>
              <a:t>match plus action</a:t>
            </a:r>
            <a:r>
              <a:rPr lang="en-US" altLang="en-US" sz="2200" i="1"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x-none" sz="2200" i="1">
                <a:ea typeface="ＭＳ Ｐゴシック" charset="-128"/>
                <a:cs typeface="ＭＳ Ｐゴシック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x-none" sz="2200">
                <a:ea typeface="ＭＳ Ｐゴシック" charset="-128"/>
                <a:cs typeface="ＭＳ Ｐゴシック" charset="-128"/>
              </a:rPr>
              <a:t>goal: complete input port processing at </a:t>
            </a:r>
            <a:r>
              <a:rPr lang="ja-JP" altLang="en-US" sz="2200">
                <a:ea typeface="ＭＳ Ｐゴシック" charset="-128"/>
                <a:cs typeface="ＭＳ Ｐゴシック" charset="-128"/>
              </a:rPr>
              <a:t>‘</a:t>
            </a:r>
            <a:r>
              <a:rPr lang="en-US" altLang="ja-JP" sz="2200">
                <a:ea typeface="ＭＳ Ｐゴシック" charset="-128"/>
                <a:cs typeface="ＭＳ Ｐゴシック" charset="-128"/>
              </a:rPr>
              <a:t>line speed</a:t>
            </a:r>
            <a:r>
              <a:rPr lang="ja-JP" altLang="en-US" sz="2200">
                <a:ea typeface="ＭＳ Ｐゴシック" charset="-128"/>
                <a:cs typeface="ＭＳ Ｐゴシック" charset="-128"/>
              </a:rPr>
              <a:t>’</a:t>
            </a:r>
            <a:endParaRPr lang="en-US" altLang="ja-JP" sz="2200"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x-none" sz="2200">
                <a:ea typeface="ＭＳ Ｐゴシック" charset="-128"/>
                <a:cs typeface="ＭＳ Ｐゴシック" charset="-128"/>
              </a:rPr>
              <a:t>queuing: if datagrams arrive faster than forwarding rate into switch fabric</a:t>
            </a:r>
          </a:p>
        </p:txBody>
      </p:sp>
      <p:sp>
        <p:nvSpPr>
          <p:cNvPr id="53262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99"/>
                </a:solidFill>
              </a:rPr>
              <a:t>physical layer:</a:t>
            </a:r>
          </a:p>
          <a:p>
            <a:pPr algn="r"/>
            <a:r>
              <a:rPr lang="en-US" altLang="x-none" sz="2000"/>
              <a:t>bit-level reception</a:t>
            </a:r>
            <a:endParaRPr lang="en-US" altLang="x-none" sz="1800"/>
          </a:p>
        </p:txBody>
      </p:sp>
      <p:sp>
        <p:nvSpPr>
          <p:cNvPr id="53263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99"/>
                </a:solidFill>
              </a:rPr>
              <a:t>data link layer:</a:t>
            </a:r>
          </a:p>
          <a:p>
            <a:pPr algn="r"/>
            <a:r>
              <a:rPr lang="en-US" altLang="x-none" sz="2000"/>
              <a:t>e.g., Ethernet</a:t>
            </a:r>
          </a:p>
          <a:p>
            <a:pPr algn="r"/>
            <a:r>
              <a:rPr lang="en-US" altLang="x-none" sz="2000"/>
              <a:t>see chapter 5</a:t>
            </a:r>
            <a:endParaRPr lang="en-US" altLang="x-none" sz="1800"/>
          </a:p>
        </p:txBody>
      </p:sp>
      <p:sp>
        <p:nvSpPr>
          <p:cNvPr id="53264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x-none" sz="180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fabric</a:t>
            </a:r>
          </a:p>
        </p:txBody>
      </p:sp>
      <p:grpSp>
        <p:nvGrpSpPr>
          <p:cNvPr id="53266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3272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3273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4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5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6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7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8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9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0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67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8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60"/>
          <p:cNvSpPr>
            <a:spLocks noChangeShapeType="1"/>
          </p:cNvSpPr>
          <p:nvPr/>
        </p:nvSpPr>
        <p:spPr bwMode="auto">
          <a:xfrm flipV="1">
            <a:off x="4910138" y="3070225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8AC01F78-10CE-7D4A-8D33-249C8DB80668}" type="slidenum">
              <a:rPr lang="en-US" altLang="x-none" sz="1200">
                <a:latin typeface="Tahoma" charset="0"/>
              </a:rPr>
              <a:pPr/>
              <a:t>52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327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4275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line</a:t>
            </a:r>
          </a:p>
          <a:p>
            <a:pPr algn="ctr"/>
            <a:r>
              <a:rPr lang="en-US" altLang="x-none" sz="1800"/>
              <a:t>termination</a:t>
            </a:r>
          </a:p>
        </p:txBody>
      </p:sp>
      <p:sp>
        <p:nvSpPr>
          <p:cNvPr id="54276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4277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4278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9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2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x-none" sz="18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(receive)</a:t>
            </a:r>
          </a:p>
        </p:txBody>
      </p:sp>
      <p:sp>
        <p:nvSpPr>
          <p:cNvPr id="54283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lookup,</a:t>
            </a:r>
          </a:p>
          <a:p>
            <a:pPr algn="ctr"/>
            <a:r>
              <a:rPr lang="en-US" altLang="x-none" sz="1800"/>
              <a:t>forwarding</a:t>
            </a:r>
          </a:p>
          <a:p>
            <a:pPr algn="ctr"/>
            <a:endParaRPr lang="en-US" altLang="x-none" sz="1800"/>
          </a:p>
          <a:p>
            <a:pPr algn="ctr"/>
            <a:endParaRPr lang="en-US" altLang="x-none" sz="1800"/>
          </a:p>
          <a:p>
            <a:pPr algn="ctr"/>
            <a:r>
              <a:rPr lang="en-US" altLang="x-none" sz="1800"/>
              <a:t>queueing</a:t>
            </a:r>
          </a:p>
        </p:txBody>
      </p:sp>
      <p:sp>
        <p:nvSpPr>
          <p:cNvPr id="54284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Input port functions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4925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 sz="2400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decentralized switching</a:t>
            </a:r>
            <a:r>
              <a:rPr lang="en-US" altLang="x-none" sz="2400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x-none" sz="2400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x-none" sz="2200">
                <a:ea typeface="ＭＳ Ｐゴシック" charset="-128"/>
                <a:cs typeface="ＭＳ Ｐゴシック" charset="-128"/>
              </a:rPr>
              <a:t>using header field values, lookup output port using forwarding table in input port memory </a:t>
            </a:r>
            <a:r>
              <a:rPr lang="en-US" altLang="x-none" sz="2200" i="1">
                <a:ea typeface="ＭＳ Ｐゴシック" charset="-128"/>
                <a:cs typeface="ＭＳ Ｐゴシック" charset="-128"/>
              </a:rPr>
              <a:t>(</a:t>
            </a:r>
            <a:r>
              <a:rPr lang="en-US" altLang="en-US" sz="2200" i="1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x-none" sz="2200" i="1">
                <a:ea typeface="ＭＳ Ｐゴシック" charset="-128"/>
                <a:cs typeface="ＭＳ Ｐゴシック" charset="-128"/>
              </a:rPr>
              <a:t>match plus action</a:t>
            </a:r>
            <a:r>
              <a:rPr lang="en-US" altLang="en-US" sz="2200" i="1"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x-none" sz="2200" i="1">
                <a:ea typeface="ＭＳ Ｐゴシック" charset="-128"/>
                <a:cs typeface="ＭＳ Ｐゴシック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x-none" sz="2200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destination-based forwarding: </a:t>
            </a:r>
            <a:r>
              <a:rPr lang="en-US" altLang="x-none" sz="2200">
                <a:ea typeface="ＭＳ Ｐゴシック" charset="-128"/>
                <a:cs typeface="ＭＳ Ｐゴシック" charset="-128"/>
              </a:rPr>
              <a:t>forward based only on destination IP address (traditional)</a:t>
            </a:r>
            <a:endParaRPr lang="en-US" altLang="ja-JP" sz="2200"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x-none" sz="2200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generalized forwarding: </a:t>
            </a:r>
            <a:r>
              <a:rPr lang="en-US" altLang="x-none" sz="2200">
                <a:ea typeface="ＭＳ Ｐゴシック" charset="-128"/>
                <a:cs typeface="ＭＳ Ｐゴシック" charset="-128"/>
              </a:rPr>
              <a:t>forward based on any set of header field values</a:t>
            </a:r>
          </a:p>
        </p:txBody>
      </p:sp>
      <p:sp>
        <p:nvSpPr>
          <p:cNvPr id="54286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99"/>
                </a:solidFill>
              </a:rPr>
              <a:t>physical layer:</a:t>
            </a:r>
          </a:p>
          <a:p>
            <a:pPr algn="r"/>
            <a:r>
              <a:rPr lang="en-US" altLang="x-none" sz="2000"/>
              <a:t>bit-level reception</a:t>
            </a:r>
            <a:endParaRPr lang="en-US" altLang="x-none" sz="1800"/>
          </a:p>
        </p:txBody>
      </p:sp>
      <p:sp>
        <p:nvSpPr>
          <p:cNvPr id="54287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99"/>
                </a:solidFill>
              </a:rPr>
              <a:t>data link layer:</a:t>
            </a:r>
          </a:p>
          <a:p>
            <a:pPr algn="r"/>
            <a:r>
              <a:rPr lang="en-US" altLang="x-none" sz="2000"/>
              <a:t>e.g., Ethernet</a:t>
            </a:r>
          </a:p>
          <a:p>
            <a:pPr algn="r"/>
            <a:r>
              <a:rPr lang="en-US" altLang="x-none" sz="2000"/>
              <a:t>see chapter 5</a:t>
            </a:r>
            <a:endParaRPr lang="en-US" altLang="x-none" sz="1800"/>
          </a:p>
        </p:txBody>
      </p:sp>
      <p:sp>
        <p:nvSpPr>
          <p:cNvPr id="54288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x-none" sz="180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x-none" sz="1800"/>
              <a:t>fabric</a:t>
            </a:r>
          </a:p>
        </p:txBody>
      </p:sp>
      <p:grpSp>
        <p:nvGrpSpPr>
          <p:cNvPr id="54290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4296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54297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8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9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0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1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2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3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4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91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Line 60"/>
          <p:cNvSpPr>
            <a:spLocks noChangeShapeType="1"/>
          </p:cNvSpPr>
          <p:nvPr/>
        </p:nvSpPr>
        <p:spPr bwMode="auto">
          <a:xfrm flipV="1">
            <a:off x="5103813" y="3070225"/>
            <a:ext cx="476250" cy="577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48235D76-BFB7-E64C-92B4-2857E214C636}" type="slidenum">
              <a:rPr lang="en-US" altLang="x-none" sz="1200">
                <a:latin typeface="Tahoma" charset="0"/>
              </a:rPr>
              <a:pPr/>
              <a:t>53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429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6323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6324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x-none" sz="1800"/>
              <a:t>Destination Address Range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x-none" sz="1800">
                <a:latin typeface="Courier New" charset="0"/>
              </a:rPr>
              <a:t>11001000 00010111 00010*** ********* </a:t>
            </a:r>
            <a:endParaRPr lang="en-US" altLang="x-none" sz="2000">
              <a:latin typeface="Courier New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x-none" sz="1800">
                <a:latin typeface="Courier New" charset="0"/>
              </a:rPr>
              <a:t>11001000 00010111 00011000 *********</a:t>
            </a:r>
            <a:endParaRPr lang="en-US" altLang="x-none" sz="2000">
              <a:latin typeface="Courier New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x-none" sz="1800">
                <a:latin typeface="Courier New" charset="0"/>
              </a:rPr>
              <a:t>11001000 00010111 00011*** *********</a:t>
            </a:r>
            <a:endParaRPr lang="en-US" altLang="x-none" sz="2000">
              <a:latin typeface="Comic Sans MS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x-none" sz="1800"/>
              <a:t>otherwise  </a:t>
            </a:r>
            <a:r>
              <a:rPr lang="en-US" altLang="x-none" sz="1800">
                <a:latin typeface="Times" charset="0"/>
              </a:rPr>
              <a:t>          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/>
              <a:t>DA: 11001000  00010111  00011000  10101010</a:t>
            </a:r>
            <a:r>
              <a:rPr lang="en-US" altLang="x-none" sz="1800" dirty="0">
                <a:latin typeface="Comic Sans MS" charset="0"/>
              </a:rPr>
              <a:t>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99"/>
                </a:solidFill>
              </a:rPr>
              <a:t>examples: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DA: 11001000  00010111  00010110  10100001 </a:t>
            </a:r>
          </a:p>
        </p:txBody>
      </p:sp>
      <p:sp>
        <p:nvSpPr>
          <p:cNvPr id="56330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56331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CC0000"/>
                </a:solidFill>
                <a:latin typeface="Gill Sans MT" charset="0"/>
              </a:rPr>
              <a:t>which interface?</a:t>
            </a:r>
          </a:p>
        </p:txBody>
      </p:sp>
      <p:sp>
        <p:nvSpPr>
          <p:cNvPr id="56332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x-none" sz="2800">
                <a:latin typeface="Gill Sans MT" charset="0"/>
              </a:rPr>
              <a:t>when looking for forwarding table entry for given destination address, use </a:t>
            </a:r>
            <a:r>
              <a:rPr lang="en-US" altLang="x-none" sz="2800" i="1">
                <a:solidFill>
                  <a:srgbClr val="000099"/>
                </a:solidFill>
                <a:latin typeface="Gill Sans MT" charset="0"/>
              </a:rPr>
              <a:t>longest</a:t>
            </a:r>
            <a:r>
              <a:rPr lang="en-US" altLang="x-none" sz="2800">
                <a:latin typeface="Gill Sans MT" charset="0"/>
              </a:rPr>
              <a:t> address prefix that matches destination address.</a:t>
            </a:r>
          </a:p>
        </p:txBody>
      </p:sp>
      <p:sp>
        <p:nvSpPr>
          <p:cNvPr id="56333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800" i="1">
                <a:solidFill>
                  <a:srgbClr val="CC0000"/>
                </a:solidFill>
                <a:latin typeface="Gill Sans MT" charset="0"/>
              </a:rPr>
              <a:t>longest prefix matching</a:t>
            </a:r>
          </a:p>
        </p:txBody>
      </p:sp>
      <p:sp>
        <p:nvSpPr>
          <p:cNvPr id="56334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56335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6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7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8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9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40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x-none" sz="1800"/>
              <a:t>Link interface</a:t>
            </a:r>
          </a:p>
          <a:p>
            <a:pPr>
              <a:lnSpc>
                <a:spcPct val="150000"/>
              </a:lnSpc>
            </a:pPr>
            <a:r>
              <a:rPr lang="en-US" altLang="x-none" sz="1800"/>
              <a:t>0</a:t>
            </a:r>
          </a:p>
          <a:p>
            <a:pPr>
              <a:lnSpc>
                <a:spcPct val="150000"/>
              </a:lnSpc>
            </a:pPr>
            <a:r>
              <a:rPr lang="en-US" altLang="x-none" sz="1800"/>
              <a:t>1</a:t>
            </a:r>
          </a:p>
          <a:p>
            <a:pPr>
              <a:lnSpc>
                <a:spcPct val="150000"/>
              </a:lnSpc>
            </a:pPr>
            <a:r>
              <a:rPr lang="en-US" altLang="x-none" sz="1800"/>
              <a:t>2</a:t>
            </a:r>
          </a:p>
          <a:p>
            <a:pPr>
              <a:lnSpc>
                <a:spcPct val="150000"/>
              </a:lnSpc>
            </a:pPr>
            <a:r>
              <a:rPr lang="en-US" altLang="x-none" sz="1800"/>
              <a:t>3</a:t>
            </a:r>
          </a:p>
        </p:txBody>
      </p:sp>
      <p:sp>
        <p:nvSpPr>
          <p:cNvPr id="563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5D813E1-19E2-804E-B7CF-8786BAC2C69C}" type="slidenum">
              <a:rPr lang="en-US" altLang="x-none" sz="1200">
                <a:latin typeface="Tahoma" charset="0"/>
              </a:rPr>
              <a:pPr/>
              <a:t>54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634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7112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4572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Input port queuing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2649538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  <a:cs typeface="ＭＳ Ｐゴシック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x-none" i="1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queueing delay and loss due to input buffer overflow!</a:t>
            </a:r>
            <a:endParaRPr lang="en-US" altLang="x-none">
              <a:solidFill>
                <a:srgbClr val="CC0000"/>
              </a:solidFill>
              <a:latin typeface="Gill Sans MT" charset="0"/>
              <a:ea typeface="ＭＳ Ｐゴシック" charset="-128"/>
            </a:endParaRPr>
          </a:p>
          <a:p>
            <a:r>
              <a:rPr lang="en-US" altLang="x-none" sz="240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Head-of-the-Line (HOL) blocking: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 queued datagram at front of queue prevents others in queue from moving forward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1389063" y="3194050"/>
            <a:ext cx="3027362" cy="1809750"/>
            <a:chOff x="523" y="976"/>
            <a:chExt cx="2099" cy="1356"/>
          </a:xfrm>
        </p:grpSpPr>
        <p:sp>
          <p:nvSpPr>
            <p:cNvPr id="62515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62516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62535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2536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2537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62517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62532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2533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2534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62518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519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520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521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522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523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2524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62529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0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1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525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62526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7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8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2469" name="Rectangle 55"/>
          <p:cNvSpPr>
            <a:spLocks noChangeArrowheads="1"/>
          </p:cNvSpPr>
          <p:nvPr/>
        </p:nvSpPr>
        <p:spPr bwMode="auto">
          <a:xfrm>
            <a:off x="1841500" y="3190875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2470" name="Rectangle 56"/>
          <p:cNvSpPr>
            <a:spLocks noChangeArrowheads="1"/>
          </p:cNvSpPr>
          <p:nvPr/>
        </p:nvSpPr>
        <p:spPr bwMode="auto">
          <a:xfrm>
            <a:off x="1827213" y="3922713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2471" name="Rectangle 57"/>
          <p:cNvSpPr>
            <a:spLocks noChangeArrowheads="1"/>
          </p:cNvSpPr>
          <p:nvPr/>
        </p:nvSpPr>
        <p:spPr bwMode="auto">
          <a:xfrm>
            <a:off x="1825625" y="455771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2472" name="Rectangle 58"/>
          <p:cNvSpPr>
            <a:spLocks noChangeArrowheads="1"/>
          </p:cNvSpPr>
          <p:nvPr/>
        </p:nvSpPr>
        <p:spPr bwMode="auto">
          <a:xfrm>
            <a:off x="1482725" y="3186113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2473" name="Rectangle 59"/>
          <p:cNvSpPr>
            <a:spLocks noChangeArrowheads="1"/>
          </p:cNvSpPr>
          <p:nvPr/>
        </p:nvSpPr>
        <p:spPr bwMode="auto">
          <a:xfrm>
            <a:off x="1477963" y="4546600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62474" name="Line 60"/>
          <p:cNvSpPr>
            <a:spLocks noChangeShapeType="1"/>
          </p:cNvSpPr>
          <p:nvPr/>
        </p:nvSpPr>
        <p:spPr bwMode="auto">
          <a:xfrm>
            <a:off x="2133600" y="3246438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Freeform 61"/>
          <p:cNvSpPr>
            <a:spLocks/>
          </p:cNvSpPr>
          <p:nvPr/>
        </p:nvSpPr>
        <p:spPr bwMode="auto">
          <a:xfrm>
            <a:off x="2178050" y="3644900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6" name="Text Box 62"/>
          <p:cNvSpPr txBox="1">
            <a:spLocks noChangeArrowheads="1"/>
          </p:cNvSpPr>
          <p:nvPr/>
        </p:nvSpPr>
        <p:spPr bwMode="auto">
          <a:xfrm>
            <a:off x="1349375" y="5100638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>
                <a:latin typeface="Gill Sans MT" charset="0"/>
              </a:rPr>
              <a:t>output port contention:</a:t>
            </a:r>
          </a:p>
          <a:p>
            <a:pPr algn="ctr"/>
            <a:r>
              <a:rPr lang="en-US" altLang="x-none" sz="1800">
                <a:latin typeface="Gill Sans MT" charset="0"/>
              </a:rPr>
              <a:t>only one red datagram can be transferred.</a:t>
            </a:r>
            <a:br>
              <a:rPr lang="en-US" altLang="x-none" sz="1800">
                <a:latin typeface="Gill Sans MT" charset="0"/>
              </a:rPr>
            </a:br>
            <a:r>
              <a:rPr lang="en-US" altLang="x-none" sz="1800" i="1">
                <a:latin typeface="Gill Sans MT" charset="0"/>
              </a:rPr>
              <a:t>lower red packet is blocked</a:t>
            </a:r>
          </a:p>
        </p:txBody>
      </p:sp>
      <p:sp>
        <p:nvSpPr>
          <p:cNvPr id="62477" name="Text Box 64"/>
          <p:cNvSpPr txBox="1">
            <a:spLocks noChangeArrowheads="1"/>
          </p:cNvSpPr>
          <p:nvPr/>
        </p:nvSpPr>
        <p:spPr bwMode="auto">
          <a:xfrm>
            <a:off x="2527300" y="3990975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switch</a:t>
            </a:r>
          </a:p>
          <a:p>
            <a:r>
              <a:rPr lang="en-US" altLang="x-none" sz="1600"/>
              <a:t>fabric</a:t>
            </a:r>
          </a:p>
        </p:txBody>
      </p:sp>
      <p:sp>
        <p:nvSpPr>
          <p:cNvPr id="62478" name="Line 73"/>
          <p:cNvSpPr>
            <a:spLocks noChangeShapeType="1"/>
          </p:cNvSpPr>
          <p:nvPr/>
        </p:nvSpPr>
        <p:spPr bwMode="auto">
          <a:xfrm>
            <a:off x="2124075" y="3990975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879975" y="3214688"/>
            <a:ext cx="3027363" cy="3086100"/>
            <a:chOff x="3074" y="2025"/>
            <a:chExt cx="1907" cy="1944"/>
          </a:xfrm>
        </p:grpSpPr>
        <p:grpSp>
          <p:nvGrpSpPr>
            <p:cNvPr id="62482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62492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62493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251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2513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2514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62494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250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2510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/>
                </a:p>
              </p:txBody>
            </p:sp>
            <p:sp>
              <p:nvSpPr>
                <p:cNvPr id="62511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sp>
            <p:nvSpPr>
              <p:cNvPr id="62495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96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97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98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499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00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2501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2506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8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2502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2503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5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2483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latin typeface="Gill Sans MT" charset="0"/>
                </a:rPr>
                <a:t>one packet time later: green packet experiences HOL blocking</a:t>
              </a:r>
              <a:endParaRPr lang="en-US" altLang="x-none" sz="1800" i="1">
                <a:latin typeface="Gill Sans MT" charset="0"/>
              </a:endParaRPr>
            </a:p>
          </p:txBody>
        </p:sp>
        <p:sp>
          <p:nvSpPr>
            <p:cNvPr id="62484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switch</a:t>
              </a:r>
            </a:p>
            <a:p>
              <a:r>
                <a:rPr lang="en-US" altLang="x-none" sz="1600"/>
                <a:t>fabric</a:t>
              </a:r>
            </a:p>
          </p:txBody>
        </p:sp>
        <p:sp>
          <p:nvSpPr>
            <p:cNvPr id="62485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2486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2487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2488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9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0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2491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624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E96A177F-8E85-5246-9887-12C16C269421}" type="slidenum">
              <a:rPr lang="en-US" altLang="x-none" sz="1200">
                <a:latin typeface="Tahoma" charset="0"/>
              </a:rPr>
              <a:pPr/>
              <a:t>55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248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822325"/>
            <a:ext cx="2970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946525"/>
            <a:ext cx="7772400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buffering</a:t>
            </a:r>
            <a:r>
              <a:rPr lang="en-US" dirty="0">
                <a:cs typeface="+mn-cs"/>
              </a:rPr>
              <a:t> required when datagrams arrive from fabric faster than the transmission rate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scheduling discipline</a:t>
            </a:r>
            <a:r>
              <a:rPr lang="en-US" dirty="0">
                <a:cs typeface="+mn-cs"/>
              </a:rPr>
              <a:t> chooses among queued datagrams for transmission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16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line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termination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16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8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(send)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x-none" sz="1600">
                <a:solidFill>
                  <a:srgbClr val="000000"/>
                </a:solidFill>
                <a:latin typeface="Tahoma" charset="0"/>
              </a:rPr>
              <a:t>fabric</a:t>
            </a:r>
          </a:p>
        </p:txBody>
      </p:sp>
      <p:grpSp>
        <p:nvGrpSpPr>
          <p:cNvPr id="63500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350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63509" name="Text Box 14"/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>
                  <a:solidFill>
                    <a:srgbClr val="000000"/>
                  </a:solidFill>
                </a:rPr>
                <a:t>datagram</a:t>
              </a:r>
            </a:p>
            <a:p>
              <a:pPr algn="ctr"/>
              <a:r>
                <a:rPr lang="en-US" altLang="x-none" sz="1600">
                  <a:solidFill>
                    <a:srgbClr val="000000"/>
                  </a:solidFill>
                </a:rPr>
                <a:t>buffer</a:t>
              </a:r>
            </a:p>
            <a:p>
              <a:pPr algn="ctr"/>
              <a:endParaRPr lang="en-US" altLang="x-none" sz="1600">
                <a:solidFill>
                  <a:srgbClr val="000000"/>
                </a:solidFill>
              </a:endParaRPr>
            </a:p>
            <a:p>
              <a:pPr algn="ctr"/>
              <a:endParaRPr lang="en-US" altLang="x-none" sz="1600">
                <a:solidFill>
                  <a:srgbClr val="000000"/>
                </a:solidFill>
              </a:endParaRPr>
            </a:p>
            <a:p>
              <a:pPr algn="ctr"/>
              <a:r>
                <a:rPr lang="en-US" altLang="x-none" sz="1600">
                  <a:solidFill>
                    <a:srgbClr val="000000"/>
                  </a:solidFill>
                </a:rPr>
                <a:t>queueing</a:t>
              </a:r>
            </a:p>
          </p:txBody>
        </p:sp>
        <p:grpSp>
          <p:nvGrpSpPr>
            <p:cNvPr id="6351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351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3501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2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7638" y="4049713"/>
            <a:ext cx="4822825" cy="83026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ahoma" charset="0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74938" y="5341938"/>
            <a:ext cx="6124575" cy="83185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ahoma" charset="0"/>
              </a:rPr>
              <a:t>Priority scheduling – who gets best performance, network neutrality</a:t>
            </a:r>
          </a:p>
        </p:txBody>
      </p:sp>
      <p:sp>
        <p:nvSpPr>
          <p:cNvPr id="63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A63312D1-C7CE-6142-9F6B-255701F6EF44}" type="slidenum">
              <a:rPr lang="en-US" altLang="x-none" sz="1200">
                <a:latin typeface="Tahoma" charset="0"/>
              </a:rPr>
              <a:pPr/>
              <a:t>56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35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42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6850"/>
            <a:ext cx="7772400" cy="730250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Output port queueing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4602163"/>
            <a:ext cx="7772400" cy="119062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  <a:cs typeface="ＭＳ Ｐゴシック" charset="-128"/>
              </a:rPr>
              <a:t>buffering when arrival rate via switch exceeds output line speed</a:t>
            </a:r>
          </a:p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queueing (delay) and loss due to output port buffer overflow!</a:t>
            </a:r>
            <a:endParaRPr lang="en-US" altLang="x-none">
              <a:solidFill>
                <a:srgbClr val="CC0000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4516" name="Group 78"/>
          <p:cNvGrpSpPr>
            <a:grpSpLocks/>
          </p:cNvGrpSpPr>
          <p:nvPr/>
        </p:nvGrpSpPr>
        <p:grpSpPr bwMode="auto">
          <a:xfrm>
            <a:off x="884238" y="1477963"/>
            <a:ext cx="7412037" cy="2870200"/>
            <a:chOff x="550" y="931"/>
            <a:chExt cx="4669" cy="1808"/>
          </a:xfrm>
        </p:grpSpPr>
        <p:grpSp>
          <p:nvGrpSpPr>
            <p:cNvPr id="64519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64565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64566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85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86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87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64567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82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83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84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sp>
            <p:nvSpPr>
              <p:cNvPr id="64568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69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70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71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72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73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74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79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80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81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4575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76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77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78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4520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64542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grpSp>
            <p:nvGrpSpPr>
              <p:cNvPr id="64543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62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64544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59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645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/>
                </a:p>
              </p:txBody>
            </p:sp>
            <p:sp>
              <p:nvSpPr>
                <p:cNvPr id="645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sp>
            <p:nvSpPr>
              <p:cNvPr id="64545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46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47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48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49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550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51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56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7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4552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53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4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4521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22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23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24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25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26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7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8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at </a:t>
              </a:r>
              <a:r>
                <a:rPr lang="en-US" altLang="x-none" sz="1800" i="1"/>
                <a:t>t,</a:t>
              </a:r>
              <a:r>
                <a:rPr lang="en-US" altLang="x-none" sz="1800"/>
                <a:t> packets more</a:t>
              </a:r>
            </a:p>
            <a:p>
              <a:pPr algn="ctr"/>
              <a:r>
                <a:rPr lang="en-US" altLang="x-none" sz="1800"/>
                <a:t>from input to output</a:t>
              </a:r>
              <a:endParaRPr lang="en-US" altLang="x-none" sz="1800" i="1"/>
            </a:p>
          </p:txBody>
        </p:sp>
        <p:sp>
          <p:nvSpPr>
            <p:cNvPr id="64529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one packet time later</a:t>
              </a:r>
              <a:endParaRPr lang="en-US" altLang="x-none" sz="1800" i="1"/>
            </a:p>
          </p:txBody>
        </p:sp>
        <p:sp>
          <p:nvSpPr>
            <p:cNvPr id="64530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switch</a:t>
              </a:r>
            </a:p>
            <a:p>
              <a:r>
                <a:rPr lang="en-US" altLang="x-none" sz="1600"/>
                <a:t>fabric</a:t>
              </a:r>
            </a:p>
          </p:txBody>
        </p:sp>
        <p:sp>
          <p:nvSpPr>
            <p:cNvPr id="64531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switch</a:t>
              </a:r>
            </a:p>
            <a:p>
              <a:r>
                <a:rPr lang="en-US" altLang="x-none" sz="1600"/>
                <a:t>fabric</a:t>
              </a:r>
            </a:p>
          </p:txBody>
        </p:sp>
        <p:sp>
          <p:nvSpPr>
            <p:cNvPr id="64532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33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34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35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36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37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38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39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40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64541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645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B00F3655-28BF-FA48-9EC9-6F91A5203FFC}" type="slidenum">
              <a:rPr lang="en-US" altLang="x-none" sz="1200">
                <a:latin typeface="Tahoma" charset="0"/>
              </a:rPr>
              <a:pPr/>
              <a:t>57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451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398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much buffering?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  <a:cs typeface="ＭＳ Ｐゴシック" charset="-128"/>
              </a:rPr>
              <a:t>RFC 3439 rule of thumb: average buffering equal to 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typical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 RTT (say 250 msec) times link capacity C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e.g., C = 10 Gpbs link: 2.5 Gbit buffer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recent recommendation: with </a:t>
            </a:r>
            <a:r>
              <a:rPr lang="en-US" altLang="x-none" i="1">
                <a:ea typeface="ＭＳ Ｐゴシック" charset="-128"/>
                <a:cs typeface="ＭＳ Ｐゴシック" charset="-128"/>
              </a:rPr>
              <a:t>N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flows, buffering equal to </a:t>
            </a:r>
          </a:p>
        </p:txBody>
      </p:sp>
      <p:grpSp>
        <p:nvGrpSpPr>
          <p:cNvPr id="65540" name="Group 9"/>
          <p:cNvGrpSpPr>
            <a:grpSpLocks/>
          </p:cNvGrpSpPr>
          <p:nvPr/>
        </p:nvGrpSpPr>
        <p:grpSpPr bwMode="auto">
          <a:xfrm>
            <a:off x="4167188" y="3717925"/>
            <a:ext cx="1165225" cy="1109663"/>
            <a:chOff x="1923" y="2801"/>
            <a:chExt cx="734" cy="699"/>
          </a:xfrm>
        </p:grpSpPr>
        <p:sp>
          <p:nvSpPr>
            <p:cNvPr id="65543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RTT  C</a:t>
              </a:r>
            </a:p>
          </p:txBody>
        </p:sp>
        <p:sp>
          <p:nvSpPr>
            <p:cNvPr id="65544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3200"/>
                <a:t>.</a:t>
              </a:r>
            </a:p>
          </p:txBody>
        </p:sp>
        <p:sp>
          <p:nvSpPr>
            <p:cNvPr id="65545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46" name="Text Box 7"/>
            <p:cNvSpPr txBox="1">
              <a:spLocks noChangeArrowheads="1"/>
            </p:cNvSpPr>
            <p:nvPr/>
          </p:nvSpPr>
          <p:spPr bwMode="auto">
            <a:xfrm>
              <a:off x="2091" y="32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N</a:t>
              </a:r>
            </a:p>
          </p:txBody>
        </p:sp>
        <p:sp>
          <p:nvSpPr>
            <p:cNvPr id="65547" name="Freeform 8"/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9"/>
                <a:gd name="T17" fmla="*/ 279 w 27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6C357D30-68E0-7F49-9C39-7987BA4DD7F7}" type="slidenum">
              <a:rPr lang="en-US" altLang="x-none" sz="1200">
                <a:latin typeface="Tahoma" charset="0"/>
              </a:rPr>
              <a:pPr/>
              <a:t>58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4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Scheduling mechanisms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scheduling: 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choose next packet to send on link</a:t>
            </a:r>
          </a:p>
          <a:p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FIFO (first in first out) scheduling: 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send in order of arrival to queue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real-world example?</a:t>
            </a:r>
          </a:p>
          <a:p>
            <a:pPr lvl="1"/>
            <a:r>
              <a:rPr lang="en-US" altLang="x-none" i="1">
                <a:solidFill>
                  <a:srgbClr val="000099"/>
                </a:solidFill>
                <a:latin typeface="Gill Sans MT" charset="0"/>
                <a:ea typeface="ＭＳ Ｐゴシック" charset="-128"/>
              </a:rPr>
              <a:t>discard policy: </a:t>
            </a:r>
            <a:r>
              <a:rPr lang="en-US" altLang="x-none">
                <a:latin typeface="Gill Sans MT" charset="0"/>
                <a:ea typeface="ＭＳ Ｐゴシック" charset="-128"/>
              </a:rPr>
              <a:t>if packet arrives to full queue: who to discard?</a:t>
            </a:r>
          </a:p>
          <a:p>
            <a:pPr lvl="2">
              <a:lnSpc>
                <a:spcPts val="2275"/>
              </a:lnSpc>
            </a:pPr>
            <a:r>
              <a:rPr lang="en-US" altLang="x-none" sz="2400" i="1">
                <a:solidFill>
                  <a:srgbClr val="000099"/>
                </a:solidFill>
                <a:latin typeface="Gill Sans MT" charset="0"/>
                <a:cs typeface="Gill Sans MT" charset="0"/>
              </a:rPr>
              <a:t>tail drop: </a:t>
            </a:r>
            <a:r>
              <a:rPr lang="en-US" altLang="x-none" sz="2400">
                <a:latin typeface="Gill Sans MT" charset="0"/>
                <a:cs typeface="Gill Sans MT" charset="0"/>
              </a:rPr>
              <a:t>drop arriving packet</a:t>
            </a:r>
          </a:p>
          <a:p>
            <a:pPr lvl="2">
              <a:lnSpc>
                <a:spcPts val="2275"/>
              </a:lnSpc>
            </a:pPr>
            <a:r>
              <a:rPr lang="en-US" altLang="x-none" sz="2400" i="1">
                <a:solidFill>
                  <a:srgbClr val="000099"/>
                </a:solidFill>
                <a:latin typeface="Gill Sans MT" charset="0"/>
                <a:cs typeface="Gill Sans MT" charset="0"/>
              </a:rPr>
              <a:t>priority: </a:t>
            </a:r>
            <a:r>
              <a:rPr lang="en-US" altLang="x-none" sz="2400">
                <a:latin typeface="Gill Sans MT" charset="0"/>
                <a:cs typeface="Gill Sans MT" charset="0"/>
              </a:rPr>
              <a:t>drop/remove on priority basis</a:t>
            </a:r>
          </a:p>
          <a:p>
            <a:pPr lvl="2">
              <a:lnSpc>
                <a:spcPts val="2275"/>
              </a:lnSpc>
            </a:pPr>
            <a:r>
              <a:rPr lang="en-US" altLang="x-none" sz="2400" i="1">
                <a:solidFill>
                  <a:srgbClr val="000099"/>
                </a:solidFill>
                <a:latin typeface="Gill Sans MT" charset="0"/>
                <a:cs typeface="Gill Sans MT" charset="0"/>
              </a:rPr>
              <a:t>random: </a:t>
            </a:r>
            <a:r>
              <a:rPr lang="en-US" altLang="x-none" sz="2400">
                <a:latin typeface="Gill Sans MT" charset="0"/>
                <a:cs typeface="Gill Sans MT" charset="0"/>
              </a:rPr>
              <a:t>drop/remove randomly</a:t>
            </a:r>
          </a:p>
        </p:txBody>
      </p:sp>
      <p:pic>
        <p:nvPicPr>
          <p:cNvPr id="6656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4" name="Group 25"/>
          <p:cNvGrpSpPr>
            <a:grpSpLocks/>
          </p:cNvGrpSpPr>
          <p:nvPr/>
        </p:nvGrpSpPr>
        <p:grpSpPr bwMode="auto">
          <a:xfrm>
            <a:off x="3771900" y="5132388"/>
            <a:ext cx="939800" cy="565150"/>
            <a:chOff x="1670312" y="2562997"/>
            <a:chExt cx="940317" cy="565219"/>
          </a:xfrm>
        </p:grpSpPr>
        <p:grpSp>
          <p:nvGrpSpPr>
            <p:cNvPr id="66575" name="Group 28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66577" name="Rectangle 30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cxnSp>
            <p:nvCxnSpPr>
              <p:cNvPr id="66578" name="Straight Connector 31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9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0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1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2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3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4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576" name="Rectangle 29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66565" name="Oval 27"/>
          <p:cNvSpPr>
            <a:spLocks noChangeArrowheads="1"/>
          </p:cNvSpPr>
          <p:nvPr/>
        </p:nvSpPr>
        <p:spPr bwMode="auto">
          <a:xfrm>
            <a:off x="4799013" y="5103813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cxnSp>
        <p:nvCxnSpPr>
          <p:cNvPr id="66566" name="Straight Arrow Connector 11"/>
          <p:cNvCxnSpPr>
            <a:cxnSpLocks noChangeShapeType="1"/>
          </p:cNvCxnSpPr>
          <p:nvPr/>
        </p:nvCxnSpPr>
        <p:spPr bwMode="auto">
          <a:xfrm>
            <a:off x="2532063" y="5414963"/>
            <a:ext cx="1054100" cy="0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67" name="TextBox 17"/>
          <p:cNvSpPr txBox="1">
            <a:spLocks noChangeArrowheads="1"/>
          </p:cNvSpPr>
          <p:nvPr/>
        </p:nvSpPr>
        <p:spPr bwMode="auto">
          <a:xfrm>
            <a:off x="3514725" y="5699125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queue</a:t>
            </a:r>
          </a:p>
          <a:p>
            <a:pPr algn="ctr"/>
            <a:r>
              <a:rPr lang="en-US" altLang="x-none" sz="1400"/>
              <a:t>(waiting area)</a:t>
            </a:r>
          </a:p>
        </p:txBody>
      </p:sp>
      <p:sp>
        <p:nvSpPr>
          <p:cNvPr id="66568" name="TextBox 18"/>
          <p:cNvSpPr txBox="1">
            <a:spLocks noChangeArrowheads="1"/>
          </p:cNvSpPr>
          <p:nvPr/>
        </p:nvSpPr>
        <p:spPr bwMode="auto">
          <a:xfrm>
            <a:off x="2673350" y="5459413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packet</a:t>
            </a:r>
          </a:p>
          <a:p>
            <a:pPr algn="ctr"/>
            <a:r>
              <a:rPr lang="en-US" altLang="x-none" sz="1400"/>
              <a:t>arrivals</a:t>
            </a:r>
          </a:p>
        </p:txBody>
      </p:sp>
      <p:cxnSp>
        <p:nvCxnSpPr>
          <p:cNvPr id="66569" name="Straight Arrow Connector 20"/>
          <p:cNvCxnSpPr>
            <a:cxnSpLocks noChangeShapeType="1"/>
          </p:cNvCxnSpPr>
          <p:nvPr/>
        </p:nvCxnSpPr>
        <p:spPr bwMode="auto">
          <a:xfrm>
            <a:off x="5632450" y="5400675"/>
            <a:ext cx="906463" cy="4763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0" name="TextBox 22"/>
          <p:cNvSpPr txBox="1">
            <a:spLocks noChangeArrowheads="1"/>
          </p:cNvSpPr>
          <p:nvPr/>
        </p:nvSpPr>
        <p:spPr bwMode="auto">
          <a:xfrm>
            <a:off x="5724525" y="5508625"/>
            <a:ext cx="1042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packet</a:t>
            </a:r>
          </a:p>
          <a:p>
            <a:pPr algn="ctr"/>
            <a:r>
              <a:rPr lang="en-US" altLang="x-none" sz="1400"/>
              <a:t>departures</a:t>
            </a:r>
          </a:p>
        </p:txBody>
      </p: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4714875" y="5703888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link</a:t>
            </a:r>
          </a:p>
          <a:p>
            <a:pPr algn="ctr"/>
            <a:r>
              <a:rPr lang="en-US" altLang="x-none" sz="1400"/>
              <a:t> (server)</a:t>
            </a:r>
          </a:p>
        </p:txBody>
      </p:sp>
      <p:cxnSp>
        <p:nvCxnSpPr>
          <p:cNvPr id="66572" name="Straight Arrow Connector 52"/>
          <p:cNvCxnSpPr>
            <a:cxnSpLocks noChangeShapeType="1"/>
            <a:stCxn id="66576" idx="3"/>
            <a:endCxn id="66565" idx="2"/>
          </p:cNvCxnSpPr>
          <p:nvPr/>
        </p:nvCxnSpPr>
        <p:spPr bwMode="auto">
          <a:xfrm>
            <a:off x="4711700" y="5414963"/>
            <a:ext cx="8731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EAFBC835-4094-A446-BCE9-4E39385E2C85}" type="slidenum">
              <a:rPr lang="en-US" altLang="x-none" sz="1200">
                <a:latin typeface="Tahoma" charset="0"/>
              </a:rPr>
              <a:pPr/>
              <a:t>59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657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Layers: </a:t>
            </a: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4990" y="6858000"/>
            <a:ext cx="676275" cy="276225"/>
          </a:xfrm>
        </p:spPr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399" y="2298700"/>
            <a:ext cx="8229601" cy="14351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Ethernet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73524" y="2463800"/>
            <a:ext cx="6901132" cy="11430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0" y="2565400"/>
            <a:ext cx="5422900" cy="952499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TCP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216400" y="2674189"/>
            <a:ext cx="4089400" cy="74187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32100" y="2743199"/>
            <a:ext cx="2876730" cy="603849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 Body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3185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Scheduling policies: priority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289050"/>
            <a:ext cx="3705225" cy="5103813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priority scheduling: 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send highest priority queued packet 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multiple </a:t>
            </a:r>
            <a:r>
              <a:rPr lang="en-US" altLang="x-none" i="1">
                <a:ea typeface="ＭＳ Ｐゴシック" charset="-128"/>
                <a:cs typeface="ＭＳ Ｐゴシック" charset="-128"/>
              </a:rPr>
              <a:t>classes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, with different priorities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class may depend on marking or other header info, e.g. IP source/dest, port numbers, etc.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real world example? </a:t>
            </a:r>
          </a:p>
        </p:txBody>
      </p:sp>
      <p:grpSp>
        <p:nvGrpSpPr>
          <p:cNvPr id="68612" name="Group 8"/>
          <p:cNvGrpSpPr>
            <a:grpSpLocks/>
          </p:cNvGrpSpPr>
          <p:nvPr/>
        </p:nvGrpSpPr>
        <p:grpSpPr bwMode="auto">
          <a:xfrm>
            <a:off x="4683125" y="1214438"/>
            <a:ext cx="4051300" cy="2263775"/>
            <a:chOff x="251257" y="1325350"/>
            <a:chExt cx="4051177" cy="2263278"/>
          </a:xfrm>
        </p:grpSpPr>
        <p:grpSp>
          <p:nvGrpSpPr>
            <p:cNvPr id="68695" name="Group 9"/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68711" name="Group 25"/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68725" name="Group 3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cxnSp>
                <p:nvCxnSpPr>
                  <p:cNvPr id="68730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1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2" name="Straight Connector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3" name="Straight Connector 4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4" name="Straight Connector 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5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6" name="Straight Connector 4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pitchFamily="66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8712" name="Group 26"/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68715" name="Group 2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1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cxnSp>
                <p:nvCxnSpPr>
                  <p:cNvPr id="68718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19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0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1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2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3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4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8716" name="Rectangle 30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sp>
            <p:nvSpPr>
              <p:cNvPr id="68713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714" name="Oval 28"/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cxnSp>
          <p:nvCxnSpPr>
            <p:cNvPr id="68696" name="Straight Arrow Connector 10"/>
            <p:cNvCxnSpPr>
              <a:cxnSpLocks noChangeShapeType="1"/>
              <a:stCxn id="68713" idx="0"/>
              <a:endCxn id="68717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7" name="Straight Arrow Connector 11"/>
            <p:cNvCxnSpPr>
              <a:cxnSpLocks noChangeShapeType="1"/>
              <a:stCxn id="68713" idx="0"/>
              <a:endCxn id="68729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0" name="Straight Arrow Connector 14"/>
            <p:cNvCxnSpPr>
              <a:cxnSpLocks noChangeShapeType="1"/>
              <a:endCxn id="68714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1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2" name="Straight Arrow Connector 16"/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3" name="TextBox 17"/>
            <p:cNvSpPr txBox="1">
              <a:spLocks noChangeArrowheads="1"/>
            </p:cNvSpPr>
            <p:nvPr/>
          </p:nvSpPr>
          <p:spPr bwMode="auto">
            <a:xfrm>
              <a:off x="1145802" y="1325350"/>
              <a:ext cx="1705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/>
                <a:t>high priority queue</a:t>
              </a:r>
            </a:p>
            <a:p>
              <a:pPr algn="ctr"/>
              <a:r>
                <a:rPr lang="en-US" altLang="x-none" sz="1400"/>
                <a:t>(waiting area)</a:t>
              </a:r>
            </a:p>
          </p:txBody>
        </p:sp>
        <p:sp>
          <p:nvSpPr>
            <p:cNvPr id="68704" name="TextBox 18"/>
            <p:cNvSpPr txBox="1">
              <a:spLocks noChangeArrowheads="1"/>
            </p:cNvSpPr>
            <p:nvPr/>
          </p:nvSpPr>
          <p:spPr bwMode="auto">
            <a:xfrm>
              <a:off x="1272157" y="3065408"/>
              <a:ext cx="15917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/>
                <a:t>low priority queue</a:t>
              </a:r>
            </a:p>
            <a:p>
              <a:pPr algn="ctr"/>
              <a:r>
                <a:rPr lang="en-US" altLang="x-none" sz="1400"/>
                <a:t>(waiting area)</a:t>
              </a:r>
            </a:p>
          </p:txBody>
        </p:sp>
        <p:sp>
          <p:nvSpPr>
            <p:cNvPr id="68705" name="TextBox 19"/>
            <p:cNvSpPr txBox="1">
              <a:spLocks noChangeArrowheads="1"/>
            </p:cNvSpPr>
            <p:nvPr/>
          </p:nvSpPr>
          <p:spPr bwMode="auto">
            <a:xfrm>
              <a:off x="251257" y="2002904"/>
              <a:ext cx="763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/>
                <a:t>arrivals</a:t>
              </a:r>
            </a:p>
          </p:txBody>
        </p:sp>
        <p:sp>
          <p:nvSpPr>
            <p:cNvPr id="68706" name="TextBox 20"/>
            <p:cNvSpPr txBox="1">
              <a:spLocks noChangeArrowheads="1"/>
            </p:cNvSpPr>
            <p:nvPr/>
          </p:nvSpPr>
          <p:spPr bwMode="auto">
            <a:xfrm>
              <a:off x="778235" y="2735146"/>
              <a:ext cx="7873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/>
                <a:t>classify</a:t>
              </a:r>
            </a:p>
          </p:txBody>
        </p:sp>
        <p:cxnSp>
          <p:nvCxnSpPr>
            <p:cNvPr id="6870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8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9" name="TextBox 23"/>
            <p:cNvSpPr txBox="1">
              <a:spLocks noChangeArrowheads="1"/>
            </p:cNvSpPr>
            <p:nvPr/>
          </p:nvSpPr>
          <p:spPr bwMode="auto">
            <a:xfrm>
              <a:off x="3259448" y="2003441"/>
              <a:ext cx="1042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/>
                <a:t>departures</a:t>
              </a:r>
            </a:p>
          </p:txBody>
        </p:sp>
        <p:sp>
          <p:nvSpPr>
            <p:cNvPr id="68710" name="TextBox 24"/>
            <p:cNvSpPr txBox="1">
              <a:spLocks noChangeArrowheads="1"/>
            </p:cNvSpPr>
            <p:nvPr/>
          </p:nvSpPr>
          <p:spPr bwMode="auto">
            <a:xfrm>
              <a:off x="2706310" y="2735682"/>
              <a:ext cx="852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/>
                <a:t>link</a:t>
              </a:r>
            </a:p>
            <a:p>
              <a:pPr algn="ctr"/>
              <a:r>
                <a:rPr lang="en-US" altLang="x-none" sz="1400"/>
                <a:t> (server)</a:t>
              </a:r>
            </a:p>
          </p:txBody>
        </p:sp>
      </p:grpSp>
      <p:cxnSp>
        <p:nvCxnSpPr>
          <p:cNvPr id="68613" name="Straight Connector 49"/>
          <p:cNvCxnSpPr>
            <a:cxnSpLocks noChangeShapeType="1"/>
          </p:cNvCxnSpPr>
          <p:nvPr/>
        </p:nvCxnSpPr>
        <p:spPr bwMode="auto">
          <a:xfrm>
            <a:off x="5489575" y="4460875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14" name="Straight Connector 50"/>
          <p:cNvCxnSpPr>
            <a:cxnSpLocks noChangeShapeType="1"/>
          </p:cNvCxnSpPr>
          <p:nvPr/>
        </p:nvCxnSpPr>
        <p:spPr bwMode="auto">
          <a:xfrm>
            <a:off x="5491163" y="5232400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599113" y="4467225"/>
            <a:ext cx="347662" cy="754063"/>
            <a:chOff x="2797204" y="2989241"/>
            <a:chExt cx="347099" cy="755477"/>
          </a:xfrm>
        </p:grpSpPr>
        <p:sp>
          <p:nvSpPr>
            <p:cNvPr id="68691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68692" name="Group 53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93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94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1</a:t>
                </a:r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948363" y="4471988"/>
            <a:ext cx="346075" cy="755650"/>
            <a:chOff x="2797204" y="2989241"/>
            <a:chExt cx="347099" cy="755477"/>
          </a:xfrm>
        </p:grpSpPr>
        <p:sp>
          <p:nvSpPr>
            <p:cNvPr id="68687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68688" name="Group 5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9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90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3</a:t>
                </a:r>
              </a:p>
            </p:txBody>
          </p:sp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6299200" y="4467225"/>
            <a:ext cx="346075" cy="755650"/>
            <a:chOff x="997686" y="3954289"/>
            <a:chExt cx="347099" cy="755477"/>
          </a:xfrm>
        </p:grpSpPr>
        <p:sp>
          <p:nvSpPr>
            <p:cNvPr id="68683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68684" name="Group 6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85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86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2</a:t>
                </a:r>
              </a:p>
            </p:txBody>
          </p:sp>
        </p:grp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6654800" y="4465638"/>
            <a:ext cx="347663" cy="754062"/>
            <a:chOff x="2797204" y="2989241"/>
            <a:chExt cx="347099" cy="755477"/>
          </a:xfrm>
        </p:grpSpPr>
        <p:sp>
          <p:nvSpPr>
            <p:cNvPr id="68679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68680" name="Group 6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1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82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4</a:t>
                </a:r>
              </a:p>
            </p:txBody>
          </p:sp>
        </p:grp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716838" y="4473575"/>
            <a:ext cx="347662" cy="755650"/>
            <a:chOff x="997686" y="3954289"/>
            <a:chExt cx="347099" cy="755477"/>
          </a:xfrm>
        </p:grpSpPr>
        <p:sp>
          <p:nvSpPr>
            <p:cNvPr id="68675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68676" name="Group 7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77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78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5</a:t>
                </a:r>
              </a:p>
            </p:txBody>
          </p: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562850" y="3776663"/>
            <a:ext cx="298450" cy="657225"/>
            <a:chOff x="4760251" y="2300242"/>
            <a:chExt cx="298780" cy="656159"/>
          </a:xfrm>
        </p:grpSpPr>
        <p:cxnSp>
          <p:nvCxnSpPr>
            <p:cNvPr id="68671" name="Straight Connector 77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72" name="Group 78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68673" name="Oval 7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74" name="TextBox 80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5</a:t>
                </a:r>
              </a:p>
            </p:txBody>
          </p:sp>
        </p:grp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7921625" y="5243513"/>
            <a:ext cx="298450" cy="677862"/>
            <a:chOff x="5119335" y="3766271"/>
            <a:chExt cx="298780" cy="677232"/>
          </a:xfrm>
        </p:grpSpPr>
        <p:cxnSp>
          <p:nvCxnSpPr>
            <p:cNvPr id="68667" name="Straight Connector 82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8" name="Group 83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68669" name="Oval 8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70" name="TextBox 85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5</a:t>
                </a:r>
              </a:p>
            </p:txBody>
          </p:sp>
        </p:grp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5576888" y="3505200"/>
            <a:ext cx="298450" cy="936625"/>
            <a:chOff x="2774212" y="2028763"/>
            <a:chExt cx="298780" cy="935975"/>
          </a:xfrm>
        </p:grpSpPr>
        <p:cxnSp>
          <p:nvCxnSpPr>
            <p:cNvPr id="68663" name="Straight Connector 87"/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4" name="Group 88"/>
            <p:cNvGrpSpPr>
              <a:grpSpLocks/>
            </p:cNvGrpSpPr>
            <p:nvPr/>
          </p:nvGrpSpPr>
          <p:grpSpPr bwMode="auto">
            <a:xfrm>
              <a:off x="2774212" y="2028763"/>
              <a:ext cx="298780" cy="338554"/>
              <a:chOff x="6631486" y="3519940"/>
              <a:chExt cx="298780" cy="338554"/>
            </a:xfrm>
          </p:grpSpPr>
          <p:sp>
            <p:nvSpPr>
              <p:cNvPr id="68665" name="Oval 8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66" name="TextBox 90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2</a:t>
                </a:r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6518275" y="5246688"/>
            <a:ext cx="298450" cy="674687"/>
            <a:chOff x="3715481" y="3769050"/>
            <a:chExt cx="298780" cy="675327"/>
          </a:xfrm>
        </p:grpSpPr>
        <p:cxnSp>
          <p:nvCxnSpPr>
            <p:cNvPr id="68659" name="Straight Connector 92"/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0" name="Group 93"/>
            <p:cNvGrpSpPr>
              <a:grpSpLocks/>
            </p:cNvGrpSpPr>
            <p:nvPr/>
          </p:nvGrpSpPr>
          <p:grpSpPr bwMode="auto">
            <a:xfrm>
              <a:off x="3715481" y="4105823"/>
              <a:ext cx="298780" cy="338554"/>
              <a:chOff x="6631486" y="3519940"/>
              <a:chExt cx="298780" cy="338554"/>
            </a:xfrm>
          </p:grpSpPr>
          <p:sp>
            <p:nvSpPr>
              <p:cNvPr id="68661" name="Oval 9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62" name="TextBox 95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2</a:t>
                </a:r>
              </a:p>
            </p:txBody>
          </p:sp>
        </p:grpSp>
      </p:grp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5427663" y="3794125"/>
            <a:ext cx="298450" cy="641350"/>
            <a:chOff x="2625635" y="2316906"/>
            <a:chExt cx="298780" cy="640969"/>
          </a:xfrm>
        </p:grpSpPr>
        <p:cxnSp>
          <p:nvCxnSpPr>
            <p:cNvPr id="68655" name="Straight Connector 97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6" name="Group 98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68657" name="Oval 9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58" name="TextBox 100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1</a:t>
                </a:r>
              </a:p>
            </p:txBody>
          </p:sp>
        </p:grp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810250" y="5253038"/>
            <a:ext cx="298450" cy="660400"/>
            <a:chOff x="3007422" y="3776327"/>
            <a:chExt cx="298780" cy="659661"/>
          </a:xfrm>
        </p:grpSpPr>
        <p:cxnSp>
          <p:nvCxnSpPr>
            <p:cNvPr id="68651" name="Straight Connector 102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2" name="Group 103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68653" name="Oval 10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54" name="TextBox 105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1</a:t>
                </a:r>
              </a:p>
            </p:txBody>
          </p:sp>
        </p:grp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5708650" y="3810000"/>
            <a:ext cx="298450" cy="642938"/>
            <a:chOff x="2905934" y="2332859"/>
            <a:chExt cx="298780" cy="642655"/>
          </a:xfrm>
        </p:grpSpPr>
        <p:cxnSp>
          <p:nvCxnSpPr>
            <p:cNvPr id="68647" name="Straight Connector 107"/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8" name="Group 108"/>
            <p:cNvGrpSpPr>
              <a:grpSpLocks/>
            </p:cNvGrpSpPr>
            <p:nvPr/>
          </p:nvGrpSpPr>
          <p:grpSpPr bwMode="auto">
            <a:xfrm>
              <a:off x="2905934" y="2332859"/>
              <a:ext cx="298780" cy="338554"/>
              <a:chOff x="7126748" y="4088704"/>
              <a:chExt cx="298780" cy="338554"/>
            </a:xfrm>
          </p:grpSpPr>
          <p:sp>
            <p:nvSpPr>
              <p:cNvPr id="68649" name="Oval 10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50" name="TextBox 11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3</a:t>
                </a:r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6169025" y="5248275"/>
            <a:ext cx="298450" cy="669925"/>
            <a:chOff x="3366049" y="3770526"/>
            <a:chExt cx="298780" cy="670225"/>
          </a:xfrm>
        </p:grpSpPr>
        <p:cxnSp>
          <p:nvCxnSpPr>
            <p:cNvPr id="68643" name="Straight Connector 112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4" name="Group 113"/>
            <p:cNvGrpSpPr>
              <a:grpSpLocks/>
            </p:cNvGrpSpPr>
            <p:nvPr/>
          </p:nvGrpSpPr>
          <p:grpSpPr bwMode="auto">
            <a:xfrm>
              <a:off x="3366049" y="4102197"/>
              <a:ext cx="298780" cy="338554"/>
              <a:chOff x="7126748" y="4088704"/>
              <a:chExt cx="298780" cy="338554"/>
            </a:xfrm>
          </p:grpSpPr>
          <p:sp>
            <p:nvSpPr>
              <p:cNvPr id="68645" name="Oval 11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46" name="TextBox 11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3</a:t>
                </a:r>
              </a:p>
            </p:txBody>
          </p:sp>
        </p:grp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6865938" y="5237163"/>
            <a:ext cx="300037" cy="679450"/>
            <a:chOff x="4064326" y="3759579"/>
            <a:chExt cx="298780" cy="680611"/>
          </a:xfrm>
        </p:grpSpPr>
        <p:cxnSp>
          <p:nvCxnSpPr>
            <p:cNvPr id="68639" name="Straight Connector 117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0" name="Group 118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68641" name="Oval 11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42" name="TextBox 12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4</a:t>
                </a:r>
              </a:p>
            </p:txBody>
          </p:sp>
        </p:grp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6330950" y="3789363"/>
            <a:ext cx="298450" cy="647700"/>
            <a:chOff x="3528567" y="2312591"/>
            <a:chExt cx="298780" cy="646584"/>
          </a:xfrm>
        </p:grpSpPr>
        <p:cxnSp>
          <p:nvCxnSpPr>
            <p:cNvPr id="68635" name="Straight Connector 122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36" name="Group 123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68637" name="Oval 12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68638" name="TextBox 12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4</a:t>
                </a:r>
              </a:p>
            </p:txBody>
          </p:sp>
        </p:grpSp>
      </p:grpSp>
      <p:sp>
        <p:nvSpPr>
          <p:cNvPr id="68630" name="TextBox 126"/>
          <p:cNvSpPr txBox="1">
            <a:spLocks noChangeArrowheads="1"/>
          </p:cNvSpPr>
          <p:nvPr/>
        </p:nvSpPr>
        <p:spPr bwMode="auto">
          <a:xfrm>
            <a:off x="4743450" y="4062413"/>
            <a:ext cx="806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i="1"/>
              <a:t>arrivals</a:t>
            </a:r>
          </a:p>
        </p:txBody>
      </p:sp>
      <p:sp>
        <p:nvSpPr>
          <p:cNvPr id="68631" name="TextBox 127"/>
          <p:cNvSpPr txBox="1">
            <a:spLocks noChangeArrowheads="1"/>
          </p:cNvSpPr>
          <p:nvPr/>
        </p:nvSpPr>
        <p:spPr bwMode="auto">
          <a:xfrm>
            <a:off x="4767263" y="5260975"/>
            <a:ext cx="1087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 i="1"/>
              <a:t>departures</a:t>
            </a:r>
          </a:p>
        </p:txBody>
      </p:sp>
      <p:sp>
        <p:nvSpPr>
          <p:cNvPr id="68632" name="TextBox 128"/>
          <p:cNvSpPr txBox="1">
            <a:spLocks noChangeArrowheads="1"/>
          </p:cNvSpPr>
          <p:nvPr/>
        </p:nvSpPr>
        <p:spPr bwMode="auto">
          <a:xfrm>
            <a:off x="4789488" y="4567238"/>
            <a:ext cx="860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ts val="1275"/>
              </a:lnSpc>
            </a:pPr>
            <a:r>
              <a:rPr lang="en-US" altLang="x-none" sz="1400" i="1"/>
              <a:t>packet in service</a:t>
            </a:r>
          </a:p>
        </p:txBody>
      </p:sp>
      <p:sp>
        <p:nvSpPr>
          <p:cNvPr id="686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D11AE67-FFB5-AC4A-ACFB-C0BD386DBACF}" type="slidenum">
              <a:rPr lang="en-US" altLang="x-none" sz="1200">
                <a:latin typeface="Tahoma" charset="0"/>
              </a:rPr>
              <a:pPr/>
              <a:t>60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863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6350"/>
            <a:ext cx="7772400" cy="49085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Weighted Fair Queuing (WFQ): 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generalized Round Robin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each class gets weighted amount of service in each cycle</a:t>
            </a:r>
          </a:p>
          <a:p>
            <a:r>
              <a:rPr lang="en-US" altLang="x-none">
                <a:ea typeface="ＭＳ Ｐゴシック" charset="-128"/>
                <a:cs typeface="ＭＳ Ｐゴシック" charset="-128"/>
              </a:rPr>
              <a:t>real-world example?</a:t>
            </a:r>
          </a:p>
          <a:p>
            <a:endParaRPr lang="en-US" altLang="x-none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2706" name="Picture 4" descr="666 W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844925"/>
            <a:ext cx="52435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8461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Scheduling policies: still more</a:t>
            </a:r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C233C04-815C-FD48-9166-530E87FEB900}" type="slidenum">
              <a:rPr lang="en-US" altLang="x-none" sz="1200">
                <a:latin typeface="Tahoma" charset="0"/>
              </a:rPr>
              <a:pPr/>
              <a:t>61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271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 dirty="0">
                <a:ea typeface="ＭＳ Ｐゴシック" charset="-128"/>
                <a:cs typeface="ＭＳ Ｐゴシック" charset="-128"/>
              </a:rPr>
              <a:t>4.1 Overview of Network layer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data plane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control plane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ea typeface="ＭＳ Ｐゴシック" charset="-128"/>
                <a:cs typeface="ＭＳ Ｐゴシック" charset="-128"/>
              </a:rPr>
              <a:t>4.2 What</a:t>
            </a:r>
            <a:r>
              <a:rPr lang="ja-JP" altLang="en-US" sz="2400" dirty="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  <a:cs typeface="ＭＳ Ｐゴシック" charset="-128"/>
              </a:rPr>
              <a:t>s inside a router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4.3 IP: Internet Protocol</a:t>
            </a:r>
          </a:p>
          <a:p>
            <a:pPr lvl="1"/>
            <a:r>
              <a:rPr lang="en-US" altLang="x-none" dirty="0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datagram format</a:t>
            </a:r>
          </a:p>
          <a:p>
            <a:pPr lvl="1"/>
            <a:r>
              <a:rPr lang="en-US" altLang="x-none" dirty="0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fragmentation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IPv4 addressing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network address translation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IPv6</a:t>
            </a:r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  <a:cs typeface="ＭＳ Ｐゴシック" charset="-128"/>
              </a:rPr>
              <a:t>4.4 Generalized Forward and SDN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match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action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OpenFlow  examples of match-plus-action in action</a:t>
            </a:r>
          </a:p>
          <a:p>
            <a:endParaRPr lang="en-US" altLang="x-none" sz="2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4400">
                <a:solidFill>
                  <a:srgbClr val="000099"/>
                </a:solidFill>
                <a:latin typeface="Gill Sans MT" charset="0"/>
              </a:rPr>
              <a:t>Chapter 4: outline</a:t>
            </a:r>
          </a:p>
        </p:txBody>
      </p:sp>
      <p:sp>
        <p:nvSpPr>
          <p:cNvPr id="747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E0CF717-B1D5-E141-8733-FFC918247C3A}" type="slidenum">
              <a:rPr lang="en-US" altLang="x-none" sz="1200">
                <a:latin typeface="Tahoma" charset="0"/>
              </a:rPr>
              <a:pPr/>
              <a:t>62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475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6749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The Internet network layer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5780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75805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75806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75807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forwarding</a:t>
              </a:r>
            </a:p>
            <a:p>
              <a:pPr algn="ctr"/>
              <a:r>
                <a:rPr lang="en-US" altLang="x-none" sz="1800"/>
                <a:t>table</a:t>
              </a:r>
            </a:p>
          </p:txBody>
        </p:sp>
        <p:sp>
          <p:nvSpPr>
            <p:cNvPr id="75808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9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0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1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2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3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host, router network layer functions:</a:t>
            </a:r>
          </a:p>
        </p:txBody>
      </p:sp>
      <p:sp>
        <p:nvSpPr>
          <p:cNvPr id="75782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Rectangle 20"/>
          <p:cNvSpPr>
            <a:spLocks noChangeArrowheads="1"/>
          </p:cNvSpPr>
          <p:nvPr/>
        </p:nvSpPr>
        <p:spPr bwMode="auto"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75785" name="Rectangle 21"/>
          <p:cNvSpPr>
            <a:spLocks noChangeArrowheads="1"/>
          </p:cNvSpPr>
          <p:nvPr/>
        </p:nvSpPr>
        <p:spPr bwMode="auto">
          <a:xfrm>
            <a:off x="1847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75786" name="Text Box 22"/>
          <p:cNvSpPr txBox="1">
            <a:spLocks noChangeArrowheads="1"/>
          </p:cNvSpPr>
          <p:nvPr/>
        </p:nvSpPr>
        <p:spPr bwMode="auto"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i="1">
                <a:solidFill>
                  <a:srgbClr val="CC0000"/>
                </a:solidFill>
                <a:latin typeface="Gill Sans MT" charset="0"/>
              </a:rPr>
              <a:t>routing protocols</a:t>
            </a:r>
          </a:p>
          <a:p>
            <a:pPr>
              <a:buFontTx/>
              <a:buChar char="•"/>
            </a:pPr>
            <a:r>
              <a:rPr lang="en-US" altLang="x-none" sz="1600"/>
              <a:t> path selection</a:t>
            </a:r>
          </a:p>
          <a:p>
            <a:pPr>
              <a:buFontTx/>
              <a:buChar char="•"/>
            </a:pPr>
            <a:r>
              <a:rPr lang="en-US" altLang="x-none" sz="1600"/>
              <a:t> RIP, OSPF, BGP</a:t>
            </a:r>
            <a:endParaRPr lang="en-US" altLang="x-none" sz="1800"/>
          </a:p>
        </p:txBody>
      </p:sp>
      <p:sp>
        <p:nvSpPr>
          <p:cNvPr id="75787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8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75802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75803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75804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000" i="1">
                  <a:solidFill>
                    <a:srgbClr val="CC0000"/>
                  </a:solidFill>
                  <a:latin typeface="Gill Sans MT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altLang="x-none" sz="1600"/>
                <a:t> addressing conventions</a:t>
              </a:r>
            </a:p>
            <a:p>
              <a:pPr>
                <a:buFontTx/>
                <a:buChar char="•"/>
              </a:pPr>
              <a:r>
                <a:rPr lang="en-US" altLang="x-none" sz="1600"/>
                <a:t> datagram format</a:t>
              </a:r>
            </a:p>
            <a:p>
              <a:pPr>
                <a:buFontTx/>
                <a:buChar char="•"/>
              </a:pPr>
              <a:r>
                <a:rPr lang="en-US" altLang="x-none" sz="1600"/>
                <a:t> packet handling conventions</a:t>
              </a:r>
              <a:endParaRPr lang="en-US" altLang="x-none" sz="1800"/>
            </a:p>
          </p:txBody>
        </p:sp>
      </p:grpSp>
      <p:sp>
        <p:nvSpPr>
          <p:cNvPr id="75789" name="Rectangle 29"/>
          <p:cNvSpPr>
            <a:spLocks noChangeArrowheads="1"/>
          </p:cNvSpPr>
          <p:nvPr/>
        </p:nvSpPr>
        <p:spPr bwMode="auto"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75790" name="Rectangle 30"/>
          <p:cNvSpPr>
            <a:spLocks noChangeArrowheads="1"/>
          </p:cNvSpPr>
          <p:nvPr/>
        </p:nvSpPr>
        <p:spPr bwMode="auto">
          <a:xfrm>
            <a:off x="5149850" y="3946525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75791" name="Text Box 31"/>
          <p:cNvSpPr txBox="1">
            <a:spLocks noChangeArrowheads="1"/>
          </p:cNvSpPr>
          <p:nvPr/>
        </p:nvSpPr>
        <p:spPr bwMode="auto">
          <a:xfrm>
            <a:off x="5162549" y="3911600"/>
            <a:ext cx="210332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i="1" dirty="0">
                <a:solidFill>
                  <a:srgbClr val="CC0000"/>
                </a:solidFill>
                <a:latin typeface="Gill Sans MT" charset="0"/>
              </a:rPr>
              <a:t>ICMP protocol</a:t>
            </a:r>
          </a:p>
          <a:p>
            <a:pPr>
              <a:buFontTx/>
              <a:buChar char="•"/>
            </a:pPr>
            <a:r>
              <a:rPr lang="en-US" altLang="x-none" sz="1600" dirty="0"/>
              <a:t> error reporting</a:t>
            </a:r>
          </a:p>
          <a:p>
            <a:pPr>
              <a:buFontTx/>
              <a:buChar char="•"/>
            </a:pPr>
            <a:r>
              <a:rPr lang="en-US" altLang="x-none" sz="1600" dirty="0"/>
              <a:t> router </a:t>
            </a:r>
            <a:r>
              <a:rPr lang="ja-JP" altLang="en-US" sz="1600" dirty="0"/>
              <a:t>“</a:t>
            </a:r>
            <a:r>
              <a:rPr lang="en-US" altLang="ja-JP" sz="1600" dirty="0"/>
              <a:t>signaling</a:t>
            </a:r>
            <a:r>
              <a:rPr lang="ja-JP" altLang="en-US" sz="1600" dirty="0"/>
              <a:t>”</a:t>
            </a:r>
            <a:endParaRPr lang="en-US" altLang="x-none" sz="1800" dirty="0"/>
          </a:p>
        </p:txBody>
      </p:sp>
      <p:sp>
        <p:nvSpPr>
          <p:cNvPr id="75792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chemeClr val="bg2"/>
                </a:solidFill>
              </a:rPr>
              <a:t>transport layer: TCP, UDP</a:t>
            </a:r>
            <a:endParaRPr lang="en-US" altLang="x-none" sz="1800"/>
          </a:p>
        </p:txBody>
      </p:sp>
      <p:sp>
        <p:nvSpPr>
          <p:cNvPr id="75794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chemeClr val="bg2"/>
                </a:solidFill>
              </a:rPr>
              <a:t>link layer</a:t>
            </a:r>
            <a:endParaRPr lang="en-US" altLang="x-none" sz="1800"/>
          </a:p>
        </p:txBody>
      </p:sp>
      <p:sp>
        <p:nvSpPr>
          <p:cNvPr id="75795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chemeClr val="bg2"/>
                </a:solidFill>
              </a:rPr>
              <a:t>physical layer</a:t>
            </a:r>
            <a:endParaRPr lang="en-US" altLang="x-none" sz="1800"/>
          </a:p>
        </p:txBody>
      </p:sp>
      <p:sp>
        <p:nvSpPr>
          <p:cNvPr id="75796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>
                <a:solidFill>
                  <a:srgbClr val="CC0000"/>
                </a:solidFill>
              </a:rPr>
              <a:t>network</a:t>
            </a:r>
          </a:p>
          <a:p>
            <a:pPr algn="r"/>
            <a:r>
              <a:rPr lang="en-US" altLang="x-none">
                <a:solidFill>
                  <a:srgbClr val="CC0000"/>
                </a:solidFill>
              </a:rPr>
              <a:t>layer</a:t>
            </a:r>
            <a:endParaRPr lang="en-US" altLang="x-none" sz="1800">
              <a:solidFill>
                <a:srgbClr val="CC0000"/>
              </a:solidFill>
            </a:endParaRPr>
          </a:p>
        </p:txBody>
      </p:sp>
      <p:sp>
        <p:nvSpPr>
          <p:cNvPr id="75797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5799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9382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17AA38AE-820C-B143-B49F-5380CB33A00C}" type="slidenum">
              <a:rPr lang="en-US" altLang="x-none" sz="1200">
                <a:latin typeface="Tahoma" charset="0"/>
              </a:rPr>
              <a:pPr/>
              <a:t>63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80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6691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76832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76833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76834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ver</a:t>
              </a:r>
              <a:endParaRPr lang="en-US" altLang="x-none"/>
            </a:p>
          </p:txBody>
        </p:sp>
        <p:sp>
          <p:nvSpPr>
            <p:cNvPr id="76835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length</a:t>
              </a:r>
            </a:p>
          </p:txBody>
        </p:sp>
        <p:sp>
          <p:nvSpPr>
            <p:cNvPr id="76836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32 bits</a:t>
              </a:r>
              <a:endParaRPr lang="en-US" altLang="x-none"/>
            </a:p>
          </p:txBody>
        </p:sp>
        <p:sp>
          <p:nvSpPr>
            <p:cNvPr id="76839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0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1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000"/>
                <a:t>data </a:t>
              </a:r>
            </a:p>
            <a:p>
              <a:pPr algn="ctr"/>
              <a:r>
                <a:rPr lang="en-US" altLang="x-none" sz="2000"/>
                <a:t>(variable length,</a:t>
              </a:r>
            </a:p>
            <a:p>
              <a:pPr algn="ctr"/>
              <a:r>
                <a:rPr lang="en-US" altLang="x-none" sz="2000"/>
                <a:t>typically a TCP </a:t>
              </a:r>
            </a:p>
            <a:p>
              <a:pPr algn="ctr"/>
              <a:r>
                <a:rPr lang="en-US" altLang="x-none" sz="2000"/>
                <a:t>or UDP segment)</a:t>
              </a:r>
              <a:endParaRPr lang="en-US" altLang="x-none"/>
            </a:p>
          </p:txBody>
        </p:sp>
        <p:sp>
          <p:nvSpPr>
            <p:cNvPr id="76842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16-bit identifier</a:t>
              </a:r>
              <a:endParaRPr lang="en-US" altLang="x-none" sz="2000"/>
            </a:p>
          </p:txBody>
        </p:sp>
        <p:sp>
          <p:nvSpPr>
            <p:cNvPr id="76843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4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5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header</a:t>
              </a:r>
            </a:p>
            <a:p>
              <a:pPr algn="ctr"/>
              <a:r>
                <a:rPr lang="en-US" altLang="x-none" sz="1800"/>
                <a:t> checksum</a:t>
              </a:r>
            </a:p>
          </p:txBody>
        </p:sp>
        <p:sp>
          <p:nvSpPr>
            <p:cNvPr id="76846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time to</a:t>
              </a:r>
            </a:p>
            <a:p>
              <a:pPr algn="ctr"/>
              <a:r>
                <a:rPr lang="en-US" altLang="x-none" sz="1800"/>
                <a:t>live</a:t>
              </a:r>
            </a:p>
          </p:txBody>
        </p:sp>
        <p:sp>
          <p:nvSpPr>
            <p:cNvPr id="76847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32 bit source IP address</a:t>
              </a:r>
              <a:endParaRPr lang="en-US" altLang="x-none"/>
            </a:p>
          </p:txBody>
        </p:sp>
        <p:sp>
          <p:nvSpPr>
            <p:cNvPr id="76848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head.</a:t>
              </a:r>
            </a:p>
            <a:p>
              <a:pPr algn="ctr"/>
              <a:r>
                <a:rPr lang="en-US" altLang="x-none" sz="1800"/>
                <a:t>len</a:t>
              </a:r>
              <a:endParaRPr lang="en-US" altLang="x-none"/>
            </a:p>
          </p:txBody>
        </p:sp>
        <p:sp>
          <p:nvSpPr>
            <p:cNvPr id="76849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 dirty="0"/>
                <a:t>type of</a:t>
              </a:r>
            </a:p>
            <a:p>
              <a:pPr algn="ctr"/>
              <a:r>
                <a:rPr lang="en-US" altLang="x-none" sz="1800" dirty="0"/>
                <a:t>service</a:t>
              </a:r>
              <a:endParaRPr lang="en-US" altLang="x-none" dirty="0"/>
            </a:p>
          </p:txBody>
        </p:sp>
        <p:sp>
          <p:nvSpPr>
            <p:cNvPr id="76850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1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2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3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flgs</a:t>
              </a:r>
              <a:endParaRPr lang="en-US" altLang="x-none" sz="2000"/>
            </a:p>
          </p:txBody>
        </p:sp>
        <p:sp>
          <p:nvSpPr>
            <p:cNvPr id="76854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5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fragment</a:t>
              </a:r>
            </a:p>
            <a:p>
              <a:pPr algn="ctr"/>
              <a:r>
                <a:rPr lang="en-US" altLang="x-none" sz="1800"/>
                <a:t> offset</a:t>
              </a:r>
              <a:endParaRPr lang="en-US" altLang="x-none" sz="2000"/>
            </a:p>
          </p:txBody>
        </p:sp>
        <p:sp>
          <p:nvSpPr>
            <p:cNvPr id="76856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7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8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9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upper</a:t>
              </a:r>
            </a:p>
            <a:p>
              <a:pPr algn="ctr"/>
              <a:r>
                <a:rPr lang="en-US" altLang="x-none" sz="1800"/>
                <a:t> layer</a:t>
              </a:r>
            </a:p>
          </p:txBody>
        </p:sp>
        <p:sp>
          <p:nvSpPr>
            <p:cNvPr id="76860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1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32 bit destination IP address</a:t>
              </a:r>
              <a:endParaRPr lang="en-US" altLang="x-none"/>
            </a:p>
          </p:txBody>
        </p:sp>
        <p:sp>
          <p:nvSpPr>
            <p:cNvPr id="76862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3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options (if any)</a:t>
              </a:r>
              <a:endParaRPr lang="en-US" altLang="x-none"/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altLang="x-none" sz="4000">
                <a:ea typeface="ＭＳ Ｐゴシック" charset="-128"/>
              </a:rPr>
              <a:t>IP datagram format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76830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/>
                <a:t>IP protocol version</a:t>
              </a:r>
            </a:p>
            <a:p>
              <a:pPr algn="r"/>
              <a:r>
                <a:rPr lang="en-US" altLang="x-none" sz="1800"/>
                <a:t>number</a:t>
              </a:r>
              <a:endParaRPr lang="en-US" altLang="x-none" sz="1000"/>
            </a:p>
          </p:txBody>
        </p:sp>
        <p:sp>
          <p:nvSpPr>
            <p:cNvPr id="76831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76828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/>
                <a:t>header length</a:t>
              </a:r>
            </a:p>
            <a:p>
              <a:pPr algn="r"/>
              <a:r>
                <a:rPr lang="en-US" altLang="x-none" sz="1800"/>
                <a:t> (bytes)</a:t>
              </a:r>
              <a:endParaRPr lang="en-US" altLang="x-none" sz="1000"/>
            </a:p>
          </p:txBody>
        </p:sp>
        <p:sp>
          <p:nvSpPr>
            <p:cNvPr id="76829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76826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/>
                <a:t>upper layer protocol</a:t>
              </a:r>
            </a:p>
            <a:p>
              <a:pPr algn="r"/>
              <a:r>
                <a:rPr lang="en-US" altLang="x-none" sz="1800"/>
                <a:t>to deliver payload to</a:t>
              </a:r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76824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total datagram</a:t>
              </a:r>
            </a:p>
            <a:p>
              <a:r>
                <a:rPr lang="en-US" altLang="x-none" sz="1800"/>
                <a:t>length (bytes)</a:t>
              </a:r>
            </a:p>
          </p:txBody>
        </p:sp>
        <p:sp>
          <p:nvSpPr>
            <p:cNvPr id="76825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76822" name="Text Box 35"/>
            <p:cNvSpPr txBox="1">
              <a:spLocks noChangeArrowheads="1"/>
            </p:cNvSpPr>
            <p:nvPr/>
          </p:nvSpPr>
          <p:spPr bwMode="auto"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ja-JP" altLang="en-US" sz="1800"/>
                <a:t>“</a:t>
              </a:r>
              <a:r>
                <a:rPr lang="en-US" altLang="ja-JP" sz="1800"/>
                <a:t>type</a:t>
              </a:r>
              <a:r>
                <a:rPr lang="ja-JP" altLang="en-US" sz="1800"/>
                <a:t>”</a:t>
              </a:r>
              <a:r>
                <a:rPr lang="en-US" altLang="ja-JP" sz="1800"/>
                <a:t> of data </a:t>
              </a:r>
              <a:endParaRPr lang="en-US" altLang="x-none" sz="1000"/>
            </a:p>
          </p:txBody>
        </p:sp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76818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for</a:t>
              </a:r>
            </a:p>
            <a:p>
              <a:r>
                <a:rPr lang="en-US" altLang="x-none" sz="1800"/>
                <a:t>fragmentation/</a:t>
              </a:r>
            </a:p>
            <a:p>
              <a:r>
                <a:rPr lang="en-US" altLang="x-none" sz="1800"/>
                <a:t>reassembly</a:t>
              </a:r>
            </a:p>
          </p:txBody>
        </p:sp>
        <p:sp>
          <p:nvSpPr>
            <p:cNvPr id="76819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76816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/>
                <a:t>max number</a:t>
              </a:r>
            </a:p>
            <a:p>
              <a:pPr algn="r"/>
              <a:r>
                <a:rPr lang="en-US" altLang="x-none" sz="1800"/>
                <a:t>remaining hops</a:t>
              </a:r>
            </a:p>
            <a:p>
              <a:pPr algn="r"/>
              <a:r>
                <a:rPr lang="en-US" altLang="x-none" sz="1800"/>
                <a:t>(decremented at </a:t>
              </a:r>
            </a:p>
            <a:p>
              <a:pPr algn="r"/>
              <a:r>
                <a:rPr lang="en-US" altLang="x-none" sz="1800"/>
                <a:t>each router)</a:t>
              </a:r>
            </a:p>
          </p:txBody>
        </p:sp>
        <p:sp>
          <p:nvSpPr>
            <p:cNvPr id="76817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76814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e.g. timestamp,</a:t>
              </a:r>
            </a:p>
            <a:p>
              <a:r>
                <a:rPr lang="en-US" altLang="x-none" sz="1800"/>
                <a:t>record route</a:t>
              </a:r>
            </a:p>
            <a:p>
              <a:r>
                <a:rPr lang="en-US" altLang="x-none" sz="1800"/>
                <a:t>taken, specify</a:t>
              </a:r>
            </a:p>
            <a:p>
              <a:r>
                <a:rPr lang="en-US" altLang="x-none" sz="1800"/>
                <a:t>list of routers </a:t>
              </a:r>
            </a:p>
            <a:p>
              <a:r>
                <a:rPr lang="en-US" altLang="x-none" sz="1800"/>
                <a:t>to visit.</a:t>
              </a:r>
            </a:p>
          </p:txBody>
        </p:sp>
        <p:sp>
          <p:nvSpPr>
            <p:cNvPr id="76815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None/>
            </a:pPr>
            <a:r>
              <a:rPr lang="en-US" altLang="x-none" sz="2000" i="1">
                <a:solidFill>
                  <a:srgbClr val="CC0000"/>
                </a:solidFill>
              </a:rPr>
              <a:t>how much overhead?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x-none" sz="2000"/>
              <a:t>20 bytes of TCP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x-none" sz="2000"/>
              <a:t>20 bytes of IP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x-none" sz="2000"/>
              <a:t>= 40 bytes + app layer overhead</a:t>
            </a:r>
          </a:p>
        </p:txBody>
      </p:sp>
      <p:sp>
        <p:nvSpPr>
          <p:cNvPr id="768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0FD63966-3D71-4045-803A-A17E068D98A9}" type="slidenum">
              <a:rPr lang="en-US" altLang="x-none" sz="1200">
                <a:latin typeface="Tahoma" charset="0"/>
              </a:rPr>
              <a:pPr/>
              <a:t>64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68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229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IP fragmentation, reassembly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  <a:cs typeface="ＭＳ Ｐゴシック" charset="-128"/>
              </a:rPr>
              <a:t>network links have MTU (max.transfer size) - largest possible link-level frame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different link types, different MTUs </a:t>
            </a:r>
          </a:p>
          <a:p>
            <a:r>
              <a:rPr lang="en-US" altLang="x-none" sz="2400">
                <a:ea typeface="ＭＳ Ｐゴシック" charset="-128"/>
                <a:cs typeface="ＭＳ Ｐゴシック" charset="-128"/>
              </a:rPr>
              <a:t>large IP datagram divided (</a:t>
            </a:r>
            <a:r>
              <a:rPr lang="ja-JP" altLang="en-US" sz="2400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 sz="2400">
                <a:ea typeface="ＭＳ Ｐゴシック" charset="-128"/>
                <a:cs typeface="ＭＳ Ｐゴシック" charset="-128"/>
              </a:rPr>
              <a:t>fragmented</a:t>
            </a:r>
            <a:r>
              <a:rPr lang="ja-JP" altLang="en-US" sz="2400"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ja-JP" sz="2400">
                <a:ea typeface="ＭＳ Ｐゴシック" charset="-128"/>
                <a:cs typeface="ＭＳ Ｐゴシック" charset="-128"/>
              </a:rPr>
              <a:t>) within net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one datagram becomes several datagrams</a:t>
            </a:r>
          </a:p>
          <a:p>
            <a:pPr lvl="1"/>
            <a:r>
              <a:rPr lang="ja-JP" altLang="en-US"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latin typeface="Gill Sans MT" charset="0"/>
                <a:ea typeface="ＭＳ Ｐゴシック" charset="-128"/>
              </a:rPr>
              <a:t>reassembled</a:t>
            </a:r>
            <a:r>
              <a:rPr lang="ja-JP" altLang="en-US">
                <a:latin typeface="Gill Sans MT" charset="0"/>
                <a:ea typeface="ＭＳ Ｐゴシック" charset="-128"/>
              </a:rPr>
              <a:t>”</a:t>
            </a:r>
            <a:r>
              <a:rPr lang="en-US" altLang="ja-JP">
                <a:latin typeface="Gill Sans MT" charset="0"/>
                <a:ea typeface="ＭＳ Ｐゴシック" charset="-128"/>
              </a:rPr>
              <a:t> only at final destination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IP header bits used to identify, order related fragments</a:t>
            </a:r>
          </a:p>
        </p:txBody>
      </p:sp>
      <p:sp>
        <p:nvSpPr>
          <p:cNvPr id="77827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77954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7956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957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77955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i="1">
                <a:solidFill>
                  <a:srgbClr val="CC0000"/>
                </a:solidFill>
              </a:rPr>
              <a:t>fragmentation:</a:t>
            </a:r>
            <a:r>
              <a:rPr lang="en-US" altLang="x-none" sz="1600"/>
              <a:t> </a:t>
            </a:r>
          </a:p>
          <a:p>
            <a:r>
              <a:rPr lang="en-US" altLang="x-none" sz="1600" b="1" i="1">
                <a:solidFill>
                  <a:srgbClr val="000099"/>
                </a:solidFill>
              </a:rPr>
              <a:t>in:</a:t>
            </a:r>
            <a:r>
              <a:rPr lang="en-US" altLang="x-none" sz="1600"/>
              <a:t> one large datagram</a:t>
            </a:r>
          </a:p>
          <a:p>
            <a:r>
              <a:rPr lang="en-US" altLang="x-none" sz="1600" b="1" i="1">
                <a:solidFill>
                  <a:srgbClr val="000099"/>
                </a:solidFill>
              </a:rPr>
              <a:t>out:</a:t>
            </a:r>
            <a:r>
              <a:rPr lang="en-US" altLang="x-none" sz="1600"/>
              <a:t> 3 smaller datagrams</a:t>
            </a:r>
            <a:endParaRPr lang="en-US" altLang="x-none" sz="1800"/>
          </a:p>
        </p:txBody>
      </p:sp>
      <p:sp>
        <p:nvSpPr>
          <p:cNvPr id="77841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77942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7952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953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77943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7950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951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77944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7948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949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77945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6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7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77936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7938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794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7794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sp>
            <p:nvSpPr>
              <p:cNvPr id="77939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937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600" i="1">
                  <a:solidFill>
                    <a:srgbClr val="CC0000"/>
                  </a:solidFill>
                </a:rPr>
                <a:t>reassembly</a:t>
              </a:r>
              <a:endParaRPr lang="en-US" altLang="x-none" sz="1800" i="1">
                <a:solidFill>
                  <a:srgbClr val="CC0000"/>
                </a:solidFill>
              </a:endParaRPr>
            </a:p>
          </p:txBody>
        </p:sp>
      </p:grpSp>
      <p:pic>
        <p:nvPicPr>
          <p:cNvPr id="77844" name="Picture 15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5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77926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7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8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929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934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5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930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800"/>
                <a:t>…</a:t>
              </a:r>
            </a:p>
          </p:txBody>
        </p:sp>
        <p:grpSp>
          <p:nvGrpSpPr>
            <p:cNvPr id="77931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932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3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7846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779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779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779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77921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24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25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22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3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7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7791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7791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7791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77913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16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7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14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5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8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7790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7790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7790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77905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8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9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06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7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9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778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778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778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77897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0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1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98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9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77882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7892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893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77883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7890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891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77884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7888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7889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77885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7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51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778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778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778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77877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80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1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8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9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52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7786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7786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7786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77869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72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3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0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1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53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77856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9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864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5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860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800"/>
                <a:t>…</a:t>
              </a:r>
            </a:p>
          </p:txBody>
        </p:sp>
        <p:grpSp>
          <p:nvGrpSpPr>
            <p:cNvPr id="77861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862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3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78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404ED8CE-4E79-A748-AC6C-A8B99D2F5DAF}" type="slidenum">
              <a:rPr lang="en-US" altLang="x-none" sz="1200">
                <a:latin typeface="Tahoma" charset="0"/>
              </a:rPr>
              <a:pPr/>
              <a:t>65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785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0028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78903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/>
            </a:p>
          </p:txBody>
        </p:sp>
        <p:sp>
          <p:nvSpPr>
            <p:cNvPr id="78904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78905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ID</a:t>
              </a:r>
            </a:p>
            <a:p>
              <a:r>
                <a:rPr lang="en-US" altLang="x-none" sz="1800"/>
                <a:t>=x</a:t>
              </a:r>
            </a:p>
          </p:txBody>
        </p:sp>
        <p:sp>
          <p:nvSpPr>
            <p:cNvPr id="78906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offset</a:t>
              </a:r>
            </a:p>
            <a:p>
              <a:pPr algn="ctr"/>
              <a:r>
                <a:rPr lang="en-US" altLang="x-none" sz="1800"/>
                <a:t>=0</a:t>
              </a:r>
            </a:p>
          </p:txBody>
        </p:sp>
        <p:sp>
          <p:nvSpPr>
            <p:cNvPr id="78907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/>
                <a:t>fragflag</a:t>
              </a:r>
            </a:p>
            <a:p>
              <a:pPr algn="ctr"/>
              <a:r>
                <a:rPr lang="en-US" altLang="x-none" sz="1800"/>
                <a:t>=0</a:t>
              </a:r>
            </a:p>
          </p:txBody>
        </p:sp>
        <p:sp>
          <p:nvSpPr>
            <p:cNvPr id="78908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/>
                <a:t>length</a:t>
              </a:r>
            </a:p>
            <a:p>
              <a:r>
                <a:rPr lang="en-US" altLang="x-none" sz="1800"/>
                <a:t>=4000</a:t>
              </a:r>
            </a:p>
          </p:txBody>
        </p:sp>
        <p:sp>
          <p:nvSpPr>
            <p:cNvPr id="78909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0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1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2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3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4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78860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8891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800"/>
              </a:p>
            </p:txBody>
          </p:sp>
          <p:sp>
            <p:nvSpPr>
              <p:cNvPr id="78892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8893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ID</a:t>
                </a:r>
              </a:p>
              <a:p>
                <a:r>
                  <a:rPr lang="en-US" altLang="x-none" sz="1800"/>
                  <a:t>=x</a:t>
                </a:r>
              </a:p>
            </p:txBody>
          </p:sp>
          <p:sp>
            <p:nvSpPr>
              <p:cNvPr id="78894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/>
                  <a:t>offset</a:t>
                </a:r>
              </a:p>
              <a:p>
                <a:pPr algn="ctr"/>
                <a:r>
                  <a:rPr lang="en-US" altLang="x-none" sz="1800"/>
                  <a:t>=0</a:t>
                </a:r>
              </a:p>
            </p:txBody>
          </p:sp>
          <p:sp>
            <p:nvSpPr>
              <p:cNvPr id="78895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/>
                  <a:t>fragflag</a:t>
                </a:r>
              </a:p>
              <a:p>
                <a:pPr algn="ctr"/>
                <a:r>
                  <a:rPr lang="en-US" altLang="x-none" sz="1800"/>
                  <a:t>=1</a:t>
                </a:r>
              </a:p>
            </p:txBody>
          </p:sp>
          <p:sp>
            <p:nvSpPr>
              <p:cNvPr id="78896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length</a:t>
                </a:r>
              </a:p>
              <a:p>
                <a:r>
                  <a:rPr lang="en-US" altLang="x-none" sz="1800"/>
                  <a:t>=1500</a:t>
                </a:r>
              </a:p>
            </p:txBody>
          </p:sp>
          <p:sp>
            <p:nvSpPr>
              <p:cNvPr id="78897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8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9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0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1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2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78861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8879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800"/>
              </a:p>
            </p:txBody>
          </p:sp>
          <p:sp>
            <p:nvSpPr>
              <p:cNvPr id="78880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8881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ID</a:t>
                </a:r>
              </a:p>
              <a:p>
                <a:r>
                  <a:rPr lang="en-US" altLang="x-none" sz="1800"/>
                  <a:t>=x</a:t>
                </a:r>
              </a:p>
            </p:txBody>
          </p:sp>
          <p:sp>
            <p:nvSpPr>
              <p:cNvPr id="78882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/>
                  <a:t>offset</a:t>
                </a:r>
              </a:p>
              <a:p>
                <a:pPr algn="ctr"/>
                <a:r>
                  <a:rPr lang="en-US" altLang="x-none" sz="1800"/>
                  <a:t>=185</a:t>
                </a:r>
              </a:p>
            </p:txBody>
          </p:sp>
          <p:sp>
            <p:nvSpPr>
              <p:cNvPr id="78883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/>
                  <a:t>fragflag</a:t>
                </a:r>
              </a:p>
              <a:p>
                <a:pPr algn="ctr"/>
                <a:r>
                  <a:rPr lang="en-US" altLang="x-none" sz="1800"/>
                  <a:t>=1</a:t>
                </a:r>
              </a:p>
            </p:txBody>
          </p:sp>
          <p:sp>
            <p:nvSpPr>
              <p:cNvPr id="78884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length</a:t>
                </a:r>
              </a:p>
              <a:p>
                <a:r>
                  <a:rPr lang="en-US" altLang="x-none" sz="1800"/>
                  <a:t>=1500</a:t>
                </a:r>
              </a:p>
            </p:txBody>
          </p:sp>
          <p:sp>
            <p:nvSpPr>
              <p:cNvPr id="78885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6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7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8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9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grpSp>
          <p:nvGrpSpPr>
            <p:cNvPr id="78862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8867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800"/>
              </a:p>
            </p:txBody>
          </p:sp>
          <p:sp>
            <p:nvSpPr>
              <p:cNvPr id="78868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78869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ID</a:t>
                </a:r>
              </a:p>
              <a:p>
                <a:r>
                  <a:rPr lang="en-US" altLang="x-none" sz="1800"/>
                  <a:t>=x</a:t>
                </a:r>
              </a:p>
            </p:txBody>
          </p:sp>
          <p:sp>
            <p:nvSpPr>
              <p:cNvPr id="78870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/>
                  <a:t>offset</a:t>
                </a:r>
              </a:p>
              <a:p>
                <a:pPr algn="ctr"/>
                <a:r>
                  <a:rPr lang="en-US" altLang="x-none" sz="1800"/>
                  <a:t>=370</a:t>
                </a:r>
              </a:p>
            </p:txBody>
          </p:sp>
          <p:sp>
            <p:nvSpPr>
              <p:cNvPr id="78871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/>
                  <a:t>fragflag</a:t>
                </a:r>
              </a:p>
              <a:p>
                <a:pPr algn="ctr"/>
                <a:r>
                  <a:rPr lang="en-US" altLang="x-none" sz="1800"/>
                  <a:t>=0</a:t>
                </a:r>
              </a:p>
            </p:txBody>
          </p:sp>
          <p:sp>
            <p:nvSpPr>
              <p:cNvPr id="78872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/>
                  <a:t>length</a:t>
                </a:r>
              </a:p>
              <a:p>
                <a:r>
                  <a:rPr lang="en-US" altLang="x-none" sz="1800"/>
                  <a:t>=1040</a:t>
                </a:r>
              </a:p>
            </p:txBody>
          </p:sp>
          <p:sp>
            <p:nvSpPr>
              <p:cNvPr id="78873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4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5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6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7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8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78863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800" i="1">
                  <a:solidFill>
                    <a:srgbClr val="CC0000"/>
                  </a:solidFill>
                </a:rPr>
                <a:t>one large datagram becomes</a:t>
              </a:r>
            </a:p>
            <a:p>
              <a:r>
                <a:rPr lang="en-US" altLang="x-none" sz="1800" i="1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78851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None/>
            </a:pPr>
            <a:r>
              <a:rPr lang="en-US" altLang="x-none" sz="2800" i="1">
                <a:solidFill>
                  <a:srgbClr val="CC0000"/>
                </a:solidFill>
                <a:latin typeface="Gill Sans MT" charset="0"/>
              </a:rPr>
              <a:t>example: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x-none" sz="2000">
                <a:latin typeface="Gill Sans MT" charset="0"/>
              </a:rPr>
              <a:t>4000 byte datagram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r>
              <a:rPr lang="en-US" altLang="x-none" sz="2000">
                <a:latin typeface="Gill Sans MT" charset="0"/>
              </a:rPr>
              <a:t>MTU = 1500 bytes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</a:pPr>
            <a:endParaRPr lang="en-US" altLang="x-none" sz="2000">
              <a:latin typeface="Gill Sans MT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1480 bytes in </a:t>
            </a:r>
            <a:br>
              <a:rPr lang="en-US" altLang="x-none" sz="1800"/>
            </a:br>
            <a:r>
              <a:rPr lang="en-US" altLang="x-none" sz="1800"/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offset =</a:t>
            </a:r>
          </a:p>
          <a:p>
            <a:r>
              <a:rPr lang="en-US" altLang="x-none" sz="1800"/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78855" name="Picture 6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ABF65F61-7EED-1747-A2BF-F18F63CFD0A5}" type="slidenum">
              <a:rPr lang="en-US" altLang="x-none" sz="1200">
                <a:latin typeface="Tahoma" charset="0"/>
              </a:rPr>
              <a:pPr/>
              <a:t>66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88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1673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  <p:bldP spid="577604" grpId="0" animBg="1"/>
      <p:bldP spid="57760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4775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IP addresses: how to get one?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4"/>
            <a:ext cx="8034338" cy="4143375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Q: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 How does a </a:t>
            </a:r>
            <a:r>
              <a:rPr lang="en-US" altLang="x-none" i="1" dirty="0">
                <a:ea typeface="ＭＳ Ｐゴシック" charset="-128"/>
                <a:cs typeface="ＭＳ Ｐゴシック" charset="-128"/>
              </a:rPr>
              <a:t>host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 get IP address?</a:t>
            </a: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  <a:cs typeface="ＭＳ Ｐゴシック" charset="-128"/>
            </a:endParaRPr>
          </a:p>
          <a:p>
            <a:r>
              <a:rPr lang="en-US" altLang="x-none" dirty="0" smtClean="0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Static:</a:t>
            </a:r>
            <a:r>
              <a:rPr lang="en-US" altLang="x-none" dirty="0" smtClean="0">
                <a:ea typeface="ＭＳ Ｐゴシック" charset="-128"/>
                <a:cs typeface="ＭＳ Ｐゴシック" charset="-128"/>
              </a:rPr>
              <a:t> hard-coded 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by system admin in a file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Windows: control-panel-&gt;network-&gt;configuration-&gt;</a:t>
            </a:r>
            <a:r>
              <a:rPr lang="en-US" altLang="x-none" dirty="0" err="1">
                <a:latin typeface="Gill Sans MT" charset="0"/>
                <a:ea typeface="ＭＳ Ｐゴシック" charset="-128"/>
              </a:rPr>
              <a:t>tcp</a:t>
            </a:r>
            <a:r>
              <a:rPr lang="en-US" altLang="x-none" dirty="0">
                <a:latin typeface="Gill Sans MT" charset="0"/>
                <a:ea typeface="ＭＳ Ｐゴシック" charset="-128"/>
              </a:rPr>
              <a:t>/</a:t>
            </a:r>
            <a:r>
              <a:rPr lang="en-US" altLang="x-none" dirty="0" err="1">
                <a:latin typeface="Gill Sans MT" charset="0"/>
                <a:ea typeface="ＭＳ Ｐゴシック" charset="-128"/>
              </a:rPr>
              <a:t>ip</a:t>
            </a:r>
            <a:r>
              <a:rPr lang="en-US" altLang="x-none" dirty="0">
                <a:latin typeface="Gill Sans MT" charset="0"/>
                <a:ea typeface="ＭＳ Ｐゴシック" charset="-128"/>
              </a:rPr>
              <a:t>-&gt;properties</a:t>
            </a:r>
          </a:p>
          <a:p>
            <a:pPr lvl="1"/>
            <a:r>
              <a:rPr lang="en-US" altLang="x-none" dirty="0">
                <a:latin typeface="Gill Sans MT" charset="0"/>
                <a:ea typeface="ＭＳ Ｐゴシック" charset="-128"/>
              </a:rPr>
              <a:t>UNIX: /</a:t>
            </a:r>
            <a:r>
              <a:rPr lang="en-US" altLang="x-none" dirty="0" err="1">
                <a:latin typeface="Gill Sans MT" charset="0"/>
                <a:ea typeface="ＭＳ Ｐゴシック" charset="-128"/>
              </a:rPr>
              <a:t>etc</a:t>
            </a:r>
            <a:r>
              <a:rPr lang="en-US" altLang="x-none" dirty="0">
                <a:latin typeface="Gill Sans MT" charset="0"/>
                <a:ea typeface="ＭＳ Ｐゴシック" charset="-128"/>
              </a:rPr>
              <a:t>/</a:t>
            </a:r>
            <a:r>
              <a:rPr lang="en-US" altLang="x-none" dirty="0" err="1">
                <a:latin typeface="Gill Sans MT" charset="0"/>
                <a:ea typeface="ＭＳ Ｐゴシック" charset="-128"/>
              </a:rPr>
              <a:t>rc.config</a:t>
            </a:r>
            <a:endParaRPr lang="en-US" altLang="x-none" dirty="0">
              <a:latin typeface="Gill Sans MT" charset="0"/>
              <a:ea typeface="ＭＳ Ｐゴシック" charset="-128"/>
            </a:endParaRPr>
          </a:p>
          <a:p>
            <a:r>
              <a:rPr lang="en-US" altLang="x-none" dirty="0" smtClean="0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Dynamic:</a:t>
            </a:r>
            <a:r>
              <a:rPr lang="en-US" altLang="x-none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US" altLang="x-none" dirty="0" smtClean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DHCP</a:t>
            </a: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: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D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ynamic </a:t>
            </a: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H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ost </a:t>
            </a: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onfiguration </a:t>
            </a:r>
            <a:r>
              <a:rPr lang="en-US" altLang="x-none" dirty="0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rotocol: dynamically get address from </a:t>
            </a:r>
            <a:r>
              <a:rPr lang="en-US" altLang="x-none" dirty="0" smtClean="0">
                <a:ea typeface="ＭＳ Ｐゴシック" charset="-128"/>
                <a:cs typeface="ＭＳ Ｐゴシック" charset="-128"/>
              </a:rPr>
              <a:t>a </a:t>
            </a:r>
            <a:r>
              <a:rPr lang="en-US" altLang="x-none" dirty="0">
                <a:ea typeface="ＭＳ Ｐゴシック" charset="-128"/>
                <a:cs typeface="ＭＳ Ｐゴシック" charset="-128"/>
              </a:rPr>
              <a:t>server</a:t>
            </a:r>
          </a:p>
          <a:p>
            <a:pPr lvl="1"/>
            <a:r>
              <a:rPr lang="ja-JP" altLang="en-US" dirty="0">
                <a:latin typeface="Gill Sans MT" charset="0"/>
                <a:ea typeface="ＭＳ Ｐゴシック" charset="-128"/>
              </a:rPr>
              <a:t>“</a:t>
            </a:r>
            <a:r>
              <a:rPr lang="en-US" altLang="ja-JP" dirty="0">
                <a:latin typeface="Gill Sans MT" charset="0"/>
                <a:ea typeface="ＭＳ Ｐゴシック" charset="-128"/>
              </a:rPr>
              <a:t>plug-and-play</a:t>
            </a:r>
            <a:r>
              <a:rPr lang="ja-JP" altLang="en-US" sz="2800" dirty="0">
                <a:latin typeface="Gill Sans MT" charset="0"/>
                <a:ea typeface="ＭＳ Ｐゴシック" charset="-128"/>
              </a:rPr>
              <a:t>”</a:t>
            </a:r>
            <a:r>
              <a:rPr lang="en-US" altLang="ja-JP" sz="2800" dirty="0">
                <a:latin typeface="Gill Sans MT" charset="0"/>
                <a:ea typeface="ＭＳ Ｐゴシック" charset="-128"/>
              </a:rPr>
              <a:t> </a:t>
            </a:r>
          </a:p>
          <a:p>
            <a:pPr>
              <a:buFont typeface="Wingdings" charset="2"/>
              <a:buNone/>
            </a:pPr>
            <a:endParaRPr lang="en-US" altLang="x-none" dirty="0">
              <a:ea typeface="ＭＳ Ｐゴシック" charset="-128"/>
              <a:cs typeface="ＭＳ Ｐゴシック" charset="-128"/>
            </a:endParaRPr>
          </a:p>
          <a:p>
            <a:endParaRPr lang="en-US" altLang="x-none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C094654B-A679-CF4C-B764-B08C601C0AB6}" type="slidenum">
              <a:rPr lang="en-US" altLang="x-none" sz="1200">
                <a:latin typeface="Tahoma" charset="0"/>
              </a:rPr>
              <a:pPr/>
              <a:t>67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704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6802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DHCP: </a:t>
            </a:r>
            <a:r>
              <a:rPr lang="en-US" sz="3400">
                <a:cs typeface="+mj-cs"/>
              </a:rPr>
              <a:t>Dynamic Host Configuration 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33591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goal: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 allow host to </a:t>
            </a:r>
            <a:r>
              <a:rPr lang="en-US" altLang="x-none" sz="2400" i="1">
                <a:ea typeface="ＭＳ Ｐゴシック" charset="-128"/>
                <a:cs typeface="ＭＳ Ｐゴシック" charset="-128"/>
              </a:rPr>
              <a:t>dynamically </a:t>
            </a:r>
            <a:r>
              <a:rPr lang="en-US" altLang="x-none" sz="2400">
                <a:ea typeface="ＭＳ Ｐゴシック" charset="-128"/>
                <a:cs typeface="ＭＳ Ｐゴシック" charset="-128"/>
              </a:rPr>
              <a:t>obtain its IP address from network server when it joins network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can renew its lease on address in use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allows reuse of addresses (only hold address while connected/</a:t>
            </a:r>
            <a:r>
              <a:rPr lang="ja-JP" altLang="en-US"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latin typeface="Gill Sans MT" charset="0"/>
                <a:ea typeface="ＭＳ Ｐゴシック" charset="-128"/>
              </a:rPr>
              <a:t>on</a:t>
            </a:r>
            <a:r>
              <a:rPr lang="ja-JP" altLang="en-US">
                <a:latin typeface="Gill Sans MT" charset="0"/>
                <a:ea typeface="ＭＳ Ｐゴシック" charset="-128"/>
              </a:rPr>
              <a:t>”</a:t>
            </a:r>
            <a:r>
              <a:rPr lang="en-US" altLang="ja-JP">
                <a:latin typeface="Gill Sans MT" charset="0"/>
                <a:ea typeface="ＭＳ Ｐゴシック" charset="-128"/>
              </a:rPr>
              <a:t>)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support for mobile users who want to join network (more shortly)</a:t>
            </a:r>
          </a:p>
          <a:p>
            <a:pPr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DHCP overview: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host broadcasts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DHCP discover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”</a:t>
            </a:r>
            <a:r>
              <a:rPr lang="en-US" altLang="ja-JP">
                <a:latin typeface="Gill Sans MT" charset="0"/>
                <a:ea typeface="ＭＳ Ｐゴシック" charset="-128"/>
              </a:rPr>
              <a:t> msg [optional]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DHCP server responds with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DHCP offer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”</a:t>
            </a:r>
            <a:r>
              <a:rPr lang="en-US" altLang="ja-JP">
                <a:latin typeface="Gill Sans MT" charset="0"/>
                <a:ea typeface="ＭＳ Ｐゴシック" charset="-128"/>
              </a:rPr>
              <a:t> msg [optional]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host requests IP address: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DHCP request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”</a:t>
            </a:r>
            <a:r>
              <a:rPr lang="en-US" altLang="ja-JP">
                <a:latin typeface="Gill Sans MT" charset="0"/>
                <a:ea typeface="ＭＳ Ｐゴシック" charset="-128"/>
              </a:rPr>
              <a:t> msg</a:t>
            </a:r>
          </a:p>
          <a:p>
            <a:pPr lvl="1"/>
            <a:r>
              <a:rPr lang="en-US" altLang="x-none">
                <a:latin typeface="Gill Sans MT" charset="0"/>
                <a:ea typeface="ＭＳ Ｐゴシック" charset="-128"/>
              </a:rPr>
              <a:t>DHCP server sends address: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DHCP ack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”</a:t>
            </a:r>
            <a:r>
              <a:rPr lang="en-US" altLang="ja-JP">
                <a:latin typeface="Gill Sans MT" charset="0"/>
                <a:ea typeface="ＭＳ Ｐゴシック" charset="-128"/>
              </a:rPr>
              <a:t> msg </a:t>
            </a:r>
          </a:p>
          <a:p>
            <a:endParaRPr lang="en-US" altLang="x-non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5DD86A8F-C996-3A4D-B7AD-01871A097B74}" type="slidenum">
              <a:rPr lang="en-US" altLang="x-none" sz="1200">
                <a:latin typeface="Tahoma" charset="0"/>
              </a:rPr>
              <a:pPr/>
              <a:t>68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806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778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DHCP Message Format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69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 bwMode="auto">
          <a:xfrm>
            <a:off x="660400" y="1724442"/>
            <a:ext cx="7645400" cy="45112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 bwMode="auto">
          <a:xfrm>
            <a:off x="4483100" y="1724442"/>
            <a:ext cx="8368" cy="360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578100" y="1711742"/>
            <a:ext cx="0" cy="338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6489700" y="1724442"/>
            <a:ext cx="0" cy="3258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71501" y="13985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8051803" y="139858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06900" y="139858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2506" y="13985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394480" y="139858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15755" y="170270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20755" y="16963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HTYPE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25755" y="169000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0755" y="168365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4987" y="110461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Request (1)/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Response (2)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303" y="1105812"/>
            <a:ext cx="139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Hardware Type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(Ethernet (1)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41712" y="1118478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Hardware Len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(Ethernet (6)</a:t>
            </a:r>
            <a:endParaRPr lang="en-US" sz="1400" dirty="0">
              <a:solidFill>
                <a:srgbClr val="000099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658086" y="2072035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649718" y="2417356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3506406" y="205437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TRANSACTION ID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658086" y="2796699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491468" y="2436406"/>
            <a:ext cx="8368" cy="360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574800" y="242201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04984" y="24069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40324" y="2084735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0099"/>
                </a:solidFill>
              </a:rPr>
              <a:t>Match requests and replies</a:t>
            </a:r>
            <a:endParaRPr lang="en-US" sz="1400" dirty="0">
              <a:solidFill>
                <a:srgbClr val="000099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658086" y="3125932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469147" y="2777634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IP ADDRESS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51882" y="2795504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0099"/>
                </a:solidFill>
              </a:rPr>
              <a:t>Client: 0.0.0.0 </a:t>
            </a:r>
            <a:r>
              <a:rPr lang="en-US" sz="1400" dirty="0" smtClean="0">
                <a:solidFill>
                  <a:srgbClr val="000099"/>
                </a:solidFill>
              </a:rPr>
              <a:t>when unknown</a:t>
            </a:r>
            <a:endParaRPr lang="en-US" sz="1400" dirty="0">
              <a:solidFill>
                <a:srgbClr val="000099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674976" y="3481844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469147" y="3120347"/>
            <a:ext cx="22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IP ADDRESS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662270" y="3811857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389890" y="3463499"/>
            <a:ext cx="25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IP ADDRESS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649718" y="4154733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3384964" y="3793970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IP ADDRESS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65738" y="3176269"/>
            <a:ext cx="309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Server: IP address assigned </a:t>
            </a:r>
            <a:r>
              <a:rPr lang="en-US" sz="1400" smtClean="0">
                <a:solidFill>
                  <a:srgbClr val="FF0000"/>
                </a:solidFill>
              </a:rPr>
              <a:t>to client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649718" y="4751746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2679533" y="4278062"/>
            <a:ext cx="376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CLIENT HARDWARE ADDRESS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04543" y="430134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Client: MAC address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649718" y="5348759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403694" y="4809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09135" y="551864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25974" y="3794637"/>
            <a:ext cx="2689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Relay Agent: Router IP address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9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508" y="1392237"/>
            <a:ext cx="4192588" cy="1566489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charset="2"/>
              <a:buNone/>
            </a:pPr>
            <a:r>
              <a:rPr lang="en-US" altLang="x-none" i="1">
                <a:solidFill>
                  <a:srgbClr val="CC0000"/>
                </a:solidFill>
                <a:ea typeface="ＭＳ Ｐゴシック" charset="-128"/>
                <a:cs typeface="ＭＳ Ｐゴシック" charset="-128"/>
              </a:rPr>
              <a:t>network-layer functions:</a:t>
            </a:r>
          </a:p>
          <a:p>
            <a:pPr marL="0" indent="0">
              <a:spcBef>
                <a:spcPts val="600"/>
              </a:spcBef>
            </a:pPr>
            <a:r>
              <a:rPr lang="en-US" altLang="x-none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forwarding: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move packets from router</a:t>
            </a:r>
            <a:r>
              <a:rPr lang="ja-JP" altLang="en-US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>
                <a:ea typeface="ＭＳ Ｐゴシック" charset="-128"/>
                <a:cs typeface="ＭＳ Ｐゴシック" charset="-128"/>
              </a:rPr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r>
              <a:rPr lang="en-US" altLang="x-none" i="1">
                <a:solidFill>
                  <a:srgbClr val="000099"/>
                </a:solidFill>
                <a:ea typeface="ＭＳ Ｐゴシック" charset="-128"/>
                <a:cs typeface="ＭＳ Ｐゴシック" charset="-128"/>
              </a:rPr>
              <a:t>routing:</a:t>
            </a:r>
            <a:r>
              <a:rPr lang="en-US" altLang="x-none">
                <a:ea typeface="ＭＳ Ｐゴシック" charset="-128"/>
                <a:cs typeface="ＭＳ Ｐゴシック" charset="-128"/>
              </a:rPr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x-none" i="1">
                <a:latin typeface="Gill Sans MT" charset="0"/>
                <a:ea typeface="ＭＳ Ｐゴシック" charset="-128"/>
              </a:rPr>
              <a:t>routing algorithms</a:t>
            </a:r>
            <a:endParaRPr lang="en-US" altLang="x-none">
              <a:latin typeface="Gill Sans MT" charset="0"/>
              <a:ea typeface="ＭＳ Ｐゴシック" charset="-128"/>
            </a:endParaRPr>
          </a:p>
          <a:p>
            <a:pPr marL="0" indent="0">
              <a:buFont typeface="Wingdings" charset="2"/>
              <a:buNone/>
            </a:pPr>
            <a:endParaRPr lang="en-US" altLang="x-non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825671" y="1371600"/>
            <a:ext cx="4192587" cy="182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forwarding</a:t>
            </a:r>
            <a:r>
              <a:rPr lang="en-US" sz="2800" i="1" dirty="0">
                <a:solidFill>
                  <a:schemeClr val="accent2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6933" y="3368675"/>
            <a:ext cx="4192588" cy="112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8616708D-12BC-A242-BF24-D0B8B23EC57F}" type="slidenum">
              <a:rPr lang="en-US" altLang="x-none" sz="1200">
                <a:latin typeface="Tahoma" charset="0"/>
              </a:rPr>
              <a:pPr/>
              <a:t>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506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DHCP Message Format </a:t>
            </a:r>
            <a:r>
              <a:rPr lang="en-US" sz="3600" smtClean="0"/>
              <a:t>- Options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70</a:t>
            </a:fld>
            <a:endParaRPr lang="en-US" altLang="x-none"/>
          </a:p>
        </p:txBody>
      </p:sp>
      <p:sp>
        <p:nvSpPr>
          <p:cNvPr id="3" name="Rectangle 2"/>
          <p:cNvSpPr/>
          <p:nvPr/>
        </p:nvSpPr>
        <p:spPr bwMode="auto">
          <a:xfrm>
            <a:off x="533400" y="1612900"/>
            <a:ext cx="3467100" cy="1181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stCxn id="3" idx="0"/>
          </p:cNvCxnSpPr>
          <p:nvPr/>
        </p:nvCxnSpPr>
        <p:spPr bwMode="auto">
          <a:xfrm>
            <a:off x="2266950" y="1612900"/>
            <a:ext cx="6350" cy="400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533400" y="2012950"/>
            <a:ext cx="3467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1023655" y="16436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type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94498" y="162825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62958" y="19975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3259" y="121654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Options Structure</a:t>
            </a:r>
            <a:endParaRPr lang="en-US" i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67585"/>
              </p:ext>
            </p:extLst>
          </p:nvPr>
        </p:nvGraphicFramePr>
        <p:xfrm>
          <a:off x="559541" y="316333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59"/>
                <a:gridCol w="47759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r>
                        <a:rPr lang="en-US" sz="1400" baseline="0" dirty="0" smtClean="0"/>
                        <a:t>  Value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Code (Discover,</a:t>
                      </a:r>
                      <a:r>
                        <a:rPr lang="en-US" baseline="0" dirty="0" smtClean="0"/>
                        <a:t> Offer, Request, </a:t>
                      </a:r>
                      <a:r>
                        <a:rPr lang="en-US" baseline="0" dirty="0" err="1" smtClean="0"/>
                        <a:t>Ack</a:t>
                      </a:r>
                      <a:r>
                        <a:rPr lang="en-US" baseline="0" dirty="0" smtClean="0"/>
                        <a:t>, </a:t>
                      </a:r>
                      <a:r>
                        <a:rPr lang="is-IS" baseline="0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address</a:t>
                      </a:r>
                      <a:r>
                        <a:rPr lang="en-US" baseline="0" dirty="0" smtClean="0"/>
                        <a:t> lease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First-Hop </a:t>
                      </a:r>
                      <a:r>
                        <a:rPr lang="en-US" dirty="0" smtClean="0"/>
                        <a:t>Router(s)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DNS</a:t>
                      </a:r>
                      <a:r>
                        <a:rPr lang="en-US" baseline="0" dirty="0" smtClean="0"/>
                        <a:t> Server(s)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 bwMode="auto">
          <a:xfrm flipV="1">
            <a:off x="3911600" y="2248416"/>
            <a:ext cx="217015" cy="1492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3911600" y="2350055"/>
            <a:ext cx="217015" cy="1492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405285" y="2233058"/>
            <a:ext cx="217015" cy="1492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405285" y="2334697"/>
            <a:ext cx="217015" cy="1492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5211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8115300" cy="89852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 client-server </a:t>
            </a:r>
            <a:r>
              <a:rPr lang="en-US" sz="3600" smtClean="0">
                <a:cs typeface="+mj-cs"/>
              </a:rPr>
              <a:t>scenario (local LAN)</a:t>
            </a:r>
            <a:endParaRPr lang="en-US" sz="3600">
              <a:cs typeface="+mj-cs"/>
            </a:endParaRPr>
          </a:p>
        </p:txBody>
      </p:sp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90115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b="1" i="1"/>
              <a:t>223.1.1.0/24</a:t>
            </a:r>
          </a:p>
        </p:txBody>
      </p:sp>
      <p:sp>
        <p:nvSpPr>
          <p:cNvPr id="90116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b="1" i="1"/>
              <a:t>223.1.2.0/24</a:t>
            </a:r>
          </a:p>
        </p:txBody>
      </p:sp>
      <p:sp>
        <p:nvSpPr>
          <p:cNvPr id="90117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b="1" i="1"/>
              <a:t>223.1.3.0/24</a:t>
            </a:r>
          </a:p>
        </p:txBody>
      </p:sp>
      <p:sp>
        <p:nvSpPr>
          <p:cNvPr id="90118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90119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223.1.1.1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27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223.1.1.3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28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223.1.1.4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29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223.1.2.9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31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223.1.3.2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37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223.1.3.1</a:t>
            </a:r>
            <a:endParaRPr lang="en-US" altLang="x-none" sz="1400">
              <a:latin typeface="Comic Sans MS" charset="0"/>
            </a:endParaRPr>
          </a:p>
        </p:txBody>
      </p:sp>
      <p:grpSp>
        <p:nvGrpSpPr>
          <p:cNvPr id="90138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39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0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1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2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3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5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902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>
                <a:latin typeface="Times New Roman" charset="0"/>
              </a:endParaRPr>
            </a:p>
          </p:txBody>
        </p:sp>
        <p:sp>
          <p:nvSpPr>
            <p:cNvPr id="902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400">
                <a:latin typeface="Times New Roman" charset="0"/>
              </a:endParaRPr>
            </a:p>
          </p:txBody>
        </p:sp>
        <p:sp>
          <p:nvSpPr>
            <p:cNvPr id="902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>
                <a:latin typeface="Times New Roman" charset="0"/>
              </a:endParaRPr>
            </a:p>
          </p:txBody>
        </p:sp>
        <p:grpSp>
          <p:nvGrpSpPr>
            <p:cNvPr id="90221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5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222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46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400"/>
          </a:p>
        </p:txBody>
      </p:sp>
      <p:sp>
        <p:nvSpPr>
          <p:cNvPr id="90147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223.1.1.2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48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400"/>
          </a:p>
        </p:txBody>
      </p:sp>
      <p:sp>
        <p:nvSpPr>
          <p:cNvPr id="90149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400"/>
          </a:p>
        </p:txBody>
      </p:sp>
      <p:sp>
        <p:nvSpPr>
          <p:cNvPr id="90150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223.1.3.27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51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223.1.2.2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52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223.1.2.1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90153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x-none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x-none" sz="2000" i="1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90154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x-none" sz="2000" i="1"/>
              <a:t>arriving </a:t>
            </a:r>
            <a:r>
              <a:rPr lang="en-US" altLang="x-none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x-none" sz="2000" i="1">
                <a:solidFill>
                  <a:srgbClr val="CC0000"/>
                </a:solidFill>
              </a:rPr>
              <a:t>client</a:t>
            </a:r>
            <a:r>
              <a:rPr lang="en-US" altLang="x-none" sz="2000" i="1"/>
              <a:t> needs </a:t>
            </a:r>
          </a:p>
          <a:p>
            <a:pPr>
              <a:lnSpc>
                <a:spcPct val="85000"/>
              </a:lnSpc>
            </a:pPr>
            <a:r>
              <a:rPr lang="en-US" altLang="x-none" sz="2000" i="1"/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x-none" sz="2000" i="1"/>
              <a:t>network</a:t>
            </a:r>
          </a:p>
        </p:txBody>
      </p:sp>
      <p:grpSp>
        <p:nvGrpSpPr>
          <p:cNvPr id="90155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90186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188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grpSp>
          <p:nvGrpSpPr>
            <p:cNvPr id="90191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  <p:sp>
            <p:nvSpPr>
              <p:cNvPr id="90217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</p:grpSp>
        <p:sp>
          <p:nvSpPr>
            <p:cNvPr id="90192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grpSp>
          <p:nvGrpSpPr>
            <p:cNvPr id="90193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  <p:sp>
            <p:nvSpPr>
              <p:cNvPr id="90215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</p:grpSp>
        <p:sp>
          <p:nvSpPr>
            <p:cNvPr id="90194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195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grpSp>
          <p:nvGrpSpPr>
            <p:cNvPr id="90196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  <p:sp>
            <p:nvSpPr>
              <p:cNvPr id="90213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</p:grpSp>
        <p:sp>
          <p:nvSpPr>
            <p:cNvPr id="90197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98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  <p:sp>
            <p:nvSpPr>
              <p:cNvPr id="90211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400"/>
              </a:p>
            </p:txBody>
          </p:sp>
        </p:grpSp>
        <p:sp>
          <p:nvSpPr>
            <p:cNvPr id="90199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200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203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205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206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207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400">
                <a:solidFill>
                  <a:srgbClr val="FF0000"/>
                </a:solidFill>
              </a:endParaRPr>
            </a:p>
          </p:txBody>
        </p:sp>
        <p:sp>
          <p:nvSpPr>
            <p:cNvPr id="90208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  <p:sp>
          <p:nvSpPr>
            <p:cNvPr id="90209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400"/>
            </a:p>
          </p:txBody>
        </p:sp>
      </p:grpSp>
      <p:grpSp>
        <p:nvGrpSpPr>
          <p:cNvPr id="90156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90162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0166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8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9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0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1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2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73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1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2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3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4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5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74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5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6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7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8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9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63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157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/>
          </a:p>
        </p:txBody>
      </p:sp>
      <p:sp>
        <p:nvSpPr>
          <p:cNvPr id="90158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59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B0DE41DE-AED4-7543-A912-05074E40C41E}" type="slidenum">
              <a:rPr lang="en-US" altLang="x-none" sz="1200">
                <a:latin typeface="Tahoma" charset="0"/>
              </a:rPr>
              <a:pPr/>
              <a:t>71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6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7885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92162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x-none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x-none" sz="1600">
                <a:solidFill>
                  <a:srgbClr val="CC0000"/>
                </a:solidFill>
              </a:rPr>
              <a:t> client</a:t>
            </a:r>
          </a:p>
        </p:txBody>
      </p:sp>
      <p:sp>
        <p:nvSpPr>
          <p:cNvPr id="92163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4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60550" y="1343025"/>
            <a:ext cx="4395788" cy="1401763"/>
            <a:chOff x="1860550" y="1343025"/>
            <a:chExt cx="4395788" cy="1401763"/>
          </a:xfrm>
        </p:grpSpPr>
        <p:sp>
          <p:nvSpPr>
            <p:cNvPr id="92250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51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200" b="1">
                    <a:solidFill>
                      <a:srgbClr val="000000"/>
                    </a:solidFill>
                  </a:rPr>
                  <a:t>DHCP discover</a:t>
                </a:r>
                <a:endParaRPr lang="en-US" altLang="x-none" sz="1200" b="1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92253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200">
                    <a:solidFill>
                      <a:srgbClr val="000000"/>
                    </a:solidFill>
                  </a:rPr>
                  <a:t>src : 0.0.0.0, 68     </a:t>
                </a:r>
              </a:p>
              <a:p>
                <a:pPr algn="ctr"/>
                <a:r>
                  <a:rPr lang="en-US" altLang="x-none" sz="1200">
                    <a:solidFill>
                      <a:srgbClr val="000000"/>
                    </a:solidFill>
                  </a:rPr>
                  <a:t>dest.: 255.255.255.255,67</a:t>
                </a:r>
              </a:p>
              <a:p>
                <a:pPr algn="ctr"/>
                <a:r>
                  <a:rPr lang="en-US" altLang="x-none" sz="1200">
                    <a:solidFill>
                      <a:srgbClr val="000000"/>
                    </a:solidFill>
                  </a:rPr>
                  <a:t>yiaddr:    0.0.0.0</a:t>
                </a:r>
              </a:p>
              <a:p>
                <a:pPr algn="ctr"/>
                <a:r>
                  <a:rPr lang="en-US" altLang="x-none" sz="1200">
                    <a:solidFill>
                      <a:srgbClr val="000000"/>
                    </a:solidFill>
                  </a:rPr>
                  <a:t>transaction ID: 654</a:t>
                </a:r>
                <a:endParaRPr lang="en-US" altLang="x-none" sz="16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562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200" b="1">
                  <a:solidFill>
                    <a:srgbClr val="000000"/>
                  </a:solidFill>
                </a:rPr>
                <a:t>DHCP offer</a:t>
              </a:r>
              <a:endParaRPr lang="en-US" altLang="x-none" sz="16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92249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transaction ID: 654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lifetime: 3600 secs</a:t>
              </a:r>
              <a:endParaRPr lang="en-US" altLang="x-none" sz="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 flipH="1">
            <a:off x="1795463" y="4422775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6913" y="3765550"/>
            <a:ext cx="2887662" cy="1260475"/>
            <a:chOff x="1966913" y="3765550"/>
            <a:chExt cx="2887662" cy="1260475"/>
          </a:xfrm>
        </p:grpSpPr>
        <p:sp>
          <p:nvSpPr>
            <p:cNvPr id="92246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200" b="1">
                  <a:solidFill>
                    <a:srgbClr val="000000"/>
                  </a:solidFill>
                </a:rPr>
                <a:t>DHCP request</a:t>
              </a:r>
              <a:endParaRPr lang="en-US" altLang="x-none" sz="16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92247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src:  0.0.0.0, 68     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dest::  255.255.255.255, 67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lifetime: 3600 secs</a:t>
              </a:r>
              <a:endParaRPr lang="en-US" altLang="x-none" sz="16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34831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19488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200" b="1">
                  <a:solidFill>
                    <a:srgbClr val="000000"/>
                  </a:solidFill>
                </a:rPr>
                <a:t>DHCP ACK</a:t>
              </a:r>
              <a:endParaRPr lang="en-US" altLang="x-none" sz="16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92245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x-none" sz="1200">
                  <a:solidFill>
                    <a:srgbClr val="000000"/>
                  </a:solidFill>
                </a:rPr>
                <a:t>lifetime: 3600 secs</a:t>
              </a:r>
              <a:endParaRPr lang="en-US" altLang="x-none" sz="10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92172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224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31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9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0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1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2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3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2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3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4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7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3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92190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192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92195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92221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2196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92197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92219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2198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199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92200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92217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2201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02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92215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92203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204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207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209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210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211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600">
                <a:solidFill>
                  <a:srgbClr val="FF0000"/>
                </a:solidFill>
                <a:latin typeface="Tahoma" charset="0"/>
              </a:endParaRPr>
            </a:p>
          </p:txBody>
        </p:sp>
        <p:sp>
          <p:nvSpPr>
            <p:cNvPr id="92212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213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8018463" cy="8985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 client-server </a:t>
            </a:r>
            <a:r>
              <a:rPr lang="en-US" sz="3600" smtClean="0">
                <a:cs typeface="+mj-cs"/>
              </a:rPr>
              <a:t>scenario (local LAN) </a:t>
            </a:r>
            <a:endParaRPr lang="en-US" sz="3600">
              <a:cs typeface="+mj-cs"/>
            </a:endParaRPr>
          </a:p>
        </p:txBody>
      </p:sp>
      <p:pic>
        <p:nvPicPr>
          <p:cNvPr id="92175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05200" y="1663700"/>
            <a:ext cx="2540000" cy="733425"/>
            <a:chOff x="7333085" y="2736938"/>
            <a:chExt cx="2539755" cy="733428"/>
          </a:xfrm>
        </p:grpSpPr>
        <p:sp>
          <p:nvSpPr>
            <p:cNvPr id="92188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189" name="TextBox 1"/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670300" y="2871788"/>
            <a:ext cx="2528888" cy="884237"/>
            <a:chOff x="9144000" y="3229217"/>
            <a:chExt cx="2527923" cy="885135"/>
          </a:xfrm>
        </p:grpSpPr>
        <p:sp>
          <p:nvSpPr>
            <p:cNvPr id="92186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187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Broadcast: I</a:t>
              </a: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’</a:t>
              </a:r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m a DHCP server! Here</a:t>
              </a: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’</a:t>
              </a:r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s an IP address you can use 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86000" y="4097338"/>
            <a:ext cx="2527300" cy="884237"/>
            <a:chOff x="8956574" y="4615923"/>
            <a:chExt cx="2527923" cy="885135"/>
          </a:xfrm>
        </p:grpSpPr>
        <p:sp>
          <p:nvSpPr>
            <p:cNvPr id="92184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185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Broadcast: OK.  I</a:t>
              </a: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’</a:t>
              </a:r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ll take that IP address!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52838" y="5465763"/>
            <a:ext cx="2528887" cy="885825"/>
            <a:chOff x="9144000" y="5555417"/>
            <a:chExt cx="2527923" cy="885135"/>
          </a:xfrm>
        </p:grpSpPr>
        <p:sp>
          <p:nvSpPr>
            <p:cNvPr id="92182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2183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Broadcast: OK.  You</a:t>
              </a: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’</a:t>
              </a:r>
              <a:r>
                <a:rPr lang="en-US" altLang="x-none" sz="1600">
                  <a:solidFill>
                    <a:srgbClr val="FF0000"/>
                  </a:solidFill>
                  <a:latin typeface="Tahoma" charset="0"/>
                </a:rPr>
                <a:t>ve got that IP address!</a:t>
              </a:r>
            </a:p>
          </p:txBody>
        </p:sp>
      </p:grpSp>
      <p:sp>
        <p:nvSpPr>
          <p:cNvPr id="921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13E93768-9C42-884E-B121-C6E7E11B1093}" type="slidenum">
              <a:rPr lang="en-US" altLang="x-none" sz="1200">
                <a:latin typeface="Tahoma" charset="0"/>
              </a:rPr>
              <a:pPr/>
              <a:t>72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21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438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8" grpId="0" animBg="1"/>
      <p:bldP spid="3483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DHCP: more than IP addresses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DHCP can return more than just allocated IP address on subnet: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address of first-hop router for client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name and IP address of DNS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buFont typeface="Arial"/>
              <a:buChar char="•"/>
              <a:defRPr/>
            </a:pPr>
            <a:r>
              <a:rPr lang="en-US" dirty="0"/>
              <a:t>network mask (indicating network versus host portion of address)</a:t>
            </a:r>
          </a:p>
        </p:txBody>
      </p:sp>
      <p:pic>
        <p:nvPicPr>
          <p:cNvPr id="9421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77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2490863-83DB-E349-9D62-A757F7E6F636}" type="slidenum">
              <a:rPr lang="en-US" altLang="x-none" sz="1200">
                <a:latin typeface="Tahoma" charset="0"/>
              </a:rPr>
              <a:pPr/>
              <a:t>73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42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7891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284288"/>
            <a:ext cx="3421062" cy="1262062"/>
          </a:xfrm>
        </p:spPr>
        <p:txBody>
          <a:bodyPr/>
          <a:lstStyle/>
          <a:p>
            <a:pPr marL="233363" indent="-233363">
              <a:defRPr/>
            </a:pPr>
            <a:r>
              <a:rPr lang="en-US" sz="2200" dirty="0">
                <a:cs typeface="+mn-cs"/>
              </a:rPr>
              <a:t>connecting laptop needs its IP address, </a:t>
            </a:r>
            <a:r>
              <a:rPr lang="en-US" sz="2200" dirty="0" err="1">
                <a:cs typeface="+mn-cs"/>
              </a:rPr>
              <a:t>addr</a:t>
            </a:r>
            <a:r>
              <a:rPr lang="en-US" sz="2200" dirty="0">
                <a:cs typeface="+mn-cs"/>
              </a:rPr>
              <a:t> of first-hop router, </a:t>
            </a:r>
            <a:r>
              <a:rPr lang="en-US" sz="2200" dirty="0" err="1">
                <a:cs typeface="+mn-cs"/>
              </a:rPr>
              <a:t>addr</a:t>
            </a:r>
            <a:r>
              <a:rPr lang="en-US" sz="2200" dirty="0">
                <a:cs typeface="+mn-cs"/>
              </a:rPr>
              <a:t> of DNS server: use DHCP</a:t>
            </a:r>
          </a:p>
        </p:txBody>
      </p:sp>
      <p:sp>
        <p:nvSpPr>
          <p:cNvPr id="95234" name="Freeform 3"/>
          <p:cNvSpPr>
            <a:spLocks/>
          </p:cNvSpPr>
          <p:nvPr/>
        </p:nvSpPr>
        <p:spPr bwMode="auto">
          <a:xfrm>
            <a:off x="773113" y="1428750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Line 36"/>
          <p:cNvSpPr>
            <a:spLocks noChangeShapeType="1"/>
          </p:cNvSpPr>
          <p:nvPr/>
        </p:nvSpPr>
        <p:spPr bwMode="auto">
          <a:xfrm flipV="1">
            <a:off x="3775075" y="2500313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3"/>
          <p:cNvSpPr>
            <a:spLocks noChangeShapeType="1"/>
          </p:cNvSpPr>
          <p:nvPr/>
        </p:nvSpPr>
        <p:spPr bwMode="auto">
          <a:xfrm flipV="1">
            <a:off x="2665413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44"/>
          <p:cNvSpPr>
            <a:spLocks noChangeShapeType="1"/>
          </p:cNvSpPr>
          <p:nvPr/>
        </p:nvSpPr>
        <p:spPr bwMode="auto">
          <a:xfrm flipV="1">
            <a:off x="3924300" y="2357438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48"/>
          <p:cNvSpPr>
            <a:spLocks noChangeShapeType="1"/>
          </p:cNvSpPr>
          <p:nvPr/>
        </p:nvSpPr>
        <p:spPr bwMode="auto">
          <a:xfrm flipV="1">
            <a:off x="3279775" y="2892425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44"/>
          <p:cNvSpPr txBox="1">
            <a:spLocks noChangeArrowheads="1"/>
          </p:cNvSpPr>
          <p:nvPr/>
        </p:nvSpPr>
        <p:spPr bwMode="auto">
          <a:xfrm>
            <a:off x="2562225" y="3967163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i="1"/>
              <a:t>router with DHCP </a:t>
            </a:r>
          </a:p>
          <a:p>
            <a:r>
              <a:rPr lang="en-US" altLang="x-none" sz="1800" i="1"/>
              <a:t>server built into </a:t>
            </a:r>
          </a:p>
          <a:p>
            <a:r>
              <a:rPr lang="en-US" altLang="x-none" sz="1800" i="1"/>
              <a:t>router</a:t>
            </a:r>
          </a:p>
        </p:txBody>
      </p: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5037138" y="2574925"/>
            <a:ext cx="38925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2200" dirty="0">
                <a:latin typeface="Gill Sans MT" charset="0"/>
              </a:rPr>
              <a:t>DHCP request encapsulated in UDP, encapsulated in IP, encapsulated in </a:t>
            </a:r>
            <a:r>
              <a:rPr lang="en-US" altLang="x-none" sz="2200" dirty="0" smtClean="0">
                <a:latin typeface="Gill Sans MT" charset="0"/>
              </a:rPr>
              <a:t>Ethernet</a:t>
            </a:r>
            <a:endParaRPr lang="en-US" altLang="x-none" sz="2200" dirty="0">
              <a:latin typeface="Gill Sans MT" charset="0"/>
            </a:endParaRP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5056188" y="3821113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2200">
                <a:latin typeface="Gill Sans MT" charset="0"/>
              </a:rPr>
              <a:t>Ethernet frame broadcast (dest: </a:t>
            </a:r>
            <a:r>
              <a:rPr lang="en-US" altLang="x-none" sz="1600">
                <a:latin typeface="Gill Sans MT" charset="0"/>
              </a:rPr>
              <a:t>FFFFFFFFFFFF</a:t>
            </a:r>
            <a:r>
              <a:rPr lang="en-US" altLang="x-none" sz="2200">
                <a:latin typeface="Gill Sans MT" charset="0"/>
              </a:rPr>
              <a:t>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5033963" y="5157788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2200">
                <a:latin typeface="Gill Sans MT" charset="0"/>
              </a:rPr>
              <a:t>Ethernet demuxed to IP demuxed, UDP demuxed to DHCP </a:t>
            </a:r>
          </a:p>
        </p:txBody>
      </p:sp>
      <p:sp>
        <p:nvSpPr>
          <p:cNvPr id="95243" name="Text Box 155"/>
          <p:cNvSpPr txBox="1">
            <a:spLocks noChangeArrowheads="1"/>
          </p:cNvSpPr>
          <p:nvPr/>
        </p:nvSpPr>
        <p:spPr bwMode="auto">
          <a:xfrm>
            <a:off x="3327400" y="3284538"/>
            <a:ext cx="1047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168.1.1.1</a:t>
            </a:r>
          </a:p>
          <a:p>
            <a:endParaRPr lang="en-US" altLang="x-none" sz="1400"/>
          </a:p>
        </p:txBody>
      </p:sp>
      <p:grpSp>
        <p:nvGrpSpPr>
          <p:cNvPr id="95244" name="Group 186"/>
          <p:cNvGrpSpPr>
            <a:grpSpLocks/>
          </p:cNvGrpSpPr>
          <p:nvPr/>
        </p:nvGrpSpPr>
        <p:grpSpPr bwMode="auto"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95422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423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424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26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192"/>
          <p:cNvGrpSpPr>
            <a:grpSpLocks/>
          </p:cNvGrpSpPr>
          <p:nvPr/>
        </p:nvGrpSpPr>
        <p:grpSpPr bwMode="auto"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9541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9541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9541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95417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18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01"/>
          <p:cNvGrpSpPr>
            <a:grpSpLocks/>
          </p:cNvGrpSpPr>
          <p:nvPr/>
        </p:nvGrpSpPr>
        <p:grpSpPr bwMode="auto"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95382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84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5387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413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5388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5389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411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5390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91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5392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409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5393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94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407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5395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96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99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401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402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403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95404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405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95247" name="Group 234"/>
          <p:cNvGrpSpPr>
            <a:grpSpLocks/>
          </p:cNvGrpSpPr>
          <p:nvPr/>
        </p:nvGrpSpPr>
        <p:grpSpPr bwMode="auto">
          <a:xfrm>
            <a:off x="1978025" y="2295525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362" name="Picture 237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4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5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6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8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69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70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1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830263" y="2422525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258888"/>
            <a:ext cx="976312" cy="1460500"/>
            <a:chOff x="651" y="681"/>
            <a:chExt cx="615" cy="920"/>
          </a:xfrm>
        </p:grpSpPr>
        <p:sp>
          <p:nvSpPr>
            <p:cNvPr id="95352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53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355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600"/>
                  <a:t>DHCP</a:t>
                </a:r>
              </a:p>
              <a:p>
                <a:pPr algn="ctr"/>
                <a:r>
                  <a:rPr lang="en-US" altLang="x-none" sz="1600"/>
                  <a:t>UDP</a:t>
                </a:r>
              </a:p>
              <a:p>
                <a:pPr algn="ctr"/>
                <a:r>
                  <a:rPr lang="en-US" altLang="x-none" sz="1600"/>
                  <a:t>IP</a:t>
                </a:r>
              </a:p>
              <a:p>
                <a:pPr algn="ctr"/>
                <a:r>
                  <a:rPr lang="en-US" altLang="x-none" sz="1600"/>
                  <a:t>Eth</a:t>
                </a:r>
              </a:p>
              <a:p>
                <a:pPr algn="ctr"/>
                <a:r>
                  <a:rPr lang="en-US" altLang="x-none" sz="1600"/>
                  <a:t>Phy</a:t>
                </a:r>
              </a:p>
            </p:txBody>
          </p:sp>
          <p:sp>
            <p:nvSpPr>
              <p:cNvPr id="95356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8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9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520700" y="1317625"/>
            <a:ext cx="544513" cy="244475"/>
            <a:chOff x="844" y="3337"/>
            <a:chExt cx="343" cy="154"/>
          </a:xfrm>
        </p:grpSpPr>
        <p:sp>
          <p:nvSpPr>
            <p:cNvPr id="95350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51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66675" y="1336675"/>
            <a:ext cx="1081088" cy="1166813"/>
            <a:chOff x="42" y="744"/>
            <a:chExt cx="681" cy="735"/>
          </a:xfrm>
        </p:grpSpPr>
        <p:grpSp>
          <p:nvGrpSpPr>
            <p:cNvPr id="95318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349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347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5321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34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34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</p:grpSp>
          <p:grpSp>
            <p:nvGrpSpPr>
              <p:cNvPr id="95322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33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532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5336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r>
                          <a:rPr lang="en-US" altLang="x-none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5334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</p:grpSp>
              </p:grpSp>
              <p:sp>
                <p:nvSpPr>
                  <p:cNvPr id="9532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33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  <p:sp>
              <p:nvSpPr>
                <p:cNvPr id="95325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326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327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</p:grpSp>
        <p:sp>
          <p:nvSpPr>
            <p:cNvPr id="95319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28" name="Group 90"/>
          <p:cNvGrpSpPr>
            <a:grpSpLocks/>
          </p:cNvGrpSpPr>
          <p:nvPr/>
        </p:nvGrpSpPr>
        <p:grpSpPr bwMode="auto">
          <a:xfrm>
            <a:off x="650875" y="2544763"/>
            <a:ext cx="1081088" cy="244475"/>
            <a:chOff x="504" y="3523"/>
            <a:chExt cx="681" cy="154"/>
          </a:xfrm>
        </p:grpSpPr>
        <p:grpSp>
          <p:nvGrpSpPr>
            <p:cNvPr id="95305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31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315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</p:grpSp>
          <p:sp>
            <p:nvSpPr>
              <p:cNvPr id="95310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311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5306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07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308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49314" name="Group 104"/>
          <p:cNvGrpSpPr>
            <a:grpSpLocks/>
          </p:cNvGrpSpPr>
          <p:nvPr/>
        </p:nvGrpSpPr>
        <p:grpSpPr bwMode="auto"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9529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29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30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600"/>
                  <a:t>DHCP</a:t>
                </a:r>
              </a:p>
              <a:p>
                <a:pPr algn="ctr"/>
                <a:r>
                  <a:rPr lang="en-US" altLang="x-none" sz="1600"/>
                  <a:t>UDP</a:t>
                </a:r>
              </a:p>
              <a:p>
                <a:pPr algn="ctr"/>
                <a:r>
                  <a:rPr lang="en-US" altLang="x-none" sz="1600"/>
                  <a:t>IP</a:t>
                </a:r>
              </a:p>
              <a:p>
                <a:pPr algn="ctr"/>
                <a:r>
                  <a:rPr lang="en-US" altLang="x-none" sz="1600"/>
                  <a:t>Eth</a:t>
                </a:r>
              </a:p>
              <a:p>
                <a:pPr algn="ctr"/>
                <a:r>
                  <a:rPr lang="en-US" altLang="x-none" sz="1600"/>
                  <a:t>Phy</a:t>
                </a:r>
              </a:p>
            </p:txBody>
          </p:sp>
          <p:sp>
            <p:nvSpPr>
              <p:cNvPr id="9530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317" name="Group 113"/>
          <p:cNvGrpSpPr>
            <a:grpSpLocks/>
          </p:cNvGrpSpPr>
          <p:nvPr/>
        </p:nvGrpSpPr>
        <p:grpSpPr bwMode="auto">
          <a:xfrm>
            <a:off x="339725" y="3136900"/>
            <a:ext cx="1081088" cy="1217613"/>
            <a:chOff x="1404" y="3105"/>
            <a:chExt cx="681" cy="767"/>
          </a:xfrm>
        </p:grpSpPr>
        <p:grpSp>
          <p:nvGrpSpPr>
            <p:cNvPr id="9526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29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29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5268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29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28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</p:grpSp>
          <p:grpSp>
            <p:nvGrpSpPr>
              <p:cNvPr id="95269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285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5270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5283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r>
                          <a:rPr lang="en-US" altLang="x-none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528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</p:grpSp>
              </p:grpSp>
              <p:sp>
                <p:nvSpPr>
                  <p:cNvPr id="9527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527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  <p:sp>
              <p:nvSpPr>
                <p:cNvPr id="95272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273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5274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</p:grpSp>
        <p:sp>
          <p:nvSpPr>
            <p:cNvPr id="9526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526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526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/>
          <p:cNvGrpSpPr>
            <a:grpSpLocks/>
          </p:cNvGrpSpPr>
          <p:nvPr/>
        </p:nvGrpSpPr>
        <p:grpSpPr bwMode="auto">
          <a:xfrm>
            <a:off x="803275" y="3333750"/>
            <a:ext cx="544513" cy="244475"/>
            <a:chOff x="844" y="3337"/>
            <a:chExt cx="343" cy="154"/>
          </a:xfrm>
        </p:grpSpPr>
        <p:sp>
          <p:nvSpPr>
            <p:cNvPr id="95260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5261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pic>
        <p:nvPicPr>
          <p:cNvPr id="95256" name="Picture 25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22313"/>
            <a:ext cx="3198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0" name="Rectangle 259"/>
          <p:cNvSpPr>
            <a:spLocks noGrp="1" noChangeArrowheads="1"/>
          </p:cNvSpPr>
          <p:nvPr>
            <p:ph type="title"/>
          </p:nvPr>
        </p:nvSpPr>
        <p:spPr>
          <a:xfrm>
            <a:off x="323850" y="77788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DHCP: example</a:t>
            </a:r>
          </a:p>
        </p:txBody>
      </p:sp>
      <p:sp>
        <p:nvSpPr>
          <p:cNvPr id="952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F0F90193-2A27-5C4D-AD1B-3590495284E7}" type="slidenum">
              <a:rPr lang="en-US" altLang="x-none" sz="1200">
                <a:latin typeface="Tahoma" charset="0"/>
              </a:rPr>
              <a:pPr/>
              <a:t>74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52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539" y="5384800"/>
            <a:ext cx="4351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DHCP Server Not on Local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LAN:</a:t>
            </a:r>
          </a:p>
          <a:p>
            <a:r>
              <a:rPr lang="en-US" sz="1600" i="1" dirty="0" smtClean="0">
                <a:solidFill>
                  <a:srgbClr val="000099"/>
                </a:solidFill>
              </a:rPr>
              <a:t>Relay Agent on Local Router ”relays” DHCP requests and responses between DHCP client and server</a:t>
            </a:r>
            <a:endParaRPr lang="en-US" sz="1600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  <p:bldP spid="648226" grpId="0" animBg="1"/>
      <p:bldP spid="64822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22313"/>
            <a:ext cx="3198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3363" indent="-233363"/>
            <a:r>
              <a:rPr lang="en-US" altLang="x-none" sz="2200">
                <a:ea typeface="ＭＳ Ｐゴシック" charset="-128"/>
                <a:cs typeface="ＭＳ Ｐゴシック" charset="-128"/>
              </a:rPr>
              <a:t>DCP server formulates DHCP ACK containing client</a:t>
            </a:r>
            <a:r>
              <a:rPr lang="ja-JP" altLang="en-US" sz="220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200">
                <a:ea typeface="ＭＳ Ｐゴシック" charset="-128"/>
                <a:cs typeface="ＭＳ Ｐゴシック" charset="-128"/>
              </a:rPr>
              <a:t>s IP address, IP address of first-hop router for client, name &amp; IP address of DNS server</a:t>
            </a:r>
          </a:p>
          <a:p>
            <a:pPr marL="233363" indent="-233363"/>
            <a:endParaRPr lang="en-US" altLang="x-none" sz="18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6259" name="Freeform 3"/>
          <p:cNvSpPr>
            <a:spLocks/>
          </p:cNvSpPr>
          <p:nvPr/>
        </p:nvSpPr>
        <p:spPr bwMode="auto">
          <a:xfrm>
            <a:off x="773113" y="1428750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Line 36"/>
          <p:cNvSpPr>
            <a:spLocks noChangeShapeType="1"/>
          </p:cNvSpPr>
          <p:nvPr/>
        </p:nvSpPr>
        <p:spPr bwMode="auto">
          <a:xfrm flipV="1">
            <a:off x="3775075" y="251142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Line 43"/>
          <p:cNvSpPr>
            <a:spLocks noChangeShapeType="1"/>
          </p:cNvSpPr>
          <p:nvPr/>
        </p:nvSpPr>
        <p:spPr bwMode="auto">
          <a:xfrm flipV="1">
            <a:off x="2665413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Line 44"/>
          <p:cNvSpPr>
            <a:spLocks noChangeShapeType="1"/>
          </p:cNvSpPr>
          <p:nvPr/>
        </p:nvSpPr>
        <p:spPr bwMode="auto">
          <a:xfrm flipV="1">
            <a:off x="3924300" y="236855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3" name="Line 48"/>
          <p:cNvSpPr>
            <a:spLocks noChangeShapeType="1"/>
          </p:cNvSpPr>
          <p:nvPr/>
        </p:nvSpPr>
        <p:spPr bwMode="auto">
          <a:xfrm flipV="1">
            <a:off x="3279775" y="2903538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5030788" y="2930525"/>
            <a:ext cx="342106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x-none" sz="2200">
                <a:latin typeface="Gill Sans MT" charset="0"/>
              </a:rPr>
              <a:t>encapsulation of DHCP server, frame forwarded to client, demuxing up to DHCP at client</a:t>
            </a:r>
          </a:p>
        </p:txBody>
      </p:sp>
      <p:sp>
        <p:nvSpPr>
          <p:cNvPr id="50188" name="Rectangle 152"/>
          <p:cNvSpPr>
            <a:spLocks noGrp="1" noChangeArrowheads="1"/>
          </p:cNvSpPr>
          <p:nvPr>
            <p:ph type="title"/>
          </p:nvPr>
        </p:nvSpPr>
        <p:spPr>
          <a:xfrm>
            <a:off x="323850" y="77788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DHCP: example</a:t>
            </a:r>
          </a:p>
        </p:txBody>
      </p:sp>
      <p:grpSp>
        <p:nvGrpSpPr>
          <p:cNvPr id="96266" name="Group 153"/>
          <p:cNvGrpSpPr>
            <a:grpSpLocks/>
          </p:cNvGrpSpPr>
          <p:nvPr/>
        </p:nvGrpSpPr>
        <p:grpSpPr bwMode="auto">
          <a:xfrm>
            <a:off x="1978025" y="2295525"/>
            <a:ext cx="850900" cy="615950"/>
            <a:chOff x="4420" y="878"/>
            <a:chExt cx="614" cy="458"/>
          </a:xfrm>
        </p:grpSpPr>
        <p:pic>
          <p:nvPicPr>
            <p:cNvPr id="96424" name="Picture 154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5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6426" name="Picture 156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7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8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9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0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1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2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433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6440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1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2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3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4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5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434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5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6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7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8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9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67" name="Text Box 176"/>
          <p:cNvSpPr txBox="1">
            <a:spLocks noChangeArrowheads="1"/>
          </p:cNvSpPr>
          <p:nvPr/>
        </p:nvSpPr>
        <p:spPr bwMode="auto">
          <a:xfrm>
            <a:off x="2562225" y="3967163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i="1"/>
              <a:t>router with DHCP </a:t>
            </a:r>
          </a:p>
          <a:p>
            <a:r>
              <a:rPr lang="en-US" altLang="x-none" sz="1800" i="1"/>
              <a:t>server built into </a:t>
            </a:r>
          </a:p>
          <a:p>
            <a:r>
              <a:rPr lang="en-US" altLang="x-none" sz="1800" i="1"/>
              <a:t>router</a:t>
            </a:r>
          </a:p>
        </p:txBody>
      </p:sp>
      <p:grpSp>
        <p:nvGrpSpPr>
          <p:cNvPr id="96268" name="Group 177"/>
          <p:cNvGrpSpPr>
            <a:grpSpLocks/>
          </p:cNvGrpSpPr>
          <p:nvPr/>
        </p:nvGrpSpPr>
        <p:grpSpPr bwMode="auto"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964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sp>
          <p:nvSpPr>
            <p:cNvPr id="964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latin typeface="Times New Roman" charset="0"/>
              </a:endParaRPr>
            </a:p>
          </p:txBody>
        </p:sp>
        <p:sp>
          <p:nvSpPr>
            <p:cNvPr id="964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Times New Roman" charset="0"/>
              </a:endParaRPr>
            </a:p>
          </p:txBody>
        </p:sp>
        <p:grpSp>
          <p:nvGrpSpPr>
            <p:cNvPr id="96419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6422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3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420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1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69" name="Group 186"/>
          <p:cNvGrpSpPr>
            <a:grpSpLocks/>
          </p:cNvGrpSpPr>
          <p:nvPr/>
        </p:nvGrpSpPr>
        <p:grpSpPr bwMode="auto"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96384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5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86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7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8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6389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414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415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6390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6391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412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413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6392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93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6394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10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411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6395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96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08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409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6397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98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9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0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401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2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403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404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405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96406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407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96270" name="Line 36"/>
          <p:cNvSpPr>
            <a:spLocks noChangeShapeType="1"/>
          </p:cNvSpPr>
          <p:nvPr/>
        </p:nvSpPr>
        <p:spPr bwMode="auto">
          <a:xfrm flipV="1">
            <a:off x="3775075" y="2500313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271" name="Group 220"/>
          <p:cNvGrpSpPr>
            <a:grpSpLocks/>
          </p:cNvGrpSpPr>
          <p:nvPr/>
        </p:nvGrpSpPr>
        <p:grpSpPr bwMode="auto"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96379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80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81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82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383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352425" y="3319463"/>
            <a:ext cx="1081088" cy="1166812"/>
            <a:chOff x="42" y="744"/>
            <a:chExt cx="681" cy="735"/>
          </a:xfrm>
        </p:grpSpPr>
        <p:grpSp>
          <p:nvGrpSpPr>
            <p:cNvPr id="96347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6349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74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7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7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75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376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6350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68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7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73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69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7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</p:grpSp>
          <p:grpSp>
            <p:nvGrpSpPr>
              <p:cNvPr id="96351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3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6352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353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35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36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64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636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r>
                          <a:rPr lang="en-US" altLang="x-none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361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362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6363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</p:grpSp>
              </p:grpSp>
              <p:sp>
                <p:nvSpPr>
                  <p:cNvPr id="9635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5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  <p:sp>
              <p:nvSpPr>
                <p:cNvPr id="96354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355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356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</p:grpSp>
        <p:sp>
          <p:nvSpPr>
            <p:cNvPr id="96348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449263" y="4405313"/>
            <a:ext cx="1081087" cy="244475"/>
            <a:chOff x="504" y="3523"/>
            <a:chExt cx="681" cy="154"/>
          </a:xfrm>
        </p:grpSpPr>
        <p:grpSp>
          <p:nvGrpSpPr>
            <p:cNvPr id="96334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338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341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4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46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42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4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4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</p:grpSp>
          <p:sp>
            <p:nvSpPr>
              <p:cNvPr id="96339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340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96335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36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37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grpSp>
        <p:nvGrpSpPr>
          <p:cNvPr id="30" name="Group 100"/>
          <p:cNvGrpSpPr>
            <a:grpSpLocks/>
          </p:cNvGrpSpPr>
          <p:nvPr/>
        </p:nvGrpSpPr>
        <p:grpSpPr bwMode="auto"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96326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327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6328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329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600"/>
                  <a:t>DHCP</a:t>
                </a:r>
              </a:p>
              <a:p>
                <a:pPr algn="ctr"/>
                <a:r>
                  <a:rPr lang="en-US" altLang="x-none" sz="1600"/>
                  <a:t>UDP</a:t>
                </a:r>
              </a:p>
              <a:p>
                <a:pPr algn="ctr"/>
                <a:r>
                  <a:rPr lang="en-US" altLang="x-none" sz="1600"/>
                  <a:t>IP</a:t>
                </a:r>
              </a:p>
              <a:p>
                <a:pPr algn="ctr"/>
                <a:r>
                  <a:rPr lang="en-US" altLang="x-none" sz="1600"/>
                  <a:t>Eth</a:t>
                </a:r>
              </a:p>
              <a:p>
                <a:pPr algn="ctr"/>
                <a:r>
                  <a:rPr lang="en-US" altLang="x-none" sz="1600"/>
                  <a:t>Phy</a:t>
                </a:r>
              </a:p>
            </p:txBody>
          </p:sp>
          <p:sp>
            <p:nvSpPr>
              <p:cNvPr id="96330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31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32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33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16" name="Group 145"/>
          <p:cNvGrpSpPr>
            <a:grpSpLocks/>
          </p:cNvGrpSpPr>
          <p:nvPr/>
        </p:nvGrpSpPr>
        <p:grpSpPr bwMode="auto">
          <a:xfrm>
            <a:off x="803275" y="3344863"/>
            <a:ext cx="544513" cy="244475"/>
            <a:chOff x="844" y="3337"/>
            <a:chExt cx="343" cy="154"/>
          </a:xfrm>
        </p:grpSpPr>
        <p:sp>
          <p:nvSpPr>
            <p:cNvPr id="96324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96325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649217" name="Group 44"/>
          <p:cNvGrpSpPr>
            <a:grpSpLocks/>
          </p:cNvGrpSpPr>
          <p:nvPr/>
        </p:nvGrpSpPr>
        <p:grpSpPr bwMode="auto">
          <a:xfrm>
            <a:off x="1195388" y="1247775"/>
            <a:ext cx="976312" cy="1460500"/>
            <a:chOff x="651" y="681"/>
            <a:chExt cx="615" cy="920"/>
          </a:xfrm>
        </p:grpSpPr>
        <p:sp>
          <p:nvSpPr>
            <p:cNvPr id="96316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317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631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319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600"/>
                  <a:t>DHCP</a:t>
                </a:r>
              </a:p>
              <a:p>
                <a:pPr algn="ctr"/>
                <a:r>
                  <a:rPr lang="en-US" altLang="x-none" sz="1600"/>
                  <a:t>UDP</a:t>
                </a:r>
              </a:p>
              <a:p>
                <a:pPr algn="ctr"/>
                <a:r>
                  <a:rPr lang="en-US" altLang="x-none" sz="1600"/>
                  <a:t>IP</a:t>
                </a:r>
              </a:p>
              <a:p>
                <a:pPr algn="ctr"/>
                <a:r>
                  <a:rPr lang="en-US" altLang="x-none" sz="1600"/>
                  <a:t>Eth</a:t>
                </a:r>
              </a:p>
              <a:p>
                <a:pPr algn="ctr"/>
                <a:r>
                  <a:rPr lang="en-US" altLang="x-none" sz="1600"/>
                  <a:t>Phy</a:t>
                </a:r>
              </a:p>
            </p:txBody>
          </p:sp>
          <p:sp>
            <p:nvSpPr>
              <p:cNvPr id="9632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2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2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32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20" name="Group 109"/>
          <p:cNvGrpSpPr>
            <a:grpSpLocks/>
          </p:cNvGrpSpPr>
          <p:nvPr/>
        </p:nvGrpSpPr>
        <p:grpSpPr bwMode="auto">
          <a:xfrm>
            <a:off x="71438" y="1136650"/>
            <a:ext cx="1081087" cy="1217613"/>
            <a:chOff x="1404" y="3105"/>
            <a:chExt cx="681" cy="767"/>
          </a:xfrm>
        </p:grpSpPr>
        <p:grpSp>
          <p:nvGrpSpPr>
            <p:cNvPr id="96281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6286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11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14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15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12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313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6287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05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0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10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r>
                      <a:rPr lang="en-US" altLang="x-none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06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0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30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</p:grpSp>
          <p:grpSp>
            <p:nvGrpSpPr>
              <p:cNvPr id="96288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03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304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  <p:grpSp>
            <p:nvGrpSpPr>
              <p:cNvPr id="96289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290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294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297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01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6302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r>
                          <a:rPr lang="en-US" altLang="x-none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298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299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  <p:sp>
                    <p:nvSpPr>
                      <p:cNvPr id="96300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endParaRPr lang="x-none" altLang="x-none" sz="1800"/>
                      </a:p>
                    </p:txBody>
                  </p:sp>
                </p:grpSp>
              </p:grpSp>
              <p:sp>
                <p:nvSpPr>
                  <p:cNvPr id="96295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  <p:sp>
                <p:nvSpPr>
                  <p:cNvPr id="96296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endParaRPr lang="x-none" altLang="x-none" sz="1800"/>
                  </a:p>
                </p:txBody>
              </p:sp>
            </p:grpSp>
            <p:sp>
              <p:nvSpPr>
                <p:cNvPr id="96291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29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  <p:sp>
              <p:nvSpPr>
                <p:cNvPr id="96293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x-none" altLang="x-none" sz="1800"/>
                </a:p>
              </p:txBody>
            </p:sp>
          </p:grpSp>
        </p:grpSp>
        <p:sp>
          <p:nvSpPr>
            <p:cNvPr id="96282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96283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6284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96285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sp>
        <p:nvSpPr>
          <p:cNvPr id="649442" name="Rectangle 226"/>
          <p:cNvSpPr>
            <a:spLocks noChangeArrowheads="1"/>
          </p:cNvSpPr>
          <p:nvPr/>
        </p:nvSpPr>
        <p:spPr bwMode="auto">
          <a:xfrm>
            <a:off x="5026025" y="4230688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ea typeface="ＭＳ Ｐゴシック" charset="0"/>
                <a:cs typeface="ＭＳ Ｐゴシック" charset="0"/>
              </a:rPr>
              <a:t>client now knows its IP address, name and IP address of </a:t>
            </a:r>
            <a:r>
              <a:rPr lang="en-US" sz="2200" dirty="0" smtClean="0">
                <a:latin typeface="Gill Sans MT" charset="0"/>
                <a:ea typeface="ＭＳ Ｐゴシック" charset="0"/>
                <a:cs typeface="ＭＳ Ｐゴシック" charset="0"/>
              </a:rPr>
              <a:t>DNS </a:t>
            </a:r>
            <a:r>
              <a:rPr lang="en-US" sz="2200" dirty="0">
                <a:latin typeface="Gill Sans MT" charset="0"/>
                <a:ea typeface="ＭＳ Ｐゴシック" charset="0"/>
                <a:cs typeface="ＭＳ Ｐゴシック" charset="0"/>
              </a:rPr>
              <a:t>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96A88CFB-F5D7-C341-B944-76000F4CB3DB}" type="slidenum">
              <a:rPr lang="en-US" altLang="x-none" sz="1200">
                <a:latin typeface="Tahoma" charset="0"/>
              </a:rPr>
              <a:pPr/>
              <a:t>75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628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196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  <p:bldP spid="64944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017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74625"/>
            <a:ext cx="3703638" cy="11430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sz="3600">
                <a:cs typeface="+mj-cs"/>
              </a:rPr>
              <a:t>DHCP: Wireshark output </a:t>
            </a:r>
            <a:r>
              <a:rPr lang="en-US" sz="3200">
                <a:cs typeface="+mj-cs"/>
              </a:rPr>
              <a:t>(home LAN)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4570413" y="500063"/>
            <a:ext cx="44926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200"/>
              <a:t>Message type: </a:t>
            </a:r>
            <a:r>
              <a:rPr lang="en-US" altLang="x-none" sz="1200" b="1">
                <a:solidFill>
                  <a:srgbClr val="FF0000"/>
                </a:solidFill>
              </a:rPr>
              <a:t>Boot Reply (2)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Hops: 0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Bootp flags: 0x0000 (Unicast)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Client IP address: 192.168.1.101 (192.168.1.101)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Next server IP address: 192.168.1.1 (192.168.1.1)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(t=53,l=1) DHCP Message Type = DHCP ACK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(t=54,l=4) Server Identifier = 192.168.1.1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(t=1,l=4) Subnet Mask = 255.255.255.0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(t=3,l=4) Router = 192.168.1.1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(6) Domain Name Server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     Length: 12; Value: 445747E2445749F244574092; 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      IP Address: 68.87.71.226;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      IP Address: 68.87.73.242; 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      IP Address: 68.87.64.146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(t=15,l=20) Domain Name = "hsd1.ma.comcast.net."</a:t>
            </a:r>
          </a:p>
          <a:p>
            <a:pPr>
              <a:lnSpc>
                <a:spcPct val="90000"/>
              </a:lnSpc>
            </a:pPr>
            <a:endParaRPr lang="en-US" altLang="x-none" sz="1000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4522788" y="298450"/>
            <a:ext cx="9525" cy="62769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7634288" y="485775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CC0000"/>
                </a:solidFill>
              </a:rPr>
              <a:t>reply</a:t>
            </a:r>
          </a:p>
        </p:txBody>
      </p:sp>
      <p:sp>
        <p:nvSpPr>
          <p:cNvPr id="97286" name="Text Box 7"/>
          <p:cNvSpPr txBox="1">
            <a:spLocks noChangeArrowheads="1"/>
          </p:cNvSpPr>
          <p:nvPr/>
        </p:nvSpPr>
        <p:spPr bwMode="auto">
          <a:xfrm>
            <a:off x="157163" y="1506538"/>
            <a:ext cx="43942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200"/>
              <a:t>Message type: </a:t>
            </a:r>
            <a:r>
              <a:rPr lang="en-US" altLang="x-none" sz="1200" b="1" u="sng">
                <a:solidFill>
                  <a:srgbClr val="FF0000"/>
                </a:solidFill>
              </a:rPr>
              <a:t>Boot Request (1)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Hops: 0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Bootp flags: 0x0000 (Unicast)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Client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Next server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Option: (t=53,l=1) </a:t>
            </a:r>
            <a:r>
              <a:rPr lang="en-US" altLang="x-none" sz="1200" b="1">
                <a:solidFill>
                  <a:srgbClr val="FF0000"/>
                </a:solidFill>
              </a:rPr>
              <a:t>DHCP Message Type = DHCP Request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Option: (61) Client identifier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Length: 7; Value: 010016D323688A; 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Hardware type: Ethernet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Option: (t=50,l=4) Requested IP Address = 192.168.1.101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Option: (t=12,l=5) Host Name = "nomad"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Option: (55) Parameter Request List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Length: 11; Value: 010F03062C2E2F1F21F92B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</a:t>
            </a:r>
            <a:r>
              <a:rPr lang="en-US" altLang="x-none" sz="1200" b="1">
                <a:solidFill>
                  <a:srgbClr val="FF0000"/>
                </a:solidFill>
              </a:rPr>
              <a:t>1 = Subnet Mask; 15 = Domain Name</a:t>
            </a:r>
          </a:p>
          <a:p>
            <a:pPr>
              <a:lnSpc>
                <a:spcPct val="90000"/>
              </a:lnSpc>
            </a:pPr>
            <a:r>
              <a:rPr lang="en-US" altLang="x-none" sz="1200" b="1">
                <a:solidFill>
                  <a:srgbClr val="FF0000"/>
                </a:solidFill>
              </a:rPr>
              <a:t>     3 = Router; 6 = Domain Name Server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44 = NetBIOS over TCP/IP Name Server</a:t>
            </a:r>
          </a:p>
          <a:p>
            <a:pPr>
              <a:lnSpc>
                <a:spcPct val="90000"/>
              </a:lnSpc>
            </a:pPr>
            <a:r>
              <a:rPr lang="en-US" altLang="x-none" sz="1200"/>
              <a:t>     ……</a:t>
            </a:r>
          </a:p>
        </p:txBody>
      </p:sp>
      <p:sp>
        <p:nvSpPr>
          <p:cNvPr id="97287" name="Text Box 8"/>
          <p:cNvSpPr txBox="1">
            <a:spLocks noChangeArrowheads="1"/>
          </p:cNvSpPr>
          <p:nvPr/>
        </p:nvSpPr>
        <p:spPr bwMode="auto">
          <a:xfrm>
            <a:off x="2613025" y="1885950"/>
            <a:ext cx="120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CC0000"/>
                </a:solidFill>
              </a:rPr>
              <a:t>request</a:t>
            </a:r>
          </a:p>
        </p:txBody>
      </p:sp>
      <p:sp>
        <p:nvSpPr>
          <p:cNvPr id="97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1A1F7FDF-61E1-0345-9CF1-06F8EB8996D8}" type="slidenum">
              <a:rPr lang="en-US" altLang="x-none" sz="1200">
                <a:latin typeface="Tahoma" charset="0"/>
              </a:rPr>
              <a:pPr/>
              <a:t>76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728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436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Layer – Control Plane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41700"/>
            <a:ext cx="6400800" cy="1752600"/>
          </a:xfrm>
        </p:spPr>
        <p:txBody>
          <a:bodyPr/>
          <a:lstStyle/>
          <a:p>
            <a:pPr algn="l"/>
            <a:r>
              <a:rPr lang="en-US" sz="2000" dirty="0" smtClean="0"/>
              <a:t>Section 5.6 Kurose &amp; </a:t>
            </a:r>
            <a:r>
              <a:rPr lang="en-US" sz="2000" smtClean="0"/>
              <a:t>Ross 7th </a:t>
            </a:r>
            <a:r>
              <a:rPr lang="en-US" sz="2000" dirty="0" smtClean="0"/>
              <a:t>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837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1" y="1028700"/>
            <a:ext cx="6093619" cy="657225"/>
          </a:xfrm>
        </p:spPr>
        <p:txBody>
          <a:bodyPr/>
          <a:lstStyle/>
          <a:p>
            <a:r>
              <a:rPr lang="en-US" sz="2700">
                <a:latin typeface="Gill Sans MT" charset="0"/>
              </a:rPr>
              <a:t>ICMP: internet control message protocol</a:t>
            </a:r>
            <a:endParaRPr lang="en-US">
              <a:latin typeface="Gill Sans MT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1379" y="2015729"/>
            <a:ext cx="2857500" cy="3486150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latin typeface="Gill Sans MT" charset="0"/>
              </a:rPr>
              <a:t>used by hosts &amp; routers to communicate network-level information</a:t>
            </a:r>
          </a:p>
          <a:p>
            <a:pPr lvl="1"/>
            <a:r>
              <a:rPr lang="en-US" sz="1500" dirty="0">
                <a:latin typeface="Gill Sans MT" charset="0"/>
              </a:rPr>
              <a:t>error reporting: unreachable host, network, port, protocol</a:t>
            </a:r>
          </a:p>
          <a:p>
            <a:pPr lvl="1"/>
            <a:r>
              <a:rPr lang="en-US" sz="1500" dirty="0">
                <a:latin typeface="Gill Sans MT" charset="0"/>
              </a:rPr>
              <a:t>echo request/reply (used by ping)</a:t>
            </a:r>
          </a:p>
          <a:p>
            <a:r>
              <a:rPr lang="en-US" sz="1800" dirty="0">
                <a:latin typeface="Gill Sans MT" charset="0"/>
              </a:rPr>
              <a:t>network-layer </a:t>
            </a:r>
            <a:r>
              <a:rPr lang="ja-JP" altLang="en-US" sz="1800" dirty="0">
                <a:latin typeface="Gill Sans MT" charset="0"/>
              </a:rPr>
              <a:t>“</a:t>
            </a:r>
            <a:r>
              <a:rPr lang="en-US" altLang="ja-JP" sz="1800" dirty="0">
                <a:latin typeface="Gill Sans MT" charset="0"/>
              </a:rPr>
              <a:t>above</a:t>
            </a:r>
            <a:r>
              <a:rPr lang="ja-JP" altLang="en-US" sz="1800" dirty="0">
                <a:latin typeface="Gill Sans MT" charset="0"/>
              </a:rPr>
              <a:t>”</a:t>
            </a:r>
            <a:r>
              <a:rPr lang="en-US" altLang="ja-JP" sz="1800" dirty="0">
                <a:latin typeface="Gill Sans MT" charset="0"/>
              </a:rPr>
              <a:t> IP:</a:t>
            </a:r>
          </a:p>
          <a:p>
            <a:pPr lvl="1"/>
            <a:r>
              <a:rPr lang="en-US" sz="1500" dirty="0">
                <a:latin typeface="Gill Sans MT" charset="0"/>
              </a:rPr>
              <a:t>ICMP </a:t>
            </a:r>
            <a:r>
              <a:rPr lang="en-US" sz="1500" dirty="0" err="1">
                <a:latin typeface="Gill Sans MT" charset="0"/>
              </a:rPr>
              <a:t>msgs</a:t>
            </a:r>
            <a:r>
              <a:rPr lang="en-US" sz="1500" dirty="0">
                <a:latin typeface="Gill Sans MT" charset="0"/>
              </a:rPr>
              <a:t> carried in IP </a:t>
            </a:r>
            <a:r>
              <a:rPr lang="en-US" sz="1500" dirty="0" smtClean="0">
                <a:latin typeface="Gill Sans MT" charset="0"/>
              </a:rPr>
              <a:t>datagrams (protocol 1)</a:t>
            </a:r>
            <a:endParaRPr lang="en-US" sz="1500" dirty="0">
              <a:latin typeface="Gill Sans MT" charset="0"/>
            </a:endParaRPr>
          </a:p>
          <a:p>
            <a:r>
              <a:rPr lang="en-US" sz="1800" dirty="0">
                <a:solidFill>
                  <a:srgbClr val="000099"/>
                </a:solidFill>
                <a:latin typeface="Gill Sans MT" charset="0"/>
              </a:rPr>
              <a:t>ICMP message:</a:t>
            </a:r>
            <a:r>
              <a:rPr lang="en-US" sz="1800" dirty="0">
                <a:latin typeface="Gill Sans MT" charset="0"/>
              </a:rPr>
              <a:t> type, code plus first 8 bytes of IP datagram causing error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581525" y="2177654"/>
            <a:ext cx="32720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 u="sng"/>
              <a:t>Type</a:t>
            </a:r>
            <a:r>
              <a:rPr lang="en-US" sz="1350"/>
              <a:t>  </a:t>
            </a:r>
            <a:r>
              <a:rPr lang="en-US" sz="1350" u="sng"/>
              <a:t>Code</a:t>
            </a:r>
            <a:r>
              <a:rPr lang="en-US" sz="1350"/>
              <a:t>  </a:t>
            </a:r>
            <a:r>
              <a:rPr lang="en-US" sz="1350" u="sng"/>
              <a:t>description</a:t>
            </a:r>
            <a:endParaRPr lang="en-US" sz="1350"/>
          </a:p>
          <a:p>
            <a:r>
              <a:rPr lang="en-US" sz="1350"/>
              <a:t>0        0         echo reply (ping)</a:t>
            </a:r>
          </a:p>
          <a:p>
            <a:r>
              <a:rPr lang="en-US" sz="1350"/>
              <a:t>3        0         dest. network unreachable</a:t>
            </a:r>
          </a:p>
          <a:p>
            <a:r>
              <a:rPr lang="en-US" sz="1350"/>
              <a:t>3        1         dest host unreachable</a:t>
            </a:r>
          </a:p>
          <a:p>
            <a:r>
              <a:rPr lang="en-US" sz="1350"/>
              <a:t>3        2         dest protocol unreachable</a:t>
            </a:r>
          </a:p>
          <a:p>
            <a:r>
              <a:rPr lang="en-US" sz="1350"/>
              <a:t>3        3         dest port unreachable</a:t>
            </a:r>
          </a:p>
          <a:p>
            <a:r>
              <a:rPr lang="en-US" sz="1350"/>
              <a:t>3        6         dest network unknown</a:t>
            </a:r>
          </a:p>
          <a:p>
            <a:r>
              <a:rPr lang="en-US" sz="1350"/>
              <a:t>3        7         dest host unknown</a:t>
            </a:r>
          </a:p>
          <a:p>
            <a:r>
              <a:rPr lang="en-US" sz="1350"/>
              <a:t>4        0         source quench (congestion</a:t>
            </a:r>
          </a:p>
          <a:p>
            <a:r>
              <a:rPr lang="en-US" sz="1350"/>
              <a:t>                     control - not used)</a:t>
            </a:r>
          </a:p>
          <a:p>
            <a:r>
              <a:rPr lang="en-US" sz="1350"/>
              <a:t>8        0         echo request (ping)</a:t>
            </a:r>
          </a:p>
          <a:p>
            <a:r>
              <a:rPr lang="en-US" sz="1350"/>
              <a:t>9        0         route advertisement</a:t>
            </a:r>
          </a:p>
          <a:p>
            <a:r>
              <a:rPr lang="en-US" sz="1350"/>
              <a:t>10      0         router discovery</a:t>
            </a:r>
          </a:p>
          <a:p>
            <a:r>
              <a:rPr lang="en-US" sz="1350"/>
              <a:t>11      0         TTL expired</a:t>
            </a:r>
          </a:p>
          <a:p>
            <a:r>
              <a:rPr lang="en-US" sz="1350"/>
              <a:t>12      0         bad IP header</a:t>
            </a:r>
          </a:p>
          <a:p>
            <a:endParaRPr lang="en-US" sz="1350"/>
          </a:p>
        </p:txBody>
      </p:sp>
      <p:pic>
        <p:nvPicPr>
          <p:cNvPr id="10957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0" y="1574006"/>
            <a:ext cx="5826919" cy="12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5117" y="5714173"/>
            <a:ext cx="411491" cy="20423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dirty="0">
                <a:latin typeface="Tahoma" charset="0"/>
              </a:rPr>
              <a:t>5-</a:t>
            </a:r>
            <a:fld id="{8E8C6E93-DF5B-BC4B-80F9-500DED1EEDCC}" type="slidenum">
              <a:rPr lang="en-US" sz="900">
                <a:latin typeface="Tahoma" charset="0"/>
              </a:rPr>
              <a:pPr/>
              <a:t>78</a:t>
            </a:fld>
            <a:endParaRPr lang="en-US" sz="9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24623" y="5713562"/>
            <a:ext cx="1633105" cy="18115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9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664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Messages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775099CB-18AE-364B-B455-C2DF1A41FE34}" type="slidenum">
              <a:rPr lang="en-US" altLang="x-none" smtClean="0"/>
              <a:pPr/>
              <a:t>79</a:t>
            </a:fld>
            <a:endParaRPr lang="en-US" altLang="x-none"/>
          </a:p>
        </p:txBody>
      </p:sp>
      <p:sp>
        <p:nvSpPr>
          <p:cNvPr id="8" name="Rectangle 7"/>
          <p:cNvSpPr/>
          <p:nvPr/>
        </p:nvSpPr>
        <p:spPr bwMode="auto">
          <a:xfrm>
            <a:off x="821168" y="2283058"/>
            <a:ext cx="7645400" cy="13452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643868" y="2283058"/>
            <a:ext cx="8368" cy="360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738868" y="2270358"/>
            <a:ext cx="0" cy="338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32269" y="19572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</a:t>
            </a: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8212571" y="1957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7668" y="1957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3274" y="19572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5248" y="1957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818854" y="2630651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810486" y="2975972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412852" y="2250450"/>
            <a:ext cx="68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Type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4468" y="167723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Echo Request (8)/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Echo Reply (0)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2700" y="22613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04466" y="185481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Reason Code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4991" y="227435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643868" y="2625795"/>
            <a:ext cx="8368" cy="360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243405" y="26163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624" y="259176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#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18854" y="5050880"/>
            <a:ext cx="7645400" cy="1171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4641554" y="5050880"/>
            <a:ext cx="8368" cy="360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2736554" y="5038180"/>
            <a:ext cx="0" cy="338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729955" y="47250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8210257" y="472502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31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65354" y="472502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0960" y="47250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552934" y="472502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24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816540" y="5398473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808172" y="5743794"/>
            <a:ext cx="7666764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410538" y="5018272"/>
            <a:ext cx="68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Type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00386" y="50291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29127" y="502914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61647" y="53840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3200" y="1242918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Echo Request/Reply Message Format (</a:t>
            </a:r>
            <a:r>
              <a:rPr lang="en-US" b="1" dirty="0" smtClean="0">
                <a:solidFill>
                  <a:srgbClr val="FF0000"/>
                </a:solidFill>
              </a:rPr>
              <a:t>ping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241" y="3094449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 Data (echoed in response)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7872" y="4003760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Destination Unreachable (Router return to host on error):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08817" y="5803115"/>
            <a:ext cx="408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Header + first 64 bytes </a:t>
            </a:r>
            <a:r>
              <a:rPr lang="en-US" smtClean="0"/>
              <a:t>of datagram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58997" y="5803115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Packet  </a:t>
            </a:r>
            <a:r>
              <a:rPr lang="en-US" sz="1400" smtClean="0">
                <a:solidFill>
                  <a:srgbClr val="000099"/>
                </a:solidFill>
              </a:rPr>
              <a:t>that caused error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9469" y="449040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rgbClr val="000099"/>
                </a:solidFill>
              </a:rPr>
              <a:t>Destination </a:t>
            </a:r>
          </a:p>
          <a:p>
            <a:pPr algn="ctr"/>
            <a:r>
              <a:rPr lang="en-US" sz="1400" dirty="0" smtClean="0">
                <a:solidFill>
                  <a:srgbClr val="000099"/>
                </a:solidFill>
              </a:rPr>
              <a:t>Unreachable (3)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13280" y="465362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rgbClr val="000099"/>
                </a:solidFill>
              </a:rPr>
              <a:t>Reason (0-12)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9500" y="2527550"/>
            <a:ext cx="188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Used in matching 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Request &amp; Reply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e.g. incremented on each new request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585696" y="3169336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Used in matching 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Request &amp; Reply</a:t>
            </a:r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365" y="2539608"/>
            <a:ext cx="1617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9"/>
                </a:solidFill>
              </a:rPr>
              <a:t>Used in matching 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Request &amp; Reply</a:t>
            </a:r>
          </a:p>
          <a:p>
            <a:r>
              <a:rPr lang="en-US" sz="1400" dirty="0" smtClean="0">
                <a:solidFill>
                  <a:srgbClr val="000099"/>
                </a:solidFill>
              </a:rPr>
              <a:t>e.g. mimic “port:”</a:t>
            </a:r>
            <a:endParaRPr lang="en-US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3225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Network layer: data plane, control plane</a:t>
            </a:r>
            <a:endParaRPr lang="en-US" sz="3600" dirty="0">
              <a:cs typeface="+mj-cs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3825875" cy="46482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Data plane</a:t>
            </a:r>
          </a:p>
          <a:p>
            <a:pPr marL="292100" indent="-292100">
              <a:defRPr/>
            </a:pPr>
            <a:r>
              <a:rPr lang="en-US" sz="2400" dirty="0" smtClean="0"/>
              <a:t>local, per-router function</a:t>
            </a:r>
          </a:p>
          <a:p>
            <a:pPr marL="292100" indent="-292100">
              <a:defRPr/>
            </a:pPr>
            <a:r>
              <a:rPr lang="en-US" sz="2400" dirty="0" smtClean="0"/>
              <a:t>determines how datagram arriving on router input port is forwarded to router output port</a:t>
            </a:r>
          </a:p>
          <a:p>
            <a:pPr marL="292100" indent="-292100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forwarding function</a:t>
            </a:r>
            <a:endParaRPr lang="en-US" sz="2400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78313" y="1611313"/>
            <a:ext cx="4491037" cy="3435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Control </a:t>
            </a:r>
            <a:r>
              <a:rPr lang="en-US" i="1" smtClean="0">
                <a:solidFill>
                  <a:srgbClr val="CC0000"/>
                </a:solidFill>
              </a:rPr>
              <a:t>plane – Routing</a:t>
            </a:r>
            <a:endParaRPr lang="en-US" i="1" dirty="0" smtClean="0">
              <a:solidFill>
                <a:srgbClr val="CC0000"/>
              </a:solidFill>
            </a:endParaRPr>
          </a:p>
          <a:p>
            <a:pPr marL="228600" indent="-228600">
              <a:defRPr/>
            </a:pPr>
            <a:r>
              <a:rPr lang="en-US" sz="2400" dirty="0" smtClean="0"/>
              <a:t>network-wide logic</a:t>
            </a:r>
          </a:p>
          <a:p>
            <a:pPr marL="228600" indent="-228600">
              <a:defRPr/>
            </a:pPr>
            <a:r>
              <a:rPr lang="en-US" sz="2400" dirty="0" smtClean="0"/>
              <a:t>determines how datagram is routed among routers along end-end path from source host to destination host</a:t>
            </a:r>
          </a:p>
          <a:p>
            <a:pPr marL="228600" indent="-228600">
              <a:defRPr/>
            </a:pPr>
            <a:r>
              <a:rPr lang="en-US" sz="2400" dirty="0" smtClean="0">
                <a:latin typeface="Gill Sans MT" charset="0"/>
              </a:rPr>
              <a:t>accomplished by </a:t>
            </a:r>
            <a:r>
              <a:rPr lang="en-US" sz="2400" dirty="0" smtClean="0">
                <a:solidFill>
                  <a:srgbClr val="000090"/>
                </a:solidFill>
                <a:latin typeface="Gill Sans MT" charset="0"/>
              </a:rPr>
              <a:t>routing algorithms </a:t>
            </a:r>
            <a:r>
              <a:rPr lang="en-US" sz="2400" dirty="0" smtClean="0">
                <a:latin typeface="Gill Sans MT" charset="0"/>
              </a:rPr>
              <a:t>implemented in routers</a:t>
            </a:r>
            <a:endParaRPr lang="en-US" dirty="0" smtClean="0"/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4-</a:t>
            </a:r>
            <a:fld id="{A504AFA5-7EF8-5048-91EE-1BAFFC1FCA67}" type="slidenum">
              <a:rPr lang="en-US" altLang="x-none" sz="1200">
                <a:latin typeface="Tahoma" charset="0"/>
              </a:rPr>
              <a:pPr/>
              <a:t>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608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Data Plane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424363" y="4878388"/>
            <a:ext cx="4491037" cy="1597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Control plane – Network Layer</a:t>
            </a:r>
          </a:p>
          <a:p>
            <a:pPr>
              <a:defRPr/>
            </a:pPr>
            <a:r>
              <a:rPr lang="en-US" sz="2400" dirty="0" smtClean="0"/>
              <a:t>Internet Control Management Protocol (ICMP)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921545"/>
            <a:ext cx="5829300" cy="731044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6381" y="1732360"/>
            <a:ext cx="2915841" cy="3486150"/>
          </a:xfrm>
        </p:spPr>
        <p:txBody>
          <a:bodyPr/>
          <a:lstStyle/>
          <a:p>
            <a:pPr marL="211931" indent="-211931">
              <a:defRPr/>
            </a:pPr>
            <a:r>
              <a:rPr lang="en-US" sz="1800" dirty="0"/>
              <a:t>source sends series of UDP segments to destination</a:t>
            </a:r>
          </a:p>
          <a:p>
            <a:pPr marL="423863" lvl="1" indent="-166688">
              <a:defRPr/>
            </a:pPr>
            <a:r>
              <a:rPr lang="en-US" sz="1500" dirty="0"/>
              <a:t>first set has TTL =1</a:t>
            </a:r>
          </a:p>
          <a:p>
            <a:pPr marL="423863" lvl="1" indent="-166688">
              <a:defRPr/>
            </a:pPr>
            <a:r>
              <a:rPr lang="en-US" sz="1500" dirty="0"/>
              <a:t>second set has TTL=2, etc.</a:t>
            </a:r>
          </a:p>
          <a:p>
            <a:pPr marL="423863" lvl="1" indent="-166688">
              <a:defRPr/>
            </a:pPr>
            <a:r>
              <a:rPr lang="en-US" sz="1500" dirty="0"/>
              <a:t>unlikely port number</a:t>
            </a:r>
          </a:p>
          <a:p>
            <a:pPr marL="211931" indent="-211931">
              <a:defRPr/>
            </a:pPr>
            <a:r>
              <a:rPr lang="en-US" sz="1800" dirty="0"/>
              <a:t>when datagram in </a:t>
            </a:r>
            <a:r>
              <a:rPr lang="en-US" sz="1800" i="1" dirty="0"/>
              <a:t>n</a:t>
            </a:r>
            <a:r>
              <a:rPr lang="en-US" sz="1800" dirty="0"/>
              <a:t>th set arrives to nth router:</a:t>
            </a:r>
          </a:p>
          <a:p>
            <a:pPr marL="392906" lvl="1" indent="-135731">
              <a:defRPr/>
            </a:pPr>
            <a:r>
              <a:rPr lang="en-US" sz="1500" dirty="0"/>
              <a:t>router discards datagram and sends source ICMP message (type 11, code 0</a:t>
            </a:r>
            <a:r>
              <a:rPr lang="en-US" sz="1500" dirty="0" smtClean="0"/>
              <a:t>)</a:t>
            </a:r>
            <a:endParaRPr lang="en-US" sz="1500" dirty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14888" y="1740695"/>
            <a:ext cx="2857500" cy="1503760"/>
          </a:xfrm>
        </p:spPr>
        <p:txBody>
          <a:bodyPr/>
          <a:lstStyle/>
          <a:p>
            <a:pPr marL="211931" indent="-211931">
              <a:defRPr/>
            </a:pPr>
            <a:r>
              <a:rPr lang="en-US" sz="1800" dirty="0"/>
              <a:t>when ICMP message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12506" y="2665811"/>
            <a:ext cx="2857500" cy="228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UDP segment eventually arrives at destination host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destination returns ICMP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port unreachable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message (type 3, code 3)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22" y="1465661"/>
            <a:ext cx="4113609" cy="1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2102644" y="5285185"/>
            <a:ext cx="216694" cy="198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2697956" y="5323285"/>
            <a:ext cx="344091" cy="1559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3399236" y="5311379"/>
            <a:ext cx="364331" cy="1559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3220640" y="5110162"/>
            <a:ext cx="261938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4131469" y="5356622"/>
            <a:ext cx="465535" cy="1083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4970861" y="5330429"/>
            <a:ext cx="364331" cy="1559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5674519" y="5289947"/>
            <a:ext cx="417910" cy="208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3196828" y="5410199"/>
            <a:ext cx="171450" cy="233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4639866" y="5100637"/>
            <a:ext cx="171450" cy="233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3677840" y="5553075"/>
            <a:ext cx="261938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3944540" y="5181599"/>
            <a:ext cx="4763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178844" y="5074443"/>
            <a:ext cx="8579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639616" y="5494734"/>
            <a:ext cx="8579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407569" y="5055393"/>
            <a:ext cx="8579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1526381" y="5026820"/>
            <a:ext cx="615554" cy="516731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6062663" y="5055394"/>
            <a:ext cx="565547" cy="502444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5273279" y="5430441"/>
            <a:ext cx="463153" cy="188119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4546998" y="5226844"/>
            <a:ext cx="463153" cy="188119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3683793" y="5384007"/>
            <a:ext cx="463154" cy="188119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2932510" y="5199460"/>
            <a:ext cx="463153" cy="188119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2276474" y="5399485"/>
            <a:ext cx="463154" cy="188119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081212" y="5239941"/>
            <a:ext cx="1685925" cy="302419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105025" y="5267325"/>
            <a:ext cx="314325" cy="314325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100262" y="5203031"/>
            <a:ext cx="1009650" cy="355997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5117" y="5714173"/>
            <a:ext cx="411491" cy="20423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dirty="0">
                <a:latin typeface="Tahoma" charset="0"/>
              </a:rPr>
              <a:t>5-</a:t>
            </a:r>
            <a:fld id="{8E8C6E93-DF5B-BC4B-80F9-500DED1EEDCC}" type="slidenum">
              <a:rPr lang="en-US" sz="900">
                <a:latin typeface="Tahoma" charset="0"/>
              </a:rPr>
              <a:pPr/>
              <a:t>80</a:t>
            </a:fld>
            <a:endParaRPr lang="en-US" sz="9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24623" y="5713562"/>
            <a:ext cx="1633105" cy="18115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9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819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Traceroute Variations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53837"/>
            <a:ext cx="4135582" cy="499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Variations:</a:t>
            </a:r>
          </a:p>
          <a:p>
            <a:r>
              <a:rPr lang="en-US" sz="1800" dirty="0" smtClean="0"/>
              <a:t>Uses UDP with increasing UDP port numbers</a:t>
            </a:r>
          </a:p>
          <a:p>
            <a:pPr lvl="1"/>
            <a:r>
              <a:rPr lang="en-US" sz="1600" dirty="0" smtClean="0"/>
              <a:t>Start at high value to minimize possibility that real application using port </a:t>
            </a:r>
          </a:p>
          <a:p>
            <a:pPr lvl="1"/>
            <a:r>
              <a:rPr lang="en-US" sz="1600" dirty="0" smtClean="0"/>
              <a:t>Increment on each request to match requests and replies</a:t>
            </a:r>
          </a:p>
          <a:p>
            <a:pPr lvl="1"/>
            <a:r>
              <a:rPr lang="en-US" sz="1600" dirty="0" smtClean="0"/>
              <a:t>Original implementation by Van Jacobson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Uses ICMP Echo Request</a:t>
            </a:r>
          </a:p>
          <a:p>
            <a:pPr lvl="1"/>
            <a:r>
              <a:rPr lang="en-US" sz="1600" dirty="0" smtClean="0"/>
              <a:t>Uses Identifier and Sequence Number to match requests and replies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Uses TCP SYN to well-known port</a:t>
            </a:r>
          </a:p>
          <a:p>
            <a:pPr lvl="1"/>
            <a:r>
              <a:rPr lang="en-US" sz="1600" dirty="0" smtClean="0"/>
              <a:t>To get around firewalls</a:t>
            </a:r>
          </a:p>
          <a:p>
            <a:pPr lvl="1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81</a:t>
            </a:fld>
            <a:endParaRPr lang="en-US" altLang="x-none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008418" y="1253837"/>
            <a:ext cx="3992707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Issues:</a:t>
            </a:r>
          </a:p>
          <a:p>
            <a:r>
              <a:rPr lang="en-US" sz="2200" dirty="0" smtClean="0"/>
              <a:t>Each probe may travel a different path</a:t>
            </a:r>
          </a:p>
          <a:p>
            <a:endParaRPr lang="en-US" sz="2200" dirty="0" smtClean="0"/>
          </a:p>
          <a:p>
            <a:r>
              <a:rPr lang="en-US" sz="2200" dirty="0" smtClean="0"/>
              <a:t>Requests and Responses may travel different paths</a:t>
            </a:r>
            <a:endParaRPr lang="en-US" sz="1400" dirty="0"/>
          </a:p>
          <a:p>
            <a:endParaRPr lang="en-US" sz="1800" dirty="0" smtClean="0"/>
          </a:p>
          <a:p>
            <a:r>
              <a:rPr lang="en-US" sz="1800" dirty="0" smtClean="0"/>
              <a:t>UDP messages with unknown port numbers and ICMP messages may be blocked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694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19150"/>
            <a:ext cx="47275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Freeform 2"/>
          <p:cNvSpPr>
            <a:spLocks/>
          </p:cNvSpPr>
          <p:nvPr/>
        </p:nvSpPr>
        <p:spPr bwMode="auto">
          <a:xfrm>
            <a:off x="2592388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5881688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621338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5803900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/>
          <p:cNvGrpSpPr>
            <a:grpSpLocks/>
          </p:cNvGrpSpPr>
          <p:nvPr/>
        </p:nvGrpSpPr>
        <p:grpSpPr bwMode="auto">
          <a:xfrm>
            <a:off x="3681413" y="6015038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/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/>
          <p:cNvGrpSpPr>
            <a:grpSpLocks/>
          </p:cNvGrpSpPr>
          <p:nvPr/>
        </p:nvGrpSpPr>
        <p:grpSpPr bwMode="auto">
          <a:xfrm>
            <a:off x="4376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/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/>
          <p:cNvGrpSpPr>
            <a:grpSpLocks/>
          </p:cNvGrpSpPr>
          <p:nvPr/>
        </p:nvGrpSpPr>
        <p:grpSpPr bwMode="auto">
          <a:xfrm>
            <a:off x="5019675" y="5927725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/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/>
          <p:cNvGrpSpPr>
            <a:grpSpLocks/>
          </p:cNvGrpSpPr>
          <p:nvPr/>
        </p:nvGrpSpPr>
        <p:grpSpPr bwMode="auto">
          <a:xfrm>
            <a:off x="5741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/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757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>
                    <a:solidFill>
                      <a:srgbClr val="FFFFFF"/>
                    </a:solidFill>
                    <a:latin typeface="Gill Sans MT" charset="0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>
                    <a:solidFill>
                      <a:srgbClr val="FFFFFF"/>
                    </a:solidFill>
                    <a:latin typeface="Gill Sans MT" charset="0"/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>
                    <a:solidFill>
                      <a:srgbClr val="FFFFFF"/>
                    </a:solidFill>
                    <a:latin typeface="Gill Sans MT" charset="0"/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>
                    <a:solidFill>
                      <a:srgbClr val="FFFFFF"/>
                    </a:solidFill>
                    <a:latin typeface="Gill Sans MT" charset="0"/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 sz="1800">
                    <a:solidFill>
                      <a:srgbClr val="FFFFFF"/>
                    </a:solidFill>
                    <a:latin typeface="Gill Sans MT" charset="0"/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7120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45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600" dirty="0">
                <a:solidFill>
                  <a:srgbClr val="000099"/>
                </a:solidFill>
                <a:latin typeface="Gill Sans MT" charset="0"/>
              </a:rPr>
              <a:t>Per-router </a:t>
            </a:r>
            <a:r>
              <a:rPr lang="en-US" altLang="x-none" sz="3600" dirty="0" smtClean="0">
                <a:solidFill>
                  <a:srgbClr val="000099"/>
                </a:solidFill>
                <a:latin typeface="Gill Sans MT" charset="0"/>
              </a:rPr>
              <a:t>data and control </a:t>
            </a:r>
            <a:r>
              <a:rPr lang="en-US" altLang="x-none" sz="3600" dirty="0">
                <a:solidFill>
                  <a:srgbClr val="000099"/>
                </a:solidFill>
                <a:latin typeface="Gill Sans MT" charset="0"/>
              </a:rPr>
              <a:t>plane</a:t>
            </a:r>
          </a:p>
        </p:txBody>
      </p:sp>
      <p:grpSp>
        <p:nvGrpSpPr>
          <p:cNvPr id="229" name="Group 228"/>
          <p:cNvGrpSpPr>
            <a:grpSpLocks/>
          </p:cNvGrpSpPr>
          <p:nvPr/>
        </p:nvGrpSpPr>
        <p:grpSpPr bwMode="auto">
          <a:xfrm>
            <a:off x="1828800" y="2686050"/>
            <a:ext cx="5111750" cy="879475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/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x-none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x-none" sz="1400"/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/>
          <p:cNvSpPr txBox="1">
            <a:spLocks noChangeArrowheads="1"/>
          </p:cNvSpPr>
          <p:nvPr/>
        </p:nvSpPr>
        <p:spPr bwMode="auto">
          <a:xfrm>
            <a:off x="635000" y="1154113"/>
            <a:ext cx="8158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Individual routing algorithm components </a:t>
            </a:r>
            <a:r>
              <a:rPr lang="en-US" altLang="x-none" i="1" dirty="0">
                <a:solidFill>
                  <a:srgbClr val="000090"/>
                </a:solidFill>
              </a:rPr>
              <a:t>in each and every router </a:t>
            </a:r>
            <a:r>
              <a:rPr lang="en-US" altLang="x-none" dirty="0"/>
              <a:t>interact in the control </a:t>
            </a:r>
            <a:r>
              <a:rPr lang="en-US" altLang="x-none" dirty="0" smtClean="0"/>
              <a:t>plane</a:t>
            </a:r>
          </a:p>
          <a:p>
            <a:r>
              <a:rPr lang="en-US" altLang="x-none" dirty="0" smtClean="0"/>
              <a:t>Individual router forwards from input port to output port</a:t>
            </a:r>
            <a:endParaRPr lang="en-US" altLang="x-none" dirty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557338" y="3074988"/>
            <a:ext cx="6375400" cy="1047750"/>
            <a:chOff x="1557338" y="3074988"/>
            <a:chExt cx="6375400" cy="1047750"/>
          </a:xfrm>
        </p:grpSpPr>
        <p:sp>
          <p:nvSpPr>
            <p:cNvPr id="47178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x-none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x-none" sz="1400"/>
                <a:t>plane</a:t>
              </a:r>
            </a:p>
          </p:txBody>
        </p:sp>
        <p:sp>
          <p:nvSpPr>
            <p:cNvPr id="47179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x-none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x-none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828800" y="3702050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282825" y="2882900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5-</a:t>
            </a:r>
            <a:fld id="{E8D466F5-75F7-964F-A443-14B21F2B7A8C}" type="slidenum">
              <a:rPr lang="en-US" altLang="x-none" sz="1200">
                <a:latin typeface="Tahoma" charset="0"/>
              </a:rPr>
              <a:pPr/>
              <a:t>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4712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Network Layer: Control Plane</a:t>
            </a:r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1282700" y="5802313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/>
          <p:cNvSpPr txBox="1">
            <a:spLocks noChangeArrowheads="1"/>
          </p:cNvSpPr>
          <p:nvPr/>
        </p:nvSpPr>
        <p:spPr bwMode="auto">
          <a:xfrm>
            <a:off x="3198813" y="54737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47130" name="TextBox 281"/>
          <p:cNvSpPr txBox="1">
            <a:spLocks noChangeArrowheads="1"/>
          </p:cNvSpPr>
          <p:nvPr/>
        </p:nvSpPr>
        <p:spPr bwMode="auto">
          <a:xfrm>
            <a:off x="3373438" y="57610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grpSp>
        <p:nvGrpSpPr>
          <p:cNvPr id="47131" name="Group 5"/>
          <p:cNvGrpSpPr>
            <a:grpSpLocks/>
          </p:cNvGrpSpPr>
          <p:nvPr/>
        </p:nvGrpSpPr>
        <p:grpSpPr bwMode="auto">
          <a:xfrm>
            <a:off x="938213" y="5237163"/>
            <a:ext cx="1616075" cy="487362"/>
            <a:chOff x="-4079003" y="2717403"/>
            <a:chExt cx="1616718" cy="488475"/>
          </a:xfrm>
        </p:grpSpPr>
        <p:sp>
          <p:nvSpPr>
            <p:cNvPr id="47145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7146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7147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47149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/>
                <a:t>0111</a:t>
              </a:r>
            </a:p>
          </p:txBody>
        </p:sp>
        <p:sp>
          <p:nvSpPr>
            <p:cNvPr id="47150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/>
          <p:cNvSpPr>
            <a:spLocks/>
          </p:cNvSpPr>
          <p:nvPr/>
        </p:nvSpPr>
        <p:spPr bwMode="auto">
          <a:xfrm>
            <a:off x="2493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/>
          <p:cNvGrpSpPr>
            <a:grpSpLocks/>
          </p:cNvGrpSpPr>
          <p:nvPr/>
        </p:nvGrpSpPr>
        <p:grpSpPr bwMode="auto">
          <a:xfrm>
            <a:off x="2714625" y="5659438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/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values in arriving </a:t>
            </a:r>
          </a:p>
          <a:p>
            <a:r>
              <a:rPr lang="en-US" altLang="x-none" sz="1400"/>
              <a:t>packet header</a:t>
            </a:r>
            <a:endParaRPr lang="en-US" altLang="x-none" sz="1800"/>
          </a:p>
        </p:txBody>
      </p:sp>
      <p:sp>
        <p:nvSpPr>
          <p:cNvPr id="47135" name="TextBox 282"/>
          <p:cNvSpPr txBox="1">
            <a:spLocks noChangeArrowheads="1"/>
          </p:cNvSpPr>
          <p:nvPr/>
        </p:nvSpPr>
        <p:spPr bwMode="auto">
          <a:xfrm>
            <a:off x="3068638" y="5862638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20468</TotalTime>
  <Words>5491</Words>
  <Application>Microsoft Macintosh PowerPoint</Application>
  <PresentationFormat>On-screen Show (4:3)</PresentationFormat>
  <Paragraphs>1638</Paragraphs>
  <Slides>81</Slides>
  <Notes>20</Notes>
  <HiddenSlides>9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Comic Sans MS</vt:lpstr>
      <vt:lpstr>Gill Sans MT</vt:lpstr>
      <vt:lpstr>ＭＳ Ｐゴシック</vt:lpstr>
      <vt:lpstr>Tahoma</vt:lpstr>
      <vt:lpstr>Times</vt:lpstr>
      <vt:lpstr>Wingdings</vt:lpstr>
      <vt:lpstr>ZapfDingbats</vt:lpstr>
      <vt:lpstr>Arial</vt:lpstr>
      <vt:lpstr>Courier New</vt:lpstr>
      <vt:lpstr>Helvetica</vt:lpstr>
      <vt:lpstr>Times New Roman</vt:lpstr>
      <vt:lpstr>Default Design</vt:lpstr>
      <vt:lpstr>2_Default Design</vt:lpstr>
      <vt:lpstr>Photo Editor Photo</vt:lpstr>
      <vt:lpstr>PowerPoint Presentation</vt:lpstr>
      <vt:lpstr>PowerPoint Presentation</vt:lpstr>
      <vt:lpstr>Chapter 4: network layer</vt:lpstr>
      <vt:lpstr>Network layer</vt:lpstr>
      <vt:lpstr>Protocol Layers: Host vs Router</vt:lpstr>
      <vt:lpstr>Protocol Layers: Encapsulation</vt:lpstr>
      <vt:lpstr>Two key network-layer functions</vt:lpstr>
      <vt:lpstr>Network layer: data plane, control plane</vt:lpstr>
      <vt:lpstr>PowerPoint Presentation</vt:lpstr>
      <vt:lpstr>Routing versus Forwarding</vt:lpstr>
      <vt:lpstr>Network service model</vt:lpstr>
      <vt:lpstr>Datagram Networks</vt:lpstr>
      <vt:lpstr>Network layer service models</vt:lpstr>
      <vt:lpstr>Best-effort Service</vt:lpstr>
      <vt:lpstr>Best-effort: Simplicity</vt:lpstr>
      <vt:lpstr>Best-Effort: Good Enough?</vt:lpstr>
      <vt:lpstr>PowerPoint Presentation</vt:lpstr>
      <vt:lpstr>Hierarchical Addressing in U.S. Mail</vt:lpstr>
      <vt:lpstr>IP Addressing</vt:lpstr>
      <vt:lpstr>IP Addressing: Route Aggregation</vt:lpstr>
      <vt:lpstr>Scalability Challenge</vt:lpstr>
      <vt:lpstr>Subnet Mask or Prefix</vt:lpstr>
      <vt:lpstr>Subnet Mask or Prefix (cont)</vt:lpstr>
      <vt:lpstr>Scalability Improved</vt:lpstr>
      <vt:lpstr>Easy to Add New Hosts</vt:lpstr>
      <vt:lpstr>Special IP Addresses</vt:lpstr>
      <vt:lpstr>IP addressing: Hosts and Routers</vt:lpstr>
      <vt:lpstr>Subnets</vt:lpstr>
      <vt:lpstr>Subnets</vt:lpstr>
      <vt:lpstr>IP Addressing: Hierarchical Structure </vt:lpstr>
      <vt:lpstr>IP Addressing: Hierarchical Structure Example: 223.1.0.0/24 </vt:lpstr>
      <vt:lpstr>IP Addressing: Hierarchical Structure Example: Site = 192.168.42.0/24 </vt:lpstr>
      <vt:lpstr>IP Addressing: Hierarchical Structure Example: 128.235.0.0/16 </vt:lpstr>
      <vt:lpstr>Address Allocation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History of IP Address Allocation</vt:lpstr>
      <vt:lpstr>Classful Addressing</vt:lpstr>
      <vt:lpstr>IP addressing: CIDR</vt:lpstr>
      <vt:lpstr>Classless Inter-Domain Routing (CIDR)</vt:lpstr>
      <vt:lpstr>Hierarchical Address Allocation</vt:lpstr>
      <vt:lpstr>Obtaining a Block of Addresses</vt:lpstr>
      <vt:lpstr>Pre-CIDR (1988-1994): Steep Growth</vt:lpstr>
      <vt:lpstr>CIDR (1994-1996): Much Flatter</vt:lpstr>
      <vt:lpstr>CIDR Growth (1996-1998): Roughly Linear</vt:lpstr>
      <vt:lpstr>DotCom Boom (1998-2001): Steep Growth</vt:lpstr>
      <vt:lpstr>Long Term (1989-2005): Post-Boom</vt:lpstr>
      <vt:lpstr>PowerPoint Presentation</vt:lpstr>
      <vt:lpstr>Router architecture overview</vt:lpstr>
      <vt:lpstr>Input port functions</vt:lpstr>
      <vt:lpstr>Input port functions</vt:lpstr>
      <vt:lpstr>Longest prefix matching</vt:lpstr>
      <vt:lpstr>Input port queuing</vt:lpstr>
      <vt:lpstr>Output ports</vt:lpstr>
      <vt:lpstr>Output port queueing</vt:lpstr>
      <vt:lpstr>How much buffering?</vt:lpstr>
      <vt:lpstr>Scheduling mechanisms</vt:lpstr>
      <vt:lpstr>Scheduling policies: priority</vt:lpstr>
      <vt:lpstr>Scheduling policies: still more</vt:lpstr>
      <vt:lpstr>PowerPoint Presentation</vt:lpstr>
      <vt:lpstr>The Internet network layer</vt:lpstr>
      <vt:lpstr>IP datagram format</vt:lpstr>
      <vt:lpstr>IP fragmentation, reassembly</vt:lpstr>
      <vt:lpstr>IP fragmentation, reassembly</vt:lpstr>
      <vt:lpstr>IP addresses: how to get one?</vt:lpstr>
      <vt:lpstr>DHCP: Dynamic Host Configuration Protocol</vt:lpstr>
      <vt:lpstr>DHCP Message Format</vt:lpstr>
      <vt:lpstr>DHCP Message Format - Options</vt:lpstr>
      <vt:lpstr>DHCP client-server scenario (local LAN)</vt:lpstr>
      <vt:lpstr>DHCP client-server scenario (local LAN) </vt:lpstr>
      <vt:lpstr>DHCP: more than IP addresses</vt:lpstr>
      <vt:lpstr>DHCP: example</vt:lpstr>
      <vt:lpstr>DHCP: example</vt:lpstr>
      <vt:lpstr>DHCP: Wireshark output (home LAN)</vt:lpstr>
      <vt:lpstr>Network Layer – Control Plane</vt:lpstr>
      <vt:lpstr>ICMP: internet control message protocol</vt:lpstr>
      <vt:lpstr>ICMP Messages</vt:lpstr>
      <vt:lpstr>Traceroute and ICMP</vt:lpstr>
      <vt:lpstr>Traceroute Variations and Issues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Susan Thomson</cp:lastModifiedBy>
  <cp:revision>454</cp:revision>
  <dcterms:created xsi:type="dcterms:W3CDTF">1999-10-08T19:08:27Z</dcterms:created>
  <dcterms:modified xsi:type="dcterms:W3CDTF">2017-02-23T13:59:47Z</dcterms:modified>
</cp:coreProperties>
</file>