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78" r:id="rId2"/>
    <p:sldId id="799" r:id="rId3"/>
    <p:sldId id="795" r:id="rId4"/>
    <p:sldId id="797" r:id="rId5"/>
    <p:sldId id="399" r:id="rId6"/>
    <p:sldId id="400" r:id="rId7"/>
    <p:sldId id="401" r:id="rId8"/>
    <p:sldId id="392" r:id="rId9"/>
    <p:sldId id="456" r:id="rId10"/>
    <p:sldId id="798" r:id="rId11"/>
    <p:sldId id="796" r:id="rId12"/>
    <p:sldId id="517" r:id="rId13"/>
    <p:sldId id="518" r:id="rId14"/>
    <p:sldId id="519" r:id="rId15"/>
    <p:sldId id="520" r:id="rId16"/>
    <p:sldId id="671" r:id="rId17"/>
    <p:sldId id="672" r:id="rId18"/>
    <p:sldId id="777" r:id="rId19"/>
    <p:sldId id="762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250"/>
  </p:normalViewPr>
  <p:slideViewPr>
    <p:cSldViewPr snapToGrid="0">
      <p:cViewPr varScale="1">
        <p:scale>
          <a:sx n="61" d="100"/>
          <a:sy n="61" d="100"/>
        </p:scale>
        <p:origin x="11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940625B0-08EB-0D46-8A2F-3F2B9CD55CE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CAAD7E2D-C873-D044-8CC0-881E5DAB539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20B503A7-D2EE-CF41-B82B-775EDD82E3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70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E888A3A1-6011-444C-9308-D4B7A1F44D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5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0294D183-1898-9E41-AEE5-5258FA6EBC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573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504EF11E-3486-CB40-8663-B5ED18E6D9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54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775099CB-18AE-364B-B455-C2DF1A41FE3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1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58EC557C-0E09-254B-935A-F14A9A044E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3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E77FD892-B107-E442-87A6-BCAC30BF8D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777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677E2A8B-BC1F-DD43-B69E-A5FE35E5771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95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5EE2B2B7-63A8-5B4F-A113-04F1C027B57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717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0471C228-DA43-3443-AB64-C937A3569ED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9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83880FD1-28B0-6143-8B15-1823FEC6BA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35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7AB7E8FC-1BA0-B54D-857F-93124E85F1D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9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8176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r>
              <a:rPr lang="en-US" altLang="x-none"/>
              <a:t>4-</a:t>
            </a:r>
            <a:fld id="{15FF3F68-E426-8D4A-84B0-4C4934803BF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69050" y="6475413"/>
            <a:ext cx="2089150" cy="382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Network Layer: Data Plane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•"/>
        <a:defRPr sz="2400">
          <a:solidFill>
            <a:schemeClr val="tx1"/>
          </a:solidFill>
          <a:latin typeface="Gill Sans MT"/>
          <a:ea typeface="ＭＳ Ｐゴシック" charset="0"/>
          <a:cs typeface="Gill Sans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/>
          <a:ea typeface="Gill Sans MT" charset="0"/>
          <a:cs typeface="Gill Sans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3063"/>
              </a:lnSpc>
            </a:pPr>
            <a:r>
              <a:rPr lang="en-US" altLang="x-none" sz="2800" i="1">
                <a:solidFill>
                  <a:srgbClr val="008000"/>
                </a:solidFill>
              </a:rPr>
              <a:t>Computer Networking: A Top Down Approach </a:t>
            </a:r>
            <a:r>
              <a:rPr lang="en-US" altLang="x-none" sz="2800">
                <a:solidFill>
                  <a:srgbClr val="008000"/>
                </a:solidFill>
              </a:rPr>
              <a:t/>
            </a:r>
            <a:br>
              <a:rPr lang="en-US" altLang="x-none" sz="2800">
                <a:solidFill>
                  <a:srgbClr val="008000"/>
                </a:solidFill>
              </a:rPr>
            </a:br>
            <a:endParaRPr lang="en-US" altLang="x-none" sz="2000">
              <a:solidFill>
                <a:srgbClr val="008000"/>
              </a:solidFill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A note on the use of these Powerpoint slides:</a:t>
            </a:r>
          </a:p>
          <a:p>
            <a:r>
              <a:rPr lang="en-US" altLang="x-none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x-none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x-none" sz="1400">
              <a:latin typeface="Gill Sans MT" charset="0"/>
            </a:endParaRPr>
          </a:p>
          <a:p>
            <a:pPr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120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2"/>
              <a:buChar char="q"/>
            </a:pPr>
            <a:endParaRPr lang="en-US" altLang="x-none" sz="120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2"/>
              <a:buNone/>
            </a:pPr>
            <a:r>
              <a:rPr lang="en-US" altLang="x-none" sz="1200"/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x-none" sz="1200"/>
          </a:p>
          <a:p>
            <a:r>
              <a:rPr lang="en-US" altLang="x-none" sz="1200"/>
              <a:t>     All material copyright 1996-2016</a:t>
            </a:r>
          </a:p>
          <a:p>
            <a:r>
              <a:rPr lang="en-US" altLang="x-none" sz="120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8000"/>
                </a:solidFill>
              </a:rPr>
              <a:t>7</a:t>
            </a:r>
            <a:r>
              <a:rPr lang="en-US" altLang="x-none" sz="1800" baseline="30000">
                <a:solidFill>
                  <a:srgbClr val="008000"/>
                </a:solidFill>
              </a:rPr>
              <a:t>th</a:t>
            </a:r>
            <a:r>
              <a:rPr lang="en-US" altLang="x-none" sz="1800">
                <a:solidFill>
                  <a:srgbClr val="008000"/>
                </a:solidFill>
              </a:rPr>
              <a:t> edition </a:t>
            </a:r>
            <a:br>
              <a:rPr lang="en-US" altLang="x-none" sz="1800">
                <a:solidFill>
                  <a:srgbClr val="008000"/>
                </a:solidFill>
              </a:rPr>
            </a:br>
            <a:r>
              <a:rPr lang="en-US" altLang="x-none" sz="1800">
                <a:solidFill>
                  <a:srgbClr val="008000"/>
                </a:solidFill>
              </a:rPr>
              <a:t>Jim Kurose, Keith Ross</a:t>
            </a:r>
            <a:br>
              <a:rPr lang="en-US" altLang="x-none" sz="1800">
                <a:solidFill>
                  <a:srgbClr val="008000"/>
                </a:solidFill>
              </a:rPr>
            </a:br>
            <a:r>
              <a:rPr lang="en-US" altLang="x-none" sz="1400">
                <a:solidFill>
                  <a:srgbClr val="008000"/>
                </a:solidFill>
              </a:rPr>
              <a:t>Pearson/Addison Wesley</a:t>
            </a:r>
            <a:br>
              <a:rPr lang="en-US" altLang="x-none" sz="1400">
                <a:solidFill>
                  <a:srgbClr val="008000"/>
                </a:solidFill>
              </a:rPr>
            </a:br>
            <a:r>
              <a:rPr lang="en-US" altLang="x-none" sz="1400">
                <a:solidFill>
                  <a:srgbClr val="008000"/>
                </a:solidFill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</a:t>
            </a:r>
            <a:r>
              <a:rPr lang="en-US" altLang="x-none" sz="4800">
                <a:solidFill>
                  <a:srgbClr val="000099"/>
                </a:solidFill>
                <a:latin typeface="Gill Sans MT" charset="0"/>
              </a:rPr>
              <a:t/>
            </a:r>
            <a:br>
              <a:rPr lang="en-US" altLang="x-none" sz="4800">
                <a:solidFill>
                  <a:srgbClr val="000099"/>
                </a:solidFill>
                <a:latin typeface="Gill Sans MT" charset="0"/>
              </a:rPr>
            </a:br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The Data Plane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29A021F3-54F5-7A45-B615-5BEB82D4F95B}" type="slidenum">
              <a:rPr lang="en-US" altLang="x-none" sz="1200">
                <a:latin typeface="Tahoma" charset="0"/>
              </a:rPr>
              <a:pPr/>
              <a:t>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097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00200"/>
            <a:ext cx="8418512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issues:</a:t>
            </a:r>
            <a:r>
              <a:rPr lang="en-US" altLang="x-none" dirty="0" smtClean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buFont typeface="Wingdings" charset="2"/>
              <a:buChar char="§"/>
            </a:pPr>
            <a:r>
              <a:rPr lang="en-US" altLang="x-none" sz="2800" dirty="0">
                <a:latin typeface="Gill Sans MT" charset="0"/>
                <a:ea typeface="ＭＳ Ｐゴシック" charset="-128"/>
              </a:rPr>
              <a:t>Introduces state into </a:t>
            </a: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network</a:t>
            </a:r>
          </a:p>
          <a:p>
            <a:pPr lvl="1"/>
            <a:r>
              <a:rPr lang="en-US" altLang="x-none" sz="2800" dirty="0">
                <a:latin typeface="Gill Sans MT" charset="0"/>
                <a:ea typeface="ＭＳ Ｐゴシック" charset="-128"/>
              </a:rPr>
              <a:t>Re-computing IP and TCP/UDP checksum</a:t>
            </a:r>
            <a:endParaRPr lang="en-US" altLang="x-none" sz="2800" dirty="0" smtClean="0">
              <a:latin typeface="Gill Sans MT" charset="0"/>
              <a:ea typeface="ＭＳ Ｐゴシック" charset="-128"/>
            </a:endParaRPr>
          </a:p>
          <a:p>
            <a:pPr lvl="1"/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NAT </a:t>
            </a:r>
            <a:r>
              <a:rPr lang="en-US" altLang="x-none" sz="2800" dirty="0">
                <a:latin typeface="Gill Sans MT" charset="0"/>
                <a:ea typeface="ＭＳ Ｐゴシック" charset="-128"/>
              </a:rPr>
              <a:t>traversal: S</a:t>
            </a: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erver </a:t>
            </a:r>
            <a:r>
              <a:rPr lang="en-US" altLang="x-none" sz="2800" dirty="0">
                <a:latin typeface="Gill Sans MT" charset="0"/>
                <a:ea typeface="ＭＳ Ｐゴシック" charset="-128"/>
              </a:rPr>
              <a:t>behind </a:t>
            </a: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NAT</a:t>
            </a:r>
            <a:endParaRPr lang="en-US" altLang="x-none" sz="2800" dirty="0">
              <a:latin typeface="Gill Sans MT" charset="0"/>
              <a:ea typeface="ＭＳ Ｐゴシック" charset="-128"/>
            </a:endParaRPr>
          </a:p>
          <a:p>
            <a:pPr lvl="1">
              <a:buFont typeface="Wingdings" charset="2"/>
              <a:buChar char="§"/>
            </a:pP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Merging </a:t>
            </a: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private networks together (e.g. company mergers)</a:t>
            </a:r>
          </a:p>
          <a:p>
            <a:pPr lvl="1">
              <a:buFont typeface="Wingdings" charset="2"/>
              <a:buChar char="§"/>
            </a:pP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Applications may carry IP address of source which may also need to be </a:t>
            </a: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changed</a:t>
            </a:r>
          </a:p>
          <a:p>
            <a:pPr lvl="1">
              <a:buFont typeface="Wingdings" charset="2"/>
              <a:buChar char="§"/>
            </a:pPr>
            <a:r>
              <a:rPr lang="en-US" altLang="x-none" sz="2800" dirty="0" smtClean="0">
                <a:latin typeface="Gill Sans MT" charset="0"/>
                <a:ea typeface="ＭＳ Ｐゴシック" charset="-128"/>
              </a:rPr>
              <a:t>Address </a:t>
            </a:r>
            <a:r>
              <a:rPr lang="en-US" altLang="x-none" sz="2800" dirty="0">
                <a:latin typeface="Gill Sans MT" charset="0"/>
                <a:ea typeface="ＭＳ Ｐゴシック" charset="-128"/>
              </a:rPr>
              <a:t>shortage should be solved by IPv6</a:t>
            </a:r>
          </a:p>
          <a:p>
            <a:pPr lvl="1">
              <a:buFont typeface="Wingdings" charset="2"/>
              <a:buChar char="§"/>
            </a:pPr>
            <a:endParaRPr lang="en-US" altLang="x-none" sz="2800" dirty="0" smtClean="0">
              <a:latin typeface="Gill Sans MT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342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B82D8450-99B0-A742-8CB9-A124599D39FF}" type="slidenum">
              <a:rPr lang="en-US" altLang="x-none" sz="1200">
                <a:latin typeface="Tahoma" charset="0"/>
              </a:rPr>
              <a:pPr/>
              <a:t>10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342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9679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4.1 Overview of Network layer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data plane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control plane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4.2 What</a:t>
            </a:r>
            <a:r>
              <a:rPr lang="ja-JP" altLang="en-US" sz="240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400">
                <a:ea typeface="ＭＳ Ｐゴシック" charset="-128"/>
                <a:cs typeface="ＭＳ Ｐゴシック" charset="-128"/>
              </a:rPr>
              <a:t>s inside a router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4.3 IP: Internet Protocol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datagram format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fragmentation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IPv4 addressing</a:t>
            </a:r>
          </a:p>
          <a:p>
            <a:pPr lvl="1"/>
            <a:r>
              <a:rPr lang="en-US" altLang="x-none">
                <a:solidFill>
                  <a:srgbClr val="000000"/>
                </a:solidFill>
                <a:latin typeface="Gill Sans MT" charset="0"/>
                <a:ea typeface="ＭＳ Ｐゴシック" charset="-128"/>
              </a:rPr>
              <a:t>network address translation</a:t>
            </a:r>
          </a:p>
          <a:p>
            <a:pPr lvl="1"/>
            <a:r>
              <a:rPr lang="en-US" altLang="x-none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IPv6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4.4 Generalized Forward and SDN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match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action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OpenFlow  examples of match-plus-action in action</a:t>
            </a: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752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4: outline</a:t>
            </a:r>
          </a:p>
        </p:txBody>
      </p:sp>
      <p:sp>
        <p:nvSpPr>
          <p:cNvPr id="1075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62A4BDC4-62C0-064A-94E0-486563498AB0}" type="slidenum">
              <a:rPr lang="en-US" altLang="x-none" sz="1200">
                <a:latin typeface="Tahoma" charset="0"/>
              </a:rPr>
              <a:pPr/>
              <a:t>11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752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182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IPv6: motivation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4027487"/>
          </a:xfrm>
        </p:spPr>
        <p:txBody>
          <a:bodyPr/>
          <a:lstStyle/>
          <a:p>
            <a:r>
              <a:rPr lang="en-US" altLang="x-none" i="1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initial motivation:</a:t>
            </a:r>
            <a:r>
              <a:rPr lang="en-US" altLang="x-none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32-bit address space soon to be completely allocated.  </a:t>
            </a:r>
          </a:p>
          <a:p>
            <a:r>
              <a:rPr lang="en-US" altLang="x-none" dirty="0">
                <a:ea typeface="ＭＳ Ｐゴシック" charset="-128"/>
                <a:cs typeface="ＭＳ Ｐゴシック" charset="-128"/>
              </a:rPr>
              <a:t>additional motivation: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header format helps speed processing/forwarding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header changes to facilitate </a:t>
            </a:r>
            <a:r>
              <a:rPr lang="en-US" altLang="x-none" dirty="0" err="1">
                <a:latin typeface="Gill Sans MT" charset="0"/>
                <a:ea typeface="ＭＳ Ｐゴシック" charset="-128"/>
              </a:rPr>
              <a:t>QoS</a:t>
            </a:r>
            <a:r>
              <a:rPr lang="en-US" altLang="x-none" dirty="0">
                <a:latin typeface="Gill Sans MT" charset="0"/>
                <a:ea typeface="ＭＳ Ｐゴシック" charset="-128"/>
              </a:rPr>
              <a:t> </a:t>
            </a:r>
          </a:p>
          <a:p>
            <a:pPr lvl="1"/>
            <a:endParaRPr lang="en-US" altLang="x-none" dirty="0">
              <a:latin typeface="Gill Sans MT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x-none" i="1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IPv6 datagram format: 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fixed-length 40 byte header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no fragmentation </a:t>
            </a:r>
            <a:endParaRPr lang="en-US" altLang="x-none" dirty="0" smtClean="0">
              <a:latin typeface="Gill Sans MT" charset="0"/>
              <a:ea typeface="ＭＳ Ｐゴシック" charset="-128"/>
            </a:endParaRP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n</a:t>
            </a:r>
            <a:r>
              <a:rPr lang="en-US" altLang="x-none" dirty="0" smtClean="0">
                <a:latin typeface="Gill Sans MT" charset="0"/>
                <a:ea typeface="ＭＳ Ｐゴシック" charset="-128"/>
              </a:rPr>
              <a:t>o checksums</a:t>
            </a:r>
            <a:endParaRPr lang="en-US" altLang="x-none" dirty="0">
              <a:latin typeface="Gill Sans MT" charset="0"/>
              <a:ea typeface="ＭＳ Ｐゴシック" charset="-128"/>
            </a:endParaRPr>
          </a:p>
        </p:txBody>
      </p:sp>
      <p:pic>
        <p:nvPicPr>
          <p:cNvPr id="10854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E8DABD48-F48D-7640-B2F7-9C942D8934C4}" type="slidenum">
              <a:rPr lang="en-US" altLang="x-none" sz="1200">
                <a:latin typeface="Tahoma" charset="0"/>
              </a:rPr>
              <a:pPr/>
              <a:t>12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854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79425" y="1306513"/>
            <a:ext cx="74136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800" i="1">
                <a:solidFill>
                  <a:srgbClr val="CC0000"/>
                </a:solidFill>
                <a:latin typeface="Gill Sans MT" charset="0"/>
              </a:rPr>
              <a:t>priority:</a:t>
            </a:r>
            <a:r>
              <a:rPr lang="en-US" altLang="x-none" sz="2800">
                <a:latin typeface="Gill Sans MT" charset="0"/>
              </a:rPr>
              <a:t>  identify priority among datagrams in flow</a:t>
            </a:r>
          </a:p>
          <a:p>
            <a:r>
              <a:rPr lang="en-US" altLang="x-none" sz="2800" i="1">
                <a:solidFill>
                  <a:srgbClr val="CC0000"/>
                </a:solidFill>
                <a:latin typeface="Gill Sans MT" charset="0"/>
              </a:rPr>
              <a:t>flow Label:</a:t>
            </a:r>
            <a:r>
              <a:rPr lang="en-US" altLang="x-none" sz="2800">
                <a:latin typeface="Gill Sans MT" charset="0"/>
              </a:rPr>
              <a:t> identify datagrams in same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flow.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</a:t>
            </a:r>
          </a:p>
          <a:p>
            <a:r>
              <a:rPr lang="en-US" altLang="x-none" sz="2800">
                <a:latin typeface="Gill Sans MT" charset="0"/>
              </a:rPr>
              <a:t>                    (concept of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flow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not well defined).</a:t>
            </a:r>
          </a:p>
          <a:p>
            <a:r>
              <a:rPr lang="en-US" altLang="x-none" sz="2800" i="1">
                <a:solidFill>
                  <a:srgbClr val="CC0000"/>
                </a:solidFill>
                <a:latin typeface="Gill Sans MT" charset="0"/>
              </a:rPr>
              <a:t>next header:</a:t>
            </a:r>
            <a:r>
              <a:rPr lang="en-US" altLang="x-none" sz="2800">
                <a:latin typeface="Gill Sans MT" charset="0"/>
              </a:rPr>
              <a:t> identify upper layer protocol for data</a:t>
            </a:r>
            <a:r>
              <a:rPr lang="en-US" altLang="x-none">
                <a:latin typeface="Comic Sans MS" charset="0"/>
              </a:rPr>
              <a:t> </a:t>
            </a:r>
          </a:p>
        </p:txBody>
      </p:sp>
      <p:sp>
        <p:nvSpPr>
          <p:cNvPr id="109573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109574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5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6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7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8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9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0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1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2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data</a:t>
            </a:r>
          </a:p>
        </p:txBody>
      </p:sp>
      <p:sp>
        <p:nvSpPr>
          <p:cNvPr id="109583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x-none" sz="180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x-none" sz="1800"/>
              <a:t>(128 bits)</a:t>
            </a:r>
          </a:p>
        </p:txBody>
      </p:sp>
      <p:sp>
        <p:nvSpPr>
          <p:cNvPr id="109584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x-none" sz="180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x-none" sz="1800"/>
              <a:t>(128 bits)</a:t>
            </a:r>
          </a:p>
        </p:txBody>
      </p:sp>
      <p:sp>
        <p:nvSpPr>
          <p:cNvPr id="109585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payload len</a:t>
            </a:r>
          </a:p>
        </p:txBody>
      </p:sp>
      <p:sp>
        <p:nvSpPr>
          <p:cNvPr id="109586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next hdr</a:t>
            </a:r>
          </a:p>
        </p:txBody>
      </p:sp>
      <p:sp>
        <p:nvSpPr>
          <p:cNvPr id="109587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hop limit</a:t>
            </a:r>
          </a:p>
        </p:txBody>
      </p:sp>
      <p:sp>
        <p:nvSpPr>
          <p:cNvPr id="109588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flow label</a:t>
            </a:r>
          </a:p>
        </p:txBody>
      </p:sp>
      <p:sp>
        <p:nvSpPr>
          <p:cNvPr id="109589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pri</a:t>
            </a:r>
          </a:p>
        </p:txBody>
      </p:sp>
      <p:sp>
        <p:nvSpPr>
          <p:cNvPr id="109590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ver</a:t>
            </a:r>
          </a:p>
        </p:txBody>
      </p:sp>
      <p:sp>
        <p:nvSpPr>
          <p:cNvPr id="109591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32 bits</a:t>
            </a:r>
          </a:p>
        </p:txBody>
      </p:sp>
      <p:sp>
        <p:nvSpPr>
          <p:cNvPr id="1095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50F829AC-06C4-6B40-8E80-D4260DDC99D9}" type="slidenum">
              <a:rPr lang="en-US" altLang="x-none" sz="1200">
                <a:latin typeface="Tahoma" charset="0"/>
              </a:rPr>
              <a:pPr/>
              <a:t>13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959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04298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</a:t>
            </a:r>
            <a:r>
              <a:rPr lang="en-US" dirty="0" smtClean="0">
                <a:cs typeface="+mj-cs"/>
              </a:rPr>
              <a:t>hanges </a:t>
            </a:r>
            <a:r>
              <a:rPr lang="en-US" dirty="0">
                <a:cs typeface="+mj-cs"/>
              </a:rPr>
              <a:t>from IPv4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i="1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checksum</a:t>
            </a:r>
            <a:r>
              <a:rPr lang="en-US" altLang="x-none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x-none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removed entirely to reduce processing time at each hop</a:t>
            </a:r>
          </a:p>
          <a:p>
            <a:r>
              <a:rPr lang="en-US" altLang="x-none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Fragmentation: </a:t>
            </a:r>
            <a:r>
              <a:rPr lang="en-US" altLang="x-none" dirty="0" smtClean="0">
                <a:ea typeface="ＭＳ Ｐゴシック" charset="-128"/>
                <a:cs typeface="ＭＳ Ｐゴシック" charset="-128"/>
              </a:rPr>
              <a:t>not supported</a:t>
            </a:r>
            <a:endParaRPr lang="en-US" altLang="x-none" i="1" dirty="0" smtClean="0">
              <a:solidFill>
                <a:srgbClr val="CC0000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altLang="x-none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options</a:t>
            </a:r>
            <a:r>
              <a:rPr lang="en-US" altLang="x-none" i="1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 allowed, but outside of header, indicated by </a:t>
            </a:r>
            <a:r>
              <a:rPr lang="ja-JP" altLang="en-US" dirty="0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Next Header</a:t>
            </a:r>
            <a:r>
              <a:rPr lang="ja-JP" altLang="en-US" dirty="0">
                <a:ea typeface="ＭＳ Ｐゴシック" charset="-128"/>
                <a:cs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  <a:cs typeface="ＭＳ Ｐゴシック" charset="-128"/>
              </a:rPr>
              <a:t> field</a:t>
            </a:r>
          </a:p>
          <a:p>
            <a:r>
              <a:rPr lang="en-US" altLang="x-none" i="1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ICMPv6: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 new version of ICMP</a:t>
            </a:r>
          </a:p>
          <a:p>
            <a:pPr lvl="1"/>
            <a:r>
              <a:rPr lang="en-US" altLang="x-none" dirty="0" smtClean="0">
                <a:latin typeface="Gill Sans MT" charset="0"/>
                <a:ea typeface="ＭＳ Ｐゴシック" charset="-128"/>
              </a:rPr>
              <a:t>equivalent </a:t>
            </a:r>
            <a:r>
              <a:rPr lang="en-US" altLang="x-none" dirty="0">
                <a:latin typeface="Gill Sans MT" charset="0"/>
                <a:ea typeface="ＭＳ Ｐゴシック" charset="-128"/>
              </a:rPr>
              <a:t>of ARP is neighbor </a:t>
            </a:r>
            <a:r>
              <a:rPr lang="en-US" altLang="x-none" dirty="0" smtClean="0">
                <a:latin typeface="Gill Sans MT" charset="0"/>
                <a:ea typeface="ＭＳ Ｐゴシック" charset="-128"/>
              </a:rPr>
              <a:t>discovery in ICMPv6</a:t>
            </a:r>
            <a:endParaRPr lang="en-US" altLang="x-none" dirty="0" smtClean="0">
              <a:latin typeface="Gill Sans MT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Gill Sans MT" charset="0"/>
                <a:ea typeface="ＭＳ Ｐゴシック" charset="-128"/>
              </a:rPr>
              <a:t>additional </a:t>
            </a:r>
            <a:r>
              <a:rPr lang="en-US" altLang="x-none" dirty="0">
                <a:latin typeface="Gill Sans MT" charset="0"/>
                <a:ea typeface="ＭＳ Ｐゴシック" charset="-128"/>
              </a:rPr>
              <a:t>message types, e.g. </a:t>
            </a:r>
            <a:r>
              <a:rPr lang="ja-JP" altLang="en-US" dirty="0">
                <a:latin typeface="Gill Sans MT" charset="0"/>
                <a:ea typeface="ＭＳ Ｐゴシック" charset="-128"/>
              </a:rPr>
              <a:t>“</a:t>
            </a:r>
            <a:r>
              <a:rPr lang="en-US" altLang="ja-JP" dirty="0">
                <a:latin typeface="Gill Sans MT" charset="0"/>
                <a:ea typeface="ＭＳ Ｐゴシック" charset="-128"/>
              </a:rPr>
              <a:t>Packet Too Big</a:t>
            </a:r>
            <a:r>
              <a:rPr lang="ja-JP" altLang="en-US" dirty="0" smtClean="0">
                <a:latin typeface="Gill Sans MT" charset="0"/>
                <a:ea typeface="ＭＳ Ｐゴシック" charset="-128"/>
              </a:rPr>
              <a:t>”</a:t>
            </a:r>
            <a:r>
              <a:rPr lang="en-US" altLang="ja-JP" dirty="0" smtClean="0">
                <a:latin typeface="Gill Sans MT" charset="0"/>
                <a:ea typeface="ＭＳ Ｐゴシック" charset="-128"/>
              </a:rPr>
              <a:t> </a:t>
            </a:r>
            <a:endParaRPr lang="en-US" altLang="ja-JP" dirty="0">
              <a:latin typeface="Gill Sans MT" charset="0"/>
              <a:ea typeface="ＭＳ Ｐゴシック" charset="-128"/>
            </a:endParaRP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CC6AFF0D-9559-9642-87A2-EAA4E08C13BC}" type="slidenum">
              <a:rPr lang="en-US" altLang="x-none" sz="1200">
                <a:latin typeface="Tahoma" charset="0"/>
              </a:rPr>
              <a:pPr/>
              <a:t>14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1059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Transition from IPv4 to IPv6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x-none">
                <a:ea typeface="ＭＳ Ｐゴシック" charset="-128"/>
                <a:cs typeface="ＭＳ Ｐゴシック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x-none" sz="2800">
                <a:latin typeface="Gill Sans MT" charset="0"/>
                <a:ea typeface="ＭＳ Ｐゴシック" charset="-128"/>
              </a:rPr>
              <a:t>no </a:t>
            </a:r>
            <a:r>
              <a:rPr lang="ja-JP" altLang="en-US" sz="2800">
                <a:latin typeface="Gill Sans MT" charset="0"/>
                <a:ea typeface="ＭＳ Ｐゴシック" charset="-128"/>
              </a:rPr>
              <a:t>“</a:t>
            </a:r>
            <a:r>
              <a:rPr lang="en-US" altLang="ja-JP" sz="2800">
                <a:latin typeface="Gill Sans MT" charset="0"/>
                <a:ea typeface="ＭＳ Ｐゴシック" charset="-128"/>
              </a:rPr>
              <a:t>flag days</a:t>
            </a:r>
            <a:r>
              <a:rPr lang="ja-JP" altLang="en-US" sz="2800">
                <a:latin typeface="Gill Sans MT" charset="0"/>
                <a:ea typeface="ＭＳ Ｐゴシック" charset="-128"/>
              </a:rPr>
              <a:t>”</a:t>
            </a:r>
            <a:endParaRPr lang="en-US" altLang="ja-JP" sz="2800">
              <a:latin typeface="Gill Sans MT" charset="0"/>
              <a:ea typeface="ＭＳ Ｐゴシック" charset="-128"/>
            </a:endParaRPr>
          </a:p>
          <a:p>
            <a:pPr lvl="1">
              <a:lnSpc>
                <a:spcPct val="75000"/>
              </a:lnSpc>
            </a:pPr>
            <a:r>
              <a:rPr lang="en-US" altLang="x-none" sz="2800">
                <a:latin typeface="Gill Sans MT" charset="0"/>
                <a:ea typeface="ＭＳ Ｐゴシック" charset="-128"/>
              </a:rPr>
              <a:t>how will network operate with mixed IPv4 and IPv6 routers? </a:t>
            </a:r>
          </a:p>
          <a:p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tunneling: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IPv6 datagram carried as </a:t>
            </a:r>
            <a:r>
              <a:rPr lang="en-US" altLang="x-none" i="1">
                <a:ea typeface="ＭＳ Ｐゴシック" charset="-128"/>
                <a:cs typeface="ＭＳ Ｐゴシック" charset="-128"/>
              </a:rPr>
              <a:t>payload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in IPv4 datagram among IPv4 routers</a:t>
            </a:r>
          </a:p>
        </p:txBody>
      </p:sp>
      <p:pic>
        <p:nvPicPr>
          <p:cNvPr id="11161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255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0" name="Group 47"/>
          <p:cNvGrpSpPr>
            <a:grpSpLocks/>
          </p:cNvGrpSpPr>
          <p:nvPr/>
        </p:nvGrpSpPr>
        <p:grpSpPr bwMode="auto">
          <a:xfrm>
            <a:off x="2101850" y="5176838"/>
            <a:ext cx="4854575" cy="473075"/>
            <a:chOff x="1163" y="3504"/>
            <a:chExt cx="3058" cy="298"/>
          </a:xfrm>
        </p:grpSpPr>
        <p:sp>
          <p:nvSpPr>
            <p:cNvPr id="111655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11656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7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8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9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0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1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2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3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4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5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6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7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8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9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0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21" name="Text Box 48"/>
          <p:cNvSpPr txBox="1">
            <a:spLocks noChangeArrowheads="1"/>
          </p:cNvSpPr>
          <p:nvPr/>
        </p:nvSpPr>
        <p:spPr bwMode="auto">
          <a:xfrm>
            <a:off x="1597025" y="4375150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IPv4 source, dest addr </a:t>
            </a:r>
          </a:p>
        </p:txBody>
      </p:sp>
      <p:sp>
        <p:nvSpPr>
          <p:cNvPr id="111622" name="Text Box 50"/>
          <p:cNvSpPr txBox="1">
            <a:spLocks noChangeArrowheads="1"/>
          </p:cNvSpPr>
          <p:nvPr/>
        </p:nvSpPr>
        <p:spPr bwMode="auto">
          <a:xfrm>
            <a:off x="1303338" y="4143375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IPv4 header fields </a:t>
            </a:r>
          </a:p>
        </p:txBody>
      </p:sp>
      <p:sp>
        <p:nvSpPr>
          <p:cNvPr id="111623" name="Line 55"/>
          <p:cNvSpPr>
            <a:spLocks noChangeShapeType="1"/>
          </p:cNvSpPr>
          <p:nvPr/>
        </p:nvSpPr>
        <p:spPr bwMode="auto">
          <a:xfrm>
            <a:off x="2855913" y="4633913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4" name="Line 56"/>
          <p:cNvSpPr>
            <a:spLocks noChangeShapeType="1"/>
          </p:cNvSpPr>
          <p:nvPr/>
        </p:nvSpPr>
        <p:spPr bwMode="auto">
          <a:xfrm>
            <a:off x="2860675" y="4629150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5" name="Line 57"/>
          <p:cNvSpPr>
            <a:spLocks noChangeShapeType="1"/>
          </p:cNvSpPr>
          <p:nvPr/>
        </p:nvSpPr>
        <p:spPr bwMode="auto">
          <a:xfrm>
            <a:off x="2260600" y="4386263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6" name="Text Box 23"/>
          <p:cNvSpPr txBox="1">
            <a:spLocks noChangeArrowheads="1"/>
          </p:cNvSpPr>
          <p:nvPr/>
        </p:nvSpPr>
        <p:spPr bwMode="auto">
          <a:xfrm>
            <a:off x="3663950" y="600392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IPv4 datagram</a:t>
            </a:r>
          </a:p>
        </p:txBody>
      </p:sp>
      <p:sp>
        <p:nvSpPr>
          <p:cNvPr id="111627" name="Line 24"/>
          <p:cNvSpPr>
            <a:spLocks noChangeShapeType="1"/>
          </p:cNvSpPr>
          <p:nvPr/>
        </p:nvSpPr>
        <p:spPr bwMode="auto">
          <a:xfrm>
            <a:off x="5284788" y="619283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8" name="Line 25"/>
          <p:cNvSpPr>
            <a:spLocks noChangeShapeType="1"/>
          </p:cNvSpPr>
          <p:nvPr/>
        </p:nvSpPr>
        <p:spPr bwMode="auto">
          <a:xfrm flipH="1">
            <a:off x="2095500" y="619283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65467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82453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824538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32" name="Rectangle 69"/>
          <p:cNvSpPr>
            <a:spLocks noChangeArrowheads="1"/>
          </p:cNvSpPr>
          <p:nvPr/>
        </p:nvSpPr>
        <p:spPr bwMode="auto">
          <a:xfrm>
            <a:off x="3490913" y="5211763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52950" y="4241800"/>
            <a:ext cx="3379788" cy="1109663"/>
            <a:chOff x="2868" y="2782"/>
            <a:chExt cx="2129" cy="699"/>
          </a:xfrm>
        </p:grpSpPr>
        <p:sp>
          <p:nvSpPr>
            <p:cNvPr id="111653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400"/>
                <a:t>IPv4 payload </a:t>
              </a:r>
            </a:p>
          </p:txBody>
        </p:sp>
        <p:sp>
          <p:nvSpPr>
            <p:cNvPr id="111654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506788" y="4146550"/>
            <a:ext cx="3402012" cy="1476375"/>
            <a:chOff x="2280" y="1247"/>
            <a:chExt cx="2143" cy="930"/>
          </a:xfrm>
        </p:grpSpPr>
        <p:sp>
          <p:nvSpPr>
            <p:cNvPr id="111637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11638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39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0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1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2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3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4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5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6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400"/>
                <a:t>UDP/TCP payload</a:t>
              </a:r>
            </a:p>
          </p:txBody>
        </p:sp>
        <p:sp>
          <p:nvSpPr>
            <p:cNvPr id="111647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400"/>
                <a:t>IPv6 source dest addr</a:t>
              </a:r>
            </a:p>
          </p:txBody>
        </p:sp>
        <p:sp>
          <p:nvSpPr>
            <p:cNvPr id="111648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400"/>
                <a:t>IPv6 header fields</a:t>
              </a:r>
            </a:p>
          </p:txBody>
        </p:sp>
        <p:sp>
          <p:nvSpPr>
            <p:cNvPr id="111649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0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1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2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F2E6BFB1-D65C-AC4F-BB80-E1F44F4A2EA3}" type="slidenum">
              <a:rPr lang="en-US" altLang="x-none" sz="1200">
                <a:latin typeface="Tahoma" charset="0"/>
              </a:rPr>
              <a:pPr/>
              <a:t>15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1163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  <p:bldP spid="418881" grpId="0" animBg="1"/>
      <p:bldP spid="4188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3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112643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physical view:</a:t>
            </a:r>
          </a:p>
        </p:txBody>
      </p:sp>
      <p:sp>
        <p:nvSpPr>
          <p:cNvPr id="112644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45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2646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CC0000"/>
                </a:solidFill>
              </a:rPr>
              <a:t>IPv4</a:t>
            </a:r>
          </a:p>
        </p:txBody>
      </p:sp>
      <p:grpSp>
        <p:nvGrpSpPr>
          <p:cNvPr id="112647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27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1127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1127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112764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67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68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65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6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48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2738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A</a:t>
              </a:r>
            </a:p>
          </p:txBody>
        </p:sp>
        <p:sp>
          <p:nvSpPr>
            <p:cNvPr id="112739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B</a:t>
              </a:r>
            </a:p>
          </p:txBody>
        </p:sp>
        <p:sp>
          <p:nvSpPr>
            <p:cNvPr id="112740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1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sp>
          <p:nvSpPr>
            <p:cNvPr id="112742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grpSp>
          <p:nvGrpSpPr>
            <p:cNvPr id="112743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275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5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5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2756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9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60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57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8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44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274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4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4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2748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1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52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49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0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649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27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1127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1127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112733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36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37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4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5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50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2707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E</a:t>
              </a:r>
            </a:p>
          </p:txBody>
        </p:sp>
        <p:sp>
          <p:nvSpPr>
            <p:cNvPr id="112708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09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sp>
          <p:nvSpPr>
            <p:cNvPr id="112710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grpSp>
          <p:nvGrpSpPr>
            <p:cNvPr id="112711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272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2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2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2725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8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29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26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7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12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271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1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271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2717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0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21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18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9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13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F</a:t>
              </a:r>
            </a:p>
          </p:txBody>
        </p:sp>
      </p:grpSp>
      <p:sp>
        <p:nvSpPr>
          <p:cNvPr id="112651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C</a:t>
            </a:r>
          </a:p>
        </p:txBody>
      </p:sp>
      <p:sp>
        <p:nvSpPr>
          <p:cNvPr id="112652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</a:t>
            </a:r>
          </a:p>
        </p:txBody>
      </p: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2656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12657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logical view:</a:t>
              </a:r>
            </a:p>
          </p:txBody>
        </p:sp>
        <p:sp>
          <p:nvSpPr>
            <p:cNvPr id="112658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112659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2684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E</a:t>
                </a:r>
              </a:p>
            </p:txBody>
          </p:sp>
          <p:sp>
            <p:nvSpPr>
              <p:cNvPr id="112685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686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sp>
            <p:nvSpPr>
              <p:cNvPr id="112687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grpSp>
            <p:nvGrpSpPr>
              <p:cNvPr id="112688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269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70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70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2702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705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06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703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04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689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269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69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69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2694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97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98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95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96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690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F</a:t>
                </a:r>
              </a:p>
            </p:txBody>
          </p:sp>
        </p:grpSp>
        <p:grpSp>
          <p:nvGrpSpPr>
            <p:cNvPr id="112660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2661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A</a:t>
                </a:r>
              </a:p>
            </p:txBody>
          </p:sp>
          <p:sp>
            <p:nvSpPr>
              <p:cNvPr id="112662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B</a:t>
                </a:r>
              </a:p>
            </p:txBody>
          </p:sp>
          <p:sp>
            <p:nvSpPr>
              <p:cNvPr id="112663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664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sp>
            <p:nvSpPr>
              <p:cNvPr id="112665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grpSp>
            <p:nvGrpSpPr>
              <p:cNvPr id="112666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267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67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67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2679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82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83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80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81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667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266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66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267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2671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74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75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72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73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26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3B03DCD8-C9C9-B743-B44F-2A12DE876FA7}" type="slidenum">
              <a:rPr lang="en-US" altLang="x-none" sz="1200">
                <a:latin typeface="Tahoma" charset="0"/>
              </a:rPr>
              <a:pPr/>
              <a:t>16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1265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113821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113825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13826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/>
                  <a:t>flow: X</a:t>
                </a:r>
              </a:p>
              <a:p>
                <a:r>
                  <a:rPr lang="en-US" altLang="x-none" sz="1400"/>
                  <a:t>src: A</a:t>
                </a:r>
              </a:p>
              <a:p>
                <a:r>
                  <a:rPr lang="en-US" altLang="x-none" sz="1400"/>
                  <a:t>dest: F</a:t>
                </a:r>
              </a:p>
              <a:p>
                <a:endParaRPr lang="en-US" altLang="x-none" sz="1400"/>
              </a:p>
              <a:p>
                <a:endParaRPr lang="en-US" altLang="x-none" sz="1400"/>
              </a:p>
              <a:p>
                <a:r>
                  <a:rPr lang="en-US" altLang="x-none" sz="1400"/>
                  <a:t>data</a:t>
                </a:r>
              </a:p>
            </p:txBody>
          </p:sp>
        </p:grpSp>
        <p:sp>
          <p:nvSpPr>
            <p:cNvPr id="113822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23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600"/>
                <a:t>A-to-B: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/>
                <a:t>IPv6</a:t>
              </a:r>
            </a:p>
          </p:txBody>
        </p:sp>
        <p:sp>
          <p:nvSpPr>
            <p:cNvPr id="113824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113812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113816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113817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3819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113820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/>
                    <a:t>Flow: X</a:t>
                  </a:r>
                </a:p>
                <a:p>
                  <a:r>
                    <a:rPr lang="en-US" altLang="x-none" sz="1400"/>
                    <a:t>Src: A</a:t>
                  </a:r>
                </a:p>
                <a:p>
                  <a:r>
                    <a:rPr lang="en-US" altLang="x-none" sz="1400"/>
                    <a:t>Dest: F</a:t>
                  </a:r>
                </a:p>
                <a:p>
                  <a:endParaRPr lang="en-US" altLang="x-none" sz="1400"/>
                </a:p>
                <a:p>
                  <a:endParaRPr lang="en-US" altLang="x-none" sz="1400"/>
                </a:p>
                <a:p>
                  <a:r>
                    <a:rPr lang="en-US" altLang="x-none" sz="1400"/>
                    <a:t>data</a:t>
                  </a:r>
                </a:p>
              </p:txBody>
            </p:sp>
          </p:grpSp>
          <p:sp>
            <p:nvSpPr>
              <p:cNvPr id="113818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 altLang="x-none" sz="180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  <p:sp>
          <p:nvSpPr>
            <p:cNvPr id="113813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14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60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/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/>
                <a:t>IPv4</a:t>
              </a:r>
            </a:p>
          </p:txBody>
        </p:sp>
        <p:sp>
          <p:nvSpPr>
            <p:cNvPr id="113815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113806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07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600"/>
                <a:t>E-to-F: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/>
                <a:t>IPv6</a:t>
              </a:r>
            </a:p>
          </p:txBody>
        </p:sp>
        <p:sp>
          <p:nvSpPr>
            <p:cNvPr id="113808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3809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113810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13811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/>
                  <a:t>flow: X</a:t>
                </a:r>
              </a:p>
              <a:p>
                <a:r>
                  <a:rPr lang="en-US" altLang="x-none" sz="1400"/>
                  <a:t>src: A</a:t>
                </a:r>
              </a:p>
              <a:p>
                <a:r>
                  <a:rPr lang="en-US" altLang="x-none" sz="1400"/>
                  <a:t>dest: F</a:t>
                </a:r>
              </a:p>
              <a:p>
                <a:endParaRPr lang="en-US" altLang="x-none" sz="1400"/>
              </a:p>
              <a:p>
                <a:endParaRPr lang="en-US" altLang="x-none" sz="1400"/>
              </a:p>
              <a:p>
                <a:r>
                  <a:rPr lang="en-US" altLang="x-none" sz="1400"/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113797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98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60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/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/>
                <a:t>IPv4</a:t>
              </a:r>
            </a:p>
          </p:txBody>
        </p:sp>
        <p:sp>
          <p:nvSpPr>
            <p:cNvPr id="113799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3800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113801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113802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3804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113805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/>
                    <a:t>Flow: X</a:t>
                  </a:r>
                </a:p>
                <a:p>
                  <a:r>
                    <a:rPr lang="en-US" altLang="x-none" sz="1400"/>
                    <a:t>Src: A</a:t>
                  </a:r>
                </a:p>
                <a:p>
                  <a:r>
                    <a:rPr lang="en-US" altLang="x-none" sz="1400"/>
                    <a:t>Dest: F</a:t>
                  </a:r>
                </a:p>
                <a:p>
                  <a:endParaRPr lang="en-US" altLang="x-none" sz="1400"/>
                </a:p>
                <a:p>
                  <a:endParaRPr lang="en-US" altLang="x-none" sz="1400"/>
                </a:p>
                <a:p>
                  <a:r>
                    <a:rPr lang="en-US" altLang="x-none" sz="1400"/>
                    <a:t>data</a:t>
                  </a:r>
                </a:p>
              </p:txBody>
            </p:sp>
          </p:grpSp>
          <p:sp>
            <p:nvSpPr>
              <p:cNvPr id="113803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 altLang="x-none" sz="180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</p:grpSp>
      <p:sp>
        <p:nvSpPr>
          <p:cNvPr id="113669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physical view:</a:t>
            </a:r>
          </a:p>
        </p:txBody>
      </p:sp>
      <p:sp>
        <p:nvSpPr>
          <p:cNvPr id="113670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3671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378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11379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11379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113792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95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6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93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4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2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3766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A</a:t>
              </a:r>
            </a:p>
          </p:txBody>
        </p:sp>
        <p:sp>
          <p:nvSpPr>
            <p:cNvPr id="113767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B</a:t>
              </a:r>
            </a:p>
          </p:txBody>
        </p:sp>
        <p:sp>
          <p:nvSpPr>
            <p:cNvPr id="113768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69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sp>
          <p:nvSpPr>
            <p:cNvPr id="113770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grpSp>
          <p:nvGrpSpPr>
            <p:cNvPr id="113771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378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8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8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3784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87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88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85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6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772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377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7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7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3776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79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80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77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78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673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375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11375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11376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113761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64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65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62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3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4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3735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E</a:t>
              </a:r>
            </a:p>
          </p:txBody>
        </p:sp>
        <p:sp>
          <p:nvSpPr>
            <p:cNvPr id="113736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37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sp>
          <p:nvSpPr>
            <p:cNvPr id="113738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IPv6</a:t>
              </a:r>
            </a:p>
          </p:txBody>
        </p:sp>
        <p:grpSp>
          <p:nvGrpSpPr>
            <p:cNvPr id="113739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375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5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5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3753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56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57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54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55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740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374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4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1374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latin typeface="Times New Roman" charset="0"/>
                </a:endParaRPr>
              </a:p>
            </p:txBody>
          </p:sp>
          <p:grpSp>
            <p:nvGrpSpPr>
              <p:cNvPr id="113745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48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49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46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47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41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F</a:t>
              </a:r>
            </a:p>
          </p:txBody>
        </p:sp>
      </p:grpSp>
      <p:sp>
        <p:nvSpPr>
          <p:cNvPr id="113675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C</a:t>
            </a:r>
          </a:p>
        </p:txBody>
      </p:sp>
      <p:sp>
        <p:nvSpPr>
          <p:cNvPr id="113676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</a:t>
            </a:r>
          </a:p>
        </p:txBody>
      </p:sp>
      <p:grpSp>
        <p:nvGrpSpPr>
          <p:cNvPr id="113677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3684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13685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logical view:</a:t>
              </a:r>
            </a:p>
          </p:txBody>
        </p:sp>
        <p:sp>
          <p:nvSpPr>
            <p:cNvPr id="113686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113687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3712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E</a:t>
                </a:r>
              </a:p>
            </p:txBody>
          </p:sp>
          <p:sp>
            <p:nvSpPr>
              <p:cNvPr id="113713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714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sp>
            <p:nvSpPr>
              <p:cNvPr id="113715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grpSp>
            <p:nvGrpSpPr>
              <p:cNvPr id="113716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372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72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72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3730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33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34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31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32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717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371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72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72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3722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25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26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23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24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18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F</a:t>
                </a:r>
              </a:p>
            </p:txBody>
          </p:sp>
        </p:grpSp>
        <p:grpSp>
          <p:nvGrpSpPr>
            <p:cNvPr id="113688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3689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A</a:t>
                </a:r>
              </a:p>
            </p:txBody>
          </p:sp>
          <p:sp>
            <p:nvSpPr>
              <p:cNvPr id="113690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B</a:t>
                </a:r>
              </a:p>
            </p:txBody>
          </p:sp>
          <p:sp>
            <p:nvSpPr>
              <p:cNvPr id="113691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692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sp>
            <p:nvSpPr>
              <p:cNvPr id="113693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IPv6</a:t>
                </a:r>
              </a:p>
            </p:txBody>
          </p:sp>
          <p:grpSp>
            <p:nvGrpSpPr>
              <p:cNvPr id="113694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370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70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70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3707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10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11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08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09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695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369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69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>
                    <a:latin typeface="Times New Roman" charset="0"/>
                  </a:endParaRPr>
                </a:p>
              </p:txBody>
            </p:sp>
            <p:sp>
              <p:nvSpPr>
                <p:cNvPr id="11369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>
                    <a:latin typeface="Times New Roman" charset="0"/>
                  </a:endParaRPr>
                </a:p>
              </p:txBody>
            </p:sp>
            <p:grpSp>
              <p:nvGrpSpPr>
                <p:cNvPr id="113699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02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03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00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01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13678" name="Picture 34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113680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3681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36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5A82D4BC-33AE-8040-B4F7-8C1F6654DA44}" type="slidenum">
              <a:rPr lang="en-US" altLang="x-none" sz="1200">
                <a:latin typeface="Tahoma" charset="0"/>
              </a:rPr>
              <a:pPr/>
              <a:t>17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1368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358933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IPv6: </a:t>
            </a:r>
            <a:r>
              <a:rPr lang="en-US" dirty="0" smtClean="0">
                <a:cs typeface="+mj-cs"/>
              </a:rPr>
              <a:t>adoption</a:t>
            </a:r>
            <a:endParaRPr lang="en-US" dirty="0"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30363"/>
            <a:ext cx="8205788" cy="48768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  <a:cs typeface="ＭＳ Ｐゴシック" charset="-128"/>
              </a:rPr>
              <a:t>Google: 8% of clients access services via IPv6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NIST: 1/3 of all US government domains are IPv6 capable</a:t>
            </a:r>
          </a:p>
          <a:p>
            <a:pPr marL="457200" lvl="1" indent="0">
              <a:buFont typeface="Wingdings" charset="2"/>
              <a:buNone/>
            </a:pPr>
            <a:endParaRPr lang="en-US" altLang="x-none">
              <a:latin typeface="Gill Sans MT" charset="0"/>
              <a:ea typeface="ＭＳ Ｐゴシック" charset="-128"/>
            </a:endParaRPr>
          </a:p>
          <a:p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Long (long!) time for deployment, use</a:t>
            </a:r>
          </a:p>
          <a:p>
            <a:pPr marL="457200" lvl="1" indent="0"/>
            <a:r>
              <a:rPr lang="en-US" altLang="x-none">
                <a:latin typeface="Gill Sans MT" charset="0"/>
                <a:ea typeface="ＭＳ Ｐゴシック" charset="-128"/>
              </a:rPr>
              <a:t>20 years and counting!</a:t>
            </a:r>
          </a:p>
          <a:p>
            <a:pPr marL="457200" lvl="1" indent="0"/>
            <a:r>
              <a:rPr lang="en-US" altLang="x-none">
                <a:latin typeface="Gill Sans MT" charset="0"/>
                <a:ea typeface="ＭＳ Ｐゴシック" charset="-128"/>
              </a:rPr>
              <a:t>think of application-level changes in last 20 years: WWW, Facebook, streaming media, Skype, …</a:t>
            </a:r>
          </a:p>
          <a:p>
            <a:pPr marL="457200" lvl="1" indent="0"/>
            <a:r>
              <a:rPr lang="en-US" altLang="x-none" i="1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Why?</a:t>
            </a:r>
          </a:p>
        </p:txBody>
      </p:sp>
      <p:pic>
        <p:nvPicPr>
          <p:cNvPr id="11469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2670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AA84CD38-EA42-B243-9035-9DF8BC0080CE}" type="slidenum">
              <a:rPr lang="en-US" altLang="x-none" sz="1200">
                <a:latin typeface="Tahoma" charset="0"/>
              </a:rPr>
              <a:pPr/>
              <a:t>18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1469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4: </a:t>
            </a:r>
            <a:r>
              <a:rPr lang="en-US" altLang="x-none" sz="4400" i="1">
                <a:solidFill>
                  <a:srgbClr val="000099"/>
                </a:solidFill>
                <a:latin typeface="Gill Sans MT" charset="0"/>
              </a:rPr>
              <a:t>done!</a:t>
            </a:r>
          </a:p>
        </p:txBody>
      </p:sp>
      <p:pic>
        <p:nvPicPr>
          <p:cNvPr id="126978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556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Content Placeholder 1"/>
          <p:cNvSpPr>
            <a:spLocks noGrp="1"/>
          </p:cNvSpPr>
          <p:nvPr>
            <p:ph sz="half" idx="1"/>
          </p:nvPr>
        </p:nvSpPr>
        <p:spPr>
          <a:xfrm>
            <a:off x="4233863" y="3873500"/>
            <a:ext cx="4572000" cy="1798638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x-none" sz="2400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Question: 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how do forwarding tables (destination-based forwarding) or flow tables (generalized forwarding) computed?</a:t>
            </a:r>
          </a:p>
          <a:p>
            <a:pPr marL="0" indent="0">
              <a:buFont typeface="Wingdings" charset="2"/>
              <a:buNone/>
            </a:pPr>
            <a:r>
              <a:rPr lang="en-US" altLang="x-none" sz="2400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Answer: 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by the control plane (next chapter)</a:t>
            </a:r>
          </a:p>
        </p:txBody>
      </p:sp>
      <p:sp>
        <p:nvSpPr>
          <p:cNvPr id="12698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3879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None/>
            </a:pPr>
            <a:r>
              <a:rPr lang="en-US" altLang="x-none">
                <a:latin typeface="Gill Sans MT" charset="0"/>
              </a:rPr>
              <a:t>4.1 Overview of Network layer: data plane and control plane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None/>
            </a:pPr>
            <a:r>
              <a:rPr lang="en-US" altLang="x-none">
                <a:latin typeface="Gill Sans MT" charset="0"/>
              </a:rPr>
              <a:t>4.2 What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s inside a router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None/>
            </a:pPr>
            <a:r>
              <a:rPr lang="en-US" altLang="x-none">
                <a:latin typeface="Gill Sans MT" charset="0"/>
              </a:rPr>
              <a:t>4.3 IP: Internet Protocol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US" altLang="x-none">
                <a:latin typeface="Gill Sans MT" charset="0"/>
              </a:rPr>
              <a:t>datagram format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US" altLang="x-none">
                <a:latin typeface="Gill Sans MT" charset="0"/>
              </a:rPr>
              <a:t>fragmentation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US" altLang="x-none">
                <a:latin typeface="Gill Sans MT" charset="0"/>
              </a:rPr>
              <a:t>IPv4 addressing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US" altLang="x-none">
                <a:latin typeface="Gill Sans MT" charset="0"/>
              </a:rPr>
              <a:t>NAT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US" altLang="x-none">
                <a:latin typeface="Gill Sans MT" charset="0"/>
              </a:rPr>
              <a:t>IPv6</a:t>
            </a:r>
          </a:p>
        </p:txBody>
      </p:sp>
      <p:sp>
        <p:nvSpPr>
          <p:cNvPr id="126981" name="Rectangle 4"/>
          <p:cNvSpPr txBox="1">
            <a:spLocks noChangeArrowheads="1"/>
          </p:cNvSpPr>
          <p:nvPr/>
        </p:nvSpPr>
        <p:spPr bwMode="auto">
          <a:xfrm>
            <a:off x="4495800" y="1600200"/>
            <a:ext cx="38100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None/>
            </a:pPr>
            <a:r>
              <a:rPr lang="en-US" altLang="x-none">
                <a:latin typeface="Gill Sans MT" charset="0"/>
              </a:rPr>
              <a:t>4.4 Generalized Forward and SDN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US" altLang="x-none">
                <a:latin typeface="Gill Sans MT" charset="0"/>
              </a:rPr>
              <a:t>match plus action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en-US" altLang="x-none">
                <a:latin typeface="Gill Sans MT" charset="0"/>
              </a:rPr>
              <a:t>OpenFlow example</a:t>
            </a:r>
          </a:p>
        </p:txBody>
      </p:sp>
      <p:sp>
        <p:nvSpPr>
          <p:cNvPr id="1269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C95EBCD7-CD40-5841-9A7F-1BF18100EF03}" type="slidenum">
              <a:rPr lang="en-US" altLang="x-none" sz="1200">
                <a:latin typeface="Tahoma" charset="0"/>
              </a:rPr>
              <a:pPr/>
              <a:t>19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2698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Internet Architecture Design Goals</a:t>
            </a:r>
            <a:br>
              <a:rPr lang="en-US" sz="3200" dirty="0" smtClean="0"/>
            </a:br>
            <a:r>
              <a:rPr lang="en-US" sz="3200" dirty="0" smtClean="0"/>
              <a:t>A Revisit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0471C228-DA43-3443-AB64-C937A3569ED5}" type="slidenum">
              <a:rPr lang="en-US" altLang="x-none" smtClean="0"/>
              <a:pPr/>
              <a:t>2</a:t>
            </a:fld>
            <a:endParaRPr lang="en-US" altLang="x-none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314172"/>
              </p:ext>
            </p:extLst>
          </p:nvPr>
        </p:nvGraphicFramePr>
        <p:xfrm>
          <a:off x="655638" y="1642730"/>
          <a:ext cx="7772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470"/>
                <a:gridCol w="2099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 Achieved?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continue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 face of</a:t>
                      </a:r>
                      <a:r>
                        <a:rPr lang="en-US" baseline="0" dirty="0" smtClean="0"/>
                        <a:t> outages (as long as there is alternate path)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applications with different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variety of link layer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Cost-effective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r>
                        <a:rPr lang="en-US" baseline="0" dirty="0" smtClean="0"/>
                        <a:t> and accountability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601098"/>
              </p:ext>
            </p:extLst>
          </p:nvPr>
        </p:nvGraphicFramePr>
        <p:xfrm>
          <a:off x="655638" y="4583164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822"/>
                <a:gridCol w="2856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4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 dirty="0">
                <a:ea typeface="ＭＳ Ｐゴシック" charset="-128"/>
                <a:cs typeface="ＭＳ Ｐゴシック" charset="-128"/>
              </a:rPr>
              <a:t>4.1 Overview of Network layer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data plane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control plane</a:t>
            </a:r>
          </a:p>
          <a:p>
            <a:pPr>
              <a:buFont typeface="Wingdings" charset="2"/>
              <a:buNone/>
            </a:pPr>
            <a:r>
              <a:rPr lang="en-US" altLang="x-none" sz="2400" dirty="0">
                <a:ea typeface="ＭＳ Ｐゴシック" charset="-128"/>
                <a:cs typeface="ＭＳ Ｐゴシック" charset="-128"/>
              </a:rPr>
              <a:t>4.2 What</a:t>
            </a:r>
            <a:r>
              <a:rPr lang="ja-JP" altLang="en-US" sz="2400" dirty="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  <a:cs typeface="ＭＳ Ｐゴシック" charset="-128"/>
              </a:rPr>
              <a:t>s inside a router</a:t>
            </a:r>
          </a:p>
          <a:p>
            <a:pPr>
              <a:buFont typeface="Wingdings" charset="2"/>
              <a:buNone/>
            </a:pPr>
            <a:r>
              <a:rPr lang="en-US" altLang="x-none" sz="2400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4.3 IP: Internet Protocol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datagram format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fragmentation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IPv4 addressing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  <a:latin typeface="Gill Sans MT" charset="0"/>
                <a:ea typeface="ＭＳ Ｐゴシック" charset="-128"/>
              </a:rPr>
              <a:t>network address translation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IPv6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4.4 Generalized Forward and SDN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match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action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OpenFlow  examples of match-plus-action in action</a:t>
            </a: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752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4: outline</a:t>
            </a:r>
          </a:p>
        </p:txBody>
      </p:sp>
      <p:sp>
        <p:nvSpPr>
          <p:cNvPr id="1075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62A4BDC4-62C0-064A-94E0-486563498AB0}" type="slidenum">
              <a:rPr lang="en-US" altLang="x-none" sz="1200">
                <a:latin typeface="Tahoma" charset="0"/>
              </a:rPr>
              <a:pPr/>
              <a:t>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752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IP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r>
              <a:rPr lang="en-US" dirty="0" smtClean="0"/>
              <a:t>10.0.0.0 / 8 </a:t>
            </a:r>
          </a:p>
          <a:p>
            <a:r>
              <a:rPr lang="en-US" dirty="0" smtClean="0"/>
              <a:t>172.16.0.0  / 12</a:t>
            </a:r>
          </a:p>
          <a:p>
            <a:r>
              <a:rPr lang="en-US" dirty="0" smtClean="0"/>
              <a:t>192.168.0.0 / 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sp>
        <p:nvSpPr>
          <p:cNvPr id="102403" name="Freeform 4"/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Line 8"/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5" name="Line 9"/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6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7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8" name="Text Box 12"/>
          <p:cNvSpPr txBox="1">
            <a:spLocks noChangeArrowheads="1"/>
          </p:cNvSpPr>
          <p:nvPr/>
        </p:nvSpPr>
        <p:spPr bwMode="auto">
          <a:xfrm>
            <a:off x="7732713" y="217646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10.0.0.1</a:t>
            </a:r>
          </a:p>
        </p:txBody>
      </p:sp>
      <p:sp>
        <p:nvSpPr>
          <p:cNvPr id="102409" name="Text Box 13"/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10.0.0.2</a:t>
            </a:r>
          </a:p>
        </p:txBody>
      </p:sp>
      <p:sp>
        <p:nvSpPr>
          <p:cNvPr id="102410" name="Text Box 14"/>
          <p:cNvSpPr txBox="1">
            <a:spLocks noChangeArrowheads="1"/>
          </p:cNvSpPr>
          <p:nvPr/>
        </p:nvSpPr>
        <p:spPr bwMode="auto">
          <a:xfrm>
            <a:off x="7810500" y="375126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10.0.0.3</a:t>
            </a:r>
          </a:p>
        </p:txBody>
      </p:sp>
      <p:sp>
        <p:nvSpPr>
          <p:cNvPr id="102411" name="Text Box 15"/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10.0.0.4</a:t>
            </a:r>
          </a:p>
        </p:txBody>
      </p:sp>
      <p:sp>
        <p:nvSpPr>
          <p:cNvPr id="102412" name="Line 16"/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3" name="Text Box 17"/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138.76.29.7</a:t>
            </a:r>
          </a:p>
        </p:txBody>
      </p:sp>
      <p:sp>
        <p:nvSpPr>
          <p:cNvPr id="102414" name="Line 18"/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5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6" name="Text Box 81"/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local network</a:t>
            </a:r>
          </a:p>
          <a:p>
            <a:pPr algn="ctr"/>
            <a:r>
              <a:rPr lang="en-US" altLang="x-none" sz="1800"/>
              <a:t>(e.g., home network)</a:t>
            </a:r>
          </a:p>
          <a:p>
            <a:pPr algn="ctr"/>
            <a:r>
              <a:rPr lang="en-US" altLang="x-none" sz="1800"/>
              <a:t>10.0.0/24</a:t>
            </a:r>
          </a:p>
        </p:txBody>
      </p:sp>
      <p:sp>
        <p:nvSpPr>
          <p:cNvPr id="102417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8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9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0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1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2" name="Text Box 88"/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rest of</a:t>
            </a:r>
          </a:p>
          <a:p>
            <a:pPr algn="ctr"/>
            <a:r>
              <a:rPr lang="en-US" altLang="x-none" sz="1800"/>
              <a:t>Internet</a:t>
            </a:r>
          </a:p>
        </p:txBody>
      </p:sp>
      <p:sp>
        <p:nvSpPr>
          <p:cNvPr id="102423" name="Text Box 90"/>
          <p:cNvSpPr txBox="1">
            <a:spLocks noChangeArrowheads="1"/>
          </p:cNvSpPr>
          <p:nvPr/>
        </p:nvSpPr>
        <p:spPr bwMode="auto">
          <a:xfrm>
            <a:off x="4260850" y="4741863"/>
            <a:ext cx="37639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x-none">
                <a:latin typeface="Gill Sans MT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x-none">
                <a:latin typeface="Gill Sans MT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x-none">
                <a:latin typeface="Gill Sans MT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x-none">
                <a:latin typeface="Gill Sans MT" charset="0"/>
              </a:rPr>
              <a:t>source, destination (as usual)</a:t>
            </a:r>
          </a:p>
        </p:txBody>
      </p:sp>
      <p:sp>
        <p:nvSpPr>
          <p:cNvPr id="102424" name="Text Box 92"/>
          <p:cNvSpPr txBox="1">
            <a:spLocks noChangeArrowheads="1"/>
          </p:cNvSpPr>
          <p:nvPr/>
        </p:nvSpPr>
        <p:spPr bwMode="auto">
          <a:xfrm>
            <a:off x="269875" y="4746625"/>
            <a:ext cx="36845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x-none" i="1">
                <a:solidFill>
                  <a:srgbClr val="CC0000"/>
                </a:solidFill>
                <a:latin typeface="Gill Sans MT" charset="0"/>
              </a:rPr>
              <a:t>all</a:t>
            </a:r>
            <a:r>
              <a:rPr lang="en-US" altLang="x-none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x-none">
                <a:latin typeface="Gill Sans MT" charset="0"/>
              </a:rPr>
              <a:t>datagrams </a:t>
            </a:r>
            <a:r>
              <a:rPr lang="en-US" altLang="x-none" i="1">
                <a:solidFill>
                  <a:srgbClr val="CC0000"/>
                </a:solidFill>
                <a:latin typeface="Gill Sans MT" charset="0"/>
              </a:rPr>
              <a:t>leaving</a:t>
            </a:r>
            <a:r>
              <a:rPr lang="en-US" altLang="x-none">
                <a:latin typeface="Gill Sans MT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x-none">
                <a:latin typeface="Gill Sans MT" charset="0"/>
              </a:rPr>
              <a:t>network have </a:t>
            </a:r>
            <a:r>
              <a:rPr lang="en-US" altLang="x-none" i="1">
                <a:solidFill>
                  <a:srgbClr val="CC0000"/>
                </a:solidFill>
                <a:latin typeface="Gill Sans MT" charset="0"/>
              </a:rPr>
              <a:t>same</a:t>
            </a:r>
            <a:r>
              <a:rPr lang="en-US" altLang="x-none">
                <a:latin typeface="Gill Sans MT" charset="0"/>
              </a:rPr>
              <a:t> single source NAT IP address: 138.76.29.7,different source port numbers</a:t>
            </a:r>
          </a:p>
        </p:txBody>
      </p:sp>
      <p:pic>
        <p:nvPicPr>
          <p:cNvPr id="102425" name="Picture 9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6" name="Line 96"/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7" name="Line 97"/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428" name="Group 98"/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10244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10244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244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102443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446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47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44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29" name="Group 107"/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1024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30" name="Group 110"/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102436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7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31" name="Group 113"/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10243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4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4636EE44-AFE4-684E-BF2B-07DA450CD567}" type="slidenum">
              <a:rPr lang="en-US" altLang="x-none" sz="1200">
                <a:latin typeface="Tahoma" charset="0"/>
              </a:rPr>
              <a:pPr/>
              <a:t>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243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00200"/>
            <a:ext cx="8418512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motivation: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local network uses just one IP address as far as outside world is concerned:</a:t>
            </a:r>
          </a:p>
          <a:p>
            <a:pPr lvl="1">
              <a:buFont typeface="Wingdings" charset="2"/>
              <a:buChar char="§"/>
            </a:pPr>
            <a:r>
              <a:rPr lang="en-US" altLang="x-none" sz="2800">
                <a:latin typeface="Gill Sans MT" charset="0"/>
                <a:ea typeface="ＭＳ Ｐゴシック" charset="-128"/>
              </a:rPr>
              <a:t>range of addresses not needed from ISP:  just one IP address for all devices</a:t>
            </a:r>
          </a:p>
          <a:p>
            <a:pPr lvl="1">
              <a:buFont typeface="Wingdings" charset="2"/>
              <a:buChar char="§"/>
            </a:pPr>
            <a:r>
              <a:rPr lang="en-US" altLang="x-none" sz="2800">
                <a:latin typeface="Gill Sans MT" charset="0"/>
                <a:ea typeface="ＭＳ Ｐゴシック" charset="-128"/>
              </a:rPr>
              <a:t>can change addresses of devices in local network without notifying outside world</a:t>
            </a:r>
          </a:p>
          <a:p>
            <a:pPr lvl="1">
              <a:buFont typeface="Wingdings" charset="2"/>
              <a:buChar char="§"/>
            </a:pPr>
            <a:r>
              <a:rPr lang="en-US" altLang="x-none" sz="2800">
                <a:latin typeface="Gill Sans MT" charset="0"/>
                <a:ea typeface="ＭＳ Ｐゴシック" charset="-128"/>
              </a:rPr>
              <a:t>can change ISP without changing addresses of devices in local network</a:t>
            </a:r>
          </a:p>
          <a:p>
            <a:pPr lvl="1">
              <a:buFont typeface="Wingdings" charset="2"/>
              <a:buChar char="§"/>
            </a:pPr>
            <a:r>
              <a:rPr lang="en-US" altLang="x-none" sz="2800">
                <a:latin typeface="Gill Sans MT" charset="0"/>
                <a:ea typeface="ＭＳ Ｐゴシック" charset="-128"/>
              </a:rPr>
              <a:t>devices inside local net not explicitly addressable, visible by outside world (a security plus)</a:t>
            </a:r>
          </a:p>
          <a:p>
            <a:pPr>
              <a:buFont typeface="Wingdings" charset="2"/>
              <a:buNone/>
            </a:pPr>
            <a:endParaRPr lang="en-US" altLang="x-none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342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B82D8450-99B0-A742-8CB9-A124599D39FF}" type="slidenum">
              <a:rPr lang="en-US" altLang="x-none" sz="1200">
                <a:latin typeface="Tahoma" charset="0"/>
              </a:rPr>
              <a:pPr/>
              <a:t>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342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82725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x-none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  </a:t>
            </a: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implementation</a:t>
            </a:r>
            <a:r>
              <a:rPr lang="en-US" altLang="x-none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NAT router must:</a:t>
            </a:r>
            <a:br>
              <a:rPr lang="en-US" altLang="x-none">
                <a:ea typeface="ＭＳ Ｐゴシック" charset="-128"/>
                <a:cs typeface="ＭＳ Ｐゴシック" charset="-128"/>
              </a:rPr>
            </a:br>
            <a:endParaRPr lang="en-US" altLang="x-none"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x-none" i="1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outgoing datagrams:</a:t>
            </a:r>
            <a:r>
              <a:rPr lang="en-US" altLang="x-none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 </a:t>
            </a:r>
            <a:r>
              <a:rPr lang="en-US" altLang="x-none" i="1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replace</a:t>
            </a:r>
            <a:r>
              <a:rPr lang="en-US" altLang="x-none">
                <a:latin typeface="Gill Sans MT" charset="0"/>
                <a:ea typeface="ＭＳ Ｐゴシック" charset="-128"/>
              </a:rPr>
              <a:t> (source IP address, port #) of every outgoing datagram to (NAT IP address, new port #)</a:t>
            </a:r>
          </a:p>
          <a:p>
            <a:pPr marL="914400" lvl="2" indent="0">
              <a:lnSpc>
                <a:spcPct val="80000"/>
              </a:lnSpc>
              <a:buFontTx/>
              <a:buNone/>
            </a:pPr>
            <a:r>
              <a:rPr lang="en-US" altLang="x-none" sz="2400">
                <a:latin typeface="Gill Sans MT" charset="0"/>
                <a:cs typeface="Gill Sans MT" charset="0"/>
              </a:rPr>
              <a:t>. . . remote clients/servers will respond using (NAT IP address, new port #) as destination addr</a:t>
            </a:r>
            <a:br>
              <a:rPr lang="en-US" altLang="x-none" sz="2400">
                <a:latin typeface="Gill Sans MT" charset="0"/>
                <a:cs typeface="Gill Sans MT" charset="0"/>
              </a:rPr>
            </a:br>
            <a:endParaRPr lang="en-US" altLang="x-none" sz="2400">
              <a:latin typeface="Gill Sans MT" charset="0"/>
              <a:cs typeface="Gill Sans MT" charset="0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x-none" i="1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remember (in NAT translation table)</a:t>
            </a:r>
            <a:r>
              <a:rPr lang="en-US" altLang="x-none" i="1">
                <a:solidFill>
                  <a:schemeClr val="accent2"/>
                </a:solidFill>
                <a:latin typeface="Gill Sans MT" charset="0"/>
                <a:ea typeface="ＭＳ Ｐゴシック" charset="-128"/>
              </a:rPr>
              <a:t> </a:t>
            </a:r>
            <a:r>
              <a:rPr lang="en-US" altLang="x-none">
                <a:latin typeface="Gill Sans MT" charset="0"/>
                <a:ea typeface="ＭＳ Ｐゴシック" charset="-128"/>
              </a:rPr>
              <a:t>every (source IP address, port #)  to (NAT IP address, new port #) translation pair</a:t>
            </a:r>
            <a:br>
              <a:rPr lang="en-US" altLang="x-none">
                <a:latin typeface="Gill Sans MT" charset="0"/>
                <a:ea typeface="ＭＳ Ｐゴシック" charset="-128"/>
              </a:rPr>
            </a:br>
            <a:endParaRPr lang="en-US" altLang="x-none">
              <a:latin typeface="Gill Sans MT" charset="0"/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x-none" i="1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incoming datagrams:</a:t>
            </a:r>
            <a:r>
              <a:rPr lang="en-US" altLang="x-none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 </a:t>
            </a:r>
            <a:r>
              <a:rPr lang="en-US" altLang="x-none" i="1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replace</a:t>
            </a:r>
            <a:r>
              <a:rPr lang="en-US" altLang="x-none">
                <a:latin typeface="Gill Sans MT" charset="0"/>
                <a:ea typeface="ＭＳ Ｐゴシック" charset="-128"/>
              </a:rPr>
              <a:t> (NAT IP address, new port #) in dest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altLang="x-none">
              <a:latin typeface="Gill Sans MT" charset="0"/>
              <a:ea typeface="ＭＳ Ｐゴシック" charset="-128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445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168BB512-704D-604E-8F88-6162DF656E08}" type="slidenum">
              <a:rPr lang="en-US" altLang="x-none" sz="1200">
                <a:latin typeface="Tahoma" charset="0"/>
              </a:rPr>
              <a:pPr/>
              <a:t>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445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4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6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7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8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10.0.0.1</a:t>
            </a:r>
          </a:p>
        </p:txBody>
      </p:sp>
      <p:sp>
        <p:nvSpPr>
          <p:cNvPr id="105479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10.0.0.2</a:t>
            </a:r>
          </a:p>
        </p:txBody>
      </p:sp>
      <p:sp>
        <p:nvSpPr>
          <p:cNvPr id="105480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105574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557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0558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/>
                  <a:t>S: 10.0.0.1, 3345</a:t>
                </a:r>
              </a:p>
              <a:p>
                <a:r>
                  <a:rPr lang="en-US" altLang="x-none" sz="1200"/>
                  <a:t>D: 128.119.40.186, 80</a:t>
                </a:r>
              </a:p>
            </p:txBody>
          </p:sp>
          <p:grpSp>
            <p:nvGrpSpPr>
              <p:cNvPr id="105581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86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5582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83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5575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76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0557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0557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105482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10.0.0.4</a:t>
            </a:r>
          </a:p>
        </p:txBody>
      </p:sp>
      <p:sp>
        <p:nvSpPr>
          <p:cNvPr id="105483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84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138.76.29.7</a:t>
            </a:r>
          </a:p>
        </p:txBody>
      </p:sp>
      <p:sp>
        <p:nvSpPr>
          <p:cNvPr id="105485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10557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x-none" sz="1800" b="1" i="1">
                  <a:solidFill>
                    <a:srgbClr val="CC0000"/>
                  </a:solidFill>
                </a:rPr>
                <a:t>1:</a:t>
              </a:r>
              <a:r>
                <a:rPr lang="en-US" altLang="x-none" sz="1800">
                  <a:solidFill>
                    <a:srgbClr val="FF0000"/>
                  </a:solidFill>
                </a:rPr>
                <a:t> </a:t>
              </a:r>
              <a:r>
                <a:rPr lang="en-US" altLang="x-none" sz="180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10557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487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8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105489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NAT translation table</a:t>
            </a:r>
          </a:p>
          <a:p>
            <a:pPr algn="ctr"/>
            <a:r>
              <a:rPr lang="en-US" altLang="x-none" sz="1800"/>
              <a:t>WAN side addr        LAN side addr</a:t>
            </a:r>
          </a:p>
        </p:txBody>
      </p:sp>
      <p:sp>
        <p:nvSpPr>
          <p:cNvPr id="105490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1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2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x-none" sz="1800"/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10555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0555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S: 128.119.40.186, 80 </a:t>
              </a:r>
            </a:p>
            <a:p>
              <a:r>
                <a:rPr lang="en-US" altLang="x-none" sz="1200"/>
                <a:t>D: 10.0.0.1, 3345</a:t>
              </a:r>
            </a:p>
            <a:p>
              <a:endParaRPr lang="en-US" altLang="x-none" sz="1200"/>
            </a:p>
          </p:txBody>
        </p:sp>
        <p:grpSp>
          <p:nvGrpSpPr>
            <p:cNvPr id="105560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5569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7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7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5561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5566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6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6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5562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63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0556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0556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105543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554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0554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/>
                  <a:t>S: 138.76.29.7, 5001</a:t>
                </a:r>
              </a:p>
              <a:p>
                <a:r>
                  <a:rPr lang="en-US" altLang="x-none" sz="1200"/>
                  <a:t>D: 128.119.40.186, 80</a:t>
                </a:r>
              </a:p>
            </p:txBody>
          </p:sp>
          <p:grpSp>
            <p:nvGrpSpPr>
              <p:cNvPr id="105550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55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5551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52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554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45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0554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0554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10553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x-none" sz="1800" b="1" i="1">
                  <a:solidFill>
                    <a:srgbClr val="CC0000"/>
                  </a:solidFill>
                </a:rPr>
                <a:t>2:</a:t>
              </a:r>
              <a:r>
                <a:rPr lang="en-US" altLang="x-none" sz="1800">
                  <a:solidFill>
                    <a:srgbClr val="FF0000"/>
                  </a:solidFill>
                </a:rPr>
                <a:t> </a:t>
              </a:r>
              <a:r>
                <a:rPr lang="en-US" altLang="x-none" sz="180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10554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10552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0552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S: 128.119.40.186, 80 </a:t>
              </a:r>
            </a:p>
            <a:p>
              <a:r>
                <a:rPr lang="en-US" altLang="x-none" sz="1200"/>
                <a:t>D: 138.76.29.7, 5001</a:t>
              </a:r>
            </a:p>
            <a:p>
              <a:endParaRPr lang="en-US" altLang="x-none" sz="1200"/>
            </a:p>
          </p:txBody>
        </p:sp>
        <p:grpSp>
          <p:nvGrpSpPr>
            <p:cNvPr id="10552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553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5528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553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552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30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0553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0553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x-none" sz="1800" b="1" i="1">
                <a:solidFill>
                  <a:srgbClr val="CC0000"/>
                </a:solidFill>
              </a:rPr>
              <a:t>3:</a:t>
            </a:r>
            <a:r>
              <a:rPr lang="en-US" altLang="x-none" sz="1800">
                <a:solidFill>
                  <a:srgbClr val="FF0000"/>
                </a:solidFill>
              </a:rPr>
              <a:t> </a:t>
            </a:r>
            <a:r>
              <a:rPr lang="en-US" altLang="x-none" sz="180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 altLang="x-none" sz="180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 altLang="x-none" sz="180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x-none" sz="1800" b="1" i="1">
                <a:solidFill>
                  <a:srgbClr val="CC0000"/>
                </a:solidFill>
              </a:rPr>
              <a:t>4:</a:t>
            </a:r>
            <a:r>
              <a:rPr lang="en-US" altLang="x-none" sz="1800">
                <a:solidFill>
                  <a:srgbClr val="FF0000"/>
                </a:solidFill>
              </a:rPr>
              <a:t> </a:t>
            </a:r>
            <a:r>
              <a:rPr lang="en-US" altLang="x-none" sz="1800">
                <a:solidFill>
                  <a:srgbClr val="000099"/>
                </a:solidFill>
              </a:rPr>
              <a:t>NAT router</a:t>
            </a:r>
          </a:p>
          <a:p>
            <a:pPr>
              <a:lnSpc>
                <a:spcPct val="85000"/>
              </a:lnSpc>
            </a:pPr>
            <a:r>
              <a:rPr lang="en-US" altLang="x-none" sz="1800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</a:pPr>
            <a:r>
              <a:rPr lang="en-US" altLang="x-none" sz="1800">
                <a:solidFill>
                  <a:srgbClr val="000099"/>
                </a:solidFill>
              </a:rPr>
              <a:t>dest addr from</a:t>
            </a:r>
          </a:p>
          <a:p>
            <a:pPr>
              <a:lnSpc>
                <a:spcPct val="85000"/>
              </a:lnSpc>
            </a:pPr>
            <a:r>
              <a:rPr lang="en-US" altLang="x-none" sz="1800">
                <a:solidFill>
                  <a:srgbClr val="000099"/>
                </a:solidFill>
              </a:rPr>
              <a:t>138.76.29.7, 5001 to 10.0.0.1, 3345 </a:t>
            </a:r>
          </a:p>
          <a:p>
            <a:endParaRPr lang="en-US" altLang="x-none" sz="1800">
              <a:solidFill>
                <a:srgbClr val="000099"/>
              </a:solidFill>
            </a:endParaRPr>
          </a:p>
        </p:txBody>
      </p:sp>
      <p:sp>
        <p:nvSpPr>
          <p:cNvPr id="105500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5502" name="Picture 1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503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10551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10551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51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105520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5523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24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2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4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105515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6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05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105513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4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06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1055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07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1EAA17FC-3F42-B14D-BF6B-51E7701454C7}" type="slidenum">
              <a:rPr lang="en-US" altLang="x-none" sz="1200">
                <a:latin typeface="Tahoma" charset="0"/>
              </a:rPr>
              <a:pPr/>
              <a:t>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550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  <p:sp>
        <p:nvSpPr>
          <p:cNvPr id="105510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 Check out the online interactive exercises for more examples: h</a:t>
            </a:r>
            <a:r>
              <a:rPr lang="en-US" altLang="x-none" sz="1200"/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3200"/>
            <a:ext cx="7772400" cy="46482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  <a:cs typeface="ＭＳ Ｐゴシック" charset="-128"/>
              </a:rPr>
              <a:t>16-bit port-number field: </a:t>
            </a:r>
          </a:p>
          <a:p>
            <a:pPr lvl="1"/>
            <a:r>
              <a:rPr lang="en-US" altLang="x-none" sz="2800" dirty="0">
                <a:latin typeface="Gill Sans MT" charset="0"/>
                <a:ea typeface="ＭＳ Ｐゴシック" charset="-128"/>
              </a:rPr>
              <a:t>60,000 simultaneous connections with a single LAN-side address!</a:t>
            </a:r>
          </a:p>
          <a:p>
            <a:r>
              <a:rPr lang="en-US" altLang="x-none" dirty="0">
                <a:ea typeface="ＭＳ Ｐゴシック" charset="-128"/>
                <a:cs typeface="ＭＳ Ｐゴシック" charset="-128"/>
              </a:rPr>
              <a:t>NAT is controversial:</a:t>
            </a:r>
          </a:p>
          <a:p>
            <a:pPr lvl="1"/>
            <a:r>
              <a:rPr lang="en-US" altLang="x-none" sz="2800" dirty="0">
                <a:latin typeface="Gill Sans MT" charset="0"/>
                <a:ea typeface="ＭＳ Ｐゴシック" charset="-128"/>
              </a:rPr>
              <a:t>routers should only process up to layer 3</a:t>
            </a:r>
          </a:p>
          <a:p>
            <a:pPr lvl="1"/>
            <a:r>
              <a:rPr lang="en-US" altLang="x-none" sz="2800" dirty="0">
                <a:latin typeface="Gill Sans MT" charset="0"/>
                <a:ea typeface="ＭＳ Ｐゴシック" charset="-128"/>
              </a:rPr>
              <a:t>address shortage should be solved by IPv6</a:t>
            </a:r>
          </a:p>
          <a:p>
            <a:pPr lvl="1"/>
            <a:r>
              <a:rPr lang="en-US" altLang="x-none" sz="2800" dirty="0">
                <a:latin typeface="Gill Sans MT" charset="0"/>
                <a:ea typeface="ＭＳ Ｐゴシック" charset="-128"/>
              </a:rPr>
              <a:t>violates end-to-end argument</a:t>
            </a:r>
          </a:p>
          <a:p>
            <a:pPr lvl="2"/>
            <a:r>
              <a:rPr lang="en-US" altLang="x-none" sz="2400" dirty="0">
                <a:latin typeface="Gill Sans MT" charset="0"/>
                <a:cs typeface="Gill Sans MT" charset="0"/>
              </a:rPr>
              <a:t>NAT possibility must be taken into account by app designers, e.g., P2P applications</a:t>
            </a:r>
          </a:p>
          <a:p>
            <a:pPr lvl="1"/>
            <a:r>
              <a:rPr lang="en-US" altLang="x-none" sz="2800" dirty="0">
                <a:latin typeface="Gill Sans MT" charset="0"/>
                <a:ea typeface="ＭＳ Ｐゴシック" charset="-128"/>
              </a:rPr>
              <a:t>NAT traversal: what if client wants to connect to server behind NAT?</a:t>
            </a:r>
          </a:p>
          <a:p>
            <a:endParaRPr lang="en-US" altLang="x-none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64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A9F02010-D2EA-5041-AB5A-2763B43FC8F1}" type="slidenum">
              <a:rPr lang="en-US" altLang="x-none" sz="1200">
                <a:latin typeface="Tahoma" charset="0"/>
              </a:rPr>
              <a:pPr/>
              <a:t>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650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17853</TotalTime>
  <Words>1333</Words>
  <Application>Microsoft Macintosh PowerPoint</Application>
  <PresentationFormat>On-screen Show (4:3)</PresentationFormat>
  <Paragraphs>338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Comic Sans MS</vt:lpstr>
      <vt:lpstr>Gill Sans MT</vt:lpstr>
      <vt:lpstr>ＭＳ Ｐゴシック</vt:lpstr>
      <vt:lpstr>Tahoma</vt:lpstr>
      <vt:lpstr>Times New Roman</vt:lpstr>
      <vt:lpstr>Wingdings</vt:lpstr>
      <vt:lpstr>Arial</vt:lpstr>
      <vt:lpstr>Default Design</vt:lpstr>
      <vt:lpstr>PowerPoint Presentation</vt:lpstr>
      <vt:lpstr>Internet Architecture Design Goals A Revisit </vt:lpstr>
      <vt:lpstr>PowerPoint Presentation</vt:lpstr>
      <vt:lpstr>Private IP Address Space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PowerPoint Presentation</vt:lpstr>
      <vt:lpstr>IPv6: motivation</vt:lpstr>
      <vt:lpstr>IPv6 datagram format</vt:lpstr>
      <vt:lpstr>Changes from IPv4</vt:lpstr>
      <vt:lpstr>Transition from IPv4 to IPv6</vt:lpstr>
      <vt:lpstr>Tunneling</vt:lpstr>
      <vt:lpstr>Tunneling</vt:lpstr>
      <vt:lpstr>IPv6: adoption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Susan Thomson</cp:lastModifiedBy>
  <cp:revision>398</cp:revision>
  <dcterms:created xsi:type="dcterms:W3CDTF">1999-10-08T19:08:27Z</dcterms:created>
  <dcterms:modified xsi:type="dcterms:W3CDTF">2017-04-11T14:18:56Z</dcterms:modified>
</cp:coreProperties>
</file>