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72" r:id="rId4"/>
    <p:sldId id="273" r:id="rId5"/>
    <p:sldId id="280" r:id="rId6"/>
    <p:sldId id="281" r:id="rId7"/>
    <p:sldId id="282" r:id="rId8"/>
    <p:sldId id="283" r:id="rId9"/>
    <p:sldId id="286" r:id="rId10"/>
    <p:sldId id="289" r:id="rId11"/>
    <p:sldId id="290" r:id="rId12"/>
    <p:sldId id="291" r:id="rId13"/>
    <p:sldId id="292" r:id="rId14"/>
    <p:sldId id="293" r:id="rId15"/>
    <p:sldId id="299" r:id="rId16"/>
    <p:sldId id="322" r:id="rId17"/>
    <p:sldId id="294" r:id="rId18"/>
    <p:sldId id="301" r:id="rId19"/>
    <p:sldId id="303" r:id="rId20"/>
    <p:sldId id="260" r:id="rId21"/>
    <p:sldId id="274" r:id="rId22"/>
    <p:sldId id="305" r:id="rId23"/>
    <p:sldId id="275" r:id="rId24"/>
    <p:sldId id="306" r:id="rId25"/>
    <p:sldId id="259" r:id="rId26"/>
    <p:sldId id="268" r:id="rId27"/>
    <p:sldId id="257" r:id="rId28"/>
    <p:sldId id="264" r:id="rId29"/>
    <p:sldId id="265" r:id="rId30"/>
    <p:sldId id="269" r:id="rId31"/>
    <p:sldId id="270" r:id="rId32"/>
    <p:sldId id="271" r:id="rId33"/>
    <p:sldId id="261" r:id="rId34"/>
    <p:sldId id="263" r:id="rId35"/>
    <p:sldId id="324" r:id="rId36"/>
    <p:sldId id="323" r:id="rId37"/>
    <p:sldId id="266" r:id="rId38"/>
    <p:sldId id="267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51"/>
    <p:restoredTop sz="94609"/>
  </p:normalViewPr>
  <p:slideViewPr>
    <p:cSldViewPr snapToGrid="0" snapToObjects="1">
      <p:cViewPr varScale="1">
        <p:scale>
          <a:sx n="58" d="100"/>
          <a:sy n="58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8C9-F52F-A548-B37A-C1718B6A874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23AF-6C05-AE45-B3F0-1E3D1A4FD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747B77A5-55CE-184B-B30F-ECD0AC4E1513}" type="slidenum">
              <a:rPr lang="en-US" altLang="x-none" sz="1300" b="0">
                <a:latin typeface="Times New Roman" charset="0"/>
              </a:rPr>
              <a:pPr eaLnBrk="1" hangingPunct="1"/>
              <a:t>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89DC11A6-F9DB-2345-905C-919A084F46DF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A7A121DF-EEBF-3541-B51F-85EE3A6BF512}" type="slidenum">
              <a:rPr lang="en-US" altLang="x-none" sz="1300" b="0">
                <a:latin typeface="Times New Roman" charset="0"/>
              </a:rPr>
              <a:pPr eaLnBrk="1" hangingPunct="1"/>
              <a:t>19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66725" y="728663"/>
            <a:ext cx="6386513" cy="35925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8B40973C-4211-CF49-81EF-4B5CEF6042C1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7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9BEF00FF-0CD8-A142-9FFE-9968A4311D83}" type="slidenum">
              <a:rPr lang="en-US" altLang="x-none" sz="1300" b="0">
                <a:latin typeface="Times New Roman" charset="0"/>
              </a:rPr>
              <a:pPr eaLnBrk="1" hangingPunct="1"/>
              <a:t>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05B0E8D0-7470-034B-987C-EF08E0FC62E9}" type="slidenum">
              <a:rPr lang="en-US" altLang="x-none" sz="1300" b="0">
                <a:latin typeface="Times New Roman" charset="0"/>
              </a:rPr>
              <a:pPr eaLnBrk="1" hangingPunct="1"/>
              <a:t>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043D8B82-63C5-6543-893A-E615385F4F39}" type="slidenum">
              <a:rPr lang="en-US" altLang="x-none" sz="1300" b="0">
                <a:latin typeface="Times New Roman" charset="0"/>
              </a:rPr>
              <a:pPr eaLnBrk="1" hangingPunct="1"/>
              <a:t>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E08D45FE-FF6C-CD4E-BD68-4E25A0DA2BE2}" type="slidenum">
              <a:rPr lang="en-US" altLang="x-none" sz="1300" b="0">
                <a:latin typeface="Times New Roman" charset="0"/>
              </a:rPr>
              <a:pPr eaLnBrk="1" hangingPunct="1"/>
              <a:t>10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674F0498-DC83-3D42-90FD-C8F8D15AB08D}" type="slidenum">
              <a:rPr lang="en-US" altLang="x-none" sz="1300" b="0">
                <a:latin typeface="Times New Roman" charset="0"/>
              </a:rPr>
              <a:pPr eaLnBrk="1" hangingPunct="1"/>
              <a:t>11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ACF9D125-F686-2440-BF73-6BDBC67EA3A2}" type="slidenum">
              <a:rPr lang="en-US" altLang="x-none" sz="1300" b="0">
                <a:latin typeface="Times New Roman" charset="0"/>
              </a:rPr>
              <a:pPr eaLnBrk="1" hangingPunct="1"/>
              <a:t>13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CC5EA004-9CF8-754A-9AD4-85D7DA200A06}" type="slidenum">
              <a:rPr lang="en-US" altLang="x-none" sz="1300" b="0">
                <a:latin typeface="Times New Roman" charset="0"/>
              </a:rPr>
              <a:pPr eaLnBrk="1" hangingPunct="1"/>
              <a:t>14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B949D50C-483C-584E-94E7-0150BA95435B}" type="slidenum">
              <a:rPr lang="en-US" altLang="x-none" sz="1300" b="0">
                <a:latin typeface="Times New Roman" charset="0"/>
              </a:rPr>
              <a:pPr eaLnBrk="1" hangingPunct="1"/>
              <a:t>15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566C-1006-B948-B097-C80A8EFDC6AC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3DDA-7175-BB4C-AC8A-BD067FC25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ages.google.com/imgres?imgurl=http://www.eauth.com/Hierarchy.jpg&amp;imgrefurl=http://hecatedemetersdatter.blogspot.com/2006_12_10_archive.html&amp;h=567&amp;w=360&amp;sz=44&amp;hl=en&amp;start=8&amp;tbnid=QLe_sDa049spaM:&amp;tbnh=134&amp;tbnw=85&amp;prev=/images?q=hierarchy&amp;gbv=2&amp;svnum=10&amp;hl=en&amp;sa=X" TargetMode="Externa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995" y="6133170"/>
            <a:ext cx="9144000" cy="485078"/>
          </a:xfrm>
        </p:spPr>
        <p:txBody>
          <a:bodyPr/>
          <a:lstStyle/>
          <a:p>
            <a:pPr algn="l"/>
            <a:r>
              <a:rPr lang="en-US" dirty="0" smtClean="0"/>
              <a:t>Adapted from Kurose &amp; Ross textbook, J. Rexford @ Princeton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Naming and  Addressing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03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Host name to IP address</a:t>
            </a:r>
          </a:p>
          <a:p>
            <a:pPr lvl="1"/>
            <a:r>
              <a:rPr lang="en-US" altLang="x-none">
                <a:ea typeface="ＭＳ Ｐゴシック" charset="-128"/>
              </a:rPr>
              <a:t>Mnemonic names to location-dependent addresses</a:t>
            </a:r>
          </a:p>
          <a:p>
            <a:pPr lvl="1"/>
            <a:r>
              <a:rPr lang="en-US" altLang="x-none">
                <a:ea typeface="ＭＳ Ｐゴシック" charset="-128"/>
              </a:rPr>
              <a:t>E.g., from www.cnn.com to 64.236.16.20</a:t>
            </a:r>
          </a:p>
          <a:p>
            <a:pPr lvl="1"/>
            <a:r>
              <a:rPr lang="en-US" altLang="x-none">
                <a:ea typeface="ＭＳ Ｐゴシック" charset="-128"/>
              </a:rPr>
              <a:t>Using the Domain Name System (DNS)</a:t>
            </a:r>
          </a:p>
          <a:p>
            <a:r>
              <a:rPr lang="en-US" altLang="x-none">
                <a:ea typeface="ＭＳ Ｐゴシック" charset="-128"/>
              </a:rPr>
              <a:t>From IP address to MAC address</a:t>
            </a:r>
          </a:p>
          <a:p>
            <a:pPr lvl="1"/>
            <a:r>
              <a:rPr lang="en-US" altLang="x-none">
                <a:ea typeface="ＭＳ Ｐゴシック" charset="-128"/>
              </a:rPr>
              <a:t>From hierarchical global address to interface card</a:t>
            </a:r>
          </a:p>
          <a:p>
            <a:pPr lvl="1"/>
            <a:r>
              <a:rPr lang="en-US" altLang="x-none">
                <a:ea typeface="ＭＳ Ｐゴシック" charset="-128"/>
              </a:rPr>
              <a:t>E.g., from 64.236.16.20 to 00-15-C5-49-04-A9</a:t>
            </a:r>
          </a:p>
          <a:p>
            <a:pPr lvl="1"/>
            <a:r>
              <a:rPr lang="en-US" altLang="x-none">
                <a:ea typeface="ＭＳ Ｐゴシック" charset="-128"/>
              </a:rPr>
              <a:t>Using the Address Resolution Protocol (ARP)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Identifiers versus Locators: </a:t>
            </a:r>
            <a:r>
              <a:rPr lang="en-US" altLang="x-none" dirty="0">
                <a:ea typeface="ＭＳ Ｐゴシック" charset="-128"/>
              </a:rPr>
              <a:t>Mobile IP</a:t>
            </a:r>
          </a:p>
        </p:txBody>
      </p:sp>
      <p:sp>
        <p:nvSpPr>
          <p:cNvPr id="38918" name="Freeform 2"/>
          <p:cNvSpPr>
            <a:spLocks/>
          </p:cNvSpPr>
          <p:nvPr/>
        </p:nvSpPr>
        <p:spPr bwMode="auto">
          <a:xfrm>
            <a:off x="3136900" y="2616200"/>
            <a:ext cx="1866900" cy="1589088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8919" name="Group 3"/>
          <p:cNvGrpSpPr>
            <a:grpSpLocks/>
          </p:cNvGrpSpPr>
          <p:nvPr/>
        </p:nvGrpSpPr>
        <p:grpSpPr bwMode="auto">
          <a:xfrm>
            <a:off x="4192588" y="3609976"/>
            <a:ext cx="501650" cy="233363"/>
            <a:chOff x="3600" y="219"/>
            <a:chExt cx="360" cy="175"/>
          </a:xfrm>
        </p:grpSpPr>
        <p:sp>
          <p:nvSpPr>
            <p:cNvPr id="39053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54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5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6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x-none" altLang="x-none" sz="1800" b="0">
                <a:latin typeface="Comic Sans MS" charset="0"/>
              </a:endParaRPr>
            </a:p>
          </p:txBody>
        </p:sp>
        <p:sp>
          <p:nvSpPr>
            <p:cNvPr id="39057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9058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9063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4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5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59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06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920" name="Group 17"/>
          <p:cNvGrpSpPr>
            <a:grpSpLocks/>
          </p:cNvGrpSpPr>
          <p:nvPr/>
        </p:nvGrpSpPr>
        <p:grpSpPr bwMode="auto">
          <a:xfrm>
            <a:off x="3295650" y="3263900"/>
            <a:ext cx="1333500" cy="342900"/>
            <a:chOff x="8025" y="5070"/>
            <a:chExt cx="2100" cy="540"/>
          </a:xfrm>
        </p:grpSpPr>
        <p:sp>
          <p:nvSpPr>
            <p:cNvPr id="39050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1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2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21" name="Group 22"/>
          <p:cNvGrpSpPr>
            <a:grpSpLocks/>
          </p:cNvGrpSpPr>
          <p:nvPr/>
        </p:nvGrpSpPr>
        <p:grpSpPr bwMode="auto">
          <a:xfrm>
            <a:off x="3044825" y="2822575"/>
            <a:ext cx="914400" cy="590550"/>
            <a:chOff x="10665" y="3225"/>
            <a:chExt cx="1440" cy="930"/>
          </a:xfrm>
        </p:grpSpPr>
        <p:sp>
          <p:nvSpPr>
            <p:cNvPr id="38980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8981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38982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298 w 788"/>
                  <a:gd name="T1" fmla="*/ 0 h 1138"/>
                  <a:gd name="T2" fmla="*/ 263 w 788"/>
                  <a:gd name="T3" fmla="*/ 0 h 1138"/>
                  <a:gd name="T4" fmla="*/ 219 w 788"/>
                  <a:gd name="T5" fmla="*/ 4 h 1138"/>
                  <a:gd name="T6" fmla="*/ 167 w 788"/>
                  <a:gd name="T7" fmla="*/ 12 h 1138"/>
                  <a:gd name="T8" fmla="*/ 116 w 788"/>
                  <a:gd name="T9" fmla="*/ 25 h 1138"/>
                  <a:gd name="T10" fmla="*/ 67 w 788"/>
                  <a:gd name="T11" fmla="*/ 45 h 1138"/>
                  <a:gd name="T12" fmla="*/ 29 w 788"/>
                  <a:gd name="T13" fmla="*/ 73 h 1138"/>
                  <a:gd name="T14" fmla="*/ 6 w 788"/>
                  <a:gd name="T15" fmla="*/ 109 h 1138"/>
                  <a:gd name="T16" fmla="*/ 0 w 788"/>
                  <a:gd name="T17" fmla="*/ 137 h 1138"/>
                  <a:gd name="T18" fmla="*/ 3 w 788"/>
                  <a:gd name="T19" fmla="*/ 152 h 1138"/>
                  <a:gd name="T20" fmla="*/ 13 w 788"/>
                  <a:gd name="T21" fmla="*/ 197 h 1138"/>
                  <a:gd name="T22" fmla="*/ 39 w 788"/>
                  <a:gd name="T23" fmla="*/ 290 h 1138"/>
                  <a:gd name="T24" fmla="*/ 76 w 788"/>
                  <a:gd name="T25" fmla="*/ 410 h 1138"/>
                  <a:gd name="T26" fmla="*/ 123 w 788"/>
                  <a:gd name="T27" fmla="*/ 543 h 1138"/>
                  <a:gd name="T28" fmla="*/ 176 w 788"/>
                  <a:gd name="T29" fmla="*/ 684 h 1138"/>
                  <a:gd name="T30" fmla="*/ 235 w 788"/>
                  <a:gd name="T31" fmla="*/ 822 h 1138"/>
                  <a:gd name="T32" fmla="*/ 293 w 788"/>
                  <a:gd name="T33" fmla="*/ 949 h 1138"/>
                  <a:gd name="T34" fmla="*/ 352 w 788"/>
                  <a:gd name="T35" fmla="*/ 1055 h 1138"/>
                  <a:gd name="T36" fmla="*/ 389 w 788"/>
                  <a:gd name="T37" fmla="*/ 1109 h 1138"/>
                  <a:gd name="T38" fmla="*/ 406 w 788"/>
                  <a:gd name="T39" fmla="*/ 1130 h 1138"/>
                  <a:gd name="T40" fmla="*/ 436 w 788"/>
                  <a:gd name="T41" fmla="*/ 1130 h 1138"/>
                  <a:gd name="T42" fmla="*/ 487 w 788"/>
                  <a:gd name="T43" fmla="*/ 1111 h 1138"/>
                  <a:gd name="T44" fmla="*/ 547 w 788"/>
                  <a:gd name="T45" fmla="*/ 1088 h 1138"/>
                  <a:gd name="T46" fmla="*/ 609 w 788"/>
                  <a:gd name="T47" fmla="*/ 1062 h 1138"/>
                  <a:gd name="T48" fmla="*/ 669 w 788"/>
                  <a:gd name="T49" fmla="*/ 1036 h 1138"/>
                  <a:gd name="T50" fmla="*/ 722 w 788"/>
                  <a:gd name="T51" fmla="*/ 1012 h 1138"/>
                  <a:gd name="T52" fmla="*/ 762 w 788"/>
                  <a:gd name="T53" fmla="*/ 987 h 1138"/>
                  <a:gd name="T54" fmla="*/ 785 w 788"/>
                  <a:gd name="T55" fmla="*/ 967 h 1138"/>
                  <a:gd name="T56" fmla="*/ 756 w 788"/>
                  <a:gd name="T57" fmla="*/ 915 h 1138"/>
                  <a:gd name="T58" fmla="*/ 687 w 788"/>
                  <a:gd name="T59" fmla="*/ 813 h 1138"/>
                  <a:gd name="T60" fmla="*/ 612 w 788"/>
                  <a:gd name="T61" fmla="*/ 693 h 1138"/>
                  <a:gd name="T62" fmla="*/ 537 w 788"/>
                  <a:gd name="T63" fmla="*/ 561 h 1138"/>
                  <a:gd name="T64" fmla="*/ 467 w 788"/>
                  <a:gd name="T65" fmla="*/ 423 h 1138"/>
                  <a:gd name="T66" fmla="*/ 404 w 788"/>
                  <a:gd name="T67" fmla="*/ 287 h 1138"/>
                  <a:gd name="T68" fmla="*/ 352 w 788"/>
                  <a:gd name="T69" fmla="*/ 161 h 1138"/>
                  <a:gd name="T70" fmla="*/ 318 w 788"/>
                  <a:gd name="T71" fmla="*/ 49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3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48 w 425"/>
                  <a:gd name="T1" fmla="*/ 0 h 936"/>
                  <a:gd name="T2" fmla="*/ 48 w 425"/>
                  <a:gd name="T3" fmla="*/ 2 h 936"/>
                  <a:gd name="T4" fmla="*/ 48 w 425"/>
                  <a:gd name="T5" fmla="*/ 5 h 936"/>
                  <a:gd name="T6" fmla="*/ 47 w 425"/>
                  <a:gd name="T7" fmla="*/ 11 h 936"/>
                  <a:gd name="T8" fmla="*/ 44 w 425"/>
                  <a:gd name="T9" fmla="*/ 19 h 936"/>
                  <a:gd name="T10" fmla="*/ 39 w 425"/>
                  <a:gd name="T11" fmla="*/ 35 h 936"/>
                  <a:gd name="T12" fmla="*/ 32 w 425"/>
                  <a:gd name="T13" fmla="*/ 55 h 936"/>
                  <a:gd name="T14" fmla="*/ 20 w 425"/>
                  <a:gd name="T15" fmla="*/ 82 h 936"/>
                  <a:gd name="T16" fmla="*/ 6 w 425"/>
                  <a:gd name="T17" fmla="*/ 117 h 936"/>
                  <a:gd name="T18" fmla="*/ 0 w 425"/>
                  <a:gd name="T19" fmla="*/ 141 h 936"/>
                  <a:gd name="T20" fmla="*/ 0 w 425"/>
                  <a:gd name="T21" fmla="*/ 177 h 936"/>
                  <a:gd name="T22" fmla="*/ 4 w 425"/>
                  <a:gd name="T23" fmla="*/ 220 h 936"/>
                  <a:gd name="T24" fmla="*/ 13 w 425"/>
                  <a:gd name="T25" fmla="*/ 271 h 936"/>
                  <a:gd name="T26" fmla="*/ 26 w 425"/>
                  <a:gd name="T27" fmla="*/ 325 h 936"/>
                  <a:gd name="T28" fmla="*/ 41 w 425"/>
                  <a:gd name="T29" fmla="*/ 386 h 936"/>
                  <a:gd name="T30" fmla="*/ 58 w 425"/>
                  <a:gd name="T31" fmla="*/ 446 h 936"/>
                  <a:gd name="T32" fmla="*/ 78 w 425"/>
                  <a:gd name="T33" fmla="*/ 509 h 936"/>
                  <a:gd name="T34" fmla="*/ 98 w 425"/>
                  <a:gd name="T35" fmla="*/ 570 h 936"/>
                  <a:gd name="T36" fmla="*/ 119 w 425"/>
                  <a:gd name="T37" fmla="*/ 628 h 936"/>
                  <a:gd name="T38" fmla="*/ 138 w 425"/>
                  <a:gd name="T39" fmla="*/ 683 h 936"/>
                  <a:gd name="T40" fmla="*/ 157 w 425"/>
                  <a:gd name="T41" fmla="*/ 733 h 936"/>
                  <a:gd name="T42" fmla="*/ 174 w 425"/>
                  <a:gd name="T43" fmla="*/ 775 h 936"/>
                  <a:gd name="T44" fmla="*/ 189 w 425"/>
                  <a:gd name="T45" fmla="*/ 808 h 936"/>
                  <a:gd name="T46" fmla="*/ 201 w 425"/>
                  <a:gd name="T47" fmla="*/ 831 h 936"/>
                  <a:gd name="T48" fmla="*/ 210 w 425"/>
                  <a:gd name="T49" fmla="*/ 843 h 936"/>
                  <a:gd name="T50" fmla="*/ 223 w 425"/>
                  <a:gd name="T51" fmla="*/ 853 h 936"/>
                  <a:gd name="T52" fmla="*/ 239 w 425"/>
                  <a:gd name="T53" fmla="*/ 861 h 936"/>
                  <a:gd name="T54" fmla="*/ 258 w 425"/>
                  <a:gd name="T55" fmla="*/ 873 h 936"/>
                  <a:gd name="T56" fmla="*/ 282 w 425"/>
                  <a:gd name="T57" fmla="*/ 883 h 936"/>
                  <a:gd name="T58" fmla="*/ 310 w 425"/>
                  <a:gd name="T59" fmla="*/ 896 h 936"/>
                  <a:gd name="T60" fmla="*/ 342 w 425"/>
                  <a:gd name="T61" fmla="*/ 907 h 936"/>
                  <a:gd name="T62" fmla="*/ 380 w 425"/>
                  <a:gd name="T63" fmla="*/ 922 h 936"/>
                  <a:gd name="T64" fmla="*/ 425 w 425"/>
                  <a:gd name="T65" fmla="*/ 936 h 936"/>
                  <a:gd name="T66" fmla="*/ 396 w 425"/>
                  <a:gd name="T67" fmla="*/ 893 h 936"/>
                  <a:gd name="T68" fmla="*/ 367 w 425"/>
                  <a:gd name="T69" fmla="*/ 843 h 936"/>
                  <a:gd name="T70" fmla="*/ 337 w 425"/>
                  <a:gd name="T71" fmla="*/ 787 h 936"/>
                  <a:gd name="T72" fmla="*/ 308 w 425"/>
                  <a:gd name="T73" fmla="*/ 725 h 936"/>
                  <a:gd name="T74" fmla="*/ 279 w 425"/>
                  <a:gd name="T75" fmla="*/ 660 h 936"/>
                  <a:gd name="T76" fmla="*/ 249 w 425"/>
                  <a:gd name="T77" fmla="*/ 591 h 936"/>
                  <a:gd name="T78" fmla="*/ 220 w 425"/>
                  <a:gd name="T79" fmla="*/ 522 h 936"/>
                  <a:gd name="T80" fmla="*/ 194 w 425"/>
                  <a:gd name="T81" fmla="*/ 450 h 936"/>
                  <a:gd name="T82" fmla="*/ 167 w 425"/>
                  <a:gd name="T83" fmla="*/ 381 h 936"/>
                  <a:gd name="T84" fmla="*/ 144 w 425"/>
                  <a:gd name="T85" fmla="*/ 312 h 936"/>
                  <a:gd name="T86" fmla="*/ 120 w 425"/>
                  <a:gd name="T87" fmla="*/ 248 h 936"/>
                  <a:gd name="T88" fmla="*/ 101 w 425"/>
                  <a:gd name="T89" fmla="*/ 186 h 936"/>
                  <a:gd name="T90" fmla="*/ 83 w 425"/>
                  <a:gd name="T91" fmla="*/ 128 h 936"/>
                  <a:gd name="T92" fmla="*/ 69 w 425"/>
                  <a:gd name="T93" fmla="*/ 78 h 936"/>
                  <a:gd name="T94" fmla="*/ 57 w 425"/>
                  <a:gd name="T95" fmla="*/ 35 h 936"/>
                  <a:gd name="T96" fmla="*/ 48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4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26 w 192"/>
                  <a:gd name="T1" fmla="*/ 11 h 208"/>
                  <a:gd name="T2" fmla="*/ 13 w 192"/>
                  <a:gd name="T3" fmla="*/ 24 h 208"/>
                  <a:gd name="T4" fmla="*/ 4 w 192"/>
                  <a:gd name="T5" fmla="*/ 43 h 208"/>
                  <a:gd name="T6" fmla="*/ 0 w 192"/>
                  <a:gd name="T7" fmla="*/ 67 h 208"/>
                  <a:gd name="T8" fmla="*/ 0 w 192"/>
                  <a:gd name="T9" fmla="*/ 93 h 208"/>
                  <a:gd name="T10" fmla="*/ 3 w 192"/>
                  <a:gd name="T11" fmla="*/ 120 h 208"/>
                  <a:gd name="T12" fmla="*/ 10 w 192"/>
                  <a:gd name="T13" fmla="*/ 148 h 208"/>
                  <a:gd name="T14" fmla="*/ 20 w 192"/>
                  <a:gd name="T15" fmla="*/ 171 h 208"/>
                  <a:gd name="T16" fmla="*/ 35 w 192"/>
                  <a:gd name="T17" fmla="*/ 189 h 208"/>
                  <a:gd name="T18" fmla="*/ 51 w 192"/>
                  <a:gd name="T19" fmla="*/ 201 h 208"/>
                  <a:gd name="T20" fmla="*/ 70 w 192"/>
                  <a:gd name="T21" fmla="*/ 206 h 208"/>
                  <a:gd name="T22" fmla="*/ 91 w 192"/>
                  <a:gd name="T23" fmla="*/ 208 h 208"/>
                  <a:gd name="T24" fmla="*/ 111 w 192"/>
                  <a:gd name="T25" fmla="*/ 204 h 208"/>
                  <a:gd name="T26" fmla="*/ 130 w 192"/>
                  <a:gd name="T27" fmla="*/ 196 h 208"/>
                  <a:gd name="T28" fmla="*/ 148 w 192"/>
                  <a:gd name="T29" fmla="*/ 186 h 208"/>
                  <a:gd name="T30" fmla="*/ 163 w 192"/>
                  <a:gd name="T31" fmla="*/ 176 h 208"/>
                  <a:gd name="T32" fmla="*/ 174 w 192"/>
                  <a:gd name="T33" fmla="*/ 163 h 208"/>
                  <a:gd name="T34" fmla="*/ 189 w 192"/>
                  <a:gd name="T35" fmla="*/ 130 h 208"/>
                  <a:gd name="T36" fmla="*/ 192 w 192"/>
                  <a:gd name="T37" fmla="*/ 89 h 208"/>
                  <a:gd name="T38" fmla="*/ 185 w 192"/>
                  <a:gd name="T39" fmla="*/ 50 h 208"/>
                  <a:gd name="T40" fmla="*/ 166 w 192"/>
                  <a:gd name="T41" fmla="*/ 27 h 208"/>
                  <a:gd name="T42" fmla="*/ 152 w 192"/>
                  <a:gd name="T43" fmla="*/ 21 h 208"/>
                  <a:gd name="T44" fmla="*/ 138 w 192"/>
                  <a:gd name="T45" fmla="*/ 14 h 208"/>
                  <a:gd name="T46" fmla="*/ 122 w 192"/>
                  <a:gd name="T47" fmla="*/ 8 h 208"/>
                  <a:gd name="T48" fmla="*/ 104 w 192"/>
                  <a:gd name="T49" fmla="*/ 2 h 208"/>
                  <a:gd name="T50" fmla="*/ 85 w 192"/>
                  <a:gd name="T51" fmla="*/ 0 h 208"/>
                  <a:gd name="T52" fmla="*/ 66 w 192"/>
                  <a:gd name="T53" fmla="*/ 0 h 208"/>
                  <a:gd name="T54" fmla="*/ 47 w 192"/>
                  <a:gd name="T55" fmla="*/ 2 h 208"/>
                  <a:gd name="T56" fmla="*/ 26 w 192"/>
                  <a:gd name="T57" fmla="*/ 11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5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33 w 247"/>
                  <a:gd name="T1" fmla="*/ 29 h 251"/>
                  <a:gd name="T2" fmla="*/ 21 w 247"/>
                  <a:gd name="T3" fmla="*/ 44 h 251"/>
                  <a:gd name="T4" fmla="*/ 12 w 247"/>
                  <a:gd name="T5" fmla="*/ 60 h 251"/>
                  <a:gd name="T6" fmla="*/ 5 w 247"/>
                  <a:gd name="T7" fmla="*/ 79 h 251"/>
                  <a:gd name="T8" fmla="*/ 0 w 247"/>
                  <a:gd name="T9" fmla="*/ 97 h 251"/>
                  <a:gd name="T10" fmla="*/ 0 w 247"/>
                  <a:gd name="T11" fmla="*/ 116 h 251"/>
                  <a:gd name="T12" fmla="*/ 5 w 247"/>
                  <a:gd name="T13" fmla="*/ 135 h 251"/>
                  <a:gd name="T14" fmla="*/ 12 w 247"/>
                  <a:gd name="T15" fmla="*/ 152 h 251"/>
                  <a:gd name="T16" fmla="*/ 25 w 247"/>
                  <a:gd name="T17" fmla="*/ 169 h 251"/>
                  <a:gd name="T18" fmla="*/ 42 w 247"/>
                  <a:gd name="T19" fmla="*/ 187 h 251"/>
                  <a:gd name="T20" fmla="*/ 58 w 247"/>
                  <a:gd name="T21" fmla="*/ 202 h 251"/>
                  <a:gd name="T22" fmla="*/ 77 w 247"/>
                  <a:gd name="T23" fmla="*/ 220 h 251"/>
                  <a:gd name="T24" fmla="*/ 96 w 247"/>
                  <a:gd name="T25" fmla="*/ 233 h 251"/>
                  <a:gd name="T26" fmla="*/ 114 w 247"/>
                  <a:gd name="T27" fmla="*/ 244 h 251"/>
                  <a:gd name="T28" fmla="*/ 133 w 247"/>
                  <a:gd name="T29" fmla="*/ 251 h 251"/>
                  <a:gd name="T30" fmla="*/ 149 w 247"/>
                  <a:gd name="T31" fmla="*/ 251 h 251"/>
                  <a:gd name="T32" fmla="*/ 165 w 247"/>
                  <a:gd name="T33" fmla="*/ 246 h 251"/>
                  <a:gd name="T34" fmla="*/ 180 w 247"/>
                  <a:gd name="T35" fmla="*/ 237 h 251"/>
                  <a:gd name="T36" fmla="*/ 196 w 247"/>
                  <a:gd name="T37" fmla="*/ 228 h 251"/>
                  <a:gd name="T38" fmla="*/ 209 w 247"/>
                  <a:gd name="T39" fmla="*/ 220 h 251"/>
                  <a:gd name="T40" fmla="*/ 222 w 247"/>
                  <a:gd name="T41" fmla="*/ 212 h 251"/>
                  <a:gd name="T42" fmla="*/ 232 w 247"/>
                  <a:gd name="T43" fmla="*/ 202 h 251"/>
                  <a:gd name="T44" fmla="*/ 240 w 247"/>
                  <a:gd name="T45" fmla="*/ 191 h 251"/>
                  <a:gd name="T46" fmla="*/ 246 w 247"/>
                  <a:gd name="T47" fmla="*/ 178 h 251"/>
                  <a:gd name="T48" fmla="*/ 247 w 247"/>
                  <a:gd name="T49" fmla="*/ 162 h 251"/>
                  <a:gd name="T50" fmla="*/ 244 w 247"/>
                  <a:gd name="T51" fmla="*/ 142 h 251"/>
                  <a:gd name="T52" fmla="*/ 238 w 247"/>
                  <a:gd name="T53" fmla="*/ 120 h 251"/>
                  <a:gd name="T54" fmla="*/ 228 w 247"/>
                  <a:gd name="T55" fmla="*/ 96 h 251"/>
                  <a:gd name="T56" fmla="*/ 215 w 247"/>
                  <a:gd name="T57" fmla="*/ 72 h 251"/>
                  <a:gd name="T58" fmla="*/ 200 w 247"/>
                  <a:gd name="T59" fmla="*/ 50 h 251"/>
                  <a:gd name="T60" fmla="*/ 184 w 247"/>
                  <a:gd name="T61" fmla="*/ 30 h 251"/>
                  <a:gd name="T62" fmla="*/ 165 w 247"/>
                  <a:gd name="T63" fmla="*/ 16 h 251"/>
                  <a:gd name="T64" fmla="*/ 147 w 247"/>
                  <a:gd name="T65" fmla="*/ 7 h 251"/>
                  <a:gd name="T66" fmla="*/ 130 w 247"/>
                  <a:gd name="T67" fmla="*/ 3 h 251"/>
                  <a:gd name="T68" fmla="*/ 112 w 247"/>
                  <a:gd name="T69" fmla="*/ 0 h 251"/>
                  <a:gd name="T70" fmla="*/ 94 w 247"/>
                  <a:gd name="T71" fmla="*/ 1 h 251"/>
                  <a:gd name="T72" fmla="*/ 80 w 247"/>
                  <a:gd name="T73" fmla="*/ 3 h 251"/>
                  <a:gd name="T74" fmla="*/ 65 w 247"/>
                  <a:gd name="T75" fmla="*/ 7 h 251"/>
                  <a:gd name="T76" fmla="*/ 52 w 247"/>
                  <a:gd name="T77" fmla="*/ 13 h 251"/>
                  <a:gd name="T78" fmla="*/ 42 w 247"/>
                  <a:gd name="T79" fmla="*/ 20 h 251"/>
                  <a:gd name="T80" fmla="*/ 33 w 247"/>
                  <a:gd name="T81" fmla="*/ 29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6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15 w 226"/>
                  <a:gd name="T1" fmla="*/ 3 h 240"/>
                  <a:gd name="T2" fmla="*/ 93 w 226"/>
                  <a:gd name="T3" fmla="*/ 0 h 240"/>
                  <a:gd name="T4" fmla="*/ 66 w 226"/>
                  <a:gd name="T5" fmla="*/ 2 h 240"/>
                  <a:gd name="T6" fmla="*/ 43 w 226"/>
                  <a:gd name="T7" fmla="*/ 12 h 240"/>
                  <a:gd name="T8" fmla="*/ 16 w 226"/>
                  <a:gd name="T9" fmla="*/ 37 h 240"/>
                  <a:gd name="T10" fmla="*/ 0 w 226"/>
                  <a:gd name="T11" fmla="*/ 79 h 240"/>
                  <a:gd name="T12" fmla="*/ 2 w 226"/>
                  <a:gd name="T13" fmla="*/ 124 h 240"/>
                  <a:gd name="T14" fmla="*/ 15 w 226"/>
                  <a:gd name="T15" fmla="*/ 168 h 240"/>
                  <a:gd name="T16" fmla="*/ 32 w 226"/>
                  <a:gd name="T17" fmla="*/ 201 h 240"/>
                  <a:gd name="T18" fmla="*/ 56 w 226"/>
                  <a:gd name="T19" fmla="*/ 223 h 240"/>
                  <a:gd name="T20" fmla="*/ 84 w 226"/>
                  <a:gd name="T21" fmla="*/ 237 h 240"/>
                  <a:gd name="T22" fmla="*/ 113 w 226"/>
                  <a:gd name="T23" fmla="*/ 240 h 240"/>
                  <a:gd name="T24" fmla="*/ 151 w 226"/>
                  <a:gd name="T25" fmla="*/ 229 h 240"/>
                  <a:gd name="T26" fmla="*/ 189 w 226"/>
                  <a:gd name="T27" fmla="*/ 204 h 240"/>
                  <a:gd name="T28" fmla="*/ 216 w 226"/>
                  <a:gd name="T29" fmla="*/ 171 h 240"/>
                  <a:gd name="T30" fmla="*/ 226 w 226"/>
                  <a:gd name="T31" fmla="*/ 131 h 240"/>
                  <a:gd name="T32" fmla="*/ 222 w 226"/>
                  <a:gd name="T33" fmla="*/ 104 h 240"/>
                  <a:gd name="T34" fmla="*/ 213 w 226"/>
                  <a:gd name="T35" fmla="*/ 95 h 240"/>
                  <a:gd name="T36" fmla="*/ 201 w 226"/>
                  <a:gd name="T37" fmla="*/ 96 h 240"/>
                  <a:gd name="T38" fmla="*/ 194 w 226"/>
                  <a:gd name="T39" fmla="*/ 105 h 240"/>
                  <a:gd name="T40" fmla="*/ 191 w 226"/>
                  <a:gd name="T41" fmla="*/ 127 h 240"/>
                  <a:gd name="T42" fmla="*/ 182 w 226"/>
                  <a:gd name="T43" fmla="*/ 158 h 240"/>
                  <a:gd name="T44" fmla="*/ 162 w 226"/>
                  <a:gd name="T45" fmla="*/ 183 h 240"/>
                  <a:gd name="T46" fmla="*/ 131 w 226"/>
                  <a:gd name="T47" fmla="*/ 197 h 240"/>
                  <a:gd name="T48" fmla="*/ 90 w 226"/>
                  <a:gd name="T49" fmla="*/ 197 h 240"/>
                  <a:gd name="T50" fmla="*/ 60 w 226"/>
                  <a:gd name="T51" fmla="*/ 177 h 240"/>
                  <a:gd name="T52" fmla="*/ 44 w 226"/>
                  <a:gd name="T53" fmla="*/ 144 h 240"/>
                  <a:gd name="T54" fmla="*/ 34 w 226"/>
                  <a:gd name="T55" fmla="*/ 105 h 240"/>
                  <a:gd name="T56" fmla="*/ 32 w 226"/>
                  <a:gd name="T57" fmla="*/ 76 h 240"/>
                  <a:gd name="T58" fmla="*/ 41 w 226"/>
                  <a:gd name="T59" fmla="*/ 56 h 240"/>
                  <a:gd name="T60" fmla="*/ 54 w 226"/>
                  <a:gd name="T61" fmla="*/ 39 h 240"/>
                  <a:gd name="T62" fmla="*/ 74 w 226"/>
                  <a:gd name="T63" fmla="*/ 26 h 240"/>
                  <a:gd name="T64" fmla="*/ 87 w 226"/>
                  <a:gd name="T65" fmla="*/ 25 h 240"/>
                  <a:gd name="T66" fmla="*/ 106 w 226"/>
                  <a:gd name="T67" fmla="*/ 25 h 240"/>
                  <a:gd name="T68" fmla="*/ 126 w 226"/>
                  <a:gd name="T69" fmla="*/ 25 h 240"/>
                  <a:gd name="T70" fmla="*/ 129 w 226"/>
                  <a:gd name="T71" fmla="*/ 12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7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60 w 279"/>
                  <a:gd name="T1" fmla="*/ 8 h 270"/>
                  <a:gd name="T2" fmla="*/ 34 w 279"/>
                  <a:gd name="T3" fmla="*/ 27 h 270"/>
                  <a:gd name="T4" fmla="*/ 15 w 279"/>
                  <a:gd name="T5" fmla="*/ 50 h 270"/>
                  <a:gd name="T6" fmla="*/ 3 w 279"/>
                  <a:gd name="T7" fmla="*/ 80 h 270"/>
                  <a:gd name="T8" fmla="*/ 0 w 279"/>
                  <a:gd name="T9" fmla="*/ 112 h 270"/>
                  <a:gd name="T10" fmla="*/ 6 w 279"/>
                  <a:gd name="T11" fmla="*/ 145 h 270"/>
                  <a:gd name="T12" fmla="*/ 18 w 279"/>
                  <a:gd name="T13" fmla="*/ 175 h 270"/>
                  <a:gd name="T14" fmla="*/ 37 w 279"/>
                  <a:gd name="T15" fmla="*/ 204 h 270"/>
                  <a:gd name="T16" fmla="*/ 65 w 279"/>
                  <a:gd name="T17" fmla="*/ 231 h 270"/>
                  <a:gd name="T18" fmla="*/ 101 w 279"/>
                  <a:gd name="T19" fmla="*/ 257 h 270"/>
                  <a:gd name="T20" fmla="*/ 142 w 279"/>
                  <a:gd name="T21" fmla="*/ 270 h 270"/>
                  <a:gd name="T22" fmla="*/ 185 w 279"/>
                  <a:gd name="T23" fmla="*/ 263 h 270"/>
                  <a:gd name="T24" fmla="*/ 219 w 279"/>
                  <a:gd name="T25" fmla="*/ 240 h 270"/>
                  <a:gd name="T26" fmla="*/ 244 w 279"/>
                  <a:gd name="T27" fmla="*/ 215 h 270"/>
                  <a:gd name="T28" fmla="*/ 263 w 279"/>
                  <a:gd name="T29" fmla="*/ 188 h 270"/>
                  <a:gd name="T30" fmla="*/ 276 w 279"/>
                  <a:gd name="T31" fmla="*/ 158 h 270"/>
                  <a:gd name="T32" fmla="*/ 279 w 279"/>
                  <a:gd name="T33" fmla="*/ 133 h 270"/>
                  <a:gd name="T34" fmla="*/ 273 w 279"/>
                  <a:gd name="T35" fmla="*/ 120 h 270"/>
                  <a:gd name="T36" fmla="*/ 258 w 279"/>
                  <a:gd name="T37" fmla="*/ 116 h 270"/>
                  <a:gd name="T38" fmla="*/ 245 w 279"/>
                  <a:gd name="T39" fmla="*/ 122 h 270"/>
                  <a:gd name="T40" fmla="*/ 241 w 279"/>
                  <a:gd name="T41" fmla="*/ 132 h 270"/>
                  <a:gd name="T42" fmla="*/ 235 w 279"/>
                  <a:gd name="T43" fmla="*/ 151 h 270"/>
                  <a:gd name="T44" fmla="*/ 220 w 279"/>
                  <a:gd name="T45" fmla="*/ 176 h 270"/>
                  <a:gd name="T46" fmla="*/ 198 w 279"/>
                  <a:gd name="T47" fmla="*/ 201 h 270"/>
                  <a:gd name="T48" fmla="*/ 154 w 279"/>
                  <a:gd name="T49" fmla="*/ 211 h 270"/>
                  <a:gd name="T50" fmla="*/ 100 w 279"/>
                  <a:gd name="T51" fmla="*/ 197 h 270"/>
                  <a:gd name="T52" fmla="*/ 59 w 279"/>
                  <a:gd name="T53" fmla="*/ 162 h 270"/>
                  <a:gd name="T54" fmla="*/ 40 w 279"/>
                  <a:gd name="T55" fmla="*/ 113 h 270"/>
                  <a:gd name="T56" fmla="*/ 44 w 279"/>
                  <a:gd name="T57" fmla="*/ 73 h 270"/>
                  <a:gd name="T58" fmla="*/ 60 w 279"/>
                  <a:gd name="T59" fmla="*/ 50 h 270"/>
                  <a:gd name="T60" fmla="*/ 81 w 279"/>
                  <a:gd name="T61" fmla="*/ 30 h 270"/>
                  <a:gd name="T62" fmla="*/ 103 w 279"/>
                  <a:gd name="T63" fmla="*/ 16 h 270"/>
                  <a:gd name="T64" fmla="*/ 109 w 279"/>
                  <a:gd name="T65" fmla="*/ 4 h 270"/>
                  <a:gd name="T66" fmla="*/ 88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8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7 w 72"/>
                  <a:gd name="T1" fmla="*/ 65 h 75"/>
                  <a:gd name="T2" fmla="*/ 15 w 72"/>
                  <a:gd name="T3" fmla="*/ 72 h 75"/>
                  <a:gd name="T4" fmla="*/ 25 w 72"/>
                  <a:gd name="T5" fmla="*/ 75 h 75"/>
                  <a:gd name="T6" fmla="*/ 32 w 72"/>
                  <a:gd name="T7" fmla="*/ 75 h 75"/>
                  <a:gd name="T8" fmla="*/ 37 w 72"/>
                  <a:gd name="T9" fmla="*/ 73 h 75"/>
                  <a:gd name="T10" fmla="*/ 39 w 72"/>
                  <a:gd name="T11" fmla="*/ 72 h 75"/>
                  <a:gd name="T12" fmla="*/ 47 w 72"/>
                  <a:gd name="T13" fmla="*/ 71 h 75"/>
                  <a:gd name="T14" fmla="*/ 56 w 72"/>
                  <a:gd name="T15" fmla="*/ 66 h 75"/>
                  <a:gd name="T16" fmla="*/ 64 w 72"/>
                  <a:gd name="T17" fmla="*/ 60 h 75"/>
                  <a:gd name="T18" fmla="*/ 69 w 72"/>
                  <a:gd name="T19" fmla="*/ 56 h 75"/>
                  <a:gd name="T20" fmla="*/ 72 w 72"/>
                  <a:gd name="T21" fmla="*/ 52 h 75"/>
                  <a:gd name="T22" fmla="*/ 72 w 72"/>
                  <a:gd name="T23" fmla="*/ 49 h 75"/>
                  <a:gd name="T24" fmla="*/ 70 w 72"/>
                  <a:gd name="T25" fmla="*/ 45 h 75"/>
                  <a:gd name="T26" fmla="*/ 67 w 72"/>
                  <a:gd name="T27" fmla="*/ 40 h 75"/>
                  <a:gd name="T28" fmla="*/ 63 w 72"/>
                  <a:gd name="T29" fmla="*/ 39 h 75"/>
                  <a:gd name="T30" fmla="*/ 59 w 72"/>
                  <a:gd name="T31" fmla="*/ 38 h 75"/>
                  <a:gd name="T32" fmla="*/ 54 w 72"/>
                  <a:gd name="T33" fmla="*/ 39 h 75"/>
                  <a:gd name="T34" fmla="*/ 48 w 72"/>
                  <a:gd name="T35" fmla="*/ 42 h 75"/>
                  <a:gd name="T36" fmla="*/ 39 w 72"/>
                  <a:gd name="T37" fmla="*/ 46 h 75"/>
                  <a:gd name="T38" fmla="*/ 32 w 72"/>
                  <a:gd name="T39" fmla="*/ 50 h 75"/>
                  <a:gd name="T40" fmla="*/ 29 w 72"/>
                  <a:gd name="T41" fmla="*/ 52 h 75"/>
                  <a:gd name="T42" fmla="*/ 26 w 72"/>
                  <a:gd name="T43" fmla="*/ 43 h 75"/>
                  <a:gd name="T44" fmla="*/ 20 w 72"/>
                  <a:gd name="T45" fmla="*/ 25 h 75"/>
                  <a:gd name="T46" fmla="*/ 12 w 72"/>
                  <a:gd name="T47" fmla="*/ 7 h 75"/>
                  <a:gd name="T48" fmla="*/ 1 w 72"/>
                  <a:gd name="T49" fmla="*/ 0 h 75"/>
                  <a:gd name="T50" fmla="*/ 0 w 72"/>
                  <a:gd name="T51" fmla="*/ 17 h 75"/>
                  <a:gd name="T52" fmla="*/ 3 w 72"/>
                  <a:gd name="T53" fmla="*/ 39 h 75"/>
                  <a:gd name="T54" fmla="*/ 6 w 72"/>
                  <a:gd name="T55" fmla="*/ 58 h 75"/>
                  <a:gd name="T56" fmla="*/ 7 w 72"/>
                  <a:gd name="T57" fmla="*/ 65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89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15 w 70"/>
                  <a:gd name="T1" fmla="*/ 53 h 59"/>
                  <a:gd name="T2" fmla="*/ 16 w 70"/>
                  <a:gd name="T3" fmla="*/ 55 h 59"/>
                  <a:gd name="T4" fmla="*/ 20 w 70"/>
                  <a:gd name="T5" fmla="*/ 57 h 59"/>
                  <a:gd name="T6" fmla="*/ 25 w 70"/>
                  <a:gd name="T7" fmla="*/ 59 h 59"/>
                  <a:gd name="T8" fmla="*/ 26 w 70"/>
                  <a:gd name="T9" fmla="*/ 59 h 59"/>
                  <a:gd name="T10" fmla="*/ 35 w 70"/>
                  <a:gd name="T11" fmla="*/ 59 h 59"/>
                  <a:gd name="T12" fmla="*/ 45 w 70"/>
                  <a:gd name="T13" fmla="*/ 56 h 59"/>
                  <a:gd name="T14" fmla="*/ 54 w 70"/>
                  <a:gd name="T15" fmla="*/ 55 h 59"/>
                  <a:gd name="T16" fmla="*/ 63 w 70"/>
                  <a:gd name="T17" fmla="*/ 50 h 59"/>
                  <a:gd name="T18" fmla="*/ 66 w 70"/>
                  <a:gd name="T19" fmla="*/ 47 h 59"/>
                  <a:gd name="T20" fmla="*/ 69 w 70"/>
                  <a:gd name="T21" fmla="*/ 44 h 59"/>
                  <a:gd name="T22" fmla="*/ 70 w 70"/>
                  <a:gd name="T23" fmla="*/ 40 h 59"/>
                  <a:gd name="T24" fmla="*/ 69 w 70"/>
                  <a:gd name="T25" fmla="*/ 37 h 59"/>
                  <a:gd name="T26" fmla="*/ 56 w 70"/>
                  <a:gd name="T27" fmla="*/ 32 h 59"/>
                  <a:gd name="T28" fmla="*/ 42 w 70"/>
                  <a:gd name="T29" fmla="*/ 33 h 59"/>
                  <a:gd name="T30" fmla="*/ 32 w 70"/>
                  <a:gd name="T31" fmla="*/ 37 h 59"/>
                  <a:gd name="T32" fmla="*/ 28 w 70"/>
                  <a:gd name="T33" fmla="*/ 40 h 59"/>
                  <a:gd name="T34" fmla="*/ 20 w 70"/>
                  <a:gd name="T35" fmla="*/ 30 h 59"/>
                  <a:gd name="T36" fmla="*/ 16 w 70"/>
                  <a:gd name="T37" fmla="*/ 14 h 59"/>
                  <a:gd name="T38" fmla="*/ 10 w 70"/>
                  <a:gd name="T39" fmla="*/ 3 h 59"/>
                  <a:gd name="T40" fmla="*/ 3 w 70"/>
                  <a:gd name="T41" fmla="*/ 0 h 59"/>
                  <a:gd name="T42" fmla="*/ 0 w 70"/>
                  <a:gd name="T43" fmla="*/ 19 h 59"/>
                  <a:gd name="T44" fmla="*/ 4 w 70"/>
                  <a:gd name="T45" fmla="*/ 36 h 59"/>
                  <a:gd name="T46" fmla="*/ 12 w 70"/>
                  <a:gd name="T47" fmla="*/ 49 h 59"/>
                  <a:gd name="T48" fmla="*/ 15 w 70"/>
                  <a:gd name="T49" fmla="*/ 53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0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4 w 65"/>
                  <a:gd name="T1" fmla="*/ 46 h 60"/>
                  <a:gd name="T2" fmla="*/ 9 w 65"/>
                  <a:gd name="T3" fmla="*/ 56 h 60"/>
                  <a:gd name="T4" fmla="*/ 21 w 65"/>
                  <a:gd name="T5" fmla="*/ 60 h 60"/>
                  <a:gd name="T6" fmla="*/ 31 w 65"/>
                  <a:gd name="T7" fmla="*/ 60 h 60"/>
                  <a:gd name="T8" fmla="*/ 35 w 65"/>
                  <a:gd name="T9" fmla="*/ 60 h 60"/>
                  <a:gd name="T10" fmla="*/ 44 w 65"/>
                  <a:gd name="T11" fmla="*/ 57 h 60"/>
                  <a:gd name="T12" fmla="*/ 54 w 65"/>
                  <a:gd name="T13" fmla="*/ 51 h 60"/>
                  <a:gd name="T14" fmla="*/ 62 w 65"/>
                  <a:gd name="T15" fmla="*/ 46 h 60"/>
                  <a:gd name="T16" fmla="*/ 65 w 65"/>
                  <a:gd name="T17" fmla="*/ 40 h 60"/>
                  <a:gd name="T18" fmla="*/ 63 w 65"/>
                  <a:gd name="T19" fmla="*/ 36 h 60"/>
                  <a:gd name="T20" fmla="*/ 60 w 65"/>
                  <a:gd name="T21" fmla="*/ 34 h 60"/>
                  <a:gd name="T22" fmla="*/ 56 w 65"/>
                  <a:gd name="T23" fmla="*/ 33 h 60"/>
                  <a:gd name="T24" fmla="*/ 51 w 65"/>
                  <a:gd name="T25" fmla="*/ 33 h 60"/>
                  <a:gd name="T26" fmla="*/ 26 w 65"/>
                  <a:gd name="T27" fmla="*/ 37 h 60"/>
                  <a:gd name="T28" fmla="*/ 24 w 65"/>
                  <a:gd name="T29" fmla="*/ 30 h 60"/>
                  <a:gd name="T30" fmla="*/ 18 w 65"/>
                  <a:gd name="T31" fmla="*/ 15 h 60"/>
                  <a:gd name="T32" fmla="*/ 9 w 65"/>
                  <a:gd name="T33" fmla="*/ 2 h 60"/>
                  <a:gd name="T34" fmla="*/ 0 w 65"/>
                  <a:gd name="T35" fmla="*/ 0 h 60"/>
                  <a:gd name="T36" fmla="*/ 0 w 65"/>
                  <a:gd name="T37" fmla="*/ 14 h 60"/>
                  <a:gd name="T38" fmla="*/ 2 w 65"/>
                  <a:gd name="T39" fmla="*/ 30 h 60"/>
                  <a:gd name="T40" fmla="*/ 3 w 65"/>
                  <a:gd name="T41" fmla="*/ 41 h 60"/>
                  <a:gd name="T42" fmla="*/ 4 w 65"/>
                  <a:gd name="T43" fmla="*/ 46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1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9 w 69"/>
                  <a:gd name="T1" fmla="*/ 46 h 47"/>
                  <a:gd name="T2" fmla="*/ 12 w 69"/>
                  <a:gd name="T3" fmla="*/ 47 h 47"/>
                  <a:gd name="T4" fmla="*/ 16 w 69"/>
                  <a:gd name="T5" fmla="*/ 47 h 47"/>
                  <a:gd name="T6" fmla="*/ 22 w 69"/>
                  <a:gd name="T7" fmla="*/ 47 h 47"/>
                  <a:gd name="T8" fmla="*/ 23 w 69"/>
                  <a:gd name="T9" fmla="*/ 47 h 47"/>
                  <a:gd name="T10" fmla="*/ 31 w 69"/>
                  <a:gd name="T11" fmla="*/ 46 h 47"/>
                  <a:gd name="T12" fmla="*/ 40 w 69"/>
                  <a:gd name="T13" fmla="*/ 45 h 47"/>
                  <a:gd name="T14" fmla="*/ 48 w 69"/>
                  <a:gd name="T15" fmla="*/ 42 h 47"/>
                  <a:gd name="T16" fmla="*/ 56 w 69"/>
                  <a:gd name="T17" fmla="*/ 37 h 47"/>
                  <a:gd name="T18" fmla="*/ 63 w 69"/>
                  <a:gd name="T19" fmla="*/ 34 h 47"/>
                  <a:gd name="T20" fmla="*/ 67 w 69"/>
                  <a:gd name="T21" fmla="*/ 30 h 47"/>
                  <a:gd name="T22" fmla="*/ 69 w 69"/>
                  <a:gd name="T23" fmla="*/ 26 h 47"/>
                  <a:gd name="T24" fmla="*/ 66 w 69"/>
                  <a:gd name="T25" fmla="*/ 20 h 47"/>
                  <a:gd name="T26" fmla="*/ 62 w 69"/>
                  <a:gd name="T27" fmla="*/ 17 h 47"/>
                  <a:gd name="T28" fmla="*/ 56 w 69"/>
                  <a:gd name="T29" fmla="*/ 17 h 47"/>
                  <a:gd name="T30" fmla="*/ 48 w 69"/>
                  <a:gd name="T31" fmla="*/ 17 h 47"/>
                  <a:gd name="T32" fmla="*/ 40 w 69"/>
                  <a:gd name="T33" fmla="*/ 19 h 47"/>
                  <a:gd name="T34" fmla="*/ 32 w 69"/>
                  <a:gd name="T35" fmla="*/ 22 h 47"/>
                  <a:gd name="T36" fmla="*/ 26 w 69"/>
                  <a:gd name="T37" fmla="*/ 23 h 47"/>
                  <a:gd name="T38" fmla="*/ 22 w 69"/>
                  <a:gd name="T39" fmla="*/ 26 h 47"/>
                  <a:gd name="T40" fmla="*/ 20 w 69"/>
                  <a:gd name="T41" fmla="*/ 26 h 47"/>
                  <a:gd name="T42" fmla="*/ 19 w 69"/>
                  <a:gd name="T43" fmla="*/ 22 h 47"/>
                  <a:gd name="T44" fmla="*/ 16 w 69"/>
                  <a:gd name="T45" fmla="*/ 14 h 47"/>
                  <a:gd name="T46" fmla="*/ 12 w 69"/>
                  <a:gd name="T47" fmla="*/ 7 h 47"/>
                  <a:gd name="T48" fmla="*/ 10 w 69"/>
                  <a:gd name="T49" fmla="*/ 4 h 47"/>
                  <a:gd name="T50" fmla="*/ 7 w 69"/>
                  <a:gd name="T51" fmla="*/ 1 h 47"/>
                  <a:gd name="T52" fmla="*/ 6 w 69"/>
                  <a:gd name="T53" fmla="*/ 0 h 47"/>
                  <a:gd name="T54" fmla="*/ 3 w 69"/>
                  <a:gd name="T55" fmla="*/ 0 h 47"/>
                  <a:gd name="T56" fmla="*/ 0 w 69"/>
                  <a:gd name="T57" fmla="*/ 3 h 47"/>
                  <a:gd name="T58" fmla="*/ 0 w 69"/>
                  <a:gd name="T59" fmla="*/ 11 h 47"/>
                  <a:gd name="T60" fmla="*/ 3 w 69"/>
                  <a:gd name="T61" fmla="*/ 26 h 47"/>
                  <a:gd name="T62" fmla="*/ 7 w 69"/>
                  <a:gd name="T63" fmla="*/ 40 h 47"/>
                  <a:gd name="T64" fmla="*/ 9 w 69"/>
                  <a:gd name="T65" fmla="*/ 46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2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3 w 60"/>
                  <a:gd name="T1" fmla="*/ 52 h 58"/>
                  <a:gd name="T2" fmla="*/ 20 w 60"/>
                  <a:gd name="T3" fmla="*/ 55 h 58"/>
                  <a:gd name="T4" fmla="*/ 32 w 60"/>
                  <a:gd name="T5" fmla="*/ 58 h 58"/>
                  <a:gd name="T6" fmla="*/ 45 w 60"/>
                  <a:gd name="T7" fmla="*/ 56 h 58"/>
                  <a:gd name="T8" fmla="*/ 55 w 60"/>
                  <a:gd name="T9" fmla="*/ 50 h 58"/>
                  <a:gd name="T10" fmla="*/ 58 w 60"/>
                  <a:gd name="T11" fmla="*/ 49 h 58"/>
                  <a:gd name="T12" fmla="*/ 60 w 60"/>
                  <a:gd name="T13" fmla="*/ 46 h 58"/>
                  <a:gd name="T14" fmla="*/ 60 w 60"/>
                  <a:gd name="T15" fmla="*/ 42 h 58"/>
                  <a:gd name="T16" fmla="*/ 60 w 60"/>
                  <a:gd name="T17" fmla="*/ 39 h 58"/>
                  <a:gd name="T18" fmla="*/ 58 w 60"/>
                  <a:gd name="T19" fmla="*/ 36 h 58"/>
                  <a:gd name="T20" fmla="*/ 54 w 60"/>
                  <a:gd name="T21" fmla="*/ 33 h 58"/>
                  <a:gd name="T22" fmla="*/ 49 w 60"/>
                  <a:gd name="T23" fmla="*/ 32 h 58"/>
                  <a:gd name="T24" fmla="*/ 45 w 60"/>
                  <a:gd name="T25" fmla="*/ 32 h 58"/>
                  <a:gd name="T26" fmla="*/ 36 w 60"/>
                  <a:gd name="T27" fmla="*/ 35 h 58"/>
                  <a:gd name="T28" fmla="*/ 27 w 60"/>
                  <a:gd name="T29" fmla="*/ 36 h 58"/>
                  <a:gd name="T30" fmla="*/ 20 w 60"/>
                  <a:gd name="T31" fmla="*/ 35 h 58"/>
                  <a:gd name="T32" fmla="*/ 17 w 60"/>
                  <a:gd name="T33" fmla="*/ 35 h 58"/>
                  <a:gd name="T34" fmla="*/ 17 w 60"/>
                  <a:gd name="T35" fmla="*/ 29 h 58"/>
                  <a:gd name="T36" fmla="*/ 17 w 60"/>
                  <a:gd name="T37" fmla="*/ 16 h 58"/>
                  <a:gd name="T38" fmla="*/ 14 w 60"/>
                  <a:gd name="T39" fmla="*/ 3 h 58"/>
                  <a:gd name="T40" fmla="*/ 5 w 60"/>
                  <a:gd name="T41" fmla="*/ 0 h 58"/>
                  <a:gd name="T42" fmla="*/ 1 w 60"/>
                  <a:gd name="T43" fmla="*/ 12 h 58"/>
                  <a:gd name="T44" fmla="*/ 0 w 60"/>
                  <a:gd name="T45" fmla="*/ 26 h 58"/>
                  <a:gd name="T46" fmla="*/ 3 w 60"/>
                  <a:gd name="T47" fmla="*/ 40 h 58"/>
                  <a:gd name="T48" fmla="*/ 13 w 60"/>
                  <a:gd name="T49" fmla="*/ 52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3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19 w 59"/>
                  <a:gd name="T1" fmla="*/ 52 h 55"/>
                  <a:gd name="T2" fmla="*/ 31 w 59"/>
                  <a:gd name="T3" fmla="*/ 55 h 55"/>
                  <a:gd name="T4" fmla="*/ 43 w 59"/>
                  <a:gd name="T5" fmla="*/ 54 h 55"/>
                  <a:gd name="T6" fmla="*/ 53 w 59"/>
                  <a:gd name="T7" fmla="*/ 46 h 55"/>
                  <a:gd name="T8" fmla="*/ 59 w 59"/>
                  <a:gd name="T9" fmla="*/ 35 h 55"/>
                  <a:gd name="T10" fmla="*/ 57 w 59"/>
                  <a:gd name="T11" fmla="*/ 31 h 55"/>
                  <a:gd name="T12" fmla="*/ 54 w 59"/>
                  <a:gd name="T13" fmla="*/ 29 h 55"/>
                  <a:gd name="T14" fmla="*/ 49 w 59"/>
                  <a:gd name="T15" fmla="*/ 28 h 55"/>
                  <a:gd name="T16" fmla="*/ 44 w 59"/>
                  <a:gd name="T17" fmla="*/ 29 h 55"/>
                  <a:gd name="T18" fmla="*/ 41 w 59"/>
                  <a:gd name="T19" fmla="*/ 32 h 55"/>
                  <a:gd name="T20" fmla="*/ 38 w 59"/>
                  <a:gd name="T21" fmla="*/ 35 h 55"/>
                  <a:gd name="T22" fmla="*/ 34 w 59"/>
                  <a:gd name="T23" fmla="*/ 36 h 55"/>
                  <a:gd name="T24" fmla="*/ 31 w 59"/>
                  <a:gd name="T25" fmla="*/ 39 h 55"/>
                  <a:gd name="T26" fmla="*/ 28 w 59"/>
                  <a:gd name="T27" fmla="*/ 32 h 55"/>
                  <a:gd name="T28" fmla="*/ 21 w 59"/>
                  <a:gd name="T29" fmla="*/ 18 h 55"/>
                  <a:gd name="T30" fmla="*/ 10 w 59"/>
                  <a:gd name="T31" fmla="*/ 5 h 55"/>
                  <a:gd name="T32" fmla="*/ 0 w 59"/>
                  <a:gd name="T33" fmla="*/ 0 h 55"/>
                  <a:gd name="T34" fmla="*/ 2 w 59"/>
                  <a:gd name="T35" fmla="*/ 18 h 55"/>
                  <a:gd name="T36" fmla="*/ 9 w 59"/>
                  <a:gd name="T37" fmla="*/ 35 h 55"/>
                  <a:gd name="T38" fmla="*/ 16 w 59"/>
                  <a:gd name="T39" fmla="*/ 46 h 55"/>
                  <a:gd name="T40" fmla="*/ 19 w 59"/>
                  <a:gd name="T41" fmla="*/ 52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4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32 w 82"/>
                  <a:gd name="T1" fmla="*/ 75 h 76"/>
                  <a:gd name="T2" fmla="*/ 38 w 82"/>
                  <a:gd name="T3" fmla="*/ 76 h 76"/>
                  <a:gd name="T4" fmla="*/ 44 w 82"/>
                  <a:gd name="T5" fmla="*/ 76 h 76"/>
                  <a:gd name="T6" fmla="*/ 50 w 82"/>
                  <a:gd name="T7" fmla="*/ 76 h 76"/>
                  <a:gd name="T8" fmla="*/ 57 w 82"/>
                  <a:gd name="T9" fmla="*/ 75 h 76"/>
                  <a:gd name="T10" fmla="*/ 61 w 82"/>
                  <a:gd name="T11" fmla="*/ 72 h 76"/>
                  <a:gd name="T12" fmla="*/ 67 w 82"/>
                  <a:gd name="T13" fmla="*/ 67 h 76"/>
                  <a:gd name="T14" fmla="*/ 72 w 82"/>
                  <a:gd name="T15" fmla="*/ 64 h 76"/>
                  <a:gd name="T16" fmla="*/ 76 w 82"/>
                  <a:gd name="T17" fmla="*/ 59 h 76"/>
                  <a:gd name="T18" fmla="*/ 80 w 82"/>
                  <a:gd name="T19" fmla="*/ 56 h 76"/>
                  <a:gd name="T20" fmla="*/ 82 w 82"/>
                  <a:gd name="T21" fmla="*/ 52 h 76"/>
                  <a:gd name="T22" fmla="*/ 82 w 82"/>
                  <a:gd name="T23" fmla="*/ 47 h 76"/>
                  <a:gd name="T24" fmla="*/ 79 w 82"/>
                  <a:gd name="T25" fmla="*/ 43 h 76"/>
                  <a:gd name="T26" fmla="*/ 70 w 82"/>
                  <a:gd name="T27" fmla="*/ 39 h 76"/>
                  <a:gd name="T28" fmla="*/ 63 w 82"/>
                  <a:gd name="T29" fmla="*/ 37 h 76"/>
                  <a:gd name="T30" fmla="*/ 54 w 82"/>
                  <a:gd name="T31" fmla="*/ 39 h 76"/>
                  <a:gd name="T32" fmla="*/ 47 w 82"/>
                  <a:gd name="T33" fmla="*/ 41 h 76"/>
                  <a:gd name="T34" fmla="*/ 39 w 82"/>
                  <a:gd name="T35" fmla="*/ 44 h 76"/>
                  <a:gd name="T36" fmla="*/ 35 w 82"/>
                  <a:gd name="T37" fmla="*/ 49 h 76"/>
                  <a:gd name="T38" fmla="*/ 32 w 82"/>
                  <a:gd name="T39" fmla="*/ 50 h 76"/>
                  <a:gd name="T40" fmla="*/ 30 w 82"/>
                  <a:gd name="T41" fmla="*/ 52 h 76"/>
                  <a:gd name="T42" fmla="*/ 29 w 82"/>
                  <a:gd name="T43" fmla="*/ 43 h 76"/>
                  <a:gd name="T44" fmla="*/ 23 w 82"/>
                  <a:gd name="T45" fmla="*/ 23 h 76"/>
                  <a:gd name="T46" fmla="*/ 14 w 82"/>
                  <a:gd name="T47" fmla="*/ 6 h 76"/>
                  <a:gd name="T48" fmla="*/ 4 w 82"/>
                  <a:gd name="T49" fmla="*/ 0 h 76"/>
                  <a:gd name="T50" fmla="*/ 0 w 82"/>
                  <a:gd name="T51" fmla="*/ 17 h 76"/>
                  <a:gd name="T52" fmla="*/ 0 w 82"/>
                  <a:gd name="T53" fmla="*/ 31 h 76"/>
                  <a:gd name="T54" fmla="*/ 4 w 82"/>
                  <a:gd name="T55" fmla="*/ 44 h 76"/>
                  <a:gd name="T56" fmla="*/ 11 w 82"/>
                  <a:gd name="T57" fmla="*/ 54 h 76"/>
                  <a:gd name="T58" fmla="*/ 19 w 82"/>
                  <a:gd name="T59" fmla="*/ 63 h 76"/>
                  <a:gd name="T60" fmla="*/ 25 w 82"/>
                  <a:gd name="T61" fmla="*/ 70 h 76"/>
                  <a:gd name="T62" fmla="*/ 30 w 82"/>
                  <a:gd name="T63" fmla="*/ 73 h 76"/>
                  <a:gd name="T64" fmla="*/ 32 w 82"/>
                  <a:gd name="T65" fmla="*/ 75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5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2 w 75"/>
                  <a:gd name="T1" fmla="*/ 53 h 66"/>
                  <a:gd name="T2" fmla="*/ 15 w 75"/>
                  <a:gd name="T3" fmla="*/ 56 h 66"/>
                  <a:gd name="T4" fmla="*/ 19 w 75"/>
                  <a:gd name="T5" fmla="*/ 60 h 66"/>
                  <a:gd name="T6" fmla="*/ 25 w 75"/>
                  <a:gd name="T7" fmla="*/ 62 h 66"/>
                  <a:gd name="T8" fmla="*/ 27 w 75"/>
                  <a:gd name="T9" fmla="*/ 63 h 66"/>
                  <a:gd name="T10" fmla="*/ 32 w 75"/>
                  <a:gd name="T11" fmla="*/ 65 h 66"/>
                  <a:gd name="T12" fmla="*/ 40 w 75"/>
                  <a:gd name="T13" fmla="*/ 65 h 66"/>
                  <a:gd name="T14" fmla="*/ 49 w 75"/>
                  <a:gd name="T15" fmla="*/ 66 h 66"/>
                  <a:gd name="T16" fmla="*/ 57 w 75"/>
                  <a:gd name="T17" fmla="*/ 65 h 66"/>
                  <a:gd name="T18" fmla="*/ 65 w 75"/>
                  <a:gd name="T19" fmla="*/ 63 h 66"/>
                  <a:gd name="T20" fmla="*/ 71 w 75"/>
                  <a:gd name="T21" fmla="*/ 60 h 66"/>
                  <a:gd name="T22" fmla="*/ 75 w 75"/>
                  <a:gd name="T23" fmla="*/ 55 h 66"/>
                  <a:gd name="T24" fmla="*/ 75 w 75"/>
                  <a:gd name="T25" fmla="*/ 46 h 66"/>
                  <a:gd name="T26" fmla="*/ 72 w 75"/>
                  <a:gd name="T27" fmla="*/ 39 h 66"/>
                  <a:gd name="T28" fmla="*/ 66 w 75"/>
                  <a:gd name="T29" fmla="*/ 35 h 66"/>
                  <a:gd name="T30" fmla="*/ 59 w 75"/>
                  <a:gd name="T31" fmla="*/ 33 h 66"/>
                  <a:gd name="T32" fmla="*/ 50 w 75"/>
                  <a:gd name="T33" fmla="*/ 33 h 66"/>
                  <a:gd name="T34" fmla="*/ 41 w 75"/>
                  <a:gd name="T35" fmla="*/ 35 h 66"/>
                  <a:gd name="T36" fmla="*/ 34 w 75"/>
                  <a:gd name="T37" fmla="*/ 36 h 66"/>
                  <a:gd name="T38" fmla="*/ 28 w 75"/>
                  <a:gd name="T39" fmla="*/ 39 h 66"/>
                  <a:gd name="T40" fmla="*/ 27 w 75"/>
                  <a:gd name="T41" fmla="*/ 39 h 66"/>
                  <a:gd name="T42" fmla="*/ 25 w 75"/>
                  <a:gd name="T43" fmla="*/ 32 h 66"/>
                  <a:gd name="T44" fmla="*/ 19 w 75"/>
                  <a:gd name="T45" fmla="*/ 16 h 66"/>
                  <a:gd name="T46" fmla="*/ 10 w 75"/>
                  <a:gd name="T47" fmla="*/ 3 h 66"/>
                  <a:gd name="T48" fmla="*/ 0 w 75"/>
                  <a:gd name="T49" fmla="*/ 0 h 66"/>
                  <a:gd name="T50" fmla="*/ 0 w 75"/>
                  <a:gd name="T51" fmla="*/ 22 h 66"/>
                  <a:gd name="T52" fmla="*/ 5 w 75"/>
                  <a:gd name="T53" fmla="*/ 39 h 66"/>
                  <a:gd name="T54" fmla="*/ 9 w 75"/>
                  <a:gd name="T55" fmla="*/ 49 h 66"/>
                  <a:gd name="T56" fmla="*/ 12 w 75"/>
                  <a:gd name="T57" fmla="*/ 53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6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3 w 75"/>
                  <a:gd name="T1" fmla="*/ 41 h 63"/>
                  <a:gd name="T2" fmla="*/ 4 w 75"/>
                  <a:gd name="T3" fmla="*/ 46 h 63"/>
                  <a:gd name="T4" fmla="*/ 10 w 75"/>
                  <a:gd name="T5" fmla="*/ 50 h 63"/>
                  <a:gd name="T6" fmla="*/ 14 w 75"/>
                  <a:gd name="T7" fmla="*/ 56 h 63"/>
                  <a:gd name="T8" fmla="*/ 16 w 75"/>
                  <a:gd name="T9" fmla="*/ 57 h 63"/>
                  <a:gd name="T10" fmla="*/ 23 w 75"/>
                  <a:gd name="T11" fmla="*/ 60 h 63"/>
                  <a:gd name="T12" fmla="*/ 32 w 75"/>
                  <a:gd name="T13" fmla="*/ 63 h 63"/>
                  <a:gd name="T14" fmla="*/ 42 w 75"/>
                  <a:gd name="T15" fmla="*/ 63 h 63"/>
                  <a:gd name="T16" fmla="*/ 54 w 75"/>
                  <a:gd name="T17" fmla="*/ 61 h 63"/>
                  <a:gd name="T18" fmla="*/ 64 w 75"/>
                  <a:gd name="T19" fmla="*/ 58 h 63"/>
                  <a:gd name="T20" fmla="*/ 72 w 75"/>
                  <a:gd name="T21" fmla="*/ 54 h 63"/>
                  <a:gd name="T22" fmla="*/ 75 w 75"/>
                  <a:gd name="T23" fmla="*/ 47 h 63"/>
                  <a:gd name="T24" fmla="*/ 73 w 75"/>
                  <a:gd name="T25" fmla="*/ 40 h 63"/>
                  <a:gd name="T26" fmla="*/ 67 w 75"/>
                  <a:gd name="T27" fmla="*/ 34 h 63"/>
                  <a:gd name="T28" fmla="*/ 60 w 75"/>
                  <a:gd name="T29" fmla="*/ 30 h 63"/>
                  <a:gd name="T30" fmla="*/ 53 w 75"/>
                  <a:gd name="T31" fmla="*/ 28 h 63"/>
                  <a:gd name="T32" fmla="*/ 45 w 75"/>
                  <a:gd name="T33" fmla="*/ 30 h 63"/>
                  <a:gd name="T34" fmla="*/ 36 w 75"/>
                  <a:gd name="T35" fmla="*/ 31 h 63"/>
                  <a:gd name="T36" fmla="*/ 31 w 75"/>
                  <a:gd name="T37" fmla="*/ 33 h 63"/>
                  <a:gd name="T38" fmla="*/ 26 w 75"/>
                  <a:gd name="T39" fmla="*/ 36 h 63"/>
                  <a:gd name="T40" fmla="*/ 25 w 75"/>
                  <a:gd name="T41" fmla="*/ 36 h 63"/>
                  <a:gd name="T42" fmla="*/ 23 w 75"/>
                  <a:gd name="T43" fmla="*/ 30 h 63"/>
                  <a:gd name="T44" fmla="*/ 17 w 75"/>
                  <a:gd name="T45" fmla="*/ 15 h 63"/>
                  <a:gd name="T46" fmla="*/ 10 w 75"/>
                  <a:gd name="T47" fmla="*/ 2 h 63"/>
                  <a:gd name="T48" fmla="*/ 0 w 75"/>
                  <a:gd name="T49" fmla="*/ 0 h 63"/>
                  <a:gd name="T50" fmla="*/ 0 w 75"/>
                  <a:gd name="T51" fmla="*/ 15 h 63"/>
                  <a:gd name="T52" fmla="*/ 1 w 75"/>
                  <a:gd name="T53" fmla="*/ 28 h 63"/>
                  <a:gd name="T54" fmla="*/ 3 w 75"/>
                  <a:gd name="T55" fmla="*/ 38 h 63"/>
                  <a:gd name="T56" fmla="*/ 3 w 75"/>
                  <a:gd name="T57" fmla="*/ 41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7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88 w 250"/>
                  <a:gd name="T1" fmla="*/ 37 h 290"/>
                  <a:gd name="T2" fmla="*/ 69 w 250"/>
                  <a:gd name="T3" fmla="*/ 49 h 290"/>
                  <a:gd name="T4" fmla="*/ 53 w 250"/>
                  <a:gd name="T5" fmla="*/ 63 h 290"/>
                  <a:gd name="T6" fmla="*/ 39 w 250"/>
                  <a:gd name="T7" fmla="*/ 79 h 290"/>
                  <a:gd name="T8" fmla="*/ 25 w 250"/>
                  <a:gd name="T9" fmla="*/ 96 h 290"/>
                  <a:gd name="T10" fmla="*/ 15 w 250"/>
                  <a:gd name="T11" fmla="*/ 115 h 290"/>
                  <a:gd name="T12" fmla="*/ 8 w 250"/>
                  <a:gd name="T13" fmla="*/ 135 h 290"/>
                  <a:gd name="T14" fmla="*/ 3 w 250"/>
                  <a:gd name="T15" fmla="*/ 157 h 290"/>
                  <a:gd name="T16" fmla="*/ 0 w 250"/>
                  <a:gd name="T17" fmla="*/ 178 h 290"/>
                  <a:gd name="T18" fmla="*/ 3 w 250"/>
                  <a:gd name="T19" fmla="*/ 208 h 290"/>
                  <a:gd name="T20" fmla="*/ 15 w 250"/>
                  <a:gd name="T21" fmla="*/ 233 h 290"/>
                  <a:gd name="T22" fmla="*/ 33 w 250"/>
                  <a:gd name="T23" fmla="*/ 254 h 290"/>
                  <a:gd name="T24" fmla="*/ 56 w 250"/>
                  <a:gd name="T25" fmla="*/ 270 h 290"/>
                  <a:gd name="T26" fmla="*/ 83 w 250"/>
                  <a:gd name="T27" fmla="*/ 283 h 290"/>
                  <a:gd name="T28" fmla="*/ 110 w 250"/>
                  <a:gd name="T29" fmla="*/ 289 h 290"/>
                  <a:gd name="T30" fmla="*/ 140 w 250"/>
                  <a:gd name="T31" fmla="*/ 290 h 290"/>
                  <a:gd name="T32" fmla="*/ 168 w 250"/>
                  <a:gd name="T33" fmla="*/ 286 h 290"/>
                  <a:gd name="T34" fmla="*/ 174 w 250"/>
                  <a:gd name="T35" fmla="*/ 286 h 290"/>
                  <a:gd name="T36" fmla="*/ 179 w 250"/>
                  <a:gd name="T37" fmla="*/ 283 h 290"/>
                  <a:gd name="T38" fmla="*/ 184 w 250"/>
                  <a:gd name="T39" fmla="*/ 279 h 290"/>
                  <a:gd name="T40" fmla="*/ 185 w 250"/>
                  <a:gd name="T41" fmla="*/ 273 h 290"/>
                  <a:gd name="T42" fmla="*/ 182 w 250"/>
                  <a:gd name="T43" fmla="*/ 266 h 290"/>
                  <a:gd name="T44" fmla="*/ 176 w 250"/>
                  <a:gd name="T45" fmla="*/ 260 h 290"/>
                  <a:gd name="T46" fmla="*/ 169 w 250"/>
                  <a:gd name="T47" fmla="*/ 254 h 290"/>
                  <a:gd name="T48" fmla="*/ 162 w 250"/>
                  <a:gd name="T49" fmla="*/ 252 h 290"/>
                  <a:gd name="T50" fmla="*/ 147 w 250"/>
                  <a:gd name="T51" fmla="*/ 247 h 290"/>
                  <a:gd name="T52" fmla="*/ 132 w 250"/>
                  <a:gd name="T53" fmla="*/ 244 h 290"/>
                  <a:gd name="T54" fmla="*/ 118 w 250"/>
                  <a:gd name="T55" fmla="*/ 242 h 290"/>
                  <a:gd name="T56" fmla="*/ 105 w 250"/>
                  <a:gd name="T57" fmla="*/ 239 h 290"/>
                  <a:gd name="T58" fmla="*/ 91 w 250"/>
                  <a:gd name="T59" fmla="*/ 234 h 290"/>
                  <a:gd name="T60" fmla="*/ 78 w 250"/>
                  <a:gd name="T61" fmla="*/ 229 h 290"/>
                  <a:gd name="T62" fmla="*/ 66 w 250"/>
                  <a:gd name="T63" fmla="*/ 221 h 290"/>
                  <a:gd name="T64" fmla="*/ 55 w 250"/>
                  <a:gd name="T65" fmla="*/ 210 h 290"/>
                  <a:gd name="T66" fmla="*/ 50 w 250"/>
                  <a:gd name="T67" fmla="*/ 161 h 290"/>
                  <a:gd name="T68" fmla="*/ 62 w 250"/>
                  <a:gd name="T69" fmla="*/ 121 h 290"/>
                  <a:gd name="T70" fmla="*/ 85 w 250"/>
                  <a:gd name="T71" fmla="*/ 89 h 290"/>
                  <a:gd name="T72" fmla="*/ 118 w 250"/>
                  <a:gd name="T73" fmla="*/ 63 h 290"/>
                  <a:gd name="T74" fmla="*/ 153 w 250"/>
                  <a:gd name="T75" fmla="*/ 43 h 290"/>
                  <a:gd name="T76" fmla="*/ 190 w 250"/>
                  <a:gd name="T77" fmla="*/ 27 h 290"/>
                  <a:gd name="T78" fmla="*/ 223 w 250"/>
                  <a:gd name="T79" fmla="*/ 16 h 290"/>
                  <a:gd name="T80" fmla="*/ 250 w 250"/>
                  <a:gd name="T81" fmla="*/ 6 h 290"/>
                  <a:gd name="T82" fmla="*/ 234 w 250"/>
                  <a:gd name="T83" fmla="*/ 2 h 290"/>
                  <a:gd name="T84" fmla="*/ 216 w 250"/>
                  <a:gd name="T85" fmla="*/ 0 h 290"/>
                  <a:gd name="T86" fmla="*/ 196 w 250"/>
                  <a:gd name="T87" fmla="*/ 3 h 290"/>
                  <a:gd name="T88" fmla="*/ 174 w 250"/>
                  <a:gd name="T89" fmla="*/ 6 h 290"/>
                  <a:gd name="T90" fmla="*/ 152 w 250"/>
                  <a:gd name="T91" fmla="*/ 13 h 290"/>
                  <a:gd name="T92" fmla="*/ 130 w 250"/>
                  <a:gd name="T93" fmla="*/ 20 h 290"/>
                  <a:gd name="T94" fmla="*/ 107 w 250"/>
                  <a:gd name="T95" fmla="*/ 29 h 290"/>
                  <a:gd name="T96" fmla="*/ 88 w 250"/>
                  <a:gd name="T97" fmla="*/ 37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8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35 w 160"/>
                  <a:gd name="T1" fmla="*/ 73 h 225"/>
                  <a:gd name="T2" fmla="*/ 141 w 160"/>
                  <a:gd name="T3" fmla="*/ 96 h 225"/>
                  <a:gd name="T4" fmla="*/ 140 w 160"/>
                  <a:gd name="T5" fmla="*/ 118 h 225"/>
                  <a:gd name="T6" fmla="*/ 129 w 160"/>
                  <a:gd name="T7" fmla="*/ 135 h 225"/>
                  <a:gd name="T8" fmla="*/ 115 w 160"/>
                  <a:gd name="T9" fmla="*/ 151 h 225"/>
                  <a:gd name="T10" fmla="*/ 97 w 160"/>
                  <a:gd name="T11" fmla="*/ 165 h 225"/>
                  <a:gd name="T12" fmla="*/ 76 w 160"/>
                  <a:gd name="T13" fmla="*/ 179 h 225"/>
                  <a:gd name="T14" fmla="*/ 56 w 160"/>
                  <a:gd name="T15" fmla="*/ 192 h 225"/>
                  <a:gd name="T16" fmla="*/ 38 w 160"/>
                  <a:gd name="T17" fmla="*/ 205 h 225"/>
                  <a:gd name="T18" fmla="*/ 35 w 160"/>
                  <a:gd name="T19" fmla="*/ 210 h 225"/>
                  <a:gd name="T20" fmla="*/ 34 w 160"/>
                  <a:gd name="T21" fmla="*/ 212 h 225"/>
                  <a:gd name="T22" fmla="*/ 34 w 160"/>
                  <a:gd name="T23" fmla="*/ 217 h 225"/>
                  <a:gd name="T24" fmla="*/ 35 w 160"/>
                  <a:gd name="T25" fmla="*/ 221 h 225"/>
                  <a:gd name="T26" fmla="*/ 40 w 160"/>
                  <a:gd name="T27" fmla="*/ 224 h 225"/>
                  <a:gd name="T28" fmla="*/ 44 w 160"/>
                  <a:gd name="T29" fmla="*/ 225 h 225"/>
                  <a:gd name="T30" fmla="*/ 47 w 160"/>
                  <a:gd name="T31" fmla="*/ 225 h 225"/>
                  <a:gd name="T32" fmla="*/ 51 w 160"/>
                  <a:gd name="T33" fmla="*/ 224 h 225"/>
                  <a:gd name="T34" fmla="*/ 75 w 160"/>
                  <a:gd name="T35" fmla="*/ 211 h 225"/>
                  <a:gd name="T36" fmla="*/ 97 w 160"/>
                  <a:gd name="T37" fmla="*/ 197 h 225"/>
                  <a:gd name="T38" fmla="*/ 117 w 160"/>
                  <a:gd name="T39" fmla="*/ 181 h 225"/>
                  <a:gd name="T40" fmla="*/ 137 w 160"/>
                  <a:gd name="T41" fmla="*/ 162 h 225"/>
                  <a:gd name="T42" fmla="*/ 150 w 160"/>
                  <a:gd name="T43" fmla="*/ 142 h 225"/>
                  <a:gd name="T44" fmla="*/ 159 w 160"/>
                  <a:gd name="T45" fmla="*/ 119 h 225"/>
                  <a:gd name="T46" fmla="*/ 160 w 160"/>
                  <a:gd name="T47" fmla="*/ 95 h 225"/>
                  <a:gd name="T48" fmla="*/ 154 w 160"/>
                  <a:gd name="T49" fmla="*/ 69 h 225"/>
                  <a:gd name="T50" fmla="*/ 141 w 160"/>
                  <a:gd name="T51" fmla="*/ 49 h 225"/>
                  <a:gd name="T52" fmla="*/ 122 w 160"/>
                  <a:gd name="T53" fmla="*/ 31 h 225"/>
                  <a:gd name="T54" fmla="*/ 98 w 160"/>
                  <a:gd name="T55" fmla="*/ 18 h 225"/>
                  <a:gd name="T56" fmla="*/ 72 w 160"/>
                  <a:gd name="T57" fmla="*/ 8 h 225"/>
                  <a:gd name="T58" fmla="*/ 46 w 160"/>
                  <a:gd name="T59" fmla="*/ 3 h 225"/>
                  <a:gd name="T60" fmla="*/ 24 w 160"/>
                  <a:gd name="T61" fmla="*/ 0 h 225"/>
                  <a:gd name="T62" fmla="*/ 7 w 160"/>
                  <a:gd name="T63" fmla="*/ 0 h 225"/>
                  <a:gd name="T64" fmla="*/ 0 w 160"/>
                  <a:gd name="T65" fmla="*/ 4 h 225"/>
                  <a:gd name="T66" fmla="*/ 18 w 160"/>
                  <a:gd name="T67" fmla="*/ 11 h 225"/>
                  <a:gd name="T68" fmla="*/ 37 w 160"/>
                  <a:gd name="T69" fmla="*/ 17 h 225"/>
                  <a:gd name="T70" fmla="*/ 57 w 160"/>
                  <a:gd name="T71" fmla="*/ 23 h 225"/>
                  <a:gd name="T72" fmla="*/ 76 w 160"/>
                  <a:gd name="T73" fmla="*/ 29 h 225"/>
                  <a:gd name="T74" fmla="*/ 95 w 160"/>
                  <a:gd name="T75" fmla="*/ 36 h 225"/>
                  <a:gd name="T76" fmla="*/ 112 w 160"/>
                  <a:gd name="T77" fmla="*/ 46 h 225"/>
                  <a:gd name="T78" fmla="*/ 125 w 160"/>
                  <a:gd name="T79" fmla="*/ 57 h 225"/>
                  <a:gd name="T80" fmla="*/ 135 w 160"/>
                  <a:gd name="T81" fmla="*/ 73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99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27 w 404"/>
                  <a:gd name="T1" fmla="*/ 87 h 472"/>
                  <a:gd name="T2" fmla="*/ 68 w 404"/>
                  <a:gd name="T3" fmla="*/ 143 h 472"/>
                  <a:gd name="T4" fmla="*/ 22 w 404"/>
                  <a:gd name="T5" fmla="*/ 208 h 472"/>
                  <a:gd name="T6" fmla="*/ 0 w 404"/>
                  <a:gd name="T7" fmla="*/ 283 h 472"/>
                  <a:gd name="T8" fmla="*/ 5 w 404"/>
                  <a:gd name="T9" fmla="*/ 333 h 472"/>
                  <a:gd name="T10" fmla="*/ 12 w 404"/>
                  <a:gd name="T11" fmla="*/ 353 h 472"/>
                  <a:gd name="T12" fmla="*/ 25 w 404"/>
                  <a:gd name="T13" fmla="*/ 372 h 472"/>
                  <a:gd name="T14" fmla="*/ 41 w 404"/>
                  <a:gd name="T15" fmla="*/ 388 h 472"/>
                  <a:gd name="T16" fmla="*/ 71 w 404"/>
                  <a:gd name="T17" fmla="*/ 405 h 472"/>
                  <a:gd name="T18" fmla="*/ 109 w 404"/>
                  <a:gd name="T19" fmla="*/ 424 h 472"/>
                  <a:gd name="T20" fmla="*/ 150 w 404"/>
                  <a:gd name="T21" fmla="*/ 438 h 472"/>
                  <a:gd name="T22" fmla="*/ 191 w 404"/>
                  <a:gd name="T23" fmla="*/ 449 h 472"/>
                  <a:gd name="T24" fmla="*/ 234 w 404"/>
                  <a:gd name="T25" fmla="*/ 458 h 472"/>
                  <a:gd name="T26" fmla="*/ 276 w 404"/>
                  <a:gd name="T27" fmla="*/ 464 h 472"/>
                  <a:gd name="T28" fmla="*/ 319 w 404"/>
                  <a:gd name="T29" fmla="*/ 468 h 472"/>
                  <a:gd name="T30" fmla="*/ 363 w 404"/>
                  <a:gd name="T31" fmla="*/ 471 h 472"/>
                  <a:gd name="T32" fmla="*/ 391 w 404"/>
                  <a:gd name="T33" fmla="*/ 472 h 472"/>
                  <a:gd name="T34" fmla="*/ 401 w 404"/>
                  <a:gd name="T35" fmla="*/ 464 h 472"/>
                  <a:gd name="T36" fmla="*/ 404 w 404"/>
                  <a:gd name="T37" fmla="*/ 451 h 472"/>
                  <a:gd name="T38" fmla="*/ 395 w 404"/>
                  <a:gd name="T39" fmla="*/ 441 h 472"/>
                  <a:gd name="T40" fmla="*/ 369 w 404"/>
                  <a:gd name="T41" fmla="*/ 434 h 472"/>
                  <a:gd name="T42" fmla="*/ 331 w 404"/>
                  <a:gd name="T43" fmla="*/ 426 h 472"/>
                  <a:gd name="T44" fmla="*/ 291 w 404"/>
                  <a:gd name="T45" fmla="*/ 421 h 472"/>
                  <a:gd name="T46" fmla="*/ 251 w 404"/>
                  <a:gd name="T47" fmla="*/ 415 h 472"/>
                  <a:gd name="T48" fmla="*/ 213 w 404"/>
                  <a:gd name="T49" fmla="*/ 408 h 472"/>
                  <a:gd name="T50" fmla="*/ 175 w 404"/>
                  <a:gd name="T51" fmla="*/ 398 h 472"/>
                  <a:gd name="T52" fmla="*/ 138 w 404"/>
                  <a:gd name="T53" fmla="*/ 386 h 472"/>
                  <a:gd name="T54" fmla="*/ 102 w 404"/>
                  <a:gd name="T55" fmla="*/ 372 h 472"/>
                  <a:gd name="T56" fmla="*/ 69 w 404"/>
                  <a:gd name="T57" fmla="*/ 352 h 472"/>
                  <a:gd name="T58" fmla="*/ 49 w 404"/>
                  <a:gd name="T59" fmla="*/ 324 h 472"/>
                  <a:gd name="T60" fmla="*/ 43 w 404"/>
                  <a:gd name="T61" fmla="*/ 290 h 472"/>
                  <a:gd name="T62" fmla="*/ 49 w 404"/>
                  <a:gd name="T63" fmla="*/ 250 h 472"/>
                  <a:gd name="T64" fmla="*/ 65 w 404"/>
                  <a:gd name="T65" fmla="*/ 212 h 472"/>
                  <a:gd name="T66" fmla="*/ 90 w 404"/>
                  <a:gd name="T67" fmla="*/ 172 h 472"/>
                  <a:gd name="T68" fmla="*/ 119 w 404"/>
                  <a:gd name="T69" fmla="*/ 138 h 472"/>
                  <a:gd name="T70" fmla="*/ 154 w 404"/>
                  <a:gd name="T71" fmla="*/ 103 h 472"/>
                  <a:gd name="T72" fmla="*/ 193 w 404"/>
                  <a:gd name="T73" fmla="*/ 71 h 472"/>
                  <a:gd name="T74" fmla="*/ 245 w 404"/>
                  <a:gd name="T75" fmla="*/ 47 h 472"/>
                  <a:gd name="T76" fmla="*/ 298 w 404"/>
                  <a:gd name="T77" fmla="*/ 25 h 472"/>
                  <a:gd name="T78" fmla="*/ 332 w 404"/>
                  <a:gd name="T79" fmla="*/ 8 h 472"/>
                  <a:gd name="T80" fmla="*/ 322 w 404"/>
                  <a:gd name="T81" fmla="*/ 0 h 472"/>
                  <a:gd name="T82" fmla="*/ 278 w 404"/>
                  <a:gd name="T83" fmla="*/ 5 h 472"/>
                  <a:gd name="T84" fmla="*/ 226 w 404"/>
                  <a:gd name="T85" fmla="*/ 23 h 472"/>
                  <a:gd name="T86" fmla="*/ 178 w 404"/>
                  <a:gd name="T87" fmla="*/ 47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0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294 w 354"/>
                  <a:gd name="T1" fmla="*/ 96 h 315"/>
                  <a:gd name="T2" fmla="*/ 310 w 354"/>
                  <a:gd name="T3" fmla="*/ 113 h 315"/>
                  <a:gd name="T4" fmla="*/ 320 w 354"/>
                  <a:gd name="T5" fmla="*/ 133 h 315"/>
                  <a:gd name="T6" fmla="*/ 325 w 354"/>
                  <a:gd name="T7" fmla="*/ 155 h 315"/>
                  <a:gd name="T8" fmla="*/ 325 w 354"/>
                  <a:gd name="T9" fmla="*/ 178 h 315"/>
                  <a:gd name="T10" fmla="*/ 322 w 354"/>
                  <a:gd name="T11" fmla="*/ 197 h 315"/>
                  <a:gd name="T12" fmla="*/ 316 w 354"/>
                  <a:gd name="T13" fmla="*/ 212 h 315"/>
                  <a:gd name="T14" fmla="*/ 306 w 354"/>
                  <a:gd name="T15" fmla="*/ 228 h 315"/>
                  <a:gd name="T16" fmla="*/ 295 w 354"/>
                  <a:gd name="T17" fmla="*/ 241 h 315"/>
                  <a:gd name="T18" fmla="*/ 282 w 354"/>
                  <a:gd name="T19" fmla="*/ 256 h 315"/>
                  <a:gd name="T20" fmla="*/ 269 w 354"/>
                  <a:gd name="T21" fmla="*/ 267 h 315"/>
                  <a:gd name="T22" fmla="*/ 256 w 354"/>
                  <a:gd name="T23" fmla="*/ 280 h 315"/>
                  <a:gd name="T24" fmla="*/ 243 w 354"/>
                  <a:gd name="T25" fmla="*/ 293 h 315"/>
                  <a:gd name="T26" fmla="*/ 240 w 354"/>
                  <a:gd name="T27" fmla="*/ 297 h 315"/>
                  <a:gd name="T28" fmla="*/ 240 w 354"/>
                  <a:gd name="T29" fmla="*/ 302 h 315"/>
                  <a:gd name="T30" fmla="*/ 240 w 354"/>
                  <a:gd name="T31" fmla="*/ 306 h 315"/>
                  <a:gd name="T32" fmla="*/ 243 w 354"/>
                  <a:gd name="T33" fmla="*/ 310 h 315"/>
                  <a:gd name="T34" fmla="*/ 247 w 354"/>
                  <a:gd name="T35" fmla="*/ 313 h 315"/>
                  <a:gd name="T36" fmla="*/ 253 w 354"/>
                  <a:gd name="T37" fmla="*/ 315 h 315"/>
                  <a:gd name="T38" fmla="*/ 257 w 354"/>
                  <a:gd name="T39" fmla="*/ 313 h 315"/>
                  <a:gd name="T40" fmla="*/ 262 w 354"/>
                  <a:gd name="T41" fmla="*/ 310 h 315"/>
                  <a:gd name="T42" fmla="*/ 291 w 354"/>
                  <a:gd name="T43" fmla="*/ 292 h 315"/>
                  <a:gd name="T44" fmla="*/ 316 w 354"/>
                  <a:gd name="T45" fmla="*/ 267 h 315"/>
                  <a:gd name="T46" fmla="*/ 335 w 354"/>
                  <a:gd name="T47" fmla="*/ 240 h 315"/>
                  <a:gd name="T48" fmla="*/ 348 w 354"/>
                  <a:gd name="T49" fmla="*/ 208 h 315"/>
                  <a:gd name="T50" fmla="*/ 354 w 354"/>
                  <a:gd name="T51" fmla="*/ 177 h 315"/>
                  <a:gd name="T52" fmla="*/ 351 w 354"/>
                  <a:gd name="T53" fmla="*/ 143 h 315"/>
                  <a:gd name="T54" fmla="*/ 339 w 354"/>
                  <a:gd name="T55" fmla="*/ 113 h 315"/>
                  <a:gd name="T56" fmla="*/ 316 w 354"/>
                  <a:gd name="T57" fmla="*/ 86 h 315"/>
                  <a:gd name="T58" fmla="*/ 298 w 354"/>
                  <a:gd name="T59" fmla="*/ 72 h 315"/>
                  <a:gd name="T60" fmla="*/ 278 w 354"/>
                  <a:gd name="T61" fmla="*/ 60 h 315"/>
                  <a:gd name="T62" fmla="*/ 256 w 354"/>
                  <a:gd name="T63" fmla="*/ 49 h 315"/>
                  <a:gd name="T64" fmla="*/ 231 w 354"/>
                  <a:gd name="T65" fmla="*/ 39 h 315"/>
                  <a:gd name="T66" fmla="*/ 206 w 354"/>
                  <a:gd name="T67" fmla="*/ 29 h 315"/>
                  <a:gd name="T68" fmla="*/ 181 w 354"/>
                  <a:gd name="T69" fmla="*/ 21 h 315"/>
                  <a:gd name="T70" fmla="*/ 155 w 354"/>
                  <a:gd name="T71" fmla="*/ 16 h 315"/>
                  <a:gd name="T72" fmla="*/ 130 w 354"/>
                  <a:gd name="T73" fmla="*/ 10 h 315"/>
                  <a:gd name="T74" fmla="*/ 105 w 354"/>
                  <a:gd name="T75" fmla="*/ 6 h 315"/>
                  <a:gd name="T76" fmla="*/ 83 w 354"/>
                  <a:gd name="T77" fmla="*/ 3 h 315"/>
                  <a:gd name="T78" fmla="*/ 61 w 354"/>
                  <a:gd name="T79" fmla="*/ 0 h 315"/>
                  <a:gd name="T80" fmla="*/ 43 w 354"/>
                  <a:gd name="T81" fmla="*/ 0 h 315"/>
                  <a:gd name="T82" fmla="*/ 27 w 354"/>
                  <a:gd name="T83" fmla="*/ 0 h 315"/>
                  <a:gd name="T84" fmla="*/ 14 w 354"/>
                  <a:gd name="T85" fmla="*/ 0 h 315"/>
                  <a:gd name="T86" fmla="*/ 5 w 354"/>
                  <a:gd name="T87" fmla="*/ 3 h 315"/>
                  <a:gd name="T88" fmla="*/ 0 w 354"/>
                  <a:gd name="T89" fmla="*/ 6 h 315"/>
                  <a:gd name="T90" fmla="*/ 15 w 354"/>
                  <a:gd name="T91" fmla="*/ 8 h 315"/>
                  <a:gd name="T92" fmla="*/ 30 w 354"/>
                  <a:gd name="T93" fmla="*/ 10 h 315"/>
                  <a:gd name="T94" fmla="*/ 47 w 354"/>
                  <a:gd name="T95" fmla="*/ 13 h 315"/>
                  <a:gd name="T96" fmla="*/ 65 w 354"/>
                  <a:gd name="T97" fmla="*/ 16 h 315"/>
                  <a:gd name="T98" fmla="*/ 83 w 354"/>
                  <a:gd name="T99" fmla="*/ 20 h 315"/>
                  <a:gd name="T100" fmla="*/ 103 w 354"/>
                  <a:gd name="T101" fmla="*/ 23 h 315"/>
                  <a:gd name="T102" fmla="*/ 122 w 354"/>
                  <a:gd name="T103" fmla="*/ 27 h 315"/>
                  <a:gd name="T104" fmla="*/ 143 w 354"/>
                  <a:gd name="T105" fmla="*/ 31 h 315"/>
                  <a:gd name="T106" fmla="*/ 162 w 354"/>
                  <a:gd name="T107" fmla="*/ 37 h 315"/>
                  <a:gd name="T108" fmla="*/ 182 w 354"/>
                  <a:gd name="T109" fmla="*/ 43 h 315"/>
                  <a:gd name="T110" fmla="*/ 203 w 354"/>
                  <a:gd name="T111" fmla="*/ 49 h 315"/>
                  <a:gd name="T112" fmla="*/ 222 w 354"/>
                  <a:gd name="T113" fmla="*/ 56 h 315"/>
                  <a:gd name="T114" fmla="*/ 241 w 354"/>
                  <a:gd name="T115" fmla="*/ 64 h 315"/>
                  <a:gd name="T116" fmla="*/ 260 w 354"/>
                  <a:gd name="T117" fmla="*/ 75 h 315"/>
                  <a:gd name="T118" fmla="*/ 278 w 354"/>
                  <a:gd name="T119" fmla="*/ 85 h 315"/>
                  <a:gd name="T120" fmla="*/ 294 w 354"/>
                  <a:gd name="T121" fmla="*/ 96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1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62 h 297"/>
                  <a:gd name="T2" fmla="*/ 0 w 143"/>
                  <a:gd name="T3" fmla="*/ 187 h 297"/>
                  <a:gd name="T4" fmla="*/ 5 w 143"/>
                  <a:gd name="T5" fmla="*/ 210 h 297"/>
                  <a:gd name="T6" fmla="*/ 16 w 143"/>
                  <a:gd name="T7" fmla="*/ 231 h 297"/>
                  <a:gd name="T8" fmla="*/ 30 w 143"/>
                  <a:gd name="T9" fmla="*/ 250 h 297"/>
                  <a:gd name="T10" fmla="*/ 48 w 143"/>
                  <a:gd name="T11" fmla="*/ 266 h 297"/>
                  <a:gd name="T12" fmla="*/ 69 w 143"/>
                  <a:gd name="T13" fmla="*/ 280 h 297"/>
                  <a:gd name="T14" fmla="*/ 92 w 143"/>
                  <a:gd name="T15" fmla="*/ 290 h 297"/>
                  <a:gd name="T16" fmla="*/ 116 w 143"/>
                  <a:gd name="T17" fmla="*/ 296 h 297"/>
                  <a:gd name="T18" fmla="*/ 123 w 143"/>
                  <a:gd name="T19" fmla="*/ 297 h 297"/>
                  <a:gd name="T20" fmla="*/ 130 w 143"/>
                  <a:gd name="T21" fmla="*/ 295 h 297"/>
                  <a:gd name="T22" fmla="*/ 136 w 143"/>
                  <a:gd name="T23" fmla="*/ 290 h 297"/>
                  <a:gd name="T24" fmla="*/ 139 w 143"/>
                  <a:gd name="T25" fmla="*/ 284 h 297"/>
                  <a:gd name="T26" fmla="*/ 139 w 143"/>
                  <a:gd name="T27" fmla="*/ 277 h 297"/>
                  <a:gd name="T28" fmla="*/ 138 w 143"/>
                  <a:gd name="T29" fmla="*/ 270 h 297"/>
                  <a:gd name="T30" fmla="*/ 133 w 143"/>
                  <a:gd name="T31" fmla="*/ 264 h 297"/>
                  <a:gd name="T32" fmla="*/ 126 w 143"/>
                  <a:gd name="T33" fmla="*/ 261 h 297"/>
                  <a:gd name="T34" fmla="*/ 102 w 143"/>
                  <a:gd name="T35" fmla="*/ 253 h 297"/>
                  <a:gd name="T36" fmla="*/ 80 w 143"/>
                  <a:gd name="T37" fmla="*/ 241 h 297"/>
                  <a:gd name="T38" fmla="*/ 63 w 143"/>
                  <a:gd name="T39" fmla="*/ 226 h 297"/>
                  <a:gd name="T40" fmla="*/ 50 w 143"/>
                  <a:gd name="T41" fmla="*/ 208 h 297"/>
                  <a:gd name="T42" fmla="*/ 41 w 143"/>
                  <a:gd name="T43" fmla="*/ 187 h 297"/>
                  <a:gd name="T44" fmla="*/ 36 w 143"/>
                  <a:gd name="T45" fmla="*/ 164 h 297"/>
                  <a:gd name="T46" fmla="*/ 36 w 143"/>
                  <a:gd name="T47" fmla="*/ 139 h 297"/>
                  <a:gd name="T48" fmla="*/ 44 w 143"/>
                  <a:gd name="T49" fmla="*/ 113 h 297"/>
                  <a:gd name="T50" fmla="*/ 52 w 143"/>
                  <a:gd name="T51" fmla="*/ 95 h 297"/>
                  <a:gd name="T52" fmla="*/ 64 w 143"/>
                  <a:gd name="T53" fmla="*/ 78 h 297"/>
                  <a:gd name="T54" fmla="*/ 77 w 143"/>
                  <a:gd name="T55" fmla="*/ 62 h 297"/>
                  <a:gd name="T56" fmla="*/ 92 w 143"/>
                  <a:gd name="T57" fmla="*/ 47 h 297"/>
                  <a:gd name="T58" fmla="*/ 105 w 143"/>
                  <a:gd name="T59" fmla="*/ 34 h 297"/>
                  <a:gd name="T60" fmla="*/ 120 w 143"/>
                  <a:gd name="T61" fmla="*/ 23 h 297"/>
                  <a:gd name="T62" fmla="*/ 133 w 143"/>
                  <a:gd name="T63" fmla="*/ 11 h 297"/>
                  <a:gd name="T64" fmla="*/ 143 w 143"/>
                  <a:gd name="T65" fmla="*/ 1 h 297"/>
                  <a:gd name="T66" fmla="*/ 133 w 143"/>
                  <a:gd name="T67" fmla="*/ 0 h 297"/>
                  <a:gd name="T68" fmla="*/ 117 w 143"/>
                  <a:gd name="T69" fmla="*/ 7 h 297"/>
                  <a:gd name="T70" fmla="*/ 95 w 143"/>
                  <a:gd name="T71" fmla="*/ 23 h 297"/>
                  <a:gd name="T72" fmla="*/ 70 w 143"/>
                  <a:gd name="T73" fmla="*/ 44 h 297"/>
                  <a:gd name="T74" fmla="*/ 47 w 143"/>
                  <a:gd name="T75" fmla="*/ 72 h 297"/>
                  <a:gd name="T76" fmla="*/ 25 w 143"/>
                  <a:gd name="T77" fmla="*/ 101 h 297"/>
                  <a:gd name="T78" fmla="*/ 8 w 143"/>
                  <a:gd name="T79" fmla="*/ 132 h 297"/>
                  <a:gd name="T80" fmla="*/ 0 w 143"/>
                  <a:gd name="T81" fmla="*/ 162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2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60 w 309"/>
                  <a:gd name="T1" fmla="*/ 155 h 388"/>
                  <a:gd name="T2" fmla="*/ 275 w 309"/>
                  <a:gd name="T3" fmla="*/ 180 h 388"/>
                  <a:gd name="T4" fmla="*/ 282 w 309"/>
                  <a:gd name="T5" fmla="*/ 206 h 388"/>
                  <a:gd name="T6" fmla="*/ 278 w 309"/>
                  <a:gd name="T7" fmla="*/ 234 h 388"/>
                  <a:gd name="T8" fmla="*/ 262 w 309"/>
                  <a:gd name="T9" fmla="*/ 262 h 388"/>
                  <a:gd name="T10" fmla="*/ 237 w 309"/>
                  <a:gd name="T11" fmla="*/ 286 h 388"/>
                  <a:gd name="T12" fmla="*/ 209 w 309"/>
                  <a:gd name="T13" fmla="*/ 308 h 388"/>
                  <a:gd name="T14" fmla="*/ 180 w 309"/>
                  <a:gd name="T15" fmla="*/ 331 h 388"/>
                  <a:gd name="T16" fmla="*/ 162 w 309"/>
                  <a:gd name="T17" fmla="*/ 348 h 388"/>
                  <a:gd name="T18" fmla="*/ 156 w 309"/>
                  <a:gd name="T19" fmla="*/ 359 h 388"/>
                  <a:gd name="T20" fmla="*/ 152 w 309"/>
                  <a:gd name="T21" fmla="*/ 371 h 388"/>
                  <a:gd name="T22" fmla="*/ 153 w 309"/>
                  <a:gd name="T23" fmla="*/ 382 h 388"/>
                  <a:gd name="T24" fmla="*/ 163 w 309"/>
                  <a:gd name="T25" fmla="*/ 388 h 388"/>
                  <a:gd name="T26" fmla="*/ 175 w 309"/>
                  <a:gd name="T27" fmla="*/ 387 h 388"/>
                  <a:gd name="T28" fmla="*/ 194 w 309"/>
                  <a:gd name="T29" fmla="*/ 367 h 388"/>
                  <a:gd name="T30" fmla="*/ 227 w 309"/>
                  <a:gd name="T31" fmla="*/ 337 h 388"/>
                  <a:gd name="T32" fmla="*/ 260 w 309"/>
                  <a:gd name="T33" fmla="*/ 308 h 388"/>
                  <a:gd name="T34" fmla="*/ 290 w 309"/>
                  <a:gd name="T35" fmla="*/ 275 h 388"/>
                  <a:gd name="T36" fmla="*/ 307 w 309"/>
                  <a:gd name="T37" fmla="*/ 234 h 388"/>
                  <a:gd name="T38" fmla="*/ 304 w 309"/>
                  <a:gd name="T39" fmla="*/ 191 h 388"/>
                  <a:gd name="T40" fmla="*/ 285 w 309"/>
                  <a:gd name="T41" fmla="*/ 151 h 388"/>
                  <a:gd name="T42" fmla="*/ 253 w 309"/>
                  <a:gd name="T43" fmla="*/ 118 h 388"/>
                  <a:gd name="T44" fmla="*/ 222 w 309"/>
                  <a:gd name="T45" fmla="*/ 94 h 388"/>
                  <a:gd name="T46" fmla="*/ 191 w 309"/>
                  <a:gd name="T47" fmla="*/ 75 h 388"/>
                  <a:gd name="T48" fmla="*/ 159 w 309"/>
                  <a:gd name="T49" fmla="*/ 55 h 388"/>
                  <a:gd name="T50" fmla="*/ 124 w 309"/>
                  <a:gd name="T51" fmla="*/ 36 h 388"/>
                  <a:gd name="T52" fmla="*/ 92 w 309"/>
                  <a:gd name="T53" fmla="*/ 20 h 388"/>
                  <a:gd name="T54" fmla="*/ 59 w 309"/>
                  <a:gd name="T55" fmla="*/ 9 h 388"/>
                  <a:gd name="T56" fmla="*/ 31 w 309"/>
                  <a:gd name="T57" fmla="*/ 2 h 388"/>
                  <a:gd name="T58" fmla="*/ 9 w 309"/>
                  <a:gd name="T59" fmla="*/ 2 h 388"/>
                  <a:gd name="T60" fmla="*/ 11 w 309"/>
                  <a:gd name="T61" fmla="*/ 7 h 388"/>
                  <a:gd name="T62" fmla="*/ 36 w 309"/>
                  <a:gd name="T63" fmla="*/ 17 h 388"/>
                  <a:gd name="T64" fmla="*/ 65 w 309"/>
                  <a:gd name="T65" fmla="*/ 30 h 388"/>
                  <a:gd name="T66" fmla="*/ 99 w 309"/>
                  <a:gd name="T67" fmla="*/ 46 h 388"/>
                  <a:gd name="T68" fmla="*/ 134 w 309"/>
                  <a:gd name="T69" fmla="*/ 65 h 388"/>
                  <a:gd name="T70" fmla="*/ 169 w 309"/>
                  <a:gd name="T71" fmla="*/ 86 h 388"/>
                  <a:gd name="T72" fmla="*/ 205 w 309"/>
                  <a:gd name="T73" fmla="*/ 109 h 388"/>
                  <a:gd name="T74" fmla="*/ 235 w 309"/>
                  <a:gd name="T75" fmla="*/ 132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3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32 w 406"/>
                  <a:gd name="T1" fmla="*/ 65 h 292"/>
                  <a:gd name="T2" fmla="*/ 351 w 406"/>
                  <a:gd name="T3" fmla="*/ 123 h 292"/>
                  <a:gd name="T4" fmla="*/ 373 w 406"/>
                  <a:gd name="T5" fmla="*/ 181 h 292"/>
                  <a:gd name="T6" fmla="*/ 395 w 406"/>
                  <a:gd name="T7" fmla="*/ 237 h 292"/>
                  <a:gd name="T8" fmla="*/ 406 w 406"/>
                  <a:gd name="T9" fmla="*/ 273 h 292"/>
                  <a:gd name="T10" fmla="*/ 404 w 406"/>
                  <a:gd name="T11" fmla="*/ 284 h 292"/>
                  <a:gd name="T12" fmla="*/ 393 w 406"/>
                  <a:gd name="T13" fmla="*/ 292 h 292"/>
                  <a:gd name="T14" fmla="*/ 381 w 406"/>
                  <a:gd name="T15" fmla="*/ 289 h 292"/>
                  <a:gd name="T16" fmla="*/ 364 w 406"/>
                  <a:gd name="T17" fmla="*/ 251 h 292"/>
                  <a:gd name="T18" fmla="*/ 339 w 406"/>
                  <a:gd name="T19" fmla="*/ 171 h 292"/>
                  <a:gd name="T20" fmla="*/ 318 w 406"/>
                  <a:gd name="T21" fmla="*/ 93 h 292"/>
                  <a:gd name="T22" fmla="*/ 307 w 406"/>
                  <a:gd name="T23" fmla="*/ 42 h 292"/>
                  <a:gd name="T24" fmla="*/ 283 w 406"/>
                  <a:gd name="T25" fmla="*/ 34 h 292"/>
                  <a:gd name="T26" fmla="*/ 239 w 406"/>
                  <a:gd name="T27" fmla="*/ 39 h 292"/>
                  <a:gd name="T28" fmla="*/ 192 w 406"/>
                  <a:gd name="T29" fmla="*/ 50 h 292"/>
                  <a:gd name="T30" fmla="*/ 148 w 406"/>
                  <a:gd name="T31" fmla="*/ 65 h 292"/>
                  <a:gd name="T32" fmla="*/ 106 w 406"/>
                  <a:gd name="T33" fmla="*/ 83 h 292"/>
                  <a:gd name="T34" fmla="*/ 67 w 406"/>
                  <a:gd name="T35" fmla="*/ 103 h 292"/>
                  <a:gd name="T36" fmla="*/ 34 w 406"/>
                  <a:gd name="T37" fmla="*/ 122 h 292"/>
                  <a:gd name="T38" fmla="*/ 9 w 406"/>
                  <a:gd name="T39" fmla="*/ 141 h 292"/>
                  <a:gd name="T40" fmla="*/ 0 w 406"/>
                  <a:gd name="T41" fmla="*/ 133 h 292"/>
                  <a:gd name="T42" fmla="*/ 19 w 406"/>
                  <a:gd name="T43" fmla="*/ 102 h 292"/>
                  <a:gd name="T44" fmla="*/ 53 w 406"/>
                  <a:gd name="T45" fmla="*/ 70 h 292"/>
                  <a:gd name="T46" fmla="*/ 92 w 406"/>
                  <a:gd name="T47" fmla="*/ 43 h 292"/>
                  <a:gd name="T48" fmla="*/ 139 w 406"/>
                  <a:gd name="T49" fmla="*/ 23 h 292"/>
                  <a:gd name="T50" fmla="*/ 210 w 406"/>
                  <a:gd name="T51" fmla="*/ 8 h 292"/>
                  <a:gd name="T52" fmla="*/ 277 w 406"/>
                  <a:gd name="T53" fmla="*/ 1 h 292"/>
                  <a:gd name="T54" fmla="*/ 321 w 406"/>
                  <a:gd name="T55" fmla="*/ 0 h 292"/>
                  <a:gd name="T56" fmla="*/ 336 w 406"/>
                  <a:gd name="T57" fmla="*/ 1 h 292"/>
                  <a:gd name="T58" fmla="*/ 345 w 406"/>
                  <a:gd name="T59" fmla="*/ 11 h 292"/>
                  <a:gd name="T60" fmla="*/ 345 w 406"/>
                  <a:gd name="T61" fmla="*/ 26 h 292"/>
                  <a:gd name="T62" fmla="*/ 335 w 406"/>
                  <a:gd name="T63" fmla="*/ 34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4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82 w 439"/>
                  <a:gd name="T1" fmla="*/ 289 h 960"/>
                  <a:gd name="T2" fmla="*/ 87 w 439"/>
                  <a:gd name="T3" fmla="*/ 316 h 960"/>
                  <a:gd name="T4" fmla="*/ 107 w 439"/>
                  <a:gd name="T5" fmla="*/ 376 h 960"/>
                  <a:gd name="T6" fmla="*/ 141 w 439"/>
                  <a:gd name="T7" fmla="*/ 455 h 960"/>
                  <a:gd name="T8" fmla="*/ 175 w 439"/>
                  <a:gd name="T9" fmla="*/ 533 h 960"/>
                  <a:gd name="T10" fmla="*/ 210 w 439"/>
                  <a:gd name="T11" fmla="*/ 611 h 960"/>
                  <a:gd name="T12" fmla="*/ 248 w 439"/>
                  <a:gd name="T13" fmla="*/ 687 h 960"/>
                  <a:gd name="T14" fmla="*/ 287 w 439"/>
                  <a:gd name="T15" fmla="*/ 763 h 960"/>
                  <a:gd name="T16" fmla="*/ 326 w 439"/>
                  <a:gd name="T17" fmla="*/ 839 h 960"/>
                  <a:gd name="T18" fmla="*/ 367 w 439"/>
                  <a:gd name="T19" fmla="*/ 915 h 960"/>
                  <a:gd name="T20" fmla="*/ 391 w 439"/>
                  <a:gd name="T21" fmla="*/ 957 h 960"/>
                  <a:gd name="T22" fmla="*/ 404 w 439"/>
                  <a:gd name="T23" fmla="*/ 960 h 960"/>
                  <a:gd name="T24" fmla="*/ 420 w 439"/>
                  <a:gd name="T25" fmla="*/ 960 h 960"/>
                  <a:gd name="T26" fmla="*/ 433 w 439"/>
                  <a:gd name="T27" fmla="*/ 957 h 960"/>
                  <a:gd name="T28" fmla="*/ 439 w 439"/>
                  <a:gd name="T29" fmla="*/ 948 h 960"/>
                  <a:gd name="T30" fmla="*/ 436 w 439"/>
                  <a:gd name="T31" fmla="*/ 937 h 960"/>
                  <a:gd name="T32" fmla="*/ 414 w 439"/>
                  <a:gd name="T33" fmla="*/ 902 h 960"/>
                  <a:gd name="T34" fmla="*/ 380 w 439"/>
                  <a:gd name="T35" fmla="*/ 843 h 960"/>
                  <a:gd name="T36" fmla="*/ 348 w 439"/>
                  <a:gd name="T37" fmla="*/ 784 h 960"/>
                  <a:gd name="T38" fmla="*/ 314 w 439"/>
                  <a:gd name="T39" fmla="*/ 724 h 960"/>
                  <a:gd name="T40" fmla="*/ 269 w 439"/>
                  <a:gd name="T41" fmla="*/ 638 h 960"/>
                  <a:gd name="T42" fmla="*/ 216 w 439"/>
                  <a:gd name="T43" fmla="*/ 532 h 960"/>
                  <a:gd name="T44" fmla="*/ 169 w 439"/>
                  <a:gd name="T45" fmla="*/ 424 h 960"/>
                  <a:gd name="T46" fmla="*/ 128 w 439"/>
                  <a:gd name="T47" fmla="*/ 312 h 960"/>
                  <a:gd name="T48" fmla="*/ 91 w 439"/>
                  <a:gd name="T49" fmla="*/ 220 h 960"/>
                  <a:gd name="T50" fmla="*/ 60 w 439"/>
                  <a:gd name="T51" fmla="*/ 139 h 960"/>
                  <a:gd name="T52" fmla="*/ 35 w 439"/>
                  <a:gd name="T53" fmla="*/ 62 h 960"/>
                  <a:gd name="T54" fmla="*/ 15 w 439"/>
                  <a:gd name="T55" fmla="*/ 10 h 960"/>
                  <a:gd name="T56" fmla="*/ 5 w 439"/>
                  <a:gd name="T57" fmla="*/ 1 h 960"/>
                  <a:gd name="T58" fmla="*/ 0 w 439"/>
                  <a:gd name="T59" fmla="*/ 10 h 960"/>
                  <a:gd name="T60" fmla="*/ 6 w 439"/>
                  <a:gd name="T61" fmla="*/ 47 h 960"/>
                  <a:gd name="T62" fmla="*/ 16 w 439"/>
                  <a:gd name="T63" fmla="*/ 115 h 960"/>
                  <a:gd name="T64" fmla="*/ 33 w 439"/>
                  <a:gd name="T65" fmla="*/ 179 h 960"/>
                  <a:gd name="T66" fmla="*/ 56 w 439"/>
                  <a:gd name="T67" fmla="*/ 24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5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2 w 382"/>
                  <a:gd name="T1" fmla="*/ 182 h 198"/>
                  <a:gd name="T2" fmla="*/ 0 w 382"/>
                  <a:gd name="T3" fmla="*/ 187 h 198"/>
                  <a:gd name="T4" fmla="*/ 0 w 382"/>
                  <a:gd name="T5" fmla="*/ 191 h 198"/>
                  <a:gd name="T6" fmla="*/ 2 w 382"/>
                  <a:gd name="T7" fmla="*/ 195 h 198"/>
                  <a:gd name="T8" fmla="*/ 6 w 382"/>
                  <a:gd name="T9" fmla="*/ 198 h 198"/>
                  <a:gd name="T10" fmla="*/ 30 w 382"/>
                  <a:gd name="T11" fmla="*/ 187 h 198"/>
                  <a:gd name="T12" fmla="*/ 52 w 382"/>
                  <a:gd name="T13" fmla="*/ 176 h 198"/>
                  <a:gd name="T14" fmla="*/ 75 w 382"/>
                  <a:gd name="T15" fmla="*/ 166 h 198"/>
                  <a:gd name="T16" fmla="*/ 99 w 382"/>
                  <a:gd name="T17" fmla="*/ 156 h 198"/>
                  <a:gd name="T18" fmla="*/ 124 w 382"/>
                  <a:gd name="T19" fmla="*/ 146 h 198"/>
                  <a:gd name="T20" fmla="*/ 147 w 382"/>
                  <a:gd name="T21" fmla="*/ 138 h 198"/>
                  <a:gd name="T22" fmla="*/ 171 w 382"/>
                  <a:gd name="T23" fmla="*/ 128 h 198"/>
                  <a:gd name="T24" fmla="*/ 194 w 382"/>
                  <a:gd name="T25" fmla="*/ 119 h 198"/>
                  <a:gd name="T26" fmla="*/ 218 w 382"/>
                  <a:gd name="T27" fmla="*/ 109 h 198"/>
                  <a:gd name="T28" fmla="*/ 241 w 382"/>
                  <a:gd name="T29" fmla="*/ 99 h 198"/>
                  <a:gd name="T30" fmla="*/ 265 w 382"/>
                  <a:gd name="T31" fmla="*/ 89 h 198"/>
                  <a:gd name="T32" fmla="*/ 287 w 382"/>
                  <a:gd name="T33" fmla="*/ 77 h 198"/>
                  <a:gd name="T34" fmla="*/ 310 w 382"/>
                  <a:gd name="T35" fmla="*/ 66 h 198"/>
                  <a:gd name="T36" fmla="*/ 332 w 382"/>
                  <a:gd name="T37" fmla="*/ 54 h 198"/>
                  <a:gd name="T38" fmla="*/ 354 w 382"/>
                  <a:gd name="T39" fmla="*/ 41 h 198"/>
                  <a:gd name="T40" fmla="*/ 376 w 382"/>
                  <a:gd name="T41" fmla="*/ 27 h 198"/>
                  <a:gd name="T42" fmla="*/ 381 w 382"/>
                  <a:gd name="T43" fmla="*/ 23 h 198"/>
                  <a:gd name="T44" fmla="*/ 382 w 382"/>
                  <a:gd name="T45" fmla="*/ 17 h 198"/>
                  <a:gd name="T46" fmla="*/ 382 w 382"/>
                  <a:gd name="T47" fmla="*/ 11 h 198"/>
                  <a:gd name="T48" fmla="*/ 379 w 382"/>
                  <a:gd name="T49" fmla="*/ 7 h 198"/>
                  <a:gd name="T50" fmla="*/ 375 w 382"/>
                  <a:gd name="T51" fmla="*/ 3 h 198"/>
                  <a:gd name="T52" fmla="*/ 369 w 382"/>
                  <a:gd name="T53" fmla="*/ 0 h 198"/>
                  <a:gd name="T54" fmla="*/ 363 w 382"/>
                  <a:gd name="T55" fmla="*/ 0 h 198"/>
                  <a:gd name="T56" fmla="*/ 359 w 382"/>
                  <a:gd name="T57" fmla="*/ 3 h 198"/>
                  <a:gd name="T58" fmla="*/ 335 w 382"/>
                  <a:gd name="T59" fmla="*/ 16 h 198"/>
                  <a:gd name="T60" fmla="*/ 309 w 382"/>
                  <a:gd name="T61" fmla="*/ 28 h 198"/>
                  <a:gd name="T62" fmla="*/ 281 w 382"/>
                  <a:gd name="T63" fmla="*/ 41 h 198"/>
                  <a:gd name="T64" fmla="*/ 253 w 382"/>
                  <a:gd name="T65" fmla="*/ 56 h 198"/>
                  <a:gd name="T66" fmla="*/ 223 w 382"/>
                  <a:gd name="T67" fmla="*/ 70 h 198"/>
                  <a:gd name="T68" fmla="*/ 193 w 382"/>
                  <a:gd name="T69" fmla="*/ 84 h 198"/>
                  <a:gd name="T70" fmla="*/ 163 w 382"/>
                  <a:gd name="T71" fmla="*/ 97 h 198"/>
                  <a:gd name="T72" fmla="*/ 135 w 382"/>
                  <a:gd name="T73" fmla="*/ 112 h 198"/>
                  <a:gd name="T74" fmla="*/ 107 w 382"/>
                  <a:gd name="T75" fmla="*/ 125 h 198"/>
                  <a:gd name="T76" fmla="*/ 83 w 382"/>
                  <a:gd name="T77" fmla="*/ 136 h 198"/>
                  <a:gd name="T78" fmla="*/ 61 w 382"/>
                  <a:gd name="T79" fmla="*/ 148 h 198"/>
                  <a:gd name="T80" fmla="*/ 40 w 382"/>
                  <a:gd name="T81" fmla="*/ 158 h 198"/>
                  <a:gd name="T82" fmla="*/ 24 w 382"/>
                  <a:gd name="T83" fmla="*/ 166 h 198"/>
                  <a:gd name="T84" fmla="*/ 12 w 382"/>
                  <a:gd name="T85" fmla="*/ 174 h 198"/>
                  <a:gd name="T86" fmla="*/ 5 w 382"/>
                  <a:gd name="T87" fmla="*/ 179 h 198"/>
                  <a:gd name="T88" fmla="*/ 2 w 382"/>
                  <a:gd name="T89" fmla="*/ 182 h 198"/>
                  <a:gd name="T90" fmla="*/ 2 w 382"/>
                  <a:gd name="T91" fmla="*/ 182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6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19 w 229"/>
                  <a:gd name="T1" fmla="*/ 3 h 240"/>
                  <a:gd name="T2" fmla="*/ 105 w 229"/>
                  <a:gd name="T3" fmla="*/ 1 h 240"/>
                  <a:gd name="T4" fmla="*/ 94 w 229"/>
                  <a:gd name="T5" fmla="*/ 0 h 240"/>
                  <a:gd name="T6" fmla="*/ 75 w 229"/>
                  <a:gd name="T7" fmla="*/ 1 h 240"/>
                  <a:gd name="T8" fmla="*/ 57 w 229"/>
                  <a:gd name="T9" fmla="*/ 4 h 240"/>
                  <a:gd name="T10" fmla="*/ 41 w 229"/>
                  <a:gd name="T11" fmla="*/ 13 h 240"/>
                  <a:gd name="T12" fmla="*/ 17 w 229"/>
                  <a:gd name="T13" fmla="*/ 34 h 240"/>
                  <a:gd name="T14" fmla="*/ 1 w 229"/>
                  <a:gd name="T15" fmla="*/ 76 h 240"/>
                  <a:gd name="T16" fmla="*/ 3 w 229"/>
                  <a:gd name="T17" fmla="*/ 121 h 240"/>
                  <a:gd name="T18" fmla="*/ 16 w 229"/>
                  <a:gd name="T19" fmla="*/ 167 h 240"/>
                  <a:gd name="T20" fmla="*/ 35 w 229"/>
                  <a:gd name="T21" fmla="*/ 200 h 240"/>
                  <a:gd name="T22" fmla="*/ 57 w 229"/>
                  <a:gd name="T23" fmla="*/ 223 h 240"/>
                  <a:gd name="T24" fmla="*/ 85 w 229"/>
                  <a:gd name="T25" fmla="*/ 236 h 240"/>
                  <a:gd name="T26" fmla="*/ 116 w 229"/>
                  <a:gd name="T27" fmla="*/ 240 h 240"/>
                  <a:gd name="T28" fmla="*/ 154 w 229"/>
                  <a:gd name="T29" fmla="*/ 228 h 240"/>
                  <a:gd name="T30" fmla="*/ 192 w 229"/>
                  <a:gd name="T31" fmla="*/ 204 h 240"/>
                  <a:gd name="T32" fmla="*/ 218 w 229"/>
                  <a:gd name="T33" fmla="*/ 171 h 240"/>
                  <a:gd name="T34" fmla="*/ 229 w 229"/>
                  <a:gd name="T35" fmla="*/ 131 h 240"/>
                  <a:gd name="T36" fmla="*/ 224 w 229"/>
                  <a:gd name="T37" fmla="*/ 103 h 240"/>
                  <a:gd name="T38" fmla="*/ 215 w 229"/>
                  <a:gd name="T39" fmla="*/ 95 h 240"/>
                  <a:gd name="T40" fmla="*/ 204 w 229"/>
                  <a:gd name="T41" fmla="*/ 95 h 240"/>
                  <a:gd name="T42" fmla="*/ 195 w 229"/>
                  <a:gd name="T43" fmla="*/ 105 h 240"/>
                  <a:gd name="T44" fmla="*/ 193 w 229"/>
                  <a:gd name="T45" fmla="*/ 126 h 240"/>
                  <a:gd name="T46" fmla="*/ 183 w 229"/>
                  <a:gd name="T47" fmla="*/ 158 h 240"/>
                  <a:gd name="T48" fmla="*/ 164 w 229"/>
                  <a:gd name="T49" fmla="*/ 181 h 240"/>
                  <a:gd name="T50" fmla="*/ 133 w 229"/>
                  <a:gd name="T51" fmla="*/ 195 h 240"/>
                  <a:gd name="T52" fmla="*/ 92 w 229"/>
                  <a:gd name="T53" fmla="*/ 197 h 240"/>
                  <a:gd name="T54" fmla="*/ 63 w 229"/>
                  <a:gd name="T55" fmla="*/ 177 h 240"/>
                  <a:gd name="T56" fmla="*/ 47 w 229"/>
                  <a:gd name="T57" fmla="*/ 142 h 240"/>
                  <a:gd name="T58" fmla="*/ 36 w 229"/>
                  <a:gd name="T59" fmla="*/ 103 h 240"/>
                  <a:gd name="T60" fmla="*/ 35 w 229"/>
                  <a:gd name="T61" fmla="*/ 73 h 240"/>
                  <a:gd name="T62" fmla="*/ 41 w 229"/>
                  <a:gd name="T63" fmla="*/ 50 h 240"/>
                  <a:gd name="T64" fmla="*/ 55 w 229"/>
                  <a:gd name="T65" fmla="*/ 33 h 240"/>
                  <a:gd name="T66" fmla="*/ 77 w 229"/>
                  <a:gd name="T67" fmla="*/ 21 h 240"/>
                  <a:gd name="T68" fmla="*/ 97 w 229"/>
                  <a:gd name="T69" fmla="*/ 19 h 240"/>
                  <a:gd name="T70" fmla="*/ 120 w 229"/>
                  <a:gd name="T71" fmla="*/ 19 h 240"/>
                  <a:gd name="T72" fmla="*/ 139 w 229"/>
                  <a:gd name="T73" fmla="*/ 20 h 240"/>
                  <a:gd name="T74" fmla="*/ 133 w 229"/>
                  <a:gd name="T75" fmla="*/ 9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7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61 w 281"/>
                  <a:gd name="T1" fmla="*/ 10 h 270"/>
                  <a:gd name="T2" fmla="*/ 34 w 281"/>
                  <a:gd name="T3" fmla="*/ 28 h 270"/>
                  <a:gd name="T4" fmla="*/ 15 w 281"/>
                  <a:gd name="T5" fmla="*/ 52 h 270"/>
                  <a:gd name="T6" fmla="*/ 3 w 281"/>
                  <a:gd name="T7" fmla="*/ 81 h 270"/>
                  <a:gd name="T8" fmla="*/ 0 w 281"/>
                  <a:gd name="T9" fmla="*/ 114 h 270"/>
                  <a:gd name="T10" fmla="*/ 6 w 281"/>
                  <a:gd name="T11" fmla="*/ 145 h 270"/>
                  <a:gd name="T12" fmla="*/ 18 w 281"/>
                  <a:gd name="T13" fmla="*/ 176 h 270"/>
                  <a:gd name="T14" fmla="*/ 37 w 281"/>
                  <a:gd name="T15" fmla="*/ 204 h 270"/>
                  <a:gd name="T16" fmla="*/ 65 w 281"/>
                  <a:gd name="T17" fmla="*/ 232 h 270"/>
                  <a:gd name="T18" fmla="*/ 102 w 281"/>
                  <a:gd name="T19" fmla="*/ 258 h 270"/>
                  <a:gd name="T20" fmla="*/ 143 w 281"/>
                  <a:gd name="T21" fmla="*/ 270 h 270"/>
                  <a:gd name="T22" fmla="*/ 185 w 281"/>
                  <a:gd name="T23" fmla="*/ 265 h 270"/>
                  <a:gd name="T24" fmla="*/ 219 w 281"/>
                  <a:gd name="T25" fmla="*/ 240 h 270"/>
                  <a:gd name="T26" fmla="*/ 244 w 281"/>
                  <a:gd name="T27" fmla="*/ 216 h 270"/>
                  <a:gd name="T28" fmla="*/ 263 w 281"/>
                  <a:gd name="T29" fmla="*/ 189 h 270"/>
                  <a:gd name="T30" fmla="*/ 276 w 281"/>
                  <a:gd name="T31" fmla="*/ 158 h 270"/>
                  <a:gd name="T32" fmla="*/ 281 w 281"/>
                  <a:gd name="T33" fmla="*/ 134 h 270"/>
                  <a:gd name="T34" fmla="*/ 275 w 281"/>
                  <a:gd name="T35" fmla="*/ 121 h 270"/>
                  <a:gd name="T36" fmla="*/ 259 w 281"/>
                  <a:gd name="T37" fmla="*/ 117 h 270"/>
                  <a:gd name="T38" fmla="*/ 245 w 281"/>
                  <a:gd name="T39" fmla="*/ 122 h 270"/>
                  <a:gd name="T40" fmla="*/ 243 w 281"/>
                  <a:gd name="T41" fmla="*/ 133 h 270"/>
                  <a:gd name="T42" fmla="*/ 235 w 281"/>
                  <a:gd name="T43" fmla="*/ 151 h 270"/>
                  <a:gd name="T44" fmla="*/ 222 w 281"/>
                  <a:gd name="T45" fmla="*/ 179 h 270"/>
                  <a:gd name="T46" fmla="*/ 199 w 281"/>
                  <a:gd name="T47" fmla="*/ 203 h 270"/>
                  <a:gd name="T48" fmla="*/ 154 w 281"/>
                  <a:gd name="T49" fmla="*/ 212 h 270"/>
                  <a:gd name="T50" fmla="*/ 100 w 281"/>
                  <a:gd name="T51" fmla="*/ 197 h 270"/>
                  <a:gd name="T52" fmla="*/ 59 w 281"/>
                  <a:gd name="T53" fmla="*/ 163 h 270"/>
                  <a:gd name="T54" fmla="*/ 40 w 281"/>
                  <a:gd name="T55" fmla="*/ 114 h 270"/>
                  <a:gd name="T56" fmla="*/ 44 w 281"/>
                  <a:gd name="T57" fmla="*/ 74 h 270"/>
                  <a:gd name="T58" fmla="*/ 59 w 281"/>
                  <a:gd name="T59" fmla="*/ 51 h 270"/>
                  <a:gd name="T60" fmla="*/ 80 w 281"/>
                  <a:gd name="T61" fmla="*/ 31 h 270"/>
                  <a:gd name="T62" fmla="*/ 102 w 281"/>
                  <a:gd name="T63" fmla="*/ 19 h 270"/>
                  <a:gd name="T64" fmla="*/ 110 w 281"/>
                  <a:gd name="T65" fmla="*/ 5 h 270"/>
                  <a:gd name="T66" fmla="*/ 88 w 281"/>
                  <a:gd name="T67" fmla="*/ 2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8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6 h 13"/>
                  <a:gd name="T2" fmla="*/ 2 w 15"/>
                  <a:gd name="T3" fmla="*/ 9 h 13"/>
                  <a:gd name="T4" fmla="*/ 3 w 15"/>
                  <a:gd name="T5" fmla="*/ 11 h 13"/>
                  <a:gd name="T6" fmla="*/ 5 w 15"/>
                  <a:gd name="T7" fmla="*/ 13 h 13"/>
                  <a:gd name="T8" fmla="*/ 8 w 15"/>
                  <a:gd name="T9" fmla="*/ 13 h 13"/>
                  <a:gd name="T10" fmla="*/ 11 w 15"/>
                  <a:gd name="T11" fmla="*/ 13 h 13"/>
                  <a:gd name="T12" fmla="*/ 14 w 15"/>
                  <a:gd name="T13" fmla="*/ 11 h 13"/>
                  <a:gd name="T14" fmla="*/ 15 w 15"/>
                  <a:gd name="T15" fmla="*/ 9 h 13"/>
                  <a:gd name="T16" fmla="*/ 15 w 15"/>
                  <a:gd name="T17" fmla="*/ 6 h 13"/>
                  <a:gd name="T18" fmla="*/ 15 w 15"/>
                  <a:gd name="T19" fmla="*/ 4 h 13"/>
                  <a:gd name="T20" fmla="*/ 14 w 15"/>
                  <a:gd name="T21" fmla="*/ 1 h 13"/>
                  <a:gd name="T22" fmla="*/ 11 w 15"/>
                  <a:gd name="T23" fmla="*/ 0 h 13"/>
                  <a:gd name="T24" fmla="*/ 8 w 15"/>
                  <a:gd name="T25" fmla="*/ 0 h 13"/>
                  <a:gd name="T26" fmla="*/ 5 w 15"/>
                  <a:gd name="T27" fmla="*/ 0 h 13"/>
                  <a:gd name="T28" fmla="*/ 3 w 15"/>
                  <a:gd name="T29" fmla="*/ 1 h 13"/>
                  <a:gd name="T30" fmla="*/ 2 w 15"/>
                  <a:gd name="T31" fmla="*/ 4 h 13"/>
                  <a:gd name="T32" fmla="*/ 0 w 15"/>
                  <a:gd name="T33" fmla="*/ 6 h 13"/>
                  <a:gd name="T34" fmla="*/ 0 w 15"/>
                  <a:gd name="T35" fmla="*/ 6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09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9 h 17"/>
                  <a:gd name="T2" fmla="*/ 1 w 17"/>
                  <a:gd name="T3" fmla="*/ 13 h 17"/>
                  <a:gd name="T4" fmla="*/ 3 w 17"/>
                  <a:gd name="T5" fmla="*/ 15 h 17"/>
                  <a:gd name="T6" fmla="*/ 6 w 17"/>
                  <a:gd name="T7" fmla="*/ 17 h 17"/>
                  <a:gd name="T8" fmla="*/ 9 w 17"/>
                  <a:gd name="T9" fmla="*/ 17 h 17"/>
                  <a:gd name="T10" fmla="*/ 13 w 17"/>
                  <a:gd name="T11" fmla="*/ 17 h 17"/>
                  <a:gd name="T12" fmla="*/ 16 w 17"/>
                  <a:gd name="T13" fmla="*/ 15 h 17"/>
                  <a:gd name="T14" fmla="*/ 17 w 17"/>
                  <a:gd name="T15" fmla="*/ 13 h 17"/>
                  <a:gd name="T16" fmla="*/ 17 w 17"/>
                  <a:gd name="T17" fmla="*/ 9 h 17"/>
                  <a:gd name="T18" fmla="*/ 17 w 17"/>
                  <a:gd name="T19" fmla="*/ 6 h 17"/>
                  <a:gd name="T20" fmla="*/ 16 w 17"/>
                  <a:gd name="T21" fmla="*/ 3 h 17"/>
                  <a:gd name="T22" fmla="*/ 13 w 17"/>
                  <a:gd name="T23" fmla="*/ 2 h 17"/>
                  <a:gd name="T24" fmla="*/ 9 w 17"/>
                  <a:gd name="T25" fmla="*/ 0 h 17"/>
                  <a:gd name="T26" fmla="*/ 6 w 17"/>
                  <a:gd name="T27" fmla="*/ 2 h 17"/>
                  <a:gd name="T28" fmla="*/ 3 w 17"/>
                  <a:gd name="T29" fmla="*/ 3 h 17"/>
                  <a:gd name="T30" fmla="*/ 1 w 17"/>
                  <a:gd name="T31" fmla="*/ 6 h 17"/>
                  <a:gd name="T32" fmla="*/ 0 w 17"/>
                  <a:gd name="T33" fmla="*/ 9 h 17"/>
                  <a:gd name="T34" fmla="*/ 0 w 17"/>
                  <a:gd name="T35" fmla="*/ 9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0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4 h 9"/>
                  <a:gd name="T2" fmla="*/ 0 w 9"/>
                  <a:gd name="T3" fmla="*/ 6 h 9"/>
                  <a:gd name="T4" fmla="*/ 1 w 9"/>
                  <a:gd name="T5" fmla="*/ 7 h 9"/>
                  <a:gd name="T6" fmla="*/ 3 w 9"/>
                  <a:gd name="T7" fmla="*/ 9 h 9"/>
                  <a:gd name="T8" fmla="*/ 4 w 9"/>
                  <a:gd name="T9" fmla="*/ 9 h 9"/>
                  <a:gd name="T10" fmla="*/ 6 w 9"/>
                  <a:gd name="T11" fmla="*/ 9 h 9"/>
                  <a:gd name="T12" fmla="*/ 7 w 9"/>
                  <a:gd name="T13" fmla="*/ 7 h 9"/>
                  <a:gd name="T14" fmla="*/ 9 w 9"/>
                  <a:gd name="T15" fmla="*/ 6 h 9"/>
                  <a:gd name="T16" fmla="*/ 9 w 9"/>
                  <a:gd name="T17" fmla="*/ 4 h 9"/>
                  <a:gd name="T18" fmla="*/ 9 w 9"/>
                  <a:gd name="T19" fmla="*/ 3 h 9"/>
                  <a:gd name="T20" fmla="*/ 7 w 9"/>
                  <a:gd name="T21" fmla="*/ 2 h 9"/>
                  <a:gd name="T22" fmla="*/ 6 w 9"/>
                  <a:gd name="T23" fmla="*/ 0 h 9"/>
                  <a:gd name="T24" fmla="*/ 4 w 9"/>
                  <a:gd name="T25" fmla="*/ 0 h 9"/>
                  <a:gd name="T26" fmla="*/ 3 w 9"/>
                  <a:gd name="T27" fmla="*/ 0 h 9"/>
                  <a:gd name="T28" fmla="*/ 1 w 9"/>
                  <a:gd name="T29" fmla="*/ 2 h 9"/>
                  <a:gd name="T30" fmla="*/ 0 w 9"/>
                  <a:gd name="T31" fmla="*/ 3 h 9"/>
                  <a:gd name="T32" fmla="*/ 0 w 9"/>
                  <a:gd name="T33" fmla="*/ 4 h 9"/>
                  <a:gd name="T34" fmla="*/ 0 w 9"/>
                  <a:gd name="T35" fmla="*/ 4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1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4 h 8"/>
                  <a:gd name="T2" fmla="*/ 0 w 7"/>
                  <a:gd name="T3" fmla="*/ 5 h 8"/>
                  <a:gd name="T4" fmla="*/ 1 w 7"/>
                  <a:gd name="T5" fmla="*/ 7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7 h 8"/>
                  <a:gd name="T14" fmla="*/ 7 w 7"/>
                  <a:gd name="T15" fmla="*/ 5 h 8"/>
                  <a:gd name="T16" fmla="*/ 7 w 7"/>
                  <a:gd name="T17" fmla="*/ 4 h 8"/>
                  <a:gd name="T18" fmla="*/ 7 w 7"/>
                  <a:gd name="T19" fmla="*/ 2 h 8"/>
                  <a:gd name="T20" fmla="*/ 6 w 7"/>
                  <a:gd name="T21" fmla="*/ 1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1 h 8"/>
                  <a:gd name="T30" fmla="*/ 0 w 7"/>
                  <a:gd name="T31" fmla="*/ 2 h 8"/>
                  <a:gd name="T32" fmla="*/ 0 w 7"/>
                  <a:gd name="T33" fmla="*/ 4 h 8"/>
                  <a:gd name="T34" fmla="*/ 0 w 7"/>
                  <a:gd name="T35" fmla="*/ 4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2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4 h 9"/>
                  <a:gd name="T2" fmla="*/ 0 w 7"/>
                  <a:gd name="T3" fmla="*/ 6 h 9"/>
                  <a:gd name="T4" fmla="*/ 1 w 7"/>
                  <a:gd name="T5" fmla="*/ 7 h 9"/>
                  <a:gd name="T6" fmla="*/ 3 w 7"/>
                  <a:gd name="T7" fmla="*/ 9 h 9"/>
                  <a:gd name="T8" fmla="*/ 4 w 7"/>
                  <a:gd name="T9" fmla="*/ 9 h 9"/>
                  <a:gd name="T10" fmla="*/ 5 w 7"/>
                  <a:gd name="T11" fmla="*/ 9 h 9"/>
                  <a:gd name="T12" fmla="*/ 5 w 7"/>
                  <a:gd name="T13" fmla="*/ 7 h 9"/>
                  <a:gd name="T14" fmla="*/ 7 w 7"/>
                  <a:gd name="T15" fmla="*/ 6 h 9"/>
                  <a:gd name="T16" fmla="*/ 7 w 7"/>
                  <a:gd name="T17" fmla="*/ 4 h 9"/>
                  <a:gd name="T18" fmla="*/ 7 w 7"/>
                  <a:gd name="T19" fmla="*/ 3 h 9"/>
                  <a:gd name="T20" fmla="*/ 5 w 7"/>
                  <a:gd name="T21" fmla="*/ 1 h 9"/>
                  <a:gd name="T22" fmla="*/ 5 w 7"/>
                  <a:gd name="T23" fmla="*/ 0 h 9"/>
                  <a:gd name="T24" fmla="*/ 4 w 7"/>
                  <a:gd name="T25" fmla="*/ 0 h 9"/>
                  <a:gd name="T26" fmla="*/ 3 w 7"/>
                  <a:gd name="T27" fmla="*/ 0 h 9"/>
                  <a:gd name="T28" fmla="*/ 1 w 7"/>
                  <a:gd name="T29" fmla="*/ 1 h 9"/>
                  <a:gd name="T30" fmla="*/ 0 w 7"/>
                  <a:gd name="T31" fmla="*/ 3 h 9"/>
                  <a:gd name="T32" fmla="*/ 0 w 7"/>
                  <a:gd name="T33" fmla="*/ 4 h 9"/>
                  <a:gd name="T34" fmla="*/ 0 w 7"/>
                  <a:gd name="T35" fmla="*/ 4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3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0 h 20"/>
                  <a:gd name="T2" fmla="*/ 0 w 20"/>
                  <a:gd name="T3" fmla="*/ 15 h 20"/>
                  <a:gd name="T4" fmla="*/ 2 w 20"/>
                  <a:gd name="T5" fmla="*/ 17 h 20"/>
                  <a:gd name="T6" fmla="*/ 5 w 20"/>
                  <a:gd name="T7" fmla="*/ 20 h 20"/>
                  <a:gd name="T8" fmla="*/ 10 w 20"/>
                  <a:gd name="T9" fmla="*/ 20 h 20"/>
                  <a:gd name="T10" fmla="*/ 14 w 20"/>
                  <a:gd name="T11" fmla="*/ 20 h 20"/>
                  <a:gd name="T12" fmla="*/ 17 w 20"/>
                  <a:gd name="T13" fmla="*/ 17 h 20"/>
                  <a:gd name="T14" fmla="*/ 20 w 20"/>
                  <a:gd name="T15" fmla="*/ 15 h 20"/>
                  <a:gd name="T16" fmla="*/ 20 w 20"/>
                  <a:gd name="T17" fmla="*/ 10 h 20"/>
                  <a:gd name="T18" fmla="*/ 20 w 20"/>
                  <a:gd name="T19" fmla="*/ 6 h 20"/>
                  <a:gd name="T20" fmla="*/ 17 w 20"/>
                  <a:gd name="T21" fmla="*/ 3 h 20"/>
                  <a:gd name="T22" fmla="*/ 14 w 20"/>
                  <a:gd name="T23" fmla="*/ 0 h 20"/>
                  <a:gd name="T24" fmla="*/ 10 w 20"/>
                  <a:gd name="T25" fmla="*/ 0 h 20"/>
                  <a:gd name="T26" fmla="*/ 5 w 20"/>
                  <a:gd name="T27" fmla="*/ 0 h 20"/>
                  <a:gd name="T28" fmla="*/ 2 w 20"/>
                  <a:gd name="T29" fmla="*/ 3 h 20"/>
                  <a:gd name="T30" fmla="*/ 0 w 20"/>
                  <a:gd name="T31" fmla="*/ 6 h 20"/>
                  <a:gd name="T32" fmla="*/ 0 w 20"/>
                  <a:gd name="T33" fmla="*/ 10 h 20"/>
                  <a:gd name="T34" fmla="*/ 0 w 20"/>
                  <a:gd name="T35" fmla="*/ 1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4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7 h 13"/>
                  <a:gd name="T2" fmla="*/ 0 w 12"/>
                  <a:gd name="T3" fmla="*/ 9 h 13"/>
                  <a:gd name="T4" fmla="*/ 2 w 12"/>
                  <a:gd name="T5" fmla="*/ 12 h 13"/>
                  <a:gd name="T6" fmla="*/ 3 w 12"/>
                  <a:gd name="T7" fmla="*/ 13 h 13"/>
                  <a:gd name="T8" fmla="*/ 6 w 12"/>
                  <a:gd name="T9" fmla="*/ 13 h 13"/>
                  <a:gd name="T10" fmla="*/ 9 w 12"/>
                  <a:gd name="T11" fmla="*/ 13 h 13"/>
                  <a:gd name="T12" fmla="*/ 11 w 12"/>
                  <a:gd name="T13" fmla="*/ 12 h 13"/>
                  <a:gd name="T14" fmla="*/ 12 w 12"/>
                  <a:gd name="T15" fmla="*/ 9 h 13"/>
                  <a:gd name="T16" fmla="*/ 12 w 12"/>
                  <a:gd name="T17" fmla="*/ 7 h 13"/>
                  <a:gd name="T18" fmla="*/ 12 w 12"/>
                  <a:gd name="T19" fmla="*/ 5 h 13"/>
                  <a:gd name="T20" fmla="*/ 11 w 12"/>
                  <a:gd name="T21" fmla="*/ 2 h 13"/>
                  <a:gd name="T22" fmla="*/ 9 w 12"/>
                  <a:gd name="T23" fmla="*/ 0 h 13"/>
                  <a:gd name="T24" fmla="*/ 6 w 12"/>
                  <a:gd name="T25" fmla="*/ 0 h 13"/>
                  <a:gd name="T26" fmla="*/ 3 w 12"/>
                  <a:gd name="T27" fmla="*/ 0 h 13"/>
                  <a:gd name="T28" fmla="*/ 2 w 12"/>
                  <a:gd name="T29" fmla="*/ 2 h 13"/>
                  <a:gd name="T30" fmla="*/ 0 w 12"/>
                  <a:gd name="T31" fmla="*/ 5 h 13"/>
                  <a:gd name="T32" fmla="*/ 0 w 12"/>
                  <a:gd name="T33" fmla="*/ 7 h 13"/>
                  <a:gd name="T34" fmla="*/ 0 w 12"/>
                  <a:gd name="T35" fmla="*/ 7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5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6 h 12"/>
                  <a:gd name="T2" fmla="*/ 0 w 13"/>
                  <a:gd name="T3" fmla="*/ 8 h 12"/>
                  <a:gd name="T4" fmla="*/ 2 w 13"/>
                  <a:gd name="T5" fmla="*/ 10 h 12"/>
                  <a:gd name="T6" fmla="*/ 5 w 13"/>
                  <a:gd name="T7" fmla="*/ 12 h 12"/>
                  <a:gd name="T8" fmla="*/ 8 w 13"/>
                  <a:gd name="T9" fmla="*/ 12 h 12"/>
                  <a:gd name="T10" fmla="*/ 9 w 13"/>
                  <a:gd name="T11" fmla="*/ 12 h 12"/>
                  <a:gd name="T12" fmla="*/ 12 w 13"/>
                  <a:gd name="T13" fmla="*/ 10 h 12"/>
                  <a:gd name="T14" fmla="*/ 13 w 13"/>
                  <a:gd name="T15" fmla="*/ 8 h 12"/>
                  <a:gd name="T16" fmla="*/ 13 w 13"/>
                  <a:gd name="T17" fmla="*/ 6 h 12"/>
                  <a:gd name="T18" fmla="*/ 13 w 13"/>
                  <a:gd name="T19" fmla="*/ 3 h 12"/>
                  <a:gd name="T20" fmla="*/ 12 w 13"/>
                  <a:gd name="T21" fmla="*/ 2 h 12"/>
                  <a:gd name="T22" fmla="*/ 9 w 13"/>
                  <a:gd name="T23" fmla="*/ 0 h 12"/>
                  <a:gd name="T24" fmla="*/ 8 w 13"/>
                  <a:gd name="T25" fmla="*/ 0 h 12"/>
                  <a:gd name="T26" fmla="*/ 5 w 13"/>
                  <a:gd name="T27" fmla="*/ 0 h 12"/>
                  <a:gd name="T28" fmla="*/ 2 w 13"/>
                  <a:gd name="T29" fmla="*/ 2 h 12"/>
                  <a:gd name="T30" fmla="*/ 0 w 13"/>
                  <a:gd name="T31" fmla="*/ 3 h 12"/>
                  <a:gd name="T32" fmla="*/ 0 w 13"/>
                  <a:gd name="T33" fmla="*/ 6 h 12"/>
                  <a:gd name="T34" fmla="*/ 0 w 13"/>
                  <a:gd name="T35" fmla="*/ 6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6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3 h 7"/>
                  <a:gd name="T2" fmla="*/ 0 w 8"/>
                  <a:gd name="T3" fmla="*/ 4 h 7"/>
                  <a:gd name="T4" fmla="*/ 1 w 8"/>
                  <a:gd name="T5" fmla="*/ 6 h 7"/>
                  <a:gd name="T6" fmla="*/ 3 w 8"/>
                  <a:gd name="T7" fmla="*/ 7 h 7"/>
                  <a:gd name="T8" fmla="*/ 4 w 8"/>
                  <a:gd name="T9" fmla="*/ 7 h 7"/>
                  <a:gd name="T10" fmla="*/ 6 w 8"/>
                  <a:gd name="T11" fmla="*/ 7 h 7"/>
                  <a:gd name="T12" fmla="*/ 7 w 8"/>
                  <a:gd name="T13" fmla="*/ 6 h 7"/>
                  <a:gd name="T14" fmla="*/ 8 w 8"/>
                  <a:gd name="T15" fmla="*/ 4 h 7"/>
                  <a:gd name="T16" fmla="*/ 8 w 8"/>
                  <a:gd name="T17" fmla="*/ 3 h 7"/>
                  <a:gd name="T18" fmla="*/ 8 w 8"/>
                  <a:gd name="T19" fmla="*/ 1 h 7"/>
                  <a:gd name="T20" fmla="*/ 7 w 8"/>
                  <a:gd name="T21" fmla="*/ 1 h 7"/>
                  <a:gd name="T22" fmla="*/ 6 w 8"/>
                  <a:gd name="T23" fmla="*/ 0 h 7"/>
                  <a:gd name="T24" fmla="*/ 4 w 8"/>
                  <a:gd name="T25" fmla="*/ 0 h 7"/>
                  <a:gd name="T26" fmla="*/ 3 w 8"/>
                  <a:gd name="T27" fmla="*/ 0 h 7"/>
                  <a:gd name="T28" fmla="*/ 1 w 8"/>
                  <a:gd name="T29" fmla="*/ 1 h 7"/>
                  <a:gd name="T30" fmla="*/ 0 w 8"/>
                  <a:gd name="T31" fmla="*/ 1 h 7"/>
                  <a:gd name="T32" fmla="*/ 0 w 8"/>
                  <a:gd name="T33" fmla="*/ 3 h 7"/>
                  <a:gd name="T34" fmla="*/ 0 w 8"/>
                  <a:gd name="T35" fmla="*/ 3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7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3 h 8"/>
                  <a:gd name="T2" fmla="*/ 0 w 7"/>
                  <a:gd name="T3" fmla="*/ 5 h 8"/>
                  <a:gd name="T4" fmla="*/ 1 w 7"/>
                  <a:gd name="T5" fmla="*/ 6 h 8"/>
                  <a:gd name="T6" fmla="*/ 3 w 7"/>
                  <a:gd name="T7" fmla="*/ 8 h 8"/>
                  <a:gd name="T8" fmla="*/ 4 w 7"/>
                  <a:gd name="T9" fmla="*/ 8 h 8"/>
                  <a:gd name="T10" fmla="*/ 6 w 7"/>
                  <a:gd name="T11" fmla="*/ 8 h 8"/>
                  <a:gd name="T12" fmla="*/ 6 w 7"/>
                  <a:gd name="T13" fmla="*/ 6 h 8"/>
                  <a:gd name="T14" fmla="*/ 7 w 7"/>
                  <a:gd name="T15" fmla="*/ 5 h 8"/>
                  <a:gd name="T16" fmla="*/ 7 w 7"/>
                  <a:gd name="T17" fmla="*/ 3 h 8"/>
                  <a:gd name="T18" fmla="*/ 7 w 7"/>
                  <a:gd name="T19" fmla="*/ 2 h 8"/>
                  <a:gd name="T20" fmla="*/ 6 w 7"/>
                  <a:gd name="T21" fmla="*/ 2 h 8"/>
                  <a:gd name="T22" fmla="*/ 6 w 7"/>
                  <a:gd name="T23" fmla="*/ 0 h 8"/>
                  <a:gd name="T24" fmla="*/ 4 w 7"/>
                  <a:gd name="T25" fmla="*/ 0 h 8"/>
                  <a:gd name="T26" fmla="*/ 3 w 7"/>
                  <a:gd name="T27" fmla="*/ 0 h 8"/>
                  <a:gd name="T28" fmla="*/ 1 w 7"/>
                  <a:gd name="T29" fmla="*/ 2 h 8"/>
                  <a:gd name="T30" fmla="*/ 0 w 7"/>
                  <a:gd name="T31" fmla="*/ 2 h 8"/>
                  <a:gd name="T32" fmla="*/ 0 w 7"/>
                  <a:gd name="T33" fmla="*/ 3 h 8"/>
                  <a:gd name="T34" fmla="*/ 0 w 7"/>
                  <a:gd name="T35" fmla="*/ 3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8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8 h 17"/>
                  <a:gd name="T2" fmla="*/ 0 w 16"/>
                  <a:gd name="T3" fmla="*/ 11 h 17"/>
                  <a:gd name="T4" fmla="*/ 3 w 16"/>
                  <a:gd name="T5" fmla="*/ 14 h 17"/>
                  <a:gd name="T6" fmla="*/ 5 w 16"/>
                  <a:gd name="T7" fmla="*/ 16 h 17"/>
                  <a:gd name="T8" fmla="*/ 9 w 16"/>
                  <a:gd name="T9" fmla="*/ 17 h 17"/>
                  <a:gd name="T10" fmla="*/ 12 w 16"/>
                  <a:gd name="T11" fmla="*/ 16 h 17"/>
                  <a:gd name="T12" fmla="*/ 15 w 16"/>
                  <a:gd name="T13" fmla="*/ 14 h 17"/>
                  <a:gd name="T14" fmla="*/ 16 w 16"/>
                  <a:gd name="T15" fmla="*/ 11 h 17"/>
                  <a:gd name="T16" fmla="*/ 16 w 16"/>
                  <a:gd name="T17" fmla="*/ 8 h 17"/>
                  <a:gd name="T18" fmla="*/ 16 w 16"/>
                  <a:gd name="T19" fmla="*/ 5 h 17"/>
                  <a:gd name="T20" fmla="*/ 15 w 16"/>
                  <a:gd name="T21" fmla="*/ 3 h 17"/>
                  <a:gd name="T22" fmla="*/ 12 w 16"/>
                  <a:gd name="T23" fmla="*/ 1 h 17"/>
                  <a:gd name="T24" fmla="*/ 9 w 16"/>
                  <a:gd name="T25" fmla="*/ 0 h 17"/>
                  <a:gd name="T26" fmla="*/ 5 w 16"/>
                  <a:gd name="T27" fmla="*/ 1 h 17"/>
                  <a:gd name="T28" fmla="*/ 3 w 16"/>
                  <a:gd name="T29" fmla="*/ 3 h 17"/>
                  <a:gd name="T30" fmla="*/ 0 w 16"/>
                  <a:gd name="T31" fmla="*/ 5 h 17"/>
                  <a:gd name="T32" fmla="*/ 0 w 16"/>
                  <a:gd name="T33" fmla="*/ 8 h 17"/>
                  <a:gd name="T34" fmla="*/ 0 w 16"/>
                  <a:gd name="T35" fmla="*/ 8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19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6 h 12"/>
                  <a:gd name="T2" fmla="*/ 0 w 12"/>
                  <a:gd name="T3" fmla="*/ 7 h 12"/>
                  <a:gd name="T4" fmla="*/ 1 w 12"/>
                  <a:gd name="T5" fmla="*/ 10 h 12"/>
                  <a:gd name="T6" fmla="*/ 4 w 12"/>
                  <a:gd name="T7" fmla="*/ 12 h 12"/>
                  <a:gd name="T8" fmla="*/ 6 w 12"/>
                  <a:gd name="T9" fmla="*/ 12 h 12"/>
                  <a:gd name="T10" fmla="*/ 7 w 12"/>
                  <a:gd name="T11" fmla="*/ 12 h 12"/>
                  <a:gd name="T12" fmla="*/ 10 w 12"/>
                  <a:gd name="T13" fmla="*/ 10 h 12"/>
                  <a:gd name="T14" fmla="*/ 12 w 12"/>
                  <a:gd name="T15" fmla="*/ 7 h 12"/>
                  <a:gd name="T16" fmla="*/ 12 w 12"/>
                  <a:gd name="T17" fmla="*/ 6 h 12"/>
                  <a:gd name="T18" fmla="*/ 12 w 12"/>
                  <a:gd name="T19" fmla="*/ 4 h 12"/>
                  <a:gd name="T20" fmla="*/ 10 w 12"/>
                  <a:gd name="T21" fmla="*/ 2 h 12"/>
                  <a:gd name="T22" fmla="*/ 7 w 12"/>
                  <a:gd name="T23" fmla="*/ 0 h 12"/>
                  <a:gd name="T24" fmla="*/ 6 w 12"/>
                  <a:gd name="T25" fmla="*/ 0 h 12"/>
                  <a:gd name="T26" fmla="*/ 4 w 12"/>
                  <a:gd name="T27" fmla="*/ 0 h 12"/>
                  <a:gd name="T28" fmla="*/ 1 w 12"/>
                  <a:gd name="T29" fmla="*/ 2 h 12"/>
                  <a:gd name="T30" fmla="*/ 0 w 12"/>
                  <a:gd name="T31" fmla="*/ 4 h 12"/>
                  <a:gd name="T32" fmla="*/ 0 w 12"/>
                  <a:gd name="T33" fmla="*/ 6 h 12"/>
                  <a:gd name="T34" fmla="*/ 0 w 12"/>
                  <a:gd name="T35" fmla="*/ 6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0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7 w 74"/>
                  <a:gd name="T1" fmla="*/ 65 h 75"/>
                  <a:gd name="T2" fmla="*/ 15 w 74"/>
                  <a:gd name="T3" fmla="*/ 72 h 75"/>
                  <a:gd name="T4" fmla="*/ 25 w 74"/>
                  <a:gd name="T5" fmla="*/ 75 h 75"/>
                  <a:gd name="T6" fmla="*/ 32 w 74"/>
                  <a:gd name="T7" fmla="*/ 75 h 75"/>
                  <a:gd name="T8" fmla="*/ 37 w 74"/>
                  <a:gd name="T9" fmla="*/ 73 h 75"/>
                  <a:gd name="T10" fmla="*/ 38 w 74"/>
                  <a:gd name="T11" fmla="*/ 73 h 75"/>
                  <a:gd name="T12" fmla="*/ 44 w 74"/>
                  <a:gd name="T13" fmla="*/ 71 h 75"/>
                  <a:gd name="T14" fmla="*/ 50 w 74"/>
                  <a:gd name="T15" fmla="*/ 69 h 75"/>
                  <a:gd name="T16" fmla="*/ 59 w 74"/>
                  <a:gd name="T17" fmla="*/ 65 h 75"/>
                  <a:gd name="T18" fmla="*/ 65 w 74"/>
                  <a:gd name="T19" fmla="*/ 60 h 75"/>
                  <a:gd name="T20" fmla="*/ 71 w 74"/>
                  <a:gd name="T21" fmla="*/ 56 h 75"/>
                  <a:gd name="T22" fmla="*/ 74 w 74"/>
                  <a:gd name="T23" fmla="*/ 50 h 75"/>
                  <a:gd name="T24" fmla="*/ 72 w 74"/>
                  <a:gd name="T25" fmla="*/ 45 h 75"/>
                  <a:gd name="T26" fmla="*/ 59 w 74"/>
                  <a:gd name="T27" fmla="*/ 35 h 75"/>
                  <a:gd name="T28" fmla="*/ 46 w 74"/>
                  <a:gd name="T29" fmla="*/ 39 h 75"/>
                  <a:gd name="T30" fmla="*/ 35 w 74"/>
                  <a:gd name="T31" fmla="*/ 48 h 75"/>
                  <a:gd name="T32" fmla="*/ 31 w 74"/>
                  <a:gd name="T33" fmla="*/ 52 h 75"/>
                  <a:gd name="T34" fmla="*/ 29 w 74"/>
                  <a:gd name="T35" fmla="*/ 43 h 75"/>
                  <a:gd name="T36" fmla="*/ 24 w 74"/>
                  <a:gd name="T37" fmla="*/ 26 h 75"/>
                  <a:gd name="T38" fmla="*/ 13 w 74"/>
                  <a:gd name="T39" fmla="*/ 7 h 75"/>
                  <a:gd name="T40" fmla="*/ 2 w 74"/>
                  <a:gd name="T41" fmla="*/ 0 h 75"/>
                  <a:gd name="T42" fmla="*/ 0 w 74"/>
                  <a:gd name="T43" fmla="*/ 19 h 75"/>
                  <a:gd name="T44" fmla="*/ 3 w 74"/>
                  <a:gd name="T45" fmla="*/ 40 h 75"/>
                  <a:gd name="T46" fmla="*/ 6 w 74"/>
                  <a:gd name="T47" fmla="*/ 58 h 75"/>
                  <a:gd name="T48" fmla="*/ 7 w 74"/>
                  <a:gd name="T49" fmla="*/ 65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1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24 w 69"/>
                  <a:gd name="T1" fmla="*/ 59 h 59"/>
                  <a:gd name="T2" fmla="*/ 29 w 69"/>
                  <a:gd name="T3" fmla="*/ 59 h 59"/>
                  <a:gd name="T4" fmla="*/ 38 w 69"/>
                  <a:gd name="T5" fmla="*/ 57 h 59"/>
                  <a:gd name="T6" fmla="*/ 47 w 69"/>
                  <a:gd name="T7" fmla="*/ 56 h 59"/>
                  <a:gd name="T8" fmla="*/ 56 w 69"/>
                  <a:gd name="T9" fmla="*/ 54 h 59"/>
                  <a:gd name="T10" fmla="*/ 63 w 69"/>
                  <a:gd name="T11" fmla="*/ 52 h 59"/>
                  <a:gd name="T12" fmla="*/ 68 w 69"/>
                  <a:gd name="T13" fmla="*/ 47 h 59"/>
                  <a:gd name="T14" fmla="*/ 69 w 69"/>
                  <a:gd name="T15" fmla="*/ 43 h 59"/>
                  <a:gd name="T16" fmla="*/ 66 w 69"/>
                  <a:gd name="T17" fmla="*/ 37 h 59"/>
                  <a:gd name="T18" fmla="*/ 54 w 69"/>
                  <a:gd name="T19" fmla="*/ 32 h 59"/>
                  <a:gd name="T20" fmla="*/ 41 w 69"/>
                  <a:gd name="T21" fmla="*/ 33 h 59"/>
                  <a:gd name="T22" fmla="*/ 29 w 69"/>
                  <a:gd name="T23" fmla="*/ 37 h 59"/>
                  <a:gd name="T24" fmla="*/ 25 w 69"/>
                  <a:gd name="T25" fmla="*/ 40 h 59"/>
                  <a:gd name="T26" fmla="*/ 21 w 69"/>
                  <a:gd name="T27" fmla="*/ 29 h 59"/>
                  <a:gd name="T28" fmla="*/ 19 w 69"/>
                  <a:gd name="T29" fmla="*/ 13 h 59"/>
                  <a:gd name="T30" fmla="*/ 15 w 69"/>
                  <a:gd name="T31" fmla="*/ 1 h 59"/>
                  <a:gd name="T32" fmla="*/ 0 w 69"/>
                  <a:gd name="T33" fmla="*/ 0 h 59"/>
                  <a:gd name="T34" fmla="*/ 0 w 69"/>
                  <a:gd name="T35" fmla="*/ 27 h 59"/>
                  <a:gd name="T36" fmla="*/ 9 w 69"/>
                  <a:gd name="T37" fmla="*/ 44 h 59"/>
                  <a:gd name="T38" fmla="*/ 19 w 69"/>
                  <a:gd name="T39" fmla="*/ 56 h 59"/>
                  <a:gd name="T40" fmla="*/ 24 w 69"/>
                  <a:gd name="T41" fmla="*/ 59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2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6 w 69"/>
                  <a:gd name="T1" fmla="*/ 46 h 60"/>
                  <a:gd name="T2" fmla="*/ 15 w 69"/>
                  <a:gd name="T3" fmla="*/ 54 h 60"/>
                  <a:gd name="T4" fmla="*/ 22 w 69"/>
                  <a:gd name="T5" fmla="*/ 59 h 60"/>
                  <a:gd name="T6" fmla="*/ 31 w 69"/>
                  <a:gd name="T7" fmla="*/ 60 h 60"/>
                  <a:gd name="T8" fmla="*/ 38 w 69"/>
                  <a:gd name="T9" fmla="*/ 60 h 60"/>
                  <a:gd name="T10" fmla="*/ 45 w 69"/>
                  <a:gd name="T11" fmla="*/ 59 h 60"/>
                  <a:gd name="T12" fmla="*/ 51 w 69"/>
                  <a:gd name="T13" fmla="*/ 56 h 60"/>
                  <a:gd name="T14" fmla="*/ 57 w 69"/>
                  <a:gd name="T15" fmla="*/ 53 h 60"/>
                  <a:gd name="T16" fmla="*/ 60 w 69"/>
                  <a:gd name="T17" fmla="*/ 51 h 60"/>
                  <a:gd name="T18" fmla="*/ 64 w 69"/>
                  <a:gd name="T19" fmla="*/ 50 h 60"/>
                  <a:gd name="T20" fmla="*/ 67 w 69"/>
                  <a:gd name="T21" fmla="*/ 47 h 60"/>
                  <a:gd name="T22" fmla="*/ 69 w 69"/>
                  <a:gd name="T23" fmla="*/ 43 h 60"/>
                  <a:gd name="T24" fmla="*/ 67 w 69"/>
                  <a:gd name="T25" fmla="*/ 40 h 60"/>
                  <a:gd name="T26" fmla="*/ 54 w 69"/>
                  <a:gd name="T27" fmla="*/ 31 h 60"/>
                  <a:gd name="T28" fmla="*/ 41 w 69"/>
                  <a:gd name="T29" fmla="*/ 31 h 60"/>
                  <a:gd name="T30" fmla="*/ 32 w 69"/>
                  <a:gd name="T31" fmla="*/ 34 h 60"/>
                  <a:gd name="T32" fmla="*/ 28 w 69"/>
                  <a:gd name="T33" fmla="*/ 37 h 60"/>
                  <a:gd name="T34" fmla="*/ 26 w 69"/>
                  <a:gd name="T35" fmla="*/ 30 h 60"/>
                  <a:gd name="T36" fmla="*/ 20 w 69"/>
                  <a:gd name="T37" fmla="*/ 15 h 60"/>
                  <a:gd name="T38" fmla="*/ 12 w 69"/>
                  <a:gd name="T39" fmla="*/ 2 h 60"/>
                  <a:gd name="T40" fmla="*/ 1 w 69"/>
                  <a:gd name="T41" fmla="*/ 0 h 60"/>
                  <a:gd name="T42" fmla="*/ 0 w 69"/>
                  <a:gd name="T43" fmla="*/ 14 h 60"/>
                  <a:gd name="T44" fmla="*/ 1 w 69"/>
                  <a:gd name="T45" fmla="*/ 30 h 60"/>
                  <a:gd name="T46" fmla="*/ 4 w 69"/>
                  <a:gd name="T47" fmla="*/ 41 h 60"/>
                  <a:gd name="T48" fmla="*/ 6 w 69"/>
                  <a:gd name="T49" fmla="*/ 4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3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2 w 75"/>
                  <a:gd name="T1" fmla="*/ 44 h 48"/>
                  <a:gd name="T2" fmla="*/ 19 w 75"/>
                  <a:gd name="T3" fmla="*/ 46 h 48"/>
                  <a:gd name="T4" fmla="*/ 31 w 75"/>
                  <a:gd name="T5" fmla="*/ 48 h 48"/>
                  <a:gd name="T6" fmla="*/ 43 w 75"/>
                  <a:gd name="T7" fmla="*/ 48 h 48"/>
                  <a:gd name="T8" fmla="*/ 56 w 75"/>
                  <a:gd name="T9" fmla="*/ 46 h 48"/>
                  <a:gd name="T10" fmla="*/ 66 w 75"/>
                  <a:gd name="T11" fmla="*/ 42 h 48"/>
                  <a:gd name="T12" fmla="*/ 74 w 75"/>
                  <a:gd name="T13" fmla="*/ 36 h 48"/>
                  <a:gd name="T14" fmla="*/ 75 w 75"/>
                  <a:gd name="T15" fmla="*/ 29 h 48"/>
                  <a:gd name="T16" fmla="*/ 71 w 75"/>
                  <a:gd name="T17" fmla="*/ 19 h 48"/>
                  <a:gd name="T18" fmla="*/ 66 w 75"/>
                  <a:gd name="T19" fmla="*/ 16 h 48"/>
                  <a:gd name="T20" fmla="*/ 59 w 75"/>
                  <a:gd name="T21" fmla="*/ 15 h 48"/>
                  <a:gd name="T22" fmla="*/ 52 w 75"/>
                  <a:gd name="T23" fmla="*/ 15 h 48"/>
                  <a:gd name="T24" fmla="*/ 43 w 75"/>
                  <a:gd name="T25" fmla="*/ 18 h 48"/>
                  <a:gd name="T26" fmla="*/ 35 w 75"/>
                  <a:gd name="T27" fmla="*/ 19 h 48"/>
                  <a:gd name="T28" fmla="*/ 30 w 75"/>
                  <a:gd name="T29" fmla="*/ 22 h 48"/>
                  <a:gd name="T30" fmla="*/ 25 w 75"/>
                  <a:gd name="T31" fmla="*/ 23 h 48"/>
                  <a:gd name="T32" fmla="*/ 24 w 75"/>
                  <a:gd name="T33" fmla="*/ 25 h 48"/>
                  <a:gd name="T34" fmla="*/ 22 w 75"/>
                  <a:gd name="T35" fmla="*/ 21 h 48"/>
                  <a:gd name="T36" fmla="*/ 19 w 75"/>
                  <a:gd name="T37" fmla="*/ 13 h 48"/>
                  <a:gd name="T38" fmla="*/ 16 w 75"/>
                  <a:gd name="T39" fmla="*/ 5 h 48"/>
                  <a:gd name="T40" fmla="*/ 15 w 75"/>
                  <a:gd name="T41" fmla="*/ 2 h 48"/>
                  <a:gd name="T42" fmla="*/ 12 w 75"/>
                  <a:gd name="T43" fmla="*/ 0 h 48"/>
                  <a:gd name="T44" fmla="*/ 8 w 75"/>
                  <a:gd name="T45" fmla="*/ 0 h 48"/>
                  <a:gd name="T46" fmla="*/ 3 w 75"/>
                  <a:gd name="T47" fmla="*/ 2 h 48"/>
                  <a:gd name="T48" fmla="*/ 0 w 75"/>
                  <a:gd name="T49" fmla="*/ 5 h 48"/>
                  <a:gd name="T50" fmla="*/ 0 w 75"/>
                  <a:gd name="T51" fmla="*/ 13 h 48"/>
                  <a:gd name="T52" fmla="*/ 5 w 75"/>
                  <a:gd name="T53" fmla="*/ 26 h 48"/>
                  <a:gd name="T54" fmla="*/ 9 w 75"/>
                  <a:gd name="T55" fmla="*/ 38 h 48"/>
                  <a:gd name="T56" fmla="*/ 12 w 75"/>
                  <a:gd name="T57" fmla="*/ 44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4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15 w 63"/>
                  <a:gd name="T1" fmla="*/ 53 h 57"/>
                  <a:gd name="T2" fmla="*/ 22 w 63"/>
                  <a:gd name="T3" fmla="*/ 54 h 57"/>
                  <a:gd name="T4" fmla="*/ 34 w 63"/>
                  <a:gd name="T5" fmla="*/ 57 h 57"/>
                  <a:gd name="T6" fmla="*/ 47 w 63"/>
                  <a:gd name="T7" fmla="*/ 56 h 57"/>
                  <a:gd name="T8" fmla="*/ 58 w 63"/>
                  <a:gd name="T9" fmla="*/ 50 h 57"/>
                  <a:gd name="T10" fmla="*/ 61 w 63"/>
                  <a:gd name="T11" fmla="*/ 48 h 57"/>
                  <a:gd name="T12" fmla="*/ 62 w 63"/>
                  <a:gd name="T13" fmla="*/ 46 h 57"/>
                  <a:gd name="T14" fmla="*/ 63 w 63"/>
                  <a:gd name="T15" fmla="*/ 43 h 57"/>
                  <a:gd name="T16" fmla="*/ 62 w 63"/>
                  <a:gd name="T17" fmla="*/ 40 h 57"/>
                  <a:gd name="T18" fmla="*/ 61 w 63"/>
                  <a:gd name="T19" fmla="*/ 36 h 57"/>
                  <a:gd name="T20" fmla="*/ 58 w 63"/>
                  <a:gd name="T21" fmla="*/ 33 h 57"/>
                  <a:gd name="T22" fmla="*/ 53 w 63"/>
                  <a:gd name="T23" fmla="*/ 31 h 57"/>
                  <a:gd name="T24" fmla="*/ 47 w 63"/>
                  <a:gd name="T25" fmla="*/ 33 h 57"/>
                  <a:gd name="T26" fmla="*/ 39 w 63"/>
                  <a:gd name="T27" fmla="*/ 36 h 57"/>
                  <a:gd name="T28" fmla="*/ 30 w 63"/>
                  <a:gd name="T29" fmla="*/ 36 h 57"/>
                  <a:gd name="T30" fmla="*/ 24 w 63"/>
                  <a:gd name="T31" fmla="*/ 36 h 57"/>
                  <a:gd name="T32" fmla="*/ 21 w 63"/>
                  <a:gd name="T33" fmla="*/ 36 h 57"/>
                  <a:gd name="T34" fmla="*/ 21 w 63"/>
                  <a:gd name="T35" fmla="*/ 30 h 57"/>
                  <a:gd name="T36" fmla="*/ 21 w 63"/>
                  <a:gd name="T37" fmla="*/ 17 h 57"/>
                  <a:gd name="T38" fmla="*/ 17 w 63"/>
                  <a:gd name="T39" fmla="*/ 4 h 57"/>
                  <a:gd name="T40" fmla="*/ 8 w 63"/>
                  <a:gd name="T41" fmla="*/ 0 h 57"/>
                  <a:gd name="T42" fmla="*/ 0 w 63"/>
                  <a:gd name="T43" fmla="*/ 18 h 57"/>
                  <a:gd name="T44" fmla="*/ 0 w 63"/>
                  <a:gd name="T45" fmla="*/ 34 h 57"/>
                  <a:gd name="T46" fmla="*/ 6 w 63"/>
                  <a:gd name="T47" fmla="*/ 46 h 57"/>
                  <a:gd name="T48" fmla="*/ 15 w 63"/>
                  <a:gd name="T49" fmla="*/ 53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5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24 w 65"/>
                  <a:gd name="T1" fmla="*/ 52 h 57"/>
                  <a:gd name="T2" fmla="*/ 32 w 65"/>
                  <a:gd name="T3" fmla="*/ 57 h 57"/>
                  <a:gd name="T4" fmla="*/ 41 w 65"/>
                  <a:gd name="T5" fmla="*/ 55 h 57"/>
                  <a:gd name="T6" fmla="*/ 50 w 65"/>
                  <a:gd name="T7" fmla="*/ 52 h 57"/>
                  <a:gd name="T8" fmla="*/ 59 w 65"/>
                  <a:gd name="T9" fmla="*/ 48 h 57"/>
                  <a:gd name="T10" fmla="*/ 63 w 65"/>
                  <a:gd name="T11" fmla="*/ 45 h 57"/>
                  <a:gd name="T12" fmla="*/ 65 w 65"/>
                  <a:gd name="T13" fmla="*/ 42 h 57"/>
                  <a:gd name="T14" fmla="*/ 65 w 65"/>
                  <a:gd name="T15" fmla="*/ 38 h 57"/>
                  <a:gd name="T16" fmla="*/ 63 w 65"/>
                  <a:gd name="T17" fmla="*/ 34 h 57"/>
                  <a:gd name="T18" fmla="*/ 53 w 65"/>
                  <a:gd name="T19" fmla="*/ 28 h 57"/>
                  <a:gd name="T20" fmla="*/ 46 w 65"/>
                  <a:gd name="T21" fmla="*/ 29 h 57"/>
                  <a:gd name="T22" fmla="*/ 40 w 65"/>
                  <a:gd name="T23" fmla="*/ 35 h 57"/>
                  <a:gd name="T24" fmla="*/ 35 w 65"/>
                  <a:gd name="T25" fmla="*/ 39 h 57"/>
                  <a:gd name="T26" fmla="*/ 32 w 65"/>
                  <a:gd name="T27" fmla="*/ 32 h 57"/>
                  <a:gd name="T28" fmla="*/ 25 w 65"/>
                  <a:gd name="T29" fmla="*/ 18 h 57"/>
                  <a:gd name="T30" fmla="*/ 16 w 65"/>
                  <a:gd name="T31" fmla="*/ 5 h 57"/>
                  <a:gd name="T32" fmla="*/ 6 w 65"/>
                  <a:gd name="T33" fmla="*/ 0 h 57"/>
                  <a:gd name="T34" fmla="*/ 0 w 65"/>
                  <a:gd name="T35" fmla="*/ 21 h 57"/>
                  <a:gd name="T36" fmla="*/ 7 w 65"/>
                  <a:gd name="T37" fmla="*/ 36 h 57"/>
                  <a:gd name="T38" fmla="*/ 18 w 65"/>
                  <a:gd name="T39" fmla="*/ 48 h 57"/>
                  <a:gd name="T40" fmla="*/ 24 w 65"/>
                  <a:gd name="T41" fmla="*/ 52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6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16 w 79"/>
                  <a:gd name="T1" fmla="*/ 67 h 80"/>
                  <a:gd name="T2" fmla="*/ 19 w 79"/>
                  <a:gd name="T3" fmla="*/ 70 h 80"/>
                  <a:gd name="T4" fmla="*/ 23 w 79"/>
                  <a:gd name="T5" fmla="*/ 73 h 80"/>
                  <a:gd name="T6" fmla="*/ 31 w 79"/>
                  <a:gd name="T7" fmla="*/ 77 h 80"/>
                  <a:gd name="T8" fmla="*/ 38 w 79"/>
                  <a:gd name="T9" fmla="*/ 79 h 80"/>
                  <a:gd name="T10" fmla="*/ 47 w 79"/>
                  <a:gd name="T11" fmla="*/ 80 h 80"/>
                  <a:gd name="T12" fmla="*/ 57 w 79"/>
                  <a:gd name="T13" fmla="*/ 77 h 80"/>
                  <a:gd name="T14" fmla="*/ 66 w 79"/>
                  <a:gd name="T15" fmla="*/ 70 h 80"/>
                  <a:gd name="T16" fmla="*/ 73 w 79"/>
                  <a:gd name="T17" fmla="*/ 59 h 80"/>
                  <a:gd name="T18" fmla="*/ 76 w 79"/>
                  <a:gd name="T19" fmla="*/ 54 h 80"/>
                  <a:gd name="T20" fmla="*/ 78 w 79"/>
                  <a:gd name="T21" fmla="*/ 50 h 80"/>
                  <a:gd name="T22" fmla="*/ 79 w 79"/>
                  <a:gd name="T23" fmla="*/ 46 h 80"/>
                  <a:gd name="T24" fmla="*/ 78 w 79"/>
                  <a:gd name="T25" fmla="*/ 43 h 80"/>
                  <a:gd name="T26" fmla="*/ 70 w 79"/>
                  <a:gd name="T27" fmla="*/ 39 h 80"/>
                  <a:gd name="T28" fmla="*/ 61 w 79"/>
                  <a:gd name="T29" fmla="*/ 37 h 80"/>
                  <a:gd name="T30" fmla="*/ 53 w 79"/>
                  <a:gd name="T31" fmla="*/ 39 h 80"/>
                  <a:gd name="T32" fmla="*/ 45 w 79"/>
                  <a:gd name="T33" fmla="*/ 40 h 80"/>
                  <a:gd name="T34" fmla="*/ 39 w 79"/>
                  <a:gd name="T35" fmla="*/ 44 h 80"/>
                  <a:gd name="T36" fmla="*/ 34 w 79"/>
                  <a:gd name="T37" fmla="*/ 47 h 80"/>
                  <a:gd name="T38" fmla="*/ 31 w 79"/>
                  <a:gd name="T39" fmla="*/ 50 h 80"/>
                  <a:gd name="T40" fmla="*/ 29 w 79"/>
                  <a:gd name="T41" fmla="*/ 52 h 80"/>
                  <a:gd name="T42" fmla="*/ 28 w 79"/>
                  <a:gd name="T43" fmla="*/ 43 h 80"/>
                  <a:gd name="T44" fmla="*/ 22 w 79"/>
                  <a:gd name="T45" fmla="*/ 24 h 80"/>
                  <a:gd name="T46" fmla="*/ 13 w 79"/>
                  <a:gd name="T47" fmla="*/ 6 h 80"/>
                  <a:gd name="T48" fmla="*/ 1 w 79"/>
                  <a:gd name="T49" fmla="*/ 0 h 80"/>
                  <a:gd name="T50" fmla="*/ 0 w 79"/>
                  <a:gd name="T51" fmla="*/ 24 h 80"/>
                  <a:gd name="T52" fmla="*/ 6 w 79"/>
                  <a:gd name="T53" fmla="*/ 46 h 80"/>
                  <a:gd name="T54" fmla="*/ 13 w 79"/>
                  <a:gd name="T55" fmla="*/ 62 h 80"/>
                  <a:gd name="T56" fmla="*/ 16 w 79"/>
                  <a:gd name="T57" fmla="*/ 67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7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3 w 79"/>
                  <a:gd name="T1" fmla="*/ 54 h 67"/>
                  <a:gd name="T2" fmla="*/ 16 w 79"/>
                  <a:gd name="T3" fmla="*/ 56 h 67"/>
                  <a:gd name="T4" fmla="*/ 20 w 79"/>
                  <a:gd name="T5" fmla="*/ 59 h 67"/>
                  <a:gd name="T6" fmla="*/ 26 w 79"/>
                  <a:gd name="T7" fmla="*/ 61 h 67"/>
                  <a:gd name="T8" fmla="*/ 34 w 79"/>
                  <a:gd name="T9" fmla="*/ 64 h 67"/>
                  <a:gd name="T10" fmla="*/ 41 w 79"/>
                  <a:gd name="T11" fmla="*/ 67 h 67"/>
                  <a:gd name="T12" fmla="*/ 50 w 79"/>
                  <a:gd name="T13" fmla="*/ 67 h 67"/>
                  <a:gd name="T14" fmla="*/ 59 w 79"/>
                  <a:gd name="T15" fmla="*/ 67 h 67"/>
                  <a:gd name="T16" fmla="*/ 66 w 79"/>
                  <a:gd name="T17" fmla="*/ 64 h 67"/>
                  <a:gd name="T18" fmla="*/ 72 w 79"/>
                  <a:gd name="T19" fmla="*/ 61 h 67"/>
                  <a:gd name="T20" fmla="*/ 76 w 79"/>
                  <a:gd name="T21" fmla="*/ 57 h 67"/>
                  <a:gd name="T22" fmla="*/ 79 w 79"/>
                  <a:gd name="T23" fmla="*/ 53 h 67"/>
                  <a:gd name="T24" fmla="*/ 78 w 79"/>
                  <a:gd name="T25" fmla="*/ 47 h 67"/>
                  <a:gd name="T26" fmla="*/ 72 w 79"/>
                  <a:gd name="T27" fmla="*/ 41 h 67"/>
                  <a:gd name="T28" fmla="*/ 65 w 79"/>
                  <a:gd name="T29" fmla="*/ 37 h 67"/>
                  <a:gd name="T30" fmla="*/ 56 w 79"/>
                  <a:gd name="T31" fmla="*/ 36 h 67"/>
                  <a:gd name="T32" fmla="*/ 48 w 79"/>
                  <a:gd name="T33" fmla="*/ 36 h 67"/>
                  <a:gd name="T34" fmla="*/ 40 w 79"/>
                  <a:gd name="T35" fmla="*/ 37 h 67"/>
                  <a:gd name="T36" fmla="*/ 34 w 79"/>
                  <a:gd name="T37" fmla="*/ 38 h 67"/>
                  <a:gd name="T38" fmla="*/ 29 w 79"/>
                  <a:gd name="T39" fmla="*/ 40 h 67"/>
                  <a:gd name="T40" fmla="*/ 28 w 79"/>
                  <a:gd name="T41" fmla="*/ 40 h 67"/>
                  <a:gd name="T42" fmla="*/ 26 w 79"/>
                  <a:gd name="T43" fmla="*/ 33 h 67"/>
                  <a:gd name="T44" fmla="*/ 22 w 79"/>
                  <a:gd name="T45" fmla="*/ 17 h 67"/>
                  <a:gd name="T46" fmla="*/ 15 w 79"/>
                  <a:gd name="T47" fmla="*/ 4 h 67"/>
                  <a:gd name="T48" fmla="*/ 3 w 79"/>
                  <a:gd name="T49" fmla="*/ 0 h 67"/>
                  <a:gd name="T50" fmla="*/ 0 w 79"/>
                  <a:gd name="T51" fmla="*/ 21 h 67"/>
                  <a:gd name="T52" fmla="*/ 4 w 79"/>
                  <a:gd name="T53" fmla="*/ 38 h 67"/>
                  <a:gd name="T54" fmla="*/ 10 w 79"/>
                  <a:gd name="T55" fmla="*/ 50 h 67"/>
                  <a:gd name="T56" fmla="*/ 13 w 79"/>
                  <a:gd name="T57" fmla="*/ 54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8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9 w 77"/>
                  <a:gd name="T1" fmla="*/ 58 h 62"/>
                  <a:gd name="T2" fmla="*/ 17 w 77"/>
                  <a:gd name="T3" fmla="*/ 60 h 62"/>
                  <a:gd name="T4" fmla="*/ 27 w 77"/>
                  <a:gd name="T5" fmla="*/ 62 h 62"/>
                  <a:gd name="T6" fmla="*/ 40 w 77"/>
                  <a:gd name="T7" fmla="*/ 62 h 62"/>
                  <a:gd name="T8" fmla="*/ 53 w 77"/>
                  <a:gd name="T9" fmla="*/ 60 h 62"/>
                  <a:gd name="T10" fmla="*/ 65 w 77"/>
                  <a:gd name="T11" fmla="*/ 58 h 62"/>
                  <a:gd name="T12" fmla="*/ 72 w 77"/>
                  <a:gd name="T13" fmla="*/ 55 h 62"/>
                  <a:gd name="T14" fmla="*/ 77 w 77"/>
                  <a:gd name="T15" fmla="*/ 49 h 62"/>
                  <a:gd name="T16" fmla="*/ 75 w 77"/>
                  <a:gd name="T17" fmla="*/ 42 h 62"/>
                  <a:gd name="T18" fmla="*/ 69 w 77"/>
                  <a:gd name="T19" fmla="*/ 36 h 62"/>
                  <a:gd name="T20" fmla="*/ 62 w 77"/>
                  <a:gd name="T21" fmla="*/ 33 h 62"/>
                  <a:gd name="T22" fmla="*/ 53 w 77"/>
                  <a:gd name="T23" fmla="*/ 32 h 62"/>
                  <a:gd name="T24" fmla="*/ 46 w 77"/>
                  <a:gd name="T25" fmla="*/ 32 h 62"/>
                  <a:gd name="T26" fmla="*/ 39 w 77"/>
                  <a:gd name="T27" fmla="*/ 33 h 62"/>
                  <a:gd name="T28" fmla="*/ 33 w 77"/>
                  <a:gd name="T29" fmla="*/ 35 h 62"/>
                  <a:gd name="T30" fmla="*/ 28 w 77"/>
                  <a:gd name="T31" fmla="*/ 37 h 62"/>
                  <a:gd name="T32" fmla="*/ 27 w 77"/>
                  <a:gd name="T33" fmla="*/ 37 h 62"/>
                  <a:gd name="T34" fmla="*/ 25 w 77"/>
                  <a:gd name="T35" fmla="*/ 30 h 62"/>
                  <a:gd name="T36" fmla="*/ 21 w 77"/>
                  <a:gd name="T37" fmla="*/ 16 h 62"/>
                  <a:gd name="T38" fmla="*/ 14 w 77"/>
                  <a:gd name="T39" fmla="*/ 3 h 62"/>
                  <a:gd name="T40" fmla="*/ 2 w 77"/>
                  <a:gd name="T41" fmla="*/ 0 h 62"/>
                  <a:gd name="T42" fmla="*/ 0 w 77"/>
                  <a:gd name="T43" fmla="*/ 17 h 62"/>
                  <a:gd name="T44" fmla="*/ 3 w 77"/>
                  <a:gd name="T45" fmla="*/ 36 h 62"/>
                  <a:gd name="T46" fmla="*/ 8 w 77"/>
                  <a:gd name="T47" fmla="*/ 52 h 62"/>
                  <a:gd name="T48" fmla="*/ 9 w 77"/>
                  <a:gd name="T49" fmla="*/ 58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29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2 w 366"/>
                  <a:gd name="T1" fmla="*/ 150 h 845"/>
                  <a:gd name="T2" fmla="*/ 16 w 366"/>
                  <a:gd name="T3" fmla="*/ 241 h 845"/>
                  <a:gd name="T4" fmla="*/ 46 w 366"/>
                  <a:gd name="T5" fmla="*/ 346 h 845"/>
                  <a:gd name="T6" fmla="*/ 84 w 366"/>
                  <a:gd name="T7" fmla="*/ 465 h 845"/>
                  <a:gd name="T8" fmla="*/ 122 w 366"/>
                  <a:gd name="T9" fmla="*/ 583 h 845"/>
                  <a:gd name="T10" fmla="*/ 163 w 366"/>
                  <a:gd name="T11" fmla="*/ 699 h 845"/>
                  <a:gd name="T12" fmla="*/ 195 w 366"/>
                  <a:gd name="T13" fmla="*/ 778 h 845"/>
                  <a:gd name="T14" fmla="*/ 228 w 366"/>
                  <a:gd name="T15" fmla="*/ 810 h 845"/>
                  <a:gd name="T16" fmla="*/ 269 w 366"/>
                  <a:gd name="T17" fmla="*/ 830 h 845"/>
                  <a:gd name="T18" fmla="*/ 316 w 366"/>
                  <a:gd name="T19" fmla="*/ 842 h 845"/>
                  <a:gd name="T20" fmla="*/ 348 w 366"/>
                  <a:gd name="T21" fmla="*/ 843 h 845"/>
                  <a:gd name="T22" fmla="*/ 361 w 366"/>
                  <a:gd name="T23" fmla="*/ 833 h 845"/>
                  <a:gd name="T24" fmla="*/ 366 w 366"/>
                  <a:gd name="T25" fmla="*/ 816 h 845"/>
                  <a:gd name="T26" fmla="*/ 354 w 366"/>
                  <a:gd name="T27" fmla="*/ 803 h 845"/>
                  <a:gd name="T28" fmla="*/ 329 w 366"/>
                  <a:gd name="T29" fmla="*/ 796 h 845"/>
                  <a:gd name="T30" fmla="*/ 295 w 366"/>
                  <a:gd name="T31" fmla="*/ 788 h 845"/>
                  <a:gd name="T32" fmla="*/ 264 w 366"/>
                  <a:gd name="T33" fmla="*/ 778 h 845"/>
                  <a:gd name="T34" fmla="*/ 239 w 366"/>
                  <a:gd name="T35" fmla="*/ 757 h 845"/>
                  <a:gd name="T36" fmla="*/ 217 w 366"/>
                  <a:gd name="T37" fmla="*/ 708 h 845"/>
                  <a:gd name="T38" fmla="*/ 194 w 366"/>
                  <a:gd name="T39" fmla="*/ 643 h 845"/>
                  <a:gd name="T40" fmla="*/ 172 w 366"/>
                  <a:gd name="T41" fmla="*/ 577 h 845"/>
                  <a:gd name="T42" fmla="*/ 151 w 366"/>
                  <a:gd name="T43" fmla="*/ 511 h 845"/>
                  <a:gd name="T44" fmla="*/ 126 w 366"/>
                  <a:gd name="T45" fmla="*/ 435 h 845"/>
                  <a:gd name="T46" fmla="*/ 94 w 366"/>
                  <a:gd name="T47" fmla="*/ 349 h 845"/>
                  <a:gd name="T48" fmla="*/ 65 w 366"/>
                  <a:gd name="T49" fmla="*/ 263 h 845"/>
                  <a:gd name="T50" fmla="*/ 49 w 366"/>
                  <a:gd name="T51" fmla="*/ 175 h 845"/>
                  <a:gd name="T52" fmla="*/ 46 w 366"/>
                  <a:gd name="T53" fmla="*/ 110 h 845"/>
                  <a:gd name="T54" fmla="*/ 35 w 366"/>
                  <a:gd name="T55" fmla="*/ 67 h 845"/>
                  <a:gd name="T56" fmla="*/ 21 w 366"/>
                  <a:gd name="T57" fmla="*/ 27 h 845"/>
                  <a:gd name="T58" fmla="*/ 6 w 366"/>
                  <a:gd name="T59" fmla="*/ 1 h 845"/>
                  <a:gd name="T60" fmla="*/ 5 w 366"/>
                  <a:gd name="T61" fmla="*/ 17 h 845"/>
                  <a:gd name="T62" fmla="*/ 13 w 366"/>
                  <a:gd name="T63" fmla="*/ 76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0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84 w 88"/>
                  <a:gd name="T1" fmla="*/ 23 h 87"/>
                  <a:gd name="T2" fmla="*/ 88 w 88"/>
                  <a:gd name="T3" fmla="*/ 18 h 87"/>
                  <a:gd name="T4" fmla="*/ 87 w 88"/>
                  <a:gd name="T5" fmla="*/ 13 h 87"/>
                  <a:gd name="T6" fmla="*/ 84 w 88"/>
                  <a:gd name="T7" fmla="*/ 7 h 87"/>
                  <a:gd name="T8" fmla="*/ 77 w 88"/>
                  <a:gd name="T9" fmla="*/ 3 h 87"/>
                  <a:gd name="T10" fmla="*/ 71 w 88"/>
                  <a:gd name="T11" fmla="*/ 0 h 87"/>
                  <a:gd name="T12" fmla="*/ 62 w 88"/>
                  <a:gd name="T13" fmla="*/ 0 h 87"/>
                  <a:gd name="T14" fmla="*/ 55 w 88"/>
                  <a:gd name="T15" fmla="*/ 1 h 87"/>
                  <a:gd name="T16" fmla="*/ 47 w 88"/>
                  <a:gd name="T17" fmla="*/ 5 h 87"/>
                  <a:gd name="T18" fmla="*/ 41 w 88"/>
                  <a:gd name="T19" fmla="*/ 11 h 87"/>
                  <a:gd name="T20" fmla="*/ 34 w 88"/>
                  <a:gd name="T21" fmla="*/ 20 h 87"/>
                  <a:gd name="T22" fmla="*/ 25 w 88"/>
                  <a:gd name="T23" fmla="*/ 31 h 87"/>
                  <a:gd name="T24" fmla="*/ 16 w 88"/>
                  <a:gd name="T25" fmla="*/ 43 h 87"/>
                  <a:gd name="T26" fmla="*/ 9 w 88"/>
                  <a:gd name="T27" fmla="*/ 56 h 87"/>
                  <a:gd name="T28" fmla="*/ 3 w 88"/>
                  <a:gd name="T29" fmla="*/ 69 h 87"/>
                  <a:gd name="T30" fmla="*/ 0 w 88"/>
                  <a:gd name="T31" fmla="*/ 79 h 87"/>
                  <a:gd name="T32" fmla="*/ 3 w 88"/>
                  <a:gd name="T33" fmla="*/ 87 h 87"/>
                  <a:gd name="T34" fmla="*/ 15 w 88"/>
                  <a:gd name="T35" fmla="*/ 80 h 87"/>
                  <a:gd name="T36" fmla="*/ 27 w 88"/>
                  <a:gd name="T37" fmla="*/ 70 h 87"/>
                  <a:gd name="T38" fmla="*/ 40 w 88"/>
                  <a:gd name="T39" fmla="*/ 60 h 87"/>
                  <a:gd name="T40" fmla="*/ 52 w 88"/>
                  <a:gd name="T41" fmla="*/ 50 h 87"/>
                  <a:gd name="T42" fmla="*/ 63 w 88"/>
                  <a:gd name="T43" fmla="*/ 41 h 87"/>
                  <a:gd name="T44" fmla="*/ 72 w 88"/>
                  <a:gd name="T45" fmla="*/ 33 h 87"/>
                  <a:gd name="T46" fmla="*/ 80 w 88"/>
                  <a:gd name="T47" fmla="*/ 27 h 87"/>
                  <a:gd name="T48" fmla="*/ 84 w 88"/>
                  <a:gd name="T49" fmla="*/ 23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1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92 w 102"/>
                  <a:gd name="T1" fmla="*/ 23 h 28"/>
                  <a:gd name="T2" fmla="*/ 96 w 102"/>
                  <a:gd name="T3" fmla="*/ 21 h 28"/>
                  <a:gd name="T4" fmla="*/ 99 w 102"/>
                  <a:gd name="T5" fmla="*/ 18 h 28"/>
                  <a:gd name="T6" fmla="*/ 101 w 102"/>
                  <a:gd name="T7" fmla="*/ 14 h 28"/>
                  <a:gd name="T8" fmla="*/ 102 w 102"/>
                  <a:gd name="T9" fmla="*/ 10 h 28"/>
                  <a:gd name="T10" fmla="*/ 101 w 102"/>
                  <a:gd name="T11" fmla="*/ 5 h 28"/>
                  <a:gd name="T12" fmla="*/ 98 w 102"/>
                  <a:gd name="T13" fmla="*/ 1 h 28"/>
                  <a:gd name="T14" fmla="*/ 93 w 102"/>
                  <a:gd name="T15" fmla="*/ 0 h 28"/>
                  <a:gd name="T16" fmla="*/ 88 w 102"/>
                  <a:gd name="T17" fmla="*/ 0 h 28"/>
                  <a:gd name="T18" fmla="*/ 76 w 102"/>
                  <a:gd name="T19" fmla="*/ 2 h 28"/>
                  <a:gd name="T20" fmla="*/ 61 w 102"/>
                  <a:gd name="T21" fmla="*/ 7 h 28"/>
                  <a:gd name="T22" fmla="*/ 46 w 102"/>
                  <a:gd name="T23" fmla="*/ 10 h 28"/>
                  <a:gd name="T24" fmla="*/ 33 w 102"/>
                  <a:gd name="T25" fmla="*/ 11 h 28"/>
                  <a:gd name="T26" fmla="*/ 20 w 102"/>
                  <a:gd name="T27" fmla="*/ 15 h 28"/>
                  <a:gd name="T28" fmla="*/ 10 w 102"/>
                  <a:gd name="T29" fmla="*/ 18 h 28"/>
                  <a:gd name="T30" fmla="*/ 2 w 102"/>
                  <a:gd name="T31" fmla="*/ 23 h 28"/>
                  <a:gd name="T32" fmla="*/ 0 w 102"/>
                  <a:gd name="T33" fmla="*/ 28 h 28"/>
                  <a:gd name="T34" fmla="*/ 10 w 102"/>
                  <a:gd name="T35" fmla="*/ 28 h 28"/>
                  <a:gd name="T36" fmla="*/ 20 w 102"/>
                  <a:gd name="T37" fmla="*/ 28 h 28"/>
                  <a:gd name="T38" fmla="*/ 32 w 102"/>
                  <a:gd name="T39" fmla="*/ 27 h 28"/>
                  <a:gd name="T40" fmla="*/ 44 w 102"/>
                  <a:gd name="T41" fmla="*/ 27 h 28"/>
                  <a:gd name="T42" fmla="*/ 55 w 102"/>
                  <a:gd name="T43" fmla="*/ 25 h 28"/>
                  <a:gd name="T44" fmla="*/ 67 w 102"/>
                  <a:gd name="T45" fmla="*/ 24 h 28"/>
                  <a:gd name="T46" fmla="*/ 80 w 102"/>
                  <a:gd name="T47" fmla="*/ 24 h 28"/>
                  <a:gd name="T48" fmla="*/ 92 w 102"/>
                  <a:gd name="T49" fmla="*/ 23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2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23 w 142"/>
                  <a:gd name="T1" fmla="*/ 36 h 36"/>
                  <a:gd name="T2" fmla="*/ 129 w 142"/>
                  <a:gd name="T3" fmla="*/ 36 h 36"/>
                  <a:gd name="T4" fmla="*/ 135 w 142"/>
                  <a:gd name="T5" fmla="*/ 32 h 36"/>
                  <a:gd name="T6" fmla="*/ 139 w 142"/>
                  <a:gd name="T7" fmla="*/ 28 h 36"/>
                  <a:gd name="T8" fmla="*/ 142 w 142"/>
                  <a:gd name="T9" fmla="*/ 20 h 36"/>
                  <a:gd name="T10" fmla="*/ 141 w 142"/>
                  <a:gd name="T11" fmla="*/ 15 h 36"/>
                  <a:gd name="T12" fmla="*/ 138 w 142"/>
                  <a:gd name="T13" fmla="*/ 9 h 36"/>
                  <a:gd name="T14" fmla="*/ 133 w 142"/>
                  <a:gd name="T15" fmla="*/ 5 h 36"/>
                  <a:gd name="T16" fmla="*/ 126 w 142"/>
                  <a:gd name="T17" fmla="*/ 3 h 36"/>
                  <a:gd name="T18" fmla="*/ 108 w 142"/>
                  <a:gd name="T19" fmla="*/ 3 h 36"/>
                  <a:gd name="T20" fmla="*/ 88 w 142"/>
                  <a:gd name="T21" fmla="*/ 3 h 36"/>
                  <a:gd name="T22" fmla="*/ 67 w 142"/>
                  <a:gd name="T23" fmla="*/ 2 h 36"/>
                  <a:gd name="T24" fmla="*/ 47 w 142"/>
                  <a:gd name="T25" fmla="*/ 2 h 36"/>
                  <a:gd name="T26" fmla="*/ 29 w 142"/>
                  <a:gd name="T27" fmla="*/ 0 h 36"/>
                  <a:gd name="T28" fmla="*/ 13 w 142"/>
                  <a:gd name="T29" fmla="*/ 2 h 36"/>
                  <a:gd name="T30" fmla="*/ 4 w 142"/>
                  <a:gd name="T31" fmla="*/ 5 h 36"/>
                  <a:gd name="T32" fmla="*/ 0 w 142"/>
                  <a:gd name="T33" fmla="*/ 9 h 36"/>
                  <a:gd name="T34" fmla="*/ 10 w 142"/>
                  <a:gd name="T35" fmla="*/ 12 h 36"/>
                  <a:gd name="T36" fmla="*/ 22 w 142"/>
                  <a:gd name="T37" fmla="*/ 16 h 36"/>
                  <a:gd name="T38" fmla="*/ 38 w 142"/>
                  <a:gd name="T39" fmla="*/ 19 h 36"/>
                  <a:gd name="T40" fmla="*/ 54 w 142"/>
                  <a:gd name="T41" fmla="*/ 22 h 36"/>
                  <a:gd name="T42" fmla="*/ 72 w 142"/>
                  <a:gd name="T43" fmla="*/ 25 h 36"/>
                  <a:gd name="T44" fmla="*/ 89 w 142"/>
                  <a:gd name="T45" fmla="*/ 29 h 36"/>
                  <a:gd name="T46" fmla="*/ 107 w 142"/>
                  <a:gd name="T47" fmla="*/ 32 h 36"/>
                  <a:gd name="T48" fmla="*/ 123 w 142"/>
                  <a:gd name="T49" fmla="*/ 36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3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08 w 351"/>
                  <a:gd name="T1" fmla="*/ 298 h 601"/>
                  <a:gd name="T2" fmla="*/ 132 w 351"/>
                  <a:gd name="T3" fmla="*/ 338 h 601"/>
                  <a:gd name="T4" fmla="*/ 157 w 351"/>
                  <a:gd name="T5" fmla="*/ 377 h 601"/>
                  <a:gd name="T6" fmla="*/ 182 w 351"/>
                  <a:gd name="T7" fmla="*/ 414 h 601"/>
                  <a:gd name="T8" fmla="*/ 208 w 351"/>
                  <a:gd name="T9" fmla="*/ 451 h 601"/>
                  <a:gd name="T10" fmla="*/ 235 w 351"/>
                  <a:gd name="T11" fmla="*/ 487 h 601"/>
                  <a:gd name="T12" fmla="*/ 263 w 351"/>
                  <a:gd name="T13" fmla="*/ 523 h 601"/>
                  <a:gd name="T14" fmla="*/ 292 w 351"/>
                  <a:gd name="T15" fmla="*/ 559 h 601"/>
                  <a:gd name="T16" fmla="*/ 321 w 351"/>
                  <a:gd name="T17" fmla="*/ 594 h 601"/>
                  <a:gd name="T18" fmla="*/ 326 w 351"/>
                  <a:gd name="T19" fmla="*/ 598 h 601"/>
                  <a:gd name="T20" fmla="*/ 332 w 351"/>
                  <a:gd name="T21" fmla="*/ 601 h 601"/>
                  <a:gd name="T22" fmla="*/ 337 w 351"/>
                  <a:gd name="T23" fmla="*/ 601 h 601"/>
                  <a:gd name="T24" fmla="*/ 343 w 351"/>
                  <a:gd name="T25" fmla="*/ 598 h 601"/>
                  <a:gd name="T26" fmla="*/ 349 w 351"/>
                  <a:gd name="T27" fmla="*/ 594 h 601"/>
                  <a:gd name="T28" fmla="*/ 351 w 351"/>
                  <a:gd name="T29" fmla="*/ 588 h 601"/>
                  <a:gd name="T30" fmla="*/ 351 w 351"/>
                  <a:gd name="T31" fmla="*/ 582 h 601"/>
                  <a:gd name="T32" fmla="*/ 349 w 351"/>
                  <a:gd name="T33" fmla="*/ 576 h 601"/>
                  <a:gd name="T34" fmla="*/ 327 w 351"/>
                  <a:gd name="T35" fmla="*/ 538 h 601"/>
                  <a:gd name="T36" fmla="*/ 304 w 351"/>
                  <a:gd name="T37" fmla="*/ 499 h 601"/>
                  <a:gd name="T38" fmla="*/ 279 w 351"/>
                  <a:gd name="T39" fmla="*/ 463 h 601"/>
                  <a:gd name="T40" fmla="*/ 252 w 351"/>
                  <a:gd name="T41" fmla="*/ 427 h 601"/>
                  <a:gd name="T42" fmla="*/ 224 w 351"/>
                  <a:gd name="T43" fmla="*/ 391 h 601"/>
                  <a:gd name="T44" fmla="*/ 198 w 351"/>
                  <a:gd name="T45" fmla="*/ 355 h 601"/>
                  <a:gd name="T46" fmla="*/ 172 w 351"/>
                  <a:gd name="T47" fmla="*/ 319 h 601"/>
                  <a:gd name="T48" fmla="*/ 147 w 351"/>
                  <a:gd name="T49" fmla="*/ 280 h 601"/>
                  <a:gd name="T50" fmla="*/ 125 w 351"/>
                  <a:gd name="T51" fmla="*/ 242 h 601"/>
                  <a:gd name="T52" fmla="*/ 101 w 351"/>
                  <a:gd name="T53" fmla="*/ 197 h 601"/>
                  <a:gd name="T54" fmla="*/ 79 w 351"/>
                  <a:gd name="T55" fmla="*/ 150 h 601"/>
                  <a:gd name="T56" fmla="*/ 59 w 351"/>
                  <a:gd name="T57" fmla="*/ 104 h 601"/>
                  <a:gd name="T58" fmla="*/ 38 w 351"/>
                  <a:gd name="T59" fmla="*/ 62 h 601"/>
                  <a:gd name="T60" fmla="*/ 22 w 351"/>
                  <a:gd name="T61" fmla="*/ 29 h 601"/>
                  <a:gd name="T62" fmla="*/ 9 w 351"/>
                  <a:gd name="T63" fmla="*/ 7 h 601"/>
                  <a:gd name="T64" fmla="*/ 0 w 351"/>
                  <a:gd name="T65" fmla="*/ 0 h 601"/>
                  <a:gd name="T66" fmla="*/ 4 w 351"/>
                  <a:gd name="T67" fmla="*/ 17 h 601"/>
                  <a:gd name="T68" fmla="*/ 13 w 351"/>
                  <a:gd name="T69" fmla="*/ 45 h 601"/>
                  <a:gd name="T70" fmla="*/ 23 w 351"/>
                  <a:gd name="T71" fmla="*/ 82 h 601"/>
                  <a:gd name="T72" fmla="*/ 38 w 351"/>
                  <a:gd name="T73" fmla="*/ 124 h 601"/>
                  <a:gd name="T74" fmla="*/ 54 w 351"/>
                  <a:gd name="T75" fmla="*/ 170 h 601"/>
                  <a:gd name="T76" fmla="*/ 70 w 351"/>
                  <a:gd name="T77" fmla="*/ 216 h 601"/>
                  <a:gd name="T78" fmla="*/ 89 w 351"/>
                  <a:gd name="T79" fmla="*/ 259 h 601"/>
                  <a:gd name="T80" fmla="*/ 108 w 351"/>
                  <a:gd name="T81" fmla="*/ 298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4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746 w 2164"/>
                  <a:gd name="T1" fmla="*/ 0 h 1979"/>
                  <a:gd name="T2" fmla="*/ 763 w 2164"/>
                  <a:gd name="T3" fmla="*/ 0 h 1979"/>
                  <a:gd name="T4" fmla="*/ 798 w 2164"/>
                  <a:gd name="T5" fmla="*/ 1 h 1979"/>
                  <a:gd name="T6" fmla="*/ 848 w 2164"/>
                  <a:gd name="T7" fmla="*/ 2 h 1979"/>
                  <a:gd name="T8" fmla="*/ 912 w 2164"/>
                  <a:gd name="T9" fmla="*/ 5 h 1979"/>
                  <a:gd name="T10" fmla="*/ 987 w 2164"/>
                  <a:gd name="T11" fmla="*/ 10 h 1979"/>
                  <a:gd name="T12" fmla="*/ 1074 w 2164"/>
                  <a:gd name="T13" fmla="*/ 16 h 1979"/>
                  <a:gd name="T14" fmla="*/ 1171 w 2164"/>
                  <a:gd name="T15" fmla="*/ 27 h 1979"/>
                  <a:gd name="T16" fmla="*/ 1275 w 2164"/>
                  <a:gd name="T17" fmla="*/ 39 h 1979"/>
                  <a:gd name="T18" fmla="*/ 1386 w 2164"/>
                  <a:gd name="T19" fmla="*/ 56 h 1979"/>
                  <a:gd name="T20" fmla="*/ 1502 w 2164"/>
                  <a:gd name="T21" fmla="*/ 75 h 1979"/>
                  <a:gd name="T22" fmla="*/ 1620 w 2164"/>
                  <a:gd name="T23" fmla="*/ 100 h 1979"/>
                  <a:gd name="T24" fmla="*/ 1742 w 2164"/>
                  <a:gd name="T25" fmla="*/ 129 h 1979"/>
                  <a:gd name="T26" fmla="*/ 1865 w 2164"/>
                  <a:gd name="T27" fmla="*/ 164 h 1979"/>
                  <a:gd name="T28" fmla="*/ 1987 w 2164"/>
                  <a:gd name="T29" fmla="*/ 204 h 1979"/>
                  <a:gd name="T30" fmla="*/ 2105 w 2164"/>
                  <a:gd name="T31" fmla="*/ 250 h 1979"/>
                  <a:gd name="T32" fmla="*/ 1975 w 2164"/>
                  <a:gd name="T33" fmla="*/ 1184 h 1979"/>
                  <a:gd name="T34" fmla="*/ 1990 w 2164"/>
                  <a:gd name="T35" fmla="*/ 1191 h 1979"/>
                  <a:gd name="T36" fmla="*/ 2020 w 2164"/>
                  <a:gd name="T37" fmla="*/ 1219 h 1979"/>
                  <a:gd name="T38" fmla="*/ 2035 w 2164"/>
                  <a:gd name="T39" fmla="*/ 1282 h 1979"/>
                  <a:gd name="T40" fmla="*/ 2011 w 2164"/>
                  <a:gd name="T41" fmla="*/ 1394 h 1979"/>
                  <a:gd name="T42" fmla="*/ 1636 w 2164"/>
                  <a:gd name="T43" fmla="*/ 1835 h 1979"/>
                  <a:gd name="T44" fmla="*/ 1510 w 2164"/>
                  <a:gd name="T45" fmla="*/ 1979 h 1979"/>
                  <a:gd name="T46" fmla="*/ 1490 w 2164"/>
                  <a:gd name="T47" fmla="*/ 1977 h 1979"/>
                  <a:gd name="T48" fmla="*/ 1451 w 2164"/>
                  <a:gd name="T49" fmla="*/ 1972 h 1979"/>
                  <a:gd name="T50" fmla="*/ 1397 w 2164"/>
                  <a:gd name="T51" fmla="*/ 1965 h 1979"/>
                  <a:gd name="T52" fmla="*/ 1328 w 2164"/>
                  <a:gd name="T53" fmla="*/ 1955 h 1979"/>
                  <a:gd name="T54" fmla="*/ 1246 w 2164"/>
                  <a:gd name="T55" fmla="*/ 1943 h 1979"/>
                  <a:gd name="T56" fmla="*/ 1152 w 2164"/>
                  <a:gd name="T57" fmla="*/ 1927 h 1979"/>
                  <a:gd name="T58" fmla="*/ 1049 w 2164"/>
                  <a:gd name="T59" fmla="*/ 1907 h 1979"/>
                  <a:gd name="T60" fmla="*/ 937 w 2164"/>
                  <a:gd name="T61" fmla="*/ 1884 h 1979"/>
                  <a:gd name="T62" fmla="*/ 818 w 2164"/>
                  <a:gd name="T63" fmla="*/ 1856 h 1979"/>
                  <a:gd name="T64" fmla="*/ 696 w 2164"/>
                  <a:gd name="T65" fmla="*/ 1824 h 1979"/>
                  <a:gd name="T66" fmla="*/ 572 w 2164"/>
                  <a:gd name="T67" fmla="*/ 1787 h 1979"/>
                  <a:gd name="T68" fmla="*/ 445 w 2164"/>
                  <a:gd name="T69" fmla="*/ 1747 h 1979"/>
                  <a:gd name="T70" fmla="*/ 319 w 2164"/>
                  <a:gd name="T71" fmla="*/ 1700 h 1979"/>
                  <a:gd name="T72" fmla="*/ 196 w 2164"/>
                  <a:gd name="T73" fmla="*/ 1647 h 1979"/>
                  <a:gd name="T74" fmla="*/ 76 w 2164"/>
                  <a:gd name="T75" fmla="*/ 1590 h 1979"/>
                  <a:gd name="T76" fmla="*/ 18 w 2164"/>
                  <a:gd name="T77" fmla="*/ 1554 h 1979"/>
                  <a:gd name="T78" fmla="*/ 8 w 2164"/>
                  <a:gd name="T79" fmla="*/ 1514 h 1979"/>
                  <a:gd name="T80" fmla="*/ 0 w 2164"/>
                  <a:gd name="T81" fmla="*/ 1456 h 1979"/>
                  <a:gd name="T82" fmla="*/ 3 w 2164"/>
                  <a:gd name="T83" fmla="*/ 1396 h 1979"/>
                  <a:gd name="T84" fmla="*/ 443 w 2164"/>
                  <a:gd name="T85" fmla="*/ 1002 h 1979"/>
                  <a:gd name="T86" fmla="*/ 440 w 2164"/>
                  <a:gd name="T87" fmla="*/ 989 h 1979"/>
                  <a:gd name="T88" fmla="*/ 445 w 2164"/>
                  <a:gd name="T89" fmla="*/ 953 h 1979"/>
                  <a:gd name="T90" fmla="*/ 471 w 2164"/>
                  <a:gd name="T91" fmla="*/ 902 h 1979"/>
                  <a:gd name="T92" fmla="*/ 534 w 2164"/>
                  <a:gd name="T93" fmla="*/ 845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5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64 w 1244"/>
                  <a:gd name="T1" fmla="*/ 0 h 930"/>
                  <a:gd name="T2" fmla="*/ 1244 w 1244"/>
                  <a:gd name="T3" fmla="*/ 214 h 930"/>
                  <a:gd name="T4" fmla="*/ 1067 w 1244"/>
                  <a:gd name="T5" fmla="*/ 930 h 930"/>
                  <a:gd name="T6" fmla="*/ 0 w 1244"/>
                  <a:gd name="T7" fmla="*/ 688 h 930"/>
                  <a:gd name="T8" fmla="*/ 164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6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112 w 952"/>
                  <a:gd name="T1" fmla="*/ 0 h 366"/>
                  <a:gd name="T2" fmla="*/ 952 w 952"/>
                  <a:gd name="T3" fmla="*/ 153 h 366"/>
                  <a:gd name="T4" fmla="*/ 200 w 952"/>
                  <a:gd name="T5" fmla="*/ 108 h 366"/>
                  <a:gd name="T6" fmla="*/ 0 w 952"/>
                  <a:gd name="T7" fmla="*/ 366 h 366"/>
                  <a:gd name="T8" fmla="*/ 112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7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40 w 1259"/>
                  <a:gd name="T1" fmla="*/ 0 h 337"/>
                  <a:gd name="T2" fmla="*/ 1259 w 1259"/>
                  <a:gd name="T3" fmla="*/ 288 h 337"/>
                  <a:gd name="T4" fmla="*/ 1226 w 1259"/>
                  <a:gd name="T5" fmla="*/ 337 h 337"/>
                  <a:gd name="T6" fmla="*/ 0 w 1259"/>
                  <a:gd name="T7" fmla="*/ 32 h 337"/>
                  <a:gd name="T8" fmla="*/ 4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8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46 w 1265"/>
                  <a:gd name="T1" fmla="*/ 0 h 342"/>
                  <a:gd name="T2" fmla="*/ 1265 w 1265"/>
                  <a:gd name="T3" fmla="*/ 286 h 342"/>
                  <a:gd name="T4" fmla="*/ 1226 w 1265"/>
                  <a:gd name="T5" fmla="*/ 342 h 342"/>
                  <a:gd name="T6" fmla="*/ 0 w 1265"/>
                  <a:gd name="T7" fmla="*/ 37 h 342"/>
                  <a:gd name="T8" fmla="*/ 46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39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45 w 1264"/>
                  <a:gd name="T1" fmla="*/ 0 h 344"/>
                  <a:gd name="T2" fmla="*/ 1264 w 1264"/>
                  <a:gd name="T3" fmla="*/ 287 h 344"/>
                  <a:gd name="T4" fmla="*/ 1224 w 1264"/>
                  <a:gd name="T5" fmla="*/ 344 h 344"/>
                  <a:gd name="T6" fmla="*/ 0 w 1264"/>
                  <a:gd name="T7" fmla="*/ 37 h 344"/>
                  <a:gd name="T8" fmla="*/ 45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0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8 w 190"/>
                  <a:gd name="T1" fmla="*/ 1 h 79"/>
                  <a:gd name="T2" fmla="*/ 23 w 190"/>
                  <a:gd name="T3" fmla="*/ 1 h 79"/>
                  <a:gd name="T4" fmla="*/ 40 w 190"/>
                  <a:gd name="T5" fmla="*/ 0 h 79"/>
                  <a:gd name="T6" fmla="*/ 62 w 190"/>
                  <a:gd name="T7" fmla="*/ 0 h 79"/>
                  <a:gd name="T8" fmla="*/ 90 w 190"/>
                  <a:gd name="T9" fmla="*/ 3 h 79"/>
                  <a:gd name="T10" fmla="*/ 120 w 190"/>
                  <a:gd name="T11" fmla="*/ 8 h 79"/>
                  <a:gd name="T12" fmla="*/ 148 w 190"/>
                  <a:gd name="T13" fmla="*/ 18 h 79"/>
                  <a:gd name="T14" fmla="*/ 173 w 190"/>
                  <a:gd name="T15" fmla="*/ 34 h 79"/>
                  <a:gd name="T16" fmla="*/ 190 w 190"/>
                  <a:gd name="T17" fmla="*/ 57 h 79"/>
                  <a:gd name="T18" fmla="*/ 190 w 190"/>
                  <a:gd name="T19" fmla="*/ 58 h 79"/>
                  <a:gd name="T20" fmla="*/ 190 w 190"/>
                  <a:gd name="T21" fmla="*/ 62 h 79"/>
                  <a:gd name="T22" fmla="*/ 189 w 190"/>
                  <a:gd name="T23" fmla="*/ 68 h 79"/>
                  <a:gd name="T24" fmla="*/ 187 w 190"/>
                  <a:gd name="T25" fmla="*/ 74 h 79"/>
                  <a:gd name="T26" fmla="*/ 181 w 190"/>
                  <a:gd name="T27" fmla="*/ 78 h 79"/>
                  <a:gd name="T28" fmla="*/ 173 w 190"/>
                  <a:gd name="T29" fmla="*/ 79 h 79"/>
                  <a:gd name="T30" fmla="*/ 160 w 190"/>
                  <a:gd name="T31" fmla="*/ 78 h 79"/>
                  <a:gd name="T32" fmla="*/ 143 w 190"/>
                  <a:gd name="T33" fmla="*/ 71 h 79"/>
                  <a:gd name="T34" fmla="*/ 143 w 190"/>
                  <a:gd name="T35" fmla="*/ 69 h 79"/>
                  <a:gd name="T36" fmla="*/ 142 w 190"/>
                  <a:gd name="T37" fmla="*/ 65 h 79"/>
                  <a:gd name="T38" fmla="*/ 139 w 190"/>
                  <a:gd name="T39" fmla="*/ 58 h 79"/>
                  <a:gd name="T40" fmla="*/ 130 w 190"/>
                  <a:gd name="T41" fmla="*/ 50 h 79"/>
                  <a:gd name="T42" fmla="*/ 116 w 190"/>
                  <a:gd name="T43" fmla="*/ 42 h 79"/>
                  <a:gd name="T44" fmla="*/ 94 w 190"/>
                  <a:gd name="T45" fmla="*/ 35 h 79"/>
                  <a:gd name="T46" fmla="*/ 63 w 190"/>
                  <a:gd name="T47" fmla="*/ 32 h 79"/>
                  <a:gd name="T48" fmla="*/ 22 w 190"/>
                  <a:gd name="T49" fmla="*/ 32 h 79"/>
                  <a:gd name="T50" fmla="*/ 20 w 190"/>
                  <a:gd name="T51" fmla="*/ 32 h 79"/>
                  <a:gd name="T52" fmla="*/ 15 w 190"/>
                  <a:gd name="T53" fmla="*/ 30 h 79"/>
                  <a:gd name="T54" fmla="*/ 9 w 190"/>
                  <a:gd name="T55" fmla="*/ 27 h 79"/>
                  <a:gd name="T56" fmla="*/ 5 w 190"/>
                  <a:gd name="T57" fmla="*/ 24 h 79"/>
                  <a:gd name="T58" fmla="*/ 0 w 190"/>
                  <a:gd name="T59" fmla="*/ 19 h 79"/>
                  <a:gd name="T60" fmla="*/ 0 w 190"/>
                  <a:gd name="T61" fmla="*/ 15 h 79"/>
                  <a:gd name="T62" fmla="*/ 6 w 190"/>
                  <a:gd name="T63" fmla="*/ 8 h 79"/>
                  <a:gd name="T64" fmla="*/ 18 w 190"/>
                  <a:gd name="T65" fmla="*/ 1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1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43 w 107"/>
                  <a:gd name="T1" fmla="*/ 58 h 63"/>
                  <a:gd name="T2" fmla="*/ 54 w 107"/>
                  <a:gd name="T3" fmla="*/ 61 h 63"/>
                  <a:gd name="T4" fmla="*/ 64 w 107"/>
                  <a:gd name="T5" fmla="*/ 63 h 63"/>
                  <a:gd name="T6" fmla="*/ 74 w 107"/>
                  <a:gd name="T7" fmla="*/ 63 h 63"/>
                  <a:gd name="T8" fmla="*/ 83 w 107"/>
                  <a:gd name="T9" fmla="*/ 63 h 63"/>
                  <a:gd name="T10" fmla="*/ 91 w 107"/>
                  <a:gd name="T11" fmla="*/ 61 h 63"/>
                  <a:gd name="T12" fmla="*/ 97 w 107"/>
                  <a:gd name="T13" fmla="*/ 57 h 63"/>
                  <a:gd name="T14" fmla="*/ 102 w 107"/>
                  <a:gd name="T15" fmla="*/ 54 h 63"/>
                  <a:gd name="T16" fmla="*/ 106 w 107"/>
                  <a:gd name="T17" fmla="*/ 48 h 63"/>
                  <a:gd name="T18" fmla="*/ 107 w 107"/>
                  <a:gd name="T19" fmla="*/ 43 h 63"/>
                  <a:gd name="T20" fmla="*/ 106 w 107"/>
                  <a:gd name="T21" fmla="*/ 37 h 63"/>
                  <a:gd name="T22" fmla="*/ 102 w 107"/>
                  <a:gd name="T23" fmla="*/ 30 h 63"/>
                  <a:gd name="T24" fmla="*/ 97 w 107"/>
                  <a:gd name="T25" fmla="*/ 24 h 63"/>
                  <a:gd name="T26" fmla="*/ 90 w 107"/>
                  <a:gd name="T27" fmla="*/ 19 h 63"/>
                  <a:gd name="T28" fmla="*/ 82 w 107"/>
                  <a:gd name="T29" fmla="*/ 13 h 63"/>
                  <a:gd name="T30" fmla="*/ 74 w 107"/>
                  <a:gd name="T31" fmla="*/ 9 h 63"/>
                  <a:gd name="T32" fmla="*/ 63 w 107"/>
                  <a:gd name="T33" fmla="*/ 4 h 63"/>
                  <a:gd name="T34" fmla="*/ 53 w 107"/>
                  <a:gd name="T35" fmla="*/ 2 h 63"/>
                  <a:gd name="T36" fmla="*/ 42 w 107"/>
                  <a:gd name="T37" fmla="*/ 0 h 63"/>
                  <a:gd name="T38" fmla="*/ 32 w 107"/>
                  <a:gd name="T39" fmla="*/ 0 h 63"/>
                  <a:gd name="T40" fmla="*/ 23 w 107"/>
                  <a:gd name="T41" fmla="*/ 1 h 63"/>
                  <a:gd name="T42" fmla="*/ 15 w 107"/>
                  <a:gd name="T43" fmla="*/ 2 h 63"/>
                  <a:gd name="T44" fmla="*/ 8 w 107"/>
                  <a:gd name="T45" fmla="*/ 5 h 63"/>
                  <a:gd name="T46" fmla="*/ 3 w 107"/>
                  <a:gd name="T47" fmla="*/ 10 h 63"/>
                  <a:gd name="T48" fmla="*/ 1 w 107"/>
                  <a:gd name="T49" fmla="*/ 14 h 63"/>
                  <a:gd name="T50" fmla="*/ 0 w 107"/>
                  <a:gd name="T51" fmla="*/ 20 h 63"/>
                  <a:gd name="T52" fmla="*/ 1 w 107"/>
                  <a:gd name="T53" fmla="*/ 26 h 63"/>
                  <a:gd name="T54" fmla="*/ 5 w 107"/>
                  <a:gd name="T55" fmla="*/ 32 h 63"/>
                  <a:gd name="T56" fmla="*/ 9 w 107"/>
                  <a:gd name="T57" fmla="*/ 38 h 63"/>
                  <a:gd name="T58" fmla="*/ 16 w 107"/>
                  <a:gd name="T59" fmla="*/ 44 h 63"/>
                  <a:gd name="T60" fmla="*/ 25 w 107"/>
                  <a:gd name="T61" fmla="*/ 49 h 63"/>
                  <a:gd name="T62" fmla="*/ 33 w 107"/>
                  <a:gd name="T63" fmla="*/ 54 h 63"/>
                  <a:gd name="T64" fmla="*/ 43 w 107"/>
                  <a:gd name="T65" fmla="*/ 58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2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466 w 1469"/>
                  <a:gd name="T1" fmla="*/ 407 h 525"/>
                  <a:gd name="T2" fmla="*/ 1446 w 1469"/>
                  <a:gd name="T3" fmla="*/ 405 h 525"/>
                  <a:gd name="T4" fmla="*/ 1408 w 1469"/>
                  <a:gd name="T5" fmla="*/ 400 h 525"/>
                  <a:gd name="T6" fmla="*/ 1353 w 1469"/>
                  <a:gd name="T7" fmla="*/ 393 h 525"/>
                  <a:gd name="T8" fmla="*/ 1285 w 1469"/>
                  <a:gd name="T9" fmla="*/ 383 h 525"/>
                  <a:gd name="T10" fmla="*/ 1203 w 1469"/>
                  <a:gd name="T11" fmla="*/ 370 h 525"/>
                  <a:gd name="T12" fmla="*/ 1110 w 1469"/>
                  <a:gd name="T13" fmla="*/ 354 h 525"/>
                  <a:gd name="T14" fmla="*/ 1008 w 1469"/>
                  <a:gd name="T15" fmla="*/ 335 h 525"/>
                  <a:gd name="T16" fmla="*/ 898 w 1469"/>
                  <a:gd name="T17" fmla="*/ 311 h 525"/>
                  <a:gd name="T18" fmla="*/ 782 w 1469"/>
                  <a:gd name="T19" fmla="*/ 284 h 525"/>
                  <a:gd name="T20" fmla="*/ 663 w 1469"/>
                  <a:gd name="T21" fmla="*/ 253 h 525"/>
                  <a:gd name="T22" fmla="*/ 541 w 1469"/>
                  <a:gd name="T23" fmla="*/ 217 h 525"/>
                  <a:gd name="T24" fmla="*/ 417 w 1469"/>
                  <a:gd name="T25" fmla="*/ 178 h 525"/>
                  <a:gd name="T26" fmla="*/ 296 w 1469"/>
                  <a:gd name="T27" fmla="*/ 133 h 525"/>
                  <a:gd name="T28" fmla="*/ 178 w 1469"/>
                  <a:gd name="T29" fmla="*/ 84 h 525"/>
                  <a:gd name="T30" fmla="*/ 64 w 1469"/>
                  <a:gd name="T31" fmla="*/ 29 h 525"/>
                  <a:gd name="T32" fmla="*/ 7 w 1469"/>
                  <a:gd name="T33" fmla="*/ 4 h 525"/>
                  <a:gd name="T34" fmla="*/ 3 w 1469"/>
                  <a:gd name="T35" fmla="*/ 33 h 525"/>
                  <a:gd name="T36" fmla="*/ 0 w 1469"/>
                  <a:gd name="T37" fmla="*/ 79 h 525"/>
                  <a:gd name="T38" fmla="*/ 10 w 1469"/>
                  <a:gd name="T39" fmla="*/ 125 h 525"/>
                  <a:gd name="T40" fmla="*/ 23 w 1469"/>
                  <a:gd name="T41" fmla="*/ 144 h 525"/>
                  <a:gd name="T42" fmla="*/ 33 w 1469"/>
                  <a:gd name="T43" fmla="*/ 150 h 525"/>
                  <a:gd name="T44" fmla="*/ 54 w 1469"/>
                  <a:gd name="T45" fmla="*/ 161 h 525"/>
                  <a:gd name="T46" fmla="*/ 86 w 1469"/>
                  <a:gd name="T47" fmla="*/ 177 h 525"/>
                  <a:gd name="T48" fmla="*/ 128 w 1469"/>
                  <a:gd name="T49" fmla="*/ 197 h 525"/>
                  <a:gd name="T50" fmla="*/ 182 w 1469"/>
                  <a:gd name="T51" fmla="*/ 221 h 525"/>
                  <a:gd name="T52" fmla="*/ 247 w 1469"/>
                  <a:gd name="T53" fmla="*/ 248 h 525"/>
                  <a:gd name="T54" fmla="*/ 322 w 1469"/>
                  <a:gd name="T55" fmla="*/ 277 h 525"/>
                  <a:gd name="T56" fmla="*/ 410 w 1469"/>
                  <a:gd name="T57" fmla="*/ 308 h 525"/>
                  <a:gd name="T58" fmla="*/ 508 w 1469"/>
                  <a:gd name="T59" fmla="*/ 339 h 525"/>
                  <a:gd name="T60" fmla="*/ 618 w 1469"/>
                  <a:gd name="T61" fmla="*/ 371 h 525"/>
                  <a:gd name="T62" fmla="*/ 740 w 1469"/>
                  <a:gd name="T63" fmla="*/ 402 h 525"/>
                  <a:gd name="T64" fmla="*/ 874 w 1469"/>
                  <a:gd name="T65" fmla="*/ 433 h 525"/>
                  <a:gd name="T66" fmla="*/ 1018 w 1469"/>
                  <a:gd name="T67" fmla="*/ 462 h 525"/>
                  <a:gd name="T68" fmla="*/ 1176 w 1469"/>
                  <a:gd name="T69" fmla="*/ 490 h 525"/>
                  <a:gd name="T70" fmla="*/ 1346 w 1469"/>
                  <a:gd name="T71" fmla="*/ 514 h 525"/>
                  <a:gd name="T72" fmla="*/ 1436 w 1469"/>
                  <a:gd name="T73" fmla="*/ 523 h 525"/>
                  <a:gd name="T74" fmla="*/ 1447 w 1469"/>
                  <a:gd name="T75" fmla="*/ 506 h 525"/>
                  <a:gd name="T76" fmla="*/ 1461 w 1469"/>
                  <a:gd name="T77" fmla="*/ 474 h 525"/>
                  <a:gd name="T78" fmla="*/ 1469 w 1469"/>
                  <a:gd name="T79" fmla="*/ 432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3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53 w 170"/>
                  <a:gd name="T1" fmla="*/ 0 h 120"/>
                  <a:gd name="T2" fmla="*/ 49 w 170"/>
                  <a:gd name="T3" fmla="*/ 0 h 120"/>
                  <a:gd name="T4" fmla="*/ 41 w 170"/>
                  <a:gd name="T5" fmla="*/ 3 h 120"/>
                  <a:gd name="T6" fmla="*/ 30 w 170"/>
                  <a:gd name="T7" fmla="*/ 7 h 120"/>
                  <a:gd name="T8" fmla="*/ 17 w 170"/>
                  <a:gd name="T9" fmla="*/ 15 h 120"/>
                  <a:gd name="T10" fmla="*/ 7 w 170"/>
                  <a:gd name="T11" fmla="*/ 26 h 120"/>
                  <a:gd name="T12" fmla="*/ 1 w 170"/>
                  <a:gd name="T13" fmla="*/ 43 h 120"/>
                  <a:gd name="T14" fmla="*/ 0 w 170"/>
                  <a:gd name="T15" fmla="*/ 65 h 120"/>
                  <a:gd name="T16" fmla="*/ 7 w 170"/>
                  <a:gd name="T17" fmla="*/ 94 h 120"/>
                  <a:gd name="T18" fmla="*/ 98 w 170"/>
                  <a:gd name="T19" fmla="*/ 120 h 120"/>
                  <a:gd name="T20" fmla="*/ 97 w 170"/>
                  <a:gd name="T21" fmla="*/ 114 h 120"/>
                  <a:gd name="T22" fmla="*/ 97 w 170"/>
                  <a:gd name="T23" fmla="*/ 102 h 120"/>
                  <a:gd name="T24" fmla="*/ 97 w 170"/>
                  <a:gd name="T25" fmla="*/ 84 h 120"/>
                  <a:gd name="T26" fmla="*/ 101 w 170"/>
                  <a:gd name="T27" fmla="*/ 64 h 120"/>
                  <a:gd name="T28" fmla="*/ 108 w 170"/>
                  <a:gd name="T29" fmla="*/ 44 h 120"/>
                  <a:gd name="T30" fmla="*/ 121 w 170"/>
                  <a:gd name="T31" fmla="*/ 30 h 120"/>
                  <a:gd name="T32" fmla="*/ 141 w 170"/>
                  <a:gd name="T33" fmla="*/ 22 h 120"/>
                  <a:gd name="T34" fmla="*/ 170 w 170"/>
                  <a:gd name="T35" fmla="*/ 25 h 120"/>
                  <a:gd name="T36" fmla="*/ 53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4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53 w 170"/>
                  <a:gd name="T1" fmla="*/ 0 h 119"/>
                  <a:gd name="T2" fmla="*/ 49 w 170"/>
                  <a:gd name="T3" fmla="*/ 0 h 119"/>
                  <a:gd name="T4" fmla="*/ 41 w 170"/>
                  <a:gd name="T5" fmla="*/ 3 h 119"/>
                  <a:gd name="T6" fmla="*/ 29 w 170"/>
                  <a:gd name="T7" fmla="*/ 7 h 119"/>
                  <a:gd name="T8" fmla="*/ 18 w 170"/>
                  <a:gd name="T9" fmla="*/ 14 h 119"/>
                  <a:gd name="T10" fmla="*/ 7 w 170"/>
                  <a:gd name="T11" fmla="*/ 25 h 119"/>
                  <a:gd name="T12" fmla="*/ 0 w 170"/>
                  <a:gd name="T13" fmla="*/ 42 h 119"/>
                  <a:gd name="T14" fmla="*/ 0 w 170"/>
                  <a:gd name="T15" fmla="*/ 65 h 119"/>
                  <a:gd name="T16" fmla="*/ 7 w 170"/>
                  <a:gd name="T17" fmla="*/ 94 h 119"/>
                  <a:gd name="T18" fmla="*/ 97 w 170"/>
                  <a:gd name="T19" fmla="*/ 119 h 119"/>
                  <a:gd name="T20" fmla="*/ 96 w 170"/>
                  <a:gd name="T21" fmla="*/ 114 h 119"/>
                  <a:gd name="T22" fmla="*/ 96 w 170"/>
                  <a:gd name="T23" fmla="*/ 101 h 119"/>
                  <a:gd name="T24" fmla="*/ 96 w 170"/>
                  <a:gd name="T25" fmla="*/ 83 h 119"/>
                  <a:gd name="T26" fmla="*/ 100 w 170"/>
                  <a:gd name="T27" fmla="*/ 62 h 119"/>
                  <a:gd name="T28" fmla="*/ 107 w 170"/>
                  <a:gd name="T29" fmla="*/ 44 h 119"/>
                  <a:gd name="T30" fmla="*/ 120 w 170"/>
                  <a:gd name="T31" fmla="*/ 30 h 119"/>
                  <a:gd name="T32" fmla="*/ 141 w 170"/>
                  <a:gd name="T33" fmla="*/ 22 h 119"/>
                  <a:gd name="T34" fmla="*/ 170 w 170"/>
                  <a:gd name="T35" fmla="*/ 25 h 119"/>
                  <a:gd name="T36" fmla="*/ 53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5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44 h 200"/>
                  <a:gd name="T2" fmla="*/ 697 w 730"/>
                  <a:gd name="T3" fmla="*/ 200 h 200"/>
                  <a:gd name="T4" fmla="*/ 730 w 730"/>
                  <a:gd name="T5" fmla="*/ 156 h 200"/>
                  <a:gd name="T6" fmla="*/ 33 w 730"/>
                  <a:gd name="T7" fmla="*/ 0 h 200"/>
                  <a:gd name="T8" fmla="*/ 0 w 730"/>
                  <a:gd name="T9" fmla="*/ 44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6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30 h 187"/>
                  <a:gd name="T2" fmla="*/ 696 w 703"/>
                  <a:gd name="T3" fmla="*/ 187 h 187"/>
                  <a:gd name="T4" fmla="*/ 703 w 703"/>
                  <a:gd name="T5" fmla="*/ 157 h 187"/>
                  <a:gd name="T6" fmla="*/ 6 w 703"/>
                  <a:gd name="T7" fmla="*/ 0 h 187"/>
                  <a:gd name="T8" fmla="*/ 0 w 703"/>
                  <a:gd name="T9" fmla="*/ 3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7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508 h 508"/>
                  <a:gd name="T2" fmla="*/ 86 w 424"/>
                  <a:gd name="T3" fmla="*/ 388 h 508"/>
                  <a:gd name="T4" fmla="*/ 124 w 424"/>
                  <a:gd name="T5" fmla="*/ 388 h 508"/>
                  <a:gd name="T6" fmla="*/ 424 w 424"/>
                  <a:gd name="T7" fmla="*/ 0 h 508"/>
                  <a:gd name="T8" fmla="*/ 130 w 424"/>
                  <a:gd name="T9" fmla="*/ 282 h 508"/>
                  <a:gd name="T10" fmla="*/ 66 w 424"/>
                  <a:gd name="T11" fmla="*/ 289 h 508"/>
                  <a:gd name="T12" fmla="*/ 0 w 424"/>
                  <a:gd name="T13" fmla="*/ 358 h 508"/>
                  <a:gd name="T14" fmla="*/ 0 w 424"/>
                  <a:gd name="T15" fmla="*/ 508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8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186 w 1186"/>
                  <a:gd name="T3" fmla="*/ 245 h 245"/>
                  <a:gd name="T4" fmla="*/ 1184 w 1186"/>
                  <a:gd name="T5" fmla="*/ 244 h 245"/>
                  <a:gd name="T6" fmla="*/ 1180 w 1186"/>
                  <a:gd name="T7" fmla="*/ 242 h 245"/>
                  <a:gd name="T8" fmla="*/ 1172 w 1186"/>
                  <a:gd name="T9" fmla="*/ 239 h 245"/>
                  <a:gd name="T10" fmla="*/ 1161 w 1186"/>
                  <a:gd name="T11" fmla="*/ 233 h 245"/>
                  <a:gd name="T12" fmla="*/ 1147 w 1186"/>
                  <a:gd name="T13" fmla="*/ 228 h 245"/>
                  <a:gd name="T14" fmla="*/ 1130 w 1186"/>
                  <a:gd name="T15" fmla="*/ 222 h 245"/>
                  <a:gd name="T16" fmla="*/ 1112 w 1186"/>
                  <a:gd name="T17" fmla="*/ 214 h 245"/>
                  <a:gd name="T18" fmla="*/ 1091 w 1186"/>
                  <a:gd name="T19" fmla="*/ 205 h 245"/>
                  <a:gd name="T20" fmla="*/ 1066 w 1186"/>
                  <a:gd name="T21" fmla="*/ 196 h 245"/>
                  <a:gd name="T22" fmla="*/ 1039 w 1186"/>
                  <a:gd name="T23" fmla="*/ 187 h 245"/>
                  <a:gd name="T24" fmla="*/ 1010 w 1186"/>
                  <a:gd name="T25" fmla="*/ 177 h 245"/>
                  <a:gd name="T26" fmla="*/ 979 w 1186"/>
                  <a:gd name="T27" fmla="*/ 166 h 245"/>
                  <a:gd name="T28" fmla="*/ 945 w 1186"/>
                  <a:gd name="T29" fmla="*/ 154 h 245"/>
                  <a:gd name="T30" fmla="*/ 910 w 1186"/>
                  <a:gd name="T31" fmla="*/ 143 h 245"/>
                  <a:gd name="T32" fmla="*/ 871 w 1186"/>
                  <a:gd name="T33" fmla="*/ 132 h 245"/>
                  <a:gd name="T34" fmla="*/ 832 w 1186"/>
                  <a:gd name="T35" fmla="*/ 121 h 245"/>
                  <a:gd name="T36" fmla="*/ 790 w 1186"/>
                  <a:gd name="T37" fmla="*/ 108 h 245"/>
                  <a:gd name="T38" fmla="*/ 747 w 1186"/>
                  <a:gd name="T39" fmla="*/ 97 h 245"/>
                  <a:gd name="T40" fmla="*/ 702 w 1186"/>
                  <a:gd name="T41" fmla="*/ 86 h 245"/>
                  <a:gd name="T42" fmla="*/ 655 w 1186"/>
                  <a:gd name="T43" fmla="*/ 74 h 245"/>
                  <a:gd name="T44" fmla="*/ 607 w 1186"/>
                  <a:gd name="T45" fmla="*/ 64 h 245"/>
                  <a:gd name="T46" fmla="*/ 557 w 1186"/>
                  <a:gd name="T47" fmla="*/ 54 h 245"/>
                  <a:gd name="T48" fmla="*/ 506 w 1186"/>
                  <a:gd name="T49" fmla="*/ 45 h 245"/>
                  <a:gd name="T50" fmla="*/ 454 w 1186"/>
                  <a:gd name="T51" fmla="*/ 36 h 245"/>
                  <a:gd name="T52" fmla="*/ 400 w 1186"/>
                  <a:gd name="T53" fmla="*/ 28 h 245"/>
                  <a:gd name="T54" fmla="*/ 346 w 1186"/>
                  <a:gd name="T55" fmla="*/ 20 h 245"/>
                  <a:gd name="T56" fmla="*/ 290 w 1186"/>
                  <a:gd name="T57" fmla="*/ 15 h 245"/>
                  <a:gd name="T58" fmla="*/ 233 w 1186"/>
                  <a:gd name="T59" fmla="*/ 9 h 245"/>
                  <a:gd name="T60" fmla="*/ 176 w 1186"/>
                  <a:gd name="T61" fmla="*/ 4 h 245"/>
                  <a:gd name="T62" fmla="*/ 118 w 1186"/>
                  <a:gd name="T63" fmla="*/ 2 h 245"/>
                  <a:gd name="T64" fmla="*/ 6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9049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241 w 241"/>
                  <a:gd name="T1" fmla="*/ 0 h 738"/>
                  <a:gd name="T2" fmla="*/ 52 w 241"/>
                  <a:gd name="T3" fmla="*/ 738 h 738"/>
                  <a:gd name="T4" fmla="*/ 0 w 241"/>
                  <a:gd name="T5" fmla="*/ 726 h 738"/>
                  <a:gd name="T6" fmla="*/ 169 w 241"/>
                  <a:gd name="T7" fmla="*/ 0 h 738"/>
                  <a:gd name="T8" fmla="*/ 241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sp>
        <p:nvSpPr>
          <p:cNvPr id="38922" name="Freeform 93"/>
          <p:cNvSpPr>
            <a:spLocks/>
          </p:cNvSpPr>
          <p:nvPr/>
        </p:nvSpPr>
        <p:spPr bwMode="auto">
          <a:xfrm>
            <a:off x="7937501" y="2486026"/>
            <a:ext cx="1838325" cy="1711325"/>
          </a:xfrm>
          <a:custGeom>
            <a:avLst/>
            <a:gdLst>
              <a:gd name="T0" fmla="*/ 4 w 2894"/>
              <a:gd name="T1" fmla="*/ 1331 h 2693"/>
              <a:gd name="T2" fmla="*/ 349 w 2894"/>
              <a:gd name="T3" fmla="*/ 509 h 2693"/>
              <a:gd name="T4" fmla="*/ 1384 w 2894"/>
              <a:gd name="T5" fmla="*/ 344 h 2693"/>
              <a:gd name="T6" fmla="*/ 2596 w 2894"/>
              <a:gd name="T7" fmla="*/ 170 h 2693"/>
              <a:gd name="T8" fmla="*/ 2884 w 2894"/>
              <a:gd name="T9" fmla="*/ 1364 h 2693"/>
              <a:gd name="T10" fmla="*/ 2659 w 2894"/>
              <a:gd name="T11" fmla="*/ 2144 h 2693"/>
              <a:gd name="T12" fmla="*/ 2104 w 2894"/>
              <a:gd name="T13" fmla="*/ 2504 h 2693"/>
              <a:gd name="T14" fmla="*/ 1639 w 2894"/>
              <a:gd name="T15" fmla="*/ 2579 h 2693"/>
              <a:gd name="T16" fmla="*/ 1044 w 2894"/>
              <a:gd name="T17" fmla="*/ 2630 h 2693"/>
              <a:gd name="T18" fmla="*/ 346 w 2894"/>
              <a:gd name="T19" fmla="*/ 2201 h 2693"/>
              <a:gd name="T20" fmla="*/ 4 w 2894"/>
              <a:gd name="T21" fmla="*/ 1331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8923" name="Group 94"/>
          <p:cNvGrpSpPr>
            <a:grpSpLocks/>
          </p:cNvGrpSpPr>
          <p:nvPr/>
        </p:nvGrpSpPr>
        <p:grpSpPr bwMode="auto">
          <a:xfrm>
            <a:off x="8229600" y="3724276"/>
            <a:ext cx="501650" cy="233363"/>
            <a:chOff x="3600" y="219"/>
            <a:chExt cx="360" cy="175"/>
          </a:xfrm>
        </p:grpSpPr>
        <p:sp>
          <p:nvSpPr>
            <p:cNvPr id="38967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68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9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0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x-none" altLang="x-none" sz="1800" b="0">
                <a:latin typeface="Comic Sans MS" charset="0"/>
              </a:endParaRPr>
            </a:p>
          </p:txBody>
        </p:sp>
        <p:sp>
          <p:nvSpPr>
            <p:cNvPr id="38971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8972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8977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73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8974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924" name="Line 108"/>
          <p:cNvSpPr>
            <a:spLocks noChangeShapeType="1"/>
          </p:cNvSpPr>
          <p:nvPr/>
        </p:nvSpPr>
        <p:spPr bwMode="auto">
          <a:xfrm>
            <a:off x="8259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9"/>
          <p:cNvSpPr>
            <a:spLocks noChangeShapeType="1"/>
          </p:cNvSpPr>
          <p:nvPr/>
        </p:nvSpPr>
        <p:spPr bwMode="auto">
          <a:xfrm>
            <a:off x="8469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10"/>
          <p:cNvSpPr>
            <a:spLocks noChangeShapeType="1"/>
          </p:cNvSpPr>
          <p:nvPr/>
        </p:nvSpPr>
        <p:spPr bwMode="auto">
          <a:xfrm>
            <a:off x="9321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27" name="Group 111"/>
          <p:cNvGrpSpPr>
            <a:grpSpLocks/>
          </p:cNvGrpSpPr>
          <p:nvPr/>
        </p:nvGrpSpPr>
        <p:grpSpPr bwMode="auto">
          <a:xfrm>
            <a:off x="8864600" y="2914650"/>
            <a:ext cx="914400" cy="590550"/>
            <a:chOff x="10665" y="3225"/>
            <a:chExt cx="1440" cy="930"/>
          </a:xfrm>
        </p:grpSpPr>
        <p:sp>
          <p:nvSpPr>
            <p:cNvPr id="38965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8966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38915" name="Object 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3" r:id="rId4" imgW="819000" imgH="847800" progId="">
                      <p:embed/>
                    </p:oleObj>
                  </mc:Choice>
                  <mc:Fallback>
                    <p:oleObj r:id="rId4" imgW="819000" imgH="8478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16" name="Object 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14" r:id="rId6" imgW="1266840" imgH="1200240" progId="">
                      <p:embed/>
                    </p:oleObj>
                  </mc:Choice>
                  <mc:Fallback>
                    <p:oleObj r:id="rId6" imgW="1266840" imgH="12002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8928" name="Freeform 116"/>
          <p:cNvSpPr>
            <a:spLocks/>
          </p:cNvSpPr>
          <p:nvPr/>
        </p:nvSpPr>
        <p:spPr bwMode="auto">
          <a:xfrm>
            <a:off x="5478464" y="3432175"/>
            <a:ext cx="2109787" cy="1250950"/>
          </a:xfrm>
          <a:custGeom>
            <a:avLst/>
            <a:gdLst>
              <a:gd name="T0" fmla="*/ 596 w 3324"/>
              <a:gd name="T1" fmla="*/ 15 h 1971"/>
              <a:gd name="T2" fmla="*/ 149 w 3324"/>
              <a:gd name="T3" fmla="*/ 330 h 1971"/>
              <a:gd name="T4" fmla="*/ 3 w 3324"/>
              <a:gd name="T5" fmla="*/ 1066 h 1971"/>
              <a:gd name="T6" fmla="*/ 168 w 3324"/>
              <a:gd name="T7" fmla="*/ 1606 h 1971"/>
              <a:gd name="T8" fmla="*/ 609 w 3324"/>
              <a:gd name="T9" fmla="*/ 1831 h 1971"/>
              <a:gd name="T10" fmla="*/ 1083 w 3324"/>
              <a:gd name="T11" fmla="*/ 1726 h 1971"/>
              <a:gd name="T12" fmla="*/ 1548 w 3324"/>
              <a:gd name="T13" fmla="*/ 1876 h 1971"/>
              <a:gd name="T14" fmla="*/ 2373 w 3324"/>
              <a:gd name="T15" fmla="*/ 1921 h 1971"/>
              <a:gd name="T16" fmla="*/ 3243 w 3324"/>
              <a:gd name="T17" fmla="*/ 1576 h 1971"/>
              <a:gd name="T18" fmla="*/ 2859 w 3324"/>
              <a:gd name="T19" fmla="*/ 935 h 1971"/>
              <a:gd name="T20" fmla="*/ 2714 w 3324"/>
              <a:gd name="T21" fmla="*/ 444 h 1971"/>
              <a:gd name="T22" fmla="*/ 1714 w 3324"/>
              <a:gd name="T23" fmla="*/ 242 h 1971"/>
              <a:gd name="T24" fmla="*/ 596 w 3324"/>
              <a:gd name="T25" fmla="*/ 15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8929" name="Text Box 117"/>
          <p:cNvSpPr txBox="1">
            <a:spLocks noChangeArrowheads="1"/>
          </p:cNvSpPr>
          <p:nvPr/>
        </p:nvSpPr>
        <p:spPr bwMode="auto">
          <a:xfrm>
            <a:off x="5653088" y="3729039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 b="0">
                <a:solidFill>
                  <a:schemeClr val="bg1"/>
                </a:solidFill>
                <a:latin typeface="Comic Sans MS" charset="0"/>
              </a:rPr>
              <a:t>wide area network</a:t>
            </a:r>
          </a:p>
        </p:txBody>
      </p:sp>
      <p:sp>
        <p:nvSpPr>
          <p:cNvPr id="38930" name="Freeform 118"/>
          <p:cNvSpPr>
            <a:spLocks/>
          </p:cNvSpPr>
          <p:nvPr/>
        </p:nvSpPr>
        <p:spPr bwMode="auto">
          <a:xfrm>
            <a:off x="4783138" y="4995864"/>
            <a:ext cx="2944812" cy="911225"/>
          </a:xfrm>
          <a:custGeom>
            <a:avLst/>
            <a:gdLst>
              <a:gd name="T0" fmla="*/ 339 w 4636"/>
              <a:gd name="T1" fmla="*/ 15 h 1435"/>
              <a:gd name="T2" fmla="*/ 189 w 4636"/>
              <a:gd name="T3" fmla="*/ 645 h 1435"/>
              <a:gd name="T4" fmla="*/ 804 w 4636"/>
              <a:gd name="T5" fmla="*/ 1260 h 1435"/>
              <a:gd name="T6" fmla="*/ 1959 w 4636"/>
              <a:gd name="T7" fmla="*/ 1425 h 1435"/>
              <a:gd name="T8" fmla="*/ 3519 w 4636"/>
              <a:gd name="T9" fmla="*/ 1320 h 1435"/>
              <a:gd name="T10" fmla="*/ 3924 w 4636"/>
              <a:gd name="T11" fmla="*/ 975 h 1435"/>
              <a:gd name="T12" fmla="*/ 4543 w 4636"/>
              <a:gd name="T13" fmla="*/ 769 h 1435"/>
              <a:gd name="T14" fmla="*/ 4249 w 4636"/>
              <a:gd name="T15" fmla="*/ 278 h 1435"/>
              <a:gd name="T16" fmla="*/ 2222 w 4636"/>
              <a:gd name="T17" fmla="*/ 76 h 1435"/>
              <a:gd name="T18" fmla="*/ 339 w 4636"/>
              <a:gd name="T19" fmla="*/ 15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36"/>
              <a:gd name="T31" fmla="*/ 0 h 1435"/>
              <a:gd name="T32" fmla="*/ 4636 w 4636"/>
              <a:gd name="T33" fmla="*/ 1435 h 14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916614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r:id="rId8" imgW="1305000" imgH="1085760" progId="">
                  <p:embed/>
                </p:oleObj>
              </mc:Choice>
              <mc:Fallback>
                <p:oleObj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4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Comic Sans MS" charset="0"/>
              </a:rPr>
              <a:t>home</a:t>
            </a:r>
          </a:p>
          <a:p>
            <a:pPr algn="l"/>
            <a:r>
              <a:rPr lang="en-US" altLang="x-none" b="0">
                <a:latin typeface="Comic Sans MS" charset="0"/>
              </a:rPr>
              <a:t>network</a:t>
            </a:r>
          </a:p>
        </p:txBody>
      </p:sp>
      <p:sp>
        <p:nvSpPr>
          <p:cNvPr id="38932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Comic Sans MS" charset="0"/>
              </a:rPr>
              <a:t>visited</a:t>
            </a:r>
          </a:p>
          <a:p>
            <a:pPr algn="l"/>
            <a:r>
              <a:rPr lang="en-US" altLang="x-none" b="0">
                <a:latin typeface="Comic Sans MS" charset="0"/>
              </a:rPr>
              <a:t>network</a:t>
            </a:r>
          </a:p>
        </p:txBody>
      </p: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8643939" y="3325813"/>
            <a:ext cx="492125" cy="366712"/>
            <a:chOff x="4485" y="2095"/>
            <a:chExt cx="310" cy="231"/>
          </a:xfrm>
        </p:grpSpPr>
        <p:sp>
          <p:nvSpPr>
            <p:cNvPr id="38961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962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38963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64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800" b="0">
                    <a:solidFill>
                      <a:srgbClr val="FF0000"/>
                    </a:solidFill>
                    <a:latin typeface="Comic Sans MS" charset="0"/>
                  </a:rPr>
                  <a:t>3</a:t>
                </a:r>
              </a:p>
            </p:txBody>
          </p:sp>
        </p:grpSp>
      </p:grpSp>
      <p:grpSp>
        <p:nvGrpSpPr>
          <p:cNvPr id="15" name="Group 127"/>
          <p:cNvGrpSpPr>
            <a:grpSpLocks/>
          </p:cNvGrpSpPr>
          <p:nvPr/>
        </p:nvGrpSpPr>
        <p:grpSpPr bwMode="auto">
          <a:xfrm>
            <a:off x="4705350" y="3838576"/>
            <a:ext cx="3486150" cy="638175"/>
            <a:chOff x="2004" y="2418"/>
            <a:chExt cx="2196" cy="402"/>
          </a:xfrm>
        </p:grpSpPr>
        <p:sp>
          <p:nvSpPr>
            <p:cNvPr id="38957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  <a:gd name="T9" fmla="*/ 0 w 2196"/>
                <a:gd name="T10" fmla="*/ 0 h 318"/>
                <a:gd name="T11" fmla="*/ 2196 w 2196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8958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38959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60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800" b="0">
                    <a:solidFill>
                      <a:srgbClr val="FF0000"/>
                    </a:solidFill>
                    <a:latin typeface="Comic Sans MS" charset="0"/>
                  </a:rPr>
                  <a:t>2</a:t>
                </a:r>
              </a:p>
            </p:txBody>
          </p:sp>
        </p:grpSp>
      </p:grpSp>
      <p:grpSp>
        <p:nvGrpSpPr>
          <p:cNvPr id="17" name="Group 132"/>
          <p:cNvGrpSpPr>
            <a:grpSpLocks/>
          </p:cNvGrpSpPr>
          <p:nvPr/>
        </p:nvGrpSpPr>
        <p:grpSpPr bwMode="auto">
          <a:xfrm>
            <a:off x="6350001" y="3424239"/>
            <a:ext cx="3103563" cy="2016125"/>
            <a:chOff x="3040" y="2157"/>
            <a:chExt cx="1955" cy="1270"/>
          </a:xfrm>
        </p:grpSpPr>
        <p:sp>
          <p:nvSpPr>
            <p:cNvPr id="38953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  <a:gd name="T9" fmla="*/ 0 w 1955"/>
                <a:gd name="T10" fmla="*/ 0 h 1270"/>
                <a:gd name="T11" fmla="*/ 1955 w 1955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8954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38955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56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800" b="0">
                    <a:solidFill>
                      <a:srgbClr val="FF0000"/>
                    </a:solidFill>
                    <a:latin typeface="Comic Sans MS" charset="0"/>
                  </a:rPr>
                  <a:t>4</a:t>
                </a:r>
              </a:p>
            </p:txBody>
          </p:sp>
        </p:grpSp>
      </p:grpSp>
      <p:grpSp>
        <p:nvGrpSpPr>
          <p:cNvPr id="19" name="Group 137"/>
          <p:cNvGrpSpPr>
            <a:grpSpLocks/>
          </p:cNvGrpSpPr>
          <p:nvPr/>
        </p:nvGrpSpPr>
        <p:grpSpPr bwMode="auto">
          <a:xfrm>
            <a:off x="4510088" y="3889376"/>
            <a:ext cx="1357312" cy="1298575"/>
            <a:chOff x="1881" y="2450"/>
            <a:chExt cx="855" cy="818"/>
          </a:xfrm>
        </p:grpSpPr>
        <p:sp>
          <p:nvSpPr>
            <p:cNvPr id="38949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8950" name="Group 139"/>
            <p:cNvGrpSpPr>
              <a:grpSpLocks/>
            </p:cNvGrpSpPr>
            <p:nvPr/>
          </p:nvGrpSpPr>
          <p:grpSpPr bwMode="auto">
            <a:xfrm>
              <a:off x="2172" y="2702"/>
              <a:ext cx="202" cy="231"/>
              <a:chOff x="618" y="3500"/>
              <a:chExt cx="202" cy="231"/>
            </a:xfrm>
          </p:grpSpPr>
          <p:sp>
            <p:nvSpPr>
              <p:cNvPr id="38951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952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800" b="0">
                    <a:solidFill>
                      <a:srgbClr val="FF0000"/>
                    </a:solidFill>
                    <a:latin typeface="Comic Sans MS" charset="0"/>
                  </a:rPr>
                  <a:t>1</a:t>
                </a:r>
              </a:p>
            </p:txBody>
          </p:sp>
        </p:grpSp>
      </p:grpSp>
      <p:grpSp>
        <p:nvGrpSpPr>
          <p:cNvPr id="21" name="Group 142"/>
          <p:cNvGrpSpPr>
            <a:grpSpLocks/>
          </p:cNvGrpSpPr>
          <p:nvPr/>
        </p:nvGrpSpPr>
        <p:grpSpPr bwMode="auto">
          <a:xfrm>
            <a:off x="2432050" y="4598988"/>
            <a:ext cx="2535238" cy="1198562"/>
            <a:chOff x="572" y="2897"/>
            <a:chExt cx="1597" cy="755"/>
          </a:xfrm>
        </p:grpSpPr>
        <p:sp>
          <p:nvSpPr>
            <p:cNvPr id="38947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b="0">
                  <a:latin typeface="Comic Sans MS" charset="0"/>
                </a:rPr>
                <a:t>correspondent addresses packets using home address of mobile</a:t>
              </a:r>
            </a:p>
          </p:txBody>
        </p:sp>
        <p:sp>
          <p:nvSpPr>
            <p:cNvPr id="38948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45"/>
          <p:cNvGrpSpPr>
            <a:grpSpLocks/>
          </p:cNvGrpSpPr>
          <p:nvPr/>
        </p:nvGrpSpPr>
        <p:grpSpPr bwMode="auto">
          <a:xfrm>
            <a:off x="4030663" y="1882776"/>
            <a:ext cx="2794000" cy="2168525"/>
            <a:chOff x="1579" y="1186"/>
            <a:chExt cx="1760" cy="1366"/>
          </a:xfrm>
        </p:grpSpPr>
        <p:sp>
          <p:nvSpPr>
            <p:cNvPr id="38945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b="0">
                  <a:latin typeface="Comic Sans MS" charset="0"/>
                </a:rPr>
                <a:t>home agent intercepts packets, forwards to foreign agent</a:t>
              </a:r>
            </a:p>
          </p:txBody>
        </p:sp>
        <p:sp>
          <p:nvSpPr>
            <p:cNvPr id="38946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48"/>
          <p:cNvGrpSpPr>
            <a:grpSpLocks/>
          </p:cNvGrpSpPr>
          <p:nvPr/>
        </p:nvGrpSpPr>
        <p:grpSpPr bwMode="auto">
          <a:xfrm>
            <a:off x="6956425" y="1387475"/>
            <a:ext cx="2338388" cy="1924050"/>
            <a:chOff x="3422" y="874"/>
            <a:chExt cx="1473" cy="1212"/>
          </a:xfrm>
        </p:grpSpPr>
        <p:sp>
          <p:nvSpPr>
            <p:cNvPr id="38943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b="0">
                  <a:latin typeface="Comic Sans MS" charset="0"/>
                </a:rPr>
                <a:t>foreign agent receives packets, forwards to mobile</a:t>
              </a:r>
            </a:p>
          </p:txBody>
        </p:sp>
        <p:sp>
          <p:nvSpPr>
            <p:cNvPr id="38944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151"/>
          <p:cNvGrpSpPr>
            <a:grpSpLocks/>
          </p:cNvGrpSpPr>
          <p:nvPr/>
        </p:nvGrpSpPr>
        <p:grpSpPr bwMode="auto">
          <a:xfrm>
            <a:off x="8177213" y="4776789"/>
            <a:ext cx="2247900" cy="1165225"/>
            <a:chOff x="4191" y="3009"/>
            <a:chExt cx="1416" cy="734"/>
          </a:xfrm>
        </p:grpSpPr>
        <p:sp>
          <p:nvSpPr>
            <p:cNvPr id="38941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b="0">
                  <a:latin typeface="Comic Sans MS" charset="0"/>
                </a:rPr>
                <a:t>mobile replies directly to correspondent</a:t>
              </a:r>
            </a:p>
          </p:txBody>
        </p:sp>
        <p:sp>
          <p:nvSpPr>
            <p:cNvPr id="38942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Caching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>
                <a:ea typeface="ＭＳ Ｐゴシック" charset="-128"/>
              </a:rPr>
              <a:t>Duplicating data stored elsewhere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To reduce latency for accessing the data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To reduce resources consumed</a:t>
            </a:r>
          </a:p>
          <a:p>
            <a:r>
              <a:rPr lang="en-US" altLang="x-none" dirty="0">
                <a:ea typeface="ＭＳ Ｐゴシック" charset="-128"/>
              </a:rPr>
              <a:t>Caching is often quite effective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Speed difference between cache and primary copy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Locality of reference, and small set of popular data</a:t>
            </a:r>
          </a:p>
          <a:p>
            <a:r>
              <a:rPr lang="en-US" altLang="x-none" dirty="0">
                <a:ea typeface="ＭＳ Ｐゴシック" charset="-128"/>
              </a:rPr>
              <a:t>Examples from the Internet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DNS caching, Web </a:t>
            </a:r>
            <a:r>
              <a:rPr lang="en-US" altLang="x-none" dirty="0" smtClean="0">
                <a:ea typeface="ＭＳ Ｐゴシック" charset="-128"/>
              </a:rPr>
              <a:t>caching</a:t>
            </a:r>
          </a:p>
          <a:p>
            <a:r>
              <a:rPr lang="en-US" altLang="x-none" dirty="0" smtClean="0">
                <a:ea typeface="ＭＳ Ｐゴシック" charset="-128"/>
              </a:rPr>
              <a:t>But need a mechanism to detect stale data (aka cache consistency) 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DNS TTL, HTTP Conditional GET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Caching: DNS Caching</a:t>
            </a:r>
          </a:p>
        </p:txBody>
      </p:sp>
      <p:sp>
        <p:nvSpPr>
          <p:cNvPr id="2046979" name="Rectangle 3"/>
          <p:cNvSpPr>
            <a:spLocks noChangeArrowheads="1"/>
          </p:cNvSpPr>
          <p:nvPr/>
        </p:nvSpPr>
        <p:spPr bwMode="auto">
          <a:xfrm>
            <a:off x="2259013" y="3779839"/>
            <a:ext cx="1562100" cy="973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 sz="1600">
              <a:latin typeface="Times New Roman" pitchFamily="1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62188" y="2824163"/>
            <a:ext cx="1562100" cy="957262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382838" y="2987676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chemeClr val="bg1"/>
                </a:solidFill>
                <a:latin typeface="Times New Roman" charset="0"/>
              </a:rPr>
              <a:t>Application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382839" y="4294188"/>
            <a:ext cx="1341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DNS resolver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43175" y="3570289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3467100" y="3551239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721350" y="2790826"/>
            <a:ext cx="1517650" cy="1941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884863" y="3843338"/>
            <a:ext cx="124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chemeClr val="bg1"/>
                </a:solidFill>
                <a:latin typeface="Times New Roman" charset="0"/>
              </a:rPr>
              <a:t>Local DNS</a:t>
            </a:r>
          </a:p>
          <a:p>
            <a:r>
              <a:rPr lang="en-US" altLang="x-none" sz="1800">
                <a:solidFill>
                  <a:schemeClr val="bg1"/>
                </a:solidFill>
                <a:latin typeface="Times New Roman" charset="0"/>
              </a:rPr>
              <a:t>server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876925" y="3017839"/>
            <a:ext cx="1181100" cy="3651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578100" y="38131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1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436938" y="38274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10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910263" y="3017838"/>
            <a:ext cx="1103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b="0">
                <a:solidFill>
                  <a:schemeClr val="bg1"/>
                </a:solidFill>
                <a:latin typeface="Times New Roman" charset="0"/>
              </a:rPr>
              <a:t>DNS cache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836989" y="4024313"/>
            <a:ext cx="190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3806825" y="4462463"/>
            <a:ext cx="190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4210050" y="3648076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0">
                <a:latin typeface="Times New Roman" charset="0"/>
              </a:rPr>
              <a:t>DNS query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3881438" y="4516438"/>
            <a:ext cx="149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b="0">
                <a:latin typeface="Times New Roman" charset="0"/>
              </a:rPr>
              <a:t>DNS response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3925888" y="39782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2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414963" y="4432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9</a:t>
            </a: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242176" y="1789114"/>
            <a:ext cx="1293813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7240588" y="2090739"/>
            <a:ext cx="1293812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7227889" y="3652839"/>
            <a:ext cx="16589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 flipV="1">
            <a:off x="7224714" y="3836988"/>
            <a:ext cx="165893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7253288" y="4143376"/>
            <a:ext cx="1293812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 flipV="1">
            <a:off x="7223126" y="4414839"/>
            <a:ext cx="1293813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8597900" y="1508126"/>
            <a:ext cx="1360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Times New Roman" charset="0"/>
              </a:rPr>
              <a:t>Root server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8993189" y="3454401"/>
            <a:ext cx="1627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Times New Roman" charset="0"/>
              </a:rPr>
              <a:t>Top-level</a:t>
            </a:r>
          </a:p>
          <a:p>
            <a:pPr algn="l"/>
            <a:r>
              <a:rPr lang="en-US" altLang="x-none" b="0">
                <a:latin typeface="Times New Roman" charset="0"/>
              </a:rPr>
              <a:t>domain server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8640764" y="5157789"/>
            <a:ext cx="1627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Times New Roman" charset="0"/>
              </a:rPr>
              <a:t>Second-level</a:t>
            </a:r>
          </a:p>
          <a:p>
            <a:pPr algn="l"/>
            <a:r>
              <a:rPr lang="en-US" altLang="x-none" b="0">
                <a:latin typeface="Times New Roman" charset="0"/>
              </a:rPr>
              <a:t>domain server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7539038" y="2166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3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7848600" y="26209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4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7888288" y="3317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5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7913688" y="381952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6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727950" y="433387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7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7443788" y="481806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Times New Roman" charset="0"/>
              </a:rPr>
              <a:t>8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021013" y="4754563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6507163" y="47355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2305051" y="5272088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Caching: Web Caching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4403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752600" y="1676401"/>
            <a:ext cx="4343400" cy="4525963"/>
          </a:xfrm>
        </p:spPr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Caching location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Proxy cache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Browser cache</a:t>
            </a:r>
          </a:p>
          <a:p>
            <a:pPr eaLnBrk="1" hangingPunct="1"/>
            <a:r>
              <a:rPr lang="en-US" altLang="x-none" sz="3200">
                <a:ea typeface="ＭＳ Ｐゴシック" charset="-128"/>
              </a:rPr>
              <a:t>Better performance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Lower RTT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Existing connection</a:t>
            </a:r>
          </a:p>
          <a:p>
            <a:pPr lvl="1" eaLnBrk="1" hangingPunct="1"/>
            <a:r>
              <a:rPr lang="en-US" altLang="x-none" sz="2800">
                <a:ea typeface="ＭＳ Ｐゴシック" charset="-128"/>
              </a:rPr>
              <a:t>Less network load</a:t>
            </a:r>
            <a:endParaRPr lang="en-US" altLang="x-none">
              <a:ea typeface="ＭＳ Ｐゴシック" charset="-128"/>
            </a:endParaRPr>
          </a:p>
          <a:p>
            <a:pPr eaLnBrk="1" hangingPunct="1"/>
            <a:endParaRPr lang="en-US" altLang="x-none" sz="2500">
              <a:ea typeface="ＭＳ Ｐゴシック" charset="-128"/>
            </a:endParaRP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46F7D38A-4AE0-7842-BEE6-450D6D14173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5715000" y="1600200"/>
            <a:ext cx="48006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urier New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880100" y="2574925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Clip" r:id="rId4" imgW="1308100" imgH="1079500" progId="MS_ClipArt_Gallery.2">
                  <p:embed/>
                </p:oleObj>
              </mc:Choice>
              <mc:Fallback>
                <p:oleObj name="Clip" r:id="rId4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574925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5848350" y="2982913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945189" y="4445000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Clip" r:id="rId6" imgW="1308100" imgH="1079500" progId="MS_ClipArt_Gallery.2">
                  <p:embed/>
                </p:oleObj>
              </mc:Choice>
              <mc:Fallback>
                <p:oleObj name="Clip" r:id="rId6" imgW="1308100" imgH="107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9" y="4445000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7734301" y="2387600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grpSp>
        <p:nvGrpSpPr>
          <p:cNvPr id="44042" name="Group 9"/>
          <p:cNvGrpSpPr>
            <a:grpSpLocks/>
          </p:cNvGrpSpPr>
          <p:nvPr/>
        </p:nvGrpSpPr>
        <p:grpSpPr bwMode="auto">
          <a:xfrm>
            <a:off x="7926389" y="3175000"/>
            <a:ext cx="346075" cy="742950"/>
            <a:chOff x="4180" y="783"/>
            <a:chExt cx="150" cy="307"/>
          </a:xfrm>
        </p:grpSpPr>
        <p:sp>
          <p:nvSpPr>
            <p:cNvPr id="44074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5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6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7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8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81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4043" name="Freeform 18"/>
          <p:cNvSpPr>
            <a:spLocks/>
          </p:cNvSpPr>
          <p:nvPr/>
        </p:nvSpPr>
        <p:spPr bwMode="auto">
          <a:xfrm>
            <a:off x="6442075" y="2760663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044" name="Line 19"/>
          <p:cNvSpPr>
            <a:spLocks noChangeShapeType="1"/>
          </p:cNvSpPr>
          <p:nvPr/>
        </p:nvSpPr>
        <p:spPr bwMode="auto">
          <a:xfrm flipV="1">
            <a:off x="6435726" y="3714751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20"/>
          <p:cNvSpPr>
            <a:spLocks noChangeShapeType="1"/>
          </p:cNvSpPr>
          <p:nvPr/>
        </p:nvSpPr>
        <p:spPr bwMode="auto">
          <a:xfrm flipH="1">
            <a:off x="6486525" y="3802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21"/>
          <p:cNvSpPr txBox="1">
            <a:spLocks noChangeArrowheads="1"/>
          </p:cNvSpPr>
          <p:nvPr/>
        </p:nvSpPr>
        <p:spPr bwMode="auto">
          <a:xfrm>
            <a:off x="6003925" y="4899025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 rot="1422049">
            <a:off x="6538836" y="2797761"/>
            <a:ext cx="1513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44048" name="Text Box 23"/>
          <p:cNvSpPr txBox="1">
            <a:spLocks noChangeArrowheads="1"/>
          </p:cNvSpPr>
          <p:nvPr/>
        </p:nvSpPr>
        <p:spPr bwMode="auto">
          <a:xfrm rot="-1692639">
            <a:off x="6241974" y="3813761"/>
            <a:ext cx="1513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44049" name="Text Box 24"/>
          <p:cNvSpPr txBox="1">
            <a:spLocks noChangeArrowheads="1"/>
          </p:cNvSpPr>
          <p:nvPr/>
        </p:nvSpPr>
        <p:spPr bwMode="auto">
          <a:xfrm rot="1411598">
            <a:off x="6249884" y="3175586"/>
            <a:ext cx="16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4050" name="Text Box 25"/>
          <p:cNvSpPr txBox="1">
            <a:spLocks noChangeArrowheads="1"/>
          </p:cNvSpPr>
          <p:nvPr/>
        </p:nvSpPr>
        <p:spPr bwMode="auto">
          <a:xfrm rot="-1737783">
            <a:off x="6418159" y="4132848"/>
            <a:ext cx="16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grpSp>
        <p:nvGrpSpPr>
          <p:cNvPr id="44051" name="Group 26"/>
          <p:cNvGrpSpPr>
            <a:grpSpLocks/>
          </p:cNvGrpSpPr>
          <p:nvPr/>
        </p:nvGrpSpPr>
        <p:grpSpPr bwMode="auto">
          <a:xfrm>
            <a:off x="9850439" y="2384425"/>
            <a:ext cx="346075" cy="742950"/>
            <a:chOff x="4180" y="783"/>
            <a:chExt cx="150" cy="307"/>
          </a:xfrm>
        </p:grpSpPr>
        <p:sp>
          <p:nvSpPr>
            <p:cNvPr id="44066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7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8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9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0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73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4052" name="Group 35"/>
          <p:cNvGrpSpPr>
            <a:grpSpLocks/>
          </p:cNvGrpSpPr>
          <p:nvPr/>
        </p:nvGrpSpPr>
        <p:grpSpPr bwMode="auto">
          <a:xfrm>
            <a:off x="9850439" y="4289425"/>
            <a:ext cx="346075" cy="742950"/>
            <a:chOff x="4180" y="783"/>
            <a:chExt cx="150" cy="307"/>
          </a:xfrm>
        </p:grpSpPr>
        <p:sp>
          <p:nvSpPr>
            <p:cNvPr id="44058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59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0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1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2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4065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4053" name="Freeform 44"/>
          <p:cNvSpPr>
            <a:spLocks/>
          </p:cNvSpPr>
          <p:nvPr/>
        </p:nvSpPr>
        <p:spPr bwMode="auto">
          <a:xfrm>
            <a:off x="6415088" y="283527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4054" name="Text Box 45"/>
          <p:cNvSpPr txBox="1">
            <a:spLocks noChangeArrowheads="1"/>
          </p:cNvSpPr>
          <p:nvPr/>
        </p:nvSpPr>
        <p:spPr bwMode="auto">
          <a:xfrm rot="-1419968">
            <a:off x="8175549" y="2813636"/>
            <a:ext cx="15130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44055" name="Text Box 46"/>
          <p:cNvSpPr txBox="1">
            <a:spLocks noChangeArrowheads="1"/>
          </p:cNvSpPr>
          <p:nvPr/>
        </p:nvSpPr>
        <p:spPr bwMode="auto">
          <a:xfrm rot="-1415789">
            <a:off x="8202509" y="3156536"/>
            <a:ext cx="168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4056" name="Text Box 47"/>
          <p:cNvSpPr txBox="1">
            <a:spLocks noChangeArrowheads="1"/>
          </p:cNvSpPr>
          <p:nvPr/>
        </p:nvSpPr>
        <p:spPr bwMode="auto">
          <a:xfrm>
            <a:off x="9586914" y="5080001"/>
            <a:ext cx="81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44057" name="Text Box 48"/>
          <p:cNvSpPr txBox="1">
            <a:spLocks noChangeArrowheads="1"/>
          </p:cNvSpPr>
          <p:nvPr/>
        </p:nvSpPr>
        <p:spPr bwMode="auto">
          <a:xfrm>
            <a:off x="9615489" y="1746251"/>
            <a:ext cx="81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Cache Consistency: Stale Data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Cache consistency is a hard problem</a:t>
            </a:r>
          </a:p>
          <a:p>
            <a:pPr lvl="1"/>
            <a:r>
              <a:rPr lang="en-US" altLang="x-none">
                <a:ea typeface="ＭＳ Ｐゴシック" charset="-128"/>
              </a:rPr>
              <a:t>Ensuring the cached copy is not out of date</a:t>
            </a:r>
          </a:p>
          <a:p>
            <a:r>
              <a:rPr lang="en-US" altLang="x-none">
                <a:ea typeface="ＭＳ Ｐゴシック" charset="-128"/>
              </a:rPr>
              <a:t>Strawman: explicit revocation or updates</a:t>
            </a:r>
          </a:p>
          <a:p>
            <a:pPr lvl="1"/>
            <a:r>
              <a:rPr lang="en-US" altLang="x-none">
                <a:ea typeface="ＭＳ Ｐゴシック" charset="-128"/>
              </a:rPr>
              <a:t>Keep track of everyone who has cached information</a:t>
            </a:r>
          </a:p>
          <a:p>
            <a:pPr lvl="1"/>
            <a:r>
              <a:rPr lang="en-US" altLang="x-none">
                <a:ea typeface="ＭＳ Ｐゴシック" charset="-128"/>
              </a:rPr>
              <a:t>If name-to-host mapping changes, update caches</a:t>
            </a:r>
          </a:p>
          <a:p>
            <a:r>
              <a:rPr lang="en-US" altLang="x-none">
                <a:ea typeface="ＭＳ Ｐゴシック" charset="-128"/>
              </a:rPr>
              <a:t>Soft state solution</a:t>
            </a:r>
          </a:p>
          <a:p>
            <a:pPr lvl="1"/>
            <a:r>
              <a:rPr lang="en-US" altLang="x-none">
                <a:ea typeface="ＭＳ Ｐゴシック" charset="-128"/>
              </a:rPr>
              <a:t>DNS responses include a “time to live” (TTL) field</a:t>
            </a:r>
          </a:p>
          <a:p>
            <a:pPr lvl="1"/>
            <a:r>
              <a:rPr lang="en-US" altLang="x-none">
                <a:ea typeface="ＭＳ Ｐゴシック" charset="-128"/>
              </a:rPr>
              <a:t>Cached entry is deleted after TTL expires</a:t>
            </a:r>
          </a:p>
        </p:txBody>
      </p:sp>
      <p:pic>
        <p:nvPicPr>
          <p:cNvPr id="52228" name="Picture 4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6" y="5600700"/>
            <a:ext cx="1920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4814" y="5638801"/>
            <a:ext cx="5746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6276" y="6100763"/>
            <a:ext cx="5746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7" descr="j02857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59301" y="6407151"/>
            <a:ext cx="5746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Line 8"/>
          <p:cNvSpPr>
            <a:spLocks noChangeShapeType="1"/>
          </p:cNvSpPr>
          <p:nvPr/>
        </p:nvSpPr>
        <p:spPr bwMode="auto">
          <a:xfrm flipH="1" flipV="1">
            <a:off x="4751389" y="5830889"/>
            <a:ext cx="3303587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>
            <a:off x="3752851" y="6176963"/>
            <a:ext cx="4302125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H="1">
            <a:off x="5135563" y="6215064"/>
            <a:ext cx="2957512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Data Transfer: </a:t>
            </a:r>
            <a:r>
              <a:rPr lang="en-US" smtClean="0"/>
              <a:t>Common Mechanisms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80743"/>
              </p:ext>
            </p:extLst>
          </p:nvPr>
        </p:nvGraphicFramePr>
        <p:xfrm>
          <a:off x="966020" y="2278627"/>
          <a:ext cx="9992032" cy="284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389"/>
                <a:gridCol w="6234643"/>
              </a:tblGrid>
              <a:tr h="3709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Mechanisms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1189049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Recovery from packet errors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Checksum (detection)</a:t>
                      </a:r>
                    </a:p>
                    <a:p>
                      <a:r>
                        <a:rPr lang="en-US" sz="1800" dirty="0" smtClean="0"/>
                        <a:t>Feedback (</a:t>
                      </a:r>
                      <a:r>
                        <a:rPr lang="en-US" sz="1800" dirty="0" err="1" smtClean="0"/>
                        <a:t>ack</a:t>
                      </a:r>
                      <a:r>
                        <a:rPr lang="en-US" sz="1800" baseline="0" dirty="0" smtClean="0"/>
                        <a:t> w/sequence number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r>
                        <a:rPr lang="en-US" sz="1800" baseline="0" dirty="0" smtClean="0"/>
                        <a:t>Sequence Number (duplicate detection &amp; loss detection)</a:t>
                      </a:r>
                    </a:p>
                  </a:txBody>
                  <a:tcPr marT="45733" marB="45733"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Recovery</a:t>
                      </a:r>
                      <a:r>
                        <a:rPr lang="en-US" sz="1800" baseline="0" dirty="0" smtClean="0"/>
                        <a:t> from packet loss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Timer in sender – Retransmission on time-out 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Random, exponential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backoff</a:t>
                      </a:r>
                      <a:r>
                        <a:rPr lang="en-US" sz="1800" baseline="0" dirty="0" smtClean="0"/>
                        <a:t> on retries to desynchronize and reduce chance of further packet  loss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 smtClean="0">
                <a:ea typeface="ＭＳ Ｐゴシック" charset="-128"/>
              </a:rPr>
              <a:t>Error Detection: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Checksum: TCP, UDP, IPv4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CRC: Ethernet, </a:t>
            </a:r>
            <a:r>
              <a:rPr lang="en-US" altLang="x-none" dirty="0" err="1" smtClean="0">
                <a:ea typeface="ＭＳ Ｐゴシック" charset="-128"/>
              </a:rPr>
              <a:t>WiFi</a:t>
            </a:r>
            <a:endParaRPr lang="en-US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Retransmissions: exponential </a:t>
            </a:r>
            <a:r>
              <a:rPr lang="en-US" altLang="x-none" dirty="0" err="1" smtClean="0">
                <a:ea typeface="ＭＳ Ｐゴシック" charset="-128"/>
              </a:rPr>
              <a:t>backoff</a:t>
            </a:r>
            <a:r>
              <a:rPr lang="en-US" altLang="x-none" dirty="0" smtClean="0">
                <a:ea typeface="ＭＳ Ｐゴシック" charset="-128"/>
              </a:rPr>
              <a:t>, randomization 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Ethernet, </a:t>
            </a:r>
            <a:r>
              <a:rPr lang="en-US" altLang="x-none" dirty="0" err="1" smtClean="0">
                <a:ea typeface="ＭＳ Ｐゴシック" charset="-128"/>
              </a:rPr>
              <a:t>WiFi</a:t>
            </a:r>
            <a:r>
              <a:rPr lang="en-US" altLang="x-none" dirty="0" smtClean="0">
                <a:ea typeface="ＭＳ Ｐゴシック" charset="-128"/>
              </a:rPr>
              <a:t> random access and </a:t>
            </a:r>
            <a:r>
              <a:rPr lang="en-US" altLang="x-none" dirty="0" err="1" smtClean="0">
                <a:ea typeface="ＭＳ Ｐゴシック" charset="-128"/>
              </a:rPr>
              <a:t>backoff</a:t>
            </a:r>
            <a:r>
              <a:rPr lang="en-US" altLang="x-none" dirty="0" smtClean="0">
                <a:ea typeface="ＭＳ Ｐゴシック" charset="-128"/>
              </a:rPr>
              <a:t> to avoid collisions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TCP retransmissions on packet loss and errors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Applications using UDP such as DHCP/DNS</a:t>
            </a:r>
          </a:p>
          <a:p>
            <a:r>
              <a:rPr lang="en-US" altLang="x-none" dirty="0" smtClean="0">
                <a:ea typeface="ＭＳ Ｐゴシック" charset="-128"/>
              </a:rPr>
              <a:t>Feedback: Sequence Numbers and ACKs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TCP</a:t>
            </a:r>
          </a:p>
          <a:p>
            <a:pPr lvl="1"/>
            <a:r>
              <a:rPr lang="en-US" altLang="x-none" dirty="0" err="1" smtClean="0">
                <a:ea typeface="ＭＳ Ｐゴシック" charset="-128"/>
              </a:rPr>
              <a:t>WiFi</a:t>
            </a:r>
            <a:endParaRPr lang="en-US" altLang="x-none" dirty="0" smtClean="0">
              <a:ea typeface="ＭＳ Ｐゴシック" charset="-128"/>
            </a:endParaRPr>
          </a:p>
          <a:p>
            <a:pPr lvl="1"/>
            <a:r>
              <a:rPr lang="en-US" altLang="x-none" dirty="0" smtClean="0">
                <a:ea typeface="ＭＳ Ｐゴシック" charset="-128"/>
              </a:rPr>
              <a:t>Applications using UDP such as DHCP,DNS (called transaction id, message id) </a:t>
            </a:r>
          </a:p>
          <a:p>
            <a:pPr lvl="1"/>
            <a:endParaRPr lang="en-US" altLang="x-none" dirty="0" smtClean="0">
              <a:ea typeface="ＭＳ Ｐゴシック" charset="-128"/>
            </a:endParaRP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07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Reliable Data Transfer: Common Mechanisms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Layering: A Modular Approach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29781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Sub-divide the problem</a:t>
            </a:r>
          </a:p>
          <a:p>
            <a:pPr lvl="1"/>
            <a:r>
              <a:rPr lang="en-US" altLang="x-none">
                <a:ea typeface="ＭＳ Ｐゴシック" charset="-128"/>
              </a:rPr>
              <a:t>Each layer relies on services from layer below </a:t>
            </a:r>
          </a:p>
          <a:p>
            <a:pPr lvl="1"/>
            <a:r>
              <a:rPr lang="en-US" altLang="x-none">
                <a:ea typeface="ＭＳ Ｐゴシック" charset="-128"/>
              </a:rPr>
              <a:t>Each layer exports services to layer above</a:t>
            </a:r>
          </a:p>
          <a:p>
            <a:r>
              <a:rPr lang="en-US" altLang="x-none">
                <a:ea typeface="ＭＳ Ｐゴシック" charset="-128"/>
              </a:rPr>
              <a:t>Interface between layers defines interaction</a:t>
            </a:r>
          </a:p>
          <a:p>
            <a:pPr lvl="1"/>
            <a:r>
              <a:rPr lang="en-US" altLang="x-none">
                <a:ea typeface="ＭＳ Ｐゴシック" charset="-128"/>
              </a:rPr>
              <a:t>Hides implementation details</a:t>
            </a:r>
          </a:p>
          <a:p>
            <a:pPr lvl="1"/>
            <a:r>
              <a:rPr lang="en-US" altLang="x-none">
                <a:ea typeface="ＭＳ Ｐゴシック" charset="-128"/>
              </a:rPr>
              <a:t>Layers can change without disturbing other layers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657600" y="6248400"/>
            <a:ext cx="4800600" cy="609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 b="0">
                <a:solidFill>
                  <a:schemeClr val="bg1"/>
                </a:solidFill>
                <a:latin typeface="Arial" charset="0"/>
              </a:rPr>
              <a:t>Link hardware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657600" y="5640388"/>
            <a:ext cx="4800600" cy="608012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 b="0">
                <a:solidFill>
                  <a:schemeClr val="bg1"/>
                </a:solidFill>
                <a:latin typeface="Arial" charset="0"/>
              </a:rPr>
              <a:t>Host-to-host connectivity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657600" y="5030788"/>
            <a:ext cx="480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 b="0">
                <a:latin typeface="Arial" charset="0"/>
              </a:rPr>
              <a:t>Application-to-application channels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657600" y="4419600"/>
            <a:ext cx="4800600" cy="61118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 b="0">
                <a:latin typeface="Arial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ChangeArrowheads="1"/>
          </p:cNvSpPr>
          <p:nvPr/>
        </p:nvSpPr>
        <p:spPr bwMode="auto">
          <a:xfrm>
            <a:off x="2057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52" tIns="44434" rIns="90452" bIns="44434" rtlCol="0" anchor="b">
            <a:normAutofit/>
          </a:bodyPr>
          <a:lstStyle/>
          <a:p>
            <a:r>
              <a:rPr lang="en-US" altLang="x-none">
                <a:ea typeface="ＭＳ Ｐゴシック" charset="-128"/>
              </a:rPr>
              <a:t>Layering: Internet Protocol Suite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4495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rc 5"/>
          <p:cNvSpPr>
            <a:spLocks/>
          </p:cNvSpPr>
          <p:nvPr/>
        </p:nvSpPr>
        <p:spPr bwMode="auto">
          <a:xfrm>
            <a:off x="8077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1181100 w 21600"/>
              <a:gd name="T3" fmla="*/ 1346200 h 21600"/>
              <a:gd name="T4" fmla="*/ 0 w 21600"/>
              <a:gd name="T5" fmla="*/ 1346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398" name="Arc 6"/>
          <p:cNvSpPr>
            <a:spLocks/>
          </p:cNvSpPr>
          <p:nvPr/>
        </p:nvSpPr>
        <p:spPr bwMode="auto">
          <a:xfrm>
            <a:off x="6897688" y="3767138"/>
            <a:ext cx="1181100" cy="1346200"/>
          </a:xfrm>
          <a:custGeom>
            <a:avLst/>
            <a:gdLst>
              <a:gd name="T0" fmla="*/ 0 w 21600"/>
              <a:gd name="T1" fmla="*/ 1346200 h 21600"/>
              <a:gd name="T2" fmla="*/ 1179514 w 21600"/>
              <a:gd name="T3" fmla="*/ 0 h 21600"/>
              <a:gd name="T4" fmla="*/ 1181100 w 21600"/>
              <a:gd name="T5" fmla="*/ 1346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399" name="Arc 7"/>
          <p:cNvSpPr>
            <a:spLocks/>
          </p:cNvSpPr>
          <p:nvPr/>
        </p:nvSpPr>
        <p:spPr bwMode="auto">
          <a:xfrm rot="10800000">
            <a:off x="8067676" y="1981200"/>
            <a:ext cx="1230313" cy="1677988"/>
          </a:xfrm>
          <a:custGeom>
            <a:avLst/>
            <a:gdLst>
              <a:gd name="T0" fmla="*/ 0 w 21600"/>
              <a:gd name="T1" fmla="*/ 1677988 h 21600"/>
              <a:gd name="T2" fmla="*/ 1228661 w 21600"/>
              <a:gd name="T3" fmla="*/ 0 h 21600"/>
              <a:gd name="T4" fmla="*/ 1230313 w 21600"/>
              <a:gd name="T5" fmla="*/ 16779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0" name="Arc 8"/>
          <p:cNvSpPr>
            <a:spLocks/>
          </p:cNvSpPr>
          <p:nvPr/>
        </p:nvSpPr>
        <p:spPr bwMode="auto">
          <a:xfrm rot="10800000">
            <a:off x="6858001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1209675 w 21600"/>
              <a:gd name="T3" fmla="*/ 1677988 h 21600"/>
              <a:gd name="T4" fmla="*/ 0 w 21600"/>
              <a:gd name="T5" fmla="*/ 16779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6850064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850064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7924800" y="3584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7459664" y="2819401"/>
            <a:ext cx="1247775" cy="365125"/>
            <a:chOff x="3739" y="2290"/>
            <a:chExt cx="786" cy="240"/>
          </a:xfrm>
        </p:grpSpPr>
        <p:sp>
          <p:nvSpPr>
            <p:cNvPr id="59431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41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>
                  <a:latin typeface="Arial" charset="0"/>
                </a:rPr>
                <a:t>UDP</a:t>
              </a:r>
            </a:p>
          </p:txBody>
        </p:sp>
        <p:sp>
          <p:nvSpPr>
            <p:cNvPr id="59432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4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>
                  <a:latin typeface="Arial" charset="0"/>
                </a:rPr>
                <a:t>TCP</a:t>
              </a:r>
            </a:p>
          </p:txBody>
        </p:sp>
      </p:grpSp>
      <p:sp>
        <p:nvSpPr>
          <p:cNvPr id="59405" name="Rectangle 15"/>
          <p:cNvSpPr>
            <a:spLocks noChangeArrowheads="1"/>
          </p:cNvSpPr>
          <p:nvPr/>
        </p:nvSpPr>
        <p:spPr bwMode="auto">
          <a:xfrm>
            <a:off x="7478714" y="4144964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Arial" charset="0"/>
              </a:rPr>
              <a:t>Data Link</a:t>
            </a:r>
          </a:p>
        </p:txBody>
      </p:sp>
      <p:sp>
        <p:nvSpPr>
          <p:cNvPr id="59406" name="Rectangle 16"/>
          <p:cNvSpPr>
            <a:spLocks noChangeArrowheads="1"/>
          </p:cNvSpPr>
          <p:nvPr/>
        </p:nvSpPr>
        <p:spPr bwMode="auto">
          <a:xfrm>
            <a:off x="7529514" y="4579939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Arial" charset="0"/>
              </a:rPr>
              <a:t>Physical</a:t>
            </a:r>
          </a:p>
        </p:txBody>
      </p:sp>
      <p:sp>
        <p:nvSpPr>
          <p:cNvPr id="59407" name="Rectangle 17"/>
          <p:cNvSpPr>
            <a:spLocks noChangeArrowheads="1"/>
          </p:cNvSpPr>
          <p:nvPr/>
        </p:nvSpPr>
        <p:spPr bwMode="auto">
          <a:xfrm>
            <a:off x="7307264" y="2182814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latin typeface="Arial" charset="0"/>
              </a:rPr>
              <a:t>Applications</a:t>
            </a:r>
          </a:p>
        </p:txBody>
      </p:sp>
      <p:sp>
        <p:nvSpPr>
          <p:cNvPr id="59408" name="Text Box 18"/>
          <p:cNvSpPr txBox="1">
            <a:spLocks noChangeArrowheads="1"/>
          </p:cNvSpPr>
          <p:nvPr/>
        </p:nvSpPr>
        <p:spPr bwMode="auto">
          <a:xfrm>
            <a:off x="6610350" y="5103814"/>
            <a:ext cx="3294142" cy="46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400">
                <a:latin typeface="Arial" charset="0"/>
              </a:rPr>
              <a:t>The Hourglass Model</a:t>
            </a:r>
          </a:p>
        </p:txBody>
      </p:sp>
      <p:sp>
        <p:nvSpPr>
          <p:cNvPr id="59409" name="Text Box 19"/>
          <p:cNvSpPr txBox="1">
            <a:spLocks noChangeArrowheads="1"/>
          </p:cNvSpPr>
          <p:nvPr/>
        </p:nvSpPr>
        <p:spPr bwMode="auto">
          <a:xfrm>
            <a:off x="5486401" y="3352800"/>
            <a:ext cx="1597025" cy="5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x-none" sz="2800" b="0">
                <a:latin typeface="Arial" charset="0"/>
              </a:rPr>
              <a:t>Waist</a:t>
            </a:r>
          </a:p>
        </p:txBody>
      </p:sp>
      <p:sp>
        <p:nvSpPr>
          <p:cNvPr id="59410" name="Text Box 20"/>
          <p:cNvSpPr txBox="1">
            <a:spLocks noChangeArrowheads="1"/>
          </p:cNvSpPr>
          <p:nvPr/>
        </p:nvSpPr>
        <p:spPr bwMode="auto">
          <a:xfrm>
            <a:off x="2057400" y="5715001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x-none" sz="2800" b="0">
                <a:latin typeface="Arial" charset="0"/>
              </a:rPr>
              <a:t>The waist facilitates interoperability</a:t>
            </a:r>
          </a:p>
        </p:txBody>
      </p:sp>
      <p:sp>
        <p:nvSpPr>
          <p:cNvPr id="59411" name="Rectangle 21"/>
          <p:cNvSpPr>
            <a:spLocks noChangeArrowheads="1"/>
          </p:cNvSpPr>
          <p:nvPr/>
        </p:nvSpPr>
        <p:spPr bwMode="auto">
          <a:xfrm>
            <a:off x="2362199" y="222209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 smtClean="0">
                <a:solidFill>
                  <a:schemeClr val="bg1"/>
                </a:solidFill>
                <a:latin typeface="Arial" charset="0"/>
              </a:rPr>
              <a:t>SMTP</a:t>
            </a:r>
            <a:endParaRPr lang="en-US" altLang="x-none" b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9412" name="Rectangle 22"/>
          <p:cNvSpPr>
            <a:spLocks noChangeArrowheads="1"/>
          </p:cNvSpPr>
          <p:nvPr/>
        </p:nvSpPr>
        <p:spPr bwMode="auto">
          <a:xfrm>
            <a:off x="3276600" y="2209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000000"/>
                </a:solidFill>
                <a:latin typeface="Arial" charset="0"/>
              </a:rPr>
              <a:t>HTTP</a:t>
            </a:r>
          </a:p>
        </p:txBody>
      </p:sp>
      <p:sp>
        <p:nvSpPr>
          <p:cNvPr id="59413" name="Rectangle 23"/>
          <p:cNvSpPr>
            <a:spLocks noChangeArrowheads="1"/>
          </p:cNvSpPr>
          <p:nvPr/>
        </p:nvSpPr>
        <p:spPr bwMode="auto">
          <a:xfrm>
            <a:off x="4953000" y="2209800"/>
            <a:ext cx="838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 smtClean="0">
                <a:solidFill>
                  <a:srgbClr val="000000"/>
                </a:solidFill>
                <a:latin typeface="Arial" charset="0"/>
              </a:rPr>
              <a:t>DHCP</a:t>
            </a:r>
            <a:endParaRPr lang="en-US" altLang="x-none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14" name="Rectangle 24"/>
          <p:cNvSpPr>
            <a:spLocks noChangeArrowheads="1"/>
          </p:cNvSpPr>
          <p:nvPr/>
        </p:nvSpPr>
        <p:spPr bwMode="auto">
          <a:xfrm>
            <a:off x="4114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 dirty="0" smtClean="0">
                <a:solidFill>
                  <a:srgbClr val="000000"/>
                </a:solidFill>
                <a:latin typeface="Arial" charset="0"/>
              </a:rPr>
              <a:t>DNS</a:t>
            </a:r>
            <a:endParaRPr lang="en-US" altLang="x-none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15" name="Rectangle 25"/>
          <p:cNvSpPr>
            <a:spLocks noChangeArrowheads="1"/>
          </p:cNvSpPr>
          <p:nvPr/>
        </p:nvSpPr>
        <p:spPr bwMode="auto">
          <a:xfrm>
            <a:off x="2819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bg1"/>
                </a:solidFill>
                <a:latin typeface="Arial" charset="0"/>
              </a:rPr>
              <a:t>TCP</a:t>
            </a:r>
          </a:p>
        </p:txBody>
      </p:sp>
      <p:sp>
        <p:nvSpPr>
          <p:cNvPr id="59416" name="Rectangle 26"/>
          <p:cNvSpPr>
            <a:spLocks noChangeArrowheads="1"/>
          </p:cNvSpPr>
          <p:nvPr/>
        </p:nvSpPr>
        <p:spPr bwMode="auto">
          <a:xfrm>
            <a:off x="4572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000000"/>
                </a:solidFill>
                <a:latin typeface="Arial" charset="0"/>
              </a:rPr>
              <a:t>UDP</a:t>
            </a:r>
          </a:p>
        </p:txBody>
      </p:sp>
      <p:sp>
        <p:nvSpPr>
          <p:cNvPr id="59417" name="Rectangle 27"/>
          <p:cNvSpPr>
            <a:spLocks noChangeArrowheads="1"/>
          </p:cNvSpPr>
          <p:nvPr/>
        </p:nvSpPr>
        <p:spPr bwMode="auto">
          <a:xfrm>
            <a:off x="3733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bg1"/>
                </a:solidFill>
                <a:latin typeface="Arial" charset="0"/>
              </a:rPr>
              <a:t>IP</a:t>
            </a:r>
          </a:p>
        </p:txBody>
      </p:sp>
      <p:sp>
        <p:nvSpPr>
          <p:cNvPr id="59418" name="Rectangle 28"/>
          <p:cNvSpPr>
            <a:spLocks noChangeArrowheads="1"/>
          </p:cNvSpPr>
          <p:nvPr/>
        </p:nvSpPr>
        <p:spPr bwMode="auto">
          <a:xfrm>
            <a:off x="2362200" y="4419600"/>
            <a:ext cx="685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bg1"/>
                </a:solidFill>
                <a:latin typeface="Arial" charset="0"/>
              </a:rPr>
              <a:t>NET</a:t>
            </a:r>
            <a:r>
              <a:rPr lang="en-US" altLang="x-none" b="0" baseline="-2500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59419" name="Rectangle 29"/>
          <p:cNvSpPr>
            <a:spLocks noChangeArrowheads="1"/>
          </p:cNvSpPr>
          <p:nvPr/>
        </p:nvSpPr>
        <p:spPr bwMode="auto">
          <a:xfrm>
            <a:off x="3505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000000"/>
                </a:solidFill>
                <a:latin typeface="Arial" charset="0"/>
              </a:rPr>
              <a:t>NET</a:t>
            </a:r>
            <a:r>
              <a:rPr lang="en-US" altLang="x-none" b="0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59420" name="Rectangle 30"/>
          <p:cNvSpPr>
            <a:spLocks noChangeArrowheads="1"/>
          </p:cNvSpPr>
          <p:nvPr/>
        </p:nvSpPr>
        <p:spPr bwMode="auto">
          <a:xfrm>
            <a:off x="5105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000000"/>
                </a:solidFill>
                <a:latin typeface="Arial" charset="0"/>
              </a:rPr>
              <a:t>NET</a:t>
            </a:r>
            <a:r>
              <a:rPr lang="en-US" altLang="x-none" b="0" baseline="-2500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59421" name="Rectangle 31"/>
          <p:cNvSpPr>
            <a:spLocks noChangeArrowheads="1"/>
          </p:cNvSpPr>
          <p:nvPr/>
        </p:nvSpPr>
        <p:spPr bwMode="auto">
          <a:xfrm>
            <a:off x="4267200" y="44196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000000"/>
                </a:solidFill>
                <a:latin typeface="Arial" charset="0"/>
              </a:rPr>
              <a:t>…</a:t>
            </a:r>
            <a:endParaRPr lang="en-US" altLang="x-none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9422" name="AutoShape 32"/>
          <p:cNvCxnSpPr>
            <a:cxnSpLocks noChangeShapeType="1"/>
            <a:stCxn id="59411" idx="2"/>
            <a:endCxn id="59415" idx="0"/>
          </p:cNvCxnSpPr>
          <p:nvPr/>
        </p:nvCxnSpPr>
        <p:spPr bwMode="auto">
          <a:xfrm>
            <a:off x="2705099" y="2603090"/>
            <a:ext cx="457201" cy="292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3" name="AutoShape 33"/>
          <p:cNvCxnSpPr>
            <a:cxnSpLocks noChangeShapeType="1"/>
            <a:endCxn id="59415" idx="0"/>
          </p:cNvCxnSpPr>
          <p:nvPr/>
        </p:nvCxnSpPr>
        <p:spPr bwMode="auto">
          <a:xfrm flipH="1">
            <a:off x="3162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4" name="AutoShape 34"/>
          <p:cNvCxnSpPr>
            <a:cxnSpLocks noChangeShapeType="1"/>
            <a:stCxn id="59414" idx="2"/>
          </p:cNvCxnSpPr>
          <p:nvPr/>
        </p:nvCxnSpPr>
        <p:spPr bwMode="auto">
          <a:xfrm>
            <a:off x="4457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5" name="AutoShape 35"/>
          <p:cNvCxnSpPr>
            <a:cxnSpLocks noChangeShapeType="1"/>
            <a:stCxn id="59413" idx="2"/>
          </p:cNvCxnSpPr>
          <p:nvPr/>
        </p:nvCxnSpPr>
        <p:spPr bwMode="auto">
          <a:xfrm flipH="1">
            <a:off x="4876800" y="2590800"/>
            <a:ext cx="4953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6" name="AutoShape 36"/>
          <p:cNvCxnSpPr>
            <a:cxnSpLocks noChangeShapeType="1"/>
            <a:stCxn id="59415" idx="2"/>
            <a:endCxn id="59417" idx="0"/>
          </p:cNvCxnSpPr>
          <p:nvPr/>
        </p:nvCxnSpPr>
        <p:spPr bwMode="auto">
          <a:xfrm>
            <a:off x="3162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7" name="AutoShape 37"/>
          <p:cNvCxnSpPr>
            <a:cxnSpLocks noChangeShapeType="1"/>
            <a:stCxn id="59416" idx="2"/>
            <a:endCxn id="59417" idx="0"/>
          </p:cNvCxnSpPr>
          <p:nvPr/>
        </p:nvCxnSpPr>
        <p:spPr bwMode="auto">
          <a:xfrm flipH="1">
            <a:off x="4076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8" name="AutoShape 38"/>
          <p:cNvCxnSpPr>
            <a:cxnSpLocks noChangeShapeType="1"/>
            <a:stCxn id="59417" idx="2"/>
            <a:endCxn id="59420" idx="0"/>
          </p:cNvCxnSpPr>
          <p:nvPr/>
        </p:nvCxnSpPr>
        <p:spPr bwMode="auto">
          <a:xfrm>
            <a:off x="4076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9" name="AutoShape 39"/>
          <p:cNvCxnSpPr>
            <a:cxnSpLocks noChangeShapeType="1"/>
            <a:stCxn id="59417" idx="2"/>
            <a:endCxn id="59418" idx="0"/>
          </p:cNvCxnSpPr>
          <p:nvPr/>
        </p:nvCxnSpPr>
        <p:spPr bwMode="auto">
          <a:xfrm flipH="1">
            <a:off x="2705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0" name="AutoShape 40"/>
          <p:cNvCxnSpPr>
            <a:cxnSpLocks noChangeShapeType="1"/>
            <a:stCxn id="59417" idx="2"/>
            <a:endCxn id="59419" idx="0"/>
          </p:cNvCxnSpPr>
          <p:nvPr/>
        </p:nvCxnSpPr>
        <p:spPr bwMode="auto">
          <a:xfrm flipH="1">
            <a:off x="3848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Goals, Key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23090" cy="47986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Naming and addressing</a:t>
            </a:r>
          </a:p>
          <a:p>
            <a:pPr lvl="1"/>
            <a:r>
              <a:rPr lang="en-US" dirty="0" smtClean="0"/>
              <a:t>DNS names, IP address, Link-layer addresses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Reliable data transfer </a:t>
            </a:r>
          </a:p>
          <a:p>
            <a:pPr lvl="2"/>
            <a:r>
              <a:rPr lang="en-US" dirty="0" smtClean="0"/>
              <a:t>At most once semantics: Sequence numbers and Duplicate Detection</a:t>
            </a:r>
          </a:p>
          <a:p>
            <a:pPr lvl="2"/>
            <a:r>
              <a:rPr lang="en-US" dirty="0" smtClean="0"/>
              <a:t>Random, exponential back-off on retransmissions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vs Stateless, Hard State versus Soft State</a:t>
            </a:r>
            <a:endParaRPr lang="en-US" dirty="0" smtClean="0"/>
          </a:p>
          <a:p>
            <a:pPr lvl="1"/>
            <a:r>
              <a:rPr lang="en-US" dirty="0" err="1" smtClean="0"/>
              <a:t>Idempotence</a:t>
            </a:r>
            <a:endParaRPr lang="en-US" dirty="0" smtClean="0"/>
          </a:p>
          <a:p>
            <a:r>
              <a:rPr lang="en-US" dirty="0" smtClean="0"/>
              <a:t>Scaling and Performance</a:t>
            </a:r>
          </a:p>
          <a:p>
            <a:pPr lvl="1"/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vs Stateless, Hard State versus Soft State</a:t>
            </a:r>
          </a:p>
          <a:p>
            <a:r>
              <a:rPr lang="en-US" dirty="0" smtClean="0"/>
              <a:t>Distributed Management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Protocol Layering: Well-defined Interface and hiding implementation internals</a:t>
            </a:r>
          </a:p>
          <a:p>
            <a:pPr lvl="1"/>
            <a:r>
              <a:rPr lang="en-US" dirty="0" smtClean="0"/>
              <a:t>Encapsulation and </a:t>
            </a:r>
            <a:r>
              <a:rPr lang="en-US" dirty="0" err="1" smtClean="0"/>
              <a:t>Decapsulation</a:t>
            </a:r>
            <a:r>
              <a:rPr lang="en-US" dirty="0" smtClean="0"/>
              <a:t> at each layer of the protocol stack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Packet Forwarding from source host to destination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08401" y="604685"/>
            <a:ext cx="1961536" cy="66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21810" y="7521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32271" y="1268362"/>
            <a:ext cx="1592122" cy="63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06982" y="1381277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445" y="1863525"/>
            <a:ext cx="3171682" cy="66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21810" y="201069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08401" y="186352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368" y="1892018"/>
            <a:ext cx="135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Application Header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0335" y="3122365"/>
            <a:ext cx="4454792" cy="66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39652" y="3269537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 data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33447" y="312236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5192" y="3269537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 Header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32270" y="2526271"/>
            <a:ext cx="1499677" cy="577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14951" y="2618473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19625" y="4394372"/>
            <a:ext cx="5596585" cy="663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01573" y="4528377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 data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95368" y="438120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0335" y="4529309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 Header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50335" y="438120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0462" y="452837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P  Header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20089" y="5640045"/>
            <a:ext cx="7683910" cy="62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1573" y="5787217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 data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895368" y="564004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50335" y="5788149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TCP  Header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50335" y="564004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9063" y="578721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P  Header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519625" y="5653805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62858" y="5660953"/>
            <a:ext cx="100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Ethernet</a:t>
            </a:r>
          </a:p>
          <a:p>
            <a:r>
              <a:rPr lang="en-US" dirty="0" smtClean="0"/>
              <a:t> Header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126384" y="5640044"/>
            <a:ext cx="0" cy="66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26384" y="5619137"/>
            <a:ext cx="10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</a:t>
            </a:r>
          </a:p>
          <a:p>
            <a:r>
              <a:rPr lang="en-US" dirty="0" smtClean="0"/>
              <a:t>Trailer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50335" y="3928609"/>
            <a:ext cx="44547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02631" y="3815695"/>
            <a:ext cx="13978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19625" y="5241556"/>
            <a:ext cx="5596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14234" y="5056890"/>
            <a:ext cx="1308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IP datagram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20089" y="6444735"/>
            <a:ext cx="7683910" cy="8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41086" y="6328471"/>
            <a:ext cx="1611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Ethernet frame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933445" y="2635046"/>
            <a:ext cx="3171682" cy="3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70709" y="2566100"/>
            <a:ext cx="2110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message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933445" y="2525960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116210" y="2508443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99355" y="3815695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50335" y="3798899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19625" y="5044572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116210" y="5065480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032270" y="3799210"/>
            <a:ext cx="1499678" cy="482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032270" y="5026224"/>
            <a:ext cx="1499678" cy="592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467849" y="381569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r>
              <a:rPr lang="en-US" smtClean="0"/>
              <a:t>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260155" y="5036607"/>
            <a:ext cx="10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782107" y="1917446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448004" y="1326449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782107" y="3156466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0782107" y="4322366"/>
            <a:ext cx="2" cy="7038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0782107" y="5640044"/>
            <a:ext cx="5340" cy="47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782107" y="6113655"/>
            <a:ext cx="414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806953" y="5758193"/>
            <a:ext cx="10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</a:t>
            </a:r>
          </a:p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64702" y="1286395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108400" y="1250380"/>
            <a:ext cx="0" cy="595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514799" y="6573631"/>
            <a:ext cx="3950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Reference: WR Stevens TCP Illustrated Volume 1, Addison-Wesley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5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Demultiplexing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Separating multiple streams out of one</a:t>
            </a:r>
          </a:p>
          <a:p>
            <a:pPr lvl="1"/>
            <a:r>
              <a:rPr lang="en-US" altLang="x-none">
                <a:ea typeface="ＭＳ Ｐゴシック" charset="-128"/>
              </a:rPr>
              <a:t>Recognizing the separate streams</a:t>
            </a:r>
          </a:p>
          <a:p>
            <a:pPr lvl="1"/>
            <a:r>
              <a:rPr lang="en-US" altLang="x-none">
                <a:ea typeface="ＭＳ Ｐゴシック" charset="-128"/>
              </a:rPr>
              <a:t>Treating the separate streams accordingly</a:t>
            </a:r>
          </a:p>
          <a:p>
            <a:r>
              <a:rPr lang="en-US" altLang="x-none">
                <a:ea typeface="ＭＳ Ｐゴシック" charset="-128"/>
              </a:rPr>
              <a:t>Examples in the Internet</a:t>
            </a:r>
          </a:p>
        </p:txBody>
      </p:sp>
      <p:grpSp>
        <p:nvGrpSpPr>
          <p:cNvPr id="63492" name="Group 13"/>
          <p:cNvGrpSpPr>
            <a:grpSpLocks/>
          </p:cNvGrpSpPr>
          <p:nvPr/>
        </p:nvGrpSpPr>
        <p:grpSpPr bwMode="auto">
          <a:xfrm>
            <a:off x="3868739" y="4683125"/>
            <a:ext cx="4186237" cy="730250"/>
            <a:chOff x="2832" y="2789"/>
            <a:chExt cx="2637" cy="460"/>
          </a:xfrm>
        </p:grpSpPr>
        <p:sp>
          <p:nvSpPr>
            <p:cNvPr id="63499" name="Rectangle 4"/>
            <p:cNvSpPr>
              <a:spLocks noChangeArrowheads="1"/>
            </p:cNvSpPr>
            <p:nvPr/>
          </p:nvSpPr>
          <p:spPr bwMode="auto">
            <a:xfrm>
              <a:off x="4792" y="2789"/>
              <a:ext cx="677" cy="46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500" name="Rectangle 5"/>
            <p:cNvSpPr>
              <a:spLocks noChangeArrowheads="1"/>
            </p:cNvSpPr>
            <p:nvPr/>
          </p:nvSpPr>
          <p:spPr bwMode="auto">
            <a:xfrm>
              <a:off x="4139" y="2789"/>
              <a:ext cx="677" cy="4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501" name="Rectangle 6"/>
            <p:cNvSpPr>
              <a:spLocks noChangeArrowheads="1"/>
            </p:cNvSpPr>
            <p:nvPr/>
          </p:nvSpPr>
          <p:spPr bwMode="auto">
            <a:xfrm>
              <a:off x="3485" y="2789"/>
              <a:ext cx="677" cy="4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502" name="Rectangle 7"/>
            <p:cNvSpPr>
              <a:spLocks noChangeArrowheads="1"/>
            </p:cNvSpPr>
            <p:nvPr/>
          </p:nvSpPr>
          <p:spPr bwMode="auto">
            <a:xfrm>
              <a:off x="2832" y="2789"/>
              <a:ext cx="6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503" name="Text Box 8"/>
            <p:cNvSpPr txBox="1">
              <a:spLocks noChangeArrowheads="1"/>
            </p:cNvSpPr>
            <p:nvPr/>
          </p:nvSpPr>
          <p:spPr bwMode="auto">
            <a:xfrm>
              <a:off x="2845" y="2817"/>
              <a:ext cx="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/>
                <a:t>Frame</a:t>
              </a:r>
              <a:br>
                <a:rPr lang="en-US" altLang="x-none"/>
              </a:br>
              <a:r>
                <a:rPr lang="en-US" altLang="x-none"/>
                <a:t>header</a:t>
              </a:r>
            </a:p>
          </p:txBody>
        </p:sp>
        <p:sp>
          <p:nvSpPr>
            <p:cNvPr id="63504" name="Text Box 9"/>
            <p:cNvSpPr txBox="1">
              <a:spLocks noChangeArrowheads="1"/>
            </p:cNvSpPr>
            <p:nvPr/>
          </p:nvSpPr>
          <p:spPr bwMode="auto">
            <a:xfrm>
              <a:off x="3498" y="2817"/>
              <a:ext cx="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/>
                <a:t>Packet</a:t>
              </a:r>
              <a:br>
                <a:rPr lang="en-US" altLang="x-none"/>
              </a:br>
              <a:r>
                <a:rPr lang="en-US" altLang="x-none"/>
                <a:t>header</a:t>
              </a:r>
            </a:p>
          </p:txBody>
        </p:sp>
        <p:sp>
          <p:nvSpPr>
            <p:cNvPr id="63505" name="Text Box 10"/>
            <p:cNvSpPr txBox="1">
              <a:spLocks noChangeArrowheads="1"/>
            </p:cNvSpPr>
            <p:nvPr/>
          </p:nvSpPr>
          <p:spPr bwMode="auto">
            <a:xfrm>
              <a:off x="4151" y="2817"/>
              <a:ext cx="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/>
                <a:t>TCP</a:t>
              </a:r>
              <a:br>
                <a:rPr lang="en-US" altLang="x-none"/>
              </a:br>
              <a:r>
                <a:rPr lang="en-US" altLang="x-none"/>
                <a:t>header</a:t>
              </a:r>
            </a:p>
          </p:txBody>
        </p:sp>
        <p:sp>
          <p:nvSpPr>
            <p:cNvPr id="63506" name="Text Box 11"/>
            <p:cNvSpPr txBox="1">
              <a:spLocks noChangeArrowheads="1"/>
            </p:cNvSpPr>
            <p:nvPr/>
          </p:nvSpPr>
          <p:spPr bwMode="auto">
            <a:xfrm>
              <a:off x="4901" y="2817"/>
              <a:ext cx="4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/>
                <a:t>User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/>
                <a:t>data</a:t>
              </a:r>
            </a:p>
          </p:txBody>
        </p:sp>
        <p:sp>
          <p:nvSpPr>
            <p:cNvPr id="63507" name="Rectangle 12"/>
            <p:cNvSpPr>
              <a:spLocks noChangeArrowheads="1"/>
            </p:cNvSpPr>
            <p:nvPr/>
          </p:nvSpPr>
          <p:spPr bwMode="auto">
            <a:xfrm>
              <a:off x="2832" y="2789"/>
              <a:ext cx="2637" cy="460"/>
            </a:xfrm>
            <a:prstGeom prst="rect">
              <a:avLst/>
            </a:prstGeom>
            <a:noFill/>
            <a:ln w="50800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63493" name="Freeform 14"/>
          <p:cNvSpPr>
            <a:spLocks/>
          </p:cNvSpPr>
          <p:nvPr/>
        </p:nvSpPr>
        <p:spPr bwMode="auto">
          <a:xfrm>
            <a:off x="4138614" y="4106863"/>
            <a:ext cx="1222375" cy="563562"/>
          </a:xfrm>
          <a:custGeom>
            <a:avLst/>
            <a:gdLst>
              <a:gd name="T0" fmla="*/ 44 w 770"/>
              <a:gd name="T1" fmla="*/ 355 h 355"/>
              <a:gd name="T2" fmla="*/ 68 w 770"/>
              <a:gd name="T3" fmla="*/ 234 h 355"/>
              <a:gd name="T4" fmla="*/ 455 w 770"/>
              <a:gd name="T5" fmla="*/ 16 h 355"/>
              <a:gd name="T6" fmla="*/ 770 w 770"/>
              <a:gd name="T7" fmla="*/ 331 h 355"/>
              <a:gd name="T8" fmla="*/ 0 60000 65536"/>
              <a:gd name="T9" fmla="*/ 0 60000 65536"/>
              <a:gd name="T10" fmla="*/ 0 60000 65536"/>
              <a:gd name="T11" fmla="*/ 0 60000 65536"/>
              <a:gd name="T12" fmla="*/ 0 w 770"/>
              <a:gd name="T13" fmla="*/ 0 h 355"/>
              <a:gd name="T14" fmla="*/ 770 w 770"/>
              <a:gd name="T15" fmla="*/ 355 h 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0" h="355">
                <a:moveTo>
                  <a:pt x="44" y="355"/>
                </a:moveTo>
                <a:cubicBezTo>
                  <a:pt x="22" y="322"/>
                  <a:pt x="0" y="290"/>
                  <a:pt x="68" y="234"/>
                </a:cubicBezTo>
                <a:cubicBezTo>
                  <a:pt x="136" y="178"/>
                  <a:pt x="338" y="0"/>
                  <a:pt x="455" y="16"/>
                </a:cubicBezTo>
                <a:cubicBezTo>
                  <a:pt x="572" y="32"/>
                  <a:pt x="671" y="181"/>
                  <a:pt x="770" y="33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3494" name="Text Box 15"/>
          <p:cNvSpPr txBox="1">
            <a:spLocks noChangeArrowheads="1"/>
          </p:cNvSpPr>
          <p:nvPr/>
        </p:nvSpPr>
        <p:spPr bwMode="auto">
          <a:xfrm>
            <a:off x="4435475" y="3722688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type</a:t>
            </a:r>
          </a:p>
        </p:txBody>
      </p:sp>
      <p:sp>
        <p:nvSpPr>
          <p:cNvPr id="63495" name="Freeform 16"/>
          <p:cNvSpPr>
            <a:spLocks/>
          </p:cNvSpPr>
          <p:nvPr/>
        </p:nvSpPr>
        <p:spPr bwMode="auto">
          <a:xfrm>
            <a:off x="5443539" y="5451476"/>
            <a:ext cx="1076325" cy="460375"/>
          </a:xfrm>
          <a:custGeom>
            <a:avLst/>
            <a:gdLst>
              <a:gd name="T0" fmla="*/ 0 w 678"/>
              <a:gd name="T1" fmla="*/ 0 h 290"/>
              <a:gd name="T2" fmla="*/ 291 w 678"/>
              <a:gd name="T3" fmla="*/ 290 h 290"/>
              <a:gd name="T4" fmla="*/ 678 w 678"/>
              <a:gd name="T5" fmla="*/ 0 h 290"/>
              <a:gd name="T6" fmla="*/ 0 60000 65536"/>
              <a:gd name="T7" fmla="*/ 0 60000 65536"/>
              <a:gd name="T8" fmla="*/ 0 60000 65536"/>
              <a:gd name="T9" fmla="*/ 0 w 678"/>
              <a:gd name="T10" fmla="*/ 0 h 290"/>
              <a:gd name="T11" fmla="*/ 678 w 678"/>
              <a:gd name="T12" fmla="*/ 290 h 2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8" h="290">
                <a:moveTo>
                  <a:pt x="0" y="0"/>
                </a:moveTo>
                <a:cubicBezTo>
                  <a:pt x="89" y="145"/>
                  <a:pt x="178" y="290"/>
                  <a:pt x="291" y="290"/>
                </a:cubicBezTo>
                <a:cubicBezTo>
                  <a:pt x="404" y="290"/>
                  <a:pt x="541" y="145"/>
                  <a:pt x="678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3496" name="Text Box 17"/>
          <p:cNvSpPr txBox="1">
            <a:spLocks noChangeArrowheads="1"/>
          </p:cNvSpPr>
          <p:nvPr/>
        </p:nvSpPr>
        <p:spPr bwMode="auto">
          <a:xfrm>
            <a:off x="5329238" y="5989639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protocol</a:t>
            </a:r>
          </a:p>
        </p:txBody>
      </p:sp>
      <p:sp>
        <p:nvSpPr>
          <p:cNvPr id="63497" name="Freeform 19"/>
          <p:cNvSpPr>
            <a:spLocks/>
          </p:cNvSpPr>
          <p:nvPr/>
        </p:nvSpPr>
        <p:spPr bwMode="auto">
          <a:xfrm>
            <a:off x="6488114" y="4081463"/>
            <a:ext cx="1222375" cy="563562"/>
          </a:xfrm>
          <a:custGeom>
            <a:avLst/>
            <a:gdLst>
              <a:gd name="T0" fmla="*/ 44 w 770"/>
              <a:gd name="T1" fmla="*/ 355 h 355"/>
              <a:gd name="T2" fmla="*/ 68 w 770"/>
              <a:gd name="T3" fmla="*/ 234 h 355"/>
              <a:gd name="T4" fmla="*/ 455 w 770"/>
              <a:gd name="T5" fmla="*/ 16 h 355"/>
              <a:gd name="T6" fmla="*/ 770 w 770"/>
              <a:gd name="T7" fmla="*/ 331 h 355"/>
              <a:gd name="T8" fmla="*/ 0 60000 65536"/>
              <a:gd name="T9" fmla="*/ 0 60000 65536"/>
              <a:gd name="T10" fmla="*/ 0 60000 65536"/>
              <a:gd name="T11" fmla="*/ 0 60000 65536"/>
              <a:gd name="T12" fmla="*/ 0 w 770"/>
              <a:gd name="T13" fmla="*/ 0 h 355"/>
              <a:gd name="T14" fmla="*/ 770 w 770"/>
              <a:gd name="T15" fmla="*/ 355 h 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0" h="355">
                <a:moveTo>
                  <a:pt x="44" y="355"/>
                </a:moveTo>
                <a:cubicBezTo>
                  <a:pt x="22" y="322"/>
                  <a:pt x="0" y="290"/>
                  <a:pt x="68" y="234"/>
                </a:cubicBezTo>
                <a:cubicBezTo>
                  <a:pt x="136" y="178"/>
                  <a:pt x="338" y="0"/>
                  <a:pt x="455" y="16"/>
                </a:cubicBezTo>
                <a:cubicBezTo>
                  <a:pt x="572" y="32"/>
                  <a:pt x="671" y="181"/>
                  <a:pt x="770" y="33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3498" name="Text Box 20"/>
          <p:cNvSpPr txBox="1">
            <a:spLocks noChangeArrowheads="1"/>
          </p:cNvSpPr>
          <p:nvPr/>
        </p:nvSpPr>
        <p:spPr bwMode="auto">
          <a:xfrm>
            <a:off x="6711950" y="3722689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port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3316" y="4557251"/>
            <a:ext cx="1283110" cy="427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07062" y="6085280"/>
            <a:ext cx="1283110" cy="537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49860" y="1410471"/>
            <a:ext cx="1592122" cy="63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24571" y="1523386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729" y="2966032"/>
            <a:ext cx="1499677" cy="577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3966" y="3064840"/>
            <a:ext cx="53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9973" y="3710409"/>
            <a:ext cx="1499678" cy="482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2358" y="4557251"/>
            <a:ext cx="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1325" y="6030622"/>
            <a:ext cx="105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84242" y="2974228"/>
            <a:ext cx="1499677" cy="577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63684" y="30701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67623" y="1413158"/>
            <a:ext cx="1592122" cy="63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42334" y="1526073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73568" y="1397950"/>
            <a:ext cx="1592122" cy="63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48279" y="1510865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2741" y="1413158"/>
            <a:ext cx="1592122" cy="63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47452" y="1526073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5586" y="3710409"/>
            <a:ext cx="1499678" cy="482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49013" y="37669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ICMP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54626" y="371040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65169" y="5267232"/>
            <a:ext cx="1283110" cy="427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23729" y="5267232"/>
            <a:ext cx="73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ARP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" idx="0"/>
            <a:endCxn id="8" idx="2"/>
          </p:cNvCxnSpPr>
          <p:nvPr/>
        </p:nvCxnSpPr>
        <p:spPr>
          <a:xfrm flipH="1" flipV="1">
            <a:off x="5573568" y="3543678"/>
            <a:ext cx="1435566" cy="10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0"/>
          </p:cNvCxnSpPr>
          <p:nvPr/>
        </p:nvCxnSpPr>
        <p:spPr>
          <a:xfrm flipV="1">
            <a:off x="7009134" y="3547218"/>
            <a:ext cx="1770869" cy="10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341427" y="5694935"/>
            <a:ext cx="1088870" cy="3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860499" y="4957824"/>
            <a:ext cx="22980" cy="115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</p:cNvCxnSpPr>
          <p:nvPr/>
        </p:nvCxnSpPr>
        <p:spPr>
          <a:xfrm flipH="1" flipV="1">
            <a:off x="3801659" y="4195956"/>
            <a:ext cx="2451657" cy="57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95426" y="4225142"/>
            <a:ext cx="4525434" cy="70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449216" y="2044835"/>
            <a:ext cx="831293" cy="90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762577" y="2045972"/>
            <a:ext cx="730859" cy="9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74142" y="2064126"/>
            <a:ext cx="958000" cy="91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H="1" flipV="1">
            <a:off x="8386186" y="2064126"/>
            <a:ext cx="447895" cy="9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445921" y="2064126"/>
            <a:ext cx="276156" cy="1000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696569" y="212918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On port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839963" y="3551874"/>
            <a:ext cx="1352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On protocol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3" name="Right Brace 52"/>
          <p:cNvSpPr/>
          <p:nvPr/>
        </p:nvSpPr>
        <p:spPr>
          <a:xfrm>
            <a:off x="10509611" y="3503332"/>
            <a:ext cx="276156" cy="1000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10558491" y="4889643"/>
            <a:ext cx="276156" cy="1000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839300" y="4848206"/>
            <a:ext cx="153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Demux</a:t>
            </a:r>
            <a:endParaRPr lang="en-US" dirty="0" smtClean="0"/>
          </a:p>
          <a:p>
            <a:r>
              <a:rPr lang="en-US" dirty="0" smtClean="0"/>
              <a:t>On frame type</a:t>
            </a:r>
          </a:p>
          <a:p>
            <a:r>
              <a:rPr lang="en-US" dirty="0" smtClean="0"/>
              <a:t>In Ethernet</a:t>
            </a:r>
          </a:p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86503" y="1490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4800" y="14617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84242" y="6487373"/>
            <a:ext cx="3950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Reference: WR Stevens </a:t>
            </a:r>
            <a:r>
              <a:rPr lang="en-US" sz="1100" smtClean="0"/>
              <a:t>TCP Illustrated Volume 1, Addison-Wesley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126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(De)multiplexing: With a NAT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fld id="{6EE7B700-AF6B-6644-9E05-01387B0CCCCA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5961064" y="3286126"/>
            <a:ext cx="1747837" cy="1065213"/>
            <a:chOff x="2372" y="1918"/>
            <a:chExt cx="1101" cy="671"/>
          </a:xfrm>
        </p:grpSpPr>
        <p:sp>
          <p:nvSpPr>
            <p:cNvPr id="64537" name="Oval 4"/>
            <p:cNvSpPr>
              <a:spLocks noChangeArrowheads="1"/>
            </p:cNvSpPr>
            <p:nvPr/>
          </p:nvSpPr>
          <p:spPr bwMode="auto">
            <a:xfrm>
              <a:off x="2381" y="2217"/>
              <a:ext cx="1092" cy="37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4538" name="Line 5"/>
            <p:cNvSpPr>
              <a:spLocks noChangeShapeType="1"/>
            </p:cNvSpPr>
            <p:nvPr/>
          </p:nvSpPr>
          <p:spPr bwMode="auto">
            <a:xfrm>
              <a:off x="2381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Line 6"/>
            <p:cNvSpPr>
              <a:spLocks noChangeShapeType="1"/>
            </p:cNvSpPr>
            <p:nvPr/>
          </p:nvSpPr>
          <p:spPr bwMode="auto">
            <a:xfrm>
              <a:off x="3473" y="2186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Rectangle 7"/>
            <p:cNvSpPr>
              <a:spLocks noChangeArrowheads="1"/>
            </p:cNvSpPr>
            <p:nvPr/>
          </p:nvSpPr>
          <p:spPr bwMode="auto">
            <a:xfrm>
              <a:off x="2381" y="2186"/>
              <a:ext cx="1083" cy="2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endParaRPr lang="x-none" altLang="x-none" sz="2400" b="0">
                <a:latin typeface="Times New Roman" charset="0"/>
              </a:endParaRPr>
            </a:p>
          </p:txBody>
        </p:sp>
        <p:sp>
          <p:nvSpPr>
            <p:cNvPr id="64541" name="Oval 8"/>
            <p:cNvSpPr>
              <a:spLocks noChangeArrowheads="1"/>
            </p:cNvSpPr>
            <p:nvPr/>
          </p:nvSpPr>
          <p:spPr bwMode="auto">
            <a:xfrm>
              <a:off x="2372" y="1918"/>
              <a:ext cx="1092" cy="433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64542" name="Group 9"/>
            <p:cNvGrpSpPr>
              <a:grpSpLocks/>
            </p:cNvGrpSpPr>
            <p:nvPr/>
          </p:nvGrpSpPr>
          <p:grpSpPr bwMode="auto">
            <a:xfrm>
              <a:off x="2635" y="2014"/>
              <a:ext cx="541" cy="253"/>
              <a:chOff x="2848" y="848"/>
              <a:chExt cx="140" cy="98"/>
            </a:xfrm>
          </p:grpSpPr>
          <p:sp>
            <p:nvSpPr>
              <p:cNvPr id="6454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543" name="Group 13"/>
            <p:cNvGrpSpPr>
              <a:grpSpLocks/>
            </p:cNvGrpSpPr>
            <p:nvPr/>
          </p:nvGrpSpPr>
          <p:grpSpPr bwMode="auto">
            <a:xfrm flipV="1">
              <a:off x="2635" y="2010"/>
              <a:ext cx="541" cy="253"/>
              <a:chOff x="2848" y="848"/>
              <a:chExt cx="140" cy="98"/>
            </a:xfrm>
          </p:grpSpPr>
          <p:sp>
            <p:nvSpPr>
              <p:cNvPr id="6454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64517" name="Picture 17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9" y="1431925"/>
            <a:ext cx="186848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8" descr="j01953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0138" y="4773613"/>
            <a:ext cx="179546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Line 19"/>
          <p:cNvSpPr>
            <a:spLocks noChangeShapeType="1"/>
          </p:cNvSpPr>
          <p:nvPr/>
        </p:nvSpPr>
        <p:spPr bwMode="auto">
          <a:xfrm>
            <a:off x="4022725" y="2584450"/>
            <a:ext cx="1957388" cy="998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20"/>
          <p:cNvSpPr>
            <a:spLocks noChangeShapeType="1"/>
          </p:cNvSpPr>
          <p:nvPr/>
        </p:nvSpPr>
        <p:spPr bwMode="auto">
          <a:xfrm flipV="1">
            <a:off x="4175126" y="4235450"/>
            <a:ext cx="2036763" cy="149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1"/>
          <p:cNvSpPr>
            <a:spLocks noChangeShapeType="1"/>
          </p:cNvSpPr>
          <p:nvPr/>
        </p:nvSpPr>
        <p:spPr bwMode="auto">
          <a:xfrm>
            <a:off x="7670801" y="3889375"/>
            <a:ext cx="22272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22"/>
          <p:cNvSpPr txBox="1">
            <a:spLocks noChangeArrowheads="1"/>
          </p:cNvSpPr>
          <p:nvPr/>
        </p:nvSpPr>
        <p:spPr bwMode="auto">
          <a:xfrm>
            <a:off x="6442075" y="4389438"/>
            <a:ext cx="91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latin typeface="Arial" charset="0"/>
              </a:rPr>
              <a:t>NAT</a:t>
            </a:r>
          </a:p>
        </p:txBody>
      </p:sp>
      <p:sp>
        <p:nvSpPr>
          <p:cNvPr id="64523" name="Rectangle 23"/>
          <p:cNvSpPr>
            <a:spLocks noChangeArrowheads="1"/>
          </p:cNvSpPr>
          <p:nvPr/>
        </p:nvSpPr>
        <p:spPr bwMode="auto">
          <a:xfrm>
            <a:off x="2101851" y="1316038"/>
            <a:ext cx="6029325" cy="5300662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4" name="Rectangle 24"/>
          <p:cNvSpPr>
            <a:spLocks noChangeArrowheads="1"/>
          </p:cNvSpPr>
          <p:nvPr/>
        </p:nvSpPr>
        <p:spPr bwMode="auto">
          <a:xfrm>
            <a:off x="4906964" y="4427538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5" name="Rectangle 25"/>
          <p:cNvSpPr>
            <a:spLocks noChangeArrowheads="1"/>
          </p:cNvSpPr>
          <p:nvPr/>
        </p:nvSpPr>
        <p:spPr bwMode="auto">
          <a:xfrm>
            <a:off x="4905375" y="4427538"/>
            <a:ext cx="325438" cy="889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6" name="Rectangle 26"/>
          <p:cNvSpPr>
            <a:spLocks noChangeArrowheads="1"/>
          </p:cNvSpPr>
          <p:nvPr/>
        </p:nvSpPr>
        <p:spPr bwMode="auto">
          <a:xfrm>
            <a:off x="4926014" y="2511425"/>
            <a:ext cx="325437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7" name="Rectangle 27"/>
          <p:cNvSpPr>
            <a:spLocks noChangeArrowheads="1"/>
          </p:cNvSpPr>
          <p:nvPr/>
        </p:nvSpPr>
        <p:spPr bwMode="auto">
          <a:xfrm>
            <a:off x="4924425" y="2511425"/>
            <a:ext cx="325438" cy="889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8" name="Rectangle 28"/>
          <p:cNvSpPr>
            <a:spLocks noChangeArrowheads="1"/>
          </p:cNvSpPr>
          <p:nvPr/>
        </p:nvSpPr>
        <p:spPr bwMode="auto">
          <a:xfrm>
            <a:off x="845820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29" name="Rectangle 29"/>
          <p:cNvSpPr>
            <a:spLocks noChangeArrowheads="1"/>
          </p:cNvSpPr>
          <p:nvPr/>
        </p:nvSpPr>
        <p:spPr bwMode="auto">
          <a:xfrm>
            <a:off x="8456614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0" name="Rectangle 30"/>
          <p:cNvSpPr>
            <a:spLocks noChangeArrowheads="1"/>
          </p:cNvSpPr>
          <p:nvPr/>
        </p:nvSpPr>
        <p:spPr bwMode="auto">
          <a:xfrm>
            <a:off x="9188450" y="3279775"/>
            <a:ext cx="325438" cy="4572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Rectangle 31"/>
          <p:cNvSpPr>
            <a:spLocks noChangeArrowheads="1"/>
          </p:cNvSpPr>
          <p:nvPr/>
        </p:nvSpPr>
        <p:spPr bwMode="auto">
          <a:xfrm>
            <a:off x="9186864" y="3279775"/>
            <a:ext cx="325437" cy="889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2" name="Text Box 32"/>
          <p:cNvSpPr txBox="1">
            <a:spLocks noChangeArrowheads="1"/>
          </p:cNvSpPr>
          <p:nvPr/>
        </p:nvSpPr>
        <p:spPr bwMode="auto">
          <a:xfrm>
            <a:off x="6634163" y="5886451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latin typeface="Arial" charset="0"/>
              </a:rPr>
              <a:t>inside</a:t>
            </a:r>
          </a:p>
        </p:txBody>
      </p:sp>
      <p:sp>
        <p:nvSpPr>
          <p:cNvPr id="64533" name="Text Box 33"/>
          <p:cNvSpPr txBox="1">
            <a:spLocks noChangeArrowheads="1"/>
          </p:cNvSpPr>
          <p:nvPr/>
        </p:nvSpPr>
        <p:spPr bwMode="auto">
          <a:xfrm>
            <a:off x="8858251" y="4197351"/>
            <a:ext cx="145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latin typeface="Arial" charset="0"/>
              </a:rPr>
              <a:t>outside</a:t>
            </a:r>
          </a:p>
        </p:txBody>
      </p:sp>
      <p:sp>
        <p:nvSpPr>
          <p:cNvPr id="64534" name="Text Box 34"/>
          <p:cNvSpPr txBox="1">
            <a:spLocks noChangeArrowheads="1"/>
          </p:cNvSpPr>
          <p:nvPr/>
        </p:nvSpPr>
        <p:spPr bwMode="auto">
          <a:xfrm>
            <a:off x="2678114" y="323691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3300"/>
                </a:solidFill>
              </a:rPr>
              <a:t>10.0.0.1</a:t>
            </a:r>
          </a:p>
        </p:txBody>
      </p:sp>
      <p:sp>
        <p:nvSpPr>
          <p:cNvPr id="64535" name="Text Box 35"/>
          <p:cNvSpPr txBox="1">
            <a:spLocks noChangeArrowheads="1"/>
          </p:cNvSpPr>
          <p:nvPr/>
        </p:nvSpPr>
        <p:spPr bwMode="auto">
          <a:xfrm>
            <a:off x="4137026" y="60404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3300"/>
                </a:solidFill>
              </a:rPr>
              <a:t>10.0.0.2</a:t>
            </a:r>
          </a:p>
        </p:txBody>
      </p:sp>
      <p:sp>
        <p:nvSpPr>
          <p:cNvPr id="64536" name="Text Box 36"/>
          <p:cNvSpPr txBox="1">
            <a:spLocks noChangeArrowheads="1"/>
          </p:cNvSpPr>
          <p:nvPr/>
        </p:nvSpPr>
        <p:spPr bwMode="auto">
          <a:xfrm>
            <a:off x="8229601" y="2584450"/>
            <a:ext cx="179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3300"/>
                </a:solidFill>
              </a:rPr>
              <a:t>138.76.29.7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13581" y="-5000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kern="0" dirty="0" smtClean="0"/>
              <a:t>Protocol Layers: Host vs Router</a:t>
            </a:r>
            <a:endParaRPr lang="en-US" sz="3600" kern="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8485981" y="6162675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x-none" smtClean="0"/>
              <a:t>4-</a:t>
            </a:r>
            <a:fld id="{E77FD892-B107-E442-87A6-BCAC30BF8D90}" type="slidenum">
              <a:rPr lang="en-US" altLang="x-none" smtClean="0"/>
              <a:pPr/>
              <a:t>5</a:t>
            </a:fld>
            <a:endParaRPr lang="en-US" altLang="x-none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7323931" y="6310312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2pPr>
            <a:lvl3pPr marL="9144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3pPr>
            <a:lvl4pPr marL="13716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4pPr>
            <a:lvl5pPr marL="1828800" algn="l" defTabSz="457200" rtl="0" eaLnBrk="0" latinLnBrk="0" hangingPunct="0"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urier New" charset="0"/>
                <a:ea typeface="ＭＳ Ｐゴシック" charset="0"/>
                <a:cs typeface="+mn-cs"/>
              </a:defRPr>
            </a:lvl9pPr>
          </a:lstStyle>
          <a:p>
            <a:pPr eaLnBrk="1" hangingPunct="1"/>
            <a:fld id="{0C090F85-0E4F-3E4F-8C77-982EC7333010}" type="slidenum">
              <a:rPr lang="en-US" sz="1200" smtClean="0">
                <a:solidFill>
                  <a:srgbClr val="898989"/>
                </a:solidFill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07269" y="1573212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6794" y="2765425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9981" y="1673225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204119" y="2863850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TCP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002506" y="3952875"/>
            <a:ext cx="914400" cy="582612"/>
            <a:chOff x="323" y="2664"/>
            <a:chExt cx="576" cy="367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3456" y="5183187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991394" y="5221287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461294" y="2147887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461294" y="3354387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461294" y="454660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51694" y="1371600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962106" y="1573212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971631" y="2765425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7344" y="3952875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973219" y="5143500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074819" y="1673225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HTTP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158956" y="2863850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TCP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254206" y="4068762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IP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7997031" y="5183187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416131" y="2147887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416131" y="3354387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8416131" y="454660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806531" y="1371600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453356" y="5768975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1121569" y="6142037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3218656" y="3981450"/>
            <a:ext cx="914400" cy="582612"/>
            <a:chOff x="323" y="2664"/>
            <a:chExt cx="576" cy="367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863431" y="3981450"/>
            <a:ext cx="914400" cy="582612"/>
            <a:chOff x="323" y="2664"/>
            <a:chExt cx="576" cy="367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Times New Roman" charset="0"/>
                </a:rPr>
                <a:t>IP</a:t>
              </a:r>
            </a:p>
          </p:txBody>
        </p:sp>
      </p:grp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620169" y="5183187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0169" y="5183187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Ethernet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6519069" y="5157787"/>
            <a:ext cx="914400" cy="606425"/>
            <a:chOff x="323" y="3421"/>
            <a:chExt cx="581" cy="367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Ethernet</a:t>
              </a:r>
            </a:p>
            <a:p>
              <a:pPr>
                <a:lnSpc>
                  <a:spcPct val="90000"/>
                </a:lnSpc>
              </a:pPr>
              <a:r>
                <a:rPr lang="en-US" sz="1600" b="0">
                  <a:latin typeface="Times New Roman" charset="0"/>
                </a:rPr>
                <a:t>interface</a:t>
              </a: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3058319" y="5797550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3039269" y="4560887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842544" y="45751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928269" y="5157787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948906" y="5183187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5203031" y="5170487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215731" y="5221287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SONET</a:t>
            </a:r>
          </a:p>
          <a:p>
            <a:pPr>
              <a:lnSpc>
                <a:spcPct val="90000"/>
              </a:lnSpc>
            </a:pPr>
            <a:r>
              <a:rPr lang="en-US" sz="1600" b="0">
                <a:latin typeface="Times New Roman" charset="0"/>
              </a:rPr>
              <a:t>interface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6993731" y="5757862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6536531" y="6103937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8446294" y="5761037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5615781" y="4587875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6433344" y="4587875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458244" y="3781425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090319" y="3781425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H="1">
            <a:off x="4368006" y="5759450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H="1">
            <a:off x="5628481" y="5772150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4385469" y="6103937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1112044" y="995362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8030369" y="981075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3333FF"/>
                </a:solidFill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3231356" y="3378200"/>
            <a:ext cx="928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5861844" y="3392487"/>
            <a:ext cx="928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1932781" y="1870075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961356" y="3060700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4025106" y="1433512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9900"/>
                </a:solidFill>
                <a:latin typeface="Arial" charset="0"/>
                <a:cs typeface="Arial" charset="0"/>
              </a:rPr>
              <a:t>HTTP message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4123531" y="2638425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FF9900"/>
                </a:solidFill>
                <a:latin typeface="Arial" charset="0"/>
                <a:cs typeface="Arial" charset="0"/>
              </a:rPr>
              <a:t>TCP segment</a:t>
            </a:r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 flipV="1">
            <a:off x="1934369" y="4265612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flipV="1">
            <a:off x="4164806" y="4279900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flipV="1">
            <a:off x="6782594" y="4265612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1991519" y="391160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6768306" y="391160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4450556" y="391160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F9900"/>
                </a:solidFill>
                <a:latin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8542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Header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0225" y="2541281"/>
            <a:ext cx="8790170" cy="1080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15772" y="2655847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Destination MAC address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810226" y="3069917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59556" y="2020581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/>
              <a:t>48</a:t>
            </a:r>
            <a:r>
              <a:rPr lang="en-US" altLang="x-none" sz="1800" dirty="0" smtClean="0"/>
              <a:t> </a:t>
            </a:r>
            <a:r>
              <a:rPr lang="en-US" altLang="x-none" sz="1800" dirty="0"/>
              <a:t>bits</a:t>
            </a:r>
            <a:endParaRPr lang="en-US" altLang="x-none" dirty="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763226" y="2266642"/>
            <a:ext cx="3837169" cy="150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10800000" flipV="1">
            <a:off x="1810224" y="2277756"/>
            <a:ext cx="3786190" cy="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37472" y="3807350"/>
            <a:ext cx="2903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Upper layer protocol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1796640" y="4121816"/>
            <a:ext cx="3358592" cy="7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1861" y="3535217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Demultiplex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80681" y="247561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1612909" y="2599463"/>
            <a:ext cx="0" cy="3803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>
            <a:off x="1612909" y="3310219"/>
            <a:ext cx="0" cy="8193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74079" y="2974238"/>
            <a:ext cx="1056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/>
              <a:t>14 bytes</a:t>
            </a:r>
            <a:endParaRPr lang="en-US" altLang="x-none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002943" y="3146438"/>
            <a:ext cx="2377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Source MAC address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80681" y="299846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 flipH="1" flipV="1">
            <a:off x="5155232" y="3623135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H="1" flipV="1">
            <a:off x="1810224" y="359859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9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945C4"/>
                </a:solidFill>
              </a:rPr>
              <a:t>IP Header</a:t>
            </a:r>
            <a:endParaRPr lang="en-US" b="1" dirty="0">
              <a:solidFill>
                <a:srgbClr val="0945C4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873" y="1784197"/>
            <a:ext cx="8790170" cy="3023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29745" y="1968607"/>
            <a:ext cx="1146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/>
              </a:rPr>
              <a:t>Version #</a:t>
            </a:r>
            <a:endParaRPr lang="en-US" altLang="x-none" dirty="0">
              <a:effectLst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67604" y="1946437"/>
            <a:ext cx="3155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/>
              </a:rPr>
              <a:t>Total </a:t>
            </a:r>
            <a:r>
              <a:rPr lang="en-US" altLang="x-none" sz="1800" dirty="0" smtClean="0">
                <a:effectLst/>
              </a:rPr>
              <a:t>IP packet length (bytes)</a:t>
            </a:r>
            <a:endParaRPr lang="en-US" altLang="x-none" sz="1800" dirty="0">
              <a:effectLst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16874" y="2312833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6226949" y="1836171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69749" y="1263497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32 bits</a:t>
            </a:r>
            <a:endParaRPr lang="en-US" altLang="x-none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69874" y="1509558"/>
            <a:ext cx="3837169" cy="150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10800000" flipV="1">
            <a:off x="1816872" y="1520672"/>
            <a:ext cx="3786190" cy="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23230" y="2589224"/>
            <a:ext cx="2152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identifier</a:t>
            </a:r>
            <a:endParaRPr lang="en-US" altLang="x-none" sz="1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839035" y="3007466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Header checksum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399420" y="3035786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time </a:t>
            </a:r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 live (TTL)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91861" y="3409797"/>
            <a:ext cx="264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32 bit source IP address</a:t>
            </a:r>
            <a:endParaRPr lang="en-US" altLang="x-none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2908383" y="1831761"/>
            <a:ext cx="1327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/>
              </a:rPr>
              <a:t>IP Header </a:t>
            </a:r>
          </a:p>
          <a:p>
            <a:pPr algn="ctr"/>
            <a:r>
              <a:rPr lang="en-US" altLang="x-none" sz="1400" dirty="0" smtClean="0">
                <a:effectLst/>
              </a:rPr>
              <a:t>Length (bytes)</a:t>
            </a:r>
            <a:endParaRPr lang="en-US" altLang="x-none" sz="1800" dirty="0">
              <a:effectLst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427743" y="1882622"/>
            <a:ext cx="19127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Type </a:t>
            </a:r>
            <a:r>
              <a:rPr lang="en-US" altLang="x-none" sz="1400" smtClean="0"/>
              <a:t>of service </a:t>
            </a:r>
            <a:endParaRPr lang="en-US" altLang="x-none" sz="1400" dirty="0"/>
          </a:p>
        </p:txBody>
      </p:sp>
      <p:sp>
        <p:nvSpPr>
          <p:cNvPr id="22" name="Line 33"/>
          <p:cNvSpPr>
            <a:spLocks noChangeShapeType="1"/>
          </p:cNvSpPr>
          <p:nvPr/>
        </p:nvSpPr>
        <p:spPr bwMode="auto">
          <a:xfrm flipH="1" flipV="1">
            <a:off x="4153587" y="177467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H="1" flipV="1">
            <a:off x="2927074" y="1798484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H="1" flipV="1">
            <a:off x="6226949" y="230807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6405022" y="2535400"/>
            <a:ext cx="771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flags</a:t>
            </a:r>
            <a:endParaRPr lang="en-US" altLang="x-none" sz="1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 flipH="1" flipV="1">
            <a:off x="7268349" y="231283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7417578" y="2554130"/>
            <a:ext cx="29052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Fragment offset</a:t>
            </a:r>
            <a:endParaRPr lang="en-US" altLang="x-none" sz="16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1816873" y="2840898"/>
            <a:ext cx="8790170" cy="5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H="1" flipV="1">
            <a:off x="6226949" y="2812897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4668023" y="3053895"/>
            <a:ext cx="1672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Upper layer protocol</a:t>
            </a:r>
            <a:endParaRPr lang="en-US" altLang="x-none" sz="1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 flipH="1" flipV="1">
            <a:off x="4721999" y="285337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4721999" y="3847947"/>
            <a:ext cx="306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32 bit destination IP address</a:t>
            </a:r>
            <a:endParaRPr lang="en-US" altLang="x-none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5374461" y="4314672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options (if any)</a:t>
            </a:r>
            <a:endParaRPr lang="en-US" altLang="x-none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1860439" y="3366664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845092" y="3815643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829745" y="4264622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018339" y="2226402"/>
            <a:ext cx="15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Fragmentation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31940" y="2804542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8042" y="2764904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Routing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1565" y="2739860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Demultiplex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10624" y="340402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16999" y="387167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1619557" y="1842379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619557" y="3509254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04400" y="2869229"/>
            <a:ext cx="1056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smtClean="0"/>
              <a:t>20 bytes</a:t>
            </a:r>
            <a:endParaRPr lang="en-US" altLang="x-none"/>
          </a:p>
        </p:txBody>
      </p:sp>
      <p:sp>
        <p:nvSpPr>
          <p:cNvPr id="50" name="Left Brace 49"/>
          <p:cNvSpPr/>
          <p:nvPr/>
        </p:nvSpPr>
        <p:spPr>
          <a:xfrm rot="5400000">
            <a:off x="6277195" y="-763219"/>
            <a:ext cx="329022" cy="6565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9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945C4"/>
                </a:solidFill>
              </a:rPr>
              <a:t>UDP Header</a:t>
            </a:r>
            <a:endParaRPr lang="en-US" b="1" dirty="0">
              <a:solidFill>
                <a:srgbClr val="0945C4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873" y="1784197"/>
            <a:ext cx="8790170" cy="10567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96759" y="1853363"/>
            <a:ext cx="2826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source port number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16874" y="2312833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6226949" y="1836171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69749" y="1263497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32 bits</a:t>
            </a:r>
            <a:endParaRPr lang="en-US" altLang="x-none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69874" y="1509558"/>
            <a:ext cx="3837169" cy="150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10800000" flipV="1">
            <a:off x="1816872" y="1520672"/>
            <a:ext cx="3786190" cy="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657706" y="2445139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Header checksum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 flipH="1" flipV="1">
            <a:off x="6226949" y="230807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1816873" y="2840898"/>
            <a:ext cx="8790170" cy="5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769610" y="2348087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30566" y="17476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Demux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1619557" y="1842379"/>
            <a:ext cx="0" cy="3803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619557" y="2553135"/>
            <a:ext cx="0" cy="300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844848" y="2217154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8</a:t>
            </a:r>
            <a:r>
              <a:rPr lang="en-US" altLang="x-none" sz="1800" smtClean="0"/>
              <a:t> bytes</a:t>
            </a:r>
            <a:endParaRPr lang="en-US" altLang="x-none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6595380" y="1873077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destination  port number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2001833" y="2435119"/>
            <a:ext cx="3501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/>
              </a:rPr>
              <a:t>16-bit UDP packet length (bytes)</a:t>
            </a:r>
            <a:endParaRPr lang="en-US" altLang="x-none" dirty="0"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15032" y="17077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Demux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8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9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945C4"/>
                </a:solidFill>
              </a:rPr>
              <a:t>TCP Header</a:t>
            </a:r>
            <a:endParaRPr lang="en-US" b="1" dirty="0">
              <a:solidFill>
                <a:srgbClr val="0945C4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6873" y="1784197"/>
            <a:ext cx="8790170" cy="3243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16874" y="2312833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6226949" y="1836171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69749" y="1263497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32 bits</a:t>
            </a:r>
            <a:endParaRPr lang="en-US" altLang="x-none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769874" y="1509558"/>
            <a:ext cx="3837169" cy="150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10800000" flipV="1">
            <a:off x="1816872" y="1520672"/>
            <a:ext cx="3786190" cy="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920710" y="3593815"/>
            <a:ext cx="206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window size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62114" y="2465761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32-bit sequence number</a:t>
            </a:r>
            <a:endParaRPr lang="en-US" altLang="x-none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5391565" y="3575188"/>
            <a:ext cx="771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flags</a:t>
            </a:r>
            <a:endParaRPr lang="en-US" altLang="x-none" sz="2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1823309" y="2855478"/>
            <a:ext cx="8790170" cy="5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flipH="1" flipV="1">
            <a:off x="6235449" y="3428390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 flipH="1" flipV="1">
            <a:off x="2671659" y="3442335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5254625" y="4639293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/>
              <a:t>options (if any)</a:t>
            </a:r>
            <a:endParaRPr lang="en-US" altLang="x-none" dirty="0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1801508" y="3412606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816872" y="4434782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1816872" y="3954237"/>
            <a:ext cx="879017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226435" y="3390891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Flow Control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V="1">
            <a:off x="1619557" y="1842379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1619557" y="3509254"/>
            <a:ext cx="0" cy="931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04400" y="2869229"/>
            <a:ext cx="1056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smtClean="0"/>
              <a:t>20 bytes</a:t>
            </a:r>
            <a:endParaRPr lang="en-US" altLang="x-none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2287848" y="1888391"/>
            <a:ext cx="2826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source port number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21655" y="1782659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Demultiplex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586469" y="1908105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16-bit destination  port number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06121" y="1742750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945C4"/>
                </a:solidFill>
              </a:rPr>
              <a:t>Demultiplex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4430725" y="2972042"/>
            <a:ext cx="3531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32-bit acknowledgement number</a:t>
            </a:r>
            <a:endParaRPr lang="en-US" altLang="x-none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3140" y="2352371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07209" y="2887784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 flipH="1" flipV="1">
            <a:off x="5419635" y="3412606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3740538" y="359906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reserved</a:t>
            </a:r>
            <a:endParaRPr lang="en-US" altLang="x-none" sz="1800" dirty="0"/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1821114" y="3428390"/>
            <a:ext cx="8210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Header </a:t>
            </a:r>
          </a:p>
          <a:p>
            <a:pPr algn="ctr"/>
            <a:r>
              <a:rPr lang="en-US" altLang="x-none" sz="1400" dirty="0" smtClean="0"/>
              <a:t>length</a:t>
            </a:r>
            <a:endParaRPr lang="en-US" altLang="x-none" sz="1800" dirty="0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auto">
          <a:xfrm>
            <a:off x="2413306" y="4029040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Header checksum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 flipH="1" flipV="1">
            <a:off x="6243251" y="393480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38721" y="3324588"/>
            <a:ext cx="255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3-way </a:t>
            </a:r>
            <a:r>
              <a:rPr lang="en-US" i="1" smtClean="0">
                <a:solidFill>
                  <a:srgbClr val="0945C4"/>
                </a:solidFill>
              </a:rPr>
              <a:t>handshake &amp; close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7234524" y="4076290"/>
            <a:ext cx="17844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smtClean="0"/>
              <a:t>16-bit urgent pointer</a:t>
            </a:r>
            <a:endParaRPr lang="en-US" altLang="x-none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887883" y="3880788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Client-Server, Peer-to-Peer</a:t>
            </a:r>
          </a:p>
          <a:p>
            <a:pPr lvl="1"/>
            <a:r>
              <a:rPr lang="en-US" dirty="0" smtClean="0"/>
              <a:t>Client-Server: HTTP, DNS, DHCP, video streaming</a:t>
            </a:r>
          </a:p>
          <a:p>
            <a:pPr lvl="1"/>
            <a:r>
              <a:rPr lang="en-US" dirty="0" smtClean="0"/>
              <a:t>Peer-to-Peer: Routing Protocols</a:t>
            </a:r>
            <a:endParaRPr lang="en-US" dirty="0"/>
          </a:p>
          <a:p>
            <a:r>
              <a:rPr lang="en-US" dirty="0" smtClean="0"/>
              <a:t>State (across messages)</a:t>
            </a:r>
          </a:p>
          <a:p>
            <a:pPr lvl="1"/>
            <a:r>
              <a:rPr lang="en-US" dirty="0" smtClean="0"/>
              <a:t>Server maintains no (dynamic) state about client</a:t>
            </a:r>
          </a:p>
          <a:p>
            <a:pPr lvl="1"/>
            <a:r>
              <a:rPr lang="en-US" dirty="0" smtClean="0"/>
              <a:t>Protocol messaging strives to be self-contained where possible</a:t>
            </a:r>
          </a:p>
          <a:p>
            <a:pPr lvl="1"/>
            <a:r>
              <a:rPr lang="en-US" dirty="0" smtClean="0"/>
              <a:t>State used as an optimization; easily recoverable; soft state</a:t>
            </a:r>
            <a:endParaRPr lang="en-US" dirty="0"/>
          </a:p>
          <a:p>
            <a:r>
              <a:rPr lang="en-US" dirty="0" smtClean="0"/>
              <a:t>At most once semantics</a:t>
            </a:r>
          </a:p>
          <a:p>
            <a:pPr lvl="1"/>
            <a:r>
              <a:rPr lang="en-US" dirty="0" smtClean="0"/>
              <a:t>Design messages to be idempotent (to deal with server crashes, network failures)</a:t>
            </a:r>
          </a:p>
          <a:p>
            <a:r>
              <a:rPr lang="en-US" dirty="0" smtClean="0"/>
              <a:t>Persistent Transport Layer Connections (TCP)</a:t>
            </a:r>
          </a:p>
          <a:p>
            <a:pPr lvl="1"/>
            <a:r>
              <a:rPr lang="en-US" dirty="0" smtClean="0"/>
              <a:t>E.g. SMTP, HTTP1.1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Version numbers</a:t>
            </a:r>
          </a:p>
          <a:p>
            <a:pPr lvl="1"/>
            <a:r>
              <a:rPr lang="en-US" dirty="0" smtClean="0"/>
              <a:t>Self-describing data format e.g. DHCP type-value pairs, DNS RRs, HTTP header fields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Manageable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945C4"/>
                </a:solidFill>
              </a:rPr>
              <a:t>DNS Packet Format</a:t>
            </a:r>
            <a:endParaRPr lang="en-US" b="1" dirty="0">
              <a:solidFill>
                <a:srgbClr val="0945C4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95625" y="1801340"/>
            <a:ext cx="8763818" cy="5064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95625" y="2296507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H="1" flipV="1">
            <a:off x="6290858" y="1801340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922149" y="1415897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32 bits</a:t>
            </a:r>
            <a:endParaRPr lang="en-US" altLang="x-none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6922274" y="1661958"/>
            <a:ext cx="3837169" cy="150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rot="10800000" flipV="1">
            <a:off x="1969272" y="1673072"/>
            <a:ext cx="3786190" cy="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H="1" flipV="1">
            <a:off x="6290858" y="2307752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826053" y="1938420"/>
            <a:ext cx="206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Message Identifier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93185" y="1736143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Reliability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6432827" y="1944786"/>
            <a:ext cx="2758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Message Type and Flags</a:t>
            </a:r>
            <a:endParaRPr lang="en-US" altLang="x-none" dirty="0">
              <a:effectLst>
                <a:glow rad="508000">
                  <a:schemeClr val="accent4">
                    <a:alpha val="50000"/>
                  </a:schemeClr>
                </a:glow>
              </a:effectLst>
            </a:endParaRP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3008442" y="2366605"/>
            <a:ext cx="1409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# question RRs</a:t>
            </a:r>
            <a:endParaRPr lang="en-US" altLang="x-none" sz="1800" dirty="0"/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7030881" y="2371048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# answer RRs</a:t>
            </a:r>
            <a:endParaRPr lang="en-US" altLang="x-none" sz="18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995625" y="2820613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2859363" y="2876881"/>
            <a:ext cx="1707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# authoritative RRs</a:t>
            </a:r>
            <a:endParaRPr lang="en-US" altLang="x-none" sz="1800" dirty="0"/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7144709" y="2970355"/>
            <a:ext cx="1499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/>
              <a:t># additional RRs</a:t>
            </a:r>
            <a:endParaRPr lang="en-US" altLang="x-none" sz="1800" dirty="0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 flipV="1">
            <a:off x="6303819" y="2814164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1982206" y="3339673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5193185" y="3489086"/>
            <a:ext cx="23418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Variable # of Question RRs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995625" y="3865182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184177" y="4006743"/>
            <a:ext cx="2213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Variable # of Answer RRs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982206" y="4372302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973520" y="4530197"/>
            <a:ext cx="266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Variable # of Authoritative  RRs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968865" y="4889251"/>
            <a:ext cx="8763818" cy="5176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5099824" y="5008927"/>
            <a:ext cx="2501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Variable # of Additional  RRs</a:t>
            </a:r>
            <a:endParaRPr lang="en-US" altLang="x-none" sz="1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73922" y="1709911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DNS Functions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30781" y="338156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DNS Functions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15205" y="391672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DNS Functions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99629" y="445188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DNS Functions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4053" y="498704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DNS Functions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945C4"/>
                </a:solidFill>
              </a:rPr>
              <a:t>DNS Resource Record Format</a:t>
            </a:r>
            <a:endParaRPr lang="en-US" b="1" dirty="0">
              <a:solidFill>
                <a:srgbClr val="0945C4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0600" y="1690688"/>
            <a:ext cx="7772400" cy="5859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8102" y="1792785"/>
            <a:ext cx="684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Name (variable-length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) e.g. afsconnect1.google.com,  mx1.comcast.net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5332" y="2884339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(</a:t>
            </a:r>
            <a:r>
              <a:rPr lang="en-US" smtClean="0"/>
              <a:t>16 bits)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6096" y="3389195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TTL (32 bits)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80362" y="4490834"/>
            <a:ext cx="7772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80362" y="3893965"/>
            <a:ext cx="7772400" cy="5968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8778" y="399044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(16 bits)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4802" y="4687593"/>
            <a:ext cx="39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Data (variable-length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) = answer to query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80362" y="3289825"/>
            <a:ext cx="7772400" cy="5968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80362" y="2889715"/>
            <a:ext cx="7772400" cy="4020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90600" y="2280113"/>
            <a:ext cx="7772400" cy="5968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4459" y="2404477"/>
            <a:ext cx="365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Type (16 bits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) e.g. A, MX, CNAME, NS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9824" y="32431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Caching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945C4"/>
                </a:solidFill>
              </a:rPr>
              <a:t>HTTP Packets: Response</a:t>
            </a:r>
            <a:endParaRPr lang="en-US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2395538" y="2197100"/>
            <a:ext cx="6311900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HTTP/1.1 </a:t>
            </a:r>
            <a:r>
              <a:rPr lang="en-US" altLang="x-none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200 OK</a:t>
            </a:r>
            <a:r>
              <a:rPr lang="en-US" altLang="x-none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Last-Modified:</a:t>
            </a:r>
            <a:r>
              <a:rPr lang="en-US" altLang="x-none" sz="1800" b="1" dirty="0">
                <a:latin typeface="Courier New" charset="0"/>
              </a:rPr>
              <a:t>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 err="1">
                <a:latin typeface="Courier New" charset="0"/>
              </a:rPr>
              <a:t>ETag</a:t>
            </a:r>
            <a:r>
              <a:rPr lang="en-US" altLang="x-none" sz="1800" b="1" dirty="0">
                <a:latin typeface="Courier New" charset="0"/>
              </a:rPr>
              <a:t>: "17dc6-a5c-bf716880"\</a:t>
            </a:r>
            <a:r>
              <a:rPr lang="en-US" altLang="x-none" sz="1800" b="1" dirty="0" smtClean="0">
                <a:latin typeface="Courier New" charset="0"/>
              </a:rPr>
              <a:t>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 smtClean="0">
                <a:latin typeface="Courier New" charset="0"/>
                <a:ea typeface="Courier New" charset="0"/>
                <a:cs typeface="Courier New" charset="0"/>
              </a:rPr>
              <a:t>set-cookie: 1678</a:t>
            </a:r>
            <a:r>
              <a:rPr lang="en-US" altLang="x-none" sz="18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altLang="x-none" sz="1800" b="1" dirty="0" smtClean="0">
                <a:latin typeface="Courier New" charset="0"/>
              </a:rPr>
              <a:t>r\n</a:t>
            </a:r>
            <a:endParaRPr lang="en-US" altLang="x-none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 smtClean="0">
                <a:latin typeface="Courier New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 smtClean="0">
                <a:latin typeface="Courier New" charset="0"/>
              </a:rPr>
              <a:t>Content-Length</a:t>
            </a:r>
            <a:r>
              <a:rPr lang="en-US" altLang="x-none" sz="1800" b="1" dirty="0">
                <a:latin typeface="Courier New" charset="0"/>
              </a:rPr>
              <a:t>: 2652\r\n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 sz="1800" b="1" dirty="0">
                <a:latin typeface="Courier New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x-none" sz="1800" b="1" dirty="0">
                <a:latin typeface="Courier New" charset="0"/>
              </a:rPr>
              <a:t>data data data data data ... </a:t>
            </a:r>
            <a:endParaRPr lang="en-US" altLang="x-none" sz="1800" b="1" dirty="0"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7079" y="286457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Caching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599" y="4592266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Persistence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764" y="3710754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State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377" y="1842034"/>
            <a:ext cx="306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945C4"/>
                </a:solidFill>
              </a:rPr>
              <a:t>Success/Failure Response Code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Enabling, Controlling Forwarding 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Plane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</a:p>
          <a:p>
            <a:pPr lvl="1"/>
            <a:r>
              <a:rPr lang="en-US" dirty="0" smtClean="0"/>
              <a:t>Routing Protocols</a:t>
            </a:r>
          </a:p>
          <a:p>
            <a:pPr lvl="1"/>
            <a:r>
              <a:rPr lang="en-US" dirty="0" smtClean="0"/>
              <a:t>ICMP</a:t>
            </a:r>
          </a:p>
          <a:p>
            <a:r>
              <a:rPr lang="en-US" dirty="0" smtClean="0"/>
              <a:t>Network Layer to Link Layer</a:t>
            </a:r>
          </a:p>
          <a:p>
            <a:pPr lvl="1"/>
            <a:r>
              <a:rPr lang="en-US" dirty="0" smtClean="0"/>
              <a:t>ARP  --- Resolving IP to Link Layer addresses</a:t>
            </a:r>
          </a:p>
          <a:p>
            <a:r>
              <a:rPr lang="en-US" dirty="0" smtClean="0"/>
              <a:t>Fundamental Infrastructure services</a:t>
            </a:r>
          </a:p>
          <a:p>
            <a:pPr lvl="1"/>
            <a:r>
              <a:rPr lang="en-US" dirty="0" smtClean="0"/>
              <a:t>DHCP  --- Network layer configuration</a:t>
            </a:r>
          </a:p>
          <a:p>
            <a:pPr lvl="1"/>
            <a:r>
              <a:rPr lang="en-US" dirty="0" smtClean="0"/>
              <a:t>DNS  --- Resolving user-friendly hostname to IP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0413" y="1277938"/>
            <a:ext cx="3810000" cy="4648200"/>
          </a:xfrm>
        </p:spPr>
        <p:txBody>
          <a:bodyPr>
            <a:normAutofit fontScale="92500" lnSpcReduction="10000"/>
          </a:bodyPr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broadcasts</a:t>
            </a:r>
            <a:r>
              <a:rPr lang="en-US" sz="2400" dirty="0">
                <a:latin typeface="Gill Sans MT" charset="0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</a:t>
            </a:r>
            <a:r>
              <a:rPr lang="en-US" sz="2000" dirty="0">
                <a:latin typeface="Gill Sans MT" charset="0"/>
              </a:rPr>
              <a:t>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</a:t>
            </a:r>
            <a:r>
              <a:rPr lang="en-US" sz="2000" dirty="0">
                <a:latin typeface="Gill Sans MT" charset="0"/>
              </a:rPr>
              <a:t>nodes on </a:t>
            </a:r>
            <a:r>
              <a:rPr lang="en-US" sz="2000" dirty="0">
                <a:latin typeface="Gill Sans MT" charset="0"/>
              </a:rPr>
              <a:t>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19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</a:rPr>
              <a:t>ARP is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plug-and-play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Message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600201"/>
            <a:ext cx="7772400" cy="73218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ARP runs over Link Layer e.g. Ethernet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08559" y="2560983"/>
            <a:ext cx="7497417" cy="32302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226365" y="3154017"/>
            <a:ext cx="7479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208558" y="3677478"/>
            <a:ext cx="7479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190751" y="4200939"/>
            <a:ext cx="7479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2208558" y="4737652"/>
            <a:ext cx="7479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208558" y="5261113"/>
            <a:ext cx="7479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0"/>
          </p:cNvCxnSpPr>
          <p:nvPr/>
        </p:nvCxnSpPr>
        <p:spPr bwMode="auto">
          <a:xfrm flipH="1">
            <a:off x="5950227" y="2560982"/>
            <a:ext cx="7041" cy="1116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41984" y="2642225"/>
            <a:ext cx="244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Type (Eth = 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7866" y="2635598"/>
            <a:ext cx="289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Protocol Type (IPv4 = 0x800) 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066353" y="3154018"/>
            <a:ext cx="0" cy="5300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653018" y="3241678"/>
            <a:ext cx="269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(Request/Reply)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46251" y="319629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HLEN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4257" y="316568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/>
              <a:t>LEN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82002" y="3785014"/>
            <a:ext cx="373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SENDER HA (6 bytes for MAC address)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82003" y="4282181"/>
            <a:ext cx="358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SENDER IP (4 bytes for IPv4 address)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9604" y="5348262"/>
            <a:ext cx="355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TARGET IP (4 bytes for IPv4 address)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1523" y="4842878"/>
            <a:ext cx="371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TARGET HA (6 bytes for MAC address)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9446" y="3877773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 fills </a:t>
            </a:r>
          </a:p>
          <a:p>
            <a:r>
              <a:rPr lang="en-US" dirty="0">
                <a:solidFill>
                  <a:srgbClr val="FF0000"/>
                </a:solidFill>
              </a:rPr>
              <a:t>own MAC, IP</a:t>
            </a:r>
          </a:p>
          <a:p>
            <a:r>
              <a:rPr lang="en-US" dirty="0">
                <a:solidFill>
                  <a:srgbClr val="FF0000"/>
                </a:solidFill>
              </a:rPr>
              <a:t>In 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Left Brace 28"/>
          <p:cNvSpPr/>
          <p:nvPr/>
        </p:nvSpPr>
        <p:spPr bwMode="auto">
          <a:xfrm>
            <a:off x="3646018" y="3794882"/>
            <a:ext cx="263373" cy="914400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6366" y="5198021"/>
            <a:ext cx="126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 fills </a:t>
            </a:r>
          </a:p>
          <a:p>
            <a:r>
              <a:rPr lang="en-US" dirty="0">
                <a:solidFill>
                  <a:srgbClr val="FF0000"/>
                </a:solidFill>
              </a:rPr>
              <a:t>In target IP</a:t>
            </a:r>
          </a:p>
          <a:p>
            <a:r>
              <a:rPr lang="en-US" dirty="0">
                <a:solidFill>
                  <a:srgbClr val="FF0000"/>
                </a:solidFill>
              </a:rPr>
              <a:t>In 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Left Brace 30"/>
          <p:cNvSpPr/>
          <p:nvPr/>
        </p:nvSpPr>
        <p:spPr bwMode="auto">
          <a:xfrm>
            <a:off x="3885232" y="5286684"/>
            <a:ext cx="216064" cy="518700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2103" y="4634953"/>
            <a:ext cx="224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Sender is looking </a:t>
            </a:r>
            <a:r>
              <a:rPr lang="en-US">
                <a:solidFill>
                  <a:srgbClr val="FF0000"/>
                </a:solidFill>
              </a:rPr>
              <a:t>for </a:t>
            </a:r>
          </a:p>
          <a:p>
            <a:r>
              <a:rPr lang="en-US" dirty="0">
                <a:solidFill>
                  <a:srgbClr val="FF0000"/>
                </a:solidFill>
              </a:rPr>
              <a:t>target MAC in 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ight Brace 32"/>
          <p:cNvSpPr/>
          <p:nvPr/>
        </p:nvSpPr>
        <p:spPr bwMode="auto">
          <a:xfrm>
            <a:off x="8130969" y="4709637"/>
            <a:ext cx="166294" cy="57978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8811" y="369310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8811" y="425954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477" y="477345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2143" y="528735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945C4"/>
                </a:solidFill>
              </a:rPr>
              <a:t>Addressing</a:t>
            </a:r>
            <a:endParaRPr lang="en-US" i="1" dirty="0">
              <a:solidFill>
                <a:srgbClr val="094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Plane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Monitoring, Troubleshooting and Configuring the Dara and Control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Troubleshooting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</a:p>
          <a:p>
            <a:r>
              <a:rPr lang="en-US" dirty="0" smtClean="0"/>
              <a:t>Traceroute</a:t>
            </a:r>
          </a:p>
          <a:p>
            <a:r>
              <a:rPr lang="en-US" dirty="0" err="1" smtClean="0"/>
              <a:t>Netflow</a:t>
            </a:r>
            <a:r>
              <a:rPr lang="en-US" dirty="0" smtClean="0"/>
              <a:t> (did not cover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050" y="921545"/>
            <a:ext cx="5829300" cy="731044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50382" y="1732360"/>
            <a:ext cx="2915841" cy="3486150"/>
          </a:xfrm>
        </p:spPr>
        <p:txBody>
          <a:bodyPr/>
          <a:lstStyle/>
          <a:p>
            <a:pPr marL="211931" indent="-211931">
              <a:defRPr/>
            </a:pPr>
            <a:r>
              <a:rPr lang="en-US" sz="1800" dirty="0"/>
              <a:t>source sends series of UDP segments to destination</a:t>
            </a:r>
          </a:p>
          <a:p>
            <a:pPr marL="423863" lvl="1" indent="-166688">
              <a:defRPr/>
            </a:pPr>
            <a:r>
              <a:rPr lang="en-US" sz="1500" dirty="0"/>
              <a:t>first set has TTL =1</a:t>
            </a:r>
          </a:p>
          <a:p>
            <a:pPr marL="423863" lvl="1" indent="-166688">
              <a:defRPr/>
            </a:pPr>
            <a:r>
              <a:rPr lang="en-US" sz="1500" dirty="0"/>
              <a:t>second set has TTL=2, etc.</a:t>
            </a:r>
          </a:p>
          <a:p>
            <a:pPr marL="423863" lvl="1" indent="-166688">
              <a:defRPr/>
            </a:pPr>
            <a:r>
              <a:rPr lang="en-US" sz="1500" dirty="0"/>
              <a:t>unlikely port number</a:t>
            </a:r>
          </a:p>
          <a:p>
            <a:pPr marL="211931" indent="-211931">
              <a:defRPr/>
            </a:pPr>
            <a:r>
              <a:rPr lang="en-US" sz="1800" dirty="0"/>
              <a:t>when datagram in </a:t>
            </a:r>
            <a:r>
              <a:rPr lang="en-US" sz="1800" i="1" dirty="0"/>
              <a:t>n</a:t>
            </a:r>
            <a:r>
              <a:rPr lang="en-US" sz="1800" dirty="0"/>
              <a:t>th set arrives to nth router:</a:t>
            </a:r>
          </a:p>
          <a:p>
            <a:pPr marL="392906" lvl="1" indent="-135731">
              <a:defRPr/>
            </a:pPr>
            <a:r>
              <a:rPr lang="en-US" sz="1500" dirty="0"/>
              <a:t>router discards datagram and sends source ICMP message (type 11, code 0</a:t>
            </a:r>
            <a:r>
              <a:rPr lang="en-US" sz="1500" dirty="0"/>
              <a:t>)</a:t>
            </a:r>
            <a:endParaRPr lang="en-US" sz="1500" dirty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38888" y="1740695"/>
            <a:ext cx="2857500" cy="1503760"/>
          </a:xfrm>
        </p:spPr>
        <p:txBody>
          <a:bodyPr/>
          <a:lstStyle/>
          <a:p>
            <a:pPr marL="211931" indent="-211931">
              <a:defRPr/>
            </a:pPr>
            <a:r>
              <a:rPr lang="en-US" sz="1800" dirty="0"/>
              <a:t>when ICMP message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6336506" y="2665811"/>
            <a:ext cx="2857500" cy="228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UDP segment eventually arrives at destination host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destination returns ICMP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port unreachable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message (type 3, code 3)</a:t>
            </a:r>
          </a:p>
          <a:p>
            <a:pPr marL="257175" indent="-2571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23" y="1465661"/>
            <a:ext cx="4113609" cy="1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3626644" y="5285186"/>
            <a:ext cx="216694" cy="198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4221957" y="5323285"/>
            <a:ext cx="34409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4923237" y="5311379"/>
            <a:ext cx="36433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4744640" y="5110162"/>
            <a:ext cx="26193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5655470" y="5356623"/>
            <a:ext cx="465535" cy="1083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6494862" y="5330429"/>
            <a:ext cx="364331" cy="1559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7198519" y="5289947"/>
            <a:ext cx="417910" cy="208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4720828" y="5410200"/>
            <a:ext cx="171450" cy="23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6163866" y="5100638"/>
            <a:ext cx="171450" cy="233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5201840" y="5553075"/>
            <a:ext cx="26193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5468541" y="5181600"/>
            <a:ext cx="4763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3702845" y="5074443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4163617" y="5494734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931570" y="5055393"/>
            <a:ext cx="8579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35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3050381" y="5026821"/>
            <a:ext cx="615554" cy="516731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7586664" y="5055394"/>
            <a:ext cx="565547" cy="502444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6797280" y="5430442"/>
            <a:ext cx="463153" cy="188119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6070999" y="5226845"/>
            <a:ext cx="463153" cy="188119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5207793" y="5384008"/>
            <a:ext cx="463154" cy="188119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4456511" y="5199461"/>
            <a:ext cx="463153" cy="188119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3800474" y="5399486"/>
            <a:ext cx="463154" cy="188119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3605213" y="5239942"/>
            <a:ext cx="1685925" cy="302419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3629026" y="5267326"/>
            <a:ext cx="314325" cy="314325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3624262" y="5203032"/>
            <a:ext cx="1009650" cy="355997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9118" y="5714174"/>
            <a:ext cx="411491" cy="20423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dirty="0">
                <a:latin typeface="Tahoma" charset="0"/>
              </a:rPr>
              <a:t>5-</a:t>
            </a:r>
            <a:fld id="{8E8C6E93-DF5B-BC4B-80F9-500DED1EEDCC}" type="slidenum">
              <a:rPr lang="en-US" sz="900">
                <a:latin typeface="Tahoma" charset="0"/>
              </a:rPr>
              <a:pPr/>
              <a:t>39</a:t>
            </a:fld>
            <a:endParaRPr lang="en-US" sz="9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8624" y="5713562"/>
            <a:ext cx="1633105" cy="18115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9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9150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Argument</a:t>
            </a:r>
          </a:p>
          <a:p>
            <a:pPr lvl="1"/>
            <a:r>
              <a:rPr lang="en-US" i="1" dirty="0" smtClean="0"/>
              <a:t>The application knows best</a:t>
            </a:r>
          </a:p>
          <a:p>
            <a:pPr lvl="2"/>
            <a:r>
              <a:rPr lang="en-US" dirty="0" smtClean="0"/>
              <a:t>Perform functionality at the end-systems or at the application layer since application knows best what it needs. Do not bury at lower layer – may get it wrong and may not provide an end-to-end guarantee</a:t>
            </a:r>
          </a:p>
          <a:p>
            <a:pPr lvl="1"/>
            <a:r>
              <a:rPr lang="en-US" dirty="0" smtClean="0"/>
              <a:t>Example: If a file server application needs to detect errors on a file transfer over a network, is there a point in the link layer doing it?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ot for correctness. The application will need to do it (again) anyway.</a:t>
            </a:r>
          </a:p>
          <a:p>
            <a:pPr lvl="2"/>
            <a:r>
              <a:rPr lang="en-US" dirty="0" smtClean="0"/>
              <a:t>Maybe, for performance reasons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Scalability of large systems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Cannot store all information everywhere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Cannot centrally coordinate everything</a:t>
            </a:r>
          </a:p>
          <a:p>
            <a:r>
              <a:rPr lang="en-US" altLang="x-none" dirty="0">
                <a:ea typeface="ＭＳ Ｐゴシック" charset="-128"/>
              </a:rPr>
              <a:t>Hierarchy to manage scale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Divide system into smaller pieces</a:t>
            </a:r>
          </a:p>
          <a:p>
            <a:r>
              <a:rPr lang="en-US" altLang="x-none" dirty="0">
                <a:ea typeface="ＭＳ Ｐゴシック" charset="-128"/>
              </a:rPr>
              <a:t>Hierarchy to divide control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Decentralized management</a:t>
            </a:r>
          </a:p>
          <a:p>
            <a:r>
              <a:rPr lang="en-US" altLang="x-none" dirty="0">
                <a:ea typeface="ＭＳ Ｐゴシック" charset="-128"/>
              </a:rPr>
              <a:t>Examples in the Internet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IP addresses, routing </a:t>
            </a:r>
            <a:r>
              <a:rPr lang="en-US" altLang="x-none" dirty="0" smtClean="0">
                <a:ea typeface="ＭＳ Ｐゴシック" charset="-128"/>
              </a:rPr>
              <a:t>protocols, DNS, Content Distribution Networks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21508" name="Picture 5" descr="Hierarch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26" y="1770064"/>
            <a:ext cx="1679575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Hierarchy: IP Address Blocks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Number related hosts from a common subnet</a:t>
            </a:r>
          </a:p>
          <a:p>
            <a:pPr lvl="1"/>
            <a:r>
              <a:rPr lang="en-US" altLang="x-none">
                <a:ea typeface="ＭＳ Ｐゴシック" charset="-128"/>
              </a:rPr>
              <a:t>1.2.3.0/24 on the left LAN</a:t>
            </a:r>
          </a:p>
          <a:p>
            <a:pPr lvl="1"/>
            <a:r>
              <a:rPr lang="en-US" altLang="x-none">
                <a:ea typeface="ＭＳ Ｐゴシック" charset="-128"/>
              </a:rPr>
              <a:t>5.6.7.0/24 on the right LAN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520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825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740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806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17776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13126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479926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649539" y="3992563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LAN 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0449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...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7169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7473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8388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9455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7165976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8061326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9128126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host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8593139" y="3978275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LAN 2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8693150" y="32924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...</a:t>
            </a:r>
          </a:p>
        </p:txBody>
      </p: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4044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router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5873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router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349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7702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router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8007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654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6483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932364" y="4435475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WAN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6759575" y="4435475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WAN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025651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  <a:latin typeface="Courier New" charset="0"/>
              </a:rPr>
              <a:t>1.2.3.4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216276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  <a:latin typeface="Courier New" charset="0"/>
              </a:rPr>
              <a:t>1.2.3.7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4359276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  <a:latin typeface="Courier New" charset="0"/>
              </a:rPr>
              <a:t>1.2.3.156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6634164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  <a:latin typeface="Courier New" charset="0"/>
              </a:rPr>
              <a:t>5.6.7.8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785101" y="29670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  <a:latin typeface="Courier New" charset="0"/>
              </a:rPr>
              <a:t>5.6.7.9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8967789" y="2967038"/>
            <a:ext cx="1412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  <a:latin typeface="Courier New" charset="0"/>
              </a:rPr>
              <a:t>5.6.7.212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3036888" y="498316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FF"/>
                </a:solidFill>
                <a:latin typeface="Courier New" charset="0"/>
              </a:rPr>
              <a:t>1.2.3.0/24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049588" y="5367338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3300"/>
                </a:solidFill>
                <a:latin typeface="Courier New" charset="0"/>
              </a:rPr>
              <a:t>5.6.7.0/24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4752976" y="5389564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68" name="AutoShape 40"/>
          <p:cNvSpPr>
            <a:spLocks noChangeArrowheads="1"/>
          </p:cNvSpPr>
          <p:nvPr/>
        </p:nvSpPr>
        <p:spPr bwMode="auto">
          <a:xfrm flipH="1">
            <a:off x="4751388" y="5043489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3062289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4598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3062289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3216276" y="5810251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forwarding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Hierarchy: IP Address Blocks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686800" cy="5334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Separation of control</a:t>
            </a:r>
          </a:p>
          <a:p>
            <a:pPr lvl="1"/>
            <a:r>
              <a:rPr lang="en-US" altLang="x-none">
                <a:ea typeface="ＭＳ Ｐゴシック" charset="-128"/>
              </a:rPr>
              <a:t>Prefix: assigned to an institution</a:t>
            </a:r>
          </a:p>
          <a:p>
            <a:pPr lvl="1"/>
            <a:r>
              <a:rPr lang="en-US" altLang="x-none">
                <a:ea typeface="ＭＳ Ｐゴシック" charset="-128"/>
              </a:rPr>
              <a:t>Addresses: assigned by institution to its nodes</a:t>
            </a:r>
          </a:p>
          <a:p>
            <a:r>
              <a:rPr lang="en-US" altLang="x-none">
                <a:ea typeface="ＭＳ Ｐゴシック" charset="-128"/>
              </a:rPr>
              <a:t>Who assigns prefixes?</a:t>
            </a:r>
          </a:p>
          <a:p>
            <a:pPr lvl="1"/>
            <a:r>
              <a:rPr lang="en-US" altLang="x-none">
                <a:ea typeface="ＭＳ Ｐゴシック" charset="-128"/>
              </a:rPr>
              <a:t>Internet Corporation for Assigned Names &amp; Numbers</a:t>
            </a:r>
          </a:p>
          <a:p>
            <a:pPr lvl="1"/>
            <a:r>
              <a:rPr lang="en-US" altLang="x-none">
                <a:ea typeface="ＭＳ Ｐゴシック" charset="-128"/>
              </a:rPr>
              <a:t>Regional Internet Registries (RIRs)</a:t>
            </a:r>
          </a:p>
          <a:p>
            <a:pPr lvl="1"/>
            <a:r>
              <a:rPr lang="en-US" altLang="x-none">
                <a:ea typeface="ＭＳ Ｐゴシック" charset="-128"/>
              </a:rPr>
              <a:t>Internet Service Providers (ISPs)</a:t>
            </a:r>
          </a:p>
          <a:p>
            <a:pPr lvl="1"/>
            <a:r>
              <a:rPr lang="en-US" altLang="x-none">
                <a:ea typeface="ＭＳ Ｐゴシック" charset="-128"/>
              </a:rPr>
              <a:t>Stub networks</a:t>
            </a:r>
          </a:p>
          <a:p>
            <a:pPr lvl="1"/>
            <a:r>
              <a:rPr lang="en-US" altLang="x-none">
                <a:ea typeface="ＭＳ Ｐゴシック" charset="-128"/>
              </a:rPr>
              <a:t>Regions within an enterprise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Hierarchy: Routing Protocols</a:t>
            </a:r>
          </a:p>
        </p:txBody>
      </p:sp>
      <p:sp>
        <p:nvSpPr>
          <p:cNvPr id="26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458200" cy="5334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AS-level topology</a:t>
            </a:r>
          </a:p>
          <a:p>
            <a:pPr lvl="1"/>
            <a:r>
              <a:rPr lang="en-US" altLang="x-none">
                <a:ea typeface="ＭＳ Ｐゴシック" charset="-128"/>
              </a:rPr>
              <a:t>Nodes are Autonomous Systems (ASes)</a:t>
            </a:r>
          </a:p>
          <a:p>
            <a:pPr lvl="1"/>
            <a:r>
              <a:rPr lang="en-US" altLang="x-none">
                <a:ea typeface="ＭＳ Ｐゴシック" charset="-128"/>
              </a:rPr>
              <a:t>Edges are links and business relationships</a:t>
            </a:r>
          </a:p>
          <a:p>
            <a:pPr lvl="1"/>
            <a:r>
              <a:rPr lang="en-US" altLang="x-none">
                <a:ea typeface="ＭＳ Ｐゴシック" charset="-128"/>
              </a:rPr>
              <a:t>Hides the detail within each AS’s network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783264" y="3286125"/>
          <a:ext cx="24653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286125"/>
                        <a:ext cx="2465387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463801" y="3670301"/>
          <a:ext cx="24606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3670301"/>
                        <a:ext cx="24606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60975" y="4824413"/>
          <a:ext cx="24653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824413"/>
                        <a:ext cx="24653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7"/>
          <p:cNvSpPr txBox="1">
            <a:spLocks noChangeArrowheads="1"/>
          </p:cNvSpPr>
          <p:nvPr/>
        </p:nvSpPr>
        <p:spPr bwMode="auto">
          <a:xfrm>
            <a:off x="5692775" y="53435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endParaRPr lang="x-none" altLang="x-none" sz="1600" b="0">
              <a:latin typeface="Times New Roman" charset="0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525713" y="4951414"/>
          <a:ext cx="1200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Photo Editor Photo" r:id="rId9" imgW="1905266" imgH="1390844" progId="MSPhotoEd.3">
                  <p:embed/>
                </p:oleObj>
              </mc:Choice>
              <mc:Fallback>
                <p:oleObj name="Photo Editor Photo" r:id="rId9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951414"/>
                        <a:ext cx="1200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55838" y="5786438"/>
          <a:ext cx="774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Photo Editor Photo" r:id="rId10" imgW="1905266" imgH="1390844" progId="MSPhotoEd.3">
                  <p:embed/>
                </p:oleObj>
              </mc:Choice>
              <mc:Fallback>
                <p:oleObj name="Photo Editor Photo" r:id="rId10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786438"/>
                        <a:ext cx="7747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991475" y="4402139"/>
          <a:ext cx="1200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Photo Editor Photo" r:id="rId11" imgW="1905266" imgH="1390844" progId="MSPhotoEd.3">
                  <p:embed/>
                </p:oleObj>
              </mc:Choice>
              <mc:Fallback>
                <p:oleObj name="Photo Editor Photo" r:id="rId11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4402139"/>
                        <a:ext cx="1200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8863013" y="5219701"/>
          <a:ext cx="7747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Photo Editor Photo" r:id="rId12" imgW="1905266" imgH="1390844" progId="MSPhotoEd.3">
                  <p:embed/>
                </p:oleObj>
              </mc:Choice>
              <mc:Fallback>
                <p:oleObj name="Photo Editor Photo" r:id="rId12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5219701"/>
                        <a:ext cx="7747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2730500" y="5530851"/>
            <a:ext cx="171450" cy="290513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3022601" y="4746625"/>
            <a:ext cx="119063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3565526" y="4818063"/>
            <a:ext cx="252413" cy="246062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4389439" y="3611564"/>
            <a:ext cx="1792287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4721226" y="3894138"/>
            <a:ext cx="1235075" cy="131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87900" y="4219575"/>
            <a:ext cx="1047750" cy="1143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681538" y="4448176"/>
            <a:ext cx="1592262" cy="511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376738" y="4676775"/>
            <a:ext cx="1312862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003675" y="4746626"/>
            <a:ext cx="144780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8093075" y="4060825"/>
            <a:ext cx="58420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7629525" y="4386264"/>
            <a:ext cx="503238" cy="28257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7337426" y="4862514"/>
            <a:ext cx="676275" cy="166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7523164" y="4994276"/>
            <a:ext cx="795337" cy="315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9063038" y="4826001"/>
            <a:ext cx="304800" cy="423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8677275" y="5019676"/>
            <a:ext cx="331788" cy="28257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9248775" y="5618164"/>
            <a:ext cx="0" cy="4413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636839" y="6199189"/>
            <a:ext cx="173037" cy="301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6434139" y="4456114"/>
            <a:ext cx="2698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7110413" y="4545014"/>
            <a:ext cx="0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551113" y="5842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897188" y="51212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2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3468688" y="41195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6838950" y="37861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4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8432800" y="4586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5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9083675" y="52816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6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294438" y="52911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7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2867026" y="5981701"/>
            <a:ext cx="1050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b="0">
                <a:latin typeface="Times New Roman" charset="0"/>
              </a:rPr>
              <a:t>Client</a:t>
            </a:r>
            <a:endParaRPr lang="en-US" altLang="x-none" sz="2800" b="0">
              <a:solidFill>
                <a:srgbClr val="3333FF"/>
              </a:solidFill>
              <a:latin typeface="Times" charset="0"/>
            </a:endParaRPr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8324850" y="5981701"/>
            <a:ext cx="181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b="0">
                <a:latin typeface="Times New Roman" charset="0"/>
              </a:rPr>
              <a:t>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Hierarchy: Domain Name System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816101" y="195897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93875" y="2030414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com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600326" y="195897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609850" y="2030414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edu</a:t>
            </a:r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3490914" y="2201863"/>
            <a:ext cx="522287" cy="88900"/>
            <a:chOff x="1347" y="1706"/>
            <a:chExt cx="329" cy="56"/>
          </a:xfrm>
        </p:grpSpPr>
        <p:sp>
          <p:nvSpPr>
            <p:cNvPr id="31818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9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20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Oval 11"/>
          <p:cNvSpPr>
            <a:spLocks noChangeArrowheads="1"/>
          </p:cNvSpPr>
          <p:nvPr/>
        </p:nvSpPr>
        <p:spPr bwMode="auto">
          <a:xfrm>
            <a:off x="4398963" y="195897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4438651" y="2030414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org</a:t>
            </a:r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1717675" y="1884364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5" name="Oval 14"/>
          <p:cNvSpPr>
            <a:spLocks noChangeArrowheads="1"/>
          </p:cNvSpPr>
          <p:nvPr/>
        </p:nvSpPr>
        <p:spPr bwMode="auto">
          <a:xfrm>
            <a:off x="5556251" y="195897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6" name="Text Box 15"/>
          <p:cNvSpPr txBox="1">
            <a:spLocks noChangeArrowheads="1"/>
          </p:cNvSpPr>
          <p:nvPr/>
        </p:nvSpPr>
        <p:spPr bwMode="auto">
          <a:xfrm>
            <a:off x="5654676" y="2030414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ac</a:t>
            </a:r>
          </a:p>
        </p:txBody>
      </p:sp>
      <p:sp>
        <p:nvSpPr>
          <p:cNvPr id="31757" name="Oval 16"/>
          <p:cNvSpPr>
            <a:spLocks noChangeArrowheads="1"/>
          </p:cNvSpPr>
          <p:nvPr/>
        </p:nvSpPr>
        <p:spPr bwMode="auto">
          <a:xfrm>
            <a:off x="7394576" y="195897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8" name="Text Box 17"/>
          <p:cNvSpPr txBox="1">
            <a:spLocks noChangeArrowheads="1"/>
          </p:cNvSpPr>
          <p:nvPr/>
        </p:nvSpPr>
        <p:spPr bwMode="auto">
          <a:xfrm>
            <a:off x="7442201" y="2028826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66FF"/>
                </a:solidFill>
                <a:latin typeface="Times New Roman" charset="0"/>
              </a:rPr>
              <a:t>uk</a:t>
            </a:r>
          </a:p>
        </p:txBody>
      </p:sp>
      <p:grpSp>
        <p:nvGrpSpPr>
          <p:cNvPr id="31759" name="Group 18"/>
          <p:cNvGrpSpPr>
            <a:grpSpLocks/>
          </p:cNvGrpSpPr>
          <p:nvPr/>
        </p:nvGrpSpPr>
        <p:grpSpPr bwMode="auto">
          <a:xfrm>
            <a:off x="6470650" y="2230438"/>
            <a:ext cx="522288" cy="88900"/>
            <a:chOff x="3703" y="1706"/>
            <a:chExt cx="329" cy="56"/>
          </a:xfrm>
        </p:grpSpPr>
        <p:sp>
          <p:nvSpPr>
            <p:cNvPr id="31815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6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7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0" name="Oval 22"/>
          <p:cNvSpPr>
            <a:spLocks noChangeArrowheads="1"/>
          </p:cNvSpPr>
          <p:nvPr/>
        </p:nvSpPr>
        <p:spPr bwMode="auto">
          <a:xfrm>
            <a:off x="8139113" y="195897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8207376" y="201612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zw</a:t>
            </a:r>
          </a:p>
        </p:txBody>
      </p:sp>
      <p:sp>
        <p:nvSpPr>
          <p:cNvPr id="31762" name="Rectangle 24"/>
          <p:cNvSpPr>
            <a:spLocks noChangeArrowheads="1"/>
          </p:cNvSpPr>
          <p:nvPr/>
        </p:nvSpPr>
        <p:spPr bwMode="auto">
          <a:xfrm>
            <a:off x="5457825" y="1884364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3" name="Oval 25"/>
          <p:cNvSpPr>
            <a:spLocks noChangeArrowheads="1"/>
          </p:cNvSpPr>
          <p:nvPr/>
        </p:nvSpPr>
        <p:spPr bwMode="auto">
          <a:xfrm>
            <a:off x="9480551" y="195897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4" name="Text Box 26"/>
          <p:cNvSpPr txBox="1">
            <a:spLocks noChangeArrowheads="1"/>
          </p:cNvSpPr>
          <p:nvPr/>
        </p:nvSpPr>
        <p:spPr bwMode="auto">
          <a:xfrm>
            <a:off x="9434513" y="2017714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chemeClr val="tx2"/>
                </a:solidFill>
                <a:latin typeface="Times New Roman" charset="0"/>
              </a:rPr>
              <a:t>arpa</a:t>
            </a:r>
          </a:p>
        </p:txBody>
      </p:sp>
      <p:sp>
        <p:nvSpPr>
          <p:cNvPr id="31765" name="Oval 27"/>
          <p:cNvSpPr>
            <a:spLocks noChangeArrowheads="1"/>
          </p:cNvSpPr>
          <p:nvPr/>
        </p:nvSpPr>
        <p:spPr bwMode="auto">
          <a:xfrm>
            <a:off x="5795963" y="1163639"/>
            <a:ext cx="563562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6" name="Text Box 28"/>
          <p:cNvSpPr txBox="1">
            <a:spLocks noChangeArrowheads="1"/>
          </p:cNvSpPr>
          <p:nvPr/>
        </p:nvSpPr>
        <p:spPr bwMode="auto">
          <a:xfrm>
            <a:off x="6556376" y="1085851"/>
            <a:ext cx="596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 dirty="0" smtClean="0">
                <a:latin typeface="Times New Roman" charset="0"/>
              </a:rPr>
              <a:t>root</a:t>
            </a:r>
            <a:endParaRPr lang="en-US" altLang="x-none" b="0" dirty="0">
              <a:latin typeface="Times New Roman" charset="0"/>
            </a:endParaRPr>
          </a:p>
        </p:txBody>
      </p:sp>
      <p:sp>
        <p:nvSpPr>
          <p:cNvPr id="31767" name="Line 29"/>
          <p:cNvSpPr>
            <a:spLocks noChangeShapeType="1"/>
          </p:cNvSpPr>
          <p:nvPr/>
        </p:nvSpPr>
        <p:spPr bwMode="auto">
          <a:xfrm flipH="1">
            <a:off x="2074863" y="1363663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Line 30"/>
          <p:cNvSpPr>
            <a:spLocks noChangeShapeType="1"/>
          </p:cNvSpPr>
          <p:nvPr/>
        </p:nvSpPr>
        <p:spPr bwMode="auto">
          <a:xfrm flipH="1">
            <a:off x="2905126" y="1460501"/>
            <a:ext cx="295116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31"/>
          <p:cNvSpPr>
            <a:spLocks noChangeShapeType="1"/>
          </p:cNvSpPr>
          <p:nvPr/>
        </p:nvSpPr>
        <p:spPr bwMode="auto">
          <a:xfrm flipH="1">
            <a:off x="4679951" y="1530351"/>
            <a:ext cx="1204913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32"/>
          <p:cNvSpPr>
            <a:spLocks noChangeShapeType="1"/>
          </p:cNvSpPr>
          <p:nvPr/>
        </p:nvSpPr>
        <p:spPr bwMode="auto">
          <a:xfrm flipH="1">
            <a:off x="5843588" y="1584325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6342064" y="1349375"/>
            <a:ext cx="33242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34"/>
          <p:cNvSpPr>
            <a:spLocks noChangeShapeType="1"/>
          </p:cNvSpPr>
          <p:nvPr/>
        </p:nvSpPr>
        <p:spPr bwMode="auto">
          <a:xfrm>
            <a:off x="6300788" y="1460501"/>
            <a:ext cx="2119312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Line 35"/>
          <p:cNvSpPr>
            <a:spLocks noChangeShapeType="1"/>
          </p:cNvSpPr>
          <p:nvPr/>
        </p:nvSpPr>
        <p:spPr bwMode="auto">
          <a:xfrm>
            <a:off x="6245226" y="1544638"/>
            <a:ext cx="13446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Oval 36"/>
          <p:cNvSpPr>
            <a:spLocks noChangeArrowheads="1"/>
          </p:cNvSpPr>
          <p:nvPr/>
        </p:nvSpPr>
        <p:spPr bwMode="auto">
          <a:xfrm>
            <a:off x="2611438" y="2908301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75" name="Oval 37"/>
          <p:cNvSpPr>
            <a:spLocks noChangeArrowheads="1"/>
          </p:cNvSpPr>
          <p:nvPr/>
        </p:nvSpPr>
        <p:spPr bwMode="auto">
          <a:xfrm>
            <a:off x="2154238" y="3886201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76" name="Oval 38"/>
          <p:cNvSpPr>
            <a:spLocks noChangeArrowheads="1"/>
          </p:cNvSpPr>
          <p:nvPr/>
        </p:nvSpPr>
        <p:spPr bwMode="auto">
          <a:xfrm>
            <a:off x="3165476" y="38846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77" name="Oval 39"/>
          <p:cNvSpPr>
            <a:spLocks noChangeArrowheads="1"/>
          </p:cNvSpPr>
          <p:nvPr/>
        </p:nvSpPr>
        <p:spPr bwMode="auto">
          <a:xfrm>
            <a:off x="7394576" y="29225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78" name="Oval 40"/>
          <p:cNvSpPr>
            <a:spLocks noChangeArrowheads="1"/>
          </p:cNvSpPr>
          <p:nvPr/>
        </p:nvSpPr>
        <p:spPr bwMode="auto">
          <a:xfrm>
            <a:off x="7394576" y="3898901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79" name="Oval 41"/>
          <p:cNvSpPr>
            <a:spLocks noChangeArrowheads="1"/>
          </p:cNvSpPr>
          <p:nvPr/>
        </p:nvSpPr>
        <p:spPr bwMode="auto">
          <a:xfrm>
            <a:off x="7394576" y="48625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0" name="Oval 42"/>
          <p:cNvSpPr>
            <a:spLocks noChangeArrowheads="1"/>
          </p:cNvSpPr>
          <p:nvPr/>
        </p:nvSpPr>
        <p:spPr bwMode="auto">
          <a:xfrm>
            <a:off x="3208338" y="48482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1" name="Oval 43"/>
          <p:cNvSpPr>
            <a:spLocks noChangeArrowheads="1"/>
          </p:cNvSpPr>
          <p:nvPr/>
        </p:nvSpPr>
        <p:spPr bwMode="auto">
          <a:xfrm>
            <a:off x="2154238" y="4848226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2" name="Oval 44"/>
          <p:cNvSpPr>
            <a:spLocks noChangeArrowheads="1"/>
          </p:cNvSpPr>
          <p:nvPr/>
        </p:nvSpPr>
        <p:spPr bwMode="auto">
          <a:xfrm>
            <a:off x="9480551" y="2908301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3" name="Oval 45"/>
          <p:cNvSpPr>
            <a:spLocks noChangeArrowheads="1"/>
          </p:cNvSpPr>
          <p:nvPr/>
        </p:nvSpPr>
        <p:spPr bwMode="auto">
          <a:xfrm>
            <a:off x="9480551" y="3886201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4" name="Oval 46"/>
          <p:cNvSpPr>
            <a:spLocks noChangeArrowheads="1"/>
          </p:cNvSpPr>
          <p:nvPr/>
        </p:nvSpPr>
        <p:spPr bwMode="auto">
          <a:xfrm>
            <a:off x="9480551" y="484822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85" name="Text Box 47"/>
          <p:cNvSpPr txBox="1">
            <a:spLocks noChangeArrowheads="1"/>
          </p:cNvSpPr>
          <p:nvPr/>
        </p:nvSpPr>
        <p:spPr bwMode="auto">
          <a:xfrm>
            <a:off x="2625725" y="2971801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bar</a:t>
            </a:r>
          </a:p>
        </p:txBody>
      </p:sp>
      <p:sp>
        <p:nvSpPr>
          <p:cNvPr id="31786" name="Text Box 48"/>
          <p:cNvSpPr txBox="1">
            <a:spLocks noChangeArrowheads="1"/>
          </p:cNvSpPr>
          <p:nvPr/>
        </p:nvSpPr>
        <p:spPr bwMode="auto">
          <a:xfrm>
            <a:off x="2111376" y="3968751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west</a:t>
            </a:r>
          </a:p>
        </p:txBody>
      </p:sp>
      <p:sp>
        <p:nvSpPr>
          <p:cNvPr id="31787" name="Text Box 49"/>
          <p:cNvSpPr txBox="1">
            <a:spLocks noChangeArrowheads="1"/>
          </p:cNvSpPr>
          <p:nvPr/>
        </p:nvSpPr>
        <p:spPr bwMode="auto">
          <a:xfrm>
            <a:off x="3132139" y="3968751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east</a:t>
            </a:r>
          </a:p>
        </p:txBody>
      </p:sp>
      <p:sp>
        <p:nvSpPr>
          <p:cNvPr id="31788" name="Text Box 50"/>
          <p:cNvSpPr txBox="1">
            <a:spLocks noChangeArrowheads="1"/>
          </p:cNvSpPr>
          <p:nvPr/>
        </p:nvSpPr>
        <p:spPr bwMode="auto">
          <a:xfrm>
            <a:off x="2195514" y="4897439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foo</a:t>
            </a:r>
          </a:p>
        </p:txBody>
      </p:sp>
      <p:sp>
        <p:nvSpPr>
          <p:cNvPr id="31789" name="Text Box 51"/>
          <p:cNvSpPr txBox="1">
            <a:spLocks noChangeArrowheads="1"/>
          </p:cNvSpPr>
          <p:nvPr/>
        </p:nvSpPr>
        <p:spPr bwMode="auto">
          <a:xfrm>
            <a:off x="3249614" y="4897439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my</a:t>
            </a:r>
          </a:p>
        </p:txBody>
      </p:sp>
      <p:sp>
        <p:nvSpPr>
          <p:cNvPr id="31790" name="Line 52"/>
          <p:cNvSpPr>
            <a:spLocks noChangeShapeType="1"/>
          </p:cNvSpPr>
          <p:nvPr/>
        </p:nvSpPr>
        <p:spPr bwMode="auto">
          <a:xfrm>
            <a:off x="2905125" y="2535238"/>
            <a:ext cx="1588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53"/>
          <p:cNvSpPr>
            <a:spLocks noChangeShapeType="1"/>
          </p:cNvSpPr>
          <p:nvPr/>
        </p:nvSpPr>
        <p:spPr bwMode="auto">
          <a:xfrm flipH="1">
            <a:off x="2414588" y="3484564"/>
            <a:ext cx="360362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54"/>
          <p:cNvSpPr>
            <a:spLocks noChangeShapeType="1"/>
          </p:cNvSpPr>
          <p:nvPr/>
        </p:nvSpPr>
        <p:spPr bwMode="auto">
          <a:xfrm>
            <a:off x="2989264" y="3470276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55"/>
          <p:cNvSpPr>
            <a:spLocks noChangeShapeType="1"/>
          </p:cNvSpPr>
          <p:nvPr/>
        </p:nvSpPr>
        <p:spPr bwMode="auto">
          <a:xfrm>
            <a:off x="2435225" y="4467225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56"/>
          <p:cNvSpPr>
            <a:spLocks noChangeShapeType="1"/>
          </p:cNvSpPr>
          <p:nvPr/>
        </p:nvSpPr>
        <p:spPr bwMode="auto">
          <a:xfrm>
            <a:off x="3460750" y="4452939"/>
            <a:ext cx="15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57"/>
          <p:cNvSpPr>
            <a:spLocks noChangeShapeType="1"/>
          </p:cNvSpPr>
          <p:nvPr/>
        </p:nvSpPr>
        <p:spPr bwMode="auto">
          <a:xfrm>
            <a:off x="7675564" y="2555876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58"/>
          <p:cNvSpPr>
            <a:spLocks noChangeShapeType="1"/>
          </p:cNvSpPr>
          <p:nvPr/>
        </p:nvSpPr>
        <p:spPr bwMode="auto">
          <a:xfrm>
            <a:off x="7677150" y="3484564"/>
            <a:ext cx="158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59"/>
          <p:cNvSpPr>
            <a:spLocks noChangeShapeType="1"/>
          </p:cNvSpPr>
          <p:nvPr/>
        </p:nvSpPr>
        <p:spPr bwMode="auto">
          <a:xfrm>
            <a:off x="7677150" y="4495800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Oval 60"/>
          <p:cNvSpPr>
            <a:spLocks noChangeArrowheads="1"/>
          </p:cNvSpPr>
          <p:nvPr/>
        </p:nvSpPr>
        <p:spPr bwMode="auto">
          <a:xfrm>
            <a:off x="9480551" y="5775326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99" name="Line 61"/>
          <p:cNvSpPr>
            <a:spLocks noChangeShapeType="1"/>
          </p:cNvSpPr>
          <p:nvPr/>
        </p:nvSpPr>
        <p:spPr bwMode="auto">
          <a:xfrm>
            <a:off x="9791700" y="2527300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62"/>
          <p:cNvSpPr>
            <a:spLocks noChangeShapeType="1"/>
          </p:cNvSpPr>
          <p:nvPr/>
        </p:nvSpPr>
        <p:spPr bwMode="auto">
          <a:xfrm>
            <a:off x="9763125" y="3470276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Line 63"/>
          <p:cNvSpPr>
            <a:spLocks noChangeShapeType="1"/>
          </p:cNvSpPr>
          <p:nvPr/>
        </p:nvSpPr>
        <p:spPr bwMode="auto">
          <a:xfrm>
            <a:off x="9763125" y="4438651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2" name="Line 64"/>
          <p:cNvSpPr>
            <a:spLocks noChangeShapeType="1"/>
          </p:cNvSpPr>
          <p:nvPr/>
        </p:nvSpPr>
        <p:spPr bwMode="auto">
          <a:xfrm>
            <a:off x="9763125" y="5408614"/>
            <a:ext cx="1588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3" name="Text Box 65"/>
          <p:cNvSpPr txBox="1">
            <a:spLocks noChangeArrowheads="1"/>
          </p:cNvSpPr>
          <p:nvPr/>
        </p:nvSpPr>
        <p:spPr bwMode="auto">
          <a:xfrm>
            <a:off x="7464426" y="2971801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66FF"/>
                </a:solidFill>
                <a:latin typeface="Times New Roman" charset="0"/>
              </a:rPr>
              <a:t>ac</a:t>
            </a:r>
          </a:p>
        </p:txBody>
      </p:sp>
      <p:sp>
        <p:nvSpPr>
          <p:cNvPr id="31804" name="Text Box 66"/>
          <p:cNvSpPr txBox="1">
            <a:spLocks noChangeArrowheads="1"/>
          </p:cNvSpPr>
          <p:nvPr/>
        </p:nvSpPr>
        <p:spPr bwMode="auto">
          <a:xfrm>
            <a:off x="7359650" y="3983039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66FF"/>
                </a:solidFill>
                <a:latin typeface="Times New Roman" charset="0"/>
              </a:rPr>
              <a:t>cam</a:t>
            </a:r>
          </a:p>
        </p:txBody>
      </p:sp>
      <p:sp>
        <p:nvSpPr>
          <p:cNvPr id="31805" name="Text Box 67"/>
          <p:cNvSpPr txBox="1">
            <a:spLocks noChangeArrowheads="1"/>
          </p:cNvSpPr>
          <p:nvPr/>
        </p:nvSpPr>
        <p:spPr bwMode="auto">
          <a:xfrm>
            <a:off x="7408864" y="4938714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66FF"/>
                </a:solidFill>
                <a:latin typeface="Times New Roman" charset="0"/>
              </a:rPr>
              <a:t>usr</a:t>
            </a:r>
          </a:p>
        </p:txBody>
      </p:sp>
      <p:sp>
        <p:nvSpPr>
          <p:cNvPr id="31806" name="Text Box 68"/>
          <p:cNvSpPr txBox="1">
            <a:spLocks noChangeArrowheads="1"/>
          </p:cNvSpPr>
          <p:nvPr/>
        </p:nvSpPr>
        <p:spPr bwMode="auto">
          <a:xfrm>
            <a:off x="9510714" y="2957514"/>
            <a:ext cx="55335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x-none" sz="1400">
                <a:solidFill>
                  <a:schemeClr val="tx2"/>
                </a:solidFill>
                <a:latin typeface="Times New Roman" charset="0"/>
              </a:rPr>
              <a:t>in-</a:t>
            </a:r>
          </a:p>
          <a:p>
            <a:pPr>
              <a:lnSpc>
                <a:spcPct val="80000"/>
              </a:lnSpc>
            </a:pPr>
            <a:r>
              <a:rPr lang="en-US" altLang="x-none" sz="1400">
                <a:solidFill>
                  <a:schemeClr val="tx2"/>
                </a:solidFill>
                <a:latin typeface="Times New Roman" charset="0"/>
              </a:rPr>
              <a:t>addr</a:t>
            </a:r>
          </a:p>
        </p:txBody>
      </p:sp>
      <p:sp>
        <p:nvSpPr>
          <p:cNvPr id="31807" name="Text Box 69"/>
          <p:cNvSpPr txBox="1">
            <a:spLocks noChangeArrowheads="1"/>
          </p:cNvSpPr>
          <p:nvPr/>
        </p:nvSpPr>
        <p:spPr bwMode="auto">
          <a:xfrm>
            <a:off x="9574213" y="3968751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chemeClr val="tx2"/>
                </a:solidFill>
                <a:latin typeface="Times New Roman" charset="0"/>
              </a:rPr>
              <a:t>12</a:t>
            </a:r>
          </a:p>
        </p:txBody>
      </p:sp>
      <p:sp>
        <p:nvSpPr>
          <p:cNvPr id="31808" name="Text Box 70"/>
          <p:cNvSpPr txBox="1">
            <a:spLocks noChangeArrowheads="1"/>
          </p:cNvSpPr>
          <p:nvPr/>
        </p:nvSpPr>
        <p:spPr bwMode="auto">
          <a:xfrm>
            <a:off x="9572625" y="492442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chemeClr val="tx2"/>
                </a:solidFill>
                <a:latin typeface="Times New Roman" charset="0"/>
              </a:rPr>
              <a:t>34</a:t>
            </a:r>
          </a:p>
        </p:txBody>
      </p:sp>
      <p:sp>
        <p:nvSpPr>
          <p:cNvPr id="31809" name="Text Box 71"/>
          <p:cNvSpPr txBox="1">
            <a:spLocks noChangeArrowheads="1"/>
          </p:cNvSpPr>
          <p:nvPr/>
        </p:nvSpPr>
        <p:spPr bwMode="auto">
          <a:xfrm>
            <a:off x="9572625" y="582612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chemeClr val="tx2"/>
                </a:solidFill>
                <a:latin typeface="Times New Roman" charset="0"/>
              </a:rPr>
              <a:t>56</a:t>
            </a:r>
          </a:p>
        </p:txBody>
      </p:sp>
      <p:sp>
        <p:nvSpPr>
          <p:cNvPr id="31810" name="Text Box 72"/>
          <p:cNvSpPr txBox="1">
            <a:spLocks noChangeArrowheads="1"/>
          </p:cNvSpPr>
          <p:nvPr/>
        </p:nvSpPr>
        <p:spPr bwMode="auto">
          <a:xfrm>
            <a:off x="3313113" y="2617789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Times New Roman" charset="0"/>
              </a:rPr>
              <a:t>generic domains</a:t>
            </a:r>
          </a:p>
        </p:txBody>
      </p:sp>
      <p:sp>
        <p:nvSpPr>
          <p:cNvPr id="31811" name="Text Box 73"/>
          <p:cNvSpPr txBox="1">
            <a:spLocks noChangeArrowheads="1"/>
          </p:cNvSpPr>
          <p:nvPr/>
        </p:nvSpPr>
        <p:spPr bwMode="auto">
          <a:xfrm>
            <a:off x="5513389" y="2617789"/>
            <a:ext cx="1881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 b="0">
                <a:latin typeface="Times New Roman" charset="0"/>
              </a:rPr>
              <a:t>country domains</a:t>
            </a:r>
          </a:p>
        </p:txBody>
      </p:sp>
      <p:sp>
        <p:nvSpPr>
          <p:cNvPr id="31812" name="Text Box 74"/>
          <p:cNvSpPr txBox="1">
            <a:spLocks noChangeArrowheads="1"/>
          </p:cNvSpPr>
          <p:nvPr/>
        </p:nvSpPr>
        <p:spPr bwMode="auto">
          <a:xfrm>
            <a:off x="2625725" y="5394326"/>
            <a:ext cx="191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my.east.bar.edu</a:t>
            </a:r>
          </a:p>
        </p:txBody>
      </p:sp>
      <p:sp>
        <p:nvSpPr>
          <p:cNvPr id="31813" name="Text Box 75"/>
          <p:cNvSpPr txBox="1">
            <a:spLocks noChangeArrowheads="1"/>
          </p:cNvSpPr>
          <p:nvPr/>
        </p:nvSpPr>
        <p:spPr bwMode="auto">
          <a:xfrm>
            <a:off x="6904038" y="5408614"/>
            <a:ext cx="1700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66FF"/>
                </a:solidFill>
                <a:latin typeface="Times New Roman" charset="0"/>
              </a:rPr>
              <a:t>usr.cam.ac.uk</a:t>
            </a:r>
          </a:p>
        </p:txBody>
      </p:sp>
      <p:sp>
        <p:nvSpPr>
          <p:cNvPr id="31814" name="Text Box 76"/>
          <p:cNvSpPr txBox="1">
            <a:spLocks noChangeArrowheads="1"/>
          </p:cNvSpPr>
          <p:nvPr/>
        </p:nvSpPr>
        <p:spPr bwMode="auto">
          <a:xfrm>
            <a:off x="8999538" y="6351589"/>
            <a:ext cx="158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chemeClr val="tx2"/>
                </a:solidFill>
                <a:latin typeface="Times New Roman" charset="0"/>
              </a:rPr>
              <a:t>12.34.56.0/24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1942</Words>
  <Application>Microsoft Macintosh PowerPoint</Application>
  <PresentationFormat>Widescreen</PresentationFormat>
  <Paragraphs>579</Paragraphs>
  <Slides>39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Calibri</vt:lpstr>
      <vt:lpstr>Calibri Light</vt:lpstr>
      <vt:lpstr>Helvetica</vt:lpstr>
      <vt:lpstr>ＭＳ Ｐゴシック</vt:lpstr>
      <vt:lpstr>Times</vt:lpstr>
      <vt:lpstr>Yu Gothic</vt:lpstr>
      <vt:lpstr>ZapfDingbats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Microsoft Photo Editor 3.0 Photo</vt:lpstr>
      <vt:lpstr>Microsoft Clip Gallery</vt:lpstr>
      <vt:lpstr>Recap</vt:lpstr>
      <vt:lpstr>Key Goals, Key Concepts </vt:lpstr>
      <vt:lpstr>Application Design</vt:lpstr>
      <vt:lpstr>Design Principles</vt:lpstr>
      <vt:lpstr>Hierarchy</vt:lpstr>
      <vt:lpstr>Hierarchy: IP Address Blocks</vt:lpstr>
      <vt:lpstr>Hierarchy: IP Address Blocks</vt:lpstr>
      <vt:lpstr>Hierarchy: Routing Protocols</vt:lpstr>
      <vt:lpstr>Hierarchy: Domain Name System</vt:lpstr>
      <vt:lpstr>Naming and  Addressing</vt:lpstr>
      <vt:lpstr>Identifiers versus Locators: Mobile IP</vt:lpstr>
      <vt:lpstr>Caching</vt:lpstr>
      <vt:lpstr>Caching: DNS Caching</vt:lpstr>
      <vt:lpstr>Caching: Web Caching</vt:lpstr>
      <vt:lpstr>Cache Consistency: Stale Data</vt:lpstr>
      <vt:lpstr>Reliable Data Transfer: Common Mechanisms</vt:lpstr>
      <vt:lpstr>PowerPoint Presentation</vt:lpstr>
      <vt:lpstr>Layering: A Modular Approach</vt:lpstr>
      <vt:lpstr>Layering: Internet Protocol Suite</vt:lpstr>
      <vt:lpstr>Data Plane</vt:lpstr>
      <vt:lpstr>Encapsulation </vt:lpstr>
      <vt:lpstr>Demultiplexing</vt:lpstr>
      <vt:lpstr>Demultiplexing</vt:lpstr>
      <vt:lpstr>(De)multiplexing: With a NAT</vt:lpstr>
      <vt:lpstr>PowerPoint Presentation</vt:lpstr>
      <vt:lpstr>Ethernet Header</vt:lpstr>
      <vt:lpstr>IP Header</vt:lpstr>
      <vt:lpstr>UDP Header</vt:lpstr>
      <vt:lpstr>TCP Header</vt:lpstr>
      <vt:lpstr>DNS Packet Format</vt:lpstr>
      <vt:lpstr>DNS Resource Record Format</vt:lpstr>
      <vt:lpstr>HTTP Packets: Response</vt:lpstr>
      <vt:lpstr>Control Plane</vt:lpstr>
      <vt:lpstr>Control Plane Protocols</vt:lpstr>
      <vt:lpstr>ARP protocol: same LAN</vt:lpstr>
      <vt:lpstr>ARP Message Format</vt:lpstr>
      <vt:lpstr>Management Plane</vt:lpstr>
      <vt:lpstr>Monitoring and Troubleshooting Tools</vt:lpstr>
      <vt:lpstr>Traceroute and ICMP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Susan Thomson</dc:creator>
  <cp:lastModifiedBy>Susan Thomson</cp:lastModifiedBy>
  <cp:revision>56</cp:revision>
  <dcterms:created xsi:type="dcterms:W3CDTF">2017-04-22T18:06:38Z</dcterms:created>
  <dcterms:modified xsi:type="dcterms:W3CDTF">2017-04-25T21:55:05Z</dcterms:modified>
</cp:coreProperties>
</file>