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78" r:id="rId2"/>
    <p:sldId id="751" r:id="rId3"/>
    <p:sldId id="779" r:id="rId4"/>
    <p:sldId id="805" r:id="rId5"/>
    <p:sldId id="802" r:id="rId6"/>
    <p:sldId id="807" r:id="rId7"/>
    <p:sldId id="781" r:id="rId8"/>
    <p:sldId id="782" r:id="rId9"/>
    <p:sldId id="783" r:id="rId10"/>
    <p:sldId id="809" r:id="rId11"/>
    <p:sldId id="898" r:id="rId12"/>
    <p:sldId id="792" r:id="rId13"/>
    <p:sldId id="900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8" r:id="rId22"/>
    <p:sldId id="785" r:id="rId23"/>
    <p:sldId id="786" r:id="rId24"/>
    <p:sldId id="787" r:id="rId25"/>
    <p:sldId id="788" r:id="rId26"/>
    <p:sldId id="789" r:id="rId27"/>
    <p:sldId id="790" r:id="rId28"/>
    <p:sldId id="801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/>
    <p:restoredTop sz="93226"/>
  </p:normalViewPr>
  <p:slideViewPr>
    <p:cSldViewPr snapToGrid="0">
      <p:cViewPr>
        <p:scale>
          <a:sx n="100" d="100"/>
          <a:sy n="100" d="100"/>
        </p:scale>
        <p:origin x="1080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</a:t>
            </a:r>
            <a:r>
              <a:rPr lang="en-US" sz="2800" i="1">
                <a:solidFill>
                  <a:srgbClr val="008000"/>
                </a:solidFill>
                <a:cs typeface="Arial" charset="0"/>
              </a:rPr>
              <a:t>Down </a:t>
            </a:r>
            <a:r>
              <a:rPr lang="en-US" sz="2800" i="1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5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Control Plane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–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r>
              <a:rPr lang="en-US" sz="2400" dirty="0" smtClean="0"/>
              <a:t>Each router configured with own ID</a:t>
            </a:r>
          </a:p>
          <a:p>
            <a:r>
              <a:rPr lang="en-US" sz="2400" dirty="0" smtClean="0"/>
              <a:t>Each router configured with cost of link to directly-connected neighbor</a:t>
            </a:r>
          </a:p>
          <a:p>
            <a:r>
              <a:rPr lang="en-US" sz="2400" dirty="0" smtClean="0"/>
              <a:t>Each router uses 0 for distance to itself</a:t>
            </a:r>
          </a:p>
          <a:p>
            <a:r>
              <a:rPr lang="en-US" sz="2400" dirty="0" smtClean="0"/>
              <a:t>Each router uses infinity for unknown costs</a:t>
            </a:r>
          </a:p>
          <a:p>
            <a:r>
              <a:rPr lang="en-US" sz="2400" dirty="0" smtClean="0"/>
              <a:t>Each router sends its distance vector to neighbors when information changes (also when link comes up)</a:t>
            </a:r>
          </a:p>
          <a:p>
            <a:r>
              <a:rPr lang="en-US" sz="2400" dirty="0" smtClean="0"/>
              <a:t>Each router saves distance vectors learned from other neighbors</a:t>
            </a:r>
          </a:p>
          <a:p>
            <a:r>
              <a:rPr lang="en-US" sz="2400" dirty="0" smtClean="0"/>
              <a:t>Each router computes minimum distance to destination</a:t>
            </a:r>
          </a:p>
          <a:p>
            <a:r>
              <a:rPr lang="en-US" sz="2400" dirty="0" smtClean="0"/>
              <a:t>Re-computes when link costs change or info learned changes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F735F25A-B97A-024B-B408-E1A4C1DF41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let</a:t>
            </a: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   d</a:t>
            </a:r>
            <a:r>
              <a:rPr lang="en-US" baseline="-25000">
                <a:latin typeface="Gill Sans MT" charset="0"/>
              </a:rPr>
              <a:t>x</a:t>
            </a:r>
            <a:r>
              <a:rPr lang="en-US">
                <a:latin typeface="Gill Sans MT" charset="0"/>
              </a:rPr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then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   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3200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(y) = </a:t>
            </a: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min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 {c(x,v) + d</a:t>
            </a:r>
            <a:r>
              <a:rPr lang="en-US" sz="3200" baseline="-2500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>
                <a:latin typeface="Gill Sans MT" charset="0"/>
              </a:rPr>
              <a:t>   </a:t>
            </a:r>
          </a:p>
          <a:p>
            <a:pPr>
              <a:buFont typeface="Wingdings" charset="0"/>
              <a:buNone/>
            </a:pPr>
            <a:endParaRPr lang="en-US">
              <a:latin typeface="Gill Sans MT" charset="0"/>
            </a:endParaRPr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2220913" y="413861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  <a:latin typeface="Comic Sans MS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017838" y="5126038"/>
            <a:ext cx="244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116138" y="5762625"/>
            <a:ext cx="444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latin typeface="Gill Sans MT" charset="0"/>
              </a:rPr>
              <a:t>min</a:t>
            </a:r>
            <a:r>
              <a:rPr lang="en-US">
                <a:latin typeface="Gill Sans MT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130675" y="4730750"/>
            <a:ext cx="479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2363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3344863" y="4359275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4649788" y="4427538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8397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Bellman-Ford example </a:t>
            </a:r>
          </a:p>
        </p:txBody>
      </p:sp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504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clearly, d</a:t>
            </a:r>
            <a:r>
              <a:rPr lang="en-US" baseline="-25000" dirty="0"/>
              <a:t>v</a:t>
            </a:r>
            <a:r>
              <a:rPr lang="en-US" dirty="0"/>
              <a:t>(z) = 5, d</a:t>
            </a:r>
            <a:r>
              <a:rPr lang="en-US" baseline="-25000" dirty="0"/>
              <a:t>x</a:t>
            </a:r>
            <a:r>
              <a:rPr lang="en-US" dirty="0"/>
              <a:t>(z) = 3, </a:t>
            </a:r>
            <a:r>
              <a:rPr lang="en-US" dirty="0" err="1"/>
              <a:t>d</a:t>
            </a:r>
            <a:r>
              <a:rPr lang="en-US" baseline="-25000" dirty="0" err="1"/>
              <a:t>w</a:t>
            </a:r>
            <a:r>
              <a:rPr lang="en-US" dirty="0"/>
              <a:t>(z) = 3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9004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u</a:t>
            </a:r>
            <a:r>
              <a:rPr lang="en-US"/>
              <a:t>(z) = min { c(u,v) + d</a:t>
            </a:r>
            <a:r>
              <a:rPr lang="en-US" baseline="-25000"/>
              <a:t>v</a:t>
            </a:r>
            <a:r>
              <a:rPr lang="en-US"/>
              <a:t>(z),</a:t>
            </a:r>
          </a:p>
          <a:p>
            <a:r>
              <a:rPr lang="en-US"/>
              <a:t>                    c(u,x) + d</a:t>
            </a:r>
            <a:r>
              <a:rPr lang="en-US" baseline="-25000"/>
              <a:t>x</a:t>
            </a:r>
            <a:r>
              <a:rPr lang="en-US"/>
              <a:t>(z),</a:t>
            </a:r>
          </a:p>
          <a:p>
            <a:r>
              <a:rPr lang="en-US"/>
              <a:t>                    c(u,w) + d</a:t>
            </a:r>
            <a:r>
              <a:rPr lang="en-US" baseline="-25000"/>
              <a:t>w</a:t>
            </a:r>
            <a:r>
              <a:rPr lang="en-US"/>
              <a:t>(z) }</a:t>
            </a:r>
          </a:p>
          <a:p>
            <a:r>
              <a:rPr lang="en-US"/>
              <a:t>         = min {2 + 5,</a:t>
            </a:r>
          </a:p>
          <a:p>
            <a:r>
              <a:rPr lang="en-US"/>
              <a:t>                    1 + 3,</a:t>
            </a:r>
          </a:p>
          <a:p>
            <a:r>
              <a:rPr lang="en-US"/>
              <a:t>                    5 + 3}  = 4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6765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hop in shortest path, used in</a:t>
            </a:r>
            <a:r>
              <a:rPr lang="en-US" sz="2800" dirty="0">
                <a:latin typeface="Gill Sans MT" charset="0"/>
                <a:ea typeface="MS Mincho" charset="0"/>
                <a:cs typeface="MS Mincho" charset="0"/>
              </a:rPr>
              <a:t> </a:t>
            </a:r>
            <a:r>
              <a:rPr lang="en-US" sz="2800" dirty="0">
                <a:latin typeface="Gill Sans MT" charset="0"/>
              </a:rPr>
              <a:t>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862388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B-F equation says: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node </a:t>
            </a:r>
            <a:r>
              <a:rPr lang="en-US" dirty="0">
                <a:latin typeface="Gill Sans MT" charset="0"/>
              </a:rPr>
              <a:t>x:</a:t>
            </a:r>
          </a:p>
          <a:p>
            <a:pPr lvl="1"/>
            <a:r>
              <a:rPr lang="en-US" sz="2800" dirty="0">
                <a:latin typeface="Gill Sans MT" charset="0"/>
              </a:rPr>
              <a:t>knows cost to each neighbor v: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c(</a:t>
            </a:r>
            <a:r>
              <a:rPr lang="en-US" sz="2800" dirty="0" err="1">
                <a:solidFill>
                  <a:srgbClr val="CC0000"/>
                </a:solidFill>
                <a:latin typeface="Gill Sans MT" charset="0"/>
              </a:rPr>
              <a:t>x,v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)</a:t>
            </a:r>
          </a:p>
          <a:p>
            <a:pPr lvl="1"/>
            <a:endParaRPr lang="en-US" dirty="0" smtClean="0">
              <a:solidFill>
                <a:srgbClr val="CC0000"/>
              </a:solidFill>
              <a:latin typeface="Gill Sans MT" charset="0"/>
            </a:endParaRPr>
          </a:p>
          <a:p>
            <a:pPr lvl="1"/>
            <a:r>
              <a:rPr lang="en-US" sz="2800" dirty="0" err="1" smtClean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2800" baseline="-25000" dirty="0" err="1" smtClean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</a:rPr>
              <a:t>(y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)</a:t>
            </a:r>
            <a:r>
              <a:rPr lang="en-US" sz="2800" dirty="0">
                <a:latin typeface="Gill Sans MT" charset="0"/>
              </a:rPr>
              <a:t> = estimate of least cost from x to </a:t>
            </a:r>
            <a:r>
              <a:rPr lang="en-US" sz="2800" dirty="0" smtClean="0">
                <a:latin typeface="Gill Sans MT" charset="0"/>
              </a:rPr>
              <a:t>y for all destination y in N</a:t>
            </a:r>
            <a:endParaRPr lang="en-US" sz="2800" dirty="0">
              <a:latin typeface="Gill Sans MT" charset="0"/>
            </a:endParaRPr>
          </a:p>
          <a:p>
            <a:pPr lvl="2"/>
            <a:r>
              <a:rPr lang="en-US" sz="2400" dirty="0">
                <a:latin typeface="Gill Sans MT" charset="0"/>
              </a:rPr>
              <a:t>x maintains </a:t>
            </a:r>
            <a:r>
              <a:rPr lang="en-US" sz="2400" dirty="0" smtClean="0">
                <a:latin typeface="Gill Sans MT" charset="0"/>
              </a:rPr>
              <a:t>distance </a:t>
            </a:r>
            <a:r>
              <a:rPr lang="en-US" sz="2400" dirty="0">
                <a:latin typeface="Gill Sans MT" charset="0"/>
              </a:rPr>
              <a:t>vector </a:t>
            </a:r>
            <a:r>
              <a:rPr lang="en-US" sz="2400" b="1" dirty="0" err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2400" baseline="-25000" dirty="0" err="1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 = [</a:t>
            </a:r>
            <a:r>
              <a:rPr lang="en-US" sz="2400" dirty="0" err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2400" baseline="-25000" dirty="0" err="1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 sz="2400" dirty="0" err="1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pPr lvl="1"/>
            <a:endParaRPr lang="en-US" sz="2800" dirty="0" smtClean="0">
              <a:latin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</a:rPr>
              <a:t>Stores </a:t>
            </a:r>
            <a:r>
              <a:rPr lang="en-US" sz="2800" dirty="0">
                <a:latin typeface="Gill Sans MT" charset="0"/>
              </a:rPr>
              <a:t>its neighbors</a:t>
            </a:r>
            <a:r>
              <a:rPr lang="ja-JP" altLang="en-US" sz="2800" dirty="0">
                <a:latin typeface="Gill Sans MT" charset="0"/>
              </a:rPr>
              <a:t>’</a:t>
            </a:r>
            <a:r>
              <a:rPr lang="en-US" altLang="ja-JP" sz="2800" dirty="0">
                <a:latin typeface="Gill Sans MT" charset="0"/>
              </a:rPr>
              <a:t> distance vectors. </a:t>
            </a:r>
            <a:endParaRPr lang="en-US" altLang="ja-JP" sz="2800" dirty="0" smtClean="0">
              <a:latin typeface="Gill Sans MT" charset="0"/>
            </a:endParaRPr>
          </a:p>
          <a:p>
            <a:pPr lvl="2"/>
            <a:r>
              <a:rPr lang="en-US" altLang="ja-JP" sz="2400" dirty="0" smtClean="0">
                <a:latin typeface="Gill Sans MT" charset="0"/>
              </a:rPr>
              <a:t>For </a:t>
            </a:r>
            <a:r>
              <a:rPr lang="en-US" altLang="ja-JP" sz="2400" dirty="0">
                <a:latin typeface="Gill Sans MT" charset="0"/>
              </a:rPr>
              <a:t>each neighbor v, x </a:t>
            </a:r>
            <a:r>
              <a:rPr lang="en-US" altLang="ja-JP" sz="2400" dirty="0" smtClean="0">
                <a:latin typeface="Gill Sans MT" charset="0"/>
              </a:rPr>
              <a:t>stores</a:t>
            </a:r>
            <a:r>
              <a:rPr lang="en-US" altLang="ja-JP" sz="2400" dirty="0">
                <a:latin typeface="Gill Sans MT" charset="0"/>
              </a:rPr>
              <a:t> </a:t>
            </a:r>
            <a:r>
              <a:rPr lang="en-US" altLang="ja-JP" sz="2400" b="1" dirty="0" err="1" smtClean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altLang="ja-JP" sz="2400" baseline="-25000" dirty="0" err="1" smtClean="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sz="2400" dirty="0" smtClean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altLang="ja-JP" sz="2400" dirty="0">
                <a:solidFill>
                  <a:srgbClr val="CC0000"/>
                </a:solidFill>
                <a:latin typeface="Gill Sans MT" charset="0"/>
              </a:rPr>
              <a:t>= [</a:t>
            </a:r>
            <a:r>
              <a:rPr lang="en-US" altLang="ja-JP" sz="2400" dirty="0" err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altLang="ja-JP" sz="2400" baseline="-25000" dirty="0" err="1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sz="2400" dirty="0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 altLang="ja-JP" sz="2400" dirty="0" err="1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 altLang="ja-JP" sz="2400" dirty="0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CC0000"/>
              </a:solidFill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key idea: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cs typeface="+mn-cs"/>
              </a:rPr>
              <a:t>from time-to-time, each node sends its own distance vector estimate to neighbors</a:t>
            </a:r>
          </a:p>
          <a:p>
            <a:pPr>
              <a:defRPr/>
            </a:pPr>
            <a:r>
              <a:rPr lang="en-US" dirty="0">
                <a:cs typeface="+mn-cs"/>
              </a:rPr>
              <a:t>when x receives new DV estimate from neighbor, it updates its own DV using B-F equation</a:t>
            </a:r>
            <a:r>
              <a:rPr lang="en-US" dirty="0" smtClean="0">
                <a:cs typeface="+mn-cs"/>
              </a:rPr>
              <a:t>: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If changed, send </a:t>
            </a:r>
            <a:r>
              <a:rPr lang="en-US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i="1" baseline="-30000" dirty="0" err="1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i="1" dirty="0">
                <a:solidFill>
                  <a:srgbClr val="CC0000"/>
                </a:solidFill>
                <a:cs typeface="Times New Roman" charset="0"/>
              </a:rPr>
              <a:t>(y</a:t>
            </a:r>
            <a:r>
              <a:rPr lang="en-US" i="1" dirty="0" smtClean="0">
                <a:solidFill>
                  <a:srgbClr val="CC0000"/>
                </a:solidFill>
                <a:cs typeface="Times New Roman" charset="0"/>
              </a:rPr>
              <a:t>) </a:t>
            </a:r>
            <a:r>
              <a:rPr lang="en-US" dirty="0" smtClean="0">
                <a:cs typeface="Times New Roman" charset="0"/>
              </a:rPr>
              <a:t>to neighbors who in turn do the same</a:t>
            </a:r>
            <a:endParaRPr lang="en-US" dirty="0">
              <a:cs typeface="+mn-cs"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767075" y="3831893"/>
            <a:ext cx="781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 ←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min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{c(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x,v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) +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(y)}  for each node y </a:t>
            </a:r>
            <a:r>
              <a:rPr lang="en-US" sz="2800" i="1" dirty="0">
                <a:solidFill>
                  <a:srgbClr val="CC0000"/>
                </a:solidFill>
                <a:ea typeface="MS Mincho" charset="0"/>
                <a:cs typeface="MS Mincho" charset="0"/>
              </a:rPr>
              <a:t>∊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 </a:t>
            </a:r>
            <a:r>
              <a:rPr lang="en-US" sz="2800" i="1" dirty="0" smtClean="0">
                <a:solidFill>
                  <a:srgbClr val="CC0000"/>
                </a:solidFill>
                <a:cs typeface="Times New Roman" charset="0"/>
              </a:rPr>
              <a:t>N</a:t>
            </a:r>
            <a:endParaRPr lang="en-US" sz="2800" i="1" dirty="0">
              <a:solidFill>
                <a:srgbClr val="CC0000"/>
              </a:solidFill>
              <a:cs typeface="Times New Roman" charset="0"/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36563" y="5485607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800" dirty="0" smtClean="0">
                <a:latin typeface="Gill Sans MT" charset="0"/>
              </a:rPr>
              <a:t>In this way, </a:t>
            </a:r>
            <a:r>
              <a:rPr lang="en-US" sz="2800" dirty="0">
                <a:latin typeface="Gill Sans MT" charset="0"/>
              </a:rPr>
              <a:t>the estimate </a:t>
            </a:r>
            <a:r>
              <a:rPr lang="en-US" sz="2800" i="1" dirty="0" err="1">
                <a:latin typeface="Gill Sans MT" charset="0"/>
                <a:cs typeface="Times New Roman" charset="0"/>
              </a:rPr>
              <a:t>D</a:t>
            </a:r>
            <a:r>
              <a:rPr lang="en-US" sz="2800" i="1" baseline="-30000" dirty="0" err="1">
                <a:latin typeface="Gill Sans MT" charset="0"/>
                <a:cs typeface="Times New Roman" charset="0"/>
              </a:rPr>
              <a:t>x</a:t>
            </a:r>
            <a:r>
              <a:rPr lang="en-US" sz="2800" i="1" dirty="0">
                <a:latin typeface="Gill Sans MT" charset="0"/>
                <a:cs typeface="Times New Roman" charset="0"/>
              </a:rPr>
              <a:t>(y) converge to the actual least cost </a:t>
            </a: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x</a:t>
            </a:r>
            <a:r>
              <a:rPr lang="en-US" sz="2800" dirty="0">
                <a:latin typeface="Gill Sans MT" charset="0"/>
              </a:rPr>
              <a:t>(y)</a:t>
            </a:r>
            <a:r>
              <a:rPr lang="en-US" sz="2400" dirty="0">
                <a:latin typeface="Gill Sans MT" charset="0"/>
              </a:rPr>
              <a:t> </a:t>
            </a:r>
          </a:p>
        </p:txBody>
      </p:sp>
      <p:pic>
        <p:nvPicPr>
          <p:cNvPr id="135174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417638"/>
            <a:ext cx="37814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iterative, asynchronous:</a:t>
            </a:r>
            <a:r>
              <a:rPr lang="en-US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each local iteration caused by: </a:t>
            </a:r>
          </a:p>
          <a:p>
            <a:r>
              <a:rPr lang="en-US" sz="2400">
                <a:latin typeface="Gill Sans MT" charset="0"/>
              </a:rPr>
              <a:t>local link cost change </a:t>
            </a:r>
          </a:p>
          <a:p>
            <a:r>
              <a:rPr lang="en-US" sz="2400">
                <a:latin typeface="Gill Sans MT" charset="0"/>
              </a:rPr>
              <a:t>DV update message from neighbor</a:t>
            </a:r>
          </a:p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distributed:</a:t>
            </a:r>
          </a:p>
          <a:p>
            <a:r>
              <a:rPr lang="en-US" sz="2400">
                <a:latin typeface="Gill Sans MT" charset="0"/>
              </a:rPr>
              <a:t>each node notifies neighbors </a:t>
            </a:r>
            <a:r>
              <a:rPr lang="en-US" sz="2400" i="1">
                <a:latin typeface="Gill Sans MT" charset="0"/>
              </a:rPr>
              <a:t>only</a:t>
            </a:r>
            <a:r>
              <a:rPr lang="en-US" sz="2400">
                <a:latin typeface="Gill Sans MT" charset="0"/>
              </a:rPr>
              <a:t> when its DV changes</a:t>
            </a:r>
          </a:p>
          <a:p>
            <a:pPr lvl="1"/>
            <a:r>
              <a:rPr lang="en-US" sz="2000">
                <a:latin typeface="Gill Sans MT" charset="0"/>
              </a:rPr>
              <a:t>neighbors then notify their neighbors if necessary</a:t>
            </a:r>
            <a:endParaRPr lang="en-US">
              <a:latin typeface="Gill Sans MT" charset="0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wait</a:t>
            </a:r>
            <a:r>
              <a:rPr lang="en-US" sz="2000">
                <a:solidFill>
                  <a:srgbClr val="000099"/>
                </a:solidFill>
              </a:rPr>
              <a:t> </a:t>
            </a:r>
            <a:r>
              <a:rPr lang="en-US" sz="2000"/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recompute</a:t>
            </a:r>
            <a:r>
              <a:rPr lang="en-US" sz="2000"/>
              <a:t> estimates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if DV to any dest has changed, </a:t>
            </a:r>
            <a:r>
              <a:rPr lang="en-US" i="1">
                <a:solidFill>
                  <a:srgbClr val="000099"/>
                </a:solidFill>
              </a:rPr>
              <a:t>notify</a:t>
            </a:r>
            <a:r>
              <a:rPr lang="en-US" sz="2000"/>
              <a:t> neighbors </a:t>
            </a:r>
            <a:endParaRPr lang="en-US"/>
          </a:p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4916488" y="1327150"/>
            <a:ext cx="162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each node:</a:t>
            </a:r>
          </a:p>
        </p:txBody>
      </p:sp>
      <p:pic>
        <p:nvPicPr>
          <p:cNvPr id="13620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∞</a:t>
            </a:r>
          </a:p>
          <a:p>
            <a:r>
              <a:rPr lang="en-US" sz="1800" dirty="0"/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7" name="Picture 15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Distance vector: link cost changes</a:t>
            </a:r>
            <a:endParaRPr lang="en-US">
              <a:latin typeface="Gill Sans MT" charset="0"/>
            </a:endParaRPr>
          </a:p>
        </p:txBody>
      </p:sp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updates routing info, recalculates </a:t>
            </a:r>
            <a:br>
              <a:rPr lang="en-US" sz="2400">
                <a:latin typeface="Gill Sans MT" charset="0"/>
              </a:rPr>
            </a:br>
            <a:r>
              <a:rPr lang="en-US" sz="2400">
                <a:latin typeface="Gill Sans MT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if DV changes, notify neighbors</a:t>
            </a:r>
            <a:r>
              <a:rPr lang="en-US" sz="2200">
                <a:latin typeface="Gill Sans MT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314325" y="3694113"/>
            <a:ext cx="10001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fast</a:t>
            </a: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sz="1600">
              <a:solidFill>
                <a:srgbClr val="CC0000"/>
              </a:solidFill>
              <a:latin typeface="Gill Sans MT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633788"/>
            <a:ext cx="6691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0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1 </a:t>
            </a:r>
            <a:r>
              <a:rPr lang="en-US"/>
              <a:t>: </a:t>
            </a:r>
            <a:r>
              <a:rPr lang="en-US" i="1"/>
              <a:t>z</a:t>
            </a:r>
            <a:r>
              <a:rPr lang="en-US"/>
              <a:t> receives update from </a:t>
            </a:r>
            <a:r>
              <a:rPr lang="en-US" i="1"/>
              <a:t>y</a:t>
            </a:r>
            <a:r>
              <a:rPr lang="en-US"/>
              <a:t>, updates its table, computes new least cost to </a:t>
            </a:r>
            <a:r>
              <a:rPr lang="en-US" i="1"/>
              <a:t>x</a:t>
            </a:r>
            <a:r>
              <a:rPr 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5151438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ja-JP" altLang="en-US"/>
              <a:t>’</a:t>
            </a:r>
            <a:r>
              <a:rPr lang="en-US" altLang="ja-JP"/>
              <a:t>s update, updates its distance table.  </a:t>
            </a:r>
            <a:r>
              <a:rPr lang="en-US" altLang="ja-JP" i="1"/>
              <a:t>y</a:t>
            </a:r>
            <a:r>
              <a:rPr lang="ja-JP" altLang="en-US"/>
              <a:t>’</a:t>
            </a:r>
            <a:r>
              <a:rPr lang="en-US" altLang="ja-JP"/>
              <a:t>s least costs do </a:t>
            </a:r>
            <a:r>
              <a:rPr lang="en-US" altLang="ja-JP" i="1"/>
              <a:t>not</a:t>
            </a:r>
            <a:r>
              <a:rPr lang="en-US" altLang="ja-JP"/>
              <a:t> change, so </a:t>
            </a:r>
            <a:r>
              <a:rPr lang="en-US" altLang="ja-JP" i="1"/>
              <a:t>y</a:t>
            </a:r>
            <a:r>
              <a:rPr lang="en-US" altLang="ja-JP"/>
              <a:t>  does </a:t>
            </a:r>
            <a:r>
              <a:rPr lang="en-US" altLang="ja-JP" i="1"/>
              <a:t>not</a:t>
            </a:r>
            <a:r>
              <a:rPr lang="en-US" altLang="ja-JP"/>
              <a:t> send a message to </a:t>
            </a:r>
            <a:r>
              <a:rPr lang="en-US" altLang="ja-JP" i="1"/>
              <a:t>z</a:t>
            </a:r>
            <a:r>
              <a:rPr lang="en-US" altLang="ja-JP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35235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5.1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Distance vector: link cost changes</a:t>
            </a:r>
            <a:endParaRPr lang="en-US">
              <a:latin typeface="Gill Sans MT" charset="0"/>
            </a:endParaRPr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bad news travels slow</a:t>
            </a:r>
            <a:r>
              <a:rPr lang="en-US" sz="2400">
                <a:latin typeface="Gill Sans MT" charset="0"/>
              </a:rPr>
              <a:t> -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count to infinity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44 iterations before algorithm stabilizes: see text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402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40302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0329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0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403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0321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2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3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4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25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03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07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8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9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403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0313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4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5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6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17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0319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11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12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295" name="Rectangle 45"/>
          <p:cNvSpPr>
            <a:spLocks noChangeArrowheads="1"/>
          </p:cNvSpPr>
          <p:nvPr/>
        </p:nvSpPr>
        <p:spPr bwMode="auto">
          <a:xfrm>
            <a:off x="604838" y="3787775"/>
            <a:ext cx="7210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poisoned reverse:</a:t>
            </a:r>
            <a:r>
              <a:rPr lang="en-US" sz="2000">
                <a:latin typeface="Gill Sans MT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000">
                <a:latin typeface="Gill Sans MT" charset="0"/>
              </a:rPr>
              <a:t>Z tells Y its (Z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s) distance to X is infinite (so Y won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will this completely solve count to infinity problem?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A </a:t>
            </a:r>
            <a:r>
              <a:rPr lang="en-US" sz="4000" dirty="0" smtClean="0">
                <a:latin typeface="Gill Sans MT" charset="0"/>
              </a:rPr>
              <a:t>link-state routing 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55750"/>
            <a:ext cx="3810000" cy="4903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Dijkstra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</a:rPr>
              <a:t>’</a:t>
            </a:r>
            <a:r>
              <a:rPr lang="en-US" altLang="ja-JP" i="1">
                <a:solidFill>
                  <a:srgbClr val="CC0000"/>
                </a:solidFill>
                <a:latin typeface="Gill Sans MT" charset="0"/>
              </a:rPr>
              <a:t>s algorithm</a:t>
            </a:r>
          </a:p>
          <a:p>
            <a:r>
              <a:rPr lang="en-US" sz="2400">
                <a:latin typeface="Gill Sans MT" charset="0"/>
              </a:rPr>
              <a:t>net topology, link costs known to all nodes</a:t>
            </a:r>
          </a:p>
          <a:p>
            <a:pPr lvl="1"/>
            <a:r>
              <a:rPr lang="en-US" sz="2000">
                <a:latin typeface="Gill Sans MT" charset="0"/>
              </a:rPr>
              <a:t>accomplished via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>
                <a:latin typeface="Gill Sans MT" charset="0"/>
              </a:rPr>
              <a:t>link state broadcast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>
                <a:latin typeface="Gill Sans MT" charset="0"/>
              </a:rPr>
              <a:t> </a:t>
            </a:r>
          </a:p>
          <a:p>
            <a:pPr lvl="1"/>
            <a:r>
              <a:rPr lang="en-US" sz="2000">
                <a:latin typeface="Gill Sans MT" charset="0"/>
              </a:rPr>
              <a:t>all nodes have same info</a:t>
            </a:r>
          </a:p>
          <a:p>
            <a:r>
              <a:rPr lang="en-US" sz="2400">
                <a:latin typeface="Gill Sans MT" charset="0"/>
              </a:rPr>
              <a:t>computes least cost paths from one node (</a:t>
            </a:r>
            <a:r>
              <a:rPr lang="ja-JP" altLang="en-US" sz="2400">
                <a:latin typeface="Gill Sans MT" charset="0"/>
              </a:rPr>
              <a:t>‘</a:t>
            </a:r>
            <a:r>
              <a:rPr lang="en-US" altLang="ja-JP" sz="2400">
                <a:latin typeface="Gill Sans MT" charset="0"/>
              </a:rPr>
              <a:t>source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) to all other nodes</a:t>
            </a:r>
          </a:p>
          <a:p>
            <a:pPr lvl="1"/>
            <a:r>
              <a:rPr lang="en-US" sz="2000">
                <a:latin typeface="Gill Sans MT" charset="0"/>
              </a:rPr>
              <a:t>gives </a:t>
            </a:r>
            <a:r>
              <a:rPr lang="en-US" sz="2000" i="1">
                <a:solidFill>
                  <a:srgbClr val="000099"/>
                </a:solidFill>
                <a:latin typeface="Gill Sans MT" charset="0"/>
              </a:rPr>
              <a:t>forwarding table</a:t>
            </a:r>
            <a:r>
              <a:rPr lang="en-US" sz="2000">
                <a:latin typeface="Gill Sans MT" charset="0"/>
              </a:rPr>
              <a:t> for that node</a:t>
            </a:r>
          </a:p>
          <a:p>
            <a:r>
              <a:rPr lang="en-US" sz="2400">
                <a:latin typeface="Gill Sans MT" charset="0"/>
              </a:rPr>
              <a:t>iterative: after k iterations, know least cost path to k dest.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</a:t>
            </a:r>
            <a:endParaRPr lang="en-US" sz="2400">
              <a:latin typeface="Gill Sans MT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c(x,y):</a:t>
            </a:r>
            <a:r>
              <a:rPr lang="en-US" sz="2400">
                <a:latin typeface="Gill Sans MT" charset="0"/>
              </a:rPr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400">
                <a:latin typeface="Gill Sans MT" charset="0"/>
              </a:rPr>
              <a:t> current value of cost of path from source to dest. v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400">
                <a:latin typeface="Gill Sans MT" charset="0"/>
              </a:rPr>
              <a:t> predecessor node along path from source to v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N</a:t>
            </a:r>
            <a:r>
              <a:rPr lang="en-US">
                <a:solidFill>
                  <a:srgbClr val="000099"/>
                </a:solidFill>
                <a:latin typeface="Arial" charset="0"/>
                <a:cs typeface="Arial" charset="0"/>
              </a:rPr>
              <a:t>'</a:t>
            </a:r>
            <a:r>
              <a:rPr lang="en-US">
                <a:solidFill>
                  <a:srgbClr val="000099"/>
                </a:solidFill>
                <a:latin typeface="Arial" charset="0"/>
              </a:rPr>
              <a:t>:</a:t>
            </a:r>
            <a:r>
              <a:rPr lang="en-US" sz="2400">
                <a:latin typeface="Gill Sans MT" charset="0"/>
              </a:rPr>
              <a:t> 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Gill Sans MT" charset="0"/>
              </a:rPr>
              <a:t>Dijsktra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</a:t>
            </a:r>
            <a:r>
              <a:rPr lang="en-US" altLang="ja-JP" sz="4000" dirty="0" smtClean="0">
                <a:latin typeface="Gill Sans MT" charset="0"/>
              </a:rPr>
              <a:t>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1  </a:t>
            </a:r>
            <a:r>
              <a:rPr lang="en-US" sz="2000" b="1" i="1"/>
              <a:t>Initialization:</a:t>
            </a:r>
            <a:r>
              <a:rPr lang="en-US" sz="2000"/>
              <a:t> </a:t>
            </a:r>
          </a:p>
          <a:p>
            <a:r>
              <a:rPr lang="en-US" sz="2000"/>
              <a:t>2   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= {u} </a:t>
            </a:r>
          </a:p>
          <a:p>
            <a:r>
              <a:rPr lang="en-US" sz="2000"/>
              <a:t>3    for all nodes v </a:t>
            </a:r>
          </a:p>
          <a:p>
            <a:r>
              <a:rPr lang="en-US" sz="2000"/>
              <a:t>4      if v adjacent to u </a:t>
            </a:r>
          </a:p>
          <a:p>
            <a:r>
              <a:rPr lang="en-US" sz="2000"/>
              <a:t>5          then D(v) = c(u,v) </a:t>
            </a:r>
          </a:p>
          <a:p>
            <a:r>
              <a:rPr lang="en-US" sz="2000"/>
              <a:t>6      else D(v) = </a:t>
            </a:r>
            <a:r>
              <a:rPr lang="en-US" sz="2000">
                <a:cs typeface="Arial" charset="0"/>
              </a:rPr>
              <a:t>∞</a:t>
            </a:r>
            <a:r>
              <a:rPr lang="en-US" sz="2000"/>
              <a:t> </a:t>
            </a:r>
          </a:p>
          <a:p>
            <a:r>
              <a:rPr lang="en-US" sz="2000"/>
              <a:t>7 </a:t>
            </a:r>
          </a:p>
          <a:p>
            <a:r>
              <a:rPr lang="en-US" sz="2000"/>
              <a:t>8   </a:t>
            </a:r>
            <a:r>
              <a:rPr lang="en-US" sz="2000" b="1" i="1"/>
              <a:t>Loop</a:t>
            </a:r>
            <a:r>
              <a:rPr lang="en-US" sz="2000" i="1"/>
              <a:t> </a:t>
            </a:r>
            <a:endParaRPr lang="en-US" sz="2000"/>
          </a:p>
          <a:p>
            <a:r>
              <a:rPr lang="en-US" sz="2000"/>
              <a:t>9     find w not in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such that D(w) is a minimum </a:t>
            </a:r>
          </a:p>
          <a:p>
            <a:r>
              <a:rPr lang="en-US" sz="2000"/>
              <a:t>10    add w to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</a:t>
            </a:r>
          </a:p>
          <a:p>
            <a:r>
              <a:rPr lang="en-US" sz="2000"/>
              <a:t>11    update D(v) for all v adjacent to w and not in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: </a:t>
            </a:r>
          </a:p>
          <a:p>
            <a:r>
              <a:rPr lang="en-US" sz="2000"/>
              <a:t>12       </a:t>
            </a:r>
            <a:r>
              <a:rPr lang="en-US" sz="2000" b="1">
                <a:solidFill>
                  <a:srgbClr val="CC0000"/>
                </a:solidFill>
              </a:rPr>
              <a:t>D(v) = min( D(v), D(w) + c(w,v) ) </a:t>
            </a:r>
          </a:p>
          <a:p>
            <a:r>
              <a:rPr lang="en-US" sz="2000"/>
              <a:t>13    /* new cost to v is either old cost to v or known </a:t>
            </a:r>
          </a:p>
          <a:p>
            <a:r>
              <a:rPr lang="en-US" sz="2000"/>
              <a:t>14     shortest path cost to w plus cost from w to v */ </a:t>
            </a:r>
          </a:p>
          <a:p>
            <a:r>
              <a:rPr lang="en-US" sz="2000"/>
              <a:t>15  </a:t>
            </a:r>
            <a:r>
              <a:rPr lang="en-US" sz="2000" b="1" i="1"/>
              <a:t>until all nodes in N</a:t>
            </a:r>
            <a:r>
              <a:rPr lang="en-US" sz="2000" b="1" i="1">
                <a:cs typeface="Arial" charset="0"/>
              </a:rPr>
              <a:t>'</a:t>
            </a:r>
            <a:r>
              <a:rPr lang="en-US" sz="2000"/>
              <a:t> </a:t>
            </a: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4640263" y="3021824"/>
            <a:ext cx="4217987" cy="3364357"/>
            <a:chOff x="415" y="856"/>
            <a:chExt cx="2910" cy="2258"/>
          </a:xfrm>
        </p:grpSpPr>
        <p:grpSp>
          <p:nvGrpSpPr>
            <p:cNvPr id="1270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127103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4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5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6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7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8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9" name="Text Box 10"/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sp>
          <p:nvSpPr>
            <p:cNvPr id="127042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43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grpSp>
          <p:nvGrpSpPr>
            <p:cNvPr id="127044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127096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7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8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9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0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1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2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70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7089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1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93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4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5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x</a:t>
                </a:r>
                <a:endParaRPr lang="en-US"/>
              </a:p>
            </p:txBody>
          </p:sp>
        </p:grpSp>
        <p:grpSp>
          <p:nvGrpSpPr>
            <p:cNvPr id="1270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7082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3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4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5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86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7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8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sp>
          <p:nvSpPr>
            <p:cNvPr id="127047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8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9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0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7051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2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53" name="Freeform 43"/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4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55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6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1270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58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127075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6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7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8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9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0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1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sp>
          <p:nvSpPr>
            <p:cNvPr id="127059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8</a:t>
              </a:r>
              <a:endParaRPr lang="en-US"/>
            </a:p>
          </p:txBody>
        </p:sp>
        <p:grpSp>
          <p:nvGrpSpPr>
            <p:cNvPr id="127060" name="Group 57"/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127068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9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0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1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2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3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4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z</a:t>
                </a:r>
                <a:endParaRPr lang="en-US"/>
              </a:p>
            </p:txBody>
          </p:sp>
        </p:grpSp>
        <p:sp>
          <p:nvSpPr>
            <p:cNvPr id="127061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2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7063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4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7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9</a:t>
              </a:r>
              <a:endParaRPr lang="en-US"/>
            </a:p>
          </p:txBody>
        </p:sp>
      </p:grpSp>
      <p:sp>
        <p:nvSpPr>
          <p:cNvPr id="126981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rgbClr val="000099"/>
                </a:solidFill>
                <a:latin typeface="Gill Sans MT" charset="0"/>
              </a:rPr>
              <a:t>Dijkstra</a:t>
            </a:r>
            <a:r>
              <a:rPr lang="ja-JP" altLang="en-US" sz="400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4000">
                <a:solidFill>
                  <a:srgbClr val="000099"/>
                </a:solidFill>
                <a:latin typeface="Gill Sans MT" charset="0"/>
              </a:rPr>
              <a:t>s algorithm: example</a:t>
            </a:r>
            <a:endParaRPr lang="en-US" sz="4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endParaRPr lang="en-US" sz="2000"/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v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w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x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y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z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</a:t>
              </a:r>
              <a:r>
                <a:rPr lang="en-US" sz="1800"/>
                <a:t>,w</a:t>
              </a:r>
              <a:r>
                <a:rPr lang="en-US" sz="1800">
                  <a:latin typeface="Comic Sans MS" charset="0"/>
                </a:rPr>
                <a:t> </a:t>
              </a:r>
              <a:endParaRPr lang="en-US" sz="2000"/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11,</a:t>
              </a:r>
              <a:r>
                <a:rPr lang="en-US" sz="1800"/>
                <a:t>w </a:t>
              </a:r>
              <a:endParaRPr lang="en-US" sz="2000"/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10,</a:t>
              </a:r>
              <a:r>
                <a:rPr lang="en-US" sz="1800"/>
                <a:t>v </a:t>
              </a:r>
              <a:endParaRPr lang="en-US" sz="2000"/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12</a:t>
            </a:r>
            <a:r>
              <a:rPr lang="en-US" sz="1800"/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37750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notes: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>
                <a:latin typeface="Gill Sans MT" charset="0"/>
              </a:rPr>
              <a:t>construct shortest path tree by tracing predecessor nodes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>
                <a:latin typeface="Gill Sans MT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uwxvyz</a:t>
            </a: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9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364537" cy="963613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algorithm: another example</a:t>
            </a:r>
            <a:endParaRPr lang="en-US">
              <a:latin typeface="Gill Sans MT" charset="0"/>
            </a:endParaRPr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r>
              <a:rPr lang="en-US" sz="2000"/>
              <a:t>0</a:t>
            </a:r>
          </a:p>
          <a:p>
            <a:pPr algn="r"/>
            <a:r>
              <a:rPr lang="en-US" sz="2000"/>
              <a:t>1</a:t>
            </a:r>
          </a:p>
          <a:p>
            <a:pPr algn="r"/>
            <a:r>
              <a:rPr lang="en-US" sz="2000"/>
              <a:t>2</a:t>
            </a:r>
          </a:p>
          <a:p>
            <a:pPr algn="r"/>
            <a:r>
              <a:rPr lang="en-US" sz="2000"/>
              <a:t>3</a:t>
            </a:r>
          </a:p>
          <a:p>
            <a:pPr algn="r"/>
            <a:r>
              <a:rPr lang="en-US" sz="2000"/>
              <a:t>4</a:t>
            </a:r>
          </a:p>
          <a:p>
            <a:pPr algn="r"/>
            <a:r>
              <a:rPr lang="en-US" sz="2000"/>
              <a:t>5</a:t>
            </a: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/>
            <a:r>
              <a:rPr lang="en-US" sz="2000"/>
              <a:t>u</a:t>
            </a:r>
          </a:p>
          <a:p>
            <a:pPr algn="r"/>
            <a:r>
              <a:rPr lang="en-US" sz="2000"/>
              <a:t>ux</a:t>
            </a:r>
          </a:p>
          <a:p>
            <a:pPr algn="r"/>
            <a:r>
              <a:rPr lang="en-US" sz="2000"/>
              <a:t>uxy</a:t>
            </a:r>
          </a:p>
          <a:p>
            <a:pPr algn="r"/>
            <a:r>
              <a:rPr lang="en-US" sz="2000"/>
              <a:t>uxyv</a:t>
            </a:r>
          </a:p>
          <a:p>
            <a:pPr algn="r"/>
            <a:r>
              <a:rPr lang="en-US" sz="2000"/>
              <a:t>uxyvw</a:t>
            </a:r>
          </a:p>
          <a:p>
            <a:pPr algn="r"/>
            <a:r>
              <a:rPr lang="en-US" sz="2000"/>
              <a:t>uxyvwz</a:t>
            </a:r>
          </a:p>
        </p:txBody>
      </p:sp>
      <p:sp>
        <p:nvSpPr>
          <p:cNvPr id="128007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D(v),p(v)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</p:txBody>
      </p:sp>
      <p:sp>
        <p:nvSpPr>
          <p:cNvPr id="128008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D(w),p(w)</a:t>
            </a:r>
          </a:p>
          <a:p>
            <a:pPr algn="r"/>
            <a:r>
              <a:rPr lang="en-US" sz="2000"/>
              <a:t>5,u</a:t>
            </a:r>
          </a:p>
          <a:p>
            <a:pPr algn="r"/>
            <a:r>
              <a:rPr lang="en-US" sz="2000"/>
              <a:t>4,x</a:t>
            </a:r>
          </a:p>
          <a:p>
            <a:pPr algn="r"/>
            <a:r>
              <a:rPr lang="en-US" sz="2000"/>
              <a:t>3,y</a:t>
            </a:r>
          </a:p>
          <a:p>
            <a:pPr algn="r"/>
            <a:r>
              <a:rPr lang="en-US" sz="2000"/>
              <a:t>3,y</a:t>
            </a:r>
          </a:p>
        </p:txBody>
      </p:sp>
      <p:sp>
        <p:nvSpPr>
          <p:cNvPr id="128009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D(x),p(x)</a:t>
            </a:r>
          </a:p>
          <a:p>
            <a:pPr algn="r"/>
            <a:r>
              <a:rPr lang="en-US" sz="2000"/>
              <a:t>1,u</a:t>
            </a:r>
          </a:p>
        </p:txBody>
      </p:sp>
      <p:sp>
        <p:nvSpPr>
          <p:cNvPr id="128010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D(y),p(y)</a:t>
            </a:r>
          </a:p>
          <a:p>
            <a:pPr algn="r"/>
            <a:r>
              <a:rPr lang="en-US" sz="2000"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/>
              <a:t>2,x</a:t>
            </a:r>
          </a:p>
        </p:txBody>
      </p:sp>
      <p:sp>
        <p:nvSpPr>
          <p:cNvPr id="128011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D(z),p(z)</a:t>
            </a:r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</p:txBody>
      </p:sp>
      <p:sp>
        <p:nvSpPr>
          <p:cNvPr id="128012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3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18" name="Group 16"/>
          <p:cNvGrpSpPr>
            <a:grpSpLocks/>
          </p:cNvGrpSpPr>
          <p:nvPr/>
        </p:nvGrpSpPr>
        <p:grpSpPr bwMode="auto">
          <a:xfrm>
            <a:off x="3645396" y="3771160"/>
            <a:ext cx="3571875" cy="2236787"/>
            <a:chOff x="3162" y="1071"/>
            <a:chExt cx="2250" cy="1409"/>
          </a:xfrm>
        </p:grpSpPr>
        <p:sp>
          <p:nvSpPr>
            <p:cNvPr id="1280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09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2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8066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808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0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80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808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8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80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808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80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808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4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80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808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2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8071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2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3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4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75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6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7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8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8079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80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9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9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4576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52488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algorithm: example (2) </a:t>
            </a:r>
            <a:endParaRPr lang="en-US" sz="4000">
              <a:latin typeface="Gill Sans MT" charset="0"/>
            </a:endParaRPr>
          </a:p>
        </p:txBody>
      </p:sp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2198688" y="2036763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577850" y="1220788"/>
            <a:ext cx="456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2268538" y="4224338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525463" y="3743325"/>
            <a:ext cx="394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forwarding table in u:</a:t>
            </a:r>
          </a:p>
        </p:txBody>
      </p:sp>
      <p:pic>
        <p:nvPicPr>
          <p:cNvPr id="129032" name="Picture 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604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algorithm, discussion</a:t>
            </a:r>
            <a:endParaRPr lang="en-US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8338" y="1190625"/>
            <a:ext cx="7353300" cy="2651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algorithm complexity:</a:t>
            </a:r>
            <a:r>
              <a:rPr lang="en-US">
                <a:solidFill>
                  <a:srgbClr val="FF0000"/>
                </a:solidFill>
                <a:cs typeface="+mn-cs"/>
              </a:rPr>
              <a:t> </a:t>
            </a:r>
            <a:r>
              <a:rPr lang="en-US">
                <a:cs typeface="+mn-cs"/>
              </a:rPr>
              <a:t>n nodes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each iteration: need to check all nodes, w, not in N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n(n+1)/2 comparisons: O(n</a:t>
            </a:r>
            <a:r>
              <a:rPr lang="en-US" sz="2400" baseline="30000">
                <a:cs typeface="+mn-cs"/>
              </a:rPr>
              <a:t>2</a:t>
            </a:r>
            <a:r>
              <a:rPr lang="en-US" sz="2400">
                <a:cs typeface="+mn-cs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more efficient implementations possible: O(nlogn)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oscillations possible: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e.g., support link cost equals amount of carried traffic:</a:t>
            </a:r>
          </a:p>
        </p:txBody>
      </p:sp>
      <p:sp>
        <p:nvSpPr>
          <p:cNvPr id="130054" name="Freeform 5"/>
          <p:cNvSpPr>
            <a:spLocks/>
          </p:cNvSpPr>
          <p:nvPr/>
        </p:nvSpPr>
        <p:spPr bwMode="auto">
          <a:xfrm>
            <a:off x="395288" y="4141788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Freeform 6"/>
          <p:cNvSpPr>
            <a:spLocks/>
          </p:cNvSpPr>
          <p:nvPr/>
        </p:nvSpPr>
        <p:spPr bwMode="auto">
          <a:xfrm>
            <a:off x="796925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056" name="Group 7"/>
          <p:cNvGrpSpPr>
            <a:grpSpLocks/>
          </p:cNvGrpSpPr>
          <p:nvPr/>
        </p:nvGrpSpPr>
        <p:grpSpPr bwMode="auto">
          <a:xfrm>
            <a:off x="1103313" y="4162425"/>
            <a:ext cx="501650" cy="396875"/>
            <a:chOff x="1747" y="3190"/>
            <a:chExt cx="316" cy="250"/>
          </a:xfrm>
        </p:grpSpPr>
        <p:sp>
          <p:nvSpPr>
            <p:cNvPr id="130276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7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8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9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80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81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130282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83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A</a:t>
                </a:r>
                <a:endParaRPr lang="en-US"/>
              </a:p>
            </p:txBody>
          </p:sp>
        </p:grpSp>
      </p:grpSp>
      <p:grpSp>
        <p:nvGrpSpPr>
          <p:cNvPr id="130057" name="Group 16"/>
          <p:cNvGrpSpPr>
            <a:grpSpLocks/>
          </p:cNvGrpSpPr>
          <p:nvPr/>
        </p:nvGrpSpPr>
        <p:grpSpPr bwMode="auto">
          <a:xfrm>
            <a:off x="455613" y="4567238"/>
            <a:ext cx="501650" cy="396875"/>
            <a:chOff x="2221" y="3571"/>
            <a:chExt cx="316" cy="250"/>
          </a:xfrm>
        </p:grpSpPr>
        <p:sp>
          <p:nvSpPr>
            <p:cNvPr id="130268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69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0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1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72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73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130274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75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D</a:t>
                </a:r>
                <a:endParaRPr lang="en-US"/>
              </a:p>
            </p:txBody>
          </p:sp>
        </p:grpSp>
      </p:grpSp>
      <p:grpSp>
        <p:nvGrpSpPr>
          <p:cNvPr id="130058" name="Group 25"/>
          <p:cNvGrpSpPr>
            <a:grpSpLocks/>
          </p:cNvGrpSpPr>
          <p:nvPr/>
        </p:nvGrpSpPr>
        <p:grpSpPr bwMode="auto">
          <a:xfrm>
            <a:off x="1090613" y="5029200"/>
            <a:ext cx="500062" cy="396875"/>
            <a:chOff x="2903" y="2884"/>
            <a:chExt cx="315" cy="250"/>
          </a:xfrm>
        </p:grpSpPr>
        <p:grpSp>
          <p:nvGrpSpPr>
            <p:cNvPr id="130259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130263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4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5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6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67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0260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130261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2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C</a:t>
                </a:r>
                <a:endParaRPr lang="en-US"/>
              </a:p>
            </p:txBody>
          </p:sp>
        </p:grpSp>
      </p:grpSp>
      <p:grpSp>
        <p:nvGrpSpPr>
          <p:cNvPr id="130059" name="Group 35"/>
          <p:cNvGrpSpPr>
            <a:grpSpLocks/>
          </p:cNvGrpSpPr>
          <p:nvPr/>
        </p:nvGrpSpPr>
        <p:grpSpPr bwMode="auto">
          <a:xfrm>
            <a:off x="1744663" y="4581525"/>
            <a:ext cx="501650" cy="396875"/>
            <a:chOff x="2217" y="2884"/>
            <a:chExt cx="316" cy="250"/>
          </a:xfrm>
        </p:grpSpPr>
        <p:sp>
          <p:nvSpPr>
            <p:cNvPr id="130251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2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3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4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55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56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130257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58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B</a:t>
                </a:r>
                <a:endParaRPr lang="en-US"/>
              </a:p>
            </p:txBody>
          </p:sp>
        </p:grpSp>
      </p:grpSp>
      <p:sp>
        <p:nvSpPr>
          <p:cNvPr id="130060" name="Text Box 44"/>
          <p:cNvSpPr txBox="1">
            <a:spLocks noChangeArrowheads="1"/>
          </p:cNvSpPr>
          <p:nvPr/>
        </p:nvSpPr>
        <p:spPr bwMode="auto">
          <a:xfrm>
            <a:off x="798513" y="43338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</a:t>
            </a:r>
          </a:p>
        </p:txBody>
      </p:sp>
      <p:sp>
        <p:nvSpPr>
          <p:cNvPr id="130061" name="Freeform 45"/>
          <p:cNvSpPr>
            <a:spLocks/>
          </p:cNvSpPr>
          <p:nvPr/>
        </p:nvSpPr>
        <p:spPr bwMode="auto">
          <a:xfrm flipH="1">
            <a:off x="1482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2" name="Freeform 46"/>
          <p:cNvSpPr>
            <a:spLocks/>
          </p:cNvSpPr>
          <p:nvPr/>
        </p:nvSpPr>
        <p:spPr bwMode="auto">
          <a:xfrm flipH="1" flipV="1">
            <a:off x="1497013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Freeform 47"/>
          <p:cNvSpPr>
            <a:spLocks/>
          </p:cNvSpPr>
          <p:nvPr/>
        </p:nvSpPr>
        <p:spPr bwMode="auto">
          <a:xfrm flipV="1">
            <a:off x="858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4" name="Text Box 48"/>
          <p:cNvSpPr txBox="1">
            <a:spLocks noChangeArrowheads="1"/>
          </p:cNvSpPr>
          <p:nvPr/>
        </p:nvSpPr>
        <p:spPr bwMode="auto">
          <a:xfrm>
            <a:off x="1627188" y="4343400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1+e</a:t>
            </a:r>
          </a:p>
        </p:txBody>
      </p:sp>
      <p:sp>
        <p:nvSpPr>
          <p:cNvPr id="130065" name="Text Box 49"/>
          <p:cNvSpPr txBox="1">
            <a:spLocks noChangeArrowheads="1"/>
          </p:cNvSpPr>
          <p:nvPr/>
        </p:nvSpPr>
        <p:spPr bwMode="auto">
          <a:xfrm>
            <a:off x="1633538" y="4933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</a:t>
            </a:r>
          </a:p>
        </p:txBody>
      </p:sp>
      <p:sp>
        <p:nvSpPr>
          <p:cNvPr id="130066" name="Text Box 50"/>
          <p:cNvSpPr txBox="1">
            <a:spLocks noChangeArrowheads="1"/>
          </p:cNvSpPr>
          <p:nvPr/>
        </p:nvSpPr>
        <p:spPr bwMode="auto">
          <a:xfrm>
            <a:off x="762000" y="49577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67" name="Line 51"/>
          <p:cNvSpPr>
            <a:spLocks noChangeShapeType="1"/>
          </p:cNvSpPr>
          <p:nvPr/>
        </p:nvSpPr>
        <p:spPr bwMode="auto">
          <a:xfrm flipV="1">
            <a:off x="1330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Text Box 52"/>
          <p:cNvSpPr txBox="1">
            <a:spLocks noChangeArrowheads="1"/>
          </p:cNvSpPr>
          <p:nvPr/>
        </p:nvSpPr>
        <p:spPr bwMode="auto">
          <a:xfrm>
            <a:off x="1085850" y="5559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e</a:t>
            </a:r>
            <a:endParaRPr lang="en-US"/>
          </a:p>
        </p:txBody>
      </p:sp>
      <p:sp>
        <p:nvSpPr>
          <p:cNvPr id="130069" name="Line 53"/>
          <p:cNvSpPr>
            <a:spLocks noChangeShapeType="1"/>
          </p:cNvSpPr>
          <p:nvPr/>
        </p:nvSpPr>
        <p:spPr bwMode="auto">
          <a:xfrm flipH="1" flipV="1">
            <a:off x="511175" y="4884738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0" name="Text Box 54"/>
          <p:cNvSpPr txBox="1">
            <a:spLocks noChangeArrowheads="1"/>
          </p:cNvSpPr>
          <p:nvPr/>
        </p:nvSpPr>
        <p:spPr bwMode="auto">
          <a:xfrm>
            <a:off x="338138" y="5173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30071" name="Line 55"/>
          <p:cNvSpPr>
            <a:spLocks noChangeShapeType="1"/>
          </p:cNvSpPr>
          <p:nvPr/>
        </p:nvSpPr>
        <p:spPr bwMode="auto">
          <a:xfrm flipV="1">
            <a:off x="2030413" y="4918075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2" name="Text Box 56"/>
          <p:cNvSpPr txBox="1">
            <a:spLocks noChangeArrowheads="1"/>
          </p:cNvSpPr>
          <p:nvPr/>
        </p:nvSpPr>
        <p:spPr bwMode="auto">
          <a:xfrm>
            <a:off x="1871663" y="5278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30073" name="Freeform 57"/>
          <p:cNvSpPr>
            <a:spLocks/>
          </p:cNvSpPr>
          <p:nvPr/>
        </p:nvSpPr>
        <p:spPr bwMode="auto">
          <a:xfrm flipH="1" flipV="1">
            <a:off x="1401763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4" name="Freeform 58"/>
          <p:cNvSpPr>
            <a:spLocks/>
          </p:cNvSpPr>
          <p:nvPr/>
        </p:nvSpPr>
        <p:spPr bwMode="auto">
          <a:xfrm flipH="1">
            <a:off x="949325" y="4860925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5" name="Text Box 59"/>
          <p:cNvSpPr txBox="1">
            <a:spLocks noChangeArrowheads="1"/>
          </p:cNvSpPr>
          <p:nvPr/>
        </p:nvSpPr>
        <p:spPr bwMode="auto">
          <a:xfrm>
            <a:off x="1047750" y="47386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76" name="Text Box 60"/>
          <p:cNvSpPr txBox="1">
            <a:spLocks noChangeArrowheads="1"/>
          </p:cNvSpPr>
          <p:nvPr/>
        </p:nvSpPr>
        <p:spPr bwMode="auto">
          <a:xfrm>
            <a:off x="1390650" y="47307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77" name="Text Box 211"/>
          <p:cNvSpPr txBox="1">
            <a:spLocks noChangeArrowheads="1"/>
          </p:cNvSpPr>
          <p:nvPr/>
        </p:nvSpPr>
        <p:spPr bwMode="auto">
          <a:xfrm>
            <a:off x="908050" y="5824538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99"/>
                </a:solidFill>
              </a:rPr>
              <a:t>initially</a:t>
            </a: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2544763" y="4189413"/>
            <a:ext cx="2195512" cy="2293937"/>
            <a:chOff x="1729" y="2639"/>
            <a:chExt cx="1383" cy="1445"/>
          </a:xfrm>
        </p:grpSpPr>
        <p:sp>
          <p:nvSpPr>
            <p:cNvPr id="130203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04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05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243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4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5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6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47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48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249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5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206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235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6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7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8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39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40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207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226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230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1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2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3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234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227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228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2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208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218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19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20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21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22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23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22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2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209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0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1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2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3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4" name="Text Box 212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215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6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7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79" name="Freeform 288"/>
          <p:cNvSpPr>
            <a:spLocks/>
          </p:cNvSpPr>
          <p:nvPr/>
        </p:nvSpPr>
        <p:spPr bwMode="auto">
          <a:xfrm>
            <a:off x="1358900" y="4338638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80" name="Line 289"/>
          <p:cNvSpPr>
            <a:spLocks noChangeShapeType="1"/>
          </p:cNvSpPr>
          <p:nvPr/>
        </p:nvSpPr>
        <p:spPr bwMode="auto">
          <a:xfrm flipV="1">
            <a:off x="720725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2943225" y="439102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2768600" y="4376738"/>
            <a:ext cx="1430338" cy="966787"/>
            <a:chOff x="1870" y="2772"/>
            <a:chExt cx="901" cy="609"/>
          </a:xfrm>
        </p:grpSpPr>
        <p:sp>
          <p:nvSpPr>
            <p:cNvPr id="130197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198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99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200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201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202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grpSp>
        <p:nvGrpSpPr>
          <p:cNvPr id="22" name="Group 299"/>
          <p:cNvGrpSpPr>
            <a:grpSpLocks/>
          </p:cNvGrpSpPr>
          <p:nvPr/>
        </p:nvGrpSpPr>
        <p:grpSpPr bwMode="auto">
          <a:xfrm>
            <a:off x="4814888" y="4197350"/>
            <a:ext cx="2195512" cy="2293938"/>
            <a:chOff x="1729" y="2639"/>
            <a:chExt cx="1383" cy="1445"/>
          </a:xfrm>
        </p:grpSpPr>
        <p:sp>
          <p:nvSpPr>
            <p:cNvPr id="130149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0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151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89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0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1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2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93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94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95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96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152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81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2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3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4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85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86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87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88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153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72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76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7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8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9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180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173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74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5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154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64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5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6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7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68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69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70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1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155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6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7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8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9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0" name="Text Box 34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61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2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3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5219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1280" name="Group 348"/>
          <p:cNvGrpSpPr>
            <a:grpSpLocks/>
          </p:cNvGrpSpPr>
          <p:nvPr/>
        </p:nvGrpSpPr>
        <p:grpSpPr bwMode="auto">
          <a:xfrm>
            <a:off x="5137150" y="4410075"/>
            <a:ext cx="1493838" cy="990600"/>
            <a:chOff x="-186" y="1184"/>
            <a:chExt cx="941" cy="624"/>
          </a:xfrm>
        </p:grpSpPr>
        <p:sp>
          <p:nvSpPr>
            <p:cNvPr id="130143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44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145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146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130147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48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</p:grpSp>
      <p:grpSp>
        <p:nvGrpSpPr>
          <p:cNvPr id="721281" name="Group 349"/>
          <p:cNvGrpSpPr>
            <a:grpSpLocks/>
          </p:cNvGrpSpPr>
          <p:nvPr/>
        </p:nvGrpSpPr>
        <p:grpSpPr bwMode="auto">
          <a:xfrm>
            <a:off x="6967538" y="4195763"/>
            <a:ext cx="2195512" cy="2293937"/>
            <a:chOff x="1729" y="2639"/>
            <a:chExt cx="1383" cy="1445"/>
          </a:xfrm>
        </p:grpSpPr>
        <p:sp>
          <p:nvSpPr>
            <p:cNvPr id="130095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6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097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35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6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7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8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39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40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4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42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098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27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8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9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0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31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32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33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34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099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18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22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3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4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5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126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119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20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1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100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10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1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2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3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14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15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16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17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101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2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3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4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5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6" name="Text Box 39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07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8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9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7366000" y="439737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1291" name="Group 399"/>
          <p:cNvGrpSpPr>
            <a:grpSpLocks/>
          </p:cNvGrpSpPr>
          <p:nvPr/>
        </p:nvGrpSpPr>
        <p:grpSpPr bwMode="auto">
          <a:xfrm>
            <a:off x="7191375" y="4383088"/>
            <a:ext cx="1430338" cy="966787"/>
            <a:chOff x="1870" y="2772"/>
            <a:chExt cx="901" cy="609"/>
          </a:xfrm>
        </p:grpSpPr>
        <p:sp>
          <p:nvSpPr>
            <p:cNvPr id="130089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090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1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2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3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094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3627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2813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1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452438"/>
            <a:ext cx="7772400" cy="528637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Comparison of LS and DV algorithms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95400"/>
            <a:ext cx="40290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message complexity</a:t>
            </a: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000">
                <a:latin typeface="Gill Sans MT" charset="0"/>
              </a:rPr>
              <a:t> with n nodes, E links, O(nE) msgs sent  </a:t>
            </a: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DV:</a:t>
            </a:r>
            <a:r>
              <a:rPr lang="en-US" sz="200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000">
                <a:latin typeface="Gill Sans MT" charset="0"/>
              </a:rPr>
              <a:t>exchange between neighbors only</a:t>
            </a:r>
          </a:p>
          <a:p>
            <a:pPr lvl="1"/>
            <a:r>
              <a:rPr lang="en-US" sz="2000">
                <a:latin typeface="Gill Sans MT" charset="0"/>
              </a:rPr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speed of convergence</a:t>
            </a: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000">
                <a:latin typeface="Gill Sans MT" charset="0"/>
              </a:rPr>
              <a:t> O(n</a:t>
            </a:r>
            <a:r>
              <a:rPr lang="en-US" sz="2000" b="1" baseline="30000">
                <a:latin typeface="Gill Sans MT" charset="0"/>
              </a:rPr>
              <a:t>2</a:t>
            </a:r>
            <a:r>
              <a:rPr lang="en-US" sz="2000">
                <a:latin typeface="Gill Sans MT" charset="0"/>
              </a:rPr>
              <a:t>) algorithm requires O(nE) msgs</a:t>
            </a:r>
          </a:p>
          <a:p>
            <a:pPr lvl="1"/>
            <a:r>
              <a:rPr lang="en-US" sz="2000">
                <a:latin typeface="Gill Sans MT" charset="0"/>
              </a:rPr>
              <a:t>may have oscillations</a:t>
            </a:r>
            <a:endParaRPr lang="en-US" sz="1800">
              <a:latin typeface="Gill Sans MT" charset="0"/>
            </a:endParaRP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DV:</a:t>
            </a:r>
            <a:r>
              <a:rPr lang="en-US" sz="2000">
                <a:latin typeface="Gill Sans MT" charset="0"/>
              </a:rPr>
              <a:t> convergence time varies</a:t>
            </a:r>
          </a:p>
          <a:p>
            <a:pPr lvl="1"/>
            <a:r>
              <a:rPr lang="en-US" sz="2000">
                <a:latin typeface="Gill Sans MT" charset="0"/>
              </a:rPr>
              <a:t>may be routing loops</a:t>
            </a:r>
          </a:p>
          <a:p>
            <a:pPr lvl="1"/>
            <a:r>
              <a:rPr lang="en-US" sz="2000">
                <a:latin typeface="Gill Sans MT" charset="0"/>
              </a:rPr>
              <a:t>count-to-infinity problem</a:t>
            </a:r>
            <a:endParaRPr lang="en-US" sz="1800">
              <a:latin typeface="Gill Sans MT" charset="0"/>
            </a:endParaRPr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328738"/>
            <a:ext cx="40100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robustness:</a:t>
            </a:r>
            <a:r>
              <a:rPr lang="en-US" sz="2400">
                <a:latin typeface="Gill Sans MT" charset="0"/>
              </a:rPr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400">
                <a:latin typeface="Gill Sans MT" charset="0"/>
              </a:rPr>
              <a:t> </a:t>
            </a:r>
          </a:p>
          <a:p>
            <a:pPr lvl="1"/>
            <a:r>
              <a:rPr lang="en-US" sz="2000">
                <a:latin typeface="Gill Sans MT" charset="0"/>
              </a:rPr>
              <a:t>node can advertise incorrect </a:t>
            </a:r>
            <a:r>
              <a:rPr lang="en-US" sz="2000" i="1">
                <a:solidFill>
                  <a:srgbClr val="000099"/>
                </a:solidFill>
                <a:latin typeface="Gill Sans MT" charset="0"/>
              </a:rPr>
              <a:t>link</a:t>
            </a:r>
            <a:r>
              <a:rPr lang="en-US" sz="2000">
                <a:latin typeface="Gill Sans MT" charset="0"/>
              </a:rPr>
              <a:t> cost</a:t>
            </a:r>
          </a:p>
          <a:p>
            <a:pPr lvl="1"/>
            <a:r>
              <a:rPr lang="en-US" sz="2000">
                <a:latin typeface="Gill Sans MT" charset="0"/>
              </a:rPr>
              <a:t>each node computes only its </a:t>
            </a:r>
            <a:r>
              <a:rPr lang="en-US" sz="2000" i="1">
                <a:latin typeface="Gill Sans MT" charset="0"/>
              </a:rPr>
              <a:t>own</a:t>
            </a:r>
            <a:r>
              <a:rPr lang="en-US" sz="2000">
                <a:latin typeface="Gill Sans MT" charset="0"/>
              </a:rPr>
              <a:t> table</a:t>
            </a:r>
          </a:p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DV:</a:t>
            </a:r>
          </a:p>
          <a:p>
            <a:pPr lvl="1"/>
            <a:r>
              <a:rPr lang="en-US" sz="2000">
                <a:latin typeface="Gill Sans MT" charset="0"/>
              </a:rPr>
              <a:t>DV node can advertise incorrect </a:t>
            </a:r>
            <a:r>
              <a:rPr lang="en-US" sz="2000" i="1">
                <a:solidFill>
                  <a:srgbClr val="000099"/>
                </a:solidFill>
                <a:latin typeface="Gill Sans MT" charset="0"/>
              </a:rPr>
              <a:t>path</a:t>
            </a:r>
            <a:r>
              <a:rPr lang="en-US" sz="2000">
                <a:latin typeface="Gill Sans MT" charset="0"/>
              </a:rPr>
              <a:t> cost</a:t>
            </a:r>
          </a:p>
          <a:p>
            <a:pPr lvl="1"/>
            <a:r>
              <a:rPr lang="en-US" sz="2000">
                <a:latin typeface="Gill Sans MT" charset="0"/>
              </a:rPr>
              <a:t>each node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s table used by others </a:t>
            </a:r>
          </a:p>
          <a:p>
            <a:pPr lvl="2"/>
            <a:r>
              <a:rPr lang="en-US" sz="1800">
                <a:latin typeface="Comic Sans MS" charset="0"/>
              </a:rPr>
              <a:t>error propagate thru network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</a:t>
            </a:r>
            <a:r>
              <a:rPr lang="en-US" dirty="0" smtClean="0">
                <a:cs typeface="+mj-cs"/>
              </a:rPr>
              <a:t>etwork</a:t>
            </a:r>
            <a:r>
              <a:rPr lang="en-US" dirty="0">
                <a:cs typeface="+mj-cs"/>
              </a:rPr>
              <a:t>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4" y="2001352"/>
            <a:ext cx="4184626" cy="130857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 smtClean="0">
                <a:solidFill>
                  <a:srgbClr val="000099"/>
                </a:solidFill>
                <a:latin typeface="Gill Sans MT" charset="0"/>
              </a:rPr>
              <a:t>forwarding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move packets from router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input to appropriate router </a:t>
            </a:r>
            <a:r>
              <a:rPr lang="en-US" altLang="ja-JP" sz="2400" dirty="0" smtClean="0">
                <a:latin typeface="Gill Sans MT" charset="0"/>
              </a:rPr>
              <a:t>output</a:t>
            </a:r>
            <a:endParaRPr lang="en-US" altLang="ja-JP" sz="2400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4904354" y="2211504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600" i="1" dirty="0" smtClean="0">
                <a:solidFill>
                  <a:srgbClr val="000090"/>
                </a:solidFill>
                <a:latin typeface="Gill Sans MT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41818" y="3342607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 smtClean="0">
                <a:solidFill>
                  <a:srgbClr val="000099"/>
                </a:solidFill>
                <a:latin typeface="Gill Sans MT" charset="0"/>
              </a:rPr>
              <a:t>control</a:t>
            </a:r>
            <a:r>
              <a:rPr lang="en-US" sz="3600" b="1" i="1" dirty="0" smtClean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3600" i="1" dirty="0" smtClean="0">
                <a:solidFill>
                  <a:srgbClr val="000099"/>
                </a:solidFill>
                <a:latin typeface="Gill Sans MT" charset="0"/>
              </a:rPr>
              <a:t>plane</a:t>
            </a:r>
            <a:endParaRPr lang="en-US" sz="36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449" y="4426071"/>
            <a:ext cx="77251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Two approaches to structuring network control plane: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 smtClean="0">
                <a:latin typeface="Gill Sans MT"/>
                <a:cs typeface="Gill Sans MT"/>
              </a:rPr>
              <a:t>per-router control (traditional)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 smtClean="0">
                <a:latin typeface="Gill Sans MT"/>
                <a:cs typeface="Gill Sans MT"/>
              </a:rPr>
              <a:t>logically centralized control (software defined networking)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1672" y="1480083"/>
            <a:ext cx="5783102" cy="57900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Recall: two network-layer functions:</a:t>
            </a:r>
            <a:endParaRPr lang="en-US" dirty="0"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23952" y="3135187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 smtClean="0">
                <a:solidFill>
                  <a:srgbClr val="000099"/>
                </a:solidFill>
                <a:latin typeface="Gill Sans MT" charset="0"/>
              </a:rPr>
              <a:t>routing:</a:t>
            </a:r>
            <a:r>
              <a:rPr lang="en-US" sz="2400" dirty="0" smtClean="0">
                <a:latin typeface="Gill Sans MT" charset="0"/>
              </a:rPr>
              <a:t> determine route taken by packets from source to destination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2592388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6210926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9505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6133138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3681413" y="6344276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4376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5019675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5741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2714625" y="5988676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57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47456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P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er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-router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28233" y="3016011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Algorithm</a:t>
              </a:r>
              <a:endParaRPr lang="en-US" sz="1400" dirty="0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Individual </a:t>
            </a:r>
            <a:r>
              <a:rPr lang="en-US" sz="2400" dirty="0"/>
              <a:t>routing algorithm </a:t>
            </a:r>
            <a:r>
              <a:rPr lang="en-US" sz="2400" dirty="0" smtClean="0"/>
              <a:t>components </a:t>
            </a:r>
            <a:r>
              <a:rPr lang="en-US" sz="2400" i="1" dirty="0" smtClean="0">
                <a:solidFill>
                  <a:srgbClr val="000090"/>
                </a:solidFill>
              </a:rPr>
              <a:t>in each and every router </a:t>
            </a:r>
            <a:r>
              <a:rPr lang="en-US" sz="2400" dirty="0" smtClean="0"/>
              <a:t>interact with each other in control plane to compute forwarding tables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57338" y="3404226"/>
            <a:ext cx="6375400" cy="1047750"/>
            <a:chOff x="1557338" y="3074988"/>
            <a:chExt cx="6375400" cy="1047750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9356" y="4031984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2282487" y="3212142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3972409" cy="18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 smtClean="0">
                <a:latin typeface="Gill Sans MT" charset="0"/>
              </a:rPr>
              <a:t>Routing</a:t>
            </a:r>
            <a:r>
              <a:rPr lang="en-US" altLang="ja-JP" sz="4000" dirty="0" smtClean="0">
                <a:latin typeface="Gill Sans MT" charset="0"/>
              </a:rPr>
              <a:t> protocols</a:t>
            </a:r>
            <a:endParaRPr lang="en-US" dirty="0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2261" y="1363819"/>
            <a:ext cx="7353300" cy="427460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 smtClean="0">
                <a:solidFill>
                  <a:srgbClr val="CC0000"/>
                </a:solidFill>
                <a:cs typeface="+mn-cs"/>
              </a:rPr>
              <a:t>Routing </a:t>
            </a:r>
            <a:r>
              <a:rPr lang="en-US" sz="3200" i="1" dirty="0">
                <a:solidFill>
                  <a:srgbClr val="CC0000"/>
                </a:solidFill>
                <a:cs typeface="+mn-cs"/>
              </a:rPr>
              <a:t>p</a:t>
            </a:r>
            <a:r>
              <a:rPr lang="en-US" sz="3200" i="1" dirty="0" smtClean="0">
                <a:solidFill>
                  <a:srgbClr val="CC0000"/>
                </a:solidFill>
                <a:cs typeface="+mn-cs"/>
              </a:rPr>
              <a:t>rotocol goal:</a:t>
            </a:r>
            <a:r>
              <a:rPr lang="en-US" sz="3200" dirty="0"/>
              <a:t> </a:t>
            </a:r>
            <a:r>
              <a:rPr lang="en-US" dirty="0"/>
              <a:t>determine </a:t>
            </a:r>
            <a:r>
              <a:rPr lang="en-US" dirty="0" smtClean="0"/>
              <a:t>“good” paths </a:t>
            </a:r>
            <a:r>
              <a:rPr lang="en-US" dirty="0"/>
              <a:t>(equivalently, routes), from </a:t>
            </a:r>
            <a:r>
              <a:rPr lang="en-US" dirty="0" smtClean="0"/>
              <a:t>sending hosts </a:t>
            </a:r>
            <a:r>
              <a:rPr lang="en-US" dirty="0"/>
              <a:t>to </a:t>
            </a:r>
            <a:r>
              <a:rPr lang="en-US" dirty="0" smtClean="0"/>
              <a:t>receiving host, </a:t>
            </a:r>
            <a:r>
              <a:rPr lang="en-US" dirty="0"/>
              <a:t>through </a:t>
            </a:r>
            <a:r>
              <a:rPr lang="en-US" dirty="0" smtClean="0"/>
              <a:t>network of routers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cs typeface="+mn-cs"/>
              </a:rPr>
              <a:t>path: sequence of routers packets will traverse in going from given initial source host to given final destination host</a:t>
            </a:r>
            <a:endParaRPr lang="en-US" dirty="0"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cs typeface="+mn-cs"/>
              </a:rPr>
              <a:t>“good”: least “cost”, “fastest”, “least congested”</a:t>
            </a:r>
            <a:endParaRPr lang="en-US" sz="2400" dirty="0" smtClean="0"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cs typeface="+mn-cs"/>
              </a:rPr>
              <a:t>routing: a “top-10” networking challenge!</a:t>
            </a:r>
            <a:endParaRPr lang="en-US" sz="3200" dirty="0">
              <a:cs typeface="+mn-cs"/>
            </a:endParaRPr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4"/>
            <a:ext cx="6924508" cy="21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6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1208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4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7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81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090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8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0882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090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6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0883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090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4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0884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090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2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0885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089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0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0886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089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8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0887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8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9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0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1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2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3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94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0895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6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0837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graph: G = (N,E)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N = set of routers = { u, v, w, x, y, z }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Graph abstraction of the network</a:t>
            </a:r>
            <a:endParaRPr lang="en-US" sz="4000" dirty="0">
              <a:cs typeface="+mj-cs"/>
            </a:endParaRPr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abstraction: costs</a:t>
            </a:r>
          </a:p>
        </p:txBody>
      </p:sp>
      <p:grpSp>
        <p:nvGrpSpPr>
          <p:cNvPr id="121861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1218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9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193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19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193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19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19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19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19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191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1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192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2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1862" name="Text Box 73"/>
          <p:cNvSpPr txBox="1">
            <a:spLocks noChangeArrowheads="1"/>
          </p:cNvSpPr>
          <p:nvPr/>
        </p:nvSpPr>
        <p:spPr bwMode="auto">
          <a:xfrm>
            <a:off x="5265738" y="1689100"/>
            <a:ext cx="30527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c(x,x</a:t>
            </a:r>
            <a:r>
              <a:rPr lang="ja-JP" altLang="en-US" sz="1800"/>
              <a:t>’</a:t>
            </a:r>
            <a:r>
              <a:rPr lang="en-US" altLang="ja-JP" sz="1800"/>
              <a:t>) = cost of link (x,x</a:t>
            </a:r>
            <a:r>
              <a:rPr lang="ja-JP" altLang="en-US" sz="1800"/>
              <a:t>’</a:t>
            </a:r>
            <a:r>
              <a:rPr lang="en-US" altLang="ja-JP" sz="1800"/>
              <a:t>)</a:t>
            </a:r>
          </a:p>
          <a:p>
            <a:r>
              <a:rPr lang="en-US" sz="1800"/>
              <a:t>      e.g., c(w,z) = 5</a:t>
            </a:r>
          </a:p>
          <a:p>
            <a:endParaRPr lang="en-US" sz="1800"/>
          </a:p>
          <a:p>
            <a:r>
              <a:rPr lang="en-US" sz="1800">
                <a:latin typeface="Gill Sans MT" charset="0"/>
              </a:rPr>
              <a:t>cost could always be 1, or </a:t>
            </a:r>
          </a:p>
          <a:p>
            <a:r>
              <a:rPr lang="en-US" sz="1800">
                <a:latin typeface="Gill Sans MT" charset="0"/>
              </a:rPr>
              <a:t>inversely related to bandwidth,</a:t>
            </a:r>
          </a:p>
          <a:p>
            <a:r>
              <a:rPr lang="en-US" sz="1800">
                <a:latin typeface="Gill Sans MT" charset="0"/>
              </a:rPr>
              <a:t>or inversely related to </a:t>
            </a:r>
          </a:p>
          <a:p>
            <a:r>
              <a:rPr lang="en-US" sz="1800">
                <a:latin typeface="Gill Sans MT" charset="0"/>
              </a:rPr>
              <a:t>congestion</a:t>
            </a:r>
          </a:p>
        </p:txBody>
      </p:sp>
      <p:sp>
        <p:nvSpPr>
          <p:cNvPr id="121863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cost of path (x</a:t>
            </a:r>
            <a:r>
              <a:rPr lang="en-US" sz="1800" baseline="-25000"/>
              <a:t>1</a:t>
            </a:r>
            <a:r>
              <a:rPr lang="en-US" sz="1800"/>
              <a:t>, x</a:t>
            </a:r>
            <a:r>
              <a:rPr lang="en-US" sz="1800" baseline="-25000"/>
              <a:t>2</a:t>
            </a:r>
            <a:r>
              <a:rPr lang="en-US" sz="1800"/>
              <a:t>, x</a:t>
            </a:r>
            <a:r>
              <a:rPr lang="en-US" sz="1800" baseline="-25000"/>
              <a:t>3</a:t>
            </a:r>
            <a:r>
              <a:rPr lang="en-US" sz="1800"/>
              <a:t>,…, x</a:t>
            </a:r>
            <a:r>
              <a:rPr lang="en-US" sz="1800" baseline="-25000"/>
              <a:t>p</a:t>
            </a:r>
            <a:r>
              <a:rPr lang="en-US" sz="1800"/>
              <a:t>) = c(x</a:t>
            </a:r>
            <a:r>
              <a:rPr lang="en-US" sz="1800" baseline="-25000"/>
              <a:t>1</a:t>
            </a:r>
            <a:r>
              <a:rPr lang="en-US" sz="1800"/>
              <a:t>,x</a:t>
            </a:r>
            <a:r>
              <a:rPr lang="en-US" sz="1800" baseline="-25000"/>
              <a:t>2</a:t>
            </a:r>
            <a:r>
              <a:rPr lang="en-US" sz="1800"/>
              <a:t>) + c(x</a:t>
            </a:r>
            <a:r>
              <a:rPr lang="en-US" sz="1800" baseline="-25000"/>
              <a:t>2</a:t>
            </a:r>
            <a:r>
              <a:rPr lang="en-US" sz="1800"/>
              <a:t>,x</a:t>
            </a:r>
            <a:r>
              <a:rPr lang="en-US" sz="1800" baseline="-25000"/>
              <a:t>3</a:t>
            </a:r>
            <a:r>
              <a:rPr lang="en-US" sz="1800"/>
              <a:t>) + … + c(x</a:t>
            </a:r>
            <a:r>
              <a:rPr lang="en-US" sz="1800" baseline="-25000"/>
              <a:t>p-1</a:t>
            </a:r>
            <a:r>
              <a:rPr lang="en-US" sz="1800"/>
              <a:t>,x</a:t>
            </a:r>
            <a:r>
              <a:rPr lang="en-US" sz="1800" baseline="-25000"/>
              <a:t>p</a:t>
            </a:r>
            <a:r>
              <a:rPr lang="en-US" sz="1800"/>
              <a:t>)  </a:t>
            </a:r>
          </a:p>
        </p:txBody>
      </p:sp>
      <p:sp>
        <p:nvSpPr>
          <p:cNvPr id="121864" name="Text Box 75"/>
          <p:cNvSpPr txBox="1">
            <a:spLocks noChangeArrowheads="1"/>
          </p:cNvSpPr>
          <p:nvPr/>
        </p:nvSpPr>
        <p:spPr bwMode="auto">
          <a:xfrm>
            <a:off x="792163" y="4981575"/>
            <a:ext cx="7569200" cy="97472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key question:</a:t>
            </a:r>
            <a:r>
              <a:rPr lang="en-US">
                <a:latin typeface="Gill Sans MT" charset="0"/>
              </a:rPr>
              <a:t> what is the least-cost path between u and z ?</a:t>
            </a:r>
          </a:p>
          <a:p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routing algorithm:</a:t>
            </a:r>
            <a:r>
              <a:rPr lang="en-US">
                <a:latin typeface="Gill Sans MT" charset="0"/>
              </a:rPr>
              <a:t> algorithm that finds that least cost path</a:t>
            </a: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0168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Routing algorithm classification</a:t>
            </a:r>
            <a:endParaRPr lang="en-US">
              <a:latin typeface="Gill Sans MT" charset="0"/>
            </a:endParaRP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371600"/>
            <a:ext cx="75676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global:</a:t>
            </a:r>
          </a:p>
          <a:p>
            <a:r>
              <a:rPr lang="en-US" sz="2400" dirty="0">
                <a:latin typeface="Gill Sans MT" charset="0"/>
              </a:rPr>
              <a:t>all routers have complete topology, link cost info</a:t>
            </a:r>
          </a:p>
          <a:p>
            <a:r>
              <a:rPr lang="ja-JP" altLang="en-US" sz="2400" dirty="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Gill Sans MT" charset="0"/>
              </a:rPr>
              <a:t>link state</a:t>
            </a:r>
            <a:r>
              <a:rPr lang="ja-JP" altLang="en-US" sz="2400" dirty="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altLang="ja-JP" sz="2400" dirty="0" smtClean="0">
                <a:solidFill>
                  <a:srgbClr val="000099"/>
                </a:solidFill>
                <a:latin typeface="Gill Sans MT" charset="0"/>
              </a:rPr>
              <a:t>algorithms</a:t>
            </a:r>
          </a:p>
          <a:p>
            <a:endParaRPr lang="en-US" altLang="ja-JP" sz="2400" dirty="0">
              <a:solidFill>
                <a:srgbClr val="000099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decentralized: </a:t>
            </a:r>
          </a:p>
          <a:p>
            <a:r>
              <a:rPr lang="en-US" sz="2400" dirty="0">
                <a:latin typeface="Gill Sans MT" charset="0"/>
              </a:rPr>
              <a:t>router knows physically-connected neighbors, link costs to neighbors</a:t>
            </a:r>
          </a:p>
          <a:p>
            <a:r>
              <a:rPr lang="en-US" sz="2400" dirty="0">
                <a:latin typeface="Gill Sans MT" charset="0"/>
              </a:rPr>
              <a:t>iterative process of computation, exchange of info with neighbors</a:t>
            </a:r>
          </a:p>
          <a:p>
            <a:r>
              <a:rPr lang="ja-JP" altLang="en-US" sz="2400" dirty="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Gill Sans MT" charset="0"/>
              </a:rPr>
              <a:t>distance vector</a:t>
            </a:r>
            <a:r>
              <a:rPr lang="ja-JP" altLang="en-US" sz="2400" dirty="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Gill Sans MT" charset="0"/>
              </a:rPr>
              <a:t> algorithms</a:t>
            </a:r>
            <a:endParaRPr lang="en-US" sz="24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21665</TotalTime>
  <Words>2574</Words>
  <Application>Microsoft Macintosh PowerPoint</Application>
  <PresentationFormat>On-screen Show (4:3)</PresentationFormat>
  <Paragraphs>725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Comic Sans MS</vt:lpstr>
      <vt:lpstr>Gill Sans MT</vt:lpstr>
      <vt:lpstr>MS Mincho</vt:lpstr>
      <vt:lpstr>ＭＳ Ｐゴシック</vt:lpstr>
      <vt:lpstr>Tahoma</vt:lpstr>
      <vt:lpstr>Times New Roman</vt:lpstr>
      <vt:lpstr>Wingdings</vt:lpstr>
      <vt:lpstr>Arial</vt:lpstr>
      <vt:lpstr>Default Design</vt:lpstr>
      <vt:lpstr>PowerPoint Presentation</vt:lpstr>
      <vt:lpstr>PowerPoint Presentation</vt:lpstr>
      <vt:lpstr>Network-layer functions</vt:lpstr>
      <vt:lpstr>PowerPoint Presentation</vt:lpstr>
      <vt:lpstr>PowerPoint Presentation</vt:lpstr>
      <vt:lpstr>Routing protocols</vt:lpstr>
      <vt:lpstr>Graph abstraction of the network</vt:lpstr>
      <vt:lpstr>Graph abstraction: costs</vt:lpstr>
      <vt:lpstr>Routing algorithm classification</vt:lpstr>
      <vt:lpstr>PowerPoint Presentation</vt:lpstr>
      <vt:lpstr>Basic Idea – High Level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PowerPoint Presentation</vt:lpstr>
      <vt:lpstr>PowerPoint Presentation</vt:lpstr>
      <vt:lpstr>Distance vector: link cost changes</vt:lpstr>
      <vt:lpstr>Distance vector: link cost changes</vt:lpstr>
      <vt:lpstr>PowerPoint Presentation</vt:lpstr>
      <vt:lpstr>A link-state routing algorithm</vt:lpstr>
      <vt:lpstr>Dijsktra’s algorithm</vt:lpstr>
      <vt:lpstr>PowerPoint Presentation</vt:lpstr>
      <vt:lpstr>Dijkstra’s algorithm: another example</vt:lpstr>
      <vt:lpstr>Dijkstra’s algorithm: example (2) </vt:lpstr>
      <vt:lpstr>Dijkstra’s algorithm, discussion</vt:lpstr>
      <vt:lpstr>Comparison of LS and DV algorithms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Susan Thomson</cp:lastModifiedBy>
  <cp:revision>500</cp:revision>
  <dcterms:created xsi:type="dcterms:W3CDTF">1999-10-08T19:08:27Z</dcterms:created>
  <dcterms:modified xsi:type="dcterms:W3CDTF">2017-03-23T14:16:41Z</dcterms:modified>
</cp:coreProperties>
</file>