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78" r:id="rId2"/>
    <p:sldId id="780" r:id="rId3"/>
    <p:sldId id="821" r:id="rId4"/>
    <p:sldId id="822" r:id="rId5"/>
    <p:sldId id="900" r:id="rId6"/>
    <p:sldId id="898" r:id="rId7"/>
    <p:sldId id="903" r:id="rId8"/>
    <p:sldId id="845" r:id="rId9"/>
    <p:sldId id="817" r:id="rId10"/>
    <p:sldId id="818" r:id="rId11"/>
    <p:sldId id="819" r:id="rId12"/>
    <p:sldId id="820" r:id="rId13"/>
    <p:sldId id="810" r:id="rId14"/>
    <p:sldId id="902" r:id="rId15"/>
    <p:sldId id="826" r:id="rId16"/>
    <p:sldId id="846" r:id="rId17"/>
    <p:sldId id="905" r:id="rId18"/>
    <p:sldId id="904" r:id="rId19"/>
    <p:sldId id="906" r:id="rId20"/>
    <p:sldId id="827" r:id="rId21"/>
    <p:sldId id="848" r:id="rId22"/>
    <p:sldId id="829" r:id="rId23"/>
    <p:sldId id="850" r:id="rId24"/>
    <p:sldId id="855" r:id="rId25"/>
    <p:sldId id="831" r:id="rId26"/>
    <p:sldId id="901" r:id="rId27"/>
    <p:sldId id="851" r:id="rId28"/>
    <p:sldId id="852" r:id="rId29"/>
    <p:sldId id="853" r:id="rId30"/>
    <p:sldId id="854" r:id="rId31"/>
    <p:sldId id="844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5"/>
    <p:restoredTop sz="93237"/>
  </p:normalViewPr>
  <p:slideViewPr>
    <p:cSldViewPr snapToGrid="0">
      <p:cViewPr>
        <p:scale>
          <a:sx n="100" d="100"/>
          <a:sy n="100" d="100"/>
        </p:scale>
        <p:origin x="528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</a:t>
            </a:r>
            <a:r>
              <a:rPr lang="en-US" sz="2800" i="1">
                <a:solidFill>
                  <a:srgbClr val="008000"/>
                </a:solidFill>
                <a:cs typeface="Arial" charset="0"/>
              </a:rPr>
              <a:t>Down </a:t>
            </a:r>
            <a:r>
              <a:rPr lang="en-US" sz="2800" i="1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5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Control Plane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80988" y="2595344"/>
            <a:ext cx="5378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  <a:cs typeface="Arial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Gill Sans MT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Arial" charset="0"/>
              </a:rPr>
              <a:t>These slides have been adapted from the Pearson slides. S. </a:t>
            </a:r>
            <a:r>
              <a:rPr lang="en-US" altLang="en-US" sz="1800" smtClean="0">
                <a:latin typeface="Arial" charset="0"/>
              </a:rPr>
              <a:t>Thomson 03/2017</a:t>
            </a:r>
            <a:r>
              <a:rPr lang="en-US" altLang="en-US" sz="1800" dirty="0" smtClean="0">
                <a:latin typeface="Arial" charset="0"/>
              </a:rPr>
              <a:t>.</a:t>
            </a:r>
            <a:endParaRPr lang="en-US" alt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5343"/>
            <a:ext cx="5308773" cy="2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Gill Sans MT" charset="0"/>
              </a:rPr>
              <a:t>OSPF </a:t>
            </a:r>
            <a:r>
              <a:rPr lang="ja-JP" altLang="en-US" sz="3600" dirty="0">
                <a:latin typeface="Gill Sans MT" charset="0"/>
              </a:rPr>
              <a:t>“</a:t>
            </a:r>
            <a:r>
              <a:rPr lang="en-US" altLang="ja-JP" sz="3600" dirty="0">
                <a:latin typeface="Gill Sans MT" charset="0"/>
              </a:rPr>
              <a:t>advanced</a:t>
            </a:r>
            <a:r>
              <a:rPr lang="ja-JP" altLang="en-US" sz="3600" dirty="0">
                <a:latin typeface="Gill Sans MT" charset="0"/>
              </a:rPr>
              <a:t>”</a:t>
            </a:r>
            <a:r>
              <a:rPr lang="en-US" altLang="ja-JP" sz="3600" dirty="0">
                <a:latin typeface="Gill Sans MT" charset="0"/>
              </a:rPr>
              <a:t> </a:t>
            </a:r>
            <a:r>
              <a:rPr lang="en-US" altLang="ja-JP" sz="3600" dirty="0" smtClean="0">
                <a:latin typeface="Gill Sans MT" charset="0"/>
              </a:rPr>
              <a:t>features</a:t>
            </a:r>
            <a:endParaRPr lang="en-US" dirty="0">
              <a:latin typeface="Gill Sans MT" charset="0"/>
            </a:endParaRP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85888"/>
            <a:ext cx="8229600" cy="4876800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security:</a:t>
            </a:r>
            <a:r>
              <a:rPr lang="en-US" dirty="0">
                <a:latin typeface="Gill Sans MT" charset="0"/>
              </a:rPr>
              <a:t> all OSPF messages authenticated (to prevent malicious intrusion) </a:t>
            </a:r>
          </a:p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multiple </a:t>
            </a:r>
            <a:r>
              <a:rPr lang="en-US" dirty="0">
                <a:latin typeface="Gill Sans MT" charset="0"/>
              </a:rPr>
              <a:t>same-cost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paths</a:t>
            </a:r>
            <a:r>
              <a:rPr lang="en-US" dirty="0">
                <a:latin typeface="Gill Sans MT" charset="0"/>
              </a:rPr>
              <a:t> allowed (only one path in RIP)</a:t>
            </a:r>
          </a:p>
          <a:p>
            <a:r>
              <a:rPr lang="en-US" dirty="0">
                <a:latin typeface="Gill Sans MT" charset="0"/>
              </a:rPr>
              <a:t>for each link, multiple cost metrics for different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TOS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(e.g., satellite link cost set </a:t>
            </a:r>
            <a:r>
              <a:rPr lang="en-US" altLang="ja-JP" dirty="0" smtClean="0">
                <a:latin typeface="Gill Sans MT" charset="0"/>
              </a:rPr>
              <a:t>low </a:t>
            </a:r>
            <a:r>
              <a:rPr lang="en-US" altLang="ja-JP" dirty="0">
                <a:latin typeface="Gill Sans MT" charset="0"/>
              </a:rPr>
              <a:t>for best effort </a:t>
            </a:r>
            <a:r>
              <a:rPr lang="en-US" altLang="ja-JP" dirty="0" err="1">
                <a:latin typeface="Gill Sans MT" charset="0"/>
              </a:rPr>
              <a:t>ToS</a:t>
            </a:r>
            <a:r>
              <a:rPr lang="en-US" altLang="ja-JP" dirty="0">
                <a:latin typeface="Gill Sans MT" charset="0"/>
              </a:rPr>
              <a:t>; high for </a:t>
            </a:r>
            <a:r>
              <a:rPr lang="en-US" altLang="ja-JP" dirty="0" smtClean="0">
                <a:latin typeface="Gill Sans MT" charset="0"/>
              </a:rPr>
              <a:t>real-time </a:t>
            </a:r>
            <a:r>
              <a:rPr lang="en-US" altLang="ja-JP" dirty="0" err="1">
                <a:latin typeface="Gill Sans MT" charset="0"/>
              </a:rPr>
              <a:t>ToS</a:t>
            </a:r>
            <a:r>
              <a:rPr lang="en-US" altLang="ja-JP" dirty="0">
                <a:latin typeface="Gill Sans MT" charset="0"/>
              </a:rPr>
              <a:t>)</a:t>
            </a:r>
          </a:p>
          <a:p>
            <a:r>
              <a:rPr lang="en-US" dirty="0">
                <a:latin typeface="Gill Sans MT" charset="0"/>
              </a:rPr>
              <a:t>integrated </a:t>
            </a:r>
            <a:r>
              <a:rPr lang="en-US" dirty="0" err="1">
                <a:latin typeface="Gill Sans MT" charset="0"/>
              </a:rPr>
              <a:t>uni</a:t>
            </a:r>
            <a:r>
              <a:rPr lang="en-US" dirty="0">
                <a:latin typeface="Gill Sans MT" charset="0"/>
              </a:rPr>
              <a:t>- and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multi-cast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support: </a:t>
            </a:r>
          </a:p>
          <a:p>
            <a:pPr lvl="1"/>
            <a:r>
              <a:rPr lang="en-US" sz="2800" dirty="0">
                <a:latin typeface="Gill Sans MT" charset="0"/>
              </a:rPr>
              <a:t>Multicast OSPF (MOSPF) uses same topology data base as OSPF</a:t>
            </a:r>
          </a:p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hierarchical</a:t>
            </a:r>
            <a:r>
              <a:rPr lang="en-US" dirty="0">
                <a:latin typeface="Gill Sans MT" charset="0"/>
              </a:rPr>
              <a:t> OSPF in large domains.</a:t>
            </a: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7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Hierarchical OSPF</a:t>
            </a:r>
            <a:endParaRPr lang="en-US">
              <a:latin typeface="Gill Sans MT" charset="0"/>
            </a:endParaRPr>
          </a:p>
        </p:txBody>
      </p:sp>
      <p:sp>
        <p:nvSpPr>
          <p:cNvPr id="159749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0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1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2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2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3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4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5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6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7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8" name="Text Box 23"/>
          <p:cNvSpPr txBox="1">
            <a:spLocks noChangeArrowheads="1"/>
          </p:cNvSpPr>
          <p:nvPr/>
        </p:nvSpPr>
        <p:spPr bwMode="auto">
          <a:xfrm>
            <a:off x="5092700" y="129381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boundary router</a:t>
            </a:r>
          </a:p>
        </p:txBody>
      </p:sp>
      <p:sp>
        <p:nvSpPr>
          <p:cNvPr id="159769" name="Text Box 24"/>
          <p:cNvSpPr txBox="1">
            <a:spLocks noChangeArrowheads="1"/>
          </p:cNvSpPr>
          <p:nvPr/>
        </p:nvSpPr>
        <p:spPr bwMode="auto">
          <a:xfrm>
            <a:off x="6616700" y="1714500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backbone router</a:t>
            </a:r>
          </a:p>
        </p:txBody>
      </p:sp>
      <p:sp>
        <p:nvSpPr>
          <p:cNvPr id="159770" name="Text Box 25"/>
          <p:cNvSpPr txBox="1">
            <a:spLocks noChangeArrowheads="1"/>
          </p:cNvSpPr>
          <p:nvPr/>
        </p:nvSpPr>
        <p:spPr bwMode="auto">
          <a:xfrm>
            <a:off x="936625" y="53578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1</a:t>
            </a:r>
          </a:p>
        </p:txBody>
      </p:sp>
      <p:sp>
        <p:nvSpPr>
          <p:cNvPr id="159771" name="Text Box 26"/>
          <p:cNvSpPr txBox="1">
            <a:spLocks noChangeArrowheads="1"/>
          </p:cNvSpPr>
          <p:nvPr/>
        </p:nvSpPr>
        <p:spPr bwMode="auto">
          <a:xfrm>
            <a:off x="4502150" y="573405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2</a:t>
            </a:r>
          </a:p>
        </p:txBody>
      </p:sp>
      <p:sp>
        <p:nvSpPr>
          <p:cNvPr id="159772" name="Text Box 27"/>
          <p:cNvSpPr txBox="1">
            <a:spLocks noChangeArrowheads="1"/>
          </p:cNvSpPr>
          <p:nvPr/>
        </p:nvSpPr>
        <p:spPr bwMode="auto">
          <a:xfrm>
            <a:off x="7586663" y="41132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3</a:t>
            </a:r>
          </a:p>
        </p:txBody>
      </p:sp>
      <p:sp>
        <p:nvSpPr>
          <p:cNvPr id="159773" name="Text Box 28"/>
          <p:cNvSpPr txBox="1">
            <a:spLocks noChangeArrowheads="1"/>
          </p:cNvSpPr>
          <p:nvPr/>
        </p:nvSpPr>
        <p:spPr bwMode="auto">
          <a:xfrm>
            <a:off x="4394200" y="241141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backbone</a:t>
            </a:r>
          </a:p>
        </p:txBody>
      </p:sp>
      <p:sp>
        <p:nvSpPr>
          <p:cNvPr id="159774" name="Text Box 29"/>
          <p:cNvSpPr txBox="1">
            <a:spLocks noChangeArrowheads="1"/>
          </p:cNvSpPr>
          <p:nvPr/>
        </p:nvSpPr>
        <p:spPr bwMode="auto">
          <a:xfrm>
            <a:off x="3219450" y="2822575"/>
            <a:ext cx="8953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routers</a:t>
            </a:r>
          </a:p>
        </p:txBody>
      </p:sp>
      <p:sp>
        <p:nvSpPr>
          <p:cNvPr id="159775" name="Text Box 30"/>
          <p:cNvSpPr txBox="1">
            <a:spLocks noChangeArrowheads="1"/>
          </p:cNvSpPr>
          <p:nvPr/>
        </p:nvSpPr>
        <p:spPr bwMode="auto">
          <a:xfrm>
            <a:off x="5969000" y="5048250"/>
            <a:ext cx="933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159776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7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8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9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0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1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2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9783" name="Group 249"/>
          <p:cNvGrpSpPr>
            <a:grpSpLocks/>
          </p:cNvGrpSpPr>
          <p:nvPr/>
        </p:nvGrpSpPr>
        <p:grpSpPr bwMode="auto">
          <a:xfrm>
            <a:off x="5902325" y="2276475"/>
            <a:ext cx="644525" cy="282575"/>
            <a:chOff x="4396" y="1245"/>
            <a:chExt cx="672" cy="248"/>
          </a:xfrm>
        </p:grpSpPr>
        <p:sp>
          <p:nvSpPr>
            <p:cNvPr id="1599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14" name="Group 25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17" name="Freeform 2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8" name="Freeform 2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15" name="Line 25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16" name="Line 25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4" name="Group 258"/>
          <p:cNvGrpSpPr>
            <a:grpSpLocks/>
          </p:cNvGrpSpPr>
          <p:nvPr/>
        </p:nvGrpSpPr>
        <p:grpSpPr bwMode="auto">
          <a:xfrm>
            <a:off x="6824663" y="3119438"/>
            <a:ext cx="644525" cy="282575"/>
            <a:chOff x="4396" y="1245"/>
            <a:chExt cx="672" cy="248"/>
          </a:xfrm>
        </p:grpSpPr>
        <p:sp>
          <p:nvSpPr>
            <p:cNvPr id="1599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06" name="Group 26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9" name="Freeform 2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0" name="Freeform 2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07" name="Line 26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8" name="Line 26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5" name="Group 267"/>
          <p:cNvGrpSpPr>
            <a:grpSpLocks/>
          </p:cNvGrpSpPr>
          <p:nvPr/>
        </p:nvGrpSpPr>
        <p:grpSpPr bwMode="auto">
          <a:xfrm>
            <a:off x="6608763" y="3952875"/>
            <a:ext cx="644525" cy="282575"/>
            <a:chOff x="4396" y="1245"/>
            <a:chExt cx="672" cy="248"/>
          </a:xfrm>
        </p:grpSpPr>
        <p:sp>
          <p:nvSpPr>
            <p:cNvPr id="1598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8" name="Group 27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1" name="Freeform 2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02" name="Freeform 2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9" name="Line 27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0" name="Line 27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6" name="Group 276"/>
          <p:cNvGrpSpPr>
            <a:grpSpLocks/>
          </p:cNvGrpSpPr>
          <p:nvPr/>
        </p:nvGrpSpPr>
        <p:grpSpPr bwMode="auto">
          <a:xfrm>
            <a:off x="7418388" y="4797425"/>
            <a:ext cx="644525" cy="282575"/>
            <a:chOff x="4396" y="1245"/>
            <a:chExt cx="672" cy="248"/>
          </a:xfrm>
        </p:grpSpPr>
        <p:sp>
          <p:nvSpPr>
            <p:cNvPr id="1598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0" name="Group 28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93" name="Freeform 2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94" name="Freeform 2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1" name="Line 28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92" name="Line 28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7" name="Group 285"/>
          <p:cNvGrpSpPr>
            <a:grpSpLocks/>
          </p:cNvGrpSpPr>
          <p:nvPr/>
        </p:nvGrpSpPr>
        <p:grpSpPr bwMode="auto">
          <a:xfrm>
            <a:off x="4548188" y="1871663"/>
            <a:ext cx="644525" cy="282575"/>
            <a:chOff x="4396" y="1245"/>
            <a:chExt cx="672" cy="248"/>
          </a:xfrm>
        </p:grpSpPr>
        <p:sp>
          <p:nvSpPr>
            <p:cNvPr id="1598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82" name="Group 28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85" name="Freeform 2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6" name="Freeform 2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3" name="Line 29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84" name="Line 29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8" name="Group 294"/>
          <p:cNvGrpSpPr>
            <a:grpSpLocks/>
          </p:cNvGrpSpPr>
          <p:nvPr/>
        </p:nvGrpSpPr>
        <p:grpSpPr bwMode="auto">
          <a:xfrm>
            <a:off x="4567238" y="3273425"/>
            <a:ext cx="644525" cy="282575"/>
            <a:chOff x="4396" y="1245"/>
            <a:chExt cx="672" cy="248"/>
          </a:xfrm>
        </p:grpSpPr>
        <p:sp>
          <p:nvSpPr>
            <p:cNvPr id="1598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74" name="Group 29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77" name="Freeform 29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8" name="Freeform 30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75" name="Line 301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76" name="Line 30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9" name="Group 303"/>
          <p:cNvGrpSpPr>
            <a:grpSpLocks/>
          </p:cNvGrpSpPr>
          <p:nvPr/>
        </p:nvGrpSpPr>
        <p:grpSpPr bwMode="auto">
          <a:xfrm>
            <a:off x="3314700" y="2276475"/>
            <a:ext cx="644525" cy="282575"/>
            <a:chOff x="4396" y="1245"/>
            <a:chExt cx="672" cy="248"/>
          </a:xfrm>
        </p:grpSpPr>
        <p:sp>
          <p:nvSpPr>
            <p:cNvPr id="1598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66" name="Group 30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9" name="Freeform 3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0" name="Freeform 3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67" name="Line 310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8" name="Line 31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0" name="Group 312"/>
          <p:cNvGrpSpPr>
            <a:grpSpLocks/>
          </p:cNvGrpSpPr>
          <p:nvPr/>
        </p:nvGrpSpPr>
        <p:grpSpPr bwMode="auto">
          <a:xfrm>
            <a:off x="2330450" y="3063875"/>
            <a:ext cx="644525" cy="282575"/>
            <a:chOff x="4396" y="1245"/>
            <a:chExt cx="672" cy="248"/>
          </a:xfrm>
        </p:grpSpPr>
        <p:sp>
          <p:nvSpPr>
            <p:cNvPr id="1598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8" name="Group 3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1" name="Freeform 3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62" name="Freeform 3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9" name="Line 319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0" name="Line 3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1" name="Group 321"/>
          <p:cNvGrpSpPr>
            <a:grpSpLocks/>
          </p:cNvGrpSpPr>
          <p:nvPr/>
        </p:nvGrpSpPr>
        <p:grpSpPr bwMode="auto">
          <a:xfrm>
            <a:off x="1781175" y="3841750"/>
            <a:ext cx="644525" cy="282575"/>
            <a:chOff x="4396" y="1245"/>
            <a:chExt cx="672" cy="248"/>
          </a:xfrm>
        </p:grpSpPr>
        <p:sp>
          <p:nvSpPr>
            <p:cNvPr id="1598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0" name="Group 3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5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1" name="Line 328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2" name="Line 3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2" name="Group 330"/>
          <p:cNvGrpSpPr>
            <a:grpSpLocks/>
          </p:cNvGrpSpPr>
          <p:nvPr/>
        </p:nvGrpSpPr>
        <p:grpSpPr bwMode="auto">
          <a:xfrm>
            <a:off x="2368550" y="4362450"/>
            <a:ext cx="644525" cy="282575"/>
            <a:chOff x="4396" y="1245"/>
            <a:chExt cx="672" cy="248"/>
          </a:xfrm>
        </p:grpSpPr>
        <p:sp>
          <p:nvSpPr>
            <p:cNvPr id="1598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42" name="Group 3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45" name="Freeform 3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6" name="Freeform 3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43" name="Line 337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4" name="Line 3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3" name="Group 339"/>
          <p:cNvGrpSpPr>
            <a:grpSpLocks/>
          </p:cNvGrpSpPr>
          <p:nvPr/>
        </p:nvGrpSpPr>
        <p:grpSpPr bwMode="auto">
          <a:xfrm>
            <a:off x="2019300" y="5095875"/>
            <a:ext cx="644525" cy="282575"/>
            <a:chOff x="4396" y="1245"/>
            <a:chExt cx="672" cy="248"/>
          </a:xfrm>
        </p:grpSpPr>
        <p:sp>
          <p:nvSpPr>
            <p:cNvPr id="1598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34" name="Group 34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37" name="Freeform 3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8" name="Freeform 3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35" name="Line 34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36" name="Line 34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4" name="Group 348"/>
          <p:cNvGrpSpPr>
            <a:grpSpLocks/>
          </p:cNvGrpSpPr>
          <p:nvPr/>
        </p:nvGrpSpPr>
        <p:grpSpPr bwMode="auto">
          <a:xfrm>
            <a:off x="1189038" y="4511675"/>
            <a:ext cx="644525" cy="282575"/>
            <a:chOff x="4396" y="1245"/>
            <a:chExt cx="672" cy="248"/>
          </a:xfrm>
        </p:grpSpPr>
        <p:sp>
          <p:nvSpPr>
            <p:cNvPr id="1598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26" name="Group 35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9" name="Freeform 3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0" name="Freeform 3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27" name="Line 35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8" name="Line 35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5" name="Group 357"/>
          <p:cNvGrpSpPr>
            <a:grpSpLocks/>
          </p:cNvGrpSpPr>
          <p:nvPr/>
        </p:nvGrpSpPr>
        <p:grpSpPr bwMode="auto">
          <a:xfrm>
            <a:off x="4149725" y="4191000"/>
            <a:ext cx="644525" cy="282575"/>
            <a:chOff x="4396" y="1245"/>
            <a:chExt cx="672" cy="248"/>
          </a:xfrm>
        </p:grpSpPr>
        <p:sp>
          <p:nvSpPr>
            <p:cNvPr id="1598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8" name="Group 3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1" name="Freeform 3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2" name="Freeform 3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9" name="Line 36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0" name="Line 3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6" name="Group 366"/>
          <p:cNvGrpSpPr>
            <a:grpSpLocks/>
          </p:cNvGrpSpPr>
          <p:nvPr/>
        </p:nvGrpSpPr>
        <p:grpSpPr bwMode="auto">
          <a:xfrm>
            <a:off x="4960938" y="4610100"/>
            <a:ext cx="644525" cy="282575"/>
            <a:chOff x="4396" y="1245"/>
            <a:chExt cx="672" cy="248"/>
          </a:xfrm>
        </p:grpSpPr>
        <p:sp>
          <p:nvSpPr>
            <p:cNvPr id="15980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0" name="Group 3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13" name="Freeform 3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4" name="Freeform 3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1" name="Line 37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12" name="Line 3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7" name="Group 375"/>
          <p:cNvGrpSpPr>
            <a:grpSpLocks/>
          </p:cNvGrpSpPr>
          <p:nvPr/>
        </p:nvGrpSpPr>
        <p:grpSpPr bwMode="auto">
          <a:xfrm>
            <a:off x="4376738" y="5051425"/>
            <a:ext cx="644525" cy="282575"/>
            <a:chOff x="4396" y="1245"/>
            <a:chExt cx="672" cy="248"/>
          </a:xfrm>
        </p:grpSpPr>
        <p:sp>
          <p:nvSpPr>
            <p:cNvPr id="15979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02" name="Group 3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05" name="Freeform 3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6" name="Freeform 3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03" name="Line 38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04" name="Line 3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9798" name="Picture 38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7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68438"/>
            <a:ext cx="8229600" cy="4008437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two-level hierarchy:</a:t>
            </a:r>
            <a:r>
              <a:rPr lang="en-US" dirty="0">
                <a:latin typeface="Gill Sans MT" charset="0"/>
              </a:rPr>
              <a:t> local area, backbone.</a:t>
            </a:r>
          </a:p>
          <a:p>
            <a:pPr lvl="1"/>
            <a:r>
              <a:rPr lang="en-US" sz="2800" dirty="0">
                <a:latin typeface="Gill Sans MT" charset="0"/>
              </a:rPr>
              <a:t>link-state advertisements only in area </a:t>
            </a:r>
          </a:p>
          <a:p>
            <a:pPr lvl="1"/>
            <a:r>
              <a:rPr lang="en-US" sz="2800" dirty="0">
                <a:latin typeface="Gill Sans MT" charset="0"/>
              </a:rPr>
              <a:t>each nodes has detailed area topology; only know direction (shortest path) to nets in other areas.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area border routers: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summarize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distances  to nets in own area, advertise to other Area Border routers.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backbone routers:</a:t>
            </a:r>
            <a:r>
              <a:rPr lang="en-US" dirty="0">
                <a:latin typeface="Gill Sans MT" charset="0"/>
              </a:rPr>
              <a:t> run OSPF routing limited to backbone.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boundary routers:</a:t>
            </a:r>
            <a:r>
              <a:rPr lang="en-US" dirty="0">
                <a:latin typeface="Gill Sans MT" charset="0"/>
              </a:rPr>
              <a:t> connect to other AS</a:t>
            </a:r>
            <a:r>
              <a:rPr lang="ja-JP" altLang="en-US" dirty="0" smtClean="0">
                <a:latin typeface="Gill Sans MT" charset="0"/>
              </a:rPr>
              <a:t>’</a:t>
            </a:r>
            <a:r>
              <a:rPr lang="en-US" altLang="ja-JP" dirty="0" err="1" smtClean="0">
                <a:latin typeface="Gill Sans MT" charset="0"/>
              </a:rPr>
              <a:t>es</a:t>
            </a:r>
            <a:r>
              <a:rPr lang="en-US" altLang="ja-JP" dirty="0">
                <a:latin typeface="Gill Sans MT" charset="0"/>
              </a:rPr>
              <a:t>.</a:t>
            </a:r>
            <a:endParaRPr lang="en-US" altLang="ja-JP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Hierarchical OSPF</a:t>
            </a:r>
          </a:p>
        </p:txBody>
      </p:sp>
      <p:pic>
        <p:nvPicPr>
          <p:cNvPr id="160773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5.4 routing among </a:t>
            </a:r>
            <a:r>
              <a:rPr lang="en-US" sz="2400" dirty="0">
                <a:solidFill>
                  <a:srgbClr val="CC0000"/>
                </a:solidFill>
              </a:rPr>
              <a:t>the ISPs: B</a:t>
            </a:r>
            <a:r>
              <a:rPr lang="en-US" sz="2400" dirty="0" smtClean="0">
                <a:solidFill>
                  <a:srgbClr val="CC0000"/>
                </a:solidFill>
              </a:rPr>
              <a:t>GP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5.6 </a:t>
            </a:r>
            <a:r>
              <a:rPr lang="en-US" sz="2400" dirty="0">
                <a:solidFill>
                  <a:srgbClr val="00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Inter-AS tasks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195388"/>
            <a:ext cx="3810000" cy="2921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:</a:t>
            </a:r>
          </a:p>
          <a:p>
            <a:pPr lvl="1">
              <a:defRPr/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8675" y="1195388"/>
            <a:ext cx="3810000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AS</a:t>
            </a:r>
            <a:r>
              <a:rPr lang="en-US" sz="2400" i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 must: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learn which </a:t>
            </a:r>
            <a:r>
              <a:rPr lang="en-US" sz="2400" dirty="0" err="1">
                <a:cs typeface="+mn-cs"/>
              </a:rPr>
              <a:t>dests</a:t>
            </a:r>
            <a:r>
              <a:rPr lang="en-US" sz="2400" dirty="0">
                <a:cs typeface="+mn-cs"/>
              </a:rPr>
              <a:t> are reachable through AS2, which through AS3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propagate this reachability info to all routers in AS</a:t>
            </a:r>
            <a:r>
              <a:rPr lang="en-US" sz="2400" dirty="0">
                <a:latin typeface="Arial"/>
                <a:cs typeface="Arial"/>
              </a:rPr>
              <a:t>1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job of inter-AS routing!</a:t>
            </a:r>
          </a:p>
        </p:txBody>
      </p:sp>
      <p:sp>
        <p:nvSpPr>
          <p:cNvPr id="146438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AS3</a:t>
            </a:r>
            <a:endParaRPr lang="en-US" sz="1800"/>
          </a:p>
        </p:txBody>
      </p:sp>
      <p:sp>
        <p:nvSpPr>
          <p:cNvPr id="146443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AS2</a:t>
            </a:r>
          </a:p>
        </p:txBody>
      </p:sp>
      <p:sp>
        <p:nvSpPr>
          <p:cNvPr id="146444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6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47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4654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1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</p:grpSp>
      <p:grpSp>
        <p:nvGrpSpPr>
          <p:cNvPr id="146448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4653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42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4654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44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3c</a:t>
                </a:r>
                <a:endParaRPr lang="en-US"/>
              </a:p>
            </p:txBody>
          </p:sp>
        </p:grpSp>
      </p:grpSp>
      <p:grpSp>
        <p:nvGrpSpPr>
          <p:cNvPr id="14645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46486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59 w 1583"/>
                <a:gd name="T1" fmla="*/ 310 h 682"/>
                <a:gd name="T2" fmla="*/ 681 w 1583"/>
                <a:gd name="T3" fmla="*/ 102 h 682"/>
                <a:gd name="T4" fmla="*/ 1313 w 1583"/>
                <a:gd name="T5" fmla="*/ 29 h 682"/>
                <a:gd name="T6" fmla="*/ 1933 w 1583"/>
                <a:gd name="T7" fmla="*/ 268 h 682"/>
                <a:gd name="T8" fmla="*/ 2613 w 1583"/>
                <a:gd name="T9" fmla="*/ 591 h 682"/>
                <a:gd name="T10" fmla="*/ 2126 w 1583"/>
                <a:gd name="T11" fmla="*/ 888 h 682"/>
                <a:gd name="T12" fmla="*/ 1153 w 1583"/>
                <a:gd name="T13" fmla="*/ 908 h 682"/>
                <a:gd name="T14" fmla="*/ 149 w 1583"/>
                <a:gd name="T15" fmla="*/ 823 h 682"/>
                <a:gd name="T16" fmla="*/ 259 w 1583"/>
                <a:gd name="T17" fmla="*/ 31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7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6488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89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0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1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2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3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494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46521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2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3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4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25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26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465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2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146495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46514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5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6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7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8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9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0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1a</a:t>
                </a:r>
                <a:endParaRPr lang="en-US"/>
              </a:p>
            </p:txBody>
          </p:sp>
        </p:grpSp>
        <p:grpSp>
          <p:nvGrpSpPr>
            <p:cNvPr id="146496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46506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7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8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9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0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11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46512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146497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46498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99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0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1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02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03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46504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0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</p:grpSp>
      <p:grpSp>
        <p:nvGrpSpPr>
          <p:cNvPr id="146451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4647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8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5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</p:grpSp>
      <p:sp>
        <p:nvSpPr>
          <p:cNvPr id="14645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56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46472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3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4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5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76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7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8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2c</a:t>
              </a:r>
              <a:endParaRPr lang="en-US"/>
            </a:p>
          </p:txBody>
        </p:sp>
      </p:grpSp>
      <p:grpSp>
        <p:nvGrpSpPr>
          <p:cNvPr id="146457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4646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6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2b</a:t>
              </a:r>
              <a:endParaRPr lang="en-US"/>
            </a:p>
          </p:txBody>
        </p:sp>
      </p:grpSp>
      <p:sp>
        <p:nvSpPr>
          <p:cNvPr id="146458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59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61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62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3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6464" name="Picture 1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001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23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24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26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2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Internet inter-AS routing: BGP</a:t>
            </a:r>
            <a:endParaRPr lang="en-US" sz="3200">
              <a:latin typeface="Gill Sans MT" charset="0"/>
            </a:endParaRP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927600"/>
          </a:xfrm>
        </p:spPr>
        <p:txBody>
          <a:bodyPr/>
          <a:lstStyle/>
          <a:p>
            <a:pPr marL="381000" indent="-381000"/>
            <a:r>
              <a:rPr lang="en-US" dirty="0">
                <a:solidFill>
                  <a:srgbClr val="CC0000"/>
                </a:solidFill>
                <a:latin typeface="Gill Sans MT" charset="0"/>
              </a:rPr>
              <a:t>BGP (Border Gateway Protocol):</a:t>
            </a:r>
            <a:r>
              <a:rPr lang="en-US" dirty="0">
                <a:latin typeface="Gill Sans MT" charset="0"/>
              </a:rPr>
              <a:t> </a:t>
            </a:r>
            <a:r>
              <a:rPr lang="en-US" i="1" dirty="0">
                <a:latin typeface="Gill Sans MT" charset="0"/>
              </a:rPr>
              <a:t>the</a:t>
            </a:r>
            <a:r>
              <a:rPr lang="en-US" dirty="0">
                <a:latin typeface="Gill Sans MT" charset="0"/>
              </a:rPr>
              <a:t> de facto inter-domain routing protocol</a:t>
            </a:r>
          </a:p>
          <a:p>
            <a:pPr marL="800100" lvl="1" indent="-342900"/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glue that holds the Internet together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BGP provides each AS a means to: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eBGP:</a:t>
            </a:r>
            <a:r>
              <a:rPr lang="en-US" dirty="0">
                <a:latin typeface="Gill Sans MT" charset="0"/>
              </a:rPr>
              <a:t> obtain subnet reachability information from neighboring </a:t>
            </a:r>
            <a:r>
              <a:rPr lang="en-US" dirty="0" err="1" smtClean="0">
                <a:latin typeface="Gill Sans MT" charset="0"/>
              </a:rPr>
              <a:t>ASes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iBGP:</a:t>
            </a:r>
            <a:r>
              <a:rPr lang="en-US" dirty="0">
                <a:latin typeface="Gill Sans MT" charset="0"/>
              </a:rPr>
              <a:t> propagate reachability information to all AS-internal routers.</a:t>
            </a:r>
          </a:p>
          <a:p>
            <a:pPr marL="800100" lvl="1" indent="-342900"/>
            <a:r>
              <a:rPr lang="en-US" dirty="0">
                <a:latin typeface="Gill Sans MT" charset="0"/>
              </a:rPr>
              <a:t>determine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good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routes to other networks based on reachability information and </a:t>
            </a:r>
            <a:r>
              <a:rPr lang="en-US" altLang="ja-JP" i="1" dirty="0" smtClean="0">
                <a:solidFill>
                  <a:srgbClr val="000090"/>
                </a:solidFill>
                <a:latin typeface="Gill Sans MT" charset="0"/>
              </a:rPr>
              <a:t>policy</a:t>
            </a:r>
            <a:endParaRPr lang="en-US" altLang="ja-JP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</a:t>
            </a:r>
            <a:endParaRPr lang="en-US" dirty="0"/>
          </a:p>
        </p:txBody>
      </p:sp>
      <p:grpSp>
        <p:nvGrpSpPr>
          <p:cNvPr id="283" name="Group 282"/>
          <p:cNvGrpSpPr/>
          <p:nvPr/>
        </p:nvGrpSpPr>
        <p:grpSpPr>
          <a:xfrm>
            <a:off x="3451916" y="5647784"/>
            <a:ext cx="2923580" cy="635979"/>
            <a:chOff x="7493868" y="5383138"/>
            <a:chExt cx="2923580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eBGP connectivity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iBGP connectivity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636024" y="3724610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774185" y="3875472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1b</a:t>
                </a:r>
                <a:endParaRPr lang="en-US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778415" y="5096789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1d</a:t>
                </a:r>
                <a:endParaRPr lang="en-US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639901" y="4487192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1c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871426" y="4480839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1a</a:t>
                </a:r>
                <a:endParaRPr lang="en-US" dirty="0"/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2029168" y="4244804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1445572" y="4650741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2256803" y="4156597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1338168" y="4788424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2234137" y="4785662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1325648" y="4169066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3244866" y="2940053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5916160" y="3758732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3098068" y="3999559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5731361" y="3983760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4312320" y="490234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983613" y="5658562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702697" y="5602750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1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286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74882"/>
            <a:ext cx="3157112" cy="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596" y="1472106"/>
            <a:ext cx="8295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Pairs of  routers exchange routing information  via BP sessions  over semi-permanent TCP connections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One connection between AS Gateway Routers (</a:t>
            </a:r>
            <a:r>
              <a:rPr lang="en-US" dirty="0" err="1" smtClean="0"/>
              <a:t>eBGP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Internally distributed to routers within AS via a mesh of internal BGP sessions (</a:t>
            </a:r>
            <a:r>
              <a:rPr lang="en-US" dirty="0" err="1" smtClean="0"/>
              <a:t>iBGP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</a:t>
            </a:r>
            <a:endParaRPr lang="en-US" dirty="0"/>
          </a:p>
        </p:txBody>
      </p:sp>
      <p:grpSp>
        <p:nvGrpSpPr>
          <p:cNvPr id="283" name="Group 282"/>
          <p:cNvGrpSpPr/>
          <p:nvPr/>
        </p:nvGrpSpPr>
        <p:grpSpPr>
          <a:xfrm>
            <a:off x="3374823" y="4578799"/>
            <a:ext cx="2923580" cy="635979"/>
            <a:chOff x="7493868" y="5383138"/>
            <a:chExt cx="2923580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eBGP connectivity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iBGP connectivity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558931" y="265562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697092" y="2806487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1b</a:t>
                </a:r>
                <a:endParaRPr lang="en-US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701322" y="4027804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1d</a:t>
                </a:r>
                <a:endParaRPr lang="en-US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562808" y="3418207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1c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794333" y="3411854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1a</a:t>
                </a:r>
                <a:endParaRPr lang="en-US" dirty="0"/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1952075" y="3175819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1368479" y="3581756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2179710" y="3087612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1261075" y="3719439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2157044" y="371667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1248555" y="310008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3167773" y="1871068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5839067" y="2689747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3020975" y="2930574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5654268" y="2914775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4235227" y="383336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906520" y="458957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625604" y="453376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1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286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74882"/>
            <a:ext cx="3157112" cy="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20408" y="2368720"/>
            <a:ext cx="6457563" cy="3959125"/>
            <a:chOff x="1020408" y="2368720"/>
            <a:chExt cx="6457563" cy="3959125"/>
          </a:xfrm>
        </p:grpSpPr>
        <p:grpSp>
          <p:nvGrpSpPr>
            <p:cNvPr id="4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0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1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3" name="Straight Connector 292"/>
                  <p:cNvCxnSpPr>
                    <a:endCxn id="2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sp>
            <p:nvSpPr>
              <p:cNvPr id="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∂</a:t>
                </a:r>
                <a:endParaRPr lang="en-US" dirty="0"/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∂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8143" y="5692792"/>
              <a:ext cx="5459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gateway routers run both eBGP and </a:t>
              </a:r>
              <a:r>
                <a:rPr lang="en-US" dirty="0" err="1" smtClean="0"/>
                <a:t>iBGP</a:t>
              </a:r>
              <a:r>
                <a:rPr lang="en-US" dirty="0" smtClean="0"/>
                <a:t> </a:t>
              </a:r>
              <a:r>
                <a:rPr lang="en-US" dirty="0" smtClean="0"/>
                <a:t>protocols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9438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reeform 45"/>
          <p:cNvSpPr>
            <a:spLocks/>
          </p:cNvSpPr>
          <p:nvPr/>
        </p:nvSpPr>
        <p:spPr bwMode="auto">
          <a:xfrm>
            <a:off x="6734177" y="254317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Freeform 4"/>
          <p:cNvSpPr>
            <a:spLocks/>
          </p:cNvSpPr>
          <p:nvPr/>
        </p:nvSpPr>
        <p:spPr bwMode="auto">
          <a:xfrm>
            <a:off x="5097463" y="299720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 flipV="1">
            <a:off x="2754313" y="3273426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 flipV="1">
            <a:off x="3194050" y="5667375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2849563" y="1863726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Freeform 8"/>
          <p:cNvSpPr>
            <a:spLocks/>
          </p:cNvSpPr>
          <p:nvPr/>
        </p:nvSpPr>
        <p:spPr bwMode="auto">
          <a:xfrm>
            <a:off x="3495676" y="244316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5256998" y="2180328"/>
            <a:ext cx="25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1800" dirty="0" err="1" smtClean="0"/>
              <a:t>Advertize</a:t>
            </a:r>
            <a:endParaRPr lang="en-US" altLang="x-none" sz="1800" dirty="0"/>
          </a:p>
          <a:p>
            <a:r>
              <a:rPr lang="en-US" altLang="x-none" sz="1800" u="sng" dirty="0" smtClean="0">
                <a:solidFill>
                  <a:srgbClr val="CC0000"/>
                </a:solidFill>
              </a:rPr>
              <a:t>200.23.64.0/22</a:t>
            </a:r>
            <a:r>
              <a:rPr lang="ja-JP" altLang="en-US" sz="1800" dirty="0" smtClean="0"/>
              <a:t>”</a:t>
            </a:r>
            <a:r>
              <a:rPr lang="en-US" altLang="ja-JP" sz="1800" dirty="0" smtClean="0"/>
              <a:t> to AS1</a:t>
            </a:r>
            <a:endParaRPr lang="en-US" altLang="x-none" sz="1800" dirty="0"/>
          </a:p>
        </p:txBody>
      </p:sp>
      <p:grpSp>
        <p:nvGrpSpPr>
          <p:cNvPr id="100361" name="Group 10"/>
          <p:cNvGrpSpPr>
            <a:grpSpLocks/>
          </p:cNvGrpSpPr>
          <p:nvPr/>
        </p:nvGrpSpPr>
        <p:grpSpPr bwMode="auto">
          <a:xfrm>
            <a:off x="681038" y="1636714"/>
            <a:ext cx="2338388" cy="404812"/>
            <a:chOff x="1004" y="1639"/>
            <a:chExt cx="1473" cy="255"/>
          </a:xfrm>
        </p:grpSpPr>
        <p:sp>
          <p:nvSpPr>
            <p:cNvPr id="100396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7" name="Text Box 12"/>
            <p:cNvSpPr txBox="1">
              <a:spLocks noChangeArrowheads="1"/>
            </p:cNvSpPr>
            <p:nvPr/>
          </p:nvSpPr>
          <p:spPr bwMode="auto">
            <a:xfrm>
              <a:off x="1226" y="1664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 dirty="0" smtClean="0"/>
                <a:t>200.23.64.0/24</a:t>
              </a:r>
              <a:endParaRPr lang="en-US" altLang="x-none" sz="1800" dirty="0"/>
            </a:p>
          </p:txBody>
        </p:sp>
      </p:grpSp>
      <p:grpSp>
        <p:nvGrpSpPr>
          <p:cNvPr id="100362" name="Group 13"/>
          <p:cNvGrpSpPr>
            <a:grpSpLocks/>
          </p:cNvGrpSpPr>
          <p:nvPr/>
        </p:nvGrpSpPr>
        <p:grpSpPr bwMode="auto">
          <a:xfrm>
            <a:off x="968375" y="5830888"/>
            <a:ext cx="2338388" cy="404812"/>
            <a:chOff x="1004" y="1639"/>
            <a:chExt cx="1473" cy="255"/>
          </a:xfrm>
        </p:grpSpPr>
        <p:sp>
          <p:nvSpPr>
            <p:cNvPr id="100394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Text Box 15"/>
            <p:cNvSpPr txBox="1">
              <a:spLocks noChangeArrowheads="1"/>
            </p:cNvSpPr>
            <p:nvPr/>
          </p:nvSpPr>
          <p:spPr bwMode="auto">
            <a:xfrm>
              <a:off x="1226" y="1664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 dirty="0" smtClean="0"/>
                <a:t>200.23.67.0/24</a:t>
              </a:r>
              <a:endParaRPr lang="en-US" altLang="x-none" sz="1800" dirty="0"/>
            </a:p>
          </p:txBody>
        </p:sp>
      </p:grpSp>
      <p:grpSp>
        <p:nvGrpSpPr>
          <p:cNvPr id="100363" name="Group 16"/>
          <p:cNvGrpSpPr>
            <a:grpSpLocks/>
          </p:cNvGrpSpPr>
          <p:nvPr/>
        </p:nvGrpSpPr>
        <p:grpSpPr bwMode="auto">
          <a:xfrm>
            <a:off x="623888" y="3646489"/>
            <a:ext cx="2338388" cy="404812"/>
            <a:chOff x="1004" y="1639"/>
            <a:chExt cx="1473" cy="255"/>
          </a:xfrm>
        </p:grpSpPr>
        <p:sp>
          <p:nvSpPr>
            <p:cNvPr id="100392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3" name="Text Box 18"/>
            <p:cNvSpPr txBox="1">
              <a:spLocks noChangeArrowheads="1"/>
            </p:cNvSpPr>
            <p:nvPr/>
          </p:nvSpPr>
          <p:spPr bwMode="auto">
            <a:xfrm>
              <a:off x="1226" y="1664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 dirty="0" smtClean="0"/>
                <a:t>200.23.66.0/24</a:t>
              </a:r>
              <a:endParaRPr lang="en-US" altLang="x-none" sz="1800" dirty="0"/>
            </a:p>
          </p:txBody>
        </p:sp>
      </p:grpSp>
      <p:sp>
        <p:nvSpPr>
          <p:cNvPr id="100364" name="Text Box 19"/>
          <p:cNvSpPr txBox="1">
            <a:spLocks noChangeArrowheads="1"/>
          </p:cNvSpPr>
          <p:nvPr/>
        </p:nvSpPr>
        <p:spPr bwMode="auto">
          <a:xfrm>
            <a:off x="3772066" y="2816227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 smtClean="0"/>
              <a:t>AS3</a:t>
            </a:r>
            <a:endParaRPr lang="en-US" altLang="x-none" sz="1800" dirty="0"/>
          </a:p>
        </p:txBody>
      </p:sp>
      <p:sp>
        <p:nvSpPr>
          <p:cNvPr id="100367" name="Text Box 23"/>
          <p:cNvSpPr txBox="1">
            <a:spLocks noChangeArrowheads="1"/>
          </p:cNvSpPr>
          <p:nvPr/>
        </p:nvSpPr>
        <p:spPr bwMode="auto">
          <a:xfrm>
            <a:off x="7407275" y="4316413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 dirty="0" smtClean="0"/>
              <a:t>AS1</a:t>
            </a:r>
            <a:endParaRPr lang="en-US" altLang="x-none" sz="1400" dirty="0"/>
          </a:p>
        </p:txBody>
      </p:sp>
      <p:sp>
        <p:nvSpPr>
          <p:cNvPr id="100369" name="Freeform 25"/>
          <p:cNvSpPr>
            <a:spLocks/>
          </p:cNvSpPr>
          <p:nvPr/>
        </p:nvSpPr>
        <p:spPr bwMode="auto">
          <a:xfrm>
            <a:off x="3516313" y="487521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0" name="Text Box 26"/>
          <p:cNvSpPr txBox="1">
            <a:spLocks noChangeArrowheads="1"/>
          </p:cNvSpPr>
          <p:nvPr/>
        </p:nvSpPr>
        <p:spPr bwMode="auto">
          <a:xfrm>
            <a:off x="3816350" y="5249863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 dirty="0" smtClean="0"/>
              <a:t>AS2</a:t>
            </a:r>
            <a:endParaRPr lang="en-US" altLang="x-none" sz="1800" dirty="0"/>
          </a:p>
        </p:txBody>
      </p:sp>
      <p:sp>
        <p:nvSpPr>
          <p:cNvPr id="100371" name="Freeform 27"/>
          <p:cNvSpPr>
            <a:spLocks/>
          </p:cNvSpPr>
          <p:nvPr/>
        </p:nvSpPr>
        <p:spPr bwMode="auto">
          <a:xfrm flipV="1">
            <a:off x="5241924" y="4662489"/>
            <a:ext cx="2022475" cy="528636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Line 28"/>
          <p:cNvSpPr>
            <a:spLocks noChangeShapeType="1"/>
          </p:cNvSpPr>
          <p:nvPr/>
        </p:nvSpPr>
        <p:spPr bwMode="auto">
          <a:xfrm>
            <a:off x="3040062" y="2671764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 flipV="1">
            <a:off x="3317875" y="575310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Text Box 31"/>
          <p:cNvSpPr txBox="1">
            <a:spLocks noChangeArrowheads="1"/>
          </p:cNvSpPr>
          <p:nvPr/>
        </p:nvSpPr>
        <p:spPr bwMode="auto">
          <a:xfrm>
            <a:off x="5168901" y="5359598"/>
            <a:ext cx="293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 dirty="0" smtClean="0"/>
              <a:t>“</a:t>
            </a:r>
            <a:r>
              <a:rPr lang="en-US" altLang="ja-JP" sz="1400" dirty="0" err="1" smtClean="0"/>
              <a:t>Advertize</a:t>
            </a:r>
            <a:r>
              <a:rPr lang="en-US" altLang="ja-JP" sz="1400" dirty="0" smtClean="0"/>
              <a:t> </a:t>
            </a:r>
            <a:r>
              <a:rPr lang="en-US" altLang="x-none" sz="1400" u="sng" dirty="0" smtClean="0">
                <a:solidFill>
                  <a:srgbClr val="CC0000"/>
                </a:solidFill>
              </a:rPr>
              <a:t>200.23.67.0/24</a:t>
            </a:r>
            <a:r>
              <a:rPr lang="ja-JP" altLang="en-US" sz="1400" dirty="0" smtClean="0"/>
              <a:t>”</a:t>
            </a:r>
            <a:r>
              <a:rPr lang="en-US" altLang="ja-JP" sz="1400" dirty="0" smtClean="0"/>
              <a:t> to AS1</a:t>
            </a:r>
            <a:endParaRPr lang="en-US" altLang="x-none" sz="1400" dirty="0"/>
          </a:p>
        </p:txBody>
      </p:sp>
      <p:grpSp>
        <p:nvGrpSpPr>
          <p:cNvPr id="100376" name="Group 32"/>
          <p:cNvGrpSpPr>
            <a:grpSpLocks/>
          </p:cNvGrpSpPr>
          <p:nvPr/>
        </p:nvGrpSpPr>
        <p:grpSpPr bwMode="auto">
          <a:xfrm>
            <a:off x="728663" y="2817814"/>
            <a:ext cx="2338388" cy="404812"/>
            <a:chOff x="1004" y="1639"/>
            <a:chExt cx="1473" cy="255"/>
          </a:xfrm>
        </p:grpSpPr>
        <p:sp>
          <p:nvSpPr>
            <p:cNvPr id="100390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1" name="Text Box 3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 dirty="0" smtClean="0"/>
                <a:t>200.23.65.0/24</a:t>
              </a:r>
              <a:endParaRPr lang="en-US" altLang="x-none" sz="1800" dirty="0"/>
            </a:p>
          </p:txBody>
        </p:sp>
      </p:grpSp>
      <p:grpSp>
        <p:nvGrpSpPr>
          <p:cNvPr id="100378" name="Group 36"/>
          <p:cNvGrpSpPr>
            <a:grpSpLocks/>
          </p:cNvGrpSpPr>
          <p:nvPr/>
        </p:nvGrpSpPr>
        <p:grpSpPr bwMode="auto">
          <a:xfrm>
            <a:off x="2078038" y="3074989"/>
            <a:ext cx="257175" cy="663575"/>
            <a:chOff x="870" y="2941"/>
            <a:chExt cx="162" cy="418"/>
          </a:xfrm>
        </p:grpSpPr>
        <p:sp>
          <p:nvSpPr>
            <p:cNvPr id="100387" name="Text Box 37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100388" name="Text Box 38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100389" name="Text Box 39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</p:grpSp>
      <p:grpSp>
        <p:nvGrpSpPr>
          <p:cNvPr id="100379" name="Group 40"/>
          <p:cNvGrpSpPr>
            <a:grpSpLocks/>
          </p:cNvGrpSpPr>
          <p:nvPr/>
        </p:nvGrpSpPr>
        <p:grpSpPr bwMode="auto">
          <a:xfrm>
            <a:off x="2016919" y="1992314"/>
            <a:ext cx="257175" cy="663575"/>
            <a:chOff x="870" y="2941"/>
            <a:chExt cx="162" cy="418"/>
          </a:xfrm>
        </p:grpSpPr>
        <p:sp>
          <p:nvSpPr>
            <p:cNvPr id="100384" name="Text Box 41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100385" name="Text Box 42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100386" name="Text Box 43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 dirty="0"/>
                <a:t>.</a:t>
              </a:r>
              <a:endParaRPr lang="en-US" altLang="x-none" sz="2000" dirty="0"/>
            </a:p>
          </p:txBody>
        </p:sp>
      </p:grpSp>
      <p:pic>
        <p:nvPicPr>
          <p:cNvPr id="100380" name="Picture 4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001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41300"/>
            <a:ext cx="8462963" cy="931863"/>
          </a:xfrm>
        </p:spPr>
        <p:txBody>
          <a:bodyPr/>
          <a:lstStyle/>
          <a:p>
            <a:pPr>
              <a:defRPr/>
            </a:pPr>
            <a:r>
              <a:rPr lang="en-US" sz="3400" dirty="0" smtClean="0">
                <a:cs typeface="+mj-cs"/>
              </a:rPr>
              <a:t>BGP Learns Aggregated Subnet Prefixes</a:t>
            </a:r>
            <a:endParaRPr lang="en-US" sz="3400" dirty="0">
              <a:cs typeface="+mj-cs"/>
            </a:endParaRPr>
          </a:p>
        </p:txBody>
      </p:sp>
      <p:sp>
        <p:nvSpPr>
          <p:cNvPr id="1003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C15E12F4-9D98-9341-B511-CF958C0E7B2A}" type="slidenum">
              <a:rPr lang="en-US" altLang="x-none" sz="1200">
                <a:latin typeface="Tahoma" charset="0"/>
              </a:rPr>
              <a:pPr/>
              <a:t>18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038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4859339" y="2797177"/>
            <a:ext cx="501650" cy="396875"/>
            <a:chOff x="1434" y="3104"/>
            <a:chExt cx="316" cy="250"/>
          </a:xfrm>
        </p:grpSpPr>
        <p:grpSp>
          <p:nvGrpSpPr>
            <p:cNvPr id="48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50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4908550" y="4992687"/>
            <a:ext cx="501650" cy="400050"/>
            <a:chOff x="1434" y="3104"/>
            <a:chExt cx="316" cy="252"/>
          </a:xfrm>
        </p:grpSpPr>
        <p:grpSp>
          <p:nvGrpSpPr>
            <p:cNvPr id="57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59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1447" y="3104"/>
              <a:ext cx="2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a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46804" y="3155954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Route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Aggregation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Line 29"/>
          <p:cNvSpPr>
            <a:spLocks noChangeShapeType="1"/>
          </p:cNvSpPr>
          <p:nvPr/>
        </p:nvSpPr>
        <p:spPr bwMode="auto">
          <a:xfrm flipV="1">
            <a:off x="2919578" y="2825902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172324" y="3488658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Longest Prefix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Match </a:t>
            </a:r>
          </a:p>
        </p:txBody>
      </p:sp>
    </p:spTree>
    <p:extLst>
      <p:ext uri="{BB962C8B-B14F-4D97-AF65-F5344CB8AC3E}">
        <p14:creationId xmlns:p14="http://schemas.microsoft.com/office/powerpoint/2010/main" val="13468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Internet inter-AS routing: BGP</a:t>
            </a:r>
            <a:endParaRPr lang="en-US" sz="3200">
              <a:latin typeface="Gill Sans MT" charset="0"/>
            </a:endParaRP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927600"/>
          </a:xfrm>
        </p:spPr>
        <p:txBody>
          <a:bodyPr/>
          <a:lstStyle/>
          <a:p>
            <a:pPr marL="381000" indent="-381000"/>
            <a:r>
              <a:rPr lang="en-US" altLang="ja-JP" sz="2400" dirty="0" smtClean="0">
                <a:latin typeface="Gill Sans MT" charset="0"/>
              </a:rPr>
              <a:t>BGP routers send route announcements</a:t>
            </a:r>
          </a:p>
          <a:p>
            <a:pPr marL="781050" lvl="1" indent="-381000"/>
            <a:r>
              <a:rPr lang="en-US" altLang="ja-JP" sz="2000" dirty="0" smtClean="0">
                <a:latin typeface="Gill Sans MT" charset="0"/>
              </a:rPr>
              <a:t>Destination address block/prefix/subnet</a:t>
            </a:r>
          </a:p>
          <a:p>
            <a:pPr marL="781050" lvl="1" indent="-381000"/>
            <a:r>
              <a:rPr lang="en-US" altLang="ja-JP" sz="2000" dirty="0" smtClean="0">
                <a:latin typeface="Gill Sans MT" charset="0"/>
              </a:rPr>
              <a:t>Path of AS numbers the packet will take</a:t>
            </a:r>
          </a:p>
          <a:p>
            <a:pPr marL="781050" lvl="1" indent="-381000"/>
            <a:r>
              <a:rPr lang="en-US" altLang="ja-JP" sz="2000" dirty="0" smtClean="0">
                <a:latin typeface="Gill Sans MT" charset="0"/>
              </a:rPr>
              <a:t>BGP Attributes</a:t>
            </a:r>
          </a:p>
          <a:p>
            <a:pPr marL="781050" lvl="1" indent="-381000"/>
            <a:endParaRPr lang="en-US" altLang="ja-JP" sz="2000" dirty="0">
              <a:latin typeface="Gill Sans MT" charset="0"/>
            </a:endParaRPr>
          </a:p>
          <a:p>
            <a:pPr marL="381000" indent="-381000"/>
            <a:r>
              <a:rPr lang="en-US" altLang="ja-JP" sz="2400" dirty="0" smtClean="0">
                <a:latin typeface="Gill Sans MT" charset="0"/>
              </a:rPr>
              <a:t>Key attributes</a:t>
            </a:r>
          </a:p>
          <a:p>
            <a:pPr marL="781050" lvl="1" indent="-381000"/>
            <a:r>
              <a:rPr lang="en-US" altLang="ja-JP" sz="2000" dirty="0" smtClean="0">
                <a:latin typeface="Gill Sans MT" charset="0"/>
              </a:rPr>
              <a:t>AS-PATH: Sequence of ASs through which advertisement passed</a:t>
            </a:r>
          </a:p>
          <a:p>
            <a:pPr marL="781050" lvl="1" indent="-381000"/>
            <a:r>
              <a:rPr lang="en-US" altLang="ja-JP" sz="2000" dirty="0" smtClean="0">
                <a:latin typeface="Gill Sans MT" charset="0"/>
              </a:rPr>
              <a:t>If a router sees a loop, reject</a:t>
            </a:r>
          </a:p>
          <a:p>
            <a:pPr marL="781050" lvl="1" indent="-381000"/>
            <a:r>
              <a:rPr lang="en-US" altLang="ja-JP" sz="2000" dirty="0" smtClean="0">
                <a:latin typeface="Gill Sans MT" charset="0"/>
              </a:rPr>
              <a:t>Next-Hop: Identifies the router IP address of the AS gateway router that sent the advertisement to this AS</a:t>
            </a:r>
          </a:p>
          <a:p>
            <a:pPr marL="1181100" lvl="2" indent="-381000"/>
            <a:r>
              <a:rPr lang="en-US" altLang="ja-JP" dirty="0" smtClean="0">
                <a:latin typeface="Gill Sans MT" charset="0"/>
              </a:rPr>
              <a:t>Intra-AS routing knows how to get to the “next hop” IP address</a:t>
            </a:r>
          </a:p>
          <a:p>
            <a:pPr marL="781050" lvl="1" indent="-381000"/>
            <a:endParaRPr lang="en-US" altLang="ja-JP" sz="2000" dirty="0">
              <a:latin typeface="Gill Sans MT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5.3 intra</a:t>
            </a:r>
            <a:r>
              <a:rPr lang="en-US" sz="2400" dirty="0">
                <a:solidFill>
                  <a:srgbClr val="CC0000"/>
                </a:solidFill>
              </a:rPr>
              <a:t>-AS </a:t>
            </a:r>
            <a:r>
              <a:rPr lang="en-US" sz="2400" dirty="0" smtClean="0">
                <a:solidFill>
                  <a:srgbClr val="CC0000"/>
                </a:solidFill>
              </a:rPr>
              <a:t>routing </a:t>
            </a:r>
            <a:r>
              <a:rPr lang="en-US" sz="2400" dirty="0">
                <a:solidFill>
                  <a:srgbClr val="CC0000"/>
                </a:solidFill>
              </a:rPr>
              <a:t>in the Internet: </a:t>
            </a:r>
            <a:r>
              <a:rPr lang="en-US" sz="2400" dirty="0" smtClean="0">
                <a:solidFill>
                  <a:srgbClr val="CC0000"/>
                </a:solidFill>
              </a:rPr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5.6 </a:t>
            </a:r>
            <a:r>
              <a:rPr lang="en-US" sz="2400" dirty="0">
                <a:solidFill>
                  <a:srgbClr val="00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2478283"/>
            <a:ext cx="8505825" cy="1234021"/>
          </a:xfrm>
        </p:spPr>
        <p:txBody>
          <a:bodyPr/>
          <a:lstStyle/>
          <a:p>
            <a:pPr marL="282575" indent="-282575"/>
            <a:r>
              <a:rPr lang="en-US" sz="2400" dirty="0">
                <a:latin typeface="Gill Sans MT" charset="0"/>
              </a:rPr>
              <a:t>when AS3 </a:t>
            </a:r>
            <a:r>
              <a:rPr lang="en-US" sz="2400" dirty="0" smtClean="0">
                <a:latin typeface="Gill Sans MT" charset="0"/>
              </a:rPr>
              <a:t>gateway router 3a advertises path </a:t>
            </a:r>
            <a:r>
              <a:rPr lang="en-US" sz="2200" dirty="0" smtClean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400" dirty="0">
                <a:latin typeface="Gill Sans MT" charset="0"/>
              </a:rPr>
              <a:t>to </a:t>
            </a:r>
            <a:r>
              <a:rPr lang="en-US" sz="2400" dirty="0" smtClean="0">
                <a:latin typeface="Gill Sans MT" charset="0"/>
              </a:rPr>
              <a:t>AS2 gateway router 2c:</a:t>
            </a:r>
            <a:endParaRPr lang="en-US" sz="2400" dirty="0">
              <a:latin typeface="Gill Sans MT" charset="0"/>
            </a:endParaRPr>
          </a:p>
          <a:p>
            <a:pPr marL="685800" lvl="1" indent="-228600"/>
            <a:r>
              <a:rPr lang="en-US" dirty="0">
                <a:latin typeface="Gill Sans MT" charset="0"/>
              </a:rPr>
              <a:t>AS3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promises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to AS2 it </a:t>
            </a:r>
            <a:r>
              <a:rPr lang="en-US" dirty="0">
                <a:latin typeface="Gill Sans MT" charset="0"/>
              </a:rPr>
              <a:t>will forward datagrams </a:t>
            </a:r>
            <a:r>
              <a:rPr lang="en-US" dirty="0" smtClean="0">
                <a:latin typeface="Gill Sans MT" charset="0"/>
              </a:rPr>
              <a:t>towards </a:t>
            </a:r>
            <a:r>
              <a:rPr lang="en-US" dirty="0" smtClean="0">
                <a:latin typeface="Gill Sans MT" charset="0"/>
              </a:rPr>
              <a:t>prefix X</a:t>
            </a:r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162846" name="Rectangle 116"/>
          <p:cNvSpPr>
            <a:spLocks noChangeArrowheads="1"/>
          </p:cNvSpPr>
          <p:nvPr/>
        </p:nvSpPr>
        <p:spPr bwMode="auto">
          <a:xfrm>
            <a:off x="554038" y="1069976"/>
            <a:ext cx="8505825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BGP session: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two BGP routers (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peers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 exchange BGP </a:t>
            </a:r>
            <a:r>
              <a:rPr lang="en-US" altLang="ja-JP" sz="2400" dirty="0" smtClean="0">
                <a:latin typeface="Gill Sans MT" charset="0"/>
              </a:rPr>
              <a:t>messages over semi-permanent TCP connection:</a:t>
            </a:r>
            <a:endParaRPr lang="en-US" altLang="ja-JP" sz="2400" dirty="0">
              <a:latin typeface="Gill Sans MT" charset="0"/>
            </a:endParaRP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/>
                <a:cs typeface="Gill Sans MT"/>
              </a:rPr>
              <a:t>advertising </a:t>
            </a:r>
            <a:r>
              <a:rPr lang="en-US" sz="2400" i="1" dirty="0">
                <a:solidFill>
                  <a:srgbClr val="CC0000"/>
                </a:solidFill>
                <a:latin typeface="Gill Sans MT"/>
                <a:cs typeface="Gill Sans MT"/>
              </a:rPr>
              <a:t>paths</a:t>
            </a:r>
            <a:r>
              <a:rPr lang="en-US" sz="2400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lang="en-US" sz="2400" dirty="0">
                <a:latin typeface="Gill Sans MT"/>
                <a:cs typeface="Gill Sans MT"/>
              </a:rPr>
              <a:t>to different destination </a:t>
            </a:r>
            <a:r>
              <a:rPr lang="en-US" sz="2400" dirty="0" smtClean="0">
                <a:latin typeface="Gill Sans MT"/>
                <a:cs typeface="Gill Sans MT"/>
              </a:rPr>
              <a:t>network prefixes (BGP  is a </a:t>
            </a:r>
            <a:r>
              <a:rPr lang="ja-JP" altLang="en-US" sz="2400" dirty="0" smtClean="0">
                <a:latin typeface="Gill Sans MT"/>
                <a:cs typeface="Gill Sans MT"/>
              </a:rPr>
              <a:t>“</a:t>
            </a:r>
            <a:r>
              <a:rPr lang="en-US" altLang="ja-JP" sz="2400" dirty="0">
                <a:latin typeface="Gill Sans MT"/>
                <a:cs typeface="Gill Sans MT"/>
              </a:rPr>
              <a:t>path vector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altLang="ja-JP" sz="2400" dirty="0">
                <a:latin typeface="Gill Sans MT"/>
                <a:cs typeface="Gill Sans MT"/>
              </a:rPr>
              <a:t> </a:t>
            </a:r>
            <a:r>
              <a:rPr lang="en-US" altLang="ja-JP" sz="2400" dirty="0" smtClean="0">
                <a:latin typeface="Gill Sans MT"/>
                <a:cs typeface="Gill Sans MT"/>
              </a:rPr>
              <a:t>protocol)</a:t>
            </a:r>
            <a:endParaRPr lang="en-US" sz="24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00100"/>
            <a:ext cx="2553558" cy="2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401099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4938163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386990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4006021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4899525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484064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499784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391114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29020" y="412182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497275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5713440" y="4938746"/>
            <a:ext cx="2590803" cy="1117600"/>
            <a:chOff x="2244" y="2236"/>
            <a:chExt cx="1632" cy="704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</a:t>
              </a:r>
              <a:r>
                <a:rPr lang="en-US" sz="1600" i="1" dirty="0" smtClean="0">
                  <a:solidFill>
                    <a:srgbClr val="CC0000"/>
                  </a:solidFill>
                </a:rPr>
                <a:t>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AS3, X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3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BGP </a:t>
            </a:r>
            <a:r>
              <a:rPr lang="en-US" dirty="0" smtClean="0">
                <a:cs typeface="+mj-cs"/>
              </a:rPr>
              <a:t>path advertisement</a:t>
            </a:r>
            <a:endParaRPr lang="en-US" dirty="0">
              <a:cs typeface="+mj-cs"/>
            </a:endParaRP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9869" y="4977429"/>
            <a:ext cx="8505825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latin typeface="Gill Sans MT" charset="0"/>
              </a:rPr>
              <a:t>Based on AS2 policy, AS2 router 2c accepts path AS3,X, propagates (via iBGP) to all AS2 routers</a:t>
            </a:r>
          </a:p>
          <a:p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5602043" cy="1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451514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2378685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446543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4383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13516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7172" y="15623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438604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AS2,AS3,X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415500" y="4289671"/>
            <a:ext cx="8505825" cy="84894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latin typeface="Gill Sans MT" charset="0"/>
              </a:rPr>
              <a:t>AS2 router 2c receives path advertisement </a:t>
            </a:r>
            <a:r>
              <a:rPr lang="en-US" sz="2000" dirty="0" smtClean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200" dirty="0" smtClean="0">
                <a:latin typeface="Gill Sans MT" charset="0"/>
              </a:rPr>
              <a:t>(via eBGP) from AS3 router 3a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411594" y="5663719"/>
            <a:ext cx="8505825" cy="51044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latin typeface="Gill Sans MT" charset="0"/>
              </a:rPr>
              <a:t>Based on AS2 policy,  AS2 router 2a advertises (via eBGP)  path </a:t>
            </a:r>
            <a:r>
              <a:rPr lang="en-US" sz="2000" dirty="0" smtClean="0">
                <a:solidFill>
                  <a:srgbClr val="CC0000"/>
                </a:solidFill>
                <a:latin typeface="Gill Sans MT" charset="0"/>
              </a:rPr>
              <a:t>AS2, AS3, X  </a:t>
            </a:r>
            <a:r>
              <a:rPr lang="en-US" sz="2200" dirty="0" smtClean="0">
                <a:latin typeface="Gill Sans MT" charset="0"/>
              </a:rPr>
              <a:t> to AS</a:t>
            </a:r>
            <a:r>
              <a:rPr lang="en-US" sz="2200" dirty="0" smtClean="0">
                <a:latin typeface="Arial"/>
                <a:cs typeface="Arial"/>
              </a:rPr>
              <a:t>1</a:t>
            </a:r>
            <a:r>
              <a:rPr lang="en-US" sz="2200" dirty="0" smtClean="0">
                <a:latin typeface="Gill Sans MT" charset="0"/>
              </a:rPr>
              <a:t> router </a:t>
            </a:r>
            <a:r>
              <a:rPr lang="en-US" sz="2200" dirty="0" smtClean="0">
                <a:latin typeface="Arial"/>
                <a:cs typeface="Arial"/>
              </a:rPr>
              <a:t>1</a:t>
            </a:r>
            <a:r>
              <a:rPr lang="en-US" sz="2200" dirty="0" smtClean="0">
                <a:latin typeface="Gill Sans MT" charset="0"/>
              </a:rPr>
              <a:t>c</a:t>
            </a:r>
          </a:p>
          <a:p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52000" y="2820739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3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Path attributes and BGP routes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22400"/>
            <a:ext cx="8247063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advertised prefix includes BGP attributes </a:t>
            </a:r>
          </a:p>
          <a:p>
            <a:pPr lvl="1"/>
            <a:r>
              <a:rPr lang="en-US" dirty="0">
                <a:latin typeface="Gill Sans MT" charset="0"/>
              </a:rPr>
              <a:t>prefix + attributes =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route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important attributes: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Gill Sans MT" charset="0"/>
              </a:rPr>
              <a:t>AS-PATH: </a:t>
            </a:r>
            <a:r>
              <a:rPr lang="en-US" dirty="0" smtClean="0">
                <a:latin typeface="Gill Sans MT" charset="0"/>
              </a:rPr>
              <a:t>list of </a:t>
            </a:r>
            <a:r>
              <a:rPr lang="en-US" dirty="0" err="1" smtClean="0">
                <a:latin typeface="Gill Sans MT" charset="0"/>
              </a:rPr>
              <a:t>ASes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through which prefix advertisement has </a:t>
            </a:r>
            <a:r>
              <a:rPr lang="en-US" dirty="0" smtClean="0">
                <a:latin typeface="Gill Sans MT" charset="0"/>
              </a:rPr>
              <a:t>passed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solidFill>
                  <a:srgbClr val="000090"/>
                </a:solidFill>
                <a:latin typeface="Gill Sans MT" charset="0"/>
              </a:rPr>
              <a:t>NEXT-HOP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indicates specific internal-AS router to next-hop </a:t>
            </a:r>
            <a:r>
              <a:rPr lang="en-US" dirty="0" smtClean="0">
                <a:latin typeface="Gill Sans MT" charset="0"/>
              </a:rPr>
              <a:t>AS</a:t>
            </a:r>
            <a:endParaRPr lang="en-US" dirty="0">
              <a:latin typeface="Gill Sans MT" charset="0"/>
            </a:endParaRPr>
          </a:p>
          <a:p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Policy-based routing:</a:t>
            </a:r>
          </a:p>
          <a:p>
            <a:pPr lvl="1"/>
            <a:r>
              <a:rPr lang="en-US" dirty="0" smtClean="0">
                <a:latin typeface="Gill Sans MT" charset="0"/>
              </a:rPr>
              <a:t>gateway receiving </a:t>
            </a:r>
            <a:r>
              <a:rPr lang="en-US" dirty="0">
                <a:latin typeface="Gill Sans MT" charset="0"/>
              </a:rPr>
              <a:t>route advertisement uses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import policy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accept/</a:t>
            </a:r>
            <a:r>
              <a:rPr lang="en-US" dirty="0" smtClean="0">
                <a:latin typeface="Gill Sans MT" charset="0"/>
              </a:rPr>
              <a:t>decline path (e.g., never route through AS Y).</a:t>
            </a:r>
          </a:p>
          <a:p>
            <a:pPr lvl="1"/>
            <a:r>
              <a:rPr lang="en-US" dirty="0" smtClean="0">
                <a:latin typeface="Gill Sans MT" charset="0"/>
              </a:rPr>
              <a:t>AS policy also determines whether to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advertise</a:t>
            </a:r>
            <a:r>
              <a:rPr lang="en-US" dirty="0" smtClean="0">
                <a:latin typeface="Gill Sans MT" charset="0"/>
              </a:rPr>
              <a:t> path to other other neighboring </a:t>
            </a:r>
            <a:r>
              <a:rPr lang="en-US" dirty="0" err="1" smtClean="0">
                <a:latin typeface="Gill Sans MT" charset="0"/>
              </a:rPr>
              <a:t>ASes</a:t>
            </a:r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6486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9937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7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BGP </a:t>
            </a:r>
            <a:r>
              <a:rPr lang="en-US" dirty="0" smtClean="0">
                <a:cs typeface="+mj-cs"/>
              </a:rPr>
              <a:t>path advertisement</a:t>
            </a:r>
            <a:endParaRPr lang="en-US" dirty="0">
              <a:cs typeface="+mj-cs"/>
            </a:endParaRP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8175" y="4742967"/>
            <a:ext cx="8505825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latin typeface="Gill Sans MT" charset="0"/>
              </a:rPr>
              <a:t>AS</a:t>
            </a:r>
            <a:r>
              <a:rPr lang="en-US" sz="2200" dirty="0" smtClean="0">
                <a:latin typeface="Arial"/>
                <a:cs typeface="Arial"/>
              </a:rPr>
              <a:t>1</a:t>
            </a:r>
            <a:r>
              <a:rPr lang="en-US" sz="2200" dirty="0" smtClean="0">
                <a:latin typeface="Gill Sans MT" charset="0"/>
              </a:rPr>
              <a:t> gateway router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1c </a:t>
            </a:r>
            <a:r>
              <a:rPr lang="en-US" sz="2200" dirty="0" smtClean="0">
                <a:latin typeface="Gill Sans MT" charset="0"/>
              </a:rPr>
              <a:t>learns path </a:t>
            </a:r>
            <a:r>
              <a:rPr lang="en-US" sz="2200" i="1" dirty="0" smtClean="0">
                <a:solidFill>
                  <a:srgbClr val="CC0000"/>
                </a:solidFill>
                <a:latin typeface="Gill Sans MT" charset="0"/>
              </a:rPr>
              <a:t>AS2,AS3,X </a:t>
            </a:r>
            <a:r>
              <a:rPr lang="en-US" sz="2200" dirty="0" smtClean="0">
                <a:latin typeface="Gill Sans MT" charset="0"/>
              </a:rPr>
              <a:t>from 2a</a:t>
            </a:r>
            <a:endParaRPr lang="en-US" sz="2000" dirty="0" smtClean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5602043" cy="1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451514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2378685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446543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4383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13516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7172" y="15623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438604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AS2,AS3,X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415500" y="4289671"/>
            <a:ext cx="8505825" cy="57540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 smtClean="0">
                <a:latin typeface="Gill Sans MT" charset="0"/>
              </a:rPr>
              <a:t>gateway router may learn about </a:t>
            </a:r>
            <a:r>
              <a:rPr lang="en-US" sz="2400" dirty="0" smtClean="0">
                <a:solidFill>
                  <a:srgbClr val="000090"/>
                </a:solidFill>
                <a:latin typeface="Gill Sans MT" charset="0"/>
              </a:rPr>
              <a:t>multiple</a:t>
            </a:r>
            <a:r>
              <a:rPr lang="en-US" sz="2400" dirty="0" smtClean="0">
                <a:latin typeface="Gill Sans MT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94769" y="1902431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3142123" y="2168219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17960" y="1621326"/>
            <a:ext cx="968155" cy="547957"/>
            <a:chOff x="4617960" y="1621326"/>
            <a:chExt cx="968155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CC0000"/>
                  </a:solidFill>
                </a:rPr>
                <a:t>AS3,X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673347" y="5110285"/>
            <a:ext cx="8505825" cy="5519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latin typeface="Gill Sans MT" charset="0"/>
              </a:rPr>
              <a:t>AS</a:t>
            </a:r>
            <a:r>
              <a:rPr lang="en-US" sz="2200" dirty="0" smtClean="0">
                <a:latin typeface="Arial"/>
                <a:cs typeface="Arial"/>
              </a:rPr>
              <a:t>1</a:t>
            </a:r>
            <a:r>
              <a:rPr lang="en-US" sz="2200" dirty="0" smtClean="0">
                <a:latin typeface="Gill Sans MT" charset="0"/>
              </a:rPr>
              <a:t> gateway router</a:t>
            </a:r>
            <a:r>
              <a:rPr lang="en-US" sz="2200" dirty="0" smtClean="0">
                <a:latin typeface="Arial"/>
                <a:cs typeface="Arial"/>
              </a:rPr>
              <a:t> 1c </a:t>
            </a:r>
            <a:r>
              <a:rPr lang="en-US" sz="2200" dirty="0" smtClean="0">
                <a:latin typeface="Gill Sans MT" charset="0"/>
              </a:rPr>
              <a:t>learns path </a:t>
            </a:r>
            <a:r>
              <a:rPr lang="en-US" sz="2200" i="1" dirty="0" smtClean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200" dirty="0" smtClean="0">
                <a:latin typeface="Gill Sans MT" charset="0"/>
              </a:rPr>
              <a:t>from 3a</a:t>
            </a:r>
            <a:endParaRPr lang="en-US" sz="2000" dirty="0" smtClean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688981" y="5477602"/>
            <a:ext cx="8103327" cy="10287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 smtClean="0">
                <a:latin typeface="Gill Sans MT" charset="0"/>
              </a:rPr>
              <a:t>Based on policy, AS</a:t>
            </a:r>
            <a:r>
              <a:rPr lang="en-US" sz="2200" dirty="0" smtClean="0">
                <a:latin typeface="Arial"/>
                <a:cs typeface="Arial"/>
              </a:rPr>
              <a:t>1</a:t>
            </a:r>
            <a:r>
              <a:rPr lang="en-US" sz="2200" dirty="0" smtClean="0">
                <a:latin typeface="Gill Sans MT" charset="0"/>
              </a:rPr>
              <a:t> gateway router</a:t>
            </a:r>
            <a:r>
              <a:rPr lang="en-US" sz="2200" dirty="0" smtClean="0">
                <a:latin typeface="Arial"/>
                <a:cs typeface="Arial"/>
              </a:rPr>
              <a:t> 1c </a:t>
            </a:r>
            <a:r>
              <a:rPr lang="en-US" sz="2200" dirty="0" smtClean="0">
                <a:latin typeface="Gill Sans MT" charset="0"/>
              </a:rPr>
              <a:t>chooses path </a:t>
            </a:r>
            <a:r>
              <a:rPr lang="en-US" sz="2200" i="1" dirty="0" smtClean="0">
                <a:solidFill>
                  <a:srgbClr val="CC0000"/>
                </a:solidFill>
                <a:latin typeface="Gill Sans MT" charset="0"/>
              </a:rPr>
              <a:t>AS3,X, and advertises path within AS</a:t>
            </a:r>
            <a:r>
              <a:rPr lang="en-US" sz="2200" i="1" dirty="0" smtClean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200" i="1" dirty="0" smtClean="0">
                <a:solidFill>
                  <a:srgbClr val="CC0000"/>
                </a:solidFill>
                <a:latin typeface="Gill Sans MT" charset="0"/>
              </a:rPr>
              <a:t> via iBGP</a:t>
            </a:r>
            <a:endParaRPr lang="en-US" sz="2000" dirty="0" smtClean="0">
              <a:latin typeface="Gill Sans MT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Gill Sans MT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631940" y="4371320"/>
            <a:ext cx="822960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advertises </a:t>
            </a:r>
            <a:r>
              <a:rPr lang="en-US" sz="2400" dirty="0" smtClean="0">
                <a:latin typeface="+mn-lt"/>
              </a:rPr>
              <a:t>path Aw to B and to C</a:t>
            </a:r>
            <a:endParaRPr lang="en-US" sz="2400" dirty="0">
              <a:latin typeface="+mn-lt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+mn-lt"/>
              </a:rPr>
              <a:t>B </a:t>
            </a:r>
            <a:r>
              <a:rPr lang="en-US" sz="2400" i="1" dirty="0" smtClean="0">
                <a:solidFill>
                  <a:srgbClr val="CC0000"/>
                </a:solidFill>
                <a:latin typeface="+mn-lt"/>
              </a:rPr>
              <a:t>chooses not to advertise </a:t>
            </a:r>
            <a:r>
              <a:rPr lang="en-US" sz="2400" dirty="0" err="1" smtClean="0">
                <a:latin typeface="+mn-lt"/>
              </a:rPr>
              <a:t>BAw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to </a:t>
            </a:r>
            <a:r>
              <a:rPr lang="en-US" sz="2400" dirty="0" smtClean="0">
                <a:latin typeface="+mn-lt"/>
              </a:rPr>
              <a:t>C: </a:t>
            </a:r>
            <a:r>
              <a:rPr lang="en-US" sz="2400" dirty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latin typeface="+mn-lt"/>
              </a:rPr>
              <a:t>B </a:t>
            </a:r>
            <a:r>
              <a:rPr lang="en-US" sz="2000" dirty="0">
                <a:latin typeface="+mn-lt"/>
              </a:rPr>
              <a:t>gets no </a:t>
            </a:r>
            <a:r>
              <a:rPr lang="ja-JP" altLang="en-US" sz="2000" dirty="0">
                <a:latin typeface="+mn-lt"/>
              </a:rPr>
              <a:t>“</a:t>
            </a:r>
            <a:r>
              <a:rPr lang="en-US" altLang="ja-JP" sz="2000" dirty="0">
                <a:latin typeface="+mn-lt"/>
              </a:rPr>
              <a:t>revenue</a:t>
            </a:r>
            <a:r>
              <a:rPr lang="ja-JP" altLang="en-US" sz="2000" dirty="0">
                <a:latin typeface="+mn-lt"/>
              </a:rPr>
              <a:t>”</a:t>
            </a:r>
            <a:r>
              <a:rPr lang="en-US" altLang="ja-JP" sz="2000" dirty="0">
                <a:latin typeface="+mn-lt"/>
              </a:rPr>
              <a:t> for routing </a:t>
            </a:r>
            <a:r>
              <a:rPr lang="en-US" altLang="ja-JP" sz="2000" dirty="0" err="1" smtClean="0">
                <a:latin typeface="+mn-lt"/>
              </a:rPr>
              <a:t>CBAw</a:t>
            </a:r>
            <a:r>
              <a:rPr lang="en-US" altLang="ja-JP" sz="2000" dirty="0" smtClean="0">
                <a:latin typeface="+mn-lt"/>
              </a:rPr>
              <a:t>, </a:t>
            </a:r>
            <a:r>
              <a:rPr lang="en-US" altLang="ja-JP" sz="2000" dirty="0">
                <a:latin typeface="+mn-lt"/>
              </a:rPr>
              <a:t>since </a:t>
            </a:r>
            <a:r>
              <a:rPr lang="en-US" altLang="ja-JP" sz="2000" dirty="0" smtClean="0">
                <a:latin typeface="+mn-lt"/>
              </a:rPr>
              <a:t>none of  C, A, w are </a:t>
            </a:r>
            <a:r>
              <a:rPr lang="en-US" altLang="ja-JP" sz="2000" dirty="0">
                <a:latin typeface="+mn-lt"/>
              </a:rPr>
              <a:t>B</a:t>
            </a:r>
            <a:r>
              <a:rPr lang="ja-JP" altLang="en-US" sz="2000" dirty="0">
                <a:latin typeface="+mn-lt"/>
              </a:rPr>
              <a:t>’</a:t>
            </a:r>
            <a:r>
              <a:rPr lang="en-US" altLang="ja-JP" sz="2000" dirty="0">
                <a:latin typeface="+mn-lt"/>
              </a:rPr>
              <a:t>s </a:t>
            </a:r>
            <a:r>
              <a:rPr lang="en-US" altLang="ja-JP" sz="2000" dirty="0" smtClean="0">
                <a:latin typeface="+mn-lt"/>
              </a:rPr>
              <a:t>customers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000" dirty="0" smtClean="0">
                <a:latin typeface="+mn-lt"/>
              </a:rPr>
              <a:t>C does not learn about </a:t>
            </a:r>
            <a:r>
              <a:rPr lang="en-US" altLang="ja-JP" sz="2000" dirty="0" err="1" smtClean="0">
                <a:latin typeface="+mn-lt"/>
              </a:rPr>
              <a:t>CBAw</a:t>
            </a:r>
            <a:r>
              <a:rPr lang="en-US" altLang="ja-JP" sz="2000" dirty="0" smtClean="0">
                <a:latin typeface="+mn-lt"/>
              </a:rPr>
              <a:t> path</a:t>
            </a:r>
            <a:endParaRPr lang="en-US" altLang="ja-JP" sz="2000" dirty="0">
              <a:latin typeface="+mn-lt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+mn-lt"/>
              </a:rPr>
              <a:t>C will route </a:t>
            </a:r>
            <a:r>
              <a:rPr lang="en-US" sz="2400" dirty="0" err="1" smtClean="0">
                <a:latin typeface="+mn-lt"/>
              </a:rPr>
              <a:t>CAw</a:t>
            </a:r>
            <a:r>
              <a:rPr lang="en-US" sz="2400" dirty="0" smtClean="0">
                <a:latin typeface="+mn-lt"/>
              </a:rPr>
              <a:t> (not using B) to get to w</a:t>
            </a:r>
            <a:endParaRPr lang="en-US" sz="2400" dirty="0">
              <a:latin typeface="+mn-lt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8017" y="3604926"/>
            <a:ext cx="799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Suppose an ISP only wants to route traffic to/from its customer networks (does not want to carry transit traffic between other ISPs)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49" name="Picture 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5" y="801925"/>
            <a:ext cx="8301892" cy="25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46" y="6884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BGP: achieving policy via advertisements</a:t>
            </a:r>
            <a:endParaRPr lang="en-US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02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BGP messages</a:t>
            </a:r>
            <a:endParaRPr lang="en-US" sz="3200">
              <a:latin typeface="Gill Sans MT" charset="0"/>
            </a:endParaRP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pPr marL="293688" indent="-293688"/>
            <a:r>
              <a:rPr lang="en-US" sz="2400" dirty="0">
                <a:latin typeface="Gill Sans MT" charset="0"/>
              </a:rPr>
              <a:t>BGP messages exchanged between peers over TCP connection</a:t>
            </a:r>
          </a:p>
          <a:p>
            <a:pPr marL="293688" indent="-293688"/>
            <a:r>
              <a:rPr lang="en-US" sz="2400" dirty="0">
                <a:latin typeface="Gill Sans MT" charset="0"/>
              </a:rPr>
              <a:t>BGP messages: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OPEN:</a:t>
            </a:r>
            <a:r>
              <a:rPr lang="en-US" dirty="0">
                <a:latin typeface="Gill Sans MT" charset="0"/>
              </a:rPr>
              <a:t> opens TCP connection to </a:t>
            </a:r>
            <a:r>
              <a:rPr lang="en-US" dirty="0" smtClean="0">
                <a:latin typeface="Gill Sans MT" charset="0"/>
              </a:rPr>
              <a:t>remote BGP peer </a:t>
            </a:r>
            <a:r>
              <a:rPr lang="en-US" dirty="0">
                <a:latin typeface="Gill Sans MT" charset="0"/>
              </a:rPr>
              <a:t>and authenticates </a:t>
            </a:r>
            <a:r>
              <a:rPr lang="en-US" dirty="0" smtClean="0">
                <a:latin typeface="Gill Sans MT" charset="0"/>
              </a:rPr>
              <a:t>sending BGP peer</a:t>
            </a:r>
            <a:endParaRPr lang="en-US" dirty="0">
              <a:latin typeface="Gill Sans MT" charset="0"/>
            </a:endParaRP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UPDATE: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advertises new path (or withdraws old)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KEEPALIVE:</a:t>
            </a:r>
            <a:r>
              <a:rPr lang="en-US" dirty="0">
                <a:latin typeface="Gill Sans MT" charset="0"/>
              </a:rPr>
              <a:t> keeps connection alive in absence of UPDATES; also ACKs OPEN request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NOTIFICATION:</a:t>
            </a:r>
            <a:r>
              <a:rPr lang="en-US" dirty="0">
                <a:latin typeface="Gill Sans MT" charset="0"/>
              </a:rPr>
              <a:t> reports errors in previous </a:t>
            </a:r>
            <a:r>
              <a:rPr lang="en-US" dirty="0" err="1">
                <a:latin typeface="Gill Sans MT" charset="0"/>
              </a:rPr>
              <a:t>msg</a:t>
            </a:r>
            <a:r>
              <a:rPr lang="en-US" dirty="0">
                <a:latin typeface="Gill Sans MT" charset="0"/>
              </a:rPr>
              <a:t>; also used to close connection</a:t>
            </a:r>
            <a:endParaRPr lang="en-US" sz="2800" dirty="0">
              <a:latin typeface="Gill Sans MT" charset="0"/>
            </a:endParaRPr>
          </a:p>
        </p:txBody>
      </p:sp>
      <p:pic>
        <p:nvPicPr>
          <p:cNvPr id="16691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44575"/>
            <a:ext cx="3016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8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204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Forwarding</a:t>
              </a:r>
            </a:p>
            <a:p>
              <a:pPr algn="ctr" eaLnBrk="1" hangingPunct="1"/>
              <a:r>
                <a:rPr lang="en-US" sz="1400"/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69"/>
              <a:chOff x="2016" y="1976"/>
              <a:chExt cx="316" cy="269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20" y="1976"/>
                <a:ext cx="308" cy="269"/>
                <a:chOff x="2899" y="2425"/>
                <a:chExt cx="315" cy="269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9" y="2425"/>
                  <a:ext cx="31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8397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Updating the Forwarding Table</a:t>
            </a:r>
            <a:endParaRPr lang="en-US" dirty="0">
              <a:cs typeface="+mj-cs"/>
            </a:endParaRP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082149"/>
            <a:ext cx="3810000" cy="34004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</a:t>
            </a:r>
            <a:r>
              <a:rPr lang="en-US" dirty="0" smtClean="0"/>
              <a:t>routing determine entries </a:t>
            </a:r>
            <a:r>
              <a:rPr lang="en-US" dirty="0"/>
              <a:t>for </a:t>
            </a:r>
            <a:r>
              <a:rPr lang="en-US" dirty="0" smtClean="0"/>
              <a:t>destinations within AS</a:t>
            </a:r>
            <a:endParaRPr lang="en-US" dirty="0"/>
          </a:p>
          <a:p>
            <a:pPr lvl="1">
              <a:defRPr/>
            </a:pPr>
            <a:r>
              <a:rPr lang="en-US" dirty="0"/>
              <a:t>inter-AS &amp; intra-AS </a:t>
            </a:r>
            <a:r>
              <a:rPr lang="en-US" dirty="0" smtClean="0"/>
              <a:t>determine </a:t>
            </a:r>
            <a:r>
              <a:rPr lang="en-US" dirty="0"/>
              <a:t>entries for external </a:t>
            </a:r>
            <a:r>
              <a:rPr lang="en-US" dirty="0" smtClean="0"/>
              <a:t>destinations</a:t>
            </a:r>
            <a:endParaRPr lang="en-US" dirty="0"/>
          </a:p>
        </p:txBody>
      </p:sp>
      <p:pic>
        <p:nvPicPr>
          <p:cNvPr id="145414" name="Picture 1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84238"/>
            <a:ext cx="7154862" cy="14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0292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BGP, OSPF, forwarding table entries</a:t>
            </a:r>
            <a:endParaRPr lang="en-US" sz="4000" dirty="0">
              <a:cs typeface="+mj-cs"/>
            </a:endParaRP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5674" y="4619374"/>
            <a:ext cx="5183508" cy="551956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000" dirty="0" smtClean="0">
                <a:latin typeface="Gill Sans MT" charset="0"/>
              </a:rPr>
              <a:t>recall: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a,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b,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c learn about </a:t>
            </a:r>
            <a:r>
              <a:rPr lang="en-US" sz="2000" dirty="0" err="1" smtClean="0">
                <a:latin typeface="Gill Sans MT" charset="0"/>
              </a:rPr>
              <a:t>dest</a:t>
            </a:r>
            <a:r>
              <a:rPr lang="en-US" sz="2000" dirty="0" smtClean="0">
                <a:latin typeface="Gill Sans MT" charset="0"/>
              </a:rPr>
              <a:t> X via iBGP from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c: “path to X goes through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c”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7966198" cy="2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81432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3285692" y="274149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3506594" y="2881517"/>
            <a:ext cx="2189884" cy="1476371"/>
            <a:chOff x="833331" y="2873352"/>
            <a:chExt cx="2333625" cy="1590649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7" y="270285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7172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801412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AS2,AS3,X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00150" y="2281383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3046901" y="252216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17960" y="1984134"/>
            <a:ext cx="968155" cy="547957"/>
            <a:chOff x="4617960" y="1621326"/>
            <a:chExt cx="968155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CC0000"/>
                  </a:solidFill>
                </a:rPr>
                <a:t>AS3,X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3478500" y="5238590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d: OSPF intra-domain routing: to get to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c, forward over outgoing local interface </a:t>
            </a:r>
            <a:r>
              <a:rPr lang="en-US" sz="2000" dirty="0" smtClean="0">
                <a:latin typeface="Arial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2282548" y="2116378"/>
            <a:ext cx="81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CC0000"/>
                </a:solidFill>
              </a:rPr>
              <a:t>AS3,X</a:t>
            </a:r>
            <a:endParaRPr lang="en-US" sz="1600" i="1" dirty="0">
              <a:solidFill>
                <a:srgbClr val="C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729" y="1189190"/>
            <a:ext cx="72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Q: how does router set forwarding table entry to distant prefix?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49470" y="2245331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654" y="3379309"/>
            <a:ext cx="1694528" cy="2911109"/>
            <a:chOff x="537654" y="3379309"/>
            <a:chExt cx="1694528" cy="2911109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dest</a:t>
                </a:r>
                <a:endParaRPr lang="en-US" dirty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interface</a:t>
                </a:r>
                <a:endParaRPr lang="en-US" dirty="0"/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00"/>
                    </a:solidFill>
                  </a:rPr>
                  <a:t>X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00"/>
                    </a:solidFill>
                  </a:rPr>
                  <a:t>1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</p:grpSp>
      </p:grpSp>
      <p:cxnSp>
        <p:nvCxnSpPr>
          <p:cNvPr id="272" name="Straight Arrow Connector 271"/>
          <p:cNvCxnSpPr/>
          <p:nvPr/>
        </p:nvCxnSpPr>
        <p:spPr bwMode="auto">
          <a:xfrm flipV="1">
            <a:off x="2219982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035014" y="37288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physical link</a:t>
            </a:r>
            <a:endParaRPr lang="en-US" sz="16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96605" y="2859586"/>
            <a:ext cx="112221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local link interfaces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at 1a, 1d</a:t>
            </a:r>
            <a:endParaRPr lang="en-US" sz="1600" dirty="0"/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31251" y="2431189"/>
            <a:ext cx="961014" cy="810304"/>
            <a:chOff x="1331251" y="2431189"/>
            <a:chExt cx="961014" cy="8103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53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28" grpId="0"/>
      <p:bldP spid="328" grpId="1"/>
      <p:bldP spid="333" grpId="0"/>
      <p:bldP spid="33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0292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BGP, OSPF, forwarding table entries</a:t>
            </a:r>
            <a:endParaRPr lang="en-US" sz="4000" dirty="0">
              <a:cs typeface="+mj-cs"/>
            </a:endParaRP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5674" y="4619374"/>
            <a:ext cx="5183508" cy="551956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000" dirty="0" smtClean="0">
                <a:latin typeface="Gill Sans MT" charset="0"/>
              </a:rPr>
              <a:t>recall: 1a, 1b, 1c learn about </a:t>
            </a:r>
            <a:r>
              <a:rPr lang="en-US" sz="2000" dirty="0" err="1" smtClean="0">
                <a:latin typeface="Gill Sans MT" charset="0"/>
              </a:rPr>
              <a:t>dest</a:t>
            </a:r>
            <a:r>
              <a:rPr lang="en-US" sz="2000" dirty="0" smtClean="0">
                <a:latin typeface="Gill Sans MT" charset="0"/>
              </a:rPr>
              <a:t> X via iBGP from 1c: “path to X goes through 1c”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7966198" cy="2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81432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3285692" y="274149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3506594" y="2881517"/>
            <a:ext cx="2189884" cy="1476371"/>
            <a:chOff x="833331" y="2873352"/>
            <a:chExt cx="2333625" cy="1590649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809351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7" y="270285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7172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3478500" y="5238590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d: OSPF intra-domain routing: to get to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c, forward over outgoing local interface </a:t>
            </a:r>
            <a:r>
              <a:rPr lang="en-US" sz="2000" dirty="0" smtClean="0">
                <a:latin typeface="Arial"/>
                <a:cs typeface="Arial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729" y="1189190"/>
            <a:ext cx="72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Q: how does router set forwarding table entry to distant prefix?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7654" y="2724170"/>
            <a:ext cx="1694528" cy="3566248"/>
            <a:chOff x="537654" y="2724170"/>
            <a:chExt cx="1694528" cy="3566248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26574" y="2724170"/>
              <a:ext cx="991619" cy="164121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394" h="1956074">
                  <a:moveTo>
                    <a:pt x="271973" y="1956074"/>
                  </a:moveTo>
                  <a:cubicBezTo>
                    <a:pt x="357744" y="1054071"/>
                    <a:pt x="286439" y="1036036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760467" y="804686"/>
                    <a:pt x="628320" y="1842100"/>
                  </a:cubicBezTo>
                  <a:cubicBezTo>
                    <a:pt x="479006" y="1825527"/>
                    <a:pt x="436285" y="1872332"/>
                    <a:pt x="271973" y="1956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dest</a:t>
                </a:r>
                <a:endParaRPr lang="en-US" dirty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interface</a:t>
                </a:r>
                <a:endParaRPr lang="en-US" dirty="0"/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00"/>
                    </a:solidFill>
                  </a:rPr>
                  <a:t>X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00"/>
                    </a:solidFill>
                  </a:rPr>
                  <a:t>2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267" name="Rectangle 4"/>
          <p:cNvSpPr txBox="1">
            <a:spLocks noChangeArrowheads="1"/>
          </p:cNvSpPr>
          <p:nvPr/>
        </p:nvSpPr>
        <p:spPr bwMode="auto">
          <a:xfrm>
            <a:off x="3487781" y="5828603"/>
            <a:ext cx="4993774" cy="10287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+mj-lt"/>
                <a:cs typeface="Arial"/>
              </a:rPr>
              <a:t>a: OSPF intra-domain routing: to get to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+mj-lt"/>
                <a:cs typeface="Arial"/>
              </a:rPr>
              <a:t>c, forward over outgoing local interface 2</a:t>
            </a:r>
            <a:endParaRPr lang="en-US" sz="2000" dirty="0">
              <a:latin typeface="+mj-lt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149470" y="2245331"/>
            <a:ext cx="474928" cy="686044"/>
            <a:chOff x="1149470" y="2245331"/>
            <a:chExt cx="474928" cy="686044"/>
          </a:xfrm>
        </p:grpSpPr>
        <p:sp>
          <p:nvSpPr>
            <p:cNvPr id="333" name="TextBox 332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1144952" y="2748406"/>
            <a:ext cx="315088" cy="241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0" name="Straight Connector 339"/>
          <p:cNvCxnSpPr/>
          <p:nvPr/>
        </p:nvCxnSpPr>
        <p:spPr bwMode="auto">
          <a:xfrm flipH="1">
            <a:off x="3046901" y="252216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BGP route selection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7772400" cy="4648200"/>
          </a:xfrm>
        </p:spPr>
        <p:txBody>
          <a:bodyPr/>
          <a:lstStyle/>
          <a:p>
            <a:pPr marL="346075" indent="-346075">
              <a:defRPr/>
            </a:pPr>
            <a:r>
              <a:rPr lang="en-US" dirty="0">
                <a:cs typeface="+mn-cs"/>
              </a:rPr>
              <a:t>router may learn about more </a:t>
            </a:r>
            <a:r>
              <a:rPr lang="en-US" dirty="0" smtClean="0">
                <a:cs typeface="+mn-cs"/>
              </a:rPr>
              <a:t>than one </a:t>
            </a:r>
            <a:r>
              <a:rPr lang="en-US" dirty="0">
                <a:cs typeface="+mn-cs"/>
              </a:rPr>
              <a:t>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local preference value attribute: policy decision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closest NEXT-HOP router: hot potato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additional criteria </a:t>
            </a:r>
          </a:p>
        </p:txBody>
      </p:sp>
      <p:pic>
        <p:nvPicPr>
          <p:cNvPr id="165893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2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964972" cy="2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5164138" cy="885825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Making routing scalable</a:t>
            </a:r>
            <a:endParaRPr lang="en-US" dirty="0">
              <a:latin typeface="Gill Sans MT" charset="0"/>
            </a:endParaRP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scale:</a:t>
            </a:r>
            <a:r>
              <a:rPr lang="en-US" dirty="0">
                <a:latin typeface="Gill Sans MT" charset="0"/>
              </a:rPr>
              <a:t> with </a:t>
            </a:r>
            <a:r>
              <a:rPr lang="en-US" dirty="0" smtClean="0">
                <a:latin typeface="Gill Sans MT" charset="0"/>
              </a:rPr>
              <a:t>billions of destinations</a:t>
            </a:r>
            <a:r>
              <a:rPr lang="en-US" dirty="0">
                <a:latin typeface="Gill Sans MT" charset="0"/>
              </a:rPr>
              <a:t>:</a:t>
            </a:r>
          </a:p>
          <a:p>
            <a:r>
              <a:rPr lang="en-US" sz="2400" dirty="0">
                <a:latin typeface="Gill Sans MT" charset="0"/>
              </a:rPr>
              <a:t>can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store all </a:t>
            </a:r>
            <a:r>
              <a:rPr lang="en-US" altLang="ja-JP" sz="2400" dirty="0" smtClean="0">
                <a:latin typeface="Gill Sans MT" charset="0"/>
              </a:rPr>
              <a:t>destinations in </a:t>
            </a:r>
            <a:r>
              <a:rPr lang="en-US" altLang="ja-JP" sz="2400" dirty="0">
                <a:latin typeface="Gill Sans MT" charset="0"/>
              </a:rPr>
              <a:t>routing tables!</a:t>
            </a:r>
          </a:p>
          <a:p>
            <a:r>
              <a:rPr lang="en-US" sz="2400" dirty="0">
                <a:latin typeface="Gill Sans MT" charset="0"/>
              </a:rPr>
              <a:t>routing table exchange would swamp links!</a:t>
            </a:r>
            <a:r>
              <a:rPr lang="en-US" dirty="0">
                <a:latin typeface="Gill Sans MT" charset="0"/>
              </a:rPr>
              <a:t> 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administrative autonomy</a:t>
            </a:r>
          </a:p>
          <a:p>
            <a:pPr>
              <a:defRPr/>
            </a:pPr>
            <a:r>
              <a:rPr lang="en-US" sz="2400">
                <a:cs typeface="+mn-cs"/>
              </a:rPr>
              <a:t>internet = network of networks</a:t>
            </a:r>
          </a:p>
          <a:p>
            <a:pPr>
              <a:defRPr/>
            </a:pPr>
            <a:r>
              <a:rPr lang="en-US" sz="2400">
                <a:cs typeface="+mn-cs"/>
              </a:rPr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660531" y="1313250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latin typeface="Gill Sans MT" charset="0"/>
              </a:rPr>
              <a:t>our routing study thus far - </a:t>
            </a:r>
            <a:r>
              <a:rPr lang="en-US" sz="2800" dirty="0" smtClean="0">
                <a:latin typeface="Gill Sans MT" charset="0"/>
              </a:rPr>
              <a:t>idealized </a:t>
            </a:r>
            <a:endParaRPr lang="en-US" sz="2800" dirty="0">
              <a:latin typeface="Gill Sans MT" charset="0"/>
            </a:endParaRP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network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flat</a:t>
            </a:r>
            <a:r>
              <a:rPr lang="ja-JP" altLang="en-US" sz="2800" dirty="0">
                <a:latin typeface="Gill Sans MT" charset="0"/>
              </a:rPr>
              <a:t>”</a:t>
            </a:r>
            <a:endParaRPr lang="en-US" altLang="ja-JP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latin typeface="Gill Sans MT" charset="0"/>
              </a:rPr>
              <a:t>… not</a:t>
            </a:r>
            <a:r>
              <a:rPr lang="en-US" sz="2800" dirty="0">
                <a:latin typeface="Gill Sans MT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1"/>
          <p:cNvSpPr>
            <a:spLocks noGrp="1"/>
          </p:cNvSpPr>
          <p:nvPr>
            <p:ph type="title"/>
          </p:nvPr>
        </p:nvSpPr>
        <p:spPr>
          <a:xfrm>
            <a:off x="533400" y="87508"/>
            <a:ext cx="7772400" cy="11430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Hot Potato Routing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914400" y="4747113"/>
            <a:ext cx="8229600" cy="82649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2d learns (via iBGP) it can route to X via 2a or 2c</a:t>
            </a:r>
          </a:p>
          <a:p>
            <a:pPr>
              <a:defRPr/>
            </a:pPr>
            <a:r>
              <a:rPr lang="en-US" sz="2400" i="1" dirty="0" smtClean="0">
                <a:solidFill>
                  <a:srgbClr val="000090"/>
                </a:solidFill>
              </a:rPr>
              <a:t>hot potato routing: </a:t>
            </a:r>
            <a:r>
              <a:rPr lang="en-US" sz="2400" dirty="0" smtClean="0"/>
              <a:t>choose local gateway that has least intra-domain cost (e.g., 2d chooses 2a, even though more AS hops to </a:t>
            </a:r>
            <a:r>
              <a:rPr lang="en-US" sz="2400" i="1" dirty="0" smtClean="0"/>
              <a:t>X</a:t>
            </a:r>
            <a:r>
              <a:rPr lang="en-US" sz="2400" dirty="0" smtClean="0"/>
              <a:t>): don’t worry about inter-domain cost!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3302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5708"/>
            <a:ext cx="457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/>
          <p:cNvGrpSpPr/>
          <p:nvPr/>
        </p:nvGrpSpPr>
        <p:grpSpPr>
          <a:xfrm>
            <a:off x="624887" y="1673230"/>
            <a:ext cx="2557336" cy="1719017"/>
            <a:chOff x="-2170772" y="2784954"/>
            <a:chExt cx="2712783" cy="1853712"/>
          </a:xfrm>
        </p:grpSpPr>
        <p:sp>
          <p:nvSpPr>
            <p:cNvPr id="122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7" name="Oval 1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" name="Freeform 1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1" name="Freeform 1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Freeform 1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4" name="Straight Connector 183"/>
                  <p:cNvCxnSpPr>
                    <a:endCxn id="1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5" name="Oval 1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4" name="Oval 16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" name="Freeform 16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Freeform 16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Freeform 16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1" name="Straight Connector 170"/>
                  <p:cNvCxnSpPr>
                    <a:endCxn id="16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2" name="Oval 16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6" name="Group 125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4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7" name="Group 126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3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/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34" name="Oval 13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28" name="Straight Connector 127"/>
              <p:cNvCxnSpPr>
                <a:stCxn id="17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/>
              <p:cNvCxnSpPr>
                <a:endCxn id="177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6" name="Freeform 2"/>
          <p:cNvSpPr>
            <a:spLocks/>
          </p:cNvSpPr>
          <p:nvPr/>
        </p:nvSpPr>
        <p:spPr bwMode="auto">
          <a:xfrm>
            <a:off x="3285692" y="2600401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3506594" y="2740425"/>
            <a:ext cx="2189884" cy="1476371"/>
            <a:chOff x="833331" y="2873352"/>
            <a:chExt cx="2333625" cy="1590649"/>
          </a:xfrm>
        </p:grpSpPr>
        <p:grpSp>
          <p:nvGrpSpPr>
            <p:cNvPr id="188" name="Group 187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9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00" name="Oval 1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6" name="Freeform 2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7" name="Straight Connector 206"/>
                <p:cNvCxnSpPr>
                  <a:endCxn id="2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98" name="Oval 197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92" name="Straight Connector 191"/>
            <p:cNvCxnSpPr>
              <a:endCxn id="225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Straight Connector 193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Connector 194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8" name="Freeform 2"/>
          <p:cNvSpPr>
            <a:spLocks/>
          </p:cNvSpPr>
          <p:nvPr/>
        </p:nvSpPr>
        <p:spPr bwMode="auto">
          <a:xfrm>
            <a:off x="5507686" y="1532143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" name="Group 249"/>
          <p:cNvGrpSpPr/>
          <p:nvPr/>
        </p:nvGrpSpPr>
        <p:grpSpPr>
          <a:xfrm>
            <a:off x="6588258" y="1668259"/>
            <a:ext cx="536554" cy="333232"/>
            <a:chOff x="1736090" y="2873352"/>
            <a:chExt cx="565150" cy="369332"/>
          </a:xfrm>
        </p:grpSpPr>
        <p:grpSp>
          <p:nvGrpSpPr>
            <p:cNvPr id="29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02" name="Oval 30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5" name="Freeform 30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Freeform 30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Freeform 30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9" name="Straight Connector 308"/>
              <p:cNvCxnSpPr>
                <a:endCxn id="30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300" name="Oval 299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6592274" y="2770198"/>
            <a:ext cx="536554" cy="333232"/>
            <a:chOff x="1736090" y="2873352"/>
            <a:chExt cx="565150" cy="369332"/>
          </a:xfrm>
        </p:grpSpPr>
        <p:grpSp>
          <p:nvGrpSpPr>
            <p:cNvPr id="28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9" name="Oval 28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Freeform 29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Freeform 29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Freeform 29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6" name="Straight Connector 295"/>
              <p:cNvCxnSpPr>
                <a:endCxn id="29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7" name="Oval 28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</p:grpSp>
      <p:grpSp>
        <p:nvGrpSpPr>
          <p:cNvPr id="252" name="Group 251"/>
          <p:cNvGrpSpPr/>
          <p:nvPr/>
        </p:nvGrpSpPr>
        <p:grpSpPr>
          <a:xfrm>
            <a:off x="7410171" y="2220186"/>
            <a:ext cx="536554" cy="333232"/>
            <a:chOff x="1736090" y="2873352"/>
            <a:chExt cx="565150" cy="369332"/>
          </a:xfrm>
        </p:grpSpPr>
        <p:grpSp>
          <p:nvGrpSpPr>
            <p:cNvPr id="27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6" name="Oval 27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" name="Freeform 27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Freeform 28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Freeform 28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3" name="Straight Connector 282"/>
              <p:cNvCxnSpPr>
                <a:endCxn id="27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4" name="Oval 273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5731177" y="2214454"/>
            <a:ext cx="536554" cy="333232"/>
            <a:chOff x="1736090" y="2873352"/>
            <a:chExt cx="565150" cy="369332"/>
          </a:xfrm>
        </p:grpSpPr>
        <p:grpSp>
          <p:nvGrpSpPr>
            <p:cNvPr id="25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63" name="Oval 26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70" name="Straight Connector 269"/>
              <p:cNvCxnSpPr>
                <a:endCxn id="26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61" name="Oval 26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</p:grpSp>
      <p:cxnSp>
        <p:nvCxnSpPr>
          <p:cNvPr id="254" name="Straight Connector 253"/>
          <p:cNvCxnSpPr/>
          <p:nvPr/>
        </p:nvCxnSpPr>
        <p:spPr bwMode="auto">
          <a:xfrm>
            <a:off x="6276273" y="2367749"/>
            <a:ext cx="1143946" cy="5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Straight Connector 254"/>
          <p:cNvCxnSpPr>
            <a:stCxn id="302" idx="7"/>
          </p:cNvCxnSpPr>
          <p:nvPr/>
        </p:nvCxnSpPr>
        <p:spPr bwMode="auto">
          <a:xfrm>
            <a:off x="7046457" y="1921905"/>
            <a:ext cx="455753" cy="3336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Straight Connector 255"/>
          <p:cNvCxnSpPr/>
          <p:nvPr/>
        </p:nvCxnSpPr>
        <p:spPr bwMode="auto">
          <a:xfrm>
            <a:off x="6174303" y="2491974"/>
            <a:ext cx="453745" cy="322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Straight Connector 256"/>
          <p:cNvCxnSpPr/>
          <p:nvPr/>
        </p:nvCxnSpPr>
        <p:spPr bwMode="auto">
          <a:xfrm flipH="1">
            <a:off x="6162417" y="1933156"/>
            <a:ext cx="482298" cy="3151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5412148" y="3178324"/>
            <a:ext cx="1295763" cy="643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" name="Straight Connector 310"/>
          <p:cNvCxnSpPr/>
          <p:nvPr/>
        </p:nvCxnSpPr>
        <p:spPr bwMode="auto">
          <a:xfrm flipH="1" flipV="1">
            <a:off x="3046707" y="2561763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Straight Connector 311"/>
          <p:cNvCxnSpPr/>
          <p:nvPr/>
        </p:nvCxnSpPr>
        <p:spPr bwMode="auto">
          <a:xfrm flipV="1">
            <a:off x="5523188" y="2502881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TextBox 312"/>
          <p:cNvSpPr txBox="1"/>
          <p:nvPr/>
        </p:nvSpPr>
        <p:spPr>
          <a:xfrm>
            <a:off x="3493291" y="266008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5543950" y="157338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707172" y="178405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316" name="Group 315"/>
          <p:cNvGrpSpPr/>
          <p:nvPr/>
        </p:nvGrpSpPr>
        <p:grpSpPr>
          <a:xfrm>
            <a:off x="7070827" y="2634990"/>
            <a:ext cx="1701734" cy="616172"/>
            <a:chOff x="7073692" y="5469792"/>
            <a:chExt cx="1701734" cy="616172"/>
          </a:xfrm>
        </p:grpSpPr>
        <p:grpSp>
          <p:nvGrpSpPr>
            <p:cNvPr id="317" name="Group 316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1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24" name="Oval 32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6" name="Oval 32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7" name="Freeform 32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8" name="Freeform 32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9" name="Freeform 32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Freeform 32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endCxn id="32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22" name="Oval 32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318" name="Straight Connector 317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3" name="Group 332"/>
          <p:cNvGrpSpPr/>
          <p:nvPr/>
        </p:nvGrpSpPr>
        <p:grpSpPr>
          <a:xfrm>
            <a:off x="5713444" y="2600984"/>
            <a:ext cx="872159" cy="788717"/>
            <a:chOff x="5713444" y="2379268"/>
            <a:chExt cx="872159" cy="788717"/>
          </a:xfrm>
        </p:grpSpPr>
        <p:sp>
          <p:nvSpPr>
            <p:cNvPr id="334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Text Box 119"/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 smtClean="0">
                  <a:solidFill>
                    <a:srgbClr val="CC0000"/>
                  </a:solidFill>
                </a:rPr>
                <a:t>AS3,X </a:t>
              </a:r>
              <a:endParaRPr lang="en-US" sz="1400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240503" y="2660320"/>
            <a:ext cx="1126397" cy="993049"/>
            <a:chOff x="2240503" y="2438604"/>
            <a:chExt cx="1126397" cy="993049"/>
          </a:xfrm>
        </p:grpSpPr>
        <p:sp>
          <p:nvSpPr>
            <p:cNvPr id="337" name="Text Box 119"/>
            <p:cNvSpPr txBox="1">
              <a:spLocks noChangeArrowheads="1"/>
            </p:cNvSpPr>
            <p:nvPr/>
          </p:nvSpPr>
          <p:spPr bwMode="auto">
            <a:xfrm>
              <a:off x="2240503" y="3150807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 smtClean="0">
                  <a:solidFill>
                    <a:srgbClr val="CC0000"/>
                  </a:solidFill>
                </a:rPr>
                <a:t>AS1,AS3,X </a:t>
              </a:r>
              <a:endParaRPr lang="en-US" sz="1400" i="1" dirty="0">
                <a:solidFill>
                  <a:srgbClr val="CC0000"/>
                </a:solidFill>
              </a:endParaRPr>
            </a:p>
          </p:txBody>
        </p:sp>
        <p:sp>
          <p:nvSpPr>
            <p:cNvPr id="338" name="AutoShape 118"/>
            <p:cNvSpPr>
              <a:spLocks noChangeArrowheads="1"/>
            </p:cNvSpPr>
            <p:nvPr/>
          </p:nvSpPr>
          <p:spPr bwMode="auto">
            <a:xfrm rot="1422833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0" name="Straight Arrow Connector 339"/>
          <p:cNvCxnSpPr/>
          <p:nvPr/>
        </p:nvCxnSpPr>
        <p:spPr bwMode="auto">
          <a:xfrm flipH="1">
            <a:off x="4912930" y="3654209"/>
            <a:ext cx="357050" cy="288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" name="Straight Arrow Connector 341"/>
          <p:cNvCxnSpPr/>
          <p:nvPr/>
        </p:nvCxnSpPr>
        <p:spPr bwMode="auto">
          <a:xfrm>
            <a:off x="3885547" y="3671141"/>
            <a:ext cx="413648" cy="2969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" name="Straight Connector 342"/>
          <p:cNvCxnSpPr>
            <a:stCxn id="262" idx="1"/>
          </p:cNvCxnSpPr>
          <p:nvPr/>
        </p:nvCxnSpPr>
        <p:spPr bwMode="auto">
          <a:xfrm flipH="1">
            <a:off x="3046901" y="2381069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" name="TextBox 353"/>
          <p:cNvSpPr txBox="1"/>
          <p:nvPr/>
        </p:nvSpPr>
        <p:spPr>
          <a:xfrm>
            <a:off x="6713852" y="3668010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OSPF link weights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2921" y="3471742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606060"/>
                </a:solidFill>
              </a:rPr>
              <a:t>201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31886" y="3127836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606060"/>
                </a:solidFill>
              </a:rPr>
              <a:t>152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12749" y="2966393"/>
            <a:ext cx="51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606060"/>
                </a:solidFill>
              </a:rPr>
              <a:t>112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4662388" y="3433508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606060"/>
                </a:solidFill>
              </a:rPr>
              <a:t>263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3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7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Why different Intra-, Inter-AS routing ?</a:t>
            </a:r>
            <a:r>
              <a:rPr lang="en-US" sz="4800">
                <a:cs typeface="+mj-cs"/>
              </a:rPr>
              <a:t> 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policy:</a:t>
            </a:r>
            <a:r>
              <a:rPr lang="en-US">
                <a:latin typeface="Gill Sans MT" charset="0"/>
              </a:rPr>
              <a:t> </a:t>
            </a:r>
          </a:p>
          <a:p>
            <a:r>
              <a:rPr lang="en-US">
                <a:latin typeface="Gill Sans MT" charset="0"/>
              </a:rPr>
              <a:t>inter-AS: admin wants control over how its traffic routed, who routes through its net. </a:t>
            </a:r>
          </a:p>
          <a:p>
            <a:r>
              <a:rPr lang="en-US">
                <a:latin typeface="Gill Sans MT" charset="0"/>
              </a:rPr>
              <a:t>intra-AS: single admin, so no policy decisions needed</a:t>
            </a:r>
          </a:p>
          <a:p>
            <a:pPr>
              <a:buFont typeface="Wingdings" charset="0"/>
              <a:buNone/>
            </a:pP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scale:</a:t>
            </a:r>
            <a:endParaRPr lang="en-US" i="1">
              <a:solidFill>
                <a:srgbClr val="CC0000"/>
              </a:solidFill>
              <a:latin typeface="Gill Sans MT" charset="0"/>
            </a:endParaRPr>
          </a:p>
          <a:p>
            <a:r>
              <a:rPr lang="en-US">
                <a:latin typeface="Gill Sans MT" charset="0"/>
              </a:rPr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performance: </a:t>
            </a:r>
          </a:p>
          <a:p>
            <a:r>
              <a:rPr lang="en-US">
                <a:latin typeface="Gill Sans MT" charset="0"/>
              </a:rPr>
              <a:t>intra-AS: can focus on performance</a:t>
            </a:r>
          </a:p>
          <a:p>
            <a:r>
              <a:rPr lang="en-US">
                <a:latin typeface="Gill Sans MT" charset="0"/>
              </a:rPr>
              <a:t>inter-AS: policy may dominate over performance</a:t>
            </a:r>
          </a:p>
        </p:txBody>
      </p:sp>
      <p:pic>
        <p:nvPicPr>
          <p:cNvPr id="18739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93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7455" y="3728941"/>
            <a:ext cx="8192217" cy="280569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Gill Sans MT"/>
                <a:cs typeface="Gill Sans MT"/>
              </a:rPr>
              <a:t>aggregate routers into </a:t>
            </a:r>
            <a:r>
              <a:rPr lang="en-US" sz="2000" dirty="0" smtClean="0">
                <a:latin typeface="Gill Sans MT"/>
                <a:cs typeface="Gill Sans MT"/>
              </a:rPr>
              <a:t>regions known as</a:t>
            </a:r>
            <a:r>
              <a:rPr lang="en-US" sz="2000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lang="ja-JP" altLang="en-US" sz="2000" dirty="0">
                <a:solidFill>
                  <a:srgbClr val="CC0000"/>
                </a:solidFill>
                <a:latin typeface="Gill Sans MT"/>
                <a:cs typeface="Gill Sans MT"/>
              </a:rPr>
              <a:t>“</a:t>
            </a:r>
            <a:r>
              <a:rPr lang="en-US" altLang="ja-JP" sz="2000" dirty="0">
                <a:solidFill>
                  <a:srgbClr val="CC0000"/>
                </a:solidFill>
                <a:latin typeface="Gill Sans MT"/>
                <a:cs typeface="Gill Sans MT"/>
              </a:rPr>
              <a:t>autonomous systems</a:t>
            </a:r>
            <a:r>
              <a:rPr lang="ja-JP" altLang="en-US" sz="2000" dirty="0">
                <a:solidFill>
                  <a:srgbClr val="CC0000"/>
                </a:solidFill>
                <a:latin typeface="Gill Sans MT"/>
                <a:cs typeface="Gill Sans MT"/>
              </a:rPr>
              <a:t>”</a:t>
            </a:r>
            <a:r>
              <a:rPr lang="en-US" altLang="ja-JP" sz="2000" dirty="0">
                <a:solidFill>
                  <a:srgbClr val="CC0000"/>
                </a:solidFill>
                <a:latin typeface="Gill Sans MT"/>
                <a:cs typeface="Gill Sans MT"/>
              </a:rPr>
              <a:t> (AS</a:t>
            </a:r>
            <a:r>
              <a:rPr lang="en-US" altLang="ja-JP" sz="2000" dirty="0" smtClean="0">
                <a:solidFill>
                  <a:srgbClr val="CC0000"/>
                </a:solidFill>
                <a:latin typeface="Gill Sans MT"/>
                <a:cs typeface="Gill Sans MT"/>
              </a:rPr>
              <a:t>) </a:t>
            </a:r>
            <a:r>
              <a:rPr lang="en-US" altLang="ja-JP" sz="2000" dirty="0" smtClean="0">
                <a:latin typeface="Gill Sans MT"/>
                <a:cs typeface="Gill Sans MT"/>
              </a:rPr>
              <a:t>(a.k.a. “domains</a:t>
            </a:r>
            <a:r>
              <a:rPr lang="en-US" altLang="ja-JP" sz="2000" dirty="0" smtClean="0">
                <a:latin typeface="Gill Sans MT"/>
                <a:cs typeface="Gill Sans MT"/>
              </a:rPr>
              <a:t>”)</a:t>
            </a:r>
          </a:p>
          <a:p>
            <a:pPr>
              <a:lnSpc>
                <a:spcPct val="90000"/>
              </a:lnSpc>
            </a:pPr>
            <a:r>
              <a:rPr lang="en-US" altLang="ja-JP" sz="2000" dirty="0">
                <a:latin typeface="Gill Sans MT"/>
                <a:cs typeface="Gill Sans MT"/>
              </a:rPr>
              <a:t>C</a:t>
            </a:r>
            <a:r>
              <a:rPr lang="en-US" altLang="ja-JP" sz="2000" dirty="0" smtClean="0">
                <a:latin typeface="Gill Sans MT"/>
                <a:cs typeface="Gill Sans MT"/>
              </a:rPr>
              <a:t>ollection of routers under common administrative control </a:t>
            </a:r>
            <a:r>
              <a:rPr lang="en-US" altLang="ja-JP" sz="2000" dirty="0" smtClean="0">
                <a:latin typeface="Gill Sans MT"/>
                <a:cs typeface="Gill Sans MT"/>
              </a:rPr>
              <a:t>e.g. ISP, large company</a:t>
            </a:r>
          </a:p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Gill Sans MT"/>
                <a:cs typeface="Gill Sans MT"/>
              </a:rPr>
              <a:t>Collection of subnets (routing prefixes =&gt; route aggregation)</a:t>
            </a:r>
          </a:p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Gill Sans MT"/>
                <a:cs typeface="Gill Sans MT"/>
              </a:rPr>
              <a:t>Present common routing policy to Internet</a:t>
            </a:r>
          </a:p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Gill Sans MT"/>
                <a:cs typeface="Gill Sans MT"/>
              </a:rPr>
              <a:t>Identified by an AS number assigned: Internet Assigned Numbers Authority (IANA) -&gt; Reginal Internet Registry (RIR)</a:t>
            </a:r>
            <a:endParaRPr lang="en-US" altLang="ja-JP" sz="2000" dirty="0" smtClean="0">
              <a:latin typeface="Gill Sans MT"/>
              <a:cs typeface="Gill Sans M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ja-JP" sz="2000" dirty="0" smtClean="0">
              <a:latin typeface="Gill Sans MT"/>
              <a:cs typeface="Gill Sans M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CC0000"/>
              </a:solidFill>
              <a:latin typeface="Gill Sans MT"/>
              <a:cs typeface="Gill Sans M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8144020" cy="8858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Internet approach to scalable </a:t>
            </a:r>
            <a:r>
              <a:rPr lang="en-US" sz="4000" dirty="0">
                <a:cs typeface="+mj-cs"/>
              </a:rPr>
              <a:t>routing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7495305" y="1661551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5449018" y="1971114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1696168" y="1263089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2326405" y="2007626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270843" y="2228289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AS3</a:t>
            </a:r>
            <a:endParaRPr lang="en-US" sz="1800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085605" y="289345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AS2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V="1">
            <a:off x="5964955" y="2382276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 flipV="1">
            <a:off x="2542305" y="1740926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2100980" y="1734576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1837455" y="2002864"/>
            <a:ext cx="501650" cy="396875"/>
            <a:chOff x="873" y="3243"/>
            <a:chExt cx="316" cy="250"/>
          </a:xfrm>
        </p:grpSpPr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2107330" y="1426601"/>
            <a:ext cx="501650" cy="396875"/>
            <a:chOff x="2016" y="1976"/>
            <a:chExt cx="316" cy="250"/>
          </a:xfrm>
        </p:grpSpPr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4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3c</a:t>
                </a:r>
                <a:endParaRPr lang="en-US"/>
              </a:p>
            </p:txBody>
          </p:sp>
        </p:grpSp>
      </p:grpSp>
      <p:grpSp>
        <p:nvGrpSpPr>
          <p:cNvPr id="38" name="Group 31"/>
          <p:cNvGrpSpPr>
            <a:grpSpLocks/>
          </p:cNvGrpSpPr>
          <p:nvPr/>
        </p:nvGrpSpPr>
        <p:grpSpPr bwMode="auto">
          <a:xfrm>
            <a:off x="2685180" y="1801251"/>
            <a:ext cx="501650" cy="396875"/>
            <a:chOff x="1434" y="3104"/>
            <a:chExt cx="316" cy="250"/>
          </a:xfrm>
        </p:grpSpPr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41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</p:grpSp>
      <p:grpSp>
        <p:nvGrpSpPr>
          <p:cNvPr id="47" name="Group 40"/>
          <p:cNvGrpSpPr>
            <a:grpSpLocks/>
          </p:cNvGrpSpPr>
          <p:nvPr/>
        </p:nvGrpSpPr>
        <p:grpSpPr bwMode="auto">
          <a:xfrm>
            <a:off x="2713755" y="2326714"/>
            <a:ext cx="2660650" cy="1122362"/>
            <a:chOff x="1572" y="3293"/>
            <a:chExt cx="1676" cy="707"/>
          </a:xfrm>
        </p:grpSpPr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59 w 1583"/>
                <a:gd name="T1" fmla="*/ 310 h 682"/>
                <a:gd name="T2" fmla="*/ 681 w 1583"/>
                <a:gd name="T3" fmla="*/ 102 h 682"/>
                <a:gd name="T4" fmla="*/ 1313 w 1583"/>
                <a:gd name="T5" fmla="*/ 29 h 682"/>
                <a:gd name="T6" fmla="*/ 1933 w 1583"/>
                <a:gd name="T7" fmla="*/ 268 h 682"/>
                <a:gd name="T8" fmla="*/ 2613 w 1583"/>
                <a:gd name="T9" fmla="*/ 591 h 682"/>
                <a:gd name="T10" fmla="*/ 2126 w 1583"/>
                <a:gd name="T11" fmla="*/ 888 h 682"/>
                <a:gd name="T12" fmla="*/ 1153 w 1583"/>
                <a:gd name="T13" fmla="*/ 908 h 682"/>
                <a:gd name="T14" fmla="*/ 149 w 1583"/>
                <a:gd name="T15" fmla="*/ 823 h 682"/>
                <a:gd name="T16" fmla="*/ 259 w 1583"/>
                <a:gd name="T17" fmla="*/ 31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83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7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89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76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1a</a:t>
                </a:r>
                <a:endParaRPr lang="en-US"/>
              </a:p>
            </p:txBody>
          </p:sp>
        </p:grpSp>
        <p:grpSp>
          <p:nvGrpSpPr>
            <p:cNvPr id="58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68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59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60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6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</p:grpSp>
      <p:grpSp>
        <p:nvGrpSpPr>
          <p:cNvPr id="91" name="Group 84"/>
          <p:cNvGrpSpPr>
            <a:grpSpLocks/>
          </p:cNvGrpSpPr>
          <p:nvPr/>
        </p:nvGrpSpPr>
        <p:grpSpPr bwMode="auto">
          <a:xfrm>
            <a:off x="5633168" y="2423551"/>
            <a:ext cx="501650" cy="396875"/>
            <a:chOff x="3537" y="3473"/>
            <a:chExt cx="316" cy="250"/>
          </a:xfrm>
        </p:grpSpPr>
        <p:sp>
          <p:nvSpPr>
            <p:cNvPr id="92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96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</p:grpSp>
      <p:sp>
        <p:nvSpPr>
          <p:cNvPr id="99" name="Line 92"/>
          <p:cNvSpPr>
            <a:spLocks noChangeShapeType="1"/>
          </p:cNvSpPr>
          <p:nvPr/>
        </p:nvSpPr>
        <p:spPr bwMode="auto">
          <a:xfrm>
            <a:off x="6853955" y="2341001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" name="Line 93"/>
          <p:cNvSpPr>
            <a:spLocks noChangeShapeType="1"/>
          </p:cNvSpPr>
          <p:nvPr/>
        </p:nvSpPr>
        <p:spPr bwMode="auto">
          <a:xfrm>
            <a:off x="7107955" y="2806139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" name="Line 94"/>
          <p:cNvSpPr>
            <a:spLocks noChangeShapeType="1"/>
          </p:cNvSpPr>
          <p:nvPr/>
        </p:nvSpPr>
        <p:spPr bwMode="auto">
          <a:xfrm>
            <a:off x="6139580" y="2652151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95"/>
          <p:cNvSpPr>
            <a:spLocks noChangeShapeType="1"/>
          </p:cNvSpPr>
          <p:nvPr/>
        </p:nvSpPr>
        <p:spPr bwMode="auto">
          <a:xfrm>
            <a:off x="6749180" y="2450539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" name="Group 96"/>
          <p:cNvGrpSpPr>
            <a:grpSpLocks/>
          </p:cNvGrpSpPr>
          <p:nvPr/>
        </p:nvGrpSpPr>
        <p:grpSpPr bwMode="auto">
          <a:xfrm>
            <a:off x="6360243" y="2145739"/>
            <a:ext cx="501650" cy="396875"/>
            <a:chOff x="4320" y="1936"/>
            <a:chExt cx="316" cy="250"/>
          </a:xfrm>
        </p:grpSpPr>
        <p:sp>
          <p:nvSpPr>
            <p:cNvPr id="104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8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2c</a:t>
              </a:r>
              <a:endParaRPr lang="en-US"/>
            </a:p>
          </p:txBody>
        </p:sp>
      </p:grpSp>
      <p:grpSp>
        <p:nvGrpSpPr>
          <p:cNvPr id="111" name="Group 104"/>
          <p:cNvGrpSpPr>
            <a:grpSpLocks/>
          </p:cNvGrpSpPr>
          <p:nvPr/>
        </p:nvGrpSpPr>
        <p:grpSpPr bwMode="auto">
          <a:xfrm>
            <a:off x="6623768" y="2601351"/>
            <a:ext cx="501650" cy="396875"/>
            <a:chOff x="4596" y="2158"/>
            <a:chExt cx="316" cy="250"/>
          </a:xfrm>
        </p:grpSpPr>
        <p:sp>
          <p:nvSpPr>
            <p:cNvPr id="112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6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2b</a:t>
              </a:r>
              <a:endParaRPr lang="en-US"/>
            </a:p>
          </p:txBody>
        </p:sp>
      </p:grpSp>
      <p:sp>
        <p:nvSpPr>
          <p:cNvPr id="119" name="Text Box 112"/>
          <p:cNvSpPr txBox="1">
            <a:spLocks noChangeArrowheads="1"/>
          </p:cNvSpPr>
          <p:nvPr/>
        </p:nvSpPr>
        <p:spPr bwMode="auto">
          <a:xfrm>
            <a:off x="7874718" y="2258451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 flipH="1">
            <a:off x="510305" y="1871101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114"/>
          <p:cNvSpPr txBox="1">
            <a:spLocks noChangeArrowheads="1"/>
          </p:cNvSpPr>
          <p:nvPr/>
        </p:nvSpPr>
        <p:spPr bwMode="auto">
          <a:xfrm>
            <a:off x="567455" y="2655326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22" name="Line 115"/>
          <p:cNvSpPr>
            <a:spLocks noChangeShapeType="1"/>
          </p:cNvSpPr>
          <p:nvPr/>
        </p:nvSpPr>
        <p:spPr bwMode="auto">
          <a:xfrm flipH="1">
            <a:off x="1367555" y="2217176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5131518" y="2706126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3018555" y="2113989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ARIN AS Assignment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F735F25A-B97A-024B-B408-E1A4C1DF41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8" y="1594644"/>
            <a:ext cx="7874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8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100" y="1302987"/>
            <a:ext cx="8192217" cy="91004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Gill Sans MT"/>
                <a:cs typeface="Gill Sans MT"/>
              </a:rPr>
              <a:t>aggregate routers into </a:t>
            </a:r>
            <a:r>
              <a:rPr lang="en-US" dirty="0" smtClean="0">
                <a:latin typeface="Gill Sans MT"/>
                <a:cs typeface="Gill Sans MT"/>
              </a:rPr>
              <a:t>regions known as</a:t>
            </a:r>
            <a:r>
              <a:rPr lang="en-US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 (AS</a:t>
            </a:r>
            <a:r>
              <a:rPr lang="en-US" altLang="ja-JP" dirty="0" smtClean="0">
                <a:solidFill>
                  <a:srgbClr val="CC0000"/>
                </a:solidFill>
                <a:latin typeface="Gill Sans MT"/>
                <a:cs typeface="Gill Sans MT"/>
              </a:rPr>
              <a:t>) (a.k.a. “domains”)</a:t>
            </a:r>
            <a:endParaRPr lang="en-US" dirty="0">
              <a:latin typeface="Gill Sans MT" charset="0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6150" y="2636395"/>
            <a:ext cx="3748232" cy="1934001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0"/>
                </a:solidFill>
                <a:latin typeface="Gill Sans MT" charset="0"/>
              </a:rPr>
              <a:t>inter-AS routing</a:t>
            </a:r>
          </a:p>
          <a:p>
            <a:r>
              <a:rPr lang="en-US" sz="2400" dirty="0" smtClean="0">
                <a:latin typeface="Gill Sans MT" charset="0"/>
              </a:rPr>
              <a:t>routing among </a:t>
            </a:r>
            <a:r>
              <a:rPr lang="en-US" sz="2400" dirty="0" err="1" smtClean="0">
                <a:latin typeface="Gill Sans MT" charset="0"/>
              </a:rPr>
              <a:t>AS’es</a:t>
            </a:r>
            <a:endParaRPr lang="en-US" sz="2400" dirty="0" smtClean="0">
              <a:latin typeface="Gill Sans MT" charset="0"/>
            </a:endParaRPr>
          </a:p>
          <a:p>
            <a:r>
              <a:rPr lang="en-US" sz="2400" dirty="0" smtClean="0">
                <a:latin typeface="Gill Sans MT" charset="0"/>
              </a:rPr>
              <a:t>gateways perform inter-domain routing (as well as intra-domain routing)</a:t>
            </a:r>
            <a:endParaRPr lang="en-US" sz="2400" dirty="0">
              <a:latin typeface="Gill Sans MT" charset="0"/>
            </a:endParaRP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8144020" cy="8858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Internet approach to scalable </a:t>
            </a:r>
            <a:r>
              <a:rPr lang="en-US" sz="4000" dirty="0">
                <a:cs typeface="+mj-cs"/>
              </a:rPr>
              <a:t>routing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4560" y="2540178"/>
            <a:ext cx="4246080" cy="391270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 smtClean="0">
                <a:solidFill>
                  <a:srgbClr val="000090"/>
                </a:solidFill>
                <a:latin typeface="Gill Sans MT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Gill Sans MT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Gill Sans MT" charset="0"/>
              </a:rPr>
              <a:t>all routers in AS must run </a:t>
            </a:r>
            <a:r>
              <a:rPr lang="en-US" altLang="ja-JP" sz="2400" i="1" dirty="0" smtClean="0">
                <a:solidFill>
                  <a:srgbClr val="000090"/>
                </a:solidFill>
                <a:latin typeface="Gill Sans MT" charset="0"/>
              </a:rPr>
              <a:t>same</a:t>
            </a:r>
            <a:r>
              <a:rPr lang="en-US" altLang="ja-JP" sz="2400" dirty="0" smtClean="0">
                <a:latin typeface="Gill Sans MT" charset="0"/>
              </a:rPr>
              <a:t> intra-domain protocol</a:t>
            </a:r>
            <a:endParaRPr lang="en-US" altLang="ja-JP" sz="24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Gill Sans MT" charset="0"/>
              </a:rPr>
              <a:t>routers in </a:t>
            </a:r>
            <a:r>
              <a:rPr lang="en-US" sz="2400" i="1" dirty="0" smtClean="0">
                <a:latin typeface="Gill Sans MT" charset="0"/>
              </a:rPr>
              <a:t>different</a:t>
            </a:r>
            <a:r>
              <a:rPr lang="en-US" sz="2400" dirty="0" smtClean="0">
                <a:latin typeface="Gill Sans MT" charset="0"/>
              </a:rPr>
              <a:t> AS can run </a:t>
            </a:r>
            <a:r>
              <a:rPr lang="en-US" sz="2400" i="1" dirty="0" smtClean="0">
                <a:latin typeface="Gill Sans MT" charset="0"/>
              </a:rPr>
              <a:t>different</a:t>
            </a:r>
            <a:r>
              <a:rPr lang="en-US" sz="2400" dirty="0" smtClean="0">
                <a:latin typeface="Gill Sans MT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Gill Sans MT" charset="0"/>
              </a:rPr>
              <a:t>gateway router: at “edge” of its own AS, has link(s) to router(s) in other </a:t>
            </a:r>
            <a:r>
              <a:rPr lang="en-US" sz="2400" dirty="0" err="1" smtClean="0">
                <a:latin typeface="Gill Sans MT" charset="0"/>
              </a:rPr>
              <a:t>AS’es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Autonomous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r>
              <a:rPr lang="en-US" dirty="0" smtClean="0"/>
              <a:t>Stub AS</a:t>
            </a:r>
          </a:p>
          <a:p>
            <a:pPr lvl="1"/>
            <a:r>
              <a:rPr lang="en-US" dirty="0" smtClean="0"/>
              <a:t>Carries traffic for which it is source or destination</a:t>
            </a:r>
          </a:p>
          <a:p>
            <a:pPr lvl="1"/>
            <a:r>
              <a:rPr lang="en-US" dirty="0" smtClean="0"/>
              <a:t>Does not route traffic between AS’s</a:t>
            </a:r>
          </a:p>
          <a:p>
            <a:pPr lvl="1"/>
            <a:endParaRPr lang="en-US" dirty="0"/>
          </a:p>
          <a:p>
            <a:r>
              <a:rPr lang="en-US" dirty="0" smtClean="0"/>
              <a:t>Multi-homed stub AS</a:t>
            </a:r>
          </a:p>
          <a:p>
            <a:pPr lvl="1"/>
            <a:r>
              <a:rPr lang="en-US" dirty="0" smtClean="0"/>
              <a:t>Like a stub AS, but connected to multiple other </a:t>
            </a:r>
            <a:r>
              <a:rPr lang="en-US" dirty="0" err="1" smtClean="0"/>
              <a:t>ASes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Transit AS</a:t>
            </a:r>
          </a:p>
          <a:p>
            <a:pPr lvl="1"/>
            <a:r>
              <a:rPr lang="en-US" dirty="0" smtClean="0"/>
              <a:t>Routes to and from other AS e.g. ISP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F735F25A-B97A-024B-B408-E1A4C1DF41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also known as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 dirty="0"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 dirty="0"/>
              <a:t>RIP: Routing Information Protocol</a:t>
            </a:r>
          </a:p>
          <a:p>
            <a:pPr lvl="1">
              <a:defRPr/>
            </a:pPr>
            <a:r>
              <a:rPr lang="en-US" sz="2800" dirty="0"/>
              <a:t>OSPF: Open Shortest Path </a:t>
            </a:r>
            <a:r>
              <a:rPr lang="en-US" sz="2800" dirty="0" smtClean="0"/>
              <a:t>First (IS-IS protocol essentially same as OSPF)</a:t>
            </a:r>
            <a:endParaRPr lang="en-US" sz="2800" dirty="0"/>
          </a:p>
          <a:p>
            <a:pPr lvl="1">
              <a:defRPr/>
            </a:pPr>
            <a:r>
              <a:rPr lang="en-US" sz="2800" dirty="0"/>
              <a:t>IGRP: Interior Gateway Routing Protocol </a:t>
            </a:r>
            <a:r>
              <a:rPr lang="en-US" sz="2800" dirty="0" smtClean="0"/>
              <a:t>     </a:t>
            </a:r>
            <a:r>
              <a:rPr lang="en-US" sz="2000" dirty="0" smtClean="0"/>
              <a:t>(</a:t>
            </a:r>
            <a:r>
              <a:rPr lang="en-US" sz="2000" dirty="0"/>
              <a:t>Cisco </a:t>
            </a:r>
            <a:r>
              <a:rPr lang="en-US" sz="2000" dirty="0" smtClean="0"/>
              <a:t>proprietary, Informational RFC published in 2016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5155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318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OSPF (Open Shortest Path First)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en-US" altLang="ja-JP" dirty="0" smtClean="0">
                <a:latin typeface="Gill Sans MT" charset="0"/>
              </a:rPr>
              <a:t>IETF standard</a:t>
            </a:r>
            <a:endParaRPr lang="en-US" altLang="ja-JP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uses </a:t>
            </a:r>
            <a:r>
              <a:rPr lang="en-US" dirty="0" smtClean="0">
                <a:latin typeface="Gill Sans MT" charset="0"/>
              </a:rPr>
              <a:t>link-state </a:t>
            </a:r>
            <a:r>
              <a:rPr lang="en-US" dirty="0">
                <a:latin typeface="Gill Sans MT" charset="0"/>
              </a:rPr>
              <a:t>algorithm </a:t>
            </a:r>
          </a:p>
          <a:p>
            <a:pPr lvl="1"/>
            <a:r>
              <a:rPr lang="en-US" dirty="0" smtClean="0">
                <a:latin typeface="Gill Sans MT" charset="0"/>
              </a:rPr>
              <a:t>link state </a:t>
            </a:r>
            <a:r>
              <a:rPr lang="en-US" dirty="0">
                <a:latin typeface="Gill Sans MT" charset="0"/>
              </a:rPr>
              <a:t>packet dissemination</a:t>
            </a:r>
          </a:p>
          <a:p>
            <a:pPr lvl="1"/>
            <a:r>
              <a:rPr lang="en-US" dirty="0">
                <a:latin typeface="Gill Sans MT" charset="0"/>
              </a:rPr>
              <a:t>topology map at each node</a:t>
            </a:r>
          </a:p>
          <a:p>
            <a:pPr lvl="1"/>
            <a:r>
              <a:rPr lang="en-US" dirty="0">
                <a:latin typeface="Gill Sans MT" charset="0"/>
              </a:rPr>
              <a:t>route computation using Dijkstra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algorithm</a:t>
            </a:r>
          </a:p>
          <a:p>
            <a:r>
              <a:rPr lang="en-US" dirty="0" smtClean="0">
                <a:latin typeface="Gill Sans MT" charset="0"/>
              </a:rPr>
              <a:t>router floods OSPF link-state advertisements to all other routers in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entire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AS</a:t>
            </a:r>
          </a:p>
          <a:p>
            <a:pPr lvl="1"/>
            <a:r>
              <a:rPr lang="en-US" dirty="0">
                <a:latin typeface="Gill Sans MT" charset="0"/>
              </a:rPr>
              <a:t>carried in OSPF messages directly over IP (rather than TCP or </a:t>
            </a:r>
            <a:r>
              <a:rPr lang="en-US" dirty="0" smtClean="0">
                <a:latin typeface="Gill Sans MT" charset="0"/>
              </a:rPr>
              <a:t>UDP) Protocol number 89</a:t>
            </a:r>
            <a:endParaRPr lang="en-US" dirty="0" smtClean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link state: for each attached link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IS-IS routing</a:t>
            </a:r>
            <a:r>
              <a:rPr lang="en-US" dirty="0">
                <a:latin typeface="Gill Sans MT" charset="0"/>
              </a:rPr>
              <a:t> protocol: nearly identical to OSPF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19499</TotalTime>
  <Words>2328</Words>
  <Application>Microsoft Macintosh PowerPoint</Application>
  <PresentationFormat>On-screen Show (4:3)</PresentationFormat>
  <Paragraphs>553</Paragraphs>
  <Slides>31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Comic Sans MS</vt:lpstr>
      <vt:lpstr>Gill Sans MT</vt:lpstr>
      <vt:lpstr>ＭＳ Ｐゴシック</vt:lpstr>
      <vt:lpstr>Tahoma</vt:lpstr>
      <vt:lpstr>Times New Roman</vt:lpstr>
      <vt:lpstr>Wingdings</vt:lpstr>
      <vt:lpstr>ZapfDingbats</vt:lpstr>
      <vt:lpstr>Arial</vt:lpstr>
      <vt:lpstr>Default Design</vt:lpstr>
      <vt:lpstr>PowerPoint Presentation</vt:lpstr>
      <vt:lpstr>PowerPoint Presentation</vt:lpstr>
      <vt:lpstr>Making routing scalable</vt:lpstr>
      <vt:lpstr>Internet approach to scalable routing</vt:lpstr>
      <vt:lpstr>ARIN AS Assignment Example</vt:lpstr>
      <vt:lpstr>Internet approach to scalable routing</vt:lpstr>
      <vt:lpstr>Types of Autonomous Systems</vt:lpstr>
      <vt:lpstr>Intra-AS Routing</vt:lpstr>
      <vt:lpstr>OSPF (Open Shortest Path First)</vt:lpstr>
      <vt:lpstr>OSPF “advanced” features</vt:lpstr>
      <vt:lpstr>Hierarchical OSPF</vt:lpstr>
      <vt:lpstr>Hierarchical OSPF</vt:lpstr>
      <vt:lpstr>PowerPoint Presentation</vt:lpstr>
      <vt:lpstr>Inter-AS tasks</vt:lpstr>
      <vt:lpstr>Internet inter-AS routing: BGP</vt:lpstr>
      <vt:lpstr>BGP Sessions</vt:lpstr>
      <vt:lpstr>BGP Sessions</vt:lpstr>
      <vt:lpstr>BGP Learns Aggregated Subnet Prefixes</vt:lpstr>
      <vt:lpstr>Internet inter-AS routing: BGP</vt:lpstr>
      <vt:lpstr>BGP basics</vt:lpstr>
      <vt:lpstr>BGP path advertisement</vt:lpstr>
      <vt:lpstr>Path attributes and BGP routes</vt:lpstr>
      <vt:lpstr>BGP path advertisement</vt:lpstr>
      <vt:lpstr>BGP: achieving policy via advertisements</vt:lpstr>
      <vt:lpstr>BGP messages</vt:lpstr>
      <vt:lpstr>Updating the Forwarding Table</vt:lpstr>
      <vt:lpstr>BGP, OSPF, forwarding table entries</vt:lpstr>
      <vt:lpstr>BGP, OSPF, forwarding table entries</vt:lpstr>
      <vt:lpstr>BGP route selection</vt:lpstr>
      <vt:lpstr>Hot Potato Routing</vt:lpstr>
      <vt:lpstr>Why different Intra-, Inter-AS routing ?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Susan Thomson</cp:lastModifiedBy>
  <cp:revision>511</cp:revision>
  <dcterms:created xsi:type="dcterms:W3CDTF">1999-10-08T19:08:27Z</dcterms:created>
  <dcterms:modified xsi:type="dcterms:W3CDTF">2017-03-28T13:58:30Z</dcterms:modified>
</cp:coreProperties>
</file>