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778" r:id="rId2"/>
    <p:sldId id="864" r:id="rId3"/>
    <p:sldId id="865" r:id="rId4"/>
    <p:sldId id="866" r:id="rId5"/>
    <p:sldId id="867" r:id="rId6"/>
    <p:sldId id="868" r:id="rId7"/>
    <p:sldId id="869" r:id="rId8"/>
    <p:sldId id="870" r:id="rId9"/>
    <p:sldId id="871" r:id="rId10"/>
    <p:sldId id="872" r:id="rId11"/>
    <p:sldId id="873" r:id="rId12"/>
    <p:sldId id="874" r:id="rId1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12"/>
    <p:restoredTop sz="93178"/>
  </p:normalViewPr>
  <p:slideViewPr>
    <p:cSldViewPr snapToGrid="0">
      <p:cViewPr>
        <p:scale>
          <a:sx n="96" d="100"/>
          <a:sy n="96" d="100"/>
        </p:scale>
        <p:origin x="124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E4C2F5E-D93F-F644-8D11-49C71E81086F}" type="slidenum">
              <a:rPr lang="en-US" i="0" smtClean="0">
                <a:latin typeface="Times New Roman" charset="0"/>
              </a:rPr>
              <a:pPr>
                <a:defRPr/>
              </a:pPr>
              <a:t>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DB61159-EE09-2745-B91D-BC465D8E6509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11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BCB891A-1F10-6C4C-8EDC-2A2224A6923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12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9AB7E571-4613-BD47-B8AF-E4769FE4BB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7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D0626857-DD43-9D46-91D4-DEBFBA1258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1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</a:t>
            </a:r>
            <a:r>
              <a:rPr lang="en-US" sz="2800" i="1" dirty="0" smtClean="0">
                <a:solidFill>
                  <a:srgbClr val="008000"/>
                </a:solidFill>
                <a:cs typeface="Arial" charset="0"/>
              </a:rPr>
              <a:t>Approach </a:t>
            </a:r>
            <a:r>
              <a:rPr lang="en-US" sz="28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 note on the use of these Powerpoint slides:</a:t>
            </a:r>
          </a:p>
          <a:p>
            <a:r>
              <a:rPr lang="en-US" sz="1200" dirty="0"/>
              <a:t>We</a:t>
            </a:r>
            <a:r>
              <a:rPr lang="ja-JP" altLang="en-US" sz="1200" dirty="0"/>
              <a:t>’</a:t>
            </a:r>
            <a:r>
              <a:rPr lang="en-US" altLang="ja-JP" sz="1200" dirty="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/>
              <a:t>lot</a:t>
            </a:r>
            <a:r>
              <a:rPr lang="en-US" altLang="ja-JP" sz="1200" dirty="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 dirty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90525" y="4370388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400" dirty="0" smtClean="0">
              <a:latin typeface="Gill Sans MT" charset="0"/>
            </a:endParaRP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use these slides (e.g., in a class) that you mention their source (after all, we</a:t>
            </a:r>
            <a:r>
              <a:rPr lang="ja-JP" altLang="en-US" sz="1200" dirty="0" smtClean="0"/>
              <a:t>’</a:t>
            </a:r>
            <a:r>
              <a:rPr lang="en-US" altLang="ja-JP" sz="1200" dirty="0" smtClean="0"/>
              <a:t>d like people to use our book!)</a:t>
            </a: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charset="0"/>
              <a:buChar char="q"/>
              <a:defRPr/>
            </a:pPr>
            <a:endParaRPr lang="en-US" sz="1200" dirty="0" smtClean="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charset="0"/>
              <a:buNone/>
              <a:defRPr/>
            </a:pPr>
            <a:r>
              <a:rPr lang="en-US" sz="1200" dirty="0" smtClean="0"/>
              <a:t>Thanks and enjoy!  JFK/KWR</a:t>
            </a:r>
          </a:p>
          <a:p>
            <a:pPr>
              <a:lnSpc>
                <a:spcPct val="85000"/>
              </a:lnSpc>
              <a:defRPr/>
            </a:pPr>
            <a:endParaRPr lang="en-US" sz="1200" dirty="0" smtClean="0"/>
          </a:p>
          <a:p>
            <a:pPr>
              <a:defRPr/>
            </a:pPr>
            <a:r>
              <a:rPr lang="en-US" sz="1200" dirty="0" smtClean="0"/>
              <a:t>     All material copyright 1996-2016</a:t>
            </a:r>
          </a:p>
          <a:p>
            <a:pPr>
              <a:defRPr/>
            </a:pPr>
            <a:r>
              <a:rPr lang="en-US" sz="1200" dirty="0" smtClean="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Pearson/Addison Wesley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6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The Link Layer </a:t>
            </a:r>
          </a:p>
          <a:p>
            <a:pPr eaLnBrk="1" hangingPunct="1">
              <a:lnSpc>
                <a:spcPct val="85000"/>
              </a:lnSpc>
            </a:pP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and LANs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65" name="Group 300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631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31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31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31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31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43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631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637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637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344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1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31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31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632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633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6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634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34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6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4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348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9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46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4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348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8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46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6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4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348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8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634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635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348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8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47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635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35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7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635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7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7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7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8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348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8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32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344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4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4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4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345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3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345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633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345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216068" name="Freeform 2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16069" name="Freeform 3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3191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361363" cy="973138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A day in the life… HTTP request/reply </a:t>
            </a:r>
          </a:p>
        </p:txBody>
      </p:sp>
      <p:grpSp>
        <p:nvGrpSpPr>
          <p:cNvPr id="216071" name="Group 3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6304" name="Freeform 3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6305" name="Group 3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3427" name="Rectangle 3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28" name="Text Box 3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3429" name="Line 4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30" name="Line 4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31" name="Line 4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32" name="Line 4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7628" name="Group 44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216300" name="Group 45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3423" name="Rectangle 4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24" name="Text Box 4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  <p:sp>
          <p:nvSpPr>
            <p:cNvPr id="93422" name="AutoShape 48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707633" name="Rectangle 49"/>
          <p:cNvSpPr>
            <a:spLocks noChangeArrowheads="1"/>
          </p:cNvSpPr>
          <p:nvPr/>
        </p:nvSpPr>
        <p:spPr bwMode="auto">
          <a:xfrm>
            <a:off x="5183188" y="31051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HTTP request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sent into TCP socket</a:t>
            </a:r>
          </a:p>
        </p:txBody>
      </p:sp>
      <p:sp>
        <p:nvSpPr>
          <p:cNvPr id="707634" name="Rectangle 50"/>
          <p:cNvSpPr>
            <a:spLocks noChangeArrowheads="1"/>
          </p:cNvSpPr>
          <p:nvPr/>
        </p:nvSpPr>
        <p:spPr bwMode="auto">
          <a:xfrm>
            <a:off x="5176838" y="3797300"/>
            <a:ext cx="3787775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IP datagram containing HTTP request routed to www.google.com</a:t>
            </a:r>
          </a:p>
        </p:txBody>
      </p:sp>
      <p:sp>
        <p:nvSpPr>
          <p:cNvPr id="707635" name="Rectangle 51"/>
          <p:cNvSpPr>
            <a:spLocks noChangeArrowheads="1"/>
          </p:cNvSpPr>
          <p:nvPr/>
        </p:nvSpPr>
        <p:spPr bwMode="auto">
          <a:xfrm>
            <a:off x="5189538" y="5702300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IP datagram containing HTTP reply routed back to client</a:t>
            </a:r>
          </a:p>
        </p:txBody>
      </p:sp>
      <p:grpSp>
        <p:nvGrpSpPr>
          <p:cNvPr id="216076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6298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99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77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6296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97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78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6294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95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79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6280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6281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282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6283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6284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291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92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93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6285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288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89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90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6286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287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6080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6081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216082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grpSp>
        <p:nvGrpSpPr>
          <p:cNvPr id="216083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6278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79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84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6276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77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3206" name="Line 112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6086" name="Group 145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6268" name="Freeform 146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6269" name="Group 147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3391" name="Rectangle 1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92" name="Text Box 14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3393" name="Line 1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394" name="Line 1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395" name="Line 1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396" name="Line 1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707813" name="Rectangle 229"/>
          <p:cNvSpPr>
            <a:spLocks noChangeArrowheads="1"/>
          </p:cNvSpPr>
          <p:nvPr/>
        </p:nvSpPr>
        <p:spPr bwMode="auto">
          <a:xfrm>
            <a:off x="5183188" y="4735513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web server responds with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HTTP reply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(containing web page)</a:t>
            </a:r>
          </a:p>
        </p:txBody>
      </p:sp>
      <p:grpSp>
        <p:nvGrpSpPr>
          <p:cNvPr id="707941" name="Group 357"/>
          <p:cNvGrpSpPr>
            <a:grpSpLocks/>
          </p:cNvGrpSpPr>
          <p:nvPr/>
        </p:nvGrpSpPr>
        <p:grpSpPr bwMode="auto">
          <a:xfrm>
            <a:off x="88900" y="1363663"/>
            <a:ext cx="1081088" cy="1058862"/>
            <a:chOff x="56" y="859"/>
            <a:chExt cx="681" cy="667"/>
          </a:xfrm>
        </p:grpSpPr>
        <p:grpSp>
          <p:nvGrpSpPr>
            <p:cNvPr id="216237" name="Group 230"/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216263" name="Group 231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87" name="Rectangle 232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88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 smtClean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sp>
            <p:nvSpPr>
              <p:cNvPr id="93385" name="Rectangle 234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86" name="Rectangle 235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238" name="Group 236"/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216257" name="Group 237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82" name="Rectangle 238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8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 smtClean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grpSp>
            <p:nvGrpSpPr>
              <p:cNvPr id="216258" name="Group 240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80" name="Rectangle 241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81" name="Rectangle 242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6239" name="Group 243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3376" name="Rectangle 24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77" name="Rectangle 24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240" name="Group 246"/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216242" name="Group 247"/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216246" name="Group 248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249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374" name="Rectangl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375" name="Text Box 2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 smtClean="0">
                          <a:solidFill>
                            <a:srgbClr val="FFFFFF"/>
                          </a:solidFill>
                          <a:latin typeface="Arial" charset="0"/>
                          <a:cs typeface="+mn-cs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250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372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373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93368" name="Rectangle 255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69" name="Rectangle 256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364" name="Rectangle 257"/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65" name="Rectangle 258"/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66" name="Rectangle 259"/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362" name="AutoShape 356"/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7973" name="Group 389"/>
          <p:cNvGrpSpPr>
            <a:grpSpLocks/>
          </p:cNvGrpSpPr>
          <p:nvPr/>
        </p:nvGrpSpPr>
        <p:grpSpPr bwMode="auto">
          <a:xfrm>
            <a:off x="92075" y="1890713"/>
            <a:ext cx="1081088" cy="244475"/>
            <a:chOff x="0" y="2762"/>
            <a:chExt cx="681" cy="154"/>
          </a:xfrm>
        </p:grpSpPr>
        <p:sp>
          <p:nvSpPr>
            <p:cNvPr id="93345" name="Rectangle 388"/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225" name="Group 376"/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216228" name="Group 377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231" name="Group 37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56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57" name="Text Box 3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32" name="Group 38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54" name="Rectangle 38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55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93350" name="Rectangle 384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51" name="Rectangle 385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347" name="Rectangle 386"/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348" name="Rectangle 387"/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7975" name="Group 391"/>
          <p:cNvGrpSpPr>
            <a:grpSpLocks/>
          </p:cNvGrpSpPr>
          <p:nvPr/>
        </p:nvGrpSpPr>
        <p:grpSpPr bwMode="auto">
          <a:xfrm>
            <a:off x="411163" y="4051300"/>
            <a:ext cx="1081087" cy="949325"/>
            <a:chOff x="2231" y="3555"/>
            <a:chExt cx="681" cy="598"/>
          </a:xfrm>
        </p:grpSpPr>
        <p:grpSp>
          <p:nvGrpSpPr>
            <p:cNvPr id="216190" name="Group 392"/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216194" name="Group 393"/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216219" name="Group 39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93343" name="Rectangle 39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44" name="Text Box 3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sp>
              <p:nvSpPr>
                <p:cNvPr id="93341" name="Rectangle 397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42" name="Rectangle 398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6195" name="Group 399"/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216213" name="Group 400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38" name="Rectangle 40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39" name="Text Box 4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14" name="Group 40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36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37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6196" name="Group 406"/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93332" name="Rectangle 407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33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6197" name="Group 409"/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216198" name="Group 410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216202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216205" name="Group 4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93330" name="Rectangle 4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93331" name="Text Box 4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 smtClean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216206" name="Group 4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3328" name="Rectangle 4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93329" name="Rectangle 4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93324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25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93320" name="Rectangle 420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21" name="Rectangle 421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22" name="Rectangle 422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6191" name="Group 423"/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93313" name="Rectangle 424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14" name="Text Box 425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</p:grpSp>
      <p:grpSp>
        <p:nvGrpSpPr>
          <p:cNvPr id="708061" name="Group 477"/>
          <p:cNvGrpSpPr>
            <a:grpSpLocks/>
          </p:cNvGrpSpPr>
          <p:nvPr/>
        </p:nvGrpSpPr>
        <p:grpSpPr bwMode="auto">
          <a:xfrm>
            <a:off x="76200" y="1119188"/>
            <a:ext cx="1081088" cy="1016000"/>
            <a:chOff x="2256" y="3531"/>
            <a:chExt cx="681" cy="640"/>
          </a:xfrm>
        </p:grpSpPr>
        <p:grpSp>
          <p:nvGrpSpPr>
            <p:cNvPr id="216157" name="Group 321"/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216185" name="Group 322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09" name="Rectangle 323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10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 smtClean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sp>
            <p:nvSpPr>
              <p:cNvPr id="93307" name="Rectangle 325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08" name="Rectangle 326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158" name="Group 327"/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216179" name="Group 328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04" name="Rectangle 329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05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 smtClean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grpSp>
            <p:nvGrpSpPr>
              <p:cNvPr id="216180" name="Group 331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02" name="Rectangle 332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03" name="Rectangle 333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6159" name="Group 334"/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93298" name="Rectangle 335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99" name="Rectangle 336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160" name="Group 360"/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93296" name="Rectangle 361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97" name="Text Box 362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  <p:grpSp>
          <p:nvGrpSpPr>
            <p:cNvPr id="216161" name="Group 461"/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93283" name="Rectangle 457"/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163" name="Group 445"/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216166" name="Group 446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169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294" name="Rectangl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295" name="Text Box 4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 smtClean="0">
                          <a:solidFill>
                            <a:srgbClr val="FFFFFF"/>
                          </a:solidFill>
                          <a:latin typeface="Arial" charset="0"/>
                          <a:cs typeface="+mn-cs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170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292" name="Rectangl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293" name="Rectangl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93288" name="Rectangle 453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289" name="Rectangle 454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285" name="Rectangle 455"/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86" name="Rectangle 456"/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</p:grpSp>
      <p:grpSp>
        <p:nvGrpSpPr>
          <p:cNvPr id="708046" name="Group 462"/>
          <p:cNvGrpSpPr>
            <a:grpSpLocks/>
          </p:cNvGrpSpPr>
          <p:nvPr/>
        </p:nvGrpSpPr>
        <p:grpSpPr bwMode="auto">
          <a:xfrm>
            <a:off x="414338" y="4756150"/>
            <a:ext cx="1081087" cy="244475"/>
            <a:chOff x="-341" y="3180"/>
            <a:chExt cx="681" cy="154"/>
          </a:xfrm>
        </p:grpSpPr>
        <p:sp>
          <p:nvSpPr>
            <p:cNvPr id="93265" name="Rectangle 463"/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45" name="Group 464"/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216148" name="Group 465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151" name="Group 4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276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277" name="Text Box 4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152" name="Group 4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274" name="Rectangle 4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275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93270" name="Rectangle 472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71" name="Rectangle 473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67" name="Rectangle 474"/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68" name="Rectangle 475"/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pic>
        <p:nvPicPr>
          <p:cNvPr id="708062" name="Picture 47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8064" name="Rectangle 480"/>
          <p:cNvSpPr>
            <a:spLocks noChangeArrowheads="1"/>
          </p:cNvSpPr>
          <p:nvPr/>
        </p:nvSpPr>
        <p:spPr bwMode="auto">
          <a:xfrm>
            <a:off x="3436947" y="959649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web page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finally (!!!)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displayed</a:t>
            </a:r>
          </a:p>
        </p:txBody>
      </p:sp>
      <p:grpSp>
        <p:nvGrpSpPr>
          <p:cNvPr id="216095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6112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34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6114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115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37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17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263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64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39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19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261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62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41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42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22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59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60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6123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6124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257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58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46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6126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127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49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6129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51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2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3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4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93255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6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216096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609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609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10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610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610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10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1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1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610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10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0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0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610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10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216097" name="Picture 15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671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3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0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07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07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7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33" grpId="0"/>
      <p:bldP spid="707634" grpId="0"/>
      <p:bldP spid="707635" grpId="0"/>
      <p:bldP spid="707813" grpId="0"/>
      <p:bldP spid="708064" grpId="0"/>
      <p:bldP spid="70806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6: </a:t>
            </a:r>
            <a:r>
              <a:rPr lang="en-US" dirty="0">
                <a:latin typeface="Gill Sans MT" charset="0"/>
                <a:cs typeface="+mj-cs"/>
              </a:rPr>
              <a:t>Summary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931150" cy="4648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n-cs"/>
              </a:rPr>
              <a:t>principles </a:t>
            </a:r>
            <a:r>
              <a:rPr lang="en-US" dirty="0">
                <a:latin typeface="Gill Sans MT" charset="0"/>
                <a:cs typeface="+mn-cs"/>
              </a:rPr>
              <a:t>behind data link layer services: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error detection, correction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sharing a broadcast channel: multiple access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link layer addressing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instantiation and implementation of various link layer technologies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switched LANS, VLANs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virtualized networks as a link layer: MPLS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synthesis: a day in the life of a web request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217093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03028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2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730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6: </a:t>
            </a:r>
            <a:r>
              <a:rPr lang="en-US" dirty="0">
                <a:latin typeface="Gill Sans MT" charset="0"/>
                <a:cs typeface="+mj-cs"/>
              </a:rPr>
              <a:t>let</a:t>
            </a:r>
            <a:r>
              <a:rPr lang="ja-JP" altLang="en-US" dirty="0">
                <a:latin typeface="Gill Sans MT" charset="0"/>
                <a:cs typeface="+mj-cs"/>
              </a:rPr>
              <a:t>’</a:t>
            </a:r>
            <a:r>
              <a:rPr lang="en-US" dirty="0">
                <a:latin typeface="Gill Sans MT" charset="0"/>
                <a:cs typeface="+mj-cs"/>
              </a:rPr>
              <a:t>s take a breath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93115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journey down protocol stack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complete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(except PHY)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solid understanding of networking principles, practice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….. could stop here …. but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lots</a:t>
            </a:r>
            <a:r>
              <a:rPr lang="en-US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of interesting topics!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wireless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multimedia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security 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219141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89693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1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64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Gill Sans MT" charset="0"/>
                <a:cs typeface="+mn-cs"/>
              </a:rPr>
              <a:t>LANs</a:t>
            </a:r>
            <a:endParaRPr lang="en-US" dirty="0">
              <a:solidFill>
                <a:srgbClr val="00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</a:t>
            </a:r>
            <a:r>
              <a:rPr lang="en-US" dirty="0" smtClean="0">
                <a:latin typeface="Gill Sans MT" charset="0"/>
              </a:rPr>
              <a:t>witches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VLANS</a:t>
            </a:r>
            <a:endParaRPr lang="en-US" dirty="0">
              <a:latin typeface="Gill Sans MT" charset="0"/>
            </a:endParaRP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 smtClean="0">
                <a:latin typeface="Gill Sans MT" charset="0"/>
                <a:cs typeface="+mn-cs"/>
              </a:rPr>
              <a:t> link </a:t>
            </a:r>
            <a:r>
              <a:rPr lang="en-US" dirty="0">
                <a:latin typeface="Gill Sans MT" charset="0"/>
                <a:cs typeface="+mn-cs"/>
              </a:rPr>
              <a:t>v</a:t>
            </a:r>
            <a:r>
              <a:rPr lang="en-US" dirty="0" smtClean="0">
                <a:latin typeface="Gill Sans MT" charset="0"/>
                <a:cs typeface="+mn-cs"/>
              </a:rPr>
              <a:t>irtualization</a:t>
            </a:r>
            <a:r>
              <a:rPr lang="en-US" dirty="0">
                <a:latin typeface="Gill Sans MT" charset="0"/>
                <a:cs typeface="+mn-cs"/>
              </a:rPr>
              <a:t>: </a:t>
            </a:r>
            <a:r>
              <a:rPr lang="en-US" dirty="0" smtClean="0">
                <a:latin typeface="Gill Sans MT" charset="0"/>
                <a:cs typeface="+mn-cs"/>
              </a:rPr>
              <a:t>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 smtClean="0">
                <a:latin typeface="Gill Sans MT" charset="0"/>
                <a:cs typeface="+mn-cs"/>
              </a:rPr>
              <a:t> data center networking</a:t>
            </a:r>
            <a:endParaRPr lang="en-US" dirty="0">
              <a:latin typeface="Gill Sans MT" charset="0"/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6.7 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1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pPr>
              <a:defRPr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  <a:cs typeface="+mj-cs"/>
              </a:rPr>
              <a:t>Synthesis: </a:t>
            </a:r>
            <a:r>
              <a:rPr lang="en-US" sz="3200" dirty="0">
                <a:latin typeface="Gill Sans MT" charset="0"/>
                <a:cs typeface="+mj-cs"/>
              </a:rPr>
              <a:t>a day in the life of a web request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8263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journey down protocol stack complete!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application, transport, network, link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putting-it-all-together: synthesis!</a:t>
            </a:r>
          </a:p>
          <a:p>
            <a:pPr lvl="1"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goal: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identify, review, understand protocols (at all layers) involved in seemingly simple scenario: requesting www page</a:t>
            </a:r>
          </a:p>
          <a:p>
            <a:pPr lvl="1"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scenario: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student attaches laptop to campus network, requests/receives www.google.com </a:t>
            </a: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208901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9715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7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Freeform 406"/>
          <p:cNvSpPr>
            <a:spLocks/>
          </p:cNvSpPr>
          <p:nvPr/>
        </p:nvSpPr>
        <p:spPr bwMode="auto">
          <a:xfrm>
            <a:off x="4751388" y="706438"/>
            <a:ext cx="3894137" cy="3192462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453" h="2011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16" y="1402"/>
                  <a:pt x="280" y="1446"/>
                </a:cubicBezTo>
                <a:cubicBezTo>
                  <a:pt x="344" y="1490"/>
                  <a:pt x="404" y="1587"/>
                  <a:pt x="549" y="1627"/>
                </a:cubicBezTo>
                <a:cubicBezTo>
                  <a:pt x="694" y="1667"/>
                  <a:pt x="987" y="1631"/>
                  <a:pt x="1152" y="1687"/>
                </a:cubicBezTo>
                <a:cubicBezTo>
                  <a:pt x="1317" y="1743"/>
                  <a:pt x="1455" y="1919"/>
                  <a:pt x="1542" y="1965"/>
                </a:cubicBezTo>
                <a:cubicBezTo>
                  <a:pt x="1629" y="2011"/>
                  <a:pt x="1610" y="1968"/>
                  <a:pt x="1675" y="1965"/>
                </a:cubicBezTo>
                <a:cubicBezTo>
                  <a:pt x="1740" y="1962"/>
                  <a:pt x="1816" y="1974"/>
                  <a:pt x="1933" y="1945"/>
                </a:cubicBezTo>
                <a:cubicBezTo>
                  <a:pt x="2050" y="1916"/>
                  <a:pt x="2299" y="1866"/>
                  <a:pt x="2376" y="1793"/>
                </a:cubicBezTo>
                <a:cubicBezTo>
                  <a:pt x="2453" y="1720"/>
                  <a:pt x="2410" y="1591"/>
                  <a:pt x="2396" y="1508"/>
                </a:cubicBezTo>
                <a:cubicBezTo>
                  <a:pt x="2382" y="1425"/>
                  <a:pt x="2301" y="1408"/>
                  <a:pt x="2293" y="1297"/>
                </a:cubicBezTo>
                <a:cubicBezTo>
                  <a:pt x="2285" y="1186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6838"/>
            <a:ext cx="8034338" cy="973137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life: scenario</a:t>
            </a:r>
          </a:p>
        </p:txBody>
      </p:sp>
      <p:sp>
        <p:nvSpPr>
          <p:cNvPr id="209925" name="Freeform 3"/>
          <p:cNvSpPr>
            <a:spLocks/>
          </p:cNvSpPr>
          <p:nvPr/>
        </p:nvSpPr>
        <p:spPr bwMode="auto">
          <a:xfrm>
            <a:off x="611188" y="1273175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09926" name="Group 4"/>
          <p:cNvGrpSpPr>
            <a:grpSpLocks/>
          </p:cNvGrpSpPr>
          <p:nvPr/>
        </p:nvGrpSpPr>
        <p:grpSpPr bwMode="auto">
          <a:xfrm>
            <a:off x="5383213" y="2679700"/>
            <a:ext cx="757237" cy="379413"/>
            <a:chOff x="2466" y="2026"/>
            <a:chExt cx="477" cy="282"/>
          </a:xfrm>
        </p:grpSpPr>
        <p:sp>
          <p:nvSpPr>
            <p:cNvPr id="210197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98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99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200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201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208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09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10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202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20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06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0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203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204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09927" name="Group 19"/>
          <p:cNvGrpSpPr>
            <a:grpSpLocks/>
          </p:cNvGrpSpPr>
          <p:nvPr/>
        </p:nvGrpSpPr>
        <p:grpSpPr bwMode="auto">
          <a:xfrm>
            <a:off x="6748463" y="2425700"/>
            <a:ext cx="757237" cy="379413"/>
            <a:chOff x="2466" y="2026"/>
            <a:chExt cx="477" cy="282"/>
          </a:xfrm>
        </p:grpSpPr>
        <p:sp>
          <p:nvSpPr>
            <p:cNvPr id="210183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84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85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86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87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94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5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6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88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91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2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3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89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90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9928" name="Text Box 34"/>
          <p:cNvSpPr txBox="1">
            <a:spLocks noChangeArrowheads="1"/>
          </p:cNvSpPr>
          <p:nvPr/>
        </p:nvSpPr>
        <p:spPr bwMode="auto">
          <a:xfrm>
            <a:off x="5364163" y="17621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209929" name="Line 36"/>
          <p:cNvSpPr>
            <a:spLocks noChangeShapeType="1"/>
          </p:cNvSpPr>
          <p:nvPr/>
        </p:nvSpPr>
        <p:spPr bwMode="auto">
          <a:xfrm flipV="1">
            <a:off x="3613150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0" name="Line 43"/>
          <p:cNvSpPr>
            <a:spLocks noChangeShapeType="1"/>
          </p:cNvSpPr>
          <p:nvPr/>
        </p:nvSpPr>
        <p:spPr bwMode="auto">
          <a:xfrm flipV="1">
            <a:off x="2503488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1" name="Line 44"/>
          <p:cNvSpPr>
            <a:spLocks noChangeShapeType="1"/>
          </p:cNvSpPr>
          <p:nvPr/>
        </p:nvSpPr>
        <p:spPr bwMode="auto">
          <a:xfrm flipV="1">
            <a:off x="3762375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2" name="Line 48"/>
          <p:cNvSpPr>
            <a:spLocks noChangeShapeType="1"/>
          </p:cNvSpPr>
          <p:nvPr/>
        </p:nvSpPr>
        <p:spPr bwMode="auto">
          <a:xfrm flipV="1">
            <a:off x="3117850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09933" name="Group 49"/>
          <p:cNvGrpSpPr>
            <a:grpSpLocks/>
          </p:cNvGrpSpPr>
          <p:nvPr/>
        </p:nvGrpSpPr>
        <p:grpSpPr bwMode="auto">
          <a:xfrm>
            <a:off x="2598738" y="3365500"/>
            <a:ext cx="987425" cy="479425"/>
            <a:chOff x="1118" y="1621"/>
            <a:chExt cx="622" cy="302"/>
          </a:xfrm>
        </p:grpSpPr>
        <p:sp>
          <p:nvSpPr>
            <p:cNvPr id="210166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67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68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210169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10170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71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210172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grpSp>
            <p:nvGrpSpPr>
              <p:cNvPr id="210173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21018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81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82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210174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210177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78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79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10175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76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209934" name="Line 68"/>
          <p:cNvSpPr>
            <a:spLocks noChangeShapeType="1"/>
          </p:cNvSpPr>
          <p:nvPr/>
        </p:nvSpPr>
        <p:spPr bwMode="auto">
          <a:xfrm flipV="1">
            <a:off x="3589338" y="2930525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09935" name="Group 69"/>
          <p:cNvGrpSpPr>
            <a:grpSpLocks/>
          </p:cNvGrpSpPr>
          <p:nvPr/>
        </p:nvGrpSpPr>
        <p:grpSpPr bwMode="auto">
          <a:xfrm>
            <a:off x="7405688" y="3341688"/>
            <a:ext cx="757237" cy="379412"/>
            <a:chOff x="2466" y="2026"/>
            <a:chExt cx="477" cy="282"/>
          </a:xfrm>
        </p:grpSpPr>
        <p:sp>
          <p:nvSpPr>
            <p:cNvPr id="21015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5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5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5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5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6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5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6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5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5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9936" name="Line 93"/>
          <p:cNvSpPr>
            <a:spLocks noChangeShapeType="1"/>
          </p:cNvSpPr>
          <p:nvPr/>
        </p:nvSpPr>
        <p:spPr bwMode="auto">
          <a:xfrm flipH="1">
            <a:off x="7124700" y="2166938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7" name="Freeform 94"/>
          <p:cNvSpPr>
            <a:spLocks/>
          </p:cNvSpPr>
          <p:nvPr/>
        </p:nvSpPr>
        <p:spPr bwMode="auto">
          <a:xfrm>
            <a:off x="1089025" y="4146550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09938" name="Group 110"/>
          <p:cNvGrpSpPr>
            <a:grpSpLocks/>
          </p:cNvGrpSpPr>
          <p:nvPr/>
        </p:nvGrpSpPr>
        <p:grpSpPr bwMode="auto">
          <a:xfrm>
            <a:off x="4025900" y="4724400"/>
            <a:ext cx="757238" cy="379413"/>
            <a:chOff x="2466" y="2026"/>
            <a:chExt cx="477" cy="282"/>
          </a:xfrm>
        </p:grpSpPr>
        <p:sp>
          <p:nvSpPr>
            <p:cNvPr id="21013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3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4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4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4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4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5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5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4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4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4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4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4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4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9939" name="Line 134"/>
          <p:cNvSpPr>
            <a:spLocks noChangeShapeType="1"/>
          </p:cNvSpPr>
          <p:nvPr/>
        </p:nvSpPr>
        <p:spPr bwMode="auto">
          <a:xfrm flipV="1">
            <a:off x="4479925" y="3074988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40" name="Text Box 135"/>
          <p:cNvSpPr txBox="1">
            <a:spLocks noChangeArrowheads="1"/>
          </p:cNvSpPr>
          <p:nvPr/>
        </p:nvSpPr>
        <p:spPr bwMode="auto">
          <a:xfrm>
            <a:off x="5357813" y="5018088"/>
            <a:ext cx="1809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Google</a:t>
            </a:r>
            <a:r>
              <a:rPr lang="ja-JP" altLang="en-US" sz="1600" i="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altLang="ja-JP" sz="1600" i="0" dirty="0">
                <a:solidFill>
                  <a:srgbClr val="000000"/>
                </a:solidFill>
                <a:latin typeface="Arial" charset="0"/>
              </a:rPr>
              <a:t>s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64.233.160.0/19 </a:t>
            </a:r>
          </a:p>
        </p:txBody>
      </p:sp>
      <p:sp>
        <p:nvSpPr>
          <p:cNvPr id="209941" name="Line 136"/>
          <p:cNvSpPr>
            <a:spLocks noChangeShapeType="1"/>
          </p:cNvSpPr>
          <p:nvPr/>
        </p:nvSpPr>
        <p:spPr bwMode="auto">
          <a:xfrm flipV="1">
            <a:off x="3059113" y="4894263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42" name="Text Box 137"/>
          <p:cNvSpPr txBox="1">
            <a:spLocks noChangeArrowheads="1"/>
          </p:cNvSpPr>
          <p:nvPr/>
        </p:nvSpPr>
        <p:spPr bwMode="auto">
          <a:xfrm>
            <a:off x="1971675" y="5286375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209943" name="Text Box 138"/>
          <p:cNvSpPr txBox="1">
            <a:spLocks noChangeArrowheads="1"/>
          </p:cNvSpPr>
          <p:nvPr/>
        </p:nvSpPr>
        <p:spPr bwMode="auto">
          <a:xfrm>
            <a:off x="1939925" y="4992688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sp>
        <p:nvSpPr>
          <p:cNvPr id="209944" name="Text Box 139"/>
          <p:cNvSpPr txBox="1">
            <a:spLocks noChangeArrowheads="1"/>
          </p:cNvSpPr>
          <p:nvPr/>
        </p:nvSpPr>
        <p:spPr bwMode="auto">
          <a:xfrm>
            <a:off x="7577138" y="1384300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09945" name="Group 95"/>
          <p:cNvGrpSpPr>
            <a:grpSpLocks/>
          </p:cNvGrpSpPr>
          <p:nvPr/>
        </p:nvGrpSpPr>
        <p:grpSpPr bwMode="auto">
          <a:xfrm>
            <a:off x="5797550" y="4365625"/>
            <a:ext cx="757238" cy="379413"/>
            <a:chOff x="2466" y="2026"/>
            <a:chExt cx="477" cy="282"/>
          </a:xfrm>
        </p:grpSpPr>
        <p:sp>
          <p:nvSpPr>
            <p:cNvPr id="210124" name="Oval 96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25" name="Line 97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26" name="Rectangle 98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27" name="Oval 99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28" name="Group 100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35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6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7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29" name="Group 104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32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3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4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30" name="Line 108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31" name="Line 109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09946" name="Group 166"/>
          <p:cNvGrpSpPr>
            <a:grpSpLocks/>
          </p:cNvGrpSpPr>
          <p:nvPr/>
        </p:nvGrpSpPr>
        <p:grpSpPr bwMode="auto">
          <a:xfrm>
            <a:off x="5181600" y="3048000"/>
            <a:ext cx="400050" cy="152400"/>
            <a:chOff x="3228" y="1776"/>
            <a:chExt cx="252" cy="96"/>
          </a:xfrm>
        </p:grpSpPr>
        <p:sp>
          <p:nvSpPr>
            <p:cNvPr id="210122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23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47" name="Group 167"/>
          <p:cNvGrpSpPr>
            <a:grpSpLocks/>
          </p:cNvGrpSpPr>
          <p:nvPr/>
        </p:nvGrpSpPr>
        <p:grpSpPr bwMode="auto">
          <a:xfrm flipH="1">
            <a:off x="5810250" y="3062288"/>
            <a:ext cx="400050" cy="152400"/>
            <a:chOff x="3228" y="1776"/>
            <a:chExt cx="252" cy="96"/>
          </a:xfrm>
        </p:grpSpPr>
        <p:sp>
          <p:nvSpPr>
            <p:cNvPr id="210120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21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48" name="Group 170"/>
          <p:cNvGrpSpPr>
            <a:grpSpLocks/>
          </p:cNvGrpSpPr>
          <p:nvPr/>
        </p:nvGrpSpPr>
        <p:grpSpPr bwMode="auto">
          <a:xfrm flipH="1" flipV="1">
            <a:off x="5962650" y="2538413"/>
            <a:ext cx="400050" cy="152400"/>
            <a:chOff x="3228" y="1776"/>
            <a:chExt cx="252" cy="96"/>
          </a:xfrm>
        </p:grpSpPr>
        <p:sp>
          <p:nvSpPr>
            <p:cNvPr id="210118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9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49" name="Group 173"/>
          <p:cNvGrpSpPr>
            <a:grpSpLocks/>
          </p:cNvGrpSpPr>
          <p:nvPr/>
        </p:nvGrpSpPr>
        <p:grpSpPr bwMode="auto">
          <a:xfrm flipH="1" flipV="1">
            <a:off x="8062913" y="3228975"/>
            <a:ext cx="400050" cy="152400"/>
            <a:chOff x="3228" y="1776"/>
            <a:chExt cx="252" cy="96"/>
          </a:xfrm>
        </p:grpSpPr>
        <p:sp>
          <p:nvSpPr>
            <p:cNvPr id="210116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7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0" name="Group 176"/>
          <p:cNvGrpSpPr>
            <a:grpSpLocks/>
          </p:cNvGrpSpPr>
          <p:nvPr/>
        </p:nvGrpSpPr>
        <p:grpSpPr bwMode="auto">
          <a:xfrm flipV="1">
            <a:off x="7239000" y="3248025"/>
            <a:ext cx="295275" cy="114300"/>
            <a:chOff x="3228" y="1776"/>
            <a:chExt cx="252" cy="96"/>
          </a:xfrm>
        </p:grpSpPr>
        <p:sp>
          <p:nvSpPr>
            <p:cNvPr id="210114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5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1" name="Group 179"/>
          <p:cNvGrpSpPr>
            <a:grpSpLocks/>
          </p:cNvGrpSpPr>
          <p:nvPr/>
        </p:nvGrpSpPr>
        <p:grpSpPr bwMode="auto">
          <a:xfrm rot="409689" flipH="1" flipV="1">
            <a:off x="7510463" y="2590800"/>
            <a:ext cx="452437" cy="57150"/>
            <a:chOff x="3228" y="1776"/>
            <a:chExt cx="252" cy="96"/>
          </a:xfrm>
        </p:grpSpPr>
        <p:sp>
          <p:nvSpPr>
            <p:cNvPr id="210112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3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2" name="Group 182"/>
          <p:cNvGrpSpPr>
            <a:grpSpLocks/>
          </p:cNvGrpSpPr>
          <p:nvPr/>
        </p:nvGrpSpPr>
        <p:grpSpPr bwMode="auto">
          <a:xfrm>
            <a:off x="6653213" y="2795588"/>
            <a:ext cx="295275" cy="114300"/>
            <a:chOff x="3228" y="1776"/>
            <a:chExt cx="252" cy="96"/>
          </a:xfrm>
        </p:grpSpPr>
        <p:sp>
          <p:nvSpPr>
            <p:cNvPr id="210110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1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3" name="Group 185"/>
          <p:cNvGrpSpPr>
            <a:grpSpLocks/>
          </p:cNvGrpSpPr>
          <p:nvPr/>
        </p:nvGrpSpPr>
        <p:grpSpPr bwMode="auto">
          <a:xfrm flipH="1">
            <a:off x="7291388" y="2795588"/>
            <a:ext cx="295275" cy="114300"/>
            <a:chOff x="3228" y="1776"/>
            <a:chExt cx="252" cy="96"/>
          </a:xfrm>
        </p:grpSpPr>
        <p:sp>
          <p:nvSpPr>
            <p:cNvPr id="210108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9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4" name="Group 188"/>
          <p:cNvGrpSpPr>
            <a:grpSpLocks/>
          </p:cNvGrpSpPr>
          <p:nvPr/>
        </p:nvGrpSpPr>
        <p:grpSpPr bwMode="auto">
          <a:xfrm>
            <a:off x="5705475" y="4743450"/>
            <a:ext cx="295275" cy="114300"/>
            <a:chOff x="3228" y="1776"/>
            <a:chExt cx="252" cy="96"/>
          </a:xfrm>
        </p:grpSpPr>
        <p:sp>
          <p:nvSpPr>
            <p:cNvPr id="210106" name="Line 189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7" name="Line 190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5" name="Group 191"/>
          <p:cNvGrpSpPr>
            <a:grpSpLocks/>
          </p:cNvGrpSpPr>
          <p:nvPr/>
        </p:nvGrpSpPr>
        <p:grpSpPr bwMode="auto">
          <a:xfrm flipH="1">
            <a:off x="6343650" y="4743450"/>
            <a:ext cx="295275" cy="114300"/>
            <a:chOff x="3228" y="1776"/>
            <a:chExt cx="252" cy="96"/>
          </a:xfrm>
        </p:grpSpPr>
        <p:sp>
          <p:nvSpPr>
            <p:cNvPr id="210104" name="Line 192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5" name="Line 193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6" name="Group 194"/>
          <p:cNvGrpSpPr>
            <a:grpSpLocks/>
          </p:cNvGrpSpPr>
          <p:nvPr/>
        </p:nvGrpSpPr>
        <p:grpSpPr bwMode="auto">
          <a:xfrm>
            <a:off x="3938588" y="5100638"/>
            <a:ext cx="295275" cy="114300"/>
            <a:chOff x="3228" y="1776"/>
            <a:chExt cx="252" cy="96"/>
          </a:xfrm>
        </p:grpSpPr>
        <p:sp>
          <p:nvSpPr>
            <p:cNvPr id="210102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3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7" name="Group 197"/>
          <p:cNvGrpSpPr>
            <a:grpSpLocks/>
          </p:cNvGrpSpPr>
          <p:nvPr/>
        </p:nvGrpSpPr>
        <p:grpSpPr bwMode="auto">
          <a:xfrm flipH="1">
            <a:off x="4576763" y="5100638"/>
            <a:ext cx="295275" cy="114300"/>
            <a:chOff x="3228" y="1776"/>
            <a:chExt cx="252" cy="96"/>
          </a:xfrm>
        </p:grpSpPr>
        <p:sp>
          <p:nvSpPr>
            <p:cNvPr id="210100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1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8" name="Group 200"/>
          <p:cNvGrpSpPr>
            <a:grpSpLocks/>
          </p:cNvGrpSpPr>
          <p:nvPr/>
        </p:nvGrpSpPr>
        <p:grpSpPr bwMode="auto">
          <a:xfrm flipH="1" flipV="1">
            <a:off x="4781550" y="4805363"/>
            <a:ext cx="295275" cy="114300"/>
            <a:chOff x="3228" y="1776"/>
            <a:chExt cx="252" cy="96"/>
          </a:xfrm>
        </p:grpSpPr>
        <p:sp>
          <p:nvSpPr>
            <p:cNvPr id="210098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99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09959" name="Text Box 34"/>
          <p:cNvSpPr txBox="1">
            <a:spLocks noChangeArrowheads="1"/>
          </p:cNvSpPr>
          <p:nvPr/>
        </p:nvSpPr>
        <p:spPr bwMode="auto">
          <a:xfrm>
            <a:off x="962025" y="3128963"/>
            <a:ext cx="1595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school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68.80.2.0/24</a:t>
            </a:r>
          </a:p>
        </p:txBody>
      </p:sp>
      <p:pic>
        <p:nvPicPr>
          <p:cNvPr id="699793" name="Picture 4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42084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99796" name="Text Box 404"/>
          <p:cNvSpPr txBox="1">
            <a:spLocks noChangeArrowheads="1"/>
          </p:cNvSpPr>
          <p:nvPr/>
        </p:nvSpPr>
        <p:spPr bwMode="auto">
          <a:xfrm>
            <a:off x="1563688" y="3940175"/>
            <a:ext cx="952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solidFill>
                  <a:srgbClr val="FF0000"/>
                </a:solidFill>
                <a:latin typeface="Arial" charset="0"/>
                <a:cs typeface="+mn-cs"/>
              </a:rPr>
              <a:t>web page</a:t>
            </a:r>
          </a:p>
        </p:txBody>
      </p:sp>
      <p:grpSp>
        <p:nvGrpSpPr>
          <p:cNvPr id="699797" name="Group 405"/>
          <p:cNvGrpSpPr>
            <a:grpSpLocks/>
          </p:cNvGrpSpPr>
          <p:nvPr/>
        </p:nvGrpSpPr>
        <p:grpSpPr bwMode="auto">
          <a:xfrm>
            <a:off x="288925" y="1162050"/>
            <a:ext cx="1416050" cy="1265238"/>
            <a:chOff x="146" y="690"/>
            <a:chExt cx="892" cy="797"/>
          </a:xfrm>
        </p:grpSpPr>
        <p:grpSp>
          <p:nvGrpSpPr>
            <p:cNvPr id="210091" name="Group 400"/>
            <p:cNvGrpSpPr>
              <a:grpSpLocks/>
            </p:cNvGrpSpPr>
            <p:nvPr/>
          </p:nvGrpSpPr>
          <p:grpSpPr bwMode="auto">
            <a:xfrm>
              <a:off x="146" y="690"/>
              <a:ext cx="892" cy="797"/>
              <a:chOff x="146" y="690"/>
              <a:chExt cx="892" cy="797"/>
            </a:xfrm>
          </p:grpSpPr>
          <p:sp>
            <p:nvSpPr>
              <p:cNvPr id="210093" name="Freeform 398"/>
              <p:cNvSpPr>
                <a:spLocks/>
              </p:cNvSpPr>
              <p:nvPr/>
            </p:nvSpPr>
            <p:spPr bwMode="auto">
              <a:xfrm>
                <a:off x="177" y="715"/>
                <a:ext cx="861" cy="77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1" h="772">
                    <a:moveTo>
                      <a:pt x="861" y="772"/>
                    </a:moveTo>
                    <a:lnTo>
                      <a:pt x="0" y="557"/>
                    </a:lnTo>
                    <a:lnTo>
                      <a:pt x="532" y="405"/>
                    </a:lnTo>
                    <a:lnTo>
                      <a:pt x="652" y="0"/>
                    </a:lnTo>
                    <a:lnTo>
                      <a:pt x="861" y="7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210094" name="Group 392"/>
              <p:cNvGrpSpPr>
                <a:grpSpLocks/>
              </p:cNvGrpSpPr>
              <p:nvPr/>
            </p:nvGrpSpPr>
            <p:grpSpPr bwMode="auto">
              <a:xfrm>
                <a:off x="148" y="697"/>
                <a:ext cx="694" cy="574"/>
                <a:chOff x="2579" y="1366"/>
                <a:chExt cx="1078" cy="674"/>
              </a:xfrm>
            </p:grpSpPr>
            <p:pic>
              <p:nvPicPr>
                <p:cNvPr id="87217" name="Picture 39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366"/>
                  <a:ext cx="1078" cy="6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7218" name="Rectangle 394"/>
                <p:cNvSpPr>
                  <a:spLocks noChangeArrowheads="1"/>
                </p:cNvSpPr>
                <p:nvPr/>
              </p:nvSpPr>
              <p:spPr bwMode="auto">
                <a:xfrm>
                  <a:off x="2633" y="1428"/>
                  <a:ext cx="957" cy="5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7216" name="Rectangle 399"/>
              <p:cNvSpPr>
                <a:spLocks noChangeArrowheads="1"/>
              </p:cNvSpPr>
              <p:nvPr/>
            </p:nvSpPr>
            <p:spPr bwMode="auto">
              <a:xfrm>
                <a:off x="146" y="690"/>
                <a:ext cx="696" cy="5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213" name="Text Box 402"/>
            <p:cNvSpPr txBox="1">
              <a:spLocks noChangeArrowheads="1"/>
            </p:cNvSpPr>
            <p:nvPr/>
          </p:nvSpPr>
          <p:spPr bwMode="auto">
            <a:xfrm>
              <a:off x="227" y="850"/>
              <a:ext cx="5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 smtClean="0">
                  <a:solidFill>
                    <a:srgbClr val="FF0000"/>
                  </a:solidFill>
                  <a:latin typeface="Arial" charset="0"/>
                  <a:cs typeface="+mn-cs"/>
                </a:rPr>
                <a:t>browser</a:t>
              </a:r>
            </a:p>
          </p:txBody>
        </p:sp>
      </p:grpSp>
      <p:grpSp>
        <p:nvGrpSpPr>
          <p:cNvPr id="209963" name="Group 356"/>
          <p:cNvGrpSpPr>
            <a:grpSpLocks/>
          </p:cNvGrpSpPr>
          <p:nvPr/>
        </p:nvGrpSpPr>
        <p:grpSpPr bwMode="auto">
          <a:xfrm>
            <a:off x="1511300" y="1898650"/>
            <a:ext cx="842963" cy="814388"/>
            <a:chOff x="313" y="1497"/>
            <a:chExt cx="1152" cy="1014"/>
          </a:xfrm>
        </p:grpSpPr>
        <p:pic>
          <p:nvPicPr>
            <p:cNvPr id="210089" name="Picture 354" descr="laptop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090" name="Picture 355" descr="antenna_stylize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9788" name="AutoShape 396"/>
          <p:cNvSpPr>
            <a:spLocks noChangeArrowheads="1"/>
          </p:cNvSpPr>
          <p:nvPr/>
        </p:nvSpPr>
        <p:spPr bwMode="auto">
          <a:xfrm>
            <a:off x="668338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8708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2444750"/>
            <a:ext cx="9144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6" name="Rectangle 43"/>
          <p:cNvSpPr>
            <a:spLocks noChangeArrowheads="1"/>
          </p:cNvSpPr>
          <p:nvPr/>
        </p:nvSpPr>
        <p:spPr bwMode="auto">
          <a:xfrm rot="16200000">
            <a:off x="3416300" y="3551238"/>
            <a:ext cx="147638" cy="188912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98" name="Rectangle 43"/>
          <p:cNvSpPr>
            <a:spLocks noChangeArrowheads="1"/>
          </p:cNvSpPr>
          <p:nvPr/>
        </p:nvSpPr>
        <p:spPr bwMode="auto">
          <a:xfrm rot="2460490">
            <a:off x="3074988" y="3208338"/>
            <a:ext cx="136525" cy="3063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09968" name="Oval 407"/>
          <p:cNvSpPr>
            <a:spLocks noChangeArrowheads="1"/>
          </p:cNvSpPr>
          <p:nvPr/>
        </p:nvSpPr>
        <p:spPr bwMode="auto">
          <a:xfrm>
            <a:off x="2552700" y="3619500"/>
            <a:ext cx="850900" cy="25082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209969" name="Rectangle 410"/>
          <p:cNvSpPr>
            <a:spLocks noChangeArrowheads="1"/>
          </p:cNvSpPr>
          <p:nvPr/>
        </p:nvSpPr>
        <p:spPr bwMode="auto">
          <a:xfrm>
            <a:off x="2552700" y="3590925"/>
            <a:ext cx="854075" cy="1571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 i="0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209970" name="Oval 411"/>
          <p:cNvSpPr>
            <a:spLocks noChangeArrowheads="1"/>
          </p:cNvSpPr>
          <p:nvPr/>
        </p:nvSpPr>
        <p:spPr bwMode="auto">
          <a:xfrm>
            <a:off x="2549525" y="3421063"/>
            <a:ext cx="850900" cy="2936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grpSp>
        <p:nvGrpSpPr>
          <p:cNvPr id="209971" name="Group 1189"/>
          <p:cNvGrpSpPr>
            <a:grpSpLocks/>
          </p:cNvGrpSpPr>
          <p:nvPr/>
        </p:nvGrpSpPr>
        <p:grpSpPr bwMode="auto">
          <a:xfrm>
            <a:off x="2720975" y="3497263"/>
            <a:ext cx="481013" cy="136525"/>
            <a:chOff x="2468" y="1332"/>
            <a:chExt cx="310" cy="60"/>
          </a:xfrm>
        </p:grpSpPr>
        <p:sp>
          <p:nvSpPr>
            <p:cNvPr id="210087" name="Freeform 1190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88" name="Freeform 1191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87093" name="Line 1192"/>
          <p:cNvSpPr>
            <a:spLocks noChangeShapeType="1"/>
          </p:cNvSpPr>
          <p:nvPr/>
        </p:nvSpPr>
        <p:spPr bwMode="auto">
          <a:xfrm>
            <a:off x="2552700" y="3557588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7094" name="Line 1193"/>
          <p:cNvSpPr>
            <a:spLocks noChangeShapeType="1"/>
          </p:cNvSpPr>
          <p:nvPr/>
        </p:nvSpPr>
        <p:spPr bwMode="auto">
          <a:xfrm>
            <a:off x="3400425" y="3567113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7" name="Rectangle 43"/>
          <p:cNvSpPr>
            <a:spLocks noChangeArrowheads="1"/>
          </p:cNvSpPr>
          <p:nvPr/>
        </p:nvSpPr>
        <p:spPr bwMode="auto">
          <a:xfrm rot="16200000">
            <a:off x="2338388" y="2365375"/>
            <a:ext cx="146050" cy="314325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209975" name="Group 1185"/>
          <p:cNvGrpSpPr>
            <a:grpSpLocks/>
          </p:cNvGrpSpPr>
          <p:nvPr/>
        </p:nvGrpSpPr>
        <p:grpSpPr bwMode="auto">
          <a:xfrm>
            <a:off x="5338763" y="2667000"/>
            <a:ext cx="830262" cy="455613"/>
            <a:chOff x="4650" y="1129"/>
            <a:chExt cx="246" cy="95"/>
          </a:xfrm>
        </p:grpSpPr>
        <p:sp>
          <p:nvSpPr>
            <p:cNvPr id="21007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8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8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82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85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86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204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205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6" name="Group 1185"/>
          <p:cNvGrpSpPr>
            <a:grpSpLocks/>
          </p:cNvGrpSpPr>
          <p:nvPr/>
        </p:nvGrpSpPr>
        <p:grpSpPr bwMode="auto">
          <a:xfrm>
            <a:off x="6729413" y="2401888"/>
            <a:ext cx="808037" cy="425450"/>
            <a:chOff x="4650" y="1129"/>
            <a:chExt cx="246" cy="95"/>
          </a:xfrm>
        </p:grpSpPr>
        <p:sp>
          <p:nvSpPr>
            <p:cNvPr id="21007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7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7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74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77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78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96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97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7" name="Group 1185"/>
          <p:cNvGrpSpPr>
            <a:grpSpLocks/>
          </p:cNvGrpSpPr>
          <p:nvPr/>
        </p:nvGrpSpPr>
        <p:grpSpPr bwMode="auto">
          <a:xfrm>
            <a:off x="7343775" y="3338513"/>
            <a:ext cx="892175" cy="390525"/>
            <a:chOff x="4650" y="1129"/>
            <a:chExt cx="246" cy="95"/>
          </a:xfrm>
        </p:grpSpPr>
        <p:sp>
          <p:nvSpPr>
            <p:cNvPr id="21006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6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6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66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9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70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88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89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8" name="Group 1185"/>
          <p:cNvGrpSpPr>
            <a:grpSpLocks/>
          </p:cNvGrpSpPr>
          <p:nvPr/>
        </p:nvGrpSpPr>
        <p:grpSpPr bwMode="auto">
          <a:xfrm>
            <a:off x="5754688" y="4344988"/>
            <a:ext cx="808037" cy="425450"/>
            <a:chOff x="4650" y="1129"/>
            <a:chExt cx="246" cy="95"/>
          </a:xfrm>
        </p:grpSpPr>
        <p:sp>
          <p:nvSpPr>
            <p:cNvPr id="21005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5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5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58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1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62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80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81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9" name="Group 1185"/>
          <p:cNvGrpSpPr>
            <a:grpSpLocks/>
          </p:cNvGrpSpPr>
          <p:nvPr/>
        </p:nvGrpSpPr>
        <p:grpSpPr bwMode="auto">
          <a:xfrm>
            <a:off x="4013200" y="4710113"/>
            <a:ext cx="808038" cy="425450"/>
            <a:chOff x="4650" y="1129"/>
            <a:chExt cx="246" cy="95"/>
          </a:xfrm>
        </p:grpSpPr>
        <p:sp>
          <p:nvSpPr>
            <p:cNvPr id="21004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4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4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50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53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54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72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73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80" name="Group 248"/>
          <p:cNvGrpSpPr>
            <a:grpSpLocks/>
          </p:cNvGrpSpPr>
          <p:nvPr/>
        </p:nvGrpSpPr>
        <p:grpSpPr bwMode="auto">
          <a:xfrm>
            <a:off x="7218363" y="1558925"/>
            <a:ext cx="358775" cy="623888"/>
            <a:chOff x="4140" y="429"/>
            <a:chExt cx="1425" cy="2396"/>
          </a:xfrm>
        </p:grpSpPr>
        <p:sp>
          <p:nvSpPr>
            <p:cNvPr id="21001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37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1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1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40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02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66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7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42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02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64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5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44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45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02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62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3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002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002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60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1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49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2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3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52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3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54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5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6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7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715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9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209981" name="Group 248"/>
          <p:cNvGrpSpPr>
            <a:grpSpLocks/>
          </p:cNvGrpSpPr>
          <p:nvPr/>
        </p:nvGrpSpPr>
        <p:grpSpPr bwMode="auto">
          <a:xfrm>
            <a:off x="2876550" y="4454525"/>
            <a:ext cx="358775" cy="623888"/>
            <a:chOff x="4140" y="429"/>
            <a:chExt cx="1425" cy="2396"/>
          </a:xfrm>
        </p:grpSpPr>
        <p:sp>
          <p:nvSpPr>
            <p:cNvPr id="209983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05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09985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986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08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9988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34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35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10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9990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32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33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12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13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9993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30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31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09994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09995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28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29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17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09997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998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20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00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22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3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4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5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7126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7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pic>
        <p:nvPicPr>
          <p:cNvPr id="209982" name="Picture 22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7461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29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00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9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796" grpId="0"/>
      <p:bldP spid="6997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5" name="Group 156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106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106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6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6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6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8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106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112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12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819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6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7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8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107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108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1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109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09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1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9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23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4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821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9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23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3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821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1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9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23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3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109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110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823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3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822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110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10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2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110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2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2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2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3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8823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3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107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819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9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9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9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820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8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820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108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820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525"/>
            <a:ext cx="8034338" cy="99695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connecting to the Internet</a:t>
            </a:r>
          </a:p>
        </p:txBody>
      </p:sp>
      <p:sp>
        <p:nvSpPr>
          <p:cNvPr id="701629" name="Rectangle 189"/>
          <p:cNvSpPr>
            <a:spLocks noGrp="1" noChangeArrowheads="1"/>
          </p:cNvSpPr>
          <p:nvPr>
            <p:ph type="body" idx="1"/>
          </p:nvPr>
        </p:nvSpPr>
        <p:spPr>
          <a:xfrm>
            <a:off x="5037138" y="1128713"/>
            <a:ext cx="3732212" cy="1262062"/>
          </a:xfrm>
        </p:spPr>
        <p:txBody>
          <a:bodyPr/>
          <a:lstStyle/>
          <a:p>
            <a:pPr marL="231775" indent="-231775">
              <a:defRPr/>
            </a:pPr>
            <a:r>
              <a:rPr lang="en-US" sz="2200" dirty="0">
                <a:latin typeface="Gill Sans MT" charset="0"/>
                <a:cs typeface="+mn-cs"/>
              </a:rPr>
              <a:t>connecting laptop needs to get its own IP address, addr of first-hop router, addr of DNS server: use </a:t>
            </a:r>
            <a:r>
              <a:rPr lang="en-US" sz="2200" i="1" dirty="0">
                <a:solidFill>
                  <a:srgbClr val="C00000"/>
                </a:solidFill>
                <a:latin typeface="Gill Sans MT" charset="0"/>
                <a:cs typeface="+mn-cs"/>
              </a:rPr>
              <a:t>DHCP</a:t>
            </a:r>
          </a:p>
        </p:txBody>
      </p:sp>
      <p:sp>
        <p:nvSpPr>
          <p:cNvPr id="701661" name="AutoShape 221"/>
          <p:cNvSpPr>
            <a:spLocks noChangeArrowheads="1"/>
          </p:cNvSpPr>
          <p:nvPr/>
        </p:nvSpPr>
        <p:spPr bwMode="auto">
          <a:xfrm>
            <a:off x="830263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701690" name="Group 250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1054" name="Freeform 249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1055" name="Group 248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8177" name="Rectangle 242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78" name="Text Box 241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8179" name="Line 243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80" name="Line 244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81" name="Line 245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82" name="Line 246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1693" name="Group 253"/>
          <p:cNvGrpSpPr>
            <a:grpSpLocks/>
          </p:cNvGrpSpPr>
          <p:nvPr/>
        </p:nvGrpSpPr>
        <p:grpSpPr bwMode="auto">
          <a:xfrm>
            <a:off x="520700" y="1162050"/>
            <a:ext cx="544513" cy="244475"/>
            <a:chOff x="844" y="3337"/>
            <a:chExt cx="343" cy="154"/>
          </a:xfrm>
        </p:grpSpPr>
        <p:sp>
          <p:nvSpPr>
            <p:cNvPr id="88173" name="Rectangle 251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174" name="Text Box 252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 smtClean="0">
                  <a:solidFill>
                    <a:srgbClr val="FFFFFF"/>
                  </a:solidFill>
                  <a:latin typeface="Arial" charset="0"/>
                  <a:cs typeface="+mn-cs"/>
                </a:rPr>
                <a:t>DHCP</a:t>
              </a:r>
            </a:p>
          </p:txBody>
        </p:sp>
      </p:grpSp>
      <p:grpSp>
        <p:nvGrpSpPr>
          <p:cNvPr id="701739" name="Group 299"/>
          <p:cNvGrpSpPr>
            <a:grpSpLocks/>
          </p:cNvGrpSpPr>
          <p:nvPr/>
        </p:nvGrpSpPr>
        <p:grpSpPr bwMode="auto">
          <a:xfrm>
            <a:off x="66675" y="1181100"/>
            <a:ext cx="1081088" cy="1166813"/>
            <a:chOff x="42" y="744"/>
            <a:chExt cx="681" cy="735"/>
          </a:xfrm>
        </p:grpSpPr>
        <p:grpSp>
          <p:nvGrpSpPr>
            <p:cNvPr id="211020" name="Group 296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1022" name="Group 29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1047" name="Group 25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7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72" name="Text Box 2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8169" name="Rectangle 266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70" name="Rectangle 267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023" name="Group 274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1041" name="Group 26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66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67" name="Text Box 2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42" name="Group 27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64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65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1024" name="Group 293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60" name="Rectangle 276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61" name="Rectangle 277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025" name="Group 29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026" name="Group 287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030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1033" name="Group 2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58" name="Rectangle 2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59" name="Text Box 28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 smtClean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1034" name="Group 2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56" name="Rectangle 2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57" name="Rectangle 2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8152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53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8148" name="Rectangle 28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49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50" name="Rectangle 291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8142" name="AutoShape 297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1758" name="Group 318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211007" name="Group 319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1011" name="Group 320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1014" name="Group 321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39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40" name="Text Box 3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15" name="Group 324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37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38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88133" name="Rectangle 327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34" name="Rectangle 328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8129" name="Rectangle 329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130" name="Rectangle 330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131" name="Rectangle 331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1782" name="Group 342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210999" name="Freeform 334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1000" name="Group 335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8122" name="Rectangle 33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23" name="Text Box 337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8124" name="Line 33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25" name="Line 33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26" name="Line 34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27" name="Line 34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1882" name="Group 442"/>
          <p:cNvGrpSpPr>
            <a:grpSpLocks/>
          </p:cNvGrpSpPr>
          <p:nvPr/>
        </p:nvGrpSpPr>
        <p:grpSpPr bwMode="auto">
          <a:xfrm>
            <a:off x="339725" y="2981325"/>
            <a:ext cx="1081088" cy="1217613"/>
            <a:chOff x="1404" y="3105"/>
            <a:chExt cx="681" cy="767"/>
          </a:xfrm>
        </p:grpSpPr>
        <p:grpSp>
          <p:nvGrpSpPr>
            <p:cNvPr id="210964" name="Group 34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0969" name="Group 34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0994" name="Group 34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18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19" name="Text Box 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8116" name="Rectangle 34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17" name="Rectangle 35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0970" name="Group 35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0988" name="Group 35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13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14" name="Text Box 3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0989" name="Group 35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11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12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0971" name="Group 35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07" name="Rectangle 35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08" name="Rectangle 36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0972" name="Group 36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0973" name="Group 36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0977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0980" name="Group 3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05" name="Rectangle 3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06" name="Text Box 36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 smtClean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0981" name="Group 3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03" name="Rectangle 3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04" name="Rectangle 3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8099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00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8095" name="Rectangle 37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096" name="Rectangle 37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097" name="Rectangle 37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8086" name="AutoShape 37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966" name="Group 379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8088" name="Rectangle 38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089" name="Text Box 38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DHCP</a:t>
                </a:r>
              </a:p>
            </p:txBody>
          </p:sp>
        </p:grpSp>
      </p:grpSp>
      <p:grpSp>
        <p:nvGrpSpPr>
          <p:cNvPr id="701916" name="Group 476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88083" name="Rectangle 477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084" name="Text Box 478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 smtClean="0">
                  <a:solidFill>
                    <a:srgbClr val="FFFFFF"/>
                  </a:solidFill>
                  <a:latin typeface="Arial" charset="0"/>
                  <a:cs typeface="+mn-cs"/>
                </a:rPr>
                <a:t>DHCP</a:t>
              </a:r>
            </a:p>
          </p:txBody>
        </p:sp>
      </p:grpSp>
      <p:sp>
        <p:nvSpPr>
          <p:cNvPr id="701919" name="Rectangle 479"/>
          <p:cNvSpPr>
            <a:spLocks noChangeArrowheads="1"/>
          </p:cNvSpPr>
          <p:nvPr/>
        </p:nvSpPr>
        <p:spPr bwMode="auto">
          <a:xfrm>
            <a:off x="5037138" y="2568575"/>
            <a:ext cx="3892550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DHCP request </a:t>
            </a:r>
            <a:r>
              <a:rPr lang="en-US" sz="2200" dirty="0">
                <a:solidFill>
                  <a:srgbClr val="3333CC"/>
                </a:solidFill>
                <a:latin typeface="Gill Sans MT" charset="0"/>
                <a:cs typeface="+mn-cs"/>
              </a:rPr>
              <a:t>encapsulated</a:t>
            </a:r>
            <a:r>
              <a:rPr lang="en-US" sz="2200" i="0" dirty="0">
                <a:solidFill>
                  <a:srgbClr val="3333CC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UDP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, encapsulated 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IP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, encapsulated 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802.3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Ethernet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200" i="0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1920" name="Rectangle 480"/>
          <p:cNvSpPr>
            <a:spLocks noChangeArrowheads="1"/>
          </p:cNvSpPr>
          <p:nvPr/>
        </p:nvSpPr>
        <p:spPr bwMode="auto">
          <a:xfrm>
            <a:off x="5035550" y="3979863"/>
            <a:ext cx="3924300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Ethernet frame </a:t>
            </a: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broadcast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 (dest: FFFFFFFFFFFF) on LAN, received at router running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DHCP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server</a:t>
            </a:r>
          </a:p>
        </p:txBody>
      </p:sp>
      <p:sp>
        <p:nvSpPr>
          <p:cNvPr id="701921" name="Rectangle 481"/>
          <p:cNvSpPr>
            <a:spLocks noChangeArrowheads="1"/>
          </p:cNvSpPr>
          <p:nvPr/>
        </p:nvSpPr>
        <p:spPr bwMode="auto">
          <a:xfrm>
            <a:off x="5033963" y="5316538"/>
            <a:ext cx="3802062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Ethernet </a:t>
            </a: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demuxed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 to IP demuxed, UDP demuxed to DHCP </a:t>
            </a:r>
          </a:p>
        </p:txBody>
      </p:sp>
      <p:pic>
        <p:nvPicPr>
          <p:cNvPr id="210961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71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1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7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0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70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629" grpId="0" build="p"/>
      <p:bldP spid="701661" grpId="0" animBg="1"/>
      <p:bldP spid="701661" grpId="1" animBg="1"/>
      <p:bldP spid="701919" grpId="0"/>
      <p:bldP spid="701920" grpId="0"/>
      <p:bldP spid="7019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969" name="Group 152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208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208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08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08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08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0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208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214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14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92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209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210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3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211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11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3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1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925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6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923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1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925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5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923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3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1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925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5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211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212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925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5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924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212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12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4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212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4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4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4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5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8925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5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209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921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1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1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1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922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0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922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210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922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7138" y="1158875"/>
            <a:ext cx="3430587" cy="1573213"/>
          </a:xfrm>
        </p:spPr>
        <p:txBody>
          <a:bodyPr/>
          <a:lstStyle/>
          <a:p>
            <a:pPr marL="231775" indent="-231775">
              <a:lnSpc>
                <a:spcPct val="80000"/>
              </a:lnSpc>
              <a:defRPr/>
            </a:pPr>
            <a:r>
              <a:rPr lang="en-US" sz="2000" dirty="0">
                <a:latin typeface="Gill Sans MT" charset="0"/>
                <a:cs typeface="+mn-cs"/>
              </a:rPr>
              <a:t>DHCP server formulates </a:t>
            </a:r>
            <a:r>
              <a:rPr lang="en-US" sz="2000" i="1" dirty="0">
                <a:solidFill>
                  <a:srgbClr val="C00000"/>
                </a:solidFill>
                <a:latin typeface="Gill Sans MT" charset="0"/>
                <a:cs typeface="+mn-cs"/>
              </a:rPr>
              <a:t>DHCP ACK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dirty="0">
                <a:latin typeface="Gill Sans MT" charset="0"/>
                <a:cs typeface="+mn-cs"/>
              </a:rPr>
              <a:t>containing client</a:t>
            </a:r>
            <a:r>
              <a:rPr lang="ja-JP" altLang="en-US" sz="2000" dirty="0">
                <a:latin typeface="Gill Sans MT" charset="0"/>
                <a:cs typeface="+mn-cs"/>
              </a:rPr>
              <a:t>’</a:t>
            </a:r>
            <a:r>
              <a:rPr lang="en-US" sz="2000" dirty="0">
                <a:latin typeface="Gill Sans MT" charset="0"/>
                <a:cs typeface="+mn-cs"/>
              </a:rPr>
              <a:t>s IP address, IP address of first-hop router for client, name &amp; IP address of DNS server</a:t>
            </a:r>
          </a:p>
          <a:p>
            <a:pPr>
              <a:lnSpc>
                <a:spcPct val="80000"/>
              </a:lnSpc>
              <a:defRPr/>
            </a:pPr>
            <a:endParaRPr lang="en-US" sz="2000" dirty="0">
              <a:latin typeface="Gill Sans MT" charset="0"/>
              <a:cs typeface="+mn-cs"/>
            </a:endParaRPr>
          </a:p>
        </p:txBody>
      </p:sp>
      <p:grpSp>
        <p:nvGrpSpPr>
          <p:cNvPr id="703533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2074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2075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9197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98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9199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00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01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02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3545" name="Group 57"/>
          <p:cNvGrpSpPr>
            <a:grpSpLocks/>
          </p:cNvGrpSpPr>
          <p:nvPr/>
        </p:nvGrpSpPr>
        <p:grpSpPr bwMode="auto">
          <a:xfrm>
            <a:off x="352425" y="3152775"/>
            <a:ext cx="1081088" cy="1166813"/>
            <a:chOff x="42" y="744"/>
            <a:chExt cx="681" cy="735"/>
          </a:xfrm>
        </p:grpSpPr>
        <p:grpSp>
          <p:nvGrpSpPr>
            <p:cNvPr id="212042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2044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69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9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9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9191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92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2045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63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88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89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64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86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87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2046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82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83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2047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2048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2052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55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80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81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 smtClean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56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78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79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917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7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9170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71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72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9164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3578" name="Group 90"/>
          <p:cNvGrpSpPr>
            <a:grpSpLocks/>
          </p:cNvGrpSpPr>
          <p:nvPr/>
        </p:nvGrpSpPr>
        <p:grpSpPr bwMode="auto">
          <a:xfrm>
            <a:off x="449263" y="4238625"/>
            <a:ext cx="1081087" cy="244475"/>
            <a:chOff x="504" y="3523"/>
            <a:chExt cx="681" cy="154"/>
          </a:xfrm>
        </p:grpSpPr>
        <p:grpSp>
          <p:nvGrpSpPr>
            <p:cNvPr id="212029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2033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2036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61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6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37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59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60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89155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56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9151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9152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9153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3592" name="Group 104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212021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2022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9144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45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9146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147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148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149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3601" name="Group 113"/>
          <p:cNvGrpSpPr>
            <a:grpSpLocks/>
          </p:cNvGrpSpPr>
          <p:nvPr/>
        </p:nvGrpSpPr>
        <p:grpSpPr bwMode="auto">
          <a:xfrm>
            <a:off x="71438" y="969963"/>
            <a:ext cx="1081087" cy="1217612"/>
            <a:chOff x="1404" y="3105"/>
            <a:chExt cx="681" cy="767"/>
          </a:xfrm>
        </p:grpSpPr>
        <p:grpSp>
          <p:nvGrpSpPr>
            <p:cNvPr id="211986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1991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16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40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41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9138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3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992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10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35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36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11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33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34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1993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29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30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994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995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999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02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27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28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 smtClean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03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25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26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9121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22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9117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18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19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9108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1988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9110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11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DHCP</a:t>
                </a:r>
              </a:p>
            </p:txBody>
          </p:sp>
        </p:grpSp>
      </p:grpSp>
      <p:grpSp>
        <p:nvGrpSpPr>
          <p:cNvPr id="703637" name="Group 149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89105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9106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 smtClean="0">
                  <a:solidFill>
                    <a:srgbClr val="FFFFFF"/>
                  </a:solidFill>
                  <a:latin typeface="Arial" charset="0"/>
                  <a:cs typeface="+mn-cs"/>
                </a:rPr>
                <a:t>DHCP</a:t>
              </a:r>
            </a:p>
          </p:txBody>
        </p:sp>
      </p:grpSp>
      <p:sp>
        <p:nvSpPr>
          <p:cNvPr id="703643" name="Rectangle 155"/>
          <p:cNvSpPr>
            <a:spLocks noChangeArrowheads="1"/>
          </p:cNvSpPr>
          <p:nvPr/>
        </p:nvSpPr>
        <p:spPr bwMode="auto">
          <a:xfrm>
            <a:off x="4997450" y="2709863"/>
            <a:ext cx="3421063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encapsulation at DHCP server, frame forwarded (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switch learning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) through LAN, demultiplexing at client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i="0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3644" name="Text Box 156"/>
          <p:cNvSpPr txBox="1">
            <a:spLocks noChangeArrowheads="1"/>
          </p:cNvSpPr>
          <p:nvPr/>
        </p:nvSpPr>
        <p:spPr bwMode="auto">
          <a:xfrm>
            <a:off x="1379538" y="5260975"/>
            <a:ext cx="664368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solidFill>
                  <a:srgbClr val="000000"/>
                </a:solidFill>
                <a:latin typeface="Gill Sans MT" charset="0"/>
                <a:cs typeface="+mn-cs"/>
              </a:rPr>
              <a:t>Client now has IP address, knows name &amp; addr of DNS </a:t>
            </a:r>
          </a:p>
          <a:p>
            <a:pPr algn="ctr">
              <a:defRPr/>
            </a:pPr>
            <a:r>
              <a:rPr lang="en-US" sz="2400" dirty="0" smtClean="0">
                <a:solidFill>
                  <a:srgbClr val="000000"/>
                </a:solidFill>
                <a:latin typeface="Gill Sans MT" charset="0"/>
                <a:cs typeface="+mn-cs"/>
              </a:rPr>
              <a:t>server, IP address of its first-hop router</a:t>
            </a:r>
          </a:p>
        </p:txBody>
      </p:sp>
      <p:sp>
        <p:nvSpPr>
          <p:cNvPr id="703645" name="Rectangle 157"/>
          <p:cNvSpPr>
            <a:spLocks noChangeArrowheads="1"/>
          </p:cNvSpPr>
          <p:nvPr/>
        </p:nvSpPr>
        <p:spPr bwMode="auto">
          <a:xfrm>
            <a:off x="4989513" y="4111625"/>
            <a:ext cx="34210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DHCP client receives DHCP ACK reply</a:t>
            </a:r>
          </a:p>
        </p:txBody>
      </p:sp>
      <p:sp>
        <p:nvSpPr>
          <p:cNvPr id="8910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525"/>
            <a:ext cx="8034338" cy="99695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connecting to the Internet</a:t>
            </a:r>
          </a:p>
        </p:txBody>
      </p:sp>
      <p:pic>
        <p:nvPicPr>
          <p:cNvPr id="211983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71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17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10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0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5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70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  <p:bldP spid="703643" grpId="0" build="p"/>
      <p:bldP spid="703644" grpId="0"/>
      <p:bldP spid="70364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993" name="Group 92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305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305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05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06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06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8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306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311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11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018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0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0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0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306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308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0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308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08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0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8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023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3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021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9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023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3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021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1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9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023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3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309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309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022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2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021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309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09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2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310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2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022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306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019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9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9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9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019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7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020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20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20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307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019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19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20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53488" cy="1001713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ARP (before DNS, before HTTP)</a:t>
            </a: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1025" y="1014413"/>
            <a:ext cx="4667250" cy="1262062"/>
          </a:xfrm>
        </p:spPr>
        <p:txBody>
          <a:bodyPr/>
          <a:lstStyle/>
          <a:p>
            <a:pPr>
              <a:defRPr/>
            </a:pPr>
            <a:r>
              <a:rPr lang="en-US" sz="2200" dirty="0">
                <a:latin typeface="Gill Sans MT" charset="0"/>
                <a:cs typeface="+mn-cs"/>
              </a:rPr>
              <a:t>before sending </a:t>
            </a:r>
            <a:r>
              <a:rPr lang="en-US" sz="2200" i="1" dirty="0">
                <a:solidFill>
                  <a:srgbClr val="C00000"/>
                </a:solidFill>
                <a:latin typeface="Gill Sans MT" charset="0"/>
                <a:cs typeface="+mn-cs"/>
              </a:rPr>
              <a:t>HTTP</a:t>
            </a:r>
            <a:r>
              <a:rPr lang="en-US" sz="2200" b="1" i="1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dirty="0">
                <a:latin typeface="Gill Sans MT" charset="0"/>
                <a:cs typeface="+mn-cs"/>
              </a:rPr>
              <a:t>request, need IP address of www.google.com:  </a:t>
            </a:r>
            <a:r>
              <a:rPr lang="en-US" sz="2200" i="1" dirty="0">
                <a:solidFill>
                  <a:srgbClr val="C00000"/>
                </a:solidFill>
                <a:latin typeface="Gill Sans MT" charset="0"/>
                <a:cs typeface="+mn-cs"/>
              </a:rPr>
              <a:t>DNS</a:t>
            </a:r>
          </a:p>
        </p:txBody>
      </p:sp>
      <p:sp>
        <p:nvSpPr>
          <p:cNvPr id="212998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704557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3049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3050" name="Group 4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0172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73" name="Text Box 49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0174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75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76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77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4788" name="Group 276"/>
          <p:cNvGrpSpPr>
            <a:grpSpLocks/>
          </p:cNvGrpSpPr>
          <p:nvPr/>
        </p:nvGrpSpPr>
        <p:grpSpPr bwMode="auto">
          <a:xfrm>
            <a:off x="280988" y="1157288"/>
            <a:ext cx="762000" cy="876300"/>
            <a:chOff x="177" y="729"/>
            <a:chExt cx="480" cy="552"/>
          </a:xfrm>
        </p:grpSpPr>
        <p:grpSp>
          <p:nvGrpSpPr>
            <p:cNvPr id="213029" name="Group 54"/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90168" name="Rectangle 55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69" name="Text Box 56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  <p:grpSp>
          <p:nvGrpSpPr>
            <p:cNvPr id="213030" name="Group 59"/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213042" name="Group 60"/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90166" name="Rectangle 61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16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 smtClean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DNS</a:t>
                  </a:r>
                </a:p>
              </p:txBody>
            </p:sp>
          </p:grpSp>
          <p:sp>
            <p:nvSpPr>
              <p:cNvPr id="90164" name="Rectangle 63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65" name="Rectangle 64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3031" name="Group 65"/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213036" name="Group 66"/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90161" name="Rectangle 67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16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 smtClean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DNS</a:t>
                  </a:r>
                </a:p>
              </p:txBody>
            </p:sp>
          </p:grpSp>
          <p:grpSp>
            <p:nvGrpSpPr>
              <p:cNvPr id="213037" name="Group 69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0159" name="Rectangle 70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160" name="Rectangle 71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3032" name="Group 72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0155" name="Rectangle 73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56" name="Rectangle 74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0154" name="AutoShape 89"/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704664" name="Rectangle 152"/>
          <p:cNvSpPr>
            <a:spLocks noChangeArrowheads="1"/>
          </p:cNvSpPr>
          <p:nvPr/>
        </p:nvSpPr>
        <p:spPr bwMode="auto">
          <a:xfrm>
            <a:off x="4387850" y="2051050"/>
            <a:ext cx="4586288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DNS query created, encapsulated in UDP, encapsulated in IP, encapsulated in Eth.  To send frame to router, need MAC address of router interface: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ARP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defRPr/>
            </a:pPr>
            <a:endParaRPr lang="en-US" sz="2200" b="1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4665" name="Rectangle 153"/>
          <p:cNvSpPr>
            <a:spLocks noChangeArrowheads="1"/>
          </p:cNvSpPr>
          <p:nvPr/>
        </p:nvSpPr>
        <p:spPr bwMode="auto">
          <a:xfrm>
            <a:off x="4419600" y="3608388"/>
            <a:ext cx="4386263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ARP query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broadcast, received by router, which replies with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ARP reply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giving MAC address of router interface</a:t>
            </a:r>
          </a:p>
        </p:txBody>
      </p:sp>
      <p:sp>
        <p:nvSpPr>
          <p:cNvPr id="704666" name="Rectangle 154"/>
          <p:cNvSpPr>
            <a:spLocks noChangeArrowheads="1"/>
          </p:cNvSpPr>
          <p:nvPr/>
        </p:nvSpPr>
        <p:spPr bwMode="auto">
          <a:xfrm>
            <a:off x="4471988" y="5000625"/>
            <a:ext cx="428625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client now knows MAC address of first hop router, so can now send frame containing DNS query </a:t>
            </a:r>
          </a:p>
        </p:txBody>
      </p:sp>
      <p:grpSp>
        <p:nvGrpSpPr>
          <p:cNvPr id="704775" name="Group 263"/>
          <p:cNvGrpSpPr>
            <a:grpSpLocks/>
          </p:cNvGrpSpPr>
          <p:nvPr/>
        </p:nvGrpSpPr>
        <p:grpSpPr bwMode="auto">
          <a:xfrm>
            <a:off x="92075" y="1868488"/>
            <a:ext cx="1081088" cy="244475"/>
            <a:chOff x="76" y="2296"/>
            <a:chExt cx="681" cy="154"/>
          </a:xfrm>
        </p:grpSpPr>
        <p:sp>
          <p:nvSpPr>
            <p:cNvPr id="90145" name="Rectangle 103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6" name="Rectangle 101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7" name="Rectangle 102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8" name="Rectangle 100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9" name="Text Box 95"/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 smtClean="0">
                  <a:solidFill>
                    <a:srgbClr val="000000"/>
                  </a:solidFill>
                  <a:latin typeface="Arial" charset="0"/>
                  <a:cs typeface="+mn-cs"/>
                </a:rPr>
                <a:t>ARP query</a:t>
              </a:r>
            </a:p>
          </p:txBody>
        </p:sp>
      </p:grpSp>
      <p:grpSp>
        <p:nvGrpSpPr>
          <p:cNvPr id="704767" name="Group 255"/>
          <p:cNvGrpSpPr>
            <a:grpSpLocks/>
          </p:cNvGrpSpPr>
          <p:nvPr/>
        </p:nvGrpSpPr>
        <p:grpSpPr bwMode="auto">
          <a:xfrm>
            <a:off x="2241550" y="2982913"/>
            <a:ext cx="1016000" cy="877887"/>
            <a:chOff x="719" y="2137"/>
            <a:chExt cx="640" cy="553"/>
          </a:xfrm>
        </p:grpSpPr>
        <p:sp>
          <p:nvSpPr>
            <p:cNvPr id="213016" name="Freeform 244"/>
            <p:cNvSpPr>
              <a:spLocks/>
            </p:cNvSpPr>
            <p:nvPr/>
          </p:nvSpPr>
          <p:spPr bwMode="auto">
            <a:xfrm>
              <a:off x="755" y="2268"/>
              <a:ext cx="604" cy="422"/>
            </a:xfrm>
            <a:custGeom>
              <a:avLst/>
              <a:gdLst>
                <a:gd name="T0" fmla="*/ 493 w 604"/>
                <a:gd name="T1" fmla="*/ 0 h 422"/>
                <a:gd name="T2" fmla="*/ 604 w 604"/>
                <a:gd name="T3" fmla="*/ 422 h 422"/>
                <a:gd name="T4" fmla="*/ 0 w 604"/>
                <a:gd name="T5" fmla="*/ 307 h 422"/>
                <a:gd name="T6" fmla="*/ 220 w 604"/>
                <a:gd name="T7" fmla="*/ 3 h 422"/>
                <a:gd name="T8" fmla="*/ 493 w 604"/>
                <a:gd name="T9" fmla="*/ 0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422">
                  <a:moveTo>
                    <a:pt x="493" y="0"/>
                  </a:moveTo>
                  <a:lnTo>
                    <a:pt x="604" y="422"/>
                  </a:lnTo>
                  <a:lnTo>
                    <a:pt x="0" y="307"/>
                  </a:lnTo>
                  <a:lnTo>
                    <a:pt x="220" y="3"/>
                  </a:lnTo>
                  <a:lnTo>
                    <a:pt x="49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90138" name="Rectangle 246"/>
            <p:cNvSpPr>
              <a:spLocks noChangeArrowheads="1"/>
            </p:cNvSpPr>
            <p:nvPr/>
          </p:nvSpPr>
          <p:spPr bwMode="auto">
            <a:xfrm>
              <a:off x="751" y="2266"/>
              <a:ext cx="493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9" name="Text Box 247"/>
            <p:cNvSpPr txBox="1">
              <a:spLocks noChangeArrowheads="1"/>
            </p:cNvSpPr>
            <p:nvPr/>
          </p:nvSpPr>
          <p:spPr bwMode="auto">
            <a:xfrm>
              <a:off x="835" y="2235"/>
              <a:ext cx="3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i="0" dirty="0" smtClean="0">
                  <a:solidFill>
                    <a:srgbClr val="000000"/>
                  </a:solidFill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 smtClean="0">
                  <a:solidFill>
                    <a:srgbClr val="000000"/>
                  </a:solidFill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90140" name="Line 250"/>
            <p:cNvSpPr>
              <a:spLocks noChangeShapeType="1"/>
            </p:cNvSpPr>
            <p:nvPr/>
          </p:nvSpPr>
          <p:spPr bwMode="auto">
            <a:xfrm>
              <a:off x="747" y="226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0141" name="Line 251"/>
            <p:cNvSpPr>
              <a:spLocks noChangeShapeType="1"/>
            </p:cNvSpPr>
            <p:nvPr/>
          </p:nvSpPr>
          <p:spPr bwMode="auto">
            <a:xfrm>
              <a:off x="744" y="2423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3021" name="Group 252"/>
            <p:cNvGrpSpPr>
              <a:grpSpLocks/>
            </p:cNvGrpSpPr>
            <p:nvPr/>
          </p:nvGrpSpPr>
          <p:grpSpPr bwMode="auto">
            <a:xfrm>
              <a:off x="719" y="2137"/>
              <a:ext cx="280" cy="154"/>
              <a:chOff x="161" y="1354"/>
              <a:chExt cx="280" cy="154"/>
            </a:xfrm>
          </p:grpSpPr>
          <p:sp>
            <p:nvSpPr>
              <p:cNvPr id="90143" name="Rectangle 253"/>
              <p:cNvSpPr>
                <a:spLocks noChangeArrowheads="1"/>
              </p:cNvSpPr>
              <p:nvPr/>
            </p:nvSpPr>
            <p:spPr bwMode="auto">
              <a:xfrm>
                <a:off x="192" y="1365"/>
                <a:ext cx="228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44" name="Text Box 254"/>
              <p:cNvSpPr txBox="1">
                <a:spLocks noChangeArrowheads="1"/>
              </p:cNvSpPr>
              <p:nvPr/>
            </p:nvSpPr>
            <p:spPr bwMode="auto">
              <a:xfrm>
                <a:off x="161" y="1354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ARP</a:t>
                </a:r>
              </a:p>
            </p:txBody>
          </p:sp>
        </p:grpSp>
      </p:grpSp>
      <p:grpSp>
        <p:nvGrpSpPr>
          <p:cNvPr id="704754" name="Group 242"/>
          <p:cNvGrpSpPr>
            <a:grpSpLocks/>
          </p:cNvGrpSpPr>
          <p:nvPr/>
        </p:nvGrpSpPr>
        <p:grpSpPr bwMode="auto">
          <a:xfrm>
            <a:off x="1150938" y="1720850"/>
            <a:ext cx="444500" cy="244475"/>
            <a:chOff x="161" y="1354"/>
            <a:chExt cx="280" cy="154"/>
          </a:xfrm>
        </p:grpSpPr>
        <p:sp>
          <p:nvSpPr>
            <p:cNvPr id="90135" name="Rectangle 241"/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6" name="Text Box 240"/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 smtClean="0">
                  <a:solidFill>
                    <a:srgbClr val="000000"/>
                  </a:solidFill>
                  <a:latin typeface="Arial" charset="0"/>
                  <a:cs typeface="+mn-cs"/>
                </a:rPr>
                <a:t>ARP</a:t>
              </a:r>
            </a:p>
          </p:txBody>
        </p:sp>
      </p:grpSp>
      <p:grpSp>
        <p:nvGrpSpPr>
          <p:cNvPr id="704782" name="Group 270"/>
          <p:cNvGrpSpPr>
            <a:grpSpLocks/>
          </p:cNvGrpSpPr>
          <p:nvPr/>
        </p:nvGrpSpPr>
        <p:grpSpPr bwMode="auto">
          <a:xfrm>
            <a:off x="1177925" y="3187700"/>
            <a:ext cx="1081088" cy="244475"/>
            <a:chOff x="76" y="2296"/>
            <a:chExt cx="681" cy="154"/>
          </a:xfrm>
        </p:grpSpPr>
        <p:sp>
          <p:nvSpPr>
            <p:cNvPr id="90130" name="Rectangle 271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1" name="Rectangle 272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2" name="Rectangle 273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3" name="Rectangle 274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4" name="Text Box 275"/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 smtClean="0">
                  <a:solidFill>
                    <a:srgbClr val="000000"/>
                  </a:solidFill>
                  <a:latin typeface="Arial" charset="0"/>
                  <a:cs typeface="+mn-cs"/>
                </a:rPr>
                <a:t>ARP reply</a:t>
              </a:r>
            </a:p>
          </p:txBody>
        </p:sp>
      </p:grpSp>
      <p:pic>
        <p:nvPicPr>
          <p:cNvPr id="213008" name="Picture 6" descr="underline_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6413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1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74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00052 0.08056 L 0.4151 0.075 L 0.26701 0.2757 L 0.1151 0.27431 L 0.1151 0.18889 " pathEditMode="relative" ptsTypes="AAAAAA">
                                      <p:cBhvr>
                                        <p:cTn id="25" dur="2000" fill="hold"/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00052 0.0794 L 0.1467 0.08009 L 0.29444 -0.12222 L -0.11597 -0.12014 L -0.11597 -0.16181 L -0.11754 -0.1882 " pathEditMode="relative" rAng="0" ptsTypes="AAAAAAA">
                                      <p:cBhvr>
                                        <p:cTn id="43" dur="2000" fill="hold"/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7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64" grpId="0"/>
      <p:bldP spid="704665" grpId="0"/>
      <p:bldP spid="7046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17" name="Group 230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4233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234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235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236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237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359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4239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429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29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136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424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4259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81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4261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262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84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64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1410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11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1386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6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1408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09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1388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389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69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1406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07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4270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4271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1404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05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1393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4273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274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96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4276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98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399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400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401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1402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403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4245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1367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368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69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70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1371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51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137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8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9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4252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1374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5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6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214020" name="Freeform 236"/>
          <p:cNvSpPr>
            <a:spLocks/>
          </p:cNvSpPr>
          <p:nvPr/>
        </p:nvSpPr>
        <p:spPr bwMode="auto">
          <a:xfrm>
            <a:off x="4751388" y="706438"/>
            <a:ext cx="3759200" cy="2473325"/>
          </a:xfrm>
          <a:custGeom>
            <a:avLst/>
            <a:gdLst>
              <a:gd name="T0" fmla="*/ 2147483647 w 2368"/>
              <a:gd name="T1" fmla="*/ 2147483647 h 1558"/>
              <a:gd name="T2" fmla="*/ 2147483647 w 2368"/>
              <a:gd name="T3" fmla="*/ 2147483647 h 1558"/>
              <a:gd name="T4" fmla="*/ 2147483647 w 2368"/>
              <a:gd name="T5" fmla="*/ 2147483647 h 1558"/>
              <a:gd name="T6" fmla="*/ 2147483647 w 2368"/>
              <a:gd name="T7" fmla="*/ 2147483647 h 1558"/>
              <a:gd name="T8" fmla="*/ 2147483647 w 2368"/>
              <a:gd name="T9" fmla="*/ 2147483647 h 1558"/>
              <a:gd name="T10" fmla="*/ 2147483647 w 2368"/>
              <a:gd name="T11" fmla="*/ 2147483647 h 1558"/>
              <a:gd name="T12" fmla="*/ 2147483647 w 2368"/>
              <a:gd name="T13" fmla="*/ 2147483647 h 1558"/>
              <a:gd name="T14" fmla="*/ 2147483647 w 2368"/>
              <a:gd name="T15" fmla="*/ 2147483647 h 1558"/>
              <a:gd name="T16" fmla="*/ 2147483647 w 2368"/>
              <a:gd name="T17" fmla="*/ 2147483647 h 1558"/>
              <a:gd name="T18" fmla="*/ 2147483647 w 2368"/>
              <a:gd name="T19" fmla="*/ 2147483647 h 1558"/>
              <a:gd name="T20" fmla="*/ 2147483647 w 2368"/>
              <a:gd name="T21" fmla="*/ 2147483647 h 1558"/>
              <a:gd name="T22" fmla="*/ 2147483647 w 2368"/>
              <a:gd name="T23" fmla="*/ 2147483647 h 1558"/>
              <a:gd name="T24" fmla="*/ 2147483647 w 2368"/>
              <a:gd name="T25" fmla="*/ 2147483647 h 1558"/>
              <a:gd name="T26" fmla="*/ 2147483647 w 2368"/>
              <a:gd name="T27" fmla="*/ 2147483647 h 1558"/>
              <a:gd name="T28" fmla="*/ 2147483647 w 2368"/>
              <a:gd name="T29" fmla="*/ 2147483647 h 1558"/>
              <a:gd name="T30" fmla="*/ 2147483647 w 2368"/>
              <a:gd name="T31" fmla="*/ 2147483647 h 1558"/>
              <a:gd name="T32" fmla="*/ 2147483647 w 2368"/>
              <a:gd name="T33" fmla="*/ 2147483647 h 1558"/>
              <a:gd name="T34" fmla="*/ 2147483647 w 2368"/>
              <a:gd name="T35" fmla="*/ 2147483647 h 1558"/>
              <a:gd name="T36" fmla="*/ 2147483647 w 2368"/>
              <a:gd name="T37" fmla="*/ 2147483647 h 1558"/>
              <a:gd name="T38" fmla="*/ 2147483647 w 2368"/>
              <a:gd name="T39" fmla="*/ 2147483647 h 1558"/>
              <a:gd name="T40" fmla="*/ 2147483647 w 2368"/>
              <a:gd name="T41" fmla="*/ 2147483647 h 1558"/>
              <a:gd name="T42" fmla="*/ 2147483647 w 2368"/>
              <a:gd name="T43" fmla="*/ 2147483647 h 1558"/>
              <a:gd name="T44" fmla="*/ 2147483647 w 2368"/>
              <a:gd name="T45" fmla="*/ 2147483647 h 155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368" h="1558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23" y="1428"/>
                  <a:pt x="280" y="1446"/>
                </a:cubicBezTo>
                <a:cubicBezTo>
                  <a:pt x="337" y="1464"/>
                  <a:pt x="397" y="1472"/>
                  <a:pt x="510" y="1473"/>
                </a:cubicBezTo>
                <a:cubicBezTo>
                  <a:pt x="623" y="1474"/>
                  <a:pt x="854" y="1457"/>
                  <a:pt x="958" y="1452"/>
                </a:cubicBezTo>
                <a:cubicBezTo>
                  <a:pt x="1062" y="1447"/>
                  <a:pt x="1065" y="1440"/>
                  <a:pt x="1134" y="1446"/>
                </a:cubicBezTo>
                <a:cubicBezTo>
                  <a:pt x="1203" y="1452"/>
                  <a:pt x="1293" y="1468"/>
                  <a:pt x="1371" y="1486"/>
                </a:cubicBezTo>
                <a:cubicBezTo>
                  <a:pt x="1449" y="1504"/>
                  <a:pt x="1495" y="1550"/>
                  <a:pt x="1601" y="1554"/>
                </a:cubicBezTo>
                <a:cubicBezTo>
                  <a:pt x="1707" y="1558"/>
                  <a:pt x="1893" y="1556"/>
                  <a:pt x="2008" y="1513"/>
                </a:cubicBezTo>
                <a:cubicBezTo>
                  <a:pt x="2123" y="1470"/>
                  <a:pt x="2236" y="1409"/>
                  <a:pt x="2293" y="1297"/>
                </a:cubicBezTo>
                <a:cubicBezTo>
                  <a:pt x="2350" y="1185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214021" name="Group 44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4225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4226" name="Group 46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1348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49" name="Text Box 48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 smtClean="0">
                    <a:latin typeface="Arial" charset="0"/>
                    <a:cs typeface="+mn-cs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1350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51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52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53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5589" name="Group 53"/>
          <p:cNvGrpSpPr>
            <a:grpSpLocks/>
          </p:cNvGrpSpPr>
          <p:nvPr/>
        </p:nvGrpSpPr>
        <p:grpSpPr bwMode="auto">
          <a:xfrm>
            <a:off x="520700" y="1162050"/>
            <a:ext cx="460375" cy="244475"/>
            <a:chOff x="844" y="3337"/>
            <a:chExt cx="290" cy="154"/>
          </a:xfrm>
        </p:grpSpPr>
        <p:sp>
          <p:nvSpPr>
            <p:cNvPr id="91344" name="Rectangle 54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45" name="Text Box 55"/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 smtClean="0">
                  <a:solidFill>
                    <a:schemeClr val="bg1"/>
                  </a:solidFill>
                  <a:latin typeface="Arial" charset="0"/>
                  <a:cs typeface="+mn-cs"/>
                </a:rPr>
                <a:t>DNS</a:t>
              </a:r>
            </a:p>
          </p:txBody>
        </p:sp>
      </p:grpSp>
      <p:grpSp>
        <p:nvGrpSpPr>
          <p:cNvPr id="214023" name="Group 58"/>
          <p:cNvGrpSpPr>
            <a:grpSpLocks/>
          </p:cNvGrpSpPr>
          <p:nvPr/>
        </p:nvGrpSpPr>
        <p:grpSpPr bwMode="auto">
          <a:xfrm>
            <a:off x="460375" y="1387475"/>
            <a:ext cx="561975" cy="244475"/>
            <a:chOff x="740" y="3209"/>
            <a:chExt cx="354" cy="154"/>
          </a:xfrm>
        </p:grpSpPr>
        <p:grpSp>
          <p:nvGrpSpPr>
            <p:cNvPr id="214218" name="Group 59"/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91342" name="Rectangle 6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43" name="Text Box 6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chemeClr val="bg1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  <p:sp>
          <p:nvSpPr>
            <p:cNvPr id="91340" name="Rectangle 62"/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41" name="Rectangle 63"/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14024" name="Group 64"/>
          <p:cNvGrpSpPr>
            <a:grpSpLocks/>
          </p:cNvGrpSpPr>
          <p:nvPr/>
        </p:nvGrpSpPr>
        <p:grpSpPr bwMode="auto">
          <a:xfrm>
            <a:off x="460375" y="1622425"/>
            <a:ext cx="561975" cy="244475"/>
            <a:chOff x="836" y="3305"/>
            <a:chExt cx="354" cy="154"/>
          </a:xfrm>
        </p:grpSpPr>
        <p:grpSp>
          <p:nvGrpSpPr>
            <p:cNvPr id="214212" name="Group 65"/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91337" name="Rectangle 6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38" name="Text Box 6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chemeClr val="bg1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  <p:grpSp>
          <p:nvGrpSpPr>
            <p:cNvPr id="214213" name="Group 68"/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91335" name="Rectangle 69"/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36" name="Rectangle 70"/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214025" name="Group 71"/>
          <p:cNvGrpSpPr>
            <a:grpSpLocks/>
          </p:cNvGrpSpPr>
          <p:nvPr/>
        </p:nvGrpSpPr>
        <p:grpSpPr bwMode="auto">
          <a:xfrm>
            <a:off x="280988" y="1654175"/>
            <a:ext cx="762000" cy="177800"/>
            <a:chOff x="627" y="3377"/>
            <a:chExt cx="480" cy="112"/>
          </a:xfrm>
        </p:grpSpPr>
        <p:sp>
          <p:nvSpPr>
            <p:cNvPr id="91331" name="Rectangle 72"/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32" name="Rectangle 73"/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14026" name="Group 74"/>
          <p:cNvGrpSpPr>
            <a:grpSpLocks/>
          </p:cNvGrpSpPr>
          <p:nvPr/>
        </p:nvGrpSpPr>
        <p:grpSpPr bwMode="auto">
          <a:xfrm>
            <a:off x="85725" y="1885950"/>
            <a:ext cx="1081088" cy="244475"/>
            <a:chOff x="504" y="3523"/>
            <a:chExt cx="681" cy="154"/>
          </a:xfrm>
        </p:grpSpPr>
        <p:grpSp>
          <p:nvGrpSpPr>
            <p:cNvPr id="214197" name="Group 75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201" name="Group 76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204" name="Group 77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29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30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205" name="Group 80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2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2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sp>
            <p:nvSpPr>
              <p:cNvPr id="91323" name="Rectangle 83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24" name="Rectangle 84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319" name="Rectangle 85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20" name="Rectangle 86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21" name="Rectangle 87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1148" name="AutoShape 88"/>
          <p:cNvSpPr>
            <a:spLocks noChangeArrowheads="1"/>
          </p:cNvSpPr>
          <p:nvPr/>
        </p:nvSpPr>
        <p:spPr bwMode="auto">
          <a:xfrm>
            <a:off x="628650" y="1162050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5625" name="Group 89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214184" name="Group 90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188" name="Group 91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191" name="Group 9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16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17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92" name="Group 9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14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1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sp>
            <p:nvSpPr>
              <p:cNvPr id="91310" name="Rectangle 98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11" name="Rectangle 99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306" name="Rectangle 100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07" name="Rectangle 101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08" name="Rectangle 102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05639" name="Rectangle 103"/>
          <p:cNvSpPr>
            <a:spLocks noChangeArrowheads="1"/>
          </p:cNvSpPr>
          <p:nvPr/>
        </p:nvSpPr>
        <p:spPr bwMode="auto">
          <a:xfrm>
            <a:off x="549275" y="4376738"/>
            <a:ext cx="389255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latin typeface="+mn-lt"/>
                <a:ea typeface="+mn-ea"/>
                <a:cs typeface="+mn-cs"/>
              </a:rPr>
              <a:t>IP datagram containing DNS query forwarded via LAN switch from client to 1</a:t>
            </a:r>
            <a:r>
              <a:rPr lang="en-US" sz="2200" i="0" baseline="30000" dirty="0">
                <a:latin typeface="+mn-lt"/>
                <a:ea typeface="+mn-ea"/>
                <a:cs typeface="+mn-cs"/>
              </a:rPr>
              <a:t>st</a:t>
            </a:r>
            <a:r>
              <a:rPr lang="en-US" sz="2200" i="0" dirty="0">
                <a:latin typeface="+mn-lt"/>
                <a:ea typeface="+mn-ea"/>
                <a:cs typeface="+mn-cs"/>
              </a:rPr>
              <a:t> hop </a:t>
            </a:r>
            <a:r>
              <a:rPr lang="en-US" sz="2200" i="0" dirty="0" smtClean="0">
                <a:latin typeface="+mn-lt"/>
                <a:ea typeface="+mn-ea"/>
                <a:cs typeface="+mn-cs"/>
              </a:rPr>
              <a:t>router</a:t>
            </a:r>
            <a:endParaRPr lang="en-US" sz="2200" i="0" dirty="0">
              <a:latin typeface="+mn-lt"/>
              <a:ea typeface="+mn-ea"/>
              <a:cs typeface="+mn-cs"/>
            </a:endParaRPr>
          </a:p>
        </p:txBody>
      </p:sp>
      <p:sp>
        <p:nvSpPr>
          <p:cNvPr id="705640" name="Rectangle 104"/>
          <p:cNvSpPr>
            <a:spLocks noChangeArrowheads="1"/>
          </p:cNvSpPr>
          <p:nvPr/>
        </p:nvSpPr>
        <p:spPr bwMode="auto">
          <a:xfrm>
            <a:off x="4659313" y="3663950"/>
            <a:ext cx="4386262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latin typeface="+mn-lt"/>
                <a:ea typeface="+mn-ea"/>
                <a:cs typeface="+mn-cs"/>
              </a:rPr>
              <a:t>IP datagram forwarded from campus network into </a:t>
            </a:r>
            <a:r>
              <a:rPr lang="en-US" sz="2200" i="0" dirty="0" smtClean="0">
                <a:latin typeface="+mn-lt"/>
                <a:ea typeface="+mn-ea"/>
                <a:cs typeface="+mn-cs"/>
              </a:rPr>
              <a:t>Comcast </a:t>
            </a:r>
            <a:r>
              <a:rPr lang="en-US" sz="2200" i="0" dirty="0">
                <a:latin typeface="+mn-lt"/>
                <a:ea typeface="+mn-ea"/>
                <a:cs typeface="+mn-cs"/>
              </a:rPr>
              <a:t>network, routed (tables created by </a:t>
            </a:r>
            <a:r>
              <a:rPr lang="en-US" sz="2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RIP, OSPF, IS-IS</a:t>
            </a:r>
            <a:r>
              <a:rPr lang="en-US" sz="2200" i="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0" dirty="0">
                <a:latin typeface="+mn-lt"/>
                <a:ea typeface="+mn-ea"/>
                <a:cs typeface="+mn-cs"/>
              </a:rPr>
              <a:t>and/or </a:t>
            </a:r>
            <a:r>
              <a:rPr lang="en-US" sz="2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BGP</a:t>
            </a:r>
            <a:r>
              <a:rPr lang="en-US" sz="2200" i="0" dirty="0">
                <a:latin typeface="+mn-lt"/>
                <a:ea typeface="+mn-ea"/>
                <a:cs typeface="+mn-cs"/>
              </a:rPr>
              <a:t> routing protocols) to DNS server</a:t>
            </a:r>
          </a:p>
        </p:txBody>
      </p:sp>
      <p:sp>
        <p:nvSpPr>
          <p:cNvPr id="705641" name="Rectangle 105"/>
          <p:cNvSpPr>
            <a:spLocks noChangeArrowheads="1"/>
          </p:cNvSpPr>
          <p:nvPr/>
        </p:nvSpPr>
        <p:spPr bwMode="auto">
          <a:xfrm>
            <a:off x="4657725" y="5297488"/>
            <a:ext cx="3802063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200" i="0" dirty="0" smtClean="0">
                <a:latin typeface="Gill Sans MT" charset="0"/>
              </a:rPr>
              <a:t>demux</a:t>
            </a:r>
            <a:r>
              <a:rPr lang="en-US" altLang="ja-JP" sz="2200" i="0" dirty="0" smtClean="0">
                <a:latin typeface="Gill Sans MT" charset="0"/>
              </a:rPr>
              <a:t>ed </a:t>
            </a:r>
            <a:r>
              <a:rPr lang="en-US" altLang="ja-JP" sz="2200" i="0" dirty="0">
                <a:latin typeface="Gill Sans MT" charset="0"/>
              </a:rPr>
              <a:t>to DNS server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200" i="0" dirty="0">
                <a:latin typeface="Gill Sans MT" charset="0"/>
              </a:rPr>
              <a:t>DNS server replies to client with IP address of www.google.com </a:t>
            </a:r>
          </a:p>
        </p:txBody>
      </p:sp>
      <p:grpSp>
        <p:nvGrpSpPr>
          <p:cNvPr id="214032" name="Group 4"/>
          <p:cNvGrpSpPr>
            <a:grpSpLocks/>
          </p:cNvGrpSpPr>
          <p:nvPr/>
        </p:nvGrpSpPr>
        <p:grpSpPr bwMode="auto">
          <a:xfrm>
            <a:off x="5173663" y="2041525"/>
            <a:ext cx="757237" cy="379413"/>
            <a:chOff x="2466" y="2026"/>
            <a:chExt cx="477" cy="282"/>
          </a:xfrm>
        </p:grpSpPr>
        <p:sp>
          <p:nvSpPr>
            <p:cNvPr id="214170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sp>
          <p:nvSpPr>
            <p:cNvPr id="214171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72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latin typeface="Times New Roman" charset="0"/>
              </a:endParaRPr>
            </a:p>
          </p:txBody>
        </p:sp>
        <p:sp>
          <p:nvSpPr>
            <p:cNvPr id="214173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grpSp>
          <p:nvGrpSpPr>
            <p:cNvPr id="214174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81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82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83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4175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78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79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80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4176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77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14033" name="Group 19"/>
          <p:cNvGrpSpPr>
            <a:grpSpLocks/>
          </p:cNvGrpSpPr>
          <p:nvPr/>
        </p:nvGrpSpPr>
        <p:grpSpPr bwMode="auto">
          <a:xfrm>
            <a:off x="6538913" y="1787525"/>
            <a:ext cx="757237" cy="379413"/>
            <a:chOff x="2466" y="2026"/>
            <a:chExt cx="477" cy="282"/>
          </a:xfrm>
        </p:grpSpPr>
        <p:sp>
          <p:nvSpPr>
            <p:cNvPr id="214156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sp>
          <p:nvSpPr>
            <p:cNvPr id="214157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58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latin typeface="Times New Roman" charset="0"/>
              </a:endParaRPr>
            </a:p>
          </p:txBody>
        </p:sp>
        <p:sp>
          <p:nvSpPr>
            <p:cNvPr id="214159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grpSp>
          <p:nvGrpSpPr>
            <p:cNvPr id="214160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67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8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9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4161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64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5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6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4162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63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4034" name="Text Box 34"/>
          <p:cNvSpPr txBox="1">
            <a:spLocks noChangeArrowheads="1"/>
          </p:cNvSpPr>
          <p:nvPr/>
        </p:nvSpPr>
        <p:spPr bwMode="auto">
          <a:xfrm>
            <a:off x="5335588" y="25114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grpSp>
        <p:nvGrpSpPr>
          <p:cNvPr id="214035" name="Group 69"/>
          <p:cNvGrpSpPr>
            <a:grpSpLocks/>
          </p:cNvGrpSpPr>
          <p:nvPr/>
        </p:nvGrpSpPr>
        <p:grpSpPr bwMode="auto">
          <a:xfrm>
            <a:off x="7196138" y="2703513"/>
            <a:ext cx="757237" cy="379412"/>
            <a:chOff x="2466" y="2026"/>
            <a:chExt cx="477" cy="282"/>
          </a:xfrm>
        </p:grpSpPr>
        <p:sp>
          <p:nvSpPr>
            <p:cNvPr id="21414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sp>
          <p:nvSpPr>
            <p:cNvPr id="21414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4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latin typeface="Times New Roman" charset="0"/>
              </a:endParaRPr>
            </a:p>
          </p:txBody>
        </p:sp>
        <p:sp>
          <p:nvSpPr>
            <p:cNvPr id="21414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grpSp>
          <p:nvGrpSpPr>
            <p:cNvPr id="21414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5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414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5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414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4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4036" name="Line 93"/>
          <p:cNvSpPr>
            <a:spLocks noChangeShapeType="1"/>
          </p:cNvSpPr>
          <p:nvPr/>
        </p:nvSpPr>
        <p:spPr bwMode="auto">
          <a:xfrm flipH="1">
            <a:off x="6915150" y="1528763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4037" name="Text Box 139"/>
          <p:cNvSpPr txBox="1">
            <a:spLocks noChangeArrowheads="1"/>
          </p:cNvSpPr>
          <p:nvPr/>
        </p:nvSpPr>
        <p:spPr bwMode="auto">
          <a:xfrm>
            <a:off x="7367588" y="746125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14038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4140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41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39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4138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9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0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4136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7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1" name="Group 173"/>
          <p:cNvGrpSpPr>
            <a:grpSpLocks/>
          </p:cNvGrpSpPr>
          <p:nvPr/>
        </p:nvGrpSpPr>
        <p:grpSpPr bwMode="auto">
          <a:xfrm flipH="1" flipV="1">
            <a:off x="7853363" y="2590800"/>
            <a:ext cx="400050" cy="152400"/>
            <a:chOff x="3228" y="1776"/>
            <a:chExt cx="252" cy="96"/>
          </a:xfrm>
        </p:grpSpPr>
        <p:sp>
          <p:nvSpPr>
            <p:cNvPr id="214134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5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2" name="Group 176"/>
          <p:cNvGrpSpPr>
            <a:grpSpLocks/>
          </p:cNvGrpSpPr>
          <p:nvPr/>
        </p:nvGrpSpPr>
        <p:grpSpPr bwMode="auto">
          <a:xfrm flipV="1">
            <a:off x="7029450" y="2609850"/>
            <a:ext cx="295275" cy="114300"/>
            <a:chOff x="3228" y="1776"/>
            <a:chExt cx="252" cy="96"/>
          </a:xfrm>
        </p:grpSpPr>
        <p:sp>
          <p:nvSpPr>
            <p:cNvPr id="214132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3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3" name="Group 179"/>
          <p:cNvGrpSpPr>
            <a:grpSpLocks/>
          </p:cNvGrpSpPr>
          <p:nvPr/>
        </p:nvGrpSpPr>
        <p:grpSpPr bwMode="auto">
          <a:xfrm rot="409689" flipH="1" flipV="1">
            <a:off x="7300913" y="1952625"/>
            <a:ext cx="452437" cy="57150"/>
            <a:chOff x="3228" y="1776"/>
            <a:chExt cx="252" cy="96"/>
          </a:xfrm>
        </p:grpSpPr>
        <p:sp>
          <p:nvSpPr>
            <p:cNvPr id="214130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1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4" name="Group 182"/>
          <p:cNvGrpSpPr>
            <a:grpSpLocks/>
          </p:cNvGrpSpPr>
          <p:nvPr/>
        </p:nvGrpSpPr>
        <p:grpSpPr bwMode="auto">
          <a:xfrm>
            <a:off x="6443663" y="2157413"/>
            <a:ext cx="295275" cy="114300"/>
            <a:chOff x="3228" y="1776"/>
            <a:chExt cx="252" cy="96"/>
          </a:xfrm>
        </p:grpSpPr>
        <p:sp>
          <p:nvSpPr>
            <p:cNvPr id="214128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29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5" name="Group 185"/>
          <p:cNvGrpSpPr>
            <a:grpSpLocks/>
          </p:cNvGrpSpPr>
          <p:nvPr/>
        </p:nvGrpSpPr>
        <p:grpSpPr bwMode="auto">
          <a:xfrm flipH="1">
            <a:off x="7081838" y="2157413"/>
            <a:ext cx="295275" cy="114300"/>
            <a:chOff x="3228" y="1776"/>
            <a:chExt cx="252" cy="96"/>
          </a:xfrm>
        </p:grpSpPr>
        <p:sp>
          <p:nvSpPr>
            <p:cNvPr id="214126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27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05723" name="Group 187"/>
          <p:cNvGrpSpPr>
            <a:grpSpLocks/>
          </p:cNvGrpSpPr>
          <p:nvPr/>
        </p:nvGrpSpPr>
        <p:grpSpPr bwMode="auto">
          <a:xfrm>
            <a:off x="5980113" y="438150"/>
            <a:ext cx="1316037" cy="1314450"/>
            <a:chOff x="931" y="1941"/>
            <a:chExt cx="829" cy="828"/>
          </a:xfrm>
        </p:grpSpPr>
        <p:sp>
          <p:nvSpPr>
            <p:cNvPr id="214118" name="Freeform 188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4119" name="Group 189"/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91241" name="Rectangle 19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2" name="Text Box 191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 smtClean="0">
                    <a:latin typeface="Arial" charset="0"/>
                    <a:cs typeface="+mn-cs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1243" name="Line 19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4" name="Line 19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5" name="Line 19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6" name="Line 19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5732" name="Group 196"/>
          <p:cNvGrpSpPr>
            <a:grpSpLocks/>
          </p:cNvGrpSpPr>
          <p:nvPr/>
        </p:nvGrpSpPr>
        <p:grpSpPr bwMode="auto">
          <a:xfrm>
            <a:off x="4881563" y="558800"/>
            <a:ext cx="1081087" cy="1217613"/>
            <a:chOff x="1404" y="3105"/>
            <a:chExt cx="681" cy="767"/>
          </a:xfrm>
        </p:grpSpPr>
        <p:grpSp>
          <p:nvGrpSpPr>
            <p:cNvPr id="214083" name="Group 197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4088" name="Group 198"/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214113" name="Group 199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91237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38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sp>
              <p:nvSpPr>
                <p:cNvPr id="91235" name="Rectangle 202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36" name="Rectangle 203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4089" name="Group 204"/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214107" name="Group 205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232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33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 smtClean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08" name="Group 208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23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31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90" name="Group 211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1226" name="Rectangle 212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27" name="Rectangle 213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4091" name="Group 21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4092" name="Group 215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214096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214099" name="Group 2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91224" name="Rectangle 2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  <p:sp>
                    <p:nvSpPr>
                      <p:cNvPr id="91225" name="Text Box 2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 smtClean="0">
                            <a:solidFill>
                              <a:schemeClr val="bg1"/>
                            </a:solidFill>
                            <a:latin typeface="Arial" charset="0"/>
                            <a:cs typeface="+mn-cs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214100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1222" name="Rectangle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  <p:sp>
                    <p:nvSpPr>
                      <p:cNvPr id="91223" name="Rectangle 2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91218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19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91214" name="Rectangle 225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15" name="Rectangle 226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16" name="Rectangle 227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91205" name="AutoShape 228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85" name="Group 229"/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91207" name="Rectangle 23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08" name="Text Box 23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chemeClr val="bg1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</p:grpSp>
      <p:grpSp>
        <p:nvGrpSpPr>
          <p:cNvPr id="214048" name="Group 248"/>
          <p:cNvGrpSpPr>
            <a:grpSpLocks/>
          </p:cNvGrpSpPr>
          <p:nvPr/>
        </p:nvGrpSpPr>
        <p:grpSpPr bwMode="auto">
          <a:xfrm>
            <a:off x="7150100" y="963613"/>
            <a:ext cx="373063" cy="687387"/>
            <a:chOff x="4140" y="429"/>
            <a:chExt cx="1425" cy="2396"/>
          </a:xfrm>
        </p:grpSpPr>
        <p:sp>
          <p:nvSpPr>
            <p:cNvPr id="214051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73" name="Rectangle 149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4053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054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76" name="Rectangle 152"/>
            <p:cNvSpPr>
              <a:spLocks noChangeArrowheads="1"/>
            </p:cNvSpPr>
            <p:nvPr/>
          </p:nvSpPr>
          <p:spPr bwMode="auto">
            <a:xfrm>
              <a:off x="4213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56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02" name="AutoShape 154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03" name="AutoShape 155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178" name="Rectangle 156"/>
            <p:cNvSpPr>
              <a:spLocks noChangeArrowheads="1"/>
            </p:cNvSpPr>
            <p:nvPr/>
          </p:nvSpPr>
          <p:spPr bwMode="auto">
            <a:xfrm>
              <a:off x="4225" y="1021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58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00" name="AutoShape 158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01" name="AutoShape 159"/>
              <p:cNvSpPr>
                <a:spLocks noChangeArrowheads="1"/>
              </p:cNvSpPr>
              <p:nvPr/>
            </p:nvSpPr>
            <p:spPr bwMode="auto">
              <a:xfrm>
                <a:off x="628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180" name="Rectangle 160"/>
            <p:cNvSpPr>
              <a:spLocks noChangeArrowheads="1"/>
            </p:cNvSpPr>
            <p:nvPr/>
          </p:nvSpPr>
          <p:spPr bwMode="auto">
            <a:xfrm>
              <a:off x="4219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81" name="Rectangle 161"/>
            <p:cNvSpPr>
              <a:spLocks noChangeArrowheads="1"/>
            </p:cNvSpPr>
            <p:nvPr/>
          </p:nvSpPr>
          <p:spPr bwMode="auto">
            <a:xfrm>
              <a:off x="4231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61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198" name="AutoShape 163"/>
              <p:cNvSpPr>
                <a:spLocks noChangeArrowheads="1"/>
              </p:cNvSpPr>
              <p:nvPr/>
            </p:nvSpPr>
            <p:spPr bwMode="auto">
              <a:xfrm>
                <a:off x="613" y="2586"/>
                <a:ext cx="725" cy="12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199" name="AutoShape 164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214062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4063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196" name="AutoShape 16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197" name="AutoShape 168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185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7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4065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066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88" name="Oval 172"/>
            <p:cNvSpPr>
              <a:spLocks noChangeArrowheads="1"/>
            </p:cNvSpPr>
            <p:nvPr/>
          </p:nvSpPr>
          <p:spPr bwMode="auto">
            <a:xfrm>
              <a:off x="5516" y="2609"/>
              <a:ext cx="49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4068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0" name="AutoShape 174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1" name="AutoShape 175"/>
            <p:cNvSpPr>
              <a:spLocks noChangeArrowheads="1"/>
            </p:cNvSpPr>
            <p:nvPr/>
          </p:nvSpPr>
          <p:spPr bwMode="auto">
            <a:xfrm>
              <a:off x="4207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2" name="Oval 176"/>
            <p:cNvSpPr>
              <a:spLocks noChangeArrowheads="1"/>
            </p:cNvSpPr>
            <p:nvPr/>
          </p:nvSpPr>
          <p:spPr bwMode="auto">
            <a:xfrm>
              <a:off x="4310" y="2382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3" name="Oval 177"/>
            <p:cNvSpPr>
              <a:spLocks noChangeArrowheads="1"/>
            </p:cNvSpPr>
            <p:nvPr/>
          </p:nvSpPr>
          <p:spPr bwMode="auto">
            <a:xfrm>
              <a:off x="4486" y="2382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91194" name="Oval 178"/>
            <p:cNvSpPr>
              <a:spLocks noChangeArrowheads="1"/>
            </p:cNvSpPr>
            <p:nvPr/>
          </p:nvSpPr>
          <p:spPr bwMode="auto">
            <a:xfrm>
              <a:off x="4661" y="2382"/>
              <a:ext cx="158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5" name="Rectangle 179"/>
            <p:cNvSpPr>
              <a:spLocks noChangeArrowheads="1"/>
            </p:cNvSpPr>
            <p:nvPr/>
          </p:nvSpPr>
          <p:spPr bwMode="auto">
            <a:xfrm>
              <a:off x="5062" y="1835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1170" name="Rectangle 3"/>
          <p:cNvSpPr>
            <a:spLocks noGrp="1" noChangeArrowheads="1"/>
          </p:cNvSpPr>
          <p:nvPr>
            <p:ph type="title"/>
          </p:nvPr>
        </p:nvSpPr>
        <p:spPr>
          <a:xfrm>
            <a:off x="246063" y="-39688"/>
            <a:ext cx="8034337" cy="1003301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using DNS</a:t>
            </a:r>
          </a:p>
        </p:txBody>
      </p:sp>
      <p:pic>
        <p:nvPicPr>
          <p:cNvPr id="214050" name="Picture 21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6318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Clr>
                <a:srgbClr val="000090"/>
              </a:buClr>
            </a:pPr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>
                <a:buClr>
                  <a:srgbClr val="000090"/>
                </a:buClr>
              </a:pPr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27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buClr>
                <a:srgbClr val="000090"/>
              </a:buClr>
            </a:pPr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7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995 L 0.32587 -0.01018 L 0.22726 0.146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5" y="78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0.14666 L 0.29844 0.14527 L 0.46528 -0.03516 L 0.46406 -0.1667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-156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70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639" grpId="0"/>
      <p:bldP spid="705640" grpId="0"/>
      <p:bldP spid="7056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41" name="Group 231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526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26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6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7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7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9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527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532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2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23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3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527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529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1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529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29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1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29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244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4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242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30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244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4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242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2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30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244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4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530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530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243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3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242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530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30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3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531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3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243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27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240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0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40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40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240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28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241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1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1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528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240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0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1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215044" name="Freeform 293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15045" name="Freeform 292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216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693150" cy="942975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life…TCP connection carrying HTTP</a:t>
            </a:r>
          </a:p>
        </p:txBody>
      </p:sp>
      <p:grpSp>
        <p:nvGrpSpPr>
          <p:cNvPr id="706603" name="Group 43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5259" name="Freeform 44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5260" name="Group 45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2382" name="Rectangle 4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83" name="Text Box 47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2384" name="Line 4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85" name="Line 4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86" name="Line 5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87" name="Line 5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6885" name="Group 325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215255" name="Group 52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2378" name="Rectangle 5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79" name="Text Box 5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  <p:sp>
          <p:nvSpPr>
            <p:cNvPr id="92377" name="AutoShape 85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706660" name="Rectangle 100"/>
          <p:cNvSpPr>
            <a:spLocks noChangeArrowheads="1"/>
          </p:cNvSpPr>
          <p:nvPr/>
        </p:nvSpPr>
        <p:spPr bwMode="auto">
          <a:xfrm>
            <a:off x="5208588" y="31686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to send HTTP request, client first opens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TCP socket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 to web </a:t>
            </a:r>
            <a:r>
              <a:rPr lang="en-US" sz="2000" i="0" dirty="0" smtClean="0">
                <a:solidFill>
                  <a:srgbClr val="000000"/>
                </a:solidFill>
                <a:latin typeface="Gill Sans MT" charset="0"/>
                <a:cs typeface="+mn-cs"/>
              </a:rPr>
              <a:t>server</a:t>
            </a:r>
            <a:endParaRPr lang="en-US" sz="2000" i="0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6661" name="Rectangle 101"/>
          <p:cNvSpPr>
            <a:spLocks noChangeArrowheads="1"/>
          </p:cNvSpPr>
          <p:nvPr/>
        </p:nvSpPr>
        <p:spPr bwMode="auto">
          <a:xfrm>
            <a:off x="5186363" y="4054475"/>
            <a:ext cx="377825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TCP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SYN segment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(step 1 in 3-way handshake) 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cs typeface="+mn-cs"/>
              </a:rPr>
              <a:t>inter-domain routed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 to web server</a:t>
            </a:r>
          </a:p>
        </p:txBody>
      </p:sp>
      <p:sp>
        <p:nvSpPr>
          <p:cNvPr id="706662" name="Rectangle 102"/>
          <p:cNvSpPr>
            <a:spLocks noChangeArrowheads="1"/>
          </p:cNvSpPr>
          <p:nvPr/>
        </p:nvSpPr>
        <p:spPr bwMode="auto">
          <a:xfrm>
            <a:off x="5189538" y="5892800"/>
            <a:ext cx="40687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TCP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connection established!</a:t>
            </a:r>
          </a:p>
        </p:txBody>
      </p:sp>
      <p:grpSp>
        <p:nvGrpSpPr>
          <p:cNvPr id="215052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5253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54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53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5251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52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54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5249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50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55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5235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5236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237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5238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5239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246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7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8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5240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243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4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5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5241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242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5056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5057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215058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grpSp>
        <p:nvGrpSpPr>
          <p:cNvPr id="215059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5233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34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60" name="Group 197"/>
          <p:cNvGrpSpPr>
            <a:grpSpLocks/>
          </p:cNvGrpSpPr>
          <p:nvPr/>
        </p:nvGrpSpPr>
        <p:grpSpPr bwMode="auto">
          <a:xfrm flipH="1">
            <a:off x="3608388" y="5649913"/>
            <a:ext cx="295275" cy="114300"/>
            <a:chOff x="3228" y="1776"/>
            <a:chExt cx="252" cy="96"/>
          </a:xfrm>
        </p:grpSpPr>
        <p:sp>
          <p:nvSpPr>
            <p:cNvPr id="215231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32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61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5229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30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2183" name="Line 290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74" name="Group 314"/>
          <p:cNvGrpSpPr>
            <a:grpSpLocks/>
          </p:cNvGrpSpPr>
          <p:nvPr/>
        </p:nvGrpSpPr>
        <p:grpSpPr bwMode="auto">
          <a:xfrm>
            <a:off x="79375" y="1900238"/>
            <a:ext cx="1081088" cy="244475"/>
            <a:chOff x="410" y="1508"/>
            <a:chExt cx="681" cy="154"/>
          </a:xfrm>
        </p:grpSpPr>
        <p:sp>
          <p:nvSpPr>
            <p:cNvPr id="92341" name="Rectangle 99"/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2" name="Rectangle 95"/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3" name="Rectangle 96"/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4" name="Rectangle 97"/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5" name="Rectangle 98"/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225" name="Group 310"/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92347" name="Rectangle 311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48" name="Rectangle 312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49" name="Text Box 313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</p:grpSp>
      <p:grpSp>
        <p:nvGrpSpPr>
          <p:cNvPr id="706886" name="Group 326"/>
          <p:cNvGrpSpPr>
            <a:grpSpLocks/>
          </p:cNvGrpSpPr>
          <p:nvPr/>
        </p:nvGrpSpPr>
        <p:grpSpPr bwMode="auto">
          <a:xfrm>
            <a:off x="307975" y="4241800"/>
            <a:ext cx="1081088" cy="782638"/>
            <a:chOff x="59" y="863"/>
            <a:chExt cx="681" cy="493"/>
          </a:xfrm>
        </p:grpSpPr>
        <p:grpSp>
          <p:nvGrpSpPr>
            <p:cNvPr id="215199" name="Group 6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39" name="Rectangle 6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40" name="Rectangle 7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200" name="Group 30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36" name="Rectangle 59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7" name="Rectangle 60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8" name="Text Box 297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201" name="Group 302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33" name="Rectangle 303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4" name="Rectangle 304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5" name="Text Box 305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202" name="Group 315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324" name="Rectangle 316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5" name="Rectangle 317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6" name="Rectangle 318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7" name="Rectangle 319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8" name="Rectangle 320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208" name="Group 321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30" name="Rectangle 322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31" name="Rectangle 323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32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 smtClean="0">
                      <a:solidFill>
                        <a:srgbClr val="000000"/>
                      </a:solidFill>
                      <a:latin typeface="Arial" charset="0"/>
                      <a:cs typeface="+mn-cs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06896" name="Group 336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5191" name="Freeform 328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5192" name="Group 329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2314" name="Rectangle 33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15" name="Text Box 331"/>
              <p:cNvSpPr txBox="1">
                <a:spLocks noChangeArrowheads="1"/>
              </p:cNvSpPr>
              <p:nvPr/>
            </p:nvSpPr>
            <p:spPr bwMode="auto">
              <a:xfrm>
                <a:off x="646" y="2954"/>
                <a:ext cx="371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600" i="0" dirty="0" smtClean="0">
                  <a:solidFill>
                    <a:srgbClr val="000000"/>
                  </a:solidFill>
                  <a:latin typeface="Arial" charset="0"/>
                  <a:cs typeface="+mn-cs"/>
                </a:endParaRP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2316" name="Line 33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17" name="Line 33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18" name="Line 33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19" name="Line 33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6897" name="Group 337"/>
          <p:cNvGrpSpPr>
            <a:grpSpLocks/>
          </p:cNvGrpSpPr>
          <p:nvPr/>
        </p:nvGrpSpPr>
        <p:grpSpPr bwMode="auto">
          <a:xfrm>
            <a:off x="79375" y="1355725"/>
            <a:ext cx="1081088" cy="782638"/>
            <a:chOff x="59" y="863"/>
            <a:chExt cx="681" cy="493"/>
          </a:xfrm>
        </p:grpSpPr>
        <p:grpSp>
          <p:nvGrpSpPr>
            <p:cNvPr id="215170" name="Group 33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10" name="Rectangle 33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11" name="Rectangle 34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171" name="Group 34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07" name="Rectangle 342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8" name="Rectangle 343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9" name="Text Box 344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172" name="Group 345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04" name="Rectangle 346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5" name="Rectangle 347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6" name="Text Box 348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173" name="Group 349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295" name="Rectangle 350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6" name="Rectangle 351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7" name="Rectangle 352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8" name="Rectangle 353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9" name="Rectangle 354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179" name="Group 355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01" name="Rectangle 356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02" name="Rectangle 357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03" name="Text Box 358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 smtClean="0">
                      <a:solidFill>
                        <a:srgbClr val="000000"/>
                      </a:solidFill>
                      <a:latin typeface="Arial" charset="0"/>
                      <a:cs typeface="+mn-cs"/>
                    </a:rPr>
                    <a:t>SYN</a:t>
                  </a:r>
                </a:p>
              </p:txBody>
            </p:sp>
          </p:grpSp>
        </p:grpSp>
      </p:grpSp>
      <p:sp>
        <p:nvSpPr>
          <p:cNvPr id="92188" name="Rectangle 359"/>
          <p:cNvSpPr>
            <a:spLocks noChangeArrowheads="1"/>
          </p:cNvSpPr>
          <p:nvPr/>
        </p:nvSpPr>
        <p:spPr bwMode="auto">
          <a:xfrm>
            <a:off x="979488" y="44529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sz="1000" i="0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grpSp>
        <p:nvGrpSpPr>
          <p:cNvPr id="706951" name="Group 391"/>
          <p:cNvGrpSpPr>
            <a:grpSpLocks/>
          </p:cNvGrpSpPr>
          <p:nvPr/>
        </p:nvGrpSpPr>
        <p:grpSpPr bwMode="auto">
          <a:xfrm>
            <a:off x="306388" y="4241800"/>
            <a:ext cx="1081087" cy="782638"/>
            <a:chOff x="2675" y="3676"/>
            <a:chExt cx="681" cy="493"/>
          </a:xfrm>
        </p:grpSpPr>
        <p:grpSp>
          <p:nvGrpSpPr>
            <p:cNvPr id="215150" name="Group 361"/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92289" name="Rectangle 362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0" name="Rectangle 363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151" name="Group 382"/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92286" name="Rectangle 365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7" name="Rectangle 366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8" name="Text Box 367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sp>
          <p:nvSpPr>
            <p:cNvPr id="92273" name="Rectangle 373"/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4" name="Rectangle 374"/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5" name="Rectangle 375"/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6" name="Rectangle 376"/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7" name="Rectangle 377"/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157" name="Group 383"/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92283" name="Rectangle 384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4" name="Rectangle 385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5" name="Text Box 386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grpSp>
          <p:nvGrpSpPr>
            <p:cNvPr id="215158" name="Group 387"/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92280" name="Rectangle 388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1" name="Rectangle 389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2" name="Text Box 390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</p:grpSp>
      <p:grpSp>
        <p:nvGrpSpPr>
          <p:cNvPr id="706983" name="Group 423"/>
          <p:cNvGrpSpPr>
            <a:grpSpLocks/>
          </p:cNvGrpSpPr>
          <p:nvPr/>
        </p:nvGrpSpPr>
        <p:grpSpPr bwMode="auto">
          <a:xfrm>
            <a:off x="82550" y="1354138"/>
            <a:ext cx="1081088" cy="782637"/>
            <a:chOff x="2613" y="3554"/>
            <a:chExt cx="681" cy="493"/>
          </a:xfrm>
        </p:grpSpPr>
        <p:grpSp>
          <p:nvGrpSpPr>
            <p:cNvPr id="215130" name="Group 393"/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92269" name="Rectangle 39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70" name="Rectangle 39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131" name="Group 396"/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92266" name="Rectangle 397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7" name="Rectangle 398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8" name="Text Box 399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sp>
          <p:nvSpPr>
            <p:cNvPr id="92253" name="Rectangle 400"/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4" name="Rectangle 401"/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5" name="Rectangle 402"/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6" name="Rectangle 403"/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7" name="Rectangle 404"/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137" name="Group 405"/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92263" name="Rectangle 406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4" name="Rectangle 407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5" name="Text Box 408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grpSp>
          <p:nvGrpSpPr>
            <p:cNvPr id="215138" name="Group 409"/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92260" name="Rectangle 410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1" name="Rectangle 411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2" name="Text Box 412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</p:grpSp>
      <p:grpSp>
        <p:nvGrpSpPr>
          <p:cNvPr id="706982" name="Group 422"/>
          <p:cNvGrpSpPr>
            <a:grpSpLocks/>
          </p:cNvGrpSpPr>
          <p:nvPr/>
        </p:nvGrpSpPr>
        <p:grpSpPr bwMode="auto">
          <a:xfrm>
            <a:off x="311150" y="4772025"/>
            <a:ext cx="1081088" cy="244475"/>
            <a:chOff x="2709" y="3989"/>
            <a:chExt cx="681" cy="154"/>
          </a:xfrm>
        </p:grpSpPr>
        <p:sp>
          <p:nvSpPr>
            <p:cNvPr id="92242" name="Rectangle 413"/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3" name="Rectangle 414"/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4" name="Rectangle 415"/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5" name="Rectangle 416"/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6" name="Rectangle 417"/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126" name="Group 418"/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92248" name="Rectangle 419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49" name="Rectangle 420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50" name="Text Box 421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 smtClean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</p:grpSp>
      <p:sp>
        <p:nvSpPr>
          <p:cNvPr id="706984" name="Rectangle 424"/>
          <p:cNvSpPr>
            <a:spLocks noChangeArrowheads="1"/>
          </p:cNvSpPr>
          <p:nvPr/>
        </p:nvSpPr>
        <p:spPr bwMode="auto">
          <a:xfrm>
            <a:off x="5183188" y="4916488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web server responds with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TCP SYNACK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(step 2 in 3-way handshake)</a:t>
            </a:r>
          </a:p>
        </p:txBody>
      </p:sp>
      <p:grpSp>
        <p:nvGrpSpPr>
          <p:cNvPr id="215072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5107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5108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109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5110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5111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118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19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20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5112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115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16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17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5113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114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15073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507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97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507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07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00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08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26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7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2202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08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24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5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2204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05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08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22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3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508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508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20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1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2209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508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09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12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509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14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5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6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7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9221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9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pic>
        <p:nvPicPr>
          <p:cNvPr id="215074" name="Picture 6" descr="underline_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6413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28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30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625 L 0.00764 0.08467 L 0.36285 0.08767 L 0.26996 0.22878 L 0.33698 0.22739 L 0.55069 0.01874 L 0.29583 0.52209 L 0.02882 0.5251 L 0.02882 0.41545 " pathEditMode="relative" rAng="0" ptsTypes="AAAAAAAAA">
                                      <p:cBhvr>
                                        <p:cTn id="27" dur="2000" fill="hold"/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5" y="259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06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15591E-6 L -1.66667E-6 0.09415 L 0.28593 0.09091 L 0.52934 -0.40111 L 0.30937 -0.18182 L 0.23403 -0.19755 L 0.32118 -0.33079 L -0.01997 -0.33079 L -0.01875 -0.41846 " pathEditMode="relative" ptsTypes="AAAAAAAAA">
                                      <p:cBhvr>
                                        <p:cTn id="63" dur="2000" fill="hold"/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70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0" grpId="0"/>
      <p:bldP spid="706661" grpId="0"/>
      <p:bldP spid="706662" grpId="0"/>
      <p:bldP spid="706984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18688</TotalTime>
  <Words>1040</Words>
  <Application>Microsoft Macintosh PowerPoint</Application>
  <PresentationFormat>On-screen Show (4:3)</PresentationFormat>
  <Paragraphs>260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Comic Sans MS</vt:lpstr>
      <vt:lpstr>Gill Sans MT</vt:lpstr>
      <vt:lpstr>ＭＳ Ｐゴシック</vt:lpstr>
      <vt:lpstr>Tahoma</vt:lpstr>
      <vt:lpstr>Times New Roman</vt:lpstr>
      <vt:lpstr>Wingdings</vt:lpstr>
      <vt:lpstr>Arial</vt:lpstr>
      <vt:lpstr>Default Design</vt:lpstr>
      <vt:lpstr>PowerPoint Presentation</vt:lpstr>
      <vt:lpstr>Link layer, LANs: outline</vt:lpstr>
      <vt:lpstr>Synthesis: a day in the life of a web request</vt:lpstr>
      <vt:lpstr>A day in the life: scenario</vt:lpstr>
      <vt:lpstr>A day in the life… connecting to the Internet</vt:lpstr>
      <vt:lpstr>A day in the life… connecting to the Internet</vt:lpstr>
      <vt:lpstr>A day in the life… ARP (before DNS, before HTTP)</vt:lpstr>
      <vt:lpstr>A day in the life… using DNS</vt:lpstr>
      <vt:lpstr>A day in the life…TCP connection carrying HTTP</vt:lpstr>
      <vt:lpstr>A day in the life… HTTP request/reply </vt:lpstr>
      <vt:lpstr>Chapter 6: Summary</vt:lpstr>
      <vt:lpstr>Chapter 6: let’s take a breath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Susan Thomson</cp:lastModifiedBy>
  <cp:revision>528</cp:revision>
  <dcterms:created xsi:type="dcterms:W3CDTF">1999-10-08T19:08:27Z</dcterms:created>
  <dcterms:modified xsi:type="dcterms:W3CDTF">2017-03-30T02:08:53Z</dcterms:modified>
</cp:coreProperties>
</file>