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handoutMasterIdLst>
    <p:handoutMasterId r:id="rId9"/>
  </p:handoutMasterIdLst>
  <p:sldIdLst>
    <p:sldId id="317" r:id="rId2"/>
    <p:sldId id="320" r:id="rId3"/>
    <p:sldId id="319" r:id="rId4"/>
    <p:sldId id="318" r:id="rId5"/>
    <p:sldId id="321" r:id="rId6"/>
    <p:sldId id="323" r:id="rId7"/>
    <p:sldId id="284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50000" autoAdjust="0"/>
  </p:normalViewPr>
  <p:slideViewPr>
    <p:cSldViewPr>
      <p:cViewPr varScale="1">
        <p:scale>
          <a:sx n="111" d="100"/>
          <a:sy n="111" d="100"/>
        </p:scale>
        <p:origin x="1608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64B828D4-E523-2B49-B509-9E50CDC26EB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8A8A1AF1-1506-2548-8BE6-9181E5B6678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81ED4965-8119-DA4A-BC6D-91C685CE758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87939029-4505-074E-A69A-548947FE551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1E6F639-547C-42E2-96F2-7213110E7D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0">
            <a:extLst>
              <a:ext uri="{FF2B5EF4-FFF2-40B4-BE49-F238E27FC236}">
                <a16:creationId xmlns:a16="http://schemas.microsoft.com/office/drawing/2014/main" id="{380ACB1B-79D1-4AC0-9286-C35DC8C79553}"/>
              </a:ext>
            </a:extLst>
          </p:cNvPr>
          <p:cNvSpPr>
            <a:spLocks/>
          </p:cNvSpPr>
          <p:nvPr userDrawn="1"/>
        </p:nvSpPr>
        <p:spPr bwMode="auto">
          <a:xfrm>
            <a:off x="-11113" y="4329113"/>
            <a:ext cx="7053263" cy="1866900"/>
          </a:xfrm>
          <a:custGeom>
            <a:avLst/>
            <a:gdLst>
              <a:gd name="T0" fmla="*/ 7053263 w 4443"/>
              <a:gd name="T1" fmla="*/ 193675 h 1176"/>
              <a:gd name="T2" fmla="*/ 6859588 w 4443"/>
              <a:gd name="T3" fmla="*/ 1349375 h 1176"/>
              <a:gd name="T4" fmla="*/ 6675438 w 4443"/>
              <a:gd name="T5" fmla="*/ 1100138 h 1176"/>
              <a:gd name="T6" fmla="*/ 4494213 w 4443"/>
              <a:gd name="T7" fmla="*/ 1866900 h 1176"/>
              <a:gd name="T8" fmla="*/ 3619500 w 4443"/>
              <a:gd name="T9" fmla="*/ 1500188 h 1176"/>
              <a:gd name="T10" fmla="*/ 11113 w 4443"/>
              <a:gd name="T11" fmla="*/ 1477963 h 1176"/>
              <a:gd name="T12" fmla="*/ 0 w 4443"/>
              <a:gd name="T13" fmla="*/ 1263650 h 1176"/>
              <a:gd name="T14" fmla="*/ 3641725 w 4443"/>
              <a:gd name="T15" fmla="*/ 1262063 h 1176"/>
              <a:gd name="T16" fmla="*/ 4483100 w 4443"/>
              <a:gd name="T17" fmla="*/ 1597025 h 1176"/>
              <a:gd name="T18" fmla="*/ 6178550 w 4443"/>
              <a:gd name="T19" fmla="*/ 398463 h 1176"/>
              <a:gd name="T20" fmla="*/ 5897563 w 4443"/>
              <a:gd name="T21" fmla="*/ 0 h 1176"/>
              <a:gd name="T22" fmla="*/ 7053263 w 4443"/>
              <a:gd name="T23" fmla="*/ 193675 h 117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443" h="1176">
                <a:moveTo>
                  <a:pt x="4443" y="122"/>
                </a:moveTo>
                <a:lnTo>
                  <a:pt x="4321" y="850"/>
                </a:lnTo>
                <a:lnTo>
                  <a:pt x="4205" y="693"/>
                </a:lnTo>
                <a:lnTo>
                  <a:pt x="2831" y="1176"/>
                </a:lnTo>
                <a:lnTo>
                  <a:pt x="2280" y="945"/>
                </a:lnTo>
                <a:lnTo>
                  <a:pt x="7" y="931"/>
                </a:lnTo>
                <a:lnTo>
                  <a:pt x="0" y="796"/>
                </a:lnTo>
                <a:lnTo>
                  <a:pt x="2294" y="795"/>
                </a:lnTo>
                <a:lnTo>
                  <a:pt x="2824" y="1006"/>
                </a:lnTo>
                <a:lnTo>
                  <a:pt x="3892" y="251"/>
                </a:lnTo>
                <a:lnTo>
                  <a:pt x="3715" y="0"/>
                </a:lnTo>
                <a:lnTo>
                  <a:pt x="4443" y="122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Ctr="1"/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02B04919-D3EA-4F74-9A67-AF76659B5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800D9D2-4599-434E-AE64-C0C193874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F6567EEA-EE81-4DF2-8B6C-ABBC05F6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3E0CA-C419-4939-ADE2-112145BA09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2528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42F3A-BEEA-41C1-BE09-5848D6A1E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4DED8-2674-40C6-ABC0-F0161575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63FD1-716A-4560-80D9-1E87C125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58EFF-2DC4-42CF-99FA-09F4BC7435D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19158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A5E29-86DC-4A3C-B0A4-0073EE86F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DC9DE-1A8F-4B43-BEA4-8639D99B2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D2E60-6E7E-4D9A-8B1D-0E8CC906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2390-E4D5-44C4-AE03-50BB205C04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64742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AA6DC-B583-495E-96AD-498656D8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D0F3E-8314-4DA7-A755-C6867D99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5F67-A565-4D58-A17F-5CD07A469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E685E-FF59-4A61-95BB-DAA63AEB0BE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980251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Ctr="1"/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31CFAB31-21F7-4DA8-A4BF-9ED08FB1A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6B8AB0E-52DE-4DC0-9612-D42B5C820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349C404D-A933-4D1C-BEA7-5D6CB6C1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24ECF-A807-45C2-BE5C-256FC90944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9086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E40F67D-6C7E-4C82-8B54-B9B49425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CF9C873-FAA6-415A-86D0-6A89367C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C33D9E-D7D0-4E5B-B032-49F24417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3228E-98FB-403F-98EC-5B0889AC73F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86691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B043038-D060-4326-97D9-1F17D56B53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E5AC0D8-950C-4F56-BB52-288CEDEF7BF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2FEFF39-7199-4D7E-8EC2-72B19E846F6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8A9C7-4427-4E83-9A17-7506B56E96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60050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8E83128-87D1-4305-8426-442C88EF2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2D5D805-E8CF-4994-A7C0-BF9BC4B0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9F0A8E6-F7AB-4EDA-BC73-00455067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D018A-C3FB-4CED-AC54-A474401939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532368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1782BD2-67E3-4058-BFD6-33B89B634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999501E-DE02-42CB-B0A0-31B08633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6D3F0E1-F88A-4116-82B3-D303CCF18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A031B-4AE9-470A-8DA9-2F05BC5103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562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4B63E8-0904-4183-A59A-D1B2FBEDD299}"/>
              </a:ext>
            </a:extLst>
          </p:cNvPr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Ctr="1"/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8">
            <a:extLst>
              <a:ext uri="{FF2B5EF4-FFF2-40B4-BE49-F238E27FC236}">
                <a16:creationId xmlns:a16="http://schemas.microsoft.com/office/drawing/2014/main" id="{D3E42807-CE0C-410B-A721-2EEE7463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49966D0D-874B-443B-BD11-BE3F3B74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1350" y="6235700"/>
            <a:ext cx="3805238" cy="320675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FFCB0725-032E-464F-8CF2-C410EEC1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E821A-DAD8-4C0A-A93E-D07EFC9B6A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067705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D38F950-FBC4-4D3E-83D9-03BC891ED199}"/>
              </a:ext>
            </a:extLst>
          </p:cNvPr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7">
            <a:extLst>
              <a:ext uri="{FF2B5EF4-FFF2-40B4-BE49-F238E27FC236}">
                <a16:creationId xmlns:a16="http://schemas.microsoft.com/office/drawing/2014/main" id="{80D60ECD-40E0-46A1-9D0D-CC449FB1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D0A7DF26-A327-477F-A22D-BD6B00A5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763" y="6235700"/>
            <a:ext cx="3803650" cy="320675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30911F87-C129-4B22-9FEF-156EB8E7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BFE15-9A41-48A6-84DB-4C4FA54EE2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755359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03202B-78C6-4785-91D4-D245B281DFDB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1606550" y="965200"/>
            <a:ext cx="5937250" cy="118745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CBC4F-4A6B-4588-9F4F-FEB263FF7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06550" y="2638425"/>
            <a:ext cx="593725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511CB-1A8A-4021-8A3D-9D8781048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78525" y="6238875"/>
            <a:ext cx="2065338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E6A4A-A23B-402D-A255-264CC7F48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01725" y="6235700"/>
            <a:ext cx="4557713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3A5BF-3AB6-42F1-9239-571EBC0FE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40713" y="6218238"/>
            <a:ext cx="365125" cy="365125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 eaLnBrk="1" hangingPunct="1">
              <a:defRPr sz="1100" spc="0" baseline="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68B2B3F-C1B8-4B34-B2A9-0C03A7C01D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6" r:id="rId2"/>
    <p:sldLayoutId id="2147483684" r:id="rId3"/>
    <p:sldLayoutId id="2147483677" r:id="rId4"/>
    <p:sldLayoutId id="2147483678" r:id="rId5"/>
    <p:sldLayoutId id="2147483679" r:id="rId6"/>
    <p:sldLayoutId id="2147483680" r:id="rId7"/>
    <p:sldLayoutId id="2147483685" r:id="rId8"/>
    <p:sldLayoutId id="2147483686" r:id="rId9"/>
    <p:sldLayoutId id="2147483681" r:id="rId10"/>
    <p:sldLayoutId id="2147483682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2600" kern="1200" cap="all" spc="200">
          <a:solidFill>
            <a:srgbClr val="262626"/>
          </a:solidFill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262626"/>
          </a:solidFill>
          <a:latin typeface="Gill Sans MT" panose="020B0502020104020203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262626"/>
          </a:solidFill>
          <a:latin typeface="Gill Sans MT" panose="020B0502020104020203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262626"/>
          </a:solidFill>
          <a:latin typeface="Gill Sans MT" panose="020B0502020104020203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262626"/>
          </a:solidFill>
          <a:latin typeface="Gill Sans MT" panose="020B0502020104020203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262626"/>
          </a:solidFill>
          <a:latin typeface="Gill Sans MT" panose="020B0502020104020203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262626"/>
          </a:solidFill>
          <a:latin typeface="Gill Sans MT" panose="020B0502020104020203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262626"/>
          </a:solidFill>
          <a:latin typeface="Gill Sans MT" panose="020B0502020104020203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262626"/>
          </a:solidFill>
          <a:latin typeface="Gill Sans MT" panose="020B0502020104020203" pitchFamily="34" charset="0"/>
        </a:defRPr>
      </a:lvl9pPr>
    </p:titleStyle>
    <p:bodyStyle>
      <a:lvl1pPr marL="228600" indent="-228600" algn="l" rtl="0" fontAlgn="base">
        <a:spcBef>
          <a:spcPts val="1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1pPr>
      <a:lvl2pPr marL="457200" indent="-228600" algn="l" rtl="0" fontAlgn="base">
        <a:spcBef>
          <a:spcPts val="1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2pPr>
      <a:lvl3pPr marL="685800" indent="-228600" algn="l" rtl="0" fontAlgn="base">
        <a:spcBef>
          <a:spcPts val="1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3pPr>
      <a:lvl4pPr marL="914400" indent="-228600" algn="l" rtl="0" fontAlgn="base">
        <a:spcBef>
          <a:spcPts val="1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4pPr>
      <a:lvl5pPr marL="1143000" indent="-228600" algn="l" rtl="0" fontAlgn="base">
        <a:spcBef>
          <a:spcPts val="1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CA38577-0999-4357-A9DA-F4B52D3D87F2}"/>
              </a:ext>
            </a:extLst>
          </p:cNvPr>
          <p:cNvSpPr txBox="1">
            <a:spLocks/>
          </p:cNvSpPr>
          <p:nvPr/>
        </p:nvSpPr>
        <p:spPr>
          <a:xfrm>
            <a:off x="395288" y="260350"/>
            <a:ext cx="7632700" cy="1189038"/>
          </a:xfrm>
          <a:prstGeom prst="rect">
            <a:avLst/>
          </a:prstGeom>
          <a:solidFill>
            <a:schemeClr val="bg1"/>
          </a:solidFill>
          <a:ln w="38100">
            <a:solidFill>
              <a:srgbClr val="404040"/>
            </a:solidFill>
          </a:ln>
        </p:spPr>
        <p:txBody>
          <a:bodyPr wrap="square" numCol="1" anchor="ctr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kern="1200" cap="all" spc="20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2pPr>
            <a:lvl3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3pPr>
            <a:lvl4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4pPr>
            <a:lvl5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9pPr>
          </a:lstStyle>
          <a:p>
            <a:pPr algn="l" eaLnBrk="1" hangingPunct="1"/>
            <a:r>
              <a:rPr lang="en-US" altLang="zh-CN" cap="none">
                <a:latin typeface="Comic Sans MS" panose="030F0702030302020204" pitchFamily="66" charset="0"/>
              </a:rPr>
              <a:t>BeSS(Best Subset Selection) method</a:t>
            </a:r>
            <a:endParaRPr lang="en-US" altLang="zh-CN" cap="none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5010EC-5F1D-4C10-AB9D-FABC0FE571C7}"/>
              </a:ext>
            </a:extLst>
          </p:cNvPr>
          <p:cNvSpPr txBox="1"/>
          <p:nvPr/>
        </p:nvSpPr>
        <p:spPr>
          <a:xfrm>
            <a:off x="971600" y="1880828"/>
            <a:ext cx="68047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Gill Sans MT" panose="020B0502020104020203" pitchFamily="34" charset="0"/>
              </a:rPr>
              <a:t>Best Subset Selection is based on the generalized model and Cox proportional hazard model and implemented by the primal dual active set algorithm.</a:t>
            </a:r>
          </a:p>
          <a:p>
            <a:endParaRPr lang="en-US" altLang="zh-CN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Gill Sans MT" panose="020B0502020104020203" pitchFamily="34" charset="0"/>
              </a:rPr>
              <a:t>It can be easily implemented by </a:t>
            </a:r>
            <a:r>
              <a:rPr lang="en-US" altLang="zh-CN" dirty="0" err="1">
                <a:solidFill>
                  <a:srgbClr val="000000"/>
                </a:solidFill>
                <a:latin typeface="Gill Sans MT" panose="020B0502020104020203" pitchFamily="34" charset="0"/>
              </a:rPr>
              <a:t>BeSS</a:t>
            </a:r>
            <a:r>
              <a:rPr lang="en-US" altLang="zh-CN" dirty="0">
                <a:solidFill>
                  <a:srgbClr val="000000"/>
                </a:solidFill>
                <a:latin typeface="Gill Sans MT" panose="020B0502020104020203" pitchFamily="34" charset="0"/>
              </a:rPr>
              <a:t> library in </a:t>
            </a:r>
            <a:r>
              <a:rPr lang="en-US" altLang="zh-CN" dirty="0" err="1">
                <a:solidFill>
                  <a:srgbClr val="000000"/>
                </a:solidFill>
                <a:latin typeface="Gill Sans MT" panose="020B0502020104020203" pitchFamily="34" charset="0"/>
              </a:rPr>
              <a:t>Rstudio</a:t>
            </a:r>
            <a:endParaRPr lang="en-US" altLang="zh-CN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endParaRPr lang="zh-CN" altLang="en-US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55967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3669-2F4E-4113-8C25-B1A862552093}"/>
              </a:ext>
            </a:extLst>
          </p:cNvPr>
          <p:cNvSpPr txBox="1">
            <a:spLocks/>
          </p:cNvSpPr>
          <p:nvPr/>
        </p:nvSpPr>
        <p:spPr>
          <a:xfrm>
            <a:off x="395288" y="260350"/>
            <a:ext cx="7632700" cy="1189038"/>
          </a:xfrm>
          <a:prstGeom prst="rect">
            <a:avLst/>
          </a:prstGeom>
          <a:solidFill>
            <a:schemeClr val="bg1"/>
          </a:solidFill>
          <a:ln w="38100">
            <a:solidFill>
              <a:srgbClr val="404040"/>
            </a:solidFill>
          </a:ln>
        </p:spPr>
        <p:txBody>
          <a:bodyPr wrap="square" numCol="1" anchor="ctr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kern="1200" cap="all" spc="20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2pPr>
            <a:lvl3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3pPr>
            <a:lvl4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4pPr>
            <a:lvl5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9pPr>
          </a:lstStyle>
          <a:p>
            <a:pPr algn="l" eaLnBrk="1" hangingPunct="1"/>
            <a:r>
              <a:rPr lang="en-US" altLang="zh-CN" cap="none">
                <a:latin typeface="Comic Sans MS" panose="030F0702030302020204" pitchFamily="66" charset="0"/>
              </a:rPr>
              <a:t>BeSS(Best Subset Selection) method</a:t>
            </a:r>
            <a:endParaRPr lang="en-US" altLang="zh-CN" cap="none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70462-3491-43D8-AC1E-7F00B8F8B759}"/>
              </a:ext>
            </a:extLst>
          </p:cNvPr>
          <p:cNvSpPr txBox="1"/>
          <p:nvPr/>
        </p:nvSpPr>
        <p:spPr>
          <a:xfrm>
            <a:off x="971600" y="1880828"/>
            <a:ext cx="6804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Gill Sans MT" panose="020B0502020104020203" pitchFamily="34" charset="0"/>
              </a:rPr>
              <a:t>Calculating the AIC,  BIC, GIC and </a:t>
            </a:r>
            <a:r>
              <a:rPr lang="en-US" altLang="zh-CN" dirty="0" err="1">
                <a:solidFill>
                  <a:srgbClr val="000000"/>
                </a:solidFill>
                <a:latin typeface="Gill Sans MT" panose="020B0502020104020203" pitchFamily="34" charset="0"/>
              </a:rPr>
              <a:t>mse</a:t>
            </a:r>
            <a:r>
              <a:rPr lang="en-US" altLang="zh-CN" dirty="0">
                <a:solidFill>
                  <a:srgbClr val="000000"/>
                </a:solidFill>
                <a:latin typeface="Gill Sans MT" panose="020B0502020104020203" pitchFamily="34" charset="0"/>
              </a:rPr>
              <a:t> using </a:t>
            </a:r>
            <a:r>
              <a:rPr lang="en-US" altLang="zh-CN" dirty="0" err="1">
                <a:solidFill>
                  <a:srgbClr val="000000"/>
                </a:solidFill>
                <a:latin typeface="Gill Sans MT" panose="020B0502020104020203" pitchFamily="34" charset="0"/>
              </a:rPr>
              <a:t>BeSS</a:t>
            </a:r>
            <a:r>
              <a:rPr lang="en-US" altLang="zh-CN" dirty="0">
                <a:solidFill>
                  <a:srgbClr val="000000"/>
                </a:solidFill>
                <a:latin typeface="Gill Sans MT" panose="020B0502020104020203" pitchFamily="34" charset="0"/>
              </a:rPr>
              <a:t> method, we can compare with different number of variables, the performance of fitted model.</a:t>
            </a:r>
          </a:p>
          <a:p>
            <a:endParaRPr lang="zh-CN" altLang="en-US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AutoShape 2" descr="C:\Users\Tansu\AppData\Local\Microsoft\Windows\INetCache\Content.MSO\pptD1A9.tmp">
            <a:extLst>
              <a:ext uri="{FF2B5EF4-FFF2-40B4-BE49-F238E27FC236}">
                <a16:creationId xmlns:a16="http://schemas.microsoft.com/office/drawing/2014/main" id="{91E8762C-2714-4961-A8D5-D758ABCF0A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2600672" cy="260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D81FAEA2-ABF4-4189-85AB-0C5E56B11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900" y="2564904"/>
            <a:ext cx="3852428" cy="38524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F65A89-CD71-470C-B0F3-8842387D86D9}"/>
              </a:ext>
            </a:extLst>
          </p:cNvPr>
          <p:cNvSpPr txBox="1"/>
          <p:nvPr/>
        </p:nvSpPr>
        <p:spPr>
          <a:xfrm>
            <a:off x="971600" y="3176972"/>
            <a:ext cx="2592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Best variable choices</a:t>
            </a:r>
          </a:p>
          <a:p>
            <a:endParaRPr lang="en-US" altLang="zh-CN" dirty="0"/>
          </a:p>
          <a:p>
            <a:r>
              <a:rPr lang="en-US" altLang="zh-CN" dirty="0" err="1"/>
              <a:t>Mse</a:t>
            </a:r>
            <a:r>
              <a:rPr lang="en-US" altLang="zh-CN" dirty="0"/>
              <a:t>: 4</a:t>
            </a:r>
          </a:p>
          <a:p>
            <a:r>
              <a:rPr lang="en-US" altLang="zh-CN" dirty="0"/>
              <a:t>AIC:  6</a:t>
            </a:r>
          </a:p>
          <a:p>
            <a:r>
              <a:rPr lang="en-US" altLang="zh-CN" dirty="0"/>
              <a:t>BIC:  5</a:t>
            </a:r>
          </a:p>
          <a:p>
            <a:r>
              <a:rPr lang="en-US" altLang="zh-CN" dirty="0"/>
              <a:t>GIC:  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5971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CA38577-0999-4357-A9DA-F4B52D3D87F2}"/>
              </a:ext>
            </a:extLst>
          </p:cNvPr>
          <p:cNvSpPr txBox="1">
            <a:spLocks/>
          </p:cNvSpPr>
          <p:nvPr/>
        </p:nvSpPr>
        <p:spPr>
          <a:xfrm>
            <a:off x="395288" y="260350"/>
            <a:ext cx="7632700" cy="1189038"/>
          </a:xfrm>
          <a:prstGeom prst="rect">
            <a:avLst/>
          </a:prstGeom>
          <a:solidFill>
            <a:schemeClr val="bg1"/>
          </a:solidFill>
          <a:ln w="38100">
            <a:solidFill>
              <a:srgbClr val="404040"/>
            </a:solidFill>
          </a:ln>
        </p:spPr>
        <p:txBody>
          <a:bodyPr wrap="square" numCol="1" anchor="ctr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kern="1200" cap="all" spc="20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2pPr>
            <a:lvl3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3pPr>
            <a:lvl4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4pPr>
            <a:lvl5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9pPr>
          </a:lstStyle>
          <a:p>
            <a:pPr algn="l" eaLnBrk="1" hangingPunct="1"/>
            <a:r>
              <a:rPr lang="en-US" altLang="zh-CN" cap="none" dirty="0" err="1">
                <a:latin typeface="Comic Sans MS" panose="030F0702030302020204" pitchFamily="66" charset="0"/>
              </a:rPr>
              <a:t>BeSS</a:t>
            </a:r>
            <a:r>
              <a:rPr lang="en-US" altLang="zh-CN" cap="none" dirty="0">
                <a:latin typeface="Comic Sans MS" panose="030F0702030302020204" pitchFamily="66" charset="0"/>
              </a:rPr>
              <a:t>(Best Subset Selection) method</a:t>
            </a:r>
            <a:endParaRPr lang="en-US" altLang="zh-CN" cap="none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5010EC-5F1D-4C10-AB9D-FABC0FE571C7}"/>
              </a:ext>
            </a:extLst>
          </p:cNvPr>
          <p:cNvSpPr txBox="1"/>
          <p:nvPr/>
        </p:nvSpPr>
        <p:spPr>
          <a:xfrm>
            <a:off x="971600" y="1880828"/>
            <a:ext cx="6804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Gill Sans MT" panose="020B0502020104020203" pitchFamily="34" charset="0"/>
              </a:rPr>
              <a:t>From the BIC criterion, the best choice is use five variables to fit the model.</a:t>
            </a:r>
          </a:p>
          <a:p>
            <a:endParaRPr lang="en-US" altLang="zh-CN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endParaRPr lang="zh-CN" altLang="en-US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78FA90-7588-4F92-8130-DC55627AC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3356992"/>
            <a:ext cx="7753407" cy="26336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BA4817-296E-48C9-AE3C-749E1A9160D3}"/>
              </a:ext>
            </a:extLst>
          </p:cNvPr>
          <p:cNvSpPr txBox="1"/>
          <p:nvPr/>
        </p:nvSpPr>
        <p:spPr>
          <a:xfrm>
            <a:off x="881590" y="2744924"/>
            <a:ext cx="7290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Bodyfat ~ WEIGHT + ADIPOSITY + CHEST + ABDOMEN + WRIST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338629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28F9-25B2-4651-A7F6-BC15AEC6B43C}"/>
              </a:ext>
            </a:extLst>
          </p:cNvPr>
          <p:cNvSpPr txBox="1">
            <a:spLocks/>
          </p:cNvSpPr>
          <p:nvPr/>
        </p:nvSpPr>
        <p:spPr>
          <a:xfrm>
            <a:off x="395288" y="260350"/>
            <a:ext cx="7632700" cy="1189038"/>
          </a:xfrm>
          <a:prstGeom prst="rect">
            <a:avLst/>
          </a:prstGeom>
          <a:solidFill>
            <a:schemeClr val="bg1"/>
          </a:solidFill>
          <a:ln w="38100">
            <a:solidFill>
              <a:srgbClr val="404040"/>
            </a:solidFill>
          </a:ln>
        </p:spPr>
        <p:txBody>
          <a:bodyPr wrap="square" numCol="1" anchor="ctr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kern="1200" cap="all" spc="20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2pPr>
            <a:lvl3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3pPr>
            <a:lvl4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4pPr>
            <a:lvl5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9pPr>
          </a:lstStyle>
          <a:p>
            <a:pPr algn="l" eaLnBrk="1" hangingPunct="1"/>
            <a:r>
              <a:rPr lang="en-US" altLang="zh-CN" cap="none">
                <a:latin typeface="Comic Sans MS" panose="030F0702030302020204" pitchFamily="66" charset="0"/>
              </a:rPr>
              <a:t>BeSS(Best Subset Selection) method</a:t>
            </a:r>
            <a:endParaRPr lang="en-US" altLang="zh-CN" cap="none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2C39CB-4958-4F31-B727-840041B3DFAE}"/>
              </a:ext>
            </a:extLst>
          </p:cNvPr>
          <p:cNvSpPr txBox="1"/>
          <p:nvPr/>
        </p:nvSpPr>
        <p:spPr>
          <a:xfrm>
            <a:off x="1043608" y="1880828"/>
            <a:ext cx="608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Gill Sans MT" panose="020B0502020104020203" pitchFamily="34" charset="0"/>
              </a:rPr>
              <a:t>The optimal choice is five variables, but it is too complicated.</a:t>
            </a:r>
            <a:endParaRPr lang="zh-CN" altLang="en-US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DC63A0-B3E0-45E7-A411-4809343F5046}"/>
              </a:ext>
            </a:extLst>
          </p:cNvPr>
          <p:cNvSpPr txBox="1"/>
          <p:nvPr/>
        </p:nvSpPr>
        <p:spPr>
          <a:xfrm>
            <a:off x="503548" y="2420888"/>
            <a:ext cx="414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Leave WRIST out</a:t>
            </a:r>
            <a:endParaRPr lang="zh-CN" alt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BCB9AB-407C-4976-85A3-5335DFDA4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36" y="2996952"/>
            <a:ext cx="7710544" cy="250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0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28F9-25B2-4651-A7F6-BC15AEC6B43C}"/>
              </a:ext>
            </a:extLst>
          </p:cNvPr>
          <p:cNvSpPr txBox="1">
            <a:spLocks/>
          </p:cNvSpPr>
          <p:nvPr/>
        </p:nvSpPr>
        <p:spPr>
          <a:xfrm>
            <a:off x="395288" y="260350"/>
            <a:ext cx="7632700" cy="1189038"/>
          </a:xfrm>
          <a:prstGeom prst="rect">
            <a:avLst/>
          </a:prstGeom>
          <a:solidFill>
            <a:schemeClr val="bg1"/>
          </a:solidFill>
          <a:ln w="38100">
            <a:solidFill>
              <a:srgbClr val="404040"/>
            </a:solidFill>
          </a:ln>
        </p:spPr>
        <p:txBody>
          <a:bodyPr wrap="square" numCol="1" anchor="ctr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kern="1200" cap="all" spc="20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2pPr>
            <a:lvl3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3pPr>
            <a:lvl4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4pPr>
            <a:lvl5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9pPr>
          </a:lstStyle>
          <a:p>
            <a:pPr algn="l" eaLnBrk="1" hangingPunct="1"/>
            <a:r>
              <a:rPr lang="en-US" altLang="zh-CN" cap="none">
                <a:latin typeface="Comic Sans MS" panose="030F0702030302020204" pitchFamily="66" charset="0"/>
              </a:rPr>
              <a:t>BeSS(Best Subset Selection) method</a:t>
            </a:r>
            <a:endParaRPr lang="en-US" altLang="zh-CN" cap="none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DC63A0-B3E0-45E7-A411-4809343F5046}"/>
              </a:ext>
            </a:extLst>
          </p:cNvPr>
          <p:cNvSpPr txBox="1"/>
          <p:nvPr/>
        </p:nvSpPr>
        <p:spPr>
          <a:xfrm>
            <a:off x="431540" y="1853838"/>
            <a:ext cx="414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Try three variables</a:t>
            </a:r>
            <a:endParaRPr lang="zh-CN" alt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3CAF72-D36B-4D54-9567-BF6B93EEE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52" y="2456892"/>
            <a:ext cx="7843895" cy="248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29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28F9-25B2-4651-A7F6-BC15AEC6B43C}"/>
              </a:ext>
            </a:extLst>
          </p:cNvPr>
          <p:cNvSpPr txBox="1">
            <a:spLocks/>
          </p:cNvSpPr>
          <p:nvPr/>
        </p:nvSpPr>
        <p:spPr>
          <a:xfrm>
            <a:off x="395288" y="260350"/>
            <a:ext cx="7632700" cy="1189038"/>
          </a:xfrm>
          <a:prstGeom prst="rect">
            <a:avLst/>
          </a:prstGeom>
          <a:solidFill>
            <a:schemeClr val="bg1"/>
          </a:solidFill>
          <a:ln w="38100">
            <a:solidFill>
              <a:srgbClr val="404040"/>
            </a:solidFill>
          </a:ln>
        </p:spPr>
        <p:txBody>
          <a:bodyPr wrap="square" numCol="1" anchor="ctr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kern="1200" cap="all" spc="20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2pPr>
            <a:lvl3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3pPr>
            <a:lvl4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4pPr>
            <a:lvl5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9pPr>
          </a:lstStyle>
          <a:p>
            <a:pPr algn="l" eaLnBrk="1" hangingPunct="1"/>
            <a:r>
              <a:rPr lang="en-US" altLang="zh-CN" cap="none">
                <a:latin typeface="Comic Sans MS" panose="030F0702030302020204" pitchFamily="66" charset="0"/>
              </a:rPr>
              <a:t>BeSS(Best Subset Selection) method</a:t>
            </a:r>
            <a:endParaRPr lang="en-US" altLang="zh-CN" cap="none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C77E8-B0DC-40DC-83EC-02FA6C1D0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060848"/>
            <a:ext cx="3667152" cy="10239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FB56E1-EB1B-4C49-8C5C-51DBA643B438}"/>
              </a:ext>
            </a:extLst>
          </p:cNvPr>
          <p:cNvSpPr txBox="1"/>
          <p:nvPr/>
        </p:nvSpPr>
        <p:spPr>
          <a:xfrm>
            <a:off x="755576" y="3311543"/>
            <a:ext cx="6084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Considering the Rule of Thumb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0000"/>
                </a:solidFill>
                <a:latin typeface="Gill Sans MT" panose="020B0502020104020203" pitchFamily="34" charset="0"/>
              </a:rPr>
              <a:t>Accept three variables model as the optimal choice.</a:t>
            </a:r>
            <a:endParaRPr lang="zh-CN" altLang="en-US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007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A87AE-B69F-384A-8242-B4381CAD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/>
              <a:t>CONTENT:</a:t>
            </a:r>
            <a:endParaRPr lang="en-US" altLang="zh-CN" cap="none">
              <a:ea typeface="宋体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F84CB-801C-D346-8A95-5917391EC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1700"/>
              <a:t>Dateset</a:t>
            </a:r>
            <a:r>
              <a:rPr lang="zh-CN" altLang="en-US" sz="1700"/>
              <a:t> </a:t>
            </a:r>
            <a:r>
              <a:rPr lang="en-US" altLang="zh-CN" sz="1700"/>
              <a:t>Display</a:t>
            </a:r>
          </a:p>
          <a:p>
            <a:pPr>
              <a:lnSpc>
                <a:spcPct val="80000"/>
              </a:lnSpc>
            </a:pPr>
            <a:r>
              <a:rPr lang="en-US" altLang="zh-CN" sz="1700"/>
              <a:t>Data</a:t>
            </a:r>
            <a:r>
              <a:rPr lang="zh-CN" altLang="en-US" sz="1700"/>
              <a:t> </a:t>
            </a:r>
            <a:r>
              <a:rPr lang="en-US" altLang="zh-CN" sz="1700"/>
              <a:t>Cleaning</a:t>
            </a:r>
          </a:p>
          <a:p>
            <a:pPr>
              <a:lnSpc>
                <a:spcPct val="80000"/>
              </a:lnSpc>
            </a:pPr>
            <a:r>
              <a:rPr lang="en-US" altLang="zh-CN" sz="1700"/>
              <a:t>Multicollinearity</a:t>
            </a:r>
            <a:r>
              <a:rPr lang="zh-CN" altLang="en-US" sz="1700"/>
              <a:t> </a:t>
            </a:r>
            <a:r>
              <a:rPr lang="en-US" altLang="zh-CN" sz="1700"/>
              <a:t>Check</a:t>
            </a:r>
          </a:p>
          <a:p>
            <a:pPr>
              <a:lnSpc>
                <a:spcPct val="80000"/>
              </a:lnSpc>
            </a:pPr>
            <a:r>
              <a:rPr lang="en-US" altLang="zh-CN" sz="1700"/>
              <a:t>Varable</a:t>
            </a:r>
            <a:r>
              <a:rPr lang="zh-CN" altLang="en-US" sz="1700"/>
              <a:t> </a:t>
            </a:r>
            <a:r>
              <a:rPr lang="en-US" altLang="zh-CN" sz="1700"/>
              <a:t>Selection</a:t>
            </a:r>
          </a:p>
          <a:p>
            <a:pPr>
              <a:lnSpc>
                <a:spcPct val="80000"/>
              </a:lnSpc>
            </a:pPr>
            <a:r>
              <a:rPr lang="en-US" altLang="zh-CN" sz="1700"/>
              <a:t>Model</a:t>
            </a:r>
            <a:r>
              <a:rPr lang="zh-CN" altLang="en-US" sz="1700"/>
              <a:t> </a:t>
            </a:r>
            <a:r>
              <a:rPr lang="en-US" altLang="zh-CN" sz="1700"/>
              <a:t>Building</a:t>
            </a:r>
          </a:p>
          <a:p>
            <a:pPr>
              <a:lnSpc>
                <a:spcPct val="80000"/>
              </a:lnSpc>
            </a:pPr>
            <a:r>
              <a:rPr lang="en-US" altLang="zh-CN" sz="1700"/>
              <a:t>Model</a:t>
            </a:r>
            <a:r>
              <a:rPr lang="zh-CN" altLang="en-US" sz="1700"/>
              <a:t> </a:t>
            </a:r>
            <a:r>
              <a:rPr lang="en-US" altLang="zh-CN" sz="1700"/>
              <a:t>Interpretation</a:t>
            </a:r>
          </a:p>
          <a:p>
            <a:pPr>
              <a:lnSpc>
                <a:spcPct val="80000"/>
              </a:lnSpc>
            </a:pPr>
            <a:r>
              <a:rPr lang="en-US" altLang="zh-CN" sz="1700"/>
              <a:t>Model</a:t>
            </a:r>
            <a:r>
              <a:rPr lang="zh-CN" altLang="en-US" sz="1700"/>
              <a:t> </a:t>
            </a:r>
            <a:r>
              <a:rPr lang="en-US" altLang="zh-CN" sz="1700"/>
              <a:t>Summary</a:t>
            </a:r>
          </a:p>
          <a:p>
            <a:pPr>
              <a:lnSpc>
                <a:spcPct val="80000"/>
              </a:lnSpc>
            </a:pPr>
            <a:r>
              <a:rPr lang="en-US" altLang="zh-CN" sz="1700"/>
              <a:t>Model</a:t>
            </a:r>
            <a:r>
              <a:rPr lang="zh-CN" altLang="en-US" sz="1700"/>
              <a:t> </a:t>
            </a:r>
            <a:r>
              <a:rPr lang="en-US" altLang="zh-CN" sz="1700"/>
              <a:t>Diagnostic</a:t>
            </a:r>
          </a:p>
          <a:p>
            <a:pPr>
              <a:lnSpc>
                <a:spcPct val="80000"/>
              </a:lnSpc>
            </a:pPr>
            <a:r>
              <a:rPr lang="en-US" altLang="zh-CN" sz="1700"/>
              <a:t>Discussion</a:t>
            </a:r>
            <a:endParaRPr lang="en-US" altLang="zh-CN" sz="17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{0CB9F02C-EC29-EF41-BA26-F7B357984DBB}tf10001120</Template>
  <TotalTime>3037</TotalTime>
  <Words>199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Comic Sans MS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CONTENT:</vt:lpstr>
    </vt:vector>
  </TitlesOfParts>
  <Company>Little Creative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Arrows Orange Template</dc:title>
  <dc:creator>Presentation Helper</dc:creator>
  <cp:lastModifiedBy>浩 秦</cp:lastModifiedBy>
  <cp:revision>138</cp:revision>
  <cp:lastPrinted>2019-10-05T21:14:31Z</cp:lastPrinted>
  <dcterms:created xsi:type="dcterms:W3CDTF">2005-03-15T10:04:38Z</dcterms:created>
  <dcterms:modified xsi:type="dcterms:W3CDTF">2019-10-09T08:35:13Z</dcterms:modified>
</cp:coreProperties>
</file>