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handoutMasterIdLst>
    <p:handoutMasterId r:id="rId33"/>
  </p:handoutMasterIdLst>
  <p:sldIdLst>
    <p:sldId id="281" r:id="rId2"/>
    <p:sldId id="285" r:id="rId3"/>
    <p:sldId id="286" r:id="rId4"/>
    <p:sldId id="287" r:id="rId5"/>
    <p:sldId id="289" r:id="rId6"/>
    <p:sldId id="290" r:id="rId7"/>
    <p:sldId id="291" r:id="rId8"/>
    <p:sldId id="293" r:id="rId9"/>
    <p:sldId id="292" r:id="rId10"/>
    <p:sldId id="294" r:id="rId11"/>
    <p:sldId id="295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6" r:id="rId20"/>
    <p:sldId id="305" r:id="rId21"/>
    <p:sldId id="307" r:id="rId22"/>
    <p:sldId id="308" r:id="rId23"/>
    <p:sldId id="309" r:id="rId24"/>
    <p:sldId id="310" r:id="rId25"/>
    <p:sldId id="312" r:id="rId26"/>
    <p:sldId id="311" r:id="rId27"/>
    <p:sldId id="314" r:id="rId28"/>
    <p:sldId id="316" r:id="rId29"/>
    <p:sldId id="315" r:id="rId30"/>
    <p:sldId id="317" r:id="rId31"/>
    <p:sldId id="284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50000" autoAdjust="0"/>
  </p:normalViewPr>
  <p:slideViewPr>
    <p:cSldViewPr>
      <p:cViewPr varScale="1">
        <p:scale>
          <a:sx n="111" d="100"/>
          <a:sy n="111" d="100"/>
        </p:scale>
        <p:origin x="19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4B828D4-E523-2B49-B509-9E50CDC26E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A8A1AF1-1506-2548-8BE6-9181E5B667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81ED4965-8119-DA4A-BC6D-91C685CE758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87939029-4505-074E-A69A-548947FE551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1E6F639-547C-42E2-96F2-7213110E7D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0">
            <a:extLst>
              <a:ext uri="{FF2B5EF4-FFF2-40B4-BE49-F238E27FC236}">
                <a16:creationId xmlns:a16="http://schemas.microsoft.com/office/drawing/2014/main" id="{380ACB1B-79D1-4AC0-9286-C35DC8C79553}"/>
              </a:ext>
            </a:extLst>
          </p:cNvPr>
          <p:cNvSpPr>
            <a:spLocks/>
          </p:cNvSpPr>
          <p:nvPr userDrawn="1"/>
        </p:nvSpPr>
        <p:spPr bwMode="auto">
          <a:xfrm>
            <a:off x="-11113" y="4329113"/>
            <a:ext cx="7053263" cy="1866900"/>
          </a:xfrm>
          <a:custGeom>
            <a:avLst/>
            <a:gdLst>
              <a:gd name="T0" fmla="*/ 7053263 w 4443"/>
              <a:gd name="T1" fmla="*/ 193675 h 1176"/>
              <a:gd name="T2" fmla="*/ 6859588 w 4443"/>
              <a:gd name="T3" fmla="*/ 1349375 h 1176"/>
              <a:gd name="T4" fmla="*/ 6675438 w 4443"/>
              <a:gd name="T5" fmla="*/ 1100138 h 1176"/>
              <a:gd name="T6" fmla="*/ 4494213 w 4443"/>
              <a:gd name="T7" fmla="*/ 1866900 h 1176"/>
              <a:gd name="T8" fmla="*/ 3619500 w 4443"/>
              <a:gd name="T9" fmla="*/ 1500188 h 1176"/>
              <a:gd name="T10" fmla="*/ 11113 w 4443"/>
              <a:gd name="T11" fmla="*/ 1477963 h 1176"/>
              <a:gd name="T12" fmla="*/ 0 w 4443"/>
              <a:gd name="T13" fmla="*/ 1263650 h 1176"/>
              <a:gd name="T14" fmla="*/ 3641725 w 4443"/>
              <a:gd name="T15" fmla="*/ 1262063 h 1176"/>
              <a:gd name="T16" fmla="*/ 4483100 w 4443"/>
              <a:gd name="T17" fmla="*/ 1597025 h 1176"/>
              <a:gd name="T18" fmla="*/ 6178550 w 4443"/>
              <a:gd name="T19" fmla="*/ 398463 h 1176"/>
              <a:gd name="T20" fmla="*/ 5897563 w 4443"/>
              <a:gd name="T21" fmla="*/ 0 h 1176"/>
              <a:gd name="T22" fmla="*/ 7053263 w 4443"/>
              <a:gd name="T23" fmla="*/ 193675 h 11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43" h="1176">
                <a:moveTo>
                  <a:pt x="4443" y="122"/>
                </a:moveTo>
                <a:lnTo>
                  <a:pt x="4321" y="850"/>
                </a:lnTo>
                <a:lnTo>
                  <a:pt x="4205" y="693"/>
                </a:lnTo>
                <a:lnTo>
                  <a:pt x="2831" y="1176"/>
                </a:lnTo>
                <a:lnTo>
                  <a:pt x="2280" y="945"/>
                </a:lnTo>
                <a:lnTo>
                  <a:pt x="7" y="931"/>
                </a:lnTo>
                <a:lnTo>
                  <a:pt x="0" y="796"/>
                </a:lnTo>
                <a:lnTo>
                  <a:pt x="2294" y="795"/>
                </a:lnTo>
                <a:lnTo>
                  <a:pt x="2824" y="1006"/>
                </a:lnTo>
                <a:lnTo>
                  <a:pt x="3892" y="251"/>
                </a:lnTo>
                <a:lnTo>
                  <a:pt x="3715" y="0"/>
                </a:lnTo>
                <a:lnTo>
                  <a:pt x="4443" y="122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Ctr="1"/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02B04919-D3EA-4F74-9A67-AF76659B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00D9D2-4599-434E-AE64-C0C19387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F6567EEA-EE81-4DF2-8B6C-ABBC05F6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3E0CA-C419-4939-ADE2-112145BA09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528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2F3A-BEEA-41C1-BE09-5848D6A1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DED8-2674-40C6-ABC0-F0161575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3FD1-716A-4560-80D9-1E87C125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58EFF-2DC4-42CF-99FA-09F4BC7435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915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5E29-86DC-4A3C-B0A4-0073EE86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DC9DE-1A8F-4B43-BEA4-8639D99B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2E60-6E7E-4D9A-8B1D-0E8CC906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2390-E4D5-44C4-AE03-50BB205C04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74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A6DC-B583-495E-96AD-498656D8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0F3E-8314-4DA7-A755-C6867D99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5F67-A565-4D58-A17F-5CD07A46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E685E-FF59-4A61-95BB-DAA63AEB0B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8025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Ctr="1"/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1CFAB31-21F7-4DA8-A4BF-9ED08FB1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6B8AB0E-52DE-4DC0-9612-D42B5C82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49C404D-A933-4D1C-BEA7-5D6CB6C1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24ECF-A807-45C2-BE5C-256FC90944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086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40F67D-6C7E-4C82-8B54-B9B49425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F9C873-FAA6-415A-86D0-6A89367C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C33D9E-D7D0-4E5B-B032-49F24417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3228E-98FB-403F-98EC-5B0889AC73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669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B043038-D060-4326-97D9-1F17D56B53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5AC0D8-950C-4F56-BB52-288CEDEF7B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2FEFF39-7199-4D7E-8EC2-72B19E846F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8A9C7-4427-4E83-9A17-7506B56E96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0050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E83128-87D1-4305-8426-442C88EF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2D5D805-E8CF-4994-A7C0-BF9BC4B0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9F0A8E6-F7AB-4EDA-BC73-00455067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D018A-C3FB-4CED-AC54-A474401939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3236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1782BD2-67E3-4058-BFD6-33B89B63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99501E-DE02-42CB-B0A0-31B08633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6D3F0E1-F88A-4116-82B3-D303CCF1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031B-4AE9-470A-8DA9-2F05BC5103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62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4B63E8-0904-4183-A59A-D1B2FBEDD299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Ctr="1"/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D3E42807-CE0C-410B-A721-2EEE7463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49966D0D-874B-443B-BD11-BE3F3B74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1350" y="6235700"/>
            <a:ext cx="3805238" cy="320675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FFCB0725-032E-464F-8CF2-C410EEC1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E821A-DAD8-4C0A-A93E-D07EFC9B6A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6770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38F950-FBC4-4D3E-83D9-03BC891ED199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80D60ECD-40E0-46A1-9D0D-CC449FB1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D0A7DF26-A327-477F-A22D-BD6B00A5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63" y="6235700"/>
            <a:ext cx="3803650" cy="320675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0911F87-C129-4B22-9FEF-156EB8E7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BFE15-9A41-48A6-84DB-4C4FA54EE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5535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3202B-78C6-4785-91D4-D245B281DFDB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606550" y="965200"/>
            <a:ext cx="5937250" cy="118745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CBC4F-4A6B-4588-9F4F-FEB263FF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06550" y="2638425"/>
            <a:ext cx="593725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11CB-1A8A-4021-8A3D-9D8781048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78525" y="6238875"/>
            <a:ext cx="2065338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E6A4A-A23B-402D-A255-264CC7F48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1725" y="6235700"/>
            <a:ext cx="4557713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A5BF-3AB6-42F1-9239-571EBC0FE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0713" y="6218238"/>
            <a:ext cx="365125" cy="365125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 eaLnBrk="1" hangingPunct="1">
              <a:defRPr sz="1100" spc="0" baseline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68B2B3F-C1B8-4B34-B2A9-0C03A7C01D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600" kern="1200" cap="all" spc="200">
          <a:solidFill>
            <a:srgbClr val="262626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4572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2pPr>
      <a:lvl3pPr marL="6858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3pPr>
      <a:lvl4pPr marL="9144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11430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2C897C04-B429-1947-9543-FE6F805CAE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9500" y="1736725"/>
            <a:ext cx="6983413" cy="165576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Hans" sz="6000" b="1" dirty="0" err="1">
                <a:latin typeface="Comic Sans MS" panose="030F0902030302020204" pitchFamily="66" charset="0"/>
                <a:ea typeface="华文行楷" panose="02010800040101010101" pitchFamily="2" charset="-122"/>
              </a:rPr>
              <a:t>Bodyfat</a:t>
            </a:r>
            <a:r>
              <a:rPr lang="zh-Hans" altLang="en-US" sz="6000" b="1" dirty="0">
                <a:latin typeface="Comic Sans MS" panose="030F0902030302020204" pitchFamily="66" charset="0"/>
                <a:ea typeface="华文行楷" panose="02010800040101010101" pitchFamily="2" charset="-122"/>
              </a:rPr>
              <a:t> </a:t>
            </a:r>
            <a:r>
              <a:rPr lang="en-US" altLang="zh-Hans" sz="6000" b="1" dirty="0">
                <a:latin typeface="Comic Sans MS" panose="030F0902030302020204" pitchFamily="66" charset="0"/>
                <a:ea typeface="华文行楷" panose="02010800040101010101" pitchFamily="2" charset="-122"/>
              </a:rPr>
              <a:t>Analysis</a:t>
            </a:r>
            <a:endParaRPr lang="zh-CN" altLang="en-US" sz="6000" b="1" dirty="0">
              <a:latin typeface="Comic Sans MS" panose="030F0902030302020204" pitchFamily="66" charset="0"/>
              <a:ea typeface="华文行楷" panose="02010800040101010101" pitchFamily="2" charset="-122"/>
            </a:endParaRPr>
          </a:p>
        </p:txBody>
      </p:sp>
      <p:sp>
        <p:nvSpPr>
          <p:cNvPr id="3074" name="TextBox 1">
            <a:extLst>
              <a:ext uri="{FF2B5EF4-FFF2-40B4-BE49-F238E27FC236}">
                <a16:creationId xmlns:a16="http://schemas.microsoft.com/office/drawing/2014/main" id="{5B82F138-B6AE-4E0E-AFD7-F442AE9B7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4797425"/>
            <a:ext cx="7245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Comic Sans MS" panose="030F0702030302020204" pitchFamily="66" charset="0"/>
              </a:rPr>
              <a:t>Group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7:Hao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Qin,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Jiacheng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Mao,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Qiaoyu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Wang,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Yuhan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Meng</a:t>
            </a:r>
            <a:endParaRPr lang="en-US" altLang="zh-CN" sz="20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B0B61B00-7286-42CE-A436-C3996C350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3">
            <a:extLst>
              <a:ext uri="{FF2B5EF4-FFF2-40B4-BE49-F238E27FC236}">
                <a16:creationId xmlns:a16="http://schemas.microsoft.com/office/drawing/2014/main" id="{967B3087-4F45-4C2A-9D76-DA1E6C311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881063" y="3068638"/>
            <a:ext cx="78851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0DD75-9A1D-4243-9548-61CE83AE8D27}"/>
              </a:ext>
            </a:extLst>
          </p:cNvPr>
          <p:cNvSpPr/>
          <p:nvPr/>
        </p:nvSpPr>
        <p:spPr>
          <a:xfrm>
            <a:off x="971550" y="4584700"/>
            <a:ext cx="6624638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2BB457B1-1F9C-4607-83FC-458701F7F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3">
            <a:extLst>
              <a:ext uri="{FF2B5EF4-FFF2-40B4-BE49-F238E27FC236}">
                <a16:creationId xmlns:a16="http://schemas.microsoft.com/office/drawing/2014/main" id="{DF11DE45-4FEA-4B40-90E7-DAF548575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881063" y="3068638"/>
            <a:ext cx="78851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0DD75-9A1D-4243-9548-61CE83AE8D27}"/>
              </a:ext>
            </a:extLst>
          </p:cNvPr>
          <p:cNvSpPr/>
          <p:nvPr/>
        </p:nvSpPr>
        <p:spPr>
          <a:xfrm>
            <a:off x="971550" y="4584700"/>
            <a:ext cx="6624638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1CA0A-FD9A-489D-88CE-0BAC2BDAC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562225"/>
            <a:ext cx="8447088" cy="1771650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9C85A2-145C-764D-AD22-E755365EB3C2}"/>
              </a:ext>
            </a:extLst>
          </p:cNvPr>
          <p:cNvSpPr/>
          <p:nvPr/>
        </p:nvSpPr>
        <p:spPr>
          <a:xfrm>
            <a:off x="3671888" y="2854325"/>
            <a:ext cx="1908175" cy="538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CE632-3164-874D-99F0-97AAAA80747E}"/>
              </a:ext>
            </a:extLst>
          </p:cNvPr>
          <p:cNvSpPr/>
          <p:nvPr/>
        </p:nvSpPr>
        <p:spPr>
          <a:xfrm>
            <a:off x="1484313" y="2854325"/>
            <a:ext cx="792162" cy="538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B1ADA9-D0CE-3643-A447-61AE1C7FAA4E}"/>
              </a:ext>
            </a:extLst>
          </p:cNvPr>
          <p:cNvCxnSpPr/>
          <p:nvPr/>
        </p:nvCxnSpPr>
        <p:spPr>
          <a:xfrm flipV="1">
            <a:off x="2087563" y="1736725"/>
            <a:ext cx="1152525" cy="1117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011249-B113-1248-A08E-0C97E3A2438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55856" y="1568150"/>
            <a:ext cx="2113271" cy="553998"/>
          </a:xfrm>
          <a:prstGeom prst="rect">
            <a:avLst/>
          </a:prstGeom>
          <a:blipFill>
            <a:blip r:embed="rId4"/>
            <a:stretch>
              <a:fillRect l="-1190" r="-119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F587F-0D4A-EC4A-AC63-D7BF071D76DC}"/>
              </a:ext>
            </a:extLst>
          </p:cNvPr>
          <p:cNvSpPr/>
          <p:nvPr/>
        </p:nvSpPr>
        <p:spPr>
          <a:xfrm>
            <a:off x="5980113" y="2854325"/>
            <a:ext cx="792162" cy="538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6645CF-FD9F-CA47-8F57-DABF8F63A260}"/>
              </a:ext>
            </a:extLst>
          </p:cNvPr>
          <p:cNvCxnSpPr>
            <a:cxnSpLocks/>
          </p:cNvCxnSpPr>
          <p:nvPr/>
        </p:nvCxnSpPr>
        <p:spPr>
          <a:xfrm flipV="1">
            <a:off x="6735763" y="1576388"/>
            <a:ext cx="392112" cy="1250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2F751A-FAEB-2142-8F78-F716E3E9CAE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07168" y="1262406"/>
            <a:ext cx="2466957" cy="553998"/>
          </a:xfrm>
          <a:prstGeom prst="rect">
            <a:avLst/>
          </a:prstGeom>
          <a:blipFill>
            <a:blip r:embed="rId5"/>
            <a:stretch>
              <a:fillRect l="-1538" r="-102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6D6E293A-32B9-4DCE-A387-D81C73D0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3">
            <a:extLst>
              <a:ext uri="{FF2B5EF4-FFF2-40B4-BE49-F238E27FC236}">
                <a16:creationId xmlns:a16="http://schemas.microsoft.com/office/drawing/2014/main" id="{C9B270BF-3E6E-49A5-837F-5A915FA46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881063" y="3068638"/>
            <a:ext cx="78851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0DD75-9A1D-4243-9548-61CE83AE8D27}"/>
              </a:ext>
            </a:extLst>
          </p:cNvPr>
          <p:cNvSpPr/>
          <p:nvPr/>
        </p:nvSpPr>
        <p:spPr>
          <a:xfrm>
            <a:off x="971550" y="4584700"/>
            <a:ext cx="6624638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56BAE-651F-40E6-9B9F-C6A408E59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562225"/>
            <a:ext cx="8447088" cy="1771650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9C85A2-145C-764D-AD22-E755365EB3C2}"/>
              </a:ext>
            </a:extLst>
          </p:cNvPr>
          <p:cNvSpPr/>
          <p:nvPr/>
        </p:nvSpPr>
        <p:spPr>
          <a:xfrm>
            <a:off x="3671888" y="2854325"/>
            <a:ext cx="1908175" cy="538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CE632-3164-874D-99F0-97AAAA80747E}"/>
              </a:ext>
            </a:extLst>
          </p:cNvPr>
          <p:cNvSpPr/>
          <p:nvPr/>
        </p:nvSpPr>
        <p:spPr>
          <a:xfrm>
            <a:off x="1484313" y="2854325"/>
            <a:ext cx="792162" cy="538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B1ADA9-D0CE-3643-A447-61AE1C7FAA4E}"/>
              </a:ext>
            </a:extLst>
          </p:cNvPr>
          <p:cNvCxnSpPr/>
          <p:nvPr/>
        </p:nvCxnSpPr>
        <p:spPr>
          <a:xfrm flipV="1">
            <a:off x="2087563" y="1736725"/>
            <a:ext cx="1152525" cy="1117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011249-B113-1248-A08E-0C97E3A2438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55856" y="1568150"/>
            <a:ext cx="2113271" cy="553998"/>
          </a:xfrm>
          <a:prstGeom prst="rect">
            <a:avLst/>
          </a:prstGeom>
          <a:blipFill>
            <a:blip r:embed="rId4"/>
            <a:stretch>
              <a:fillRect l="-1190" r="-119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F587F-0D4A-EC4A-AC63-D7BF071D76DC}"/>
              </a:ext>
            </a:extLst>
          </p:cNvPr>
          <p:cNvSpPr/>
          <p:nvPr/>
        </p:nvSpPr>
        <p:spPr>
          <a:xfrm>
            <a:off x="5980113" y="2854325"/>
            <a:ext cx="792162" cy="538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6645CF-FD9F-CA47-8F57-DABF8F63A260}"/>
              </a:ext>
            </a:extLst>
          </p:cNvPr>
          <p:cNvCxnSpPr>
            <a:cxnSpLocks/>
          </p:cNvCxnSpPr>
          <p:nvPr/>
        </p:nvCxnSpPr>
        <p:spPr>
          <a:xfrm flipV="1">
            <a:off x="6735763" y="1576388"/>
            <a:ext cx="392112" cy="1250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2F751A-FAEB-2142-8F78-F716E3E9CAE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07168" y="1262406"/>
            <a:ext cx="2466957" cy="553998"/>
          </a:xfrm>
          <a:prstGeom prst="rect">
            <a:avLst/>
          </a:prstGeom>
          <a:blipFill>
            <a:blip r:embed="rId5"/>
            <a:stretch>
              <a:fillRect l="-1538" r="-102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E7C04-EB73-1B4F-BEA4-5D2F2BC86B24}"/>
              </a:ext>
            </a:extLst>
          </p:cNvPr>
          <p:cNvSpPr txBox="1"/>
          <p:nvPr/>
        </p:nvSpPr>
        <p:spPr>
          <a:xfrm>
            <a:off x="407988" y="1925638"/>
            <a:ext cx="762000" cy="3698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/>
              <a:t>14.09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C07CE7-1C8A-E444-AB39-B2B859F38997}"/>
              </a:ext>
            </a:extLst>
          </p:cNvPr>
          <p:cNvCxnSpPr>
            <a:cxnSpLocks/>
          </p:cNvCxnSpPr>
          <p:nvPr/>
        </p:nvCxnSpPr>
        <p:spPr>
          <a:xfrm flipH="1" flipV="1">
            <a:off x="719138" y="2295525"/>
            <a:ext cx="755650" cy="804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A835F1-AEB5-1944-AB50-EC1F3AD17514}"/>
              </a:ext>
            </a:extLst>
          </p:cNvPr>
          <p:cNvSpPr txBox="1"/>
          <p:nvPr/>
        </p:nvSpPr>
        <p:spPr>
          <a:xfrm>
            <a:off x="1514475" y="3122613"/>
            <a:ext cx="762000" cy="369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</a:rPr>
              <a:t>         </a:t>
            </a:r>
            <a:endParaRPr lang="en-US" altLang="zh-CN">
              <a:solidFill>
                <a:srgbClr val="000000"/>
              </a:solidFill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C0CD2DA6-4227-499B-8040-93A90E4AE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3">
            <a:extLst>
              <a:ext uri="{FF2B5EF4-FFF2-40B4-BE49-F238E27FC236}">
                <a16:creationId xmlns:a16="http://schemas.microsoft.com/office/drawing/2014/main" id="{5F46C47D-B895-4C0F-8175-B2923D285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881063" y="3357563"/>
            <a:ext cx="78851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0DD75-9A1D-4243-9548-61CE83AE8D27}"/>
              </a:ext>
            </a:extLst>
          </p:cNvPr>
          <p:cNvSpPr/>
          <p:nvPr/>
        </p:nvSpPr>
        <p:spPr>
          <a:xfrm>
            <a:off x="971550" y="4941888"/>
            <a:ext cx="6624638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834B223F-1281-487C-8F9F-5852CCCC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3">
            <a:extLst>
              <a:ext uri="{FF2B5EF4-FFF2-40B4-BE49-F238E27FC236}">
                <a16:creationId xmlns:a16="http://schemas.microsoft.com/office/drawing/2014/main" id="{DC92F7F5-DB21-4BCC-93F6-A79553E4E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881063" y="3357563"/>
            <a:ext cx="78851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0DD75-9A1D-4243-9548-61CE83AE8D27}"/>
              </a:ext>
            </a:extLst>
          </p:cNvPr>
          <p:cNvSpPr/>
          <p:nvPr/>
        </p:nvSpPr>
        <p:spPr>
          <a:xfrm>
            <a:off x="971550" y="4941888"/>
            <a:ext cx="6624638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ACA3E-34EE-4A3F-869F-C71665406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24125"/>
            <a:ext cx="8904288" cy="2312988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81DD41-872F-384C-820B-B3A27340A3B3}"/>
              </a:ext>
            </a:extLst>
          </p:cNvPr>
          <p:cNvCxnSpPr/>
          <p:nvPr/>
        </p:nvCxnSpPr>
        <p:spPr>
          <a:xfrm flipV="1">
            <a:off x="3059113" y="2852738"/>
            <a:ext cx="0" cy="720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B3604C2-C3C7-5B45-A386-B473DC19E538}"/>
              </a:ext>
            </a:extLst>
          </p:cNvPr>
          <p:cNvSpPr/>
          <p:nvPr/>
        </p:nvSpPr>
        <p:spPr>
          <a:xfrm>
            <a:off x="5724525" y="2781300"/>
            <a:ext cx="719138" cy="9001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4807F-26B5-B84C-B18C-4AEE4750A0EA}"/>
              </a:ext>
            </a:extLst>
          </p:cNvPr>
          <p:cNvSpPr txBox="1"/>
          <p:nvPr/>
        </p:nvSpPr>
        <p:spPr>
          <a:xfrm>
            <a:off x="1716088" y="1544638"/>
            <a:ext cx="5688012" cy="6477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If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use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density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bodyfat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495/1.0991- 450=0.3684833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If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use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bodyfat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density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:495/(17.3+450)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=1.059277</a:t>
            </a:r>
            <a:endParaRPr lang="en-US" altLang="zh-CN" dirty="0">
              <a:solidFill>
                <a:srgbClr val="000000"/>
              </a:solidFill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C4C2FD-AB4D-E040-A041-4DB23F8A4F9E}"/>
              </a:ext>
            </a:extLst>
          </p:cNvPr>
          <p:cNvSpPr/>
          <p:nvPr/>
        </p:nvSpPr>
        <p:spPr>
          <a:xfrm>
            <a:off x="1258888" y="2800350"/>
            <a:ext cx="1733550" cy="3413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552F1BC7-0780-40E9-AF5C-B790C3048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3">
            <a:extLst>
              <a:ext uri="{FF2B5EF4-FFF2-40B4-BE49-F238E27FC236}">
                <a16:creationId xmlns:a16="http://schemas.microsoft.com/office/drawing/2014/main" id="{53D7B919-8F46-4313-8EB8-CD4913F69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881063" y="3357563"/>
            <a:ext cx="78851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0DD75-9A1D-4243-9548-61CE83AE8D27}"/>
              </a:ext>
            </a:extLst>
          </p:cNvPr>
          <p:cNvSpPr/>
          <p:nvPr/>
        </p:nvSpPr>
        <p:spPr>
          <a:xfrm>
            <a:off x="971550" y="4941888"/>
            <a:ext cx="6624638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4AF9C-3664-4F96-A4E7-19723380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24125"/>
            <a:ext cx="8904288" cy="2312988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81DD41-872F-384C-820B-B3A27340A3B3}"/>
              </a:ext>
            </a:extLst>
          </p:cNvPr>
          <p:cNvCxnSpPr/>
          <p:nvPr/>
        </p:nvCxnSpPr>
        <p:spPr>
          <a:xfrm flipV="1">
            <a:off x="3059113" y="2852738"/>
            <a:ext cx="0" cy="720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B3604C2-C3C7-5B45-A386-B473DC19E538}"/>
              </a:ext>
            </a:extLst>
          </p:cNvPr>
          <p:cNvSpPr/>
          <p:nvPr/>
        </p:nvSpPr>
        <p:spPr>
          <a:xfrm>
            <a:off x="5724525" y="2781300"/>
            <a:ext cx="719138" cy="9001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4807F-26B5-B84C-B18C-4AEE4750A0EA}"/>
              </a:ext>
            </a:extLst>
          </p:cNvPr>
          <p:cNvSpPr txBox="1"/>
          <p:nvPr/>
        </p:nvSpPr>
        <p:spPr>
          <a:xfrm>
            <a:off x="1716088" y="1544638"/>
            <a:ext cx="5688012" cy="6477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</a:rPr>
              <a:t>If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</a:rPr>
              <a:t>use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</a:rPr>
              <a:t>density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bodyfat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: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495/1.0991- 450=0.3684833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If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use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bodyfat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density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:495/(17.3+450)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=1.059277</a:t>
            </a:r>
            <a:endParaRPr lang="en-US" altLang="zh-CN">
              <a:solidFill>
                <a:srgbClr val="000000"/>
              </a:solidFill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C4C2FD-AB4D-E040-A041-4DB23F8A4F9E}"/>
              </a:ext>
            </a:extLst>
          </p:cNvPr>
          <p:cNvSpPr/>
          <p:nvPr/>
        </p:nvSpPr>
        <p:spPr>
          <a:xfrm>
            <a:off x="1258888" y="2800350"/>
            <a:ext cx="1733550" cy="3413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0B18D4-C386-E644-B488-4A918BDC2DD5}"/>
              </a:ext>
            </a:extLst>
          </p:cNvPr>
          <p:cNvCxnSpPr>
            <a:cxnSpLocks/>
          </p:cNvCxnSpPr>
          <p:nvPr/>
        </p:nvCxnSpPr>
        <p:spPr>
          <a:xfrm>
            <a:off x="1824038" y="1736725"/>
            <a:ext cx="5124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D2CAF355-48BE-4F71-A3A8-BF487655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Box 3">
            <a:extLst>
              <a:ext uri="{FF2B5EF4-FFF2-40B4-BE49-F238E27FC236}">
                <a16:creationId xmlns:a16="http://schemas.microsoft.com/office/drawing/2014/main" id="{DB4CC47E-5407-4A93-B78F-CDD0BB2D0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881063" y="3681413"/>
            <a:ext cx="78851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0DD75-9A1D-4243-9548-61CE83AE8D27}"/>
              </a:ext>
            </a:extLst>
          </p:cNvPr>
          <p:cNvSpPr/>
          <p:nvPr/>
        </p:nvSpPr>
        <p:spPr>
          <a:xfrm>
            <a:off x="971550" y="5229225"/>
            <a:ext cx="6624638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3558" name="Group 8">
            <a:extLst>
              <a:ext uri="{FF2B5EF4-FFF2-40B4-BE49-F238E27FC236}">
                <a16:creationId xmlns:a16="http://schemas.microsoft.com/office/drawing/2014/main" id="{9D552FE9-CD5D-4732-8FCF-F85359348C93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1423988"/>
            <a:ext cx="5292725" cy="863600"/>
            <a:chOff x="1943708" y="1376772"/>
            <a:chExt cx="5292588" cy="8640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E00336-14A5-0B45-B9FA-677CFEC4B79A}"/>
                </a:ext>
              </a:extLst>
            </p:cNvPr>
            <p:cNvSpPr txBox="1"/>
            <p:nvPr/>
          </p:nvSpPr>
          <p:spPr>
            <a:xfrm>
              <a:off x="1943708" y="1605503"/>
              <a:ext cx="5135429" cy="37009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Hans" dirty="0"/>
                <a:t>If</a:t>
              </a:r>
              <a:r>
                <a:rPr lang="zh-Hans" altLang="en-US" dirty="0"/>
                <a:t> </a:t>
              </a:r>
              <a:r>
                <a:rPr lang="en-US" altLang="zh-Hans" dirty="0"/>
                <a:t>use</a:t>
              </a:r>
              <a:r>
                <a:rPr lang="zh-Hans" altLang="en-US" dirty="0"/>
                <a:t> </a:t>
              </a:r>
              <a:r>
                <a:rPr lang="en-US" altLang="zh-Hans" dirty="0"/>
                <a:t>density</a:t>
              </a:r>
              <a:r>
                <a:rPr lang="zh-Hans" altLang="en-US" dirty="0"/>
                <a:t> </a:t>
              </a:r>
              <a:r>
                <a:rPr lang="en-US" altLang="zh-Hans" dirty="0">
                  <a:sym typeface="Wingdings" pitchFamily="2" charset="2"/>
                </a:rPr>
                <a:t></a:t>
              </a:r>
              <a:r>
                <a:rPr lang="en-US" altLang="zh-Hans" dirty="0" err="1">
                  <a:sym typeface="Wingdings" pitchFamily="2" charset="2"/>
                </a:rPr>
                <a:t>bodyfat</a:t>
              </a:r>
              <a:r>
                <a:rPr lang="zh-Hans" altLang="en-US" dirty="0">
                  <a:sym typeface="Wingdings" pitchFamily="2" charset="2"/>
                </a:rPr>
                <a:t> </a:t>
              </a:r>
              <a:r>
                <a:rPr lang="en-US" altLang="zh-Hans" dirty="0">
                  <a:sym typeface="Wingdings" pitchFamily="2" charset="2"/>
                </a:rPr>
                <a:t>:</a:t>
              </a:r>
              <a:r>
                <a:rPr lang="zh-Hans" altLang="en-US" dirty="0">
                  <a:sym typeface="Wingdings" pitchFamily="2" charset="2"/>
                </a:rPr>
                <a:t> </a:t>
              </a:r>
              <a:r>
                <a:rPr lang="en-US" altLang="zh-Hans" dirty="0">
                  <a:sym typeface="Wingdings" pitchFamily="2" charset="2"/>
                </a:rPr>
                <a:t>495/1.1089- 450=-3.611687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5CE9A9D-780E-6243-8C4F-A5BE839B56AF}"/>
                </a:ext>
              </a:extLst>
            </p:cNvPr>
            <p:cNvSpPr/>
            <p:nvPr/>
          </p:nvSpPr>
          <p:spPr>
            <a:xfrm>
              <a:off x="5975854" y="1376772"/>
              <a:ext cx="1260442" cy="8640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3559" name="TextBox 4">
            <a:extLst>
              <a:ext uri="{FF2B5EF4-FFF2-40B4-BE49-F238E27FC236}">
                <a16:creationId xmlns:a16="http://schemas.microsoft.com/office/drawing/2014/main" id="{7F25D6A6-20B2-4443-B3BC-BD2679461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1239838"/>
            <a:ext cx="27876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Negative!</a:t>
            </a:r>
          </a:p>
          <a:p>
            <a:pPr eaLnBrk="1" hangingPunct="1"/>
            <a:r>
              <a:rPr lang="en-US" altLang="zh-CN"/>
              <a:t>Both</a:t>
            </a:r>
            <a:r>
              <a:rPr lang="zh-CN" altLang="en-US"/>
              <a:t> </a:t>
            </a:r>
            <a:r>
              <a:rPr lang="en-US" altLang="zh-CN"/>
              <a:t>density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bodyfat</a:t>
            </a:r>
            <a:r>
              <a:rPr lang="zh-CN" altLang="en-US"/>
              <a:t> </a:t>
            </a:r>
            <a:endParaRPr lang="en-US" altLang="zh-CN"/>
          </a:p>
          <a:p>
            <a:pPr eaLnBrk="1" hangingPunct="1"/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wrong!</a:t>
            </a:r>
            <a:r>
              <a:rPr lang="zh-CN" altLang="en-US"/>
              <a:t>  </a:t>
            </a:r>
            <a:r>
              <a:rPr lang="en-US" altLang="zh-CN"/>
              <a:t>Delete</a:t>
            </a:r>
            <a:r>
              <a:rPr lang="zh-CN" altLang="en-US"/>
              <a:t> </a:t>
            </a:r>
            <a:r>
              <a:rPr lang="en-US" altLang="zh-CN"/>
              <a:t>182!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>
            <a:extLst>
              <a:ext uri="{FF2B5EF4-FFF2-40B4-BE49-F238E27FC236}">
                <a16:creationId xmlns:a16="http://schemas.microsoft.com/office/drawing/2014/main" id="{C213E73C-EF71-40D7-A239-F3EA3D036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4579" name="TextBox 4">
            <a:extLst>
              <a:ext uri="{FF2B5EF4-FFF2-40B4-BE49-F238E27FC236}">
                <a16:creationId xmlns:a16="http://schemas.microsoft.com/office/drawing/2014/main" id="{B1A46185-AD61-414C-855F-1B54BA4E9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827088"/>
            <a:ext cx="3560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Comic Sans MS" panose="030F0702030302020204" pitchFamily="66" charset="0"/>
              </a:rPr>
              <a:t>bodyfat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= 495/D</a:t>
            </a:r>
            <a:r>
              <a:rPr lang="en-US" altLang="zh-CN" sz="2000">
                <a:latin typeface="Comic Sans MS" panose="030F0702030302020204" pitchFamily="66" charset="0"/>
              </a:rPr>
              <a:t>ensity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 - 450 </a:t>
            </a:r>
          </a:p>
        </p:txBody>
      </p:sp>
      <p:sp>
        <p:nvSpPr>
          <p:cNvPr id="24580" name="TextBox 9">
            <a:extLst>
              <a:ext uri="{FF2B5EF4-FFF2-40B4-BE49-F238E27FC236}">
                <a16:creationId xmlns:a16="http://schemas.microsoft.com/office/drawing/2014/main" id="{B33DBFD0-BC9B-48ED-8EA9-49A075994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644650"/>
            <a:ext cx="4378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After</a:t>
            </a:r>
            <a:r>
              <a:rPr lang="zh-CN" altLang="en-US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changing</a:t>
            </a:r>
            <a:r>
              <a:rPr lang="zh-CN" altLang="en-US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the</a:t>
            </a:r>
            <a:r>
              <a:rPr lang="zh-CN" altLang="en-US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values</a:t>
            </a:r>
            <a:r>
              <a:rPr lang="zh-CN" altLang="en-US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of 48,76,96,</a:t>
            </a:r>
          </a:p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and</a:t>
            </a:r>
            <a:r>
              <a:rPr lang="zh-CN" altLang="en-US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deleting</a:t>
            </a:r>
            <a:r>
              <a:rPr lang="zh-CN" altLang="en-US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the</a:t>
            </a:r>
            <a:r>
              <a:rPr lang="zh-CN" altLang="en-US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observation 182</a:t>
            </a:r>
            <a:r>
              <a:rPr lang="zh-CN" altLang="en-US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:</a:t>
            </a:r>
            <a:endParaRPr lang="en-US" altLang="zh-CN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24581" name="Picture 11">
            <a:extLst>
              <a:ext uri="{FF2B5EF4-FFF2-40B4-BE49-F238E27FC236}">
                <a16:creationId xmlns:a16="http://schemas.microsoft.com/office/drawing/2014/main" id="{A3ADE915-44AC-4799-9D1A-2B73BB9B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1971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4">
            <a:extLst>
              <a:ext uri="{FF2B5EF4-FFF2-40B4-BE49-F238E27FC236}">
                <a16:creationId xmlns:a16="http://schemas.microsoft.com/office/drawing/2014/main" id="{99AC8C28-33BB-4394-BC2A-163DCDA92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971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Box 16">
            <a:extLst>
              <a:ext uri="{FF2B5EF4-FFF2-40B4-BE49-F238E27FC236}">
                <a16:creationId xmlns:a16="http://schemas.microsoft.com/office/drawing/2014/main" id="{FE7033C6-B29E-479C-B7BC-D2E82365A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25" y="1666875"/>
            <a:ext cx="3949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Remember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display</a:t>
            </a:r>
            <a:r>
              <a:rPr lang="zh-CN" altLang="en-US"/>
              <a:t> </a:t>
            </a:r>
            <a:r>
              <a:rPr lang="en-US" altLang="zh-CN"/>
              <a:t>part</a:t>
            </a:r>
            <a:r>
              <a:rPr lang="zh-CN" altLang="en-US"/>
              <a:t> </a:t>
            </a:r>
            <a:endParaRPr lang="en-US" altLang="zh-CN"/>
          </a:p>
          <a:p>
            <a:pPr eaLnBrk="1" hangingPunct="1"/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216</a:t>
            </a:r>
            <a:r>
              <a:rPr lang="zh-CN" altLang="en-US"/>
              <a:t> </a:t>
            </a:r>
            <a:r>
              <a:rPr lang="en-US" altLang="zh-CN"/>
              <a:t>has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density&lt;1,</a:t>
            </a:r>
            <a:r>
              <a:rPr lang="zh-CN" altLang="en-US"/>
              <a:t> </a:t>
            </a:r>
            <a:r>
              <a:rPr lang="en-US" altLang="zh-CN"/>
              <a:t>also</a:t>
            </a:r>
            <a:r>
              <a:rPr lang="zh-CN" altLang="en-US"/>
              <a:t> </a:t>
            </a:r>
            <a:r>
              <a:rPr lang="en-US" altLang="zh-CN"/>
              <a:t>delete.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>
            <a:extLst>
              <a:ext uri="{FF2B5EF4-FFF2-40B4-BE49-F238E27FC236}">
                <a16:creationId xmlns:a16="http://schemas.microsoft.com/office/drawing/2014/main" id="{B534868A-F051-40CD-9CC2-83B9CC236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2. use “BMI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5603" name="TextBox 4">
            <a:extLst>
              <a:ext uri="{FF2B5EF4-FFF2-40B4-BE49-F238E27FC236}">
                <a16:creationId xmlns:a16="http://schemas.microsoft.com/office/drawing/2014/main" id="{186C3C06-E66D-48A0-9E99-733653607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844550"/>
            <a:ext cx="36322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bmi=weight/(height)^2 </a:t>
            </a: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2B30BA67-6AFC-437E-906B-37E22B6B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24063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E5759C-87A6-4144-9464-0AEDDD29B00C}"/>
              </a:ext>
            </a:extLst>
          </p:cNvPr>
          <p:cNvGraphicFramePr>
            <a:graphicFrameLocks noGrp="1"/>
          </p:cNvGraphicFramePr>
          <p:nvPr/>
        </p:nvGraphicFramePr>
        <p:xfrm>
          <a:off x="4608513" y="3068638"/>
          <a:ext cx="4392612" cy="2224087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1173708632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110782558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3298708538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4167128287"/>
                    </a:ext>
                  </a:extLst>
                </a:gridCol>
              </a:tblGrid>
              <a:tr h="5556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IDNO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WEIGHT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HEIGHT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ADIPOSITY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88517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205.00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29.50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29.9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449941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163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184.25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68.75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14016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221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153.25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9862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>
            <a:extLst>
              <a:ext uri="{FF2B5EF4-FFF2-40B4-BE49-F238E27FC236}">
                <a16:creationId xmlns:a16="http://schemas.microsoft.com/office/drawing/2014/main" id="{AC1EAE39-2B8C-4F2A-8BB4-85EEC3B2F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2. use “BMI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6627" name="TextBox 4">
            <a:extLst>
              <a:ext uri="{FF2B5EF4-FFF2-40B4-BE49-F238E27FC236}">
                <a16:creationId xmlns:a16="http://schemas.microsoft.com/office/drawing/2014/main" id="{728B7C83-818A-48D4-B4DD-E340D5D42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844550"/>
            <a:ext cx="36322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bmi=weight/(height)^2 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CDD5C084-48FD-48E3-87D4-7991FBF15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24063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9E759B-7023-4C57-9337-E1AC3EF968D8}"/>
              </a:ext>
            </a:extLst>
          </p:cNvPr>
          <p:cNvGraphicFramePr>
            <a:graphicFrameLocks noGrp="1"/>
          </p:cNvGraphicFramePr>
          <p:nvPr/>
        </p:nvGraphicFramePr>
        <p:xfrm>
          <a:off x="4608513" y="3068638"/>
          <a:ext cx="4392612" cy="2224087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3830717182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343761781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295186618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150622327"/>
                    </a:ext>
                  </a:extLst>
                </a:gridCol>
              </a:tblGrid>
              <a:tr h="5556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IDNO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WEIGHT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HEIGHT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ADIPOSITY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957284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205.00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29.50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29.9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254896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163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184.25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68.75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40435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221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153.25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130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571446-9488-674E-99ED-8448E07C418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81198" y="2041916"/>
            <a:ext cx="3392082" cy="276999"/>
          </a:xfrm>
          <a:prstGeom prst="rect">
            <a:avLst/>
          </a:prstGeom>
          <a:blipFill>
            <a:blip r:embed="rId3"/>
            <a:stretch>
              <a:fillRect l="-743" r="-372" b="-434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6657" name="TextBox 5">
            <a:extLst>
              <a:ext uri="{FF2B5EF4-FFF2-40B4-BE49-F238E27FC236}">
                <a16:creationId xmlns:a16="http://schemas.microsoft.com/office/drawing/2014/main" id="{85035858-C099-4452-9787-DBD105E5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435100"/>
            <a:ext cx="7875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Construct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linear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between</a:t>
            </a:r>
            <a:r>
              <a:rPr lang="zh-CN" altLang="en-US"/>
              <a:t> </a:t>
            </a:r>
            <a:r>
              <a:rPr lang="en-US" altLang="zh-CN"/>
              <a:t>BMI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ADIPOSITY,</a:t>
            </a:r>
            <a:r>
              <a:rPr lang="zh-CN" altLang="en-US"/>
              <a:t> </a:t>
            </a:r>
            <a:r>
              <a:rPr lang="en-US" altLang="zh-CN"/>
              <a:t>without</a:t>
            </a:r>
            <a:r>
              <a:rPr lang="zh-CN" altLang="en-US"/>
              <a:t> </a:t>
            </a:r>
            <a:r>
              <a:rPr lang="en-US" altLang="zh-CN"/>
              <a:t>42,163,221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E9A9E"/>
            </a:gs>
            <a:gs pos="77000">
              <a:srgbClr val="FBD599"/>
            </a:gs>
            <a:gs pos="83000">
              <a:srgbClr val="FBD599"/>
            </a:gs>
            <a:gs pos="100000">
              <a:srgbClr val="FCE3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87AE-B69F-384A-8242-B4381CAD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/>
              <a:t>CONTENT:</a:t>
            </a:r>
            <a:endParaRPr lang="en-US" altLang="zh-CN" cap="none">
              <a:ea typeface="宋体" panose="02010600030101010101" pitchFamily="2" charset="-122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06141FB-2706-47E5-8BB2-5C0CBFAD46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Display</a:t>
            </a:r>
          </a:p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Processing</a:t>
            </a:r>
          </a:p>
          <a:p>
            <a:r>
              <a:rPr lang="en-US" altLang="zh-CN" sz="2800" dirty="0"/>
              <a:t>Variable</a:t>
            </a:r>
            <a:r>
              <a:rPr lang="zh-CN" altLang="en-US" sz="2800" dirty="0"/>
              <a:t> </a:t>
            </a:r>
            <a:r>
              <a:rPr lang="en-US" altLang="zh-CN" sz="2800" dirty="0"/>
              <a:t>Selection</a:t>
            </a:r>
          </a:p>
          <a:p>
            <a:r>
              <a:rPr lang="en-US" altLang="zh-CN" sz="2800" dirty="0"/>
              <a:t>Model</a:t>
            </a:r>
            <a:r>
              <a:rPr lang="zh-CN" altLang="en-US" sz="2800" dirty="0"/>
              <a:t> </a:t>
            </a:r>
            <a:r>
              <a:rPr lang="en-US" altLang="zh-CN" sz="2800" dirty="0"/>
              <a:t>Building</a:t>
            </a:r>
          </a:p>
          <a:p>
            <a:r>
              <a:rPr lang="en-US" altLang="zh-CN" sz="2800" dirty="0"/>
              <a:t>Model</a:t>
            </a:r>
            <a:r>
              <a:rPr lang="zh-CN" altLang="en-US" sz="2800" dirty="0"/>
              <a:t> </a:t>
            </a:r>
            <a:r>
              <a:rPr lang="en-US" altLang="zh-CN" sz="2800" dirty="0"/>
              <a:t>Diagnostic</a:t>
            </a:r>
          </a:p>
          <a:p>
            <a:r>
              <a:rPr lang="en-US" altLang="zh-CN" sz="2800" dirty="0"/>
              <a:t>Discussion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05640218-955F-4078-84C9-CC621CB2B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2. use “BMI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27651" name="Picture 5">
            <a:extLst>
              <a:ext uri="{FF2B5EF4-FFF2-40B4-BE49-F238E27FC236}">
                <a16:creationId xmlns:a16="http://schemas.microsoft.com/office/drawing/2014/main" id="{EADE2D73-5ECC-438E-9936-A495A0B87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924175"/>
            <a:ext cx="8281988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D11CD2-0ACA-EB4E-9800-DAF196DE75DE}"/>
              </a:ext>
            </a:extLst>
          </p:cNvPr>
          <p:cNvSpPr/>
          <p:nvPr/>
        </p:nvSpPr>
        <p:spPr>
          <a:xfrm>
            <a:off x="4302125" y="3176588"/>
            <a:ext cx="917575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52567-20B7-5E46-8CA9-58B00921C76D}"/>
              </a:ext>
            </a:extLst>
          </p:cNvPr>
          <p:cNvCxnSpPr/>
          <p:nvPr/>
        </p:nvCxnSpPr>
        <p:spPr>
          <a:xfrm flipH="1" flipV="1">
            <a:off x="2339975" y="1989138"/>
            <a:ext cx="1962150" cy="1187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4" name="TextBox 11">
            <a:extLst>
              <a:ext uri="{FF2B5EF4-FFF2-40B4-BE49-F238E27FC236}">
                <a16:creationId xmlns:a16="http://schemas.microsoft.com/office/drawing/2014/main" id="{08A1B979-3321-45FB-B0AC-B9DCD4612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1628775"/>
            <a:ext cx="272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29.5</a:t>
            </a:r>
            <a:r>
              <a:rPr lang="zh-CN" altLang="en-US"/>
              <a:t> </a:t>
            </a:r>
            <a:r>
              <a:rPr lang="en-US" altLang="zh-CN"/>
              <a:t>inches?</a:t>
            </a:r>
            <a:r>
              <a:rPr lang="zh-CN" altLang="en-US"/>
              <a:t> </a:t>
            </a:r>
            <a:r>
              <a:rPr lang="en-US" altLang="zh-CN"/>
              <a:t>Impossible!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5" name="TextBox 12">
            <a:extLst>
              <a:ext uri="{FF2B5EF4-FFF2-40B4-BE49-F238E27FC236}">
                <a16:creationId xmlns:a16="http://schemas.microsoft.com/office/drawing/2014/main" id="{2E10F14A-1BBE-40C3-9E21-5690923AE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2011363"/>
            <a:ext cx="5456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Hence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fit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compute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BMI</a:t>
            </a:r>
            <a:r>
              <a:rPr lang="zh-CN" altLang="en-US"/>
              <a:t> </a:t>
            </a:r>
            <a:endParaRPr lang="en-US" altLang="zh-CN"/>
          </a:p>
          <a:p>
            <a:pPr eaLnBrk="1" hangingPunct="1"/>
            <a:r>
              <a:rPr lang="en-US" altLang="zh-CN"/>
              <a:t>first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then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can</a:t>
            </a:r>
            <a:r>
              <a:rPr lang="zh-CN" altLang="en-US"/>
              <a:t> </a:t>
            </a:r>
            <a:r>
              <a:rPr lang="en-US" altLang="zh-CN"/>
              <a:t>get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height:</a:t>
            </a:r>
            <a:r>
              <a:rPr lang="zh-CN" altLang="en-US"/>
              <a:t> </a:t>
            </a:r>
            <a:r>
              <a:rPr lang="en-US" altLang="zh-CN"/>
              <a:t>69.46.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A01059-BEF0-2847-A0F3-7BF93D404FA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70463" y="1420680"/>
            <a:ext cx="3392082" cy="276999"/>
          </a:xfrm>
          <a:prstGeom prst="rect">
            <a:avLst/>
          </a:prstGeom>
          <a:blipFill>
            <a:blip r:embed="rId3"/>
            <a:stretch>
              <a:fillRect l="-1119" r="-373" b="-869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>
            <a:extLst>
              <a:ext uri="{FF2B5EF4-FFF2-40B4-BE49-F238E27FC236}">
                <a16:creationId xmlns:a16="http://schemas.microsoft.com/office/drawing/2014/main" id="{DAB82940-4688-4941-AA4B-96A1AEAB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2. use “BMI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ECCB40AC-9FCA-4658-A959-2A0815F5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924175"/>
            <a:ext cx="8281988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D11CD2-0ACA-EB4E-9800-DAF196DE75DE}"/>
              </a:ext>
            </a:extLst>
          </p:cNvPr>
          <p:cNvSpPr/>
          <p:nvPr/>
        </p:nvSpPr>
        <p:spPr>
          <a:xfrm>
            <a:off x="327025" y="3716338"/>
            <a:ext cx="7953375" cy="2714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D54EF-DB36-9849-80C5-2D21572053E3}"/>
              </a:ext>
            </a:extLst>
          </p:cNvPr>
          <p:cNvSpPr/>
          <p:nvPr/>
        </p:nvSpPr>
        <p:spPr>
          <a:xfrm>
            <a:off x="327025" y="4778375"/>
            <a:ext cx="5397500" cy="2714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47DCE-19B5-4A80-9B29-65B9C2FD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168525"/>
            <a:ext cx="8145463" cy="2493963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412836-D421-6C46-971B-DB598D16523F}"/>
              </a:ext>
            </a:extLst>
          </p:cNvPr>
          <p:cNvSpPr/>
          <p:nvPr/>
        </p:nvSpPr>
        <p:spPr>
          <a:xfrm>
            <a:off x="1604963" y="2924175"/>
            <a:ext cx="6388100" cy="4841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680" name="TextBox 4">
            <a:extLst>
              <a:ext uri="{FF2B5EF4-FFF2-40B4-BE49-F238E27FC236}">
                <a16:creationId xmlns:a16="http://schemas.microsoft.com/office/drawing/2014/main" id="{31D342A6-9A61-4859-A857-AFE71C3D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5357813"/>
            <a:ext cx="752951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Compare</a:t>
            </a:r>
            <a:r>
              <a:rPr lang="zh-CN" altLang="en-US"/>
              <a:t> </a:t>
            </a:r>
            <a:r>
              <a:rPr lang="en-US" altLang="zh-CN"/>
              <a:t>218&amp;221,similar</a:t>
            </a:r>
            <a:r>
              <a:rPr lang="zh-CN" altLang="en-US"/>
              <a:t> </a:t>
            </a:r>
            <a:r>
              <a:rPr lang="en-US" altLang="zh-CN"/>
              <a:t>weight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height</a:t>
            </a:r>
            <a:r>
              <a:rPr lang="zh-CN" altLang="en-US"/>
              <a:t> </a:t>
            </a:r>
            <a:r>
              <a:rPr lang="en-US" altLang="zh-CN"/>
              <a:t>but</a:t>
            </a:r>
            <a:r>
              <a:rPr lang="zh-CN" altLang="en-US"/>
              <a:t> </a:t>
            </a:r>
            <a:r>
              <a:rPr lang="en-US" altLang="zh-CN"/>
              <a:t>difference</a:t>
            </a:r>
            <a:r>
              <a:rPr lang="zh-CN" altLang="en-US"/>
              <a:t> </a:t>
            </a:r>
            <a:r>
              <a:rPr lang="en-US" altLang="zh-CN"/>
              <a:t>ADIPOSITY!</a:t>
            </a:r>
          </a:p>
          <a:p>
            <a:pPr eaLnBrk="1" hangingPunct="1"/>
            <a:r>
              <a:rPr lang="en-US" altLang="zh-CN"/>
              <a:t>Other</a:t>
            </a:r>
            <a:r>
              <a:rPr lang="zh-CN" altLang="en-US"/>
              <a:t> </a:t>
            </a:r>
            <a:r>
              <a:rPr lang="en-US" altLang="zh-CN"/>
              <a:t>variables</a:t>
            </a:r>
            <a:r>
              <a:rPr lang="zh-CN" altLang="en-US"/>
              <a:t> </a:t>
            </a:r>
            <a:r>
              <a:rPr lang="en-US" altLang="zh-CN"/>
              <a:t>221&gt;218,</a:t>
            </a:r>
            <a:r>
              <a:rPr lang="zh-CN" altLang="en-US"/>
              <a:t> </a:t>
            </a:r>
            <a:r>
              <a:rPr lang="en-US" altLang="zh-CN"/>
              <a:t>especially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bodyfat</a:t>
            </a:r>
            <a:r>
              <a:rPr lang="zh-CN" altLang="en-US"/>
              <a:t> </a:t>
            </a:r>
            <a:r>
              <a:rPr lang="en-US" altLang="zh-CN"/>
              <a:t>!</a:t>
            </a:r>
          </a:p>
          <a:p>
            <a:pPr eaLnBrk="1" hangingPunct="1"/>
            <a:r>
              <a:rPr lang="en-US" altLang="zh-CN"/>
              <a:t>Hence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ADIPOSITY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right.</a:t>
            </a:r>
            <a:r>
              <a:rPr lang="zh-CN" altLang="en-US"/>
              <a:t> </a:t>
            </a:r>
            <a:r>
              <a:rPr lang="en-US" altLang="zh-CN"/>
              <a:t>Also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mean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height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70.15.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69D4D3-A319-E948-B97E-FF49F29101D1}"/>
              </a:ext>
            </a:extLst>
          </p:cNvPr>
          <p:cNvCxnSpPr>
            <a:cxnSpLocks/>
          </p:cNvCxnSpPr>
          <p:nvPr/>
        </p:nvCxnSpPr>
        <p:spPr>
          <a:xfrm flipV="1">
            <a:off x="3797300" y="1666875"/>
            <a:ext cx="1458913" cy="1530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2" name="TextBox 16">
            <a:extLst>
              <a:ext uri="{FF2B5EF4-FFF2-40B4-BE49-F238E27FC236}">
                <a16:creationId xmlns:a16="http://schemas.microsoft.com/office/drawing/2014/main" id="{AC2BD605-34E9-4FF5-AD62-642B863FF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1452563"/>
            <a:ext cx="156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172.9469</a:t>
            </a:r>
            <a:r>
              <a:rPr lang="zh-CN" altLang="en-US"/>
              <a:t> </a:t>
            </a:r>
            <a:r>
              <a:rPr lang="en-US" altLang="zh-CN">
                <a:ea typeface="宋体" panose="02010600030101010101" pitchFamily="2" charset="-122"/>
              </a:rPr>
              <a:t>lbs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>
            <a:extLst>
              <a:ext uri="{FF2B5EF4-FFF2-40B4-BE49-F238E27FC236}">
                <a16:creationId xmlns:a16="http://schemas.microsoft.com/office/drawing/2014/main" id="{7A6F1814-BE86-40EC-A9F1-8C029270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2. use “BMI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29699" name="Picture 5">
            <a:extLst>
              <a:ext uri="{FF2B5EF4-FFF2-40B4-BE49-F238E27FC236}">
                <a16:creationId xmlns:a16="http://schemas.microsoft.com/office/drawing/2014/main" id="{498EC974-2AAB-4017-8873-7F9A252B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924175"/>
            <a:ext cx="8281988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D11CD2-0ACA-EB4E-9800-DAF196DE75DE}"/>
              </a:ext>
            </a:extLst>
          </p:cNvPr>
          <p:cNvSpPr/>
          <p:nvPr/>
        </p:nvSpPr>
        <p:spPr>
          <a:xfrm>
            <a:off x="327025" y="3716338"/>
            <a:ext cx="7953375" cy="2714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D54EF-DB36-9849-80C5-2D21572053E3}"/>
              </a:ext>
            </a:extLst>
          </p:cNvPr>
          <p:cNvSpPr/>
          <p:nvPr/>
        </p:nvSpPr>
        <p:spPr>
          <a:xfrm>
            <a:off x="327025" y="4778375"/>
            <a:ext cx="5397500" cy="2714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19E3A-08DC-4F47-9A13-E0F1186E6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2168525"/>
            <a:ext cx="8021637" cy="2493963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412836-D421-6C46-971B-DB598D16523F}"/>
              </a:ext>
            </a:extLst>
          </p:cNvPr>
          <p:cNvSpPr/>
          <p:nvPr/>
        </p:nvSpPr>
        <p:spPr>
          <a:xfrm>
            <a:off x="3430588" y="2622550"/>
            <a:ext cx="4597400" cy="3016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BBCEE9-E20D-8247-8FBF-845A239A26E5}"/>
              </a:ext>
            </a:extLst>
          </p:cNvPr>
          <p:cNvCxnSpPr>
            <a:cxnSpLocks/>
          </p:cNvCxnSpPr>
          <p:nvPr/>
        </p:nvCxnSpPr>
        <p:spPr>
          <a:xfrm flipV="1">
            <a:off x="5718175" y="1689100"/>
            <a:ext cx="1512888" cy="985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5" name="TextBox 11">
            <a:extLst>
              <a:ext uri="{FF2B5EF4-FFF2-40B4-BE49-F238E27FC236}">
                <a16:creationId xmlns:a16="http://schemas.microsoft.com/office/drawing/2014/main" id="{97806C0B-BA48-44DD-B605-432E53D7B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988" y="1450975"/>
            <a:ext cx="1147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27.42749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27AF43-D425-3146-8CE1-04C669CA40F9}"/>
              </a:ext>
            </a:extLst>
          </p:cNvPr>
          <p:cNvSpPr/>
          <p:nvPr/>
        </p:nvSpPr>
        <p:spPr>
          <a:xfrm>
            <a:off x="752475" y="3873500"/>
            <a:ext cx="4791075" cy="3111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>
            <a:extLst>
              <a:ext uri="{FF2B5EF4-FFF2-40B4-BE49-F238E27FC236}">
                <a16:creationId xmlns:a16="http://schemas.microsoft.com/office/drawing/2014/main" id="{33ED1612-D38D-45F8-9749-CD5798490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2. use “BMI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723" name="TextBox 4">
            <a:extLst>
              <a:ext uri="{FF2B5EF4-FFF2-40B4-BE49-F238E27FC236}">
                <a16:creationId xmlns:a16="http://schemas.microsoft.com/office/drawing/2014/main" id="{CB0E004F-E67A-41B4-9BB2-72CC006D9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844550"/>
            <a:ext cx="36322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bmi=weight/(height)^2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71446-9488-674E-99ED-8448E07C418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4048" y="1340768"/>
            <a:ext cx="3392082" cy="276999"/>
          </a:xfrm>
          <a:prstGeom prst="rect">
            <a:avLst/>
          </a:prstGeom>
          <a:blipFill>
            <a:blip r:embed="rId2"/>
            <a:stretch>
              <a:fillRect l="-746" r="-373" b="-909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30725" name="Picture 8">
            <a:extLst>
              <a:ext uri="{FF2B5EF4-FFF2-40B4-BE49-F238E27FC236}">
                <a16:creationId xmlns:a16="http://schemas.microsoft.com/office/drawing/2014/main" id="{787E93C9-BCE3-4AAA-AF60-64D896E1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FA0C47-C406-AC4C-ACB8-5388C5742B4F}"/>
              </a:ext>
            </a:extLst>
          </p:cNvPr>
          <p:cNvSpPr txBox="1"/>
          <p:nvPr/>
        </p:nvSpPr>
        <p:spPr>
          <a:xfrm>
            <a:off x="576263" y="1863725"/>
            <a:ext cx="8208962" cy="3683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Hans" dirty="0">
                <a:latin typeface="Comic Sans MS" panose="030F0902030302020204" pitchFamily="66" charset="0"/>
              </a:rPr>
              <a:t>U</a:t>
            </a:r>
            <a:r>
              <a:rPr lang="en-US" dirty="0">
                <a:latin typeface="Comic Sans MS" panose="030F0902030302020204" pitchFamily="66" charset="0"/>
              </a:rPr>
              <a:t>sing these two </a:t>
            </a:r>
            <a:r>
              <a:rPr lang="en-US" dirty="0" err="1">
                <a:latin typeface="Comic Sans MS" panose="030F0902030302020204" pitchFamily="66" charset="0"/>
              </a:rPr>
              <a:t>euqations</a:t>
            </a:r>
            <a:r>
              <a:rPr lang="en-US" dirty="0">
                <a:latin typeface="Comic Sans MS" panose="030F0902030302020204" pitchFamily="66" charset="0"/>
              </a:rPr>
              <a:t> we only delete 182,216 and change some values</a:t>
            </a:r>
            <a:r>
              <a:rPr lang="en-US" altLang="zh-Hans" dirty="0">
                <a:latin typeface="Comic Sans MS" panose="030F0902030302020204" pitchFamily="66" charset="0"/>
              </a:rPr>
              <a:t>.</a:t>
            </a:r>
            <a:r>
              <a:rPr lang="en-US" dirty="0">
                <a:latin typeface="Comic Sans MS" panose="030F0902030302020204" pitchFamily="66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>
            <a:extLst>
              <a:ext uri="{FF2B5EF4-FFF2-40B4-BE49-F238E27FC236}">
                <a16:creationId xmlns:a16="http://schemas.microsoft.com/office/drawing/2014/main" id="{C64A38D9-3119-4E3E-9DDF-7B1BA2B59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3. Cook's distance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31747" name="Picture 5">
            <a:extLst>
              <a:ext uri="{FF2B5EF4-FFF2-40B4-BE49-F238E27FC236}">
                <a16:creationId xmlns:a16="http://schemas.microsoft.com/office/drawing/2014/main" id="{1471E6B2-6050-4A57-9D20-BEA5F1BB7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349500"/>
            <a:ext cx="8532813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73494B-14B4-4084-B1CB-49B9F706B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628775"/>
            <a:ext cx="7053263" cy="920750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1A61D1-22DA-6746-8894-8C139237F4B8}"/>
              </a:ext>
            </a:extLst>
          </p:cNvPr>
          <p:cNvSpPr/>
          <p:nvPr/>
        </p:nvSpPr>
        <p:spPr>
          <a:xfrm>
            <a:off x="4427538" y="1628775"/>
            <a:ext cx="684212" cy="431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>
            <a:extLst>
              <a:ext uri="{FF2B5EF4-FFF2-40B4-BE49-F238E27FC236}">
                <a16:creationId xmlns:a16="http://schemas.microsoft.com/office/drawing/2014/main" id="{CFDF410D-21CE-4479-8EA5-E5E364EE6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3. Cook's distance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32771" name="Picture 5">
            <a:extLst>
              <a:ext uri="{FF2B5EF4-FFF2-40B4-BE49-F238E27FC236}">
                <a16:creationId xmlns:a16="http://schemas.microsoft.com/office/drawing/2014/main" id="{98A755B2-A346-4541-AE0E-BC5EC5C6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349500"/>
            <a:ext cx="8532813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2E0795-0D4F-433B-9A16-95E5EA987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1611313"/>
            <a:ext cx="7051675" cy="908050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1A61D1-22DA-6746-8894-8C139237F4B8}"/>
              </a:ext>
            </a:extLst>
          </p:cNvPr>
          <p:cNvSpPr/>
          <p:nvPr/>
        </p:nvSpPr>
        <p:spPr>
          <a:xfrm>
            <a:off x="3348038" y="2065338"/>
            <a:ext cx="684212" cy="431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774" name="TextBox 2">
            <a:extLst>
              <a:ext uri="{FF2B5EF4-FFF2-40B4-BE49-F238E27FC236}">
                <a16:creationId xmlns:a16="http://schemas.microsoft.com/office/drawing/2014/main" id="{736BF465-70BA-4176-A06A-5B5772CE4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068638"/>
            <a:ext cx="370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values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rest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variables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on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average,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value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ankle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high.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>
            <a:extLst>
              <a:ext uri="{FF2B5EF4-FFF2-40B4-BE49-F238E27FC236}">
                <a16:creationId xmlns:a16="http://schemas.microsoft.com/office/drawing/2014/main" id="{7B714684-4B0A-4C19-A38D-FFDFD8F13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3. Cook's distance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33795" name="Picture 5">
            <a:extLst>
              <a:ext uri="{FF2B5EF4-FFF2-40B4-BE49-F238E27FC236}">
                <a16:creationId xmlns:a16="http://schemas.microsoft.com/office/drawing/2014/main" id="{132E5A15-D1F3-44DB-BA98-A8789DE8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349500"/>
            <a:ext cx="8532813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E23B5-F57E-423F-9C14-0A788C2BF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1611313"/>
            <a:ext cx="7051675" cy="908050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1A61D1-22DA-6746-8894-8C139237F4B8}"/>
              </a:ext>
            </a:extLst>
          </p:cNvPr>
          <p:cNvSpPr/>
          <p:nvPr/>
        </p:nvSpPr>
        <p:spPr>
          <a:xfrm>
            <a:off x="3348038" y="2065338"/>
            <a:ext cx="684212" cy="431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798" name="TextBox 2">
            <a:extLst>
              <a:ext uri="{FF2B5EF4-FFF2-40B4-BE49-F238E27FC236}">
                <a16:creationId xmlns:a16="http://schemas.microsoft.com/office/drawing/2014/main" id="{E38B4A78-F053-4E5E-B28F-9FC0837AF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068638"/>
            <a:ext cx="370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values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rest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variables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on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average,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value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ankle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high.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3799" name="Picture 4">
            <a:extLst>
              <a:ext uri="{FF2B5EF4-FFF2-40B4-BE49-F238E27FC236}">
                <a16:creationId xmlns:a16="http://schemas.microsoft.com/office/drawing/2014/main" id="{2685AE7D-E263-4AC2-8337-3AB4C676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195638"/>
            <a:ext cx="11033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C5E3-BC5D-F748-A8A4-5D5D0329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60350"/>
            <a:ext cx="7632700" cy="11890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cap="none" dirty="0">
                <a:latin typeface="Comic Sans MS" panose="030F0702030302020204" pitchFamily="66" charset="0"/>
              </a:rPr>
              <a:t>THE</a:t>
            </a:r>
            <a:r>
              <a:rPr lang="zh-CN" altLang="en-US" cap="none" dirty="0">
                <a:latin typeface="Comic Sans MS" panose="030F0702030302020204" pitchFamily="66" charset="0"/>
              </a:rPr>
              <a:t> </a:t>
            </a:r>
            <a:r>
              <a:rPr lang="en-US" altLang="zh-CN" cap="none" dirty="0">
                <a:latin typeface="Comic Sans MS" panose="030F0702030302020204" pitchFamily="66" charset="0"/>
              </a:rPr>
              <a:t>NOISE</a:t>
            </a:r>
            <a:r>
              <a:rPr lang="zh-CN" altLang="en-US" cap="none" dirty="0">
                <a:latin typeface="Comic Sans MS" panose="030F0702030302020204" pitchFamily="66" charset="0"/>
              </a:rPr>
              <a:t> </a:t>
            </a:r>
            <a:r>
              <a:rPr lang="en-US" altLang="zh-CN" cap="none" dirty="0">
                <a:latin typeface="Comic Sans MS" panose="030F0702030302020204" pitchFamily="66" charset="0"/>
              </a:rPr>
              <a:t>OBSERVATIONS</a:t>
            </a:r>
            <a:r>
              <a:rPr lang="zh-CN" altLang="en-US" cap="none" dirty="0">
                <a:latin typeface="Comic Sans MS" panose="030F0702030302020204" pitchFamily="66" charset="0"/>
              </a:rPr>
              <a:t> </a:t>
            </a:r>
            <a:r>
              <a:rPr lang="en-US" altLang="zh-CN" cap="none" dirty="0">
                <a:latin typeface="Comic Sans MS" panose="030F0702030302020204" pitchFamily="66" charset="0"/>
              </a:rPr>
              <a:t>:</a:t>
            </a:r>
            <a:br>
              <a:rPr lang="en-US" altLang="zh-CN" cap="none" dirty="0">
                <a:latin typeface="Comic Sans MS" panose="030F0702030302020204" pitchFamily="66" charset="0"/>
              </a:rPr>
            </a:br>
            <a:r>
              <a:rPr lang="en-US" altLang="zh-CN" cap="none" dirty="0">
                <a:latin typeface="Comic Sans MS" panose="030F0702030302020204" pitchFamily="66" charset="0"/>
              </a:rPr>
              <a:t>39,86,182,216</a:t>
            </a:r>
            <a:endParaRPr lang="en-US" altLang="zh-CN" cap="none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34819" name="Content Placeholder 4">
            <a:extLst>
              <a:ext uri="{FF2B5EF4-FFF2-40B4-BE49-F238E27FC236}">
                <a16:creationId xmlns:a16="http://schemas.microsoft.com/office/drawing/2014/main" id="{7E3D3007-D764-4CC0-A0B3-D66E2F8207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060575"/>
            <a:ext cx="8054975" cy="4027488"/>
          </a:xfr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74001">
              <a:srgbClr val="D7DACD"/>
            </a:gs>
            <a:gs pos="83000">
              <a:srgbClr val="C4C8B5"/>
            </a:gs>
            <a:gs pos="100000">
              <a:srgbClr val="777F5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5124-656E-0C4B-961F-89770EE0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88" y="2386013"/>
            <a:ext cx="6940550" cy="164623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zh-CN" sz="3200" cap="none"/>
              <a:t>MULTICOLLINEARITY</a:t>
            </a:r>
            <a:r>
              <a:rPr lang="zh-CN" altLang="en-US" sz="3200" cap="none"/>
              <a:t> </a:t>
            </a:r>
            <a:r>
              <a:rPr lang="en-US" altLang="zh-CN" sz="3200" cap="none"/>
              <a:t>CHECK</a:t>
            </a:r>
            <a:br>
              <a:rPr lang="en-US" altLang="zh-CN" sz="3200" cap="none"/>
            </a:br>
            <a:endParaRPr lang="en-US" altLang="zh-CN" sz="3200" cap="none">
              <a:ea typeface="宋体" panose="02010600030101010101" pitchFamily="2" charset="-122"/>
            </a:endParaRPr>
          </a:p>
        </p:txBody>
      </p:sp>
      <p:sp>
        <p:nvSpPr>
          <p:cNvPr id="35843" name="Text Placeholder 2">
            <a:extLst>
              <a:ext uri="{FF2B5EF4-FFF2-40B4-BE49-F238E27FC236}">
                <a16:creationId xmlns:a16="http://schemas.microsoft.com/office/drawing/2014/main" id="{378502FB-C9C0-43E5-85FC-EF3F144D8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0888" y="4352925"/>
            <a:ext cx="5102225" cy="1265238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303-DF73-6C45-A4EC-89CE57D4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88" y="2386013"/>
            <a:ext cx="6940550" cy="16462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Hans" dirty="0" err="1"/>
              <a:t>Varable</a:t>
            </a:r>
            <a:r>
              <a:rPr lang="zh-Hans" altLang="en-US" dirty="0"/>
              <a:t> </a:t>
            </a:r>
            <a:r>
              <a:rPr lang="en-US" altLang="zh-Hans" dirty="0"/>
              <a:t>Selection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id="{F4E27869-764D-4F33-9FDB-C70FFA5BD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0888" y="4352925"/>
            <a:ext cx="5102225" cy="1265238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AF4"/>
            </a:gs>
            <a:gs pos="74001">
              <a:srgbClr val="FBD599"/>
            </a:gs>
            <a:gs pos="83000">
              <a:srgbClr val="FBD599"/>
            </a:gs>
            <a:gs pos="100000">
              <a:srgbClr val="FCE3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303-DF73-6C45-A4EC-89CE57D4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88" y="2386013"/>
            <a:ext cx="6940550" cy="164623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zh-CN" cap="none"/>
              <a:t>DATA</a:t>
            </a:r>
            <a:r>
              <a:rPr lang="zh-CN" altLang="en-US" cap="none"/>
              <a:t> </a:t>
            </a:r>
            <a:r>
              <a:rPr lang="en-US" altLang="zh-CN" cap="none"/>
              <a:t>DISPLAY</a:t>
            </a:r>
            <a:br>
              <a:rPr lang="en-US" altLang="zh-CN" cap="none"/>
            </a:br>
            <a:endParaRPr lang="en-US" altLang="zh-CN" cap="none">
              <a:ea typeface="宋体" panose="02010600030101010101" pitchFamily="2" charset="-122"/>
            </a:endParaRPr>
          </a:p>
        </p:txBody>
      </p:sp>
      <p:sp>
        <p:nvSpPr>
          <p:cNvPr id="10243" name="Text Placeholder 2">
            <a:extLst>
              <a:ext uri="{FF2B5EF4-FFF2-40B4-BE49-F238E27FC236}">
                <a16:creationId xmlns:a16="http://schemas.microsoft.com/office/drawing/2014/main" id="{C298BBB8-5025-4B5A-8355-1819E11BF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0888" y="4352925"/>
            <a:ext cx="5102225" cy="1265238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A38577-0999-4357-A9DA-F4B52D3D87F2}"/>
              </a:ext>
            </a:extLst>
          </p:cNvPr>
          <p:cNvSpPr txBox="1">
            <a:spLocks/>
          </p:cNvSpPr>
          <p:nvPr/>
        </p:nvSpPr>
        <p:spPr>
          <a:xfrm>
            <a:off x="395288" y="260350"/>
            <a:ext cx="7632700" cy="1189038"/>
          </a:xfrm>
          <a:prstGeom prst="rect">
            <a:avLst/>
          </a:prstGeom>
          <a:solidFill>
            <a:schemeClr val="bg1"/>
          </a:solidFill>
          <a:ln w="38100">
            <a:solidFill>
              <a:srgbClr val="404040"/>
            </a:solidFill>
          </a:ln>
        </p:spPr>
        <p:txBody>
          <a:bodyPr wrap="square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kern="1200" cap="all" spc="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/>
            <a:r>
              <a:rPr lang="en-US" altLang="zh-CN" cap="none">
                <a:latin typeface="Comic Sans MS" panose="030F0702030302020204" pitchFamily="66" charset="0"/>
              </a:rPr>
              <a:t>BeSS(Best Subset Selection) method</a:t>
            </a:r>
            <a:endParaRPr lang="en-US" altLang="zh-CN" cap="none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010EC-5F1D-4C10-AB9D-FABC0FE571C7}"/>
              </a:ext>
            </a:extLst>
          </p:cNvPr>
          <p:cNvSpPr txBox="1"/>
          <p:nvPr/>
        </p:nvSpPr>
        <p:spPr>
          <a:xfrm>
            <a:off x="971600" y="1880828"/>
            <a:ext cx="6804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</a:rPr>
              <a:t>Best Subset Selection is based on the generalized model and Cox proportional hazard model and implemented by the primal dual active set algorithm.</a:t>
            </a:r>
            <a:endParaRPr lang="zh-CN" alt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68A94-6E5A-4952-8B46-D487463E3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3032956"/>
            <a:ext cx="7896283" cy="26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5967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87AE-B69F-384A-8242-B4381CAD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/>
              <a:t>CONTENT:</a:t>
            </a:r>
            <a:endParaRPr lang="en-US" altLang="zh-CN" cap="none"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84CB-801C-D346-8A95-5917391E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1700"/>
              <a:t>Dateset</a:t>
            </a:r>
            <a:r>
              <a:rPr lang="zh-CN" altLang="en-US" sz="1700"/>
              <a:t> </a:t>
            </a:r>
            <a:r>
              <a:rPr lang="en-US" altLang="zh-CN" sz="1700"/>
              <a:t>Display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Data</a:t>
            </a:r>
            <a:r>
              <a:rPr lang="zh-CN" altLang="en-US" sz="1700"/>
              <a:t> </a:t>
            </a:r>
            <a:r>
              <a:rPr lang="en-US" altLang="zh-CN" sz="1700"/>
              <a:t>Cleaning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Multicollinearity</a:t>
            </a:r>
            <a:r>
              <a:rPr lang="zh-CN" altLang="en-US" sz="1700"/>
              <a:t> </a:t>
            </a:r>
            <a:r>
              <a:rPr lang="en-US" altLang="zh-CN" sz="1700"/>
              <a:t>Check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Varable</a:t>
            </a:r>
            <a:r>
              <a:rPr lang="zh-CN" altLang="en-US" sz="1700"/>
              <a:t> </a:t>
            </a:r>
            <a:r>
              <a:rPr lang="en-US" altLang="zh-CN" sz="1700"/>
              <a:t>Selection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Model</a:t>
            </a:r>
            <a:r>
              <a:rPr lang="zh-CN" altLang="en-US" sz="1700"/>
              <a:t> </a:t>
            </a:r>
            <a:r>
              <a:rPr lang="en-US" altLang="zh-CN" sz="1700"/>
              <a:t>Building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Model</a:t>
            </a:r>
            <a:r>
              <a:rPr lang="zh-CN" altLang="en-US" sz="1700"/>
              <a:t> </a:t>
            </a:r>
            <a:r>
              <a:rPr lang="en-US" altLang="zh-CN" sz="1700"/>
              <a:t>Interpretation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Model</a:t>
            </a:r>
            <a:r>
              <a:rPr lang="zh-CN" altLang="en-US" sz="1700"/>
              <a:t> </a:t>
            </a:r>
            <a:r>
              <a:rPr lang="en-US" altLang="zh-CN" sz="1700"/>
              <a:t>Summary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Model</a:t>
            </a:r>
            <a:r>
              <a:rPr lang="zh-CN" altLang="en-US" sz="1700"/>
              <a:t> </a:t>
            </a:r>
            <a:r>
              <a:rPr lang="en-US" altLang="zh-CN" sz="1700"/>
              <a:t>Diagnostic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Discussion</a:t>
            </a:r>
            <a:endParaRPr lang="en-US" altLang="zh-CN" sz="17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74001">
              <a:srgbClr val="FFFFFF"/>
            </a:gs>
            <a:gs pos="83000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9">
            <a:extLst>
              <a:ext uri="{FF2B5EF4-FFF2-40B4-BE49-F238E27FC236}">
                <a16:creationId xmlns:a16="http://schemas.microsoft.com/office/drawing/2014/main" id="{35CDB579-9E9A-41D5-82E9-D5DD39186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12">
            <a:extLst>
              <a:ext uri="{FF2B5EF4-FFF2-40B4-BE49-F238E27FC236}">
                <a16:creationId xmlns:a16="http://schemas.microsoft.com/office/drawing/2014/main" id="{6B51CDF0-A9C1-453B-9A57-ED233FC69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3960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Display: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34C7014B-8162-4332-B9AC-8F7A80CDE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9144000" cy="543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3">
            <a:extLst>
              <a:ext uri="{FF2B5EF4-FFF2-40B4-BE49-F238E27FC236}">
                <a16:creationId xmlns:a16="http://schemas.microsoft.com/office/drawing/2014/main" id="{F13DE5A8-B7D4-48B2-8B4E-59A822FB6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3960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Display: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45059D-4136-AD46-A058-CB0EF91AA896}"/>
              </a:ext>
            </a:extLst>
          </p:cNvPr>
          <p:cNvSpPr/>
          <p:nvPr/>
        </p:nvSpPr>
        <p:spPr>
          <a:xfrm>
            <a:off x="1692275" y="1520825"/>
            <a:ext cx="1584325" cy="252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F8826-5C91-9644-BECF-2C119545F2DF}"/>
              </a:ext>
            </a:extLst>
          </p:cNvPr>
          <p:cNvSpPr/>
          <p:nvPr/>
        </p:nvSpPr>
        <p:spPr>
          <a:xfrm>
            <a:off x="3201988" y="1520825"/>
            <a:ext cx="1584325" cy="252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D90A09-BC53-8A49-A410-FDC84D2E1EEB}"/>
              </a:ext>
            </a:extLst>
          </p:cNvPr>
          <p:cNvSpPr/>
          <p:nvPr/>
        </p:nvSpPr>
        <p:spPr>
          <a:xfrm>
            <a:off x="1692275" y="2457450"/>
            <a:ext cx="1584325" cy="2508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46537F-CA78-4B49-A18D-CA334F8A9121}"/>
              </a:ext>
            </a:extLst>
          </p:cNvPr>
          <p:cNvSpPr/>
          <p:nvPr/>
        </p:nvSpPr>
        <p:spPr>
          <a:xfrm>
            <a:off x="111125" y="3783013"/>
            <a:ext cx="1584325" cy="2524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56B20-1BA5-584E-BBA7-7BCB0D815888}"/>
              </a:ext>
            </a:extLst>
          </p:cNvPr>
          <p:cNvSpPr/>
          <p:nvPr/>
        </p:nvSpPr>
        <p:spPr>
          <a:xfrm>
            <a:off x="1619250" y="2851150"/>
            <a:ext cx="1582738" cy="252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AF4"/>
            </a:gs>
            <a:gs pos="74001">
              <a:srgbClr val="EBC2AB"/>
            </a:gs>
            <a:gs pos="83000">
              <a:srgbClr val="E0A382"/>
            </a:gs>
            <a:gs pos="100000">
              <a:srgbClr val="974D2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303-DF73-6C45-A4EC-89CE57D4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88" y="2386013"/>
            <a:ext cx="6940550" cy="164623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zh-CN" cap="none"/>
              <a:t>DATA</a:t>
            </a:r>
            <a:r>
              <a:rPr lang="zh-CN" altLang="en-US" cap="none"/>
              <a:t> </a:t>
            </a:r>
            <a:r>
              <a:rPr lang="en-US" altLang="zh-CN" cap="none"/>
              <a:t>PROCESSING</a:t>
            </a:r>
            <a:endParaRPr lang="en-US" altLang="zh-CN" cap="none">
              <a:ea typeface="宋体" panose="02010600030101010101" pitchFamily="2" charset="-122"/>
            </a:endParaRP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8D98453A-0115-451D-AFA2-65CB2D2F7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0888" y="4352925"/>
            <a:ext cx="5102225" cy="1265238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>
            <a:extLst>
              <a:ext uri="{FF2B5EF4-FFF2-40B4-BE49-F238E27FC236}">
                <a16:creationId xmlns:a16="http://schemas.microsoft.com/office/drawing/2014/main" id="{237CDE4D-80B7-4CCA-8F8F-1C66CE959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4339" name="TextBox 4">
            <a:extLst>
              <a:ext uri="{FF2B5EF4-FFF2-40B4-BE49-F238E27FC236}">
                <a16:creationId xmlns:a16="http://schemas.microsoft.com/office/drawing/2014/main" id="{79DDAD00-815F-4D46-9F7F-E5B864A1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827088"/>
            <a:ext cx="3560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Comic Sans MS" panose="030F0702030302020204" pitchFamily="66" charset="0"/>
              </a:rPr>
              <a:t>bodyfat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= 495/D</a:t>
            </a:r>
            <a:r>
              <a:rPr lang="en-US" altLang="zh-CN" sz="2000">
                <a:latin typeface="Comic Sans MS" panose="030F0702030302020204" pitchFamily="66" charset="0"/>
              </a:rPr>
              <a:t>ensity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 - 450 </a:t>
            </a:r>
          </a:p>
        </p:txBody>
      </p:sp>
      <p:pic>
        <p:nvPicPr>
          <p:cNvPr id="14340" name="Picture 6">
            <a:extLst>
              <a:ext uri="{FF2B5EF4-FFF2-40B4-BE49-F238E27FC236}">
                <a16:creationId xmlns:a16="http://schemas.microsoft.com/office/drawing/2014/main" id="{213B72BB-24F8-49EA-A35B-D03A3336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801813"/>
            <a:ext cx="5056188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885737-9A83-447A-93EA-D72148BD078F}"/>
              </a:ext>
            </a:extLst>
          </p:cNvPr>
          <p:cNvGraphicFramePr>
            <a:graphicFrameLocks noGrp="1"/>
          </p:cNvGraphicFramePr>
          <p:nvPr/>
        </p:nvGraphicFramePr>
        <p:xfrm>
          <a:off x="4824413" y="2960688"/>
          <a:ext cx="4195762" cy="2374900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923136638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712217513"/>
                    </a:ext>
                  </a:extLst>
                </a:gridCol>
                <a:gridCol w="1963737">
                  <a:extLst>
                    <a:ext uri="{9D8B030D-6E8A-4147-A177-3AD203B41FA5}">
                      <a16:colId xmlns:a16="http://schemas.microsoft.com/office/drawing/2014/main" val="461610833"/>
                    </a:ext>
                  </a:extLst>
                </a:gridCol>
              </a:tblGrid>
              <a:tr h="793750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IDNO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BODYFAT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CAL_BODYFAT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36182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6.4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14.14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07544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76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18.3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14.09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083969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96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17.3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0.37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826200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182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-3.61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00268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16554238-5EBB-4FFA-B786-A9275B2FF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Box 3">
            <a:extLst>
              <a:ext uri="{FF2B5EF4-FFF2-40B4-BE49-F238E27FC236}">
                <a16:creationId xmlns:a16="http://schemas.microsoft.com/office/drawing/2014/main" id="{71330AEC-EECA-48E2-9640-31CE6234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3569FD-16CF-3745-A242-622C587FA731}"/>
              </a:ext>
            </a:extLst>
          </p:cNvPr>
          <p:cNvSpPr/>
          <p:nvPr/>
        </p:nvSpPr>
        <p:spPr>
          <a:xfrm>
            <a:off x="1439863" y="2744788"/>
            <a:ext cx="11160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3995738" y="2744788"/>
            <a:ext cx="187166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D13FD30-7E0F-4AEA-908E-DB8C5D479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Box 3">
            <a:extLst>
              <a:ext uri="{FF2B5EF4-FFF2-40B4-BE49-F238E27FC236}">
                <a16:creationId xmlns:a16="http://schemas.microsoft.com/office/drawing/2014/main" id="{9DC6B826-32D1-4B67-975E-08E466C20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3569FD-16CF-3745-A242-622C587FA731}"/>
              </a:ext>
            </a:extLst>
          </p:cNvPr>
          <p:cNvSpPr/>
          <p:nvPr/>
        </p:nvSpPr>
        <p:spPr>
          <a:xfrm>
            <a:off x="1439863" y="2744788"/>
            <a:ext cx="11160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3995738" y="2744788"/>
            <a:ext cx="187166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0E48CB-D915-CF4A-AF99-602D32C4AEB6}"/>
              </a:ext>
            </a:extLst>
          </p:cNvPr>
          <p:cNvCxnSpPr/>
          <p:nvPr/>
        </p:nvCxnSpPr>
        <p:spPr>
          <a:xfrm flipV="1">
            <a:off x="2159000" y="2024063"/>
            <a:ext cx="1225550" cy="720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TextBox 11">
            <a:extLst>
              <a:ext uri="{FF2B5EF4-FFF2-40B4-BE49-F238E27FC236}">
                <a16:creationId xmlns:a16="http://schemas.microsoft.com/office/drawing/2014/main" id="{CE327601-6FEF-495B-AB23-AEFB94F6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18399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14.1</a:t>
            </a:r>
            <a:r>
              <a:rPr lang="en-US" altLang="zh-CN"/>
              <a:t>4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{0CB9F02C-EC29-EF41-BA26-F7B357984DBB}tf10001120</Template>
  <TotalTime>2973</TotalTime>
  <Words>597</Words>
  <Application>Microsoft Office PowerPoint</Application>
  <PresentationFormat>On-screen Show (4:3)</PresentationFormat>
  <Paragraphs>154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Gill Sans MT</vt:lpstr>
      <vt:lpstr>Calibri</vt:lpstr>
      <vt:lpstr>华文中宋</vt:lpstr>
      <vt:lpstr>宋体</vt:lpstr>
      <vt:lpstr>Comic Sans MS</vt:lpstr>
      <vt:lpstr>华文行楷</vt:lpstr>
      <vt:lpstr>Wingdings</vt:lpstr>
      <vt:lpstr>Parcel</vt:lpstr>
      <vt:lpstr>Bodyfat Analysis</vt:lpstr>
      <vt:lpstr>CONTENT:</vt:lpstr>
      <vt:lpstr>DATA DISPLAY </vt:lpstr>
      <vt:lpstr>PowerPoint Presentation</vt:lpstr>
      <vt:lpstr>PowerPoint Presentation</vt:lpstr>
      <vt:lpstr>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NOISE OBSERVATIONS : 39,86,182,216</vt:lpstr>
      <vt:lpstr>MULTICOLLINEARITY CHECK </vt:lpstr>
      <vt:lpstr>Varable Selection</vt:lpstr>
      <vt:lpstr>PowerPoint Presentation</vt:lpstr>
      <vt:lpstr>CONTENT:</vt:lpstr>
    </vt:vector>
  </TitlesOfParts>
  <Company>Little Creative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Arrows Orange Template</dc:title>
  <dc:creator>Presentation Helper</dc:creator>
  <cp:lastModifiedBy>浩 秦</cp:lastModifiedBy>
  <cp:revision>117</cp:revision>
  <cp:lastPrinted>2019-10-05T21:14:31Z</cp:lastPrinted>
  <dcterms:created xsi:type="dcterms:W3CDTF">2005-03-15T10:04:38Z</dcterms:created>
  <dcterms:modified xsi:type="dcterms:W3CDTF">2019-10-06T05:08:36Z</dcterms:modified>
</cp:coreProperties>
</file>